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6858000" cx="12192000"/>
  <p:notesSz cx="6858000" cy="9144000"/>
  <p:embeddedFontLst>
    <p:embeddedFont>
      <p:font typeface="Tahoma"/>
      <p:regular r:id="rId45"/>
      <p:bold r:id="rId46"/>
    </p:embeddedFont>
    <p:embeddedFont>
      <p:font typeface="Gill Sans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font" Target="fonts/Tahoma-bold.fntdata"/><Relationship Id="rId23" Type="http://schemas.openxmlformats.org/officeDocument/2006/relationships/slide" Target="slides/slide19.xml"/><Relationship Id="rId45" Type="http://schemas.openxmlformats.org/officeDocument/2006/relationships/font" Target="fonts/Tahom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GillSans-bold.fntdata"/><Relationship Id="rId25" Type="http://schemas.openxmlformats.org/officeDocument/2006/relationships/slide" Target="slides/slide21.xml"/><Relationship Id="rId47" Type="http://schemas.openxmlformats.org/officeDocument/2006/relationships/font" Target="fonts/GillSans-regular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Version History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8.0  (April 2020)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All slides reformatted for 16:9 aspect ratio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All slides updated to 8</a:t>
            </a:r>
            <a:r>
              <a:rPr baseline="30000" lang="en-US"/>
              <a:t>th</a:t>
            </a:r>
            <a:r>
              <a:rPr lang="en-US"/>
              <a:t> edition material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Use of Calibri font, rather that Gill Sans MT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Add LOTS more animation throughout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added new  8</a:t>
            </a:r>
            <a:r>
              <a:rPr baseline="30000" lang="en-US"/>
              <a:t>th</a:t>
            </a:r>
            <a:r>
              <a:rPr lang="en-US"/>
              <a:t> edition material on QUIC, CUBIC, delay-based congestion control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lighter header font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8.2 (July 2023): changes from 8.0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minor updates throughout, but not much changes from 8.0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" name="Google Shape;3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5" name="Google Shape;132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4" name="Google Shape;133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5" name="Google Shape;147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2" name="Google Shape;159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8" name="Google Shape;169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2" name="Google Shape;171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1" name="Google Shape;175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2" name="Google Shape;176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8" name="Google Shape;178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9" name="Google Shape;1789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0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2" name="Google Shape;181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5" name="Google Shape;182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6" name="Google Shape;195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6" name="Google Shape;196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2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4" name="Google Shape;211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2" name="Google Shape;212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3" name="Google Shape;2123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1" name="Google Shape;213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2" name="Google Shape;2132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2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4" name="Google Shape;214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5" name="Google Shape;2145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2" name="Google Shape;215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 this RFC – it’s only 2.5 pages!</a:t>
            </a:r>
            <a:endParaRPr/>
          </a:p>
        </p:txBody>
      </p:sp>
      <p:sp>
        <p:nvSpPr>
          <p:cNvPr id="2153" name="Google Shape;2153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0" name="Google Shape;216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1" name="Google Shape;2161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7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9" name="Google Shape;224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0" name="Google Shape;2250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8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Google Shape;2359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0" name="Google Shape;2360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1" name="Google Shape;2361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5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7" name="Google Shape;2467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8" name="Google Shape;2468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5" name="Shape 2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7" name="Google Shape;2497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8" name="Google Shape;2498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0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Google Shape;2521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2" name="Google Shape;2522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3" name="Google Shape;2523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0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Google Shape;2531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2" name="Google Shape;2532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3" name="Google Shape;2533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2" name="Shape 2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3" name="Google Shape;2553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4" name="Google Shape;2554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5" name="Google Shape;2555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By logical communication , we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that from an application’s perspective, it is as if the hosts running the processes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were directly connected; in reality, the hosts may be on opposite sides of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planet, connected via numerous routers and a wide range of link types. 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processes use the logical communication provided by the transport layer to send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messages to each other, free from the worry of the details of the physical infrastructure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carry these messages.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look at each of these three (logical communications, actions, </a:t>
            </a:r>
            <a:endParaRPr/>
          </a:p>
        </p:txBody>
      </p:sp>
      <p:sp>
        <p:nvSpPr>
          <p:cNvPr id="65" name="Google Shape;6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4" name="Shape 2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" name="Google Shape;2585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6" name="Google Shape;2586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7" name="Google Shape;2587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5" name="Google Shape;58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0" name="Google Shape;71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2" name="Google Shape;82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8200" y="172402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Introduction: 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0.png"/><Relationship Id="rId4" Type="http://schemas.openxmlformats.org/officeDocument/2006/relationships/image" Target="../media/image45.png"/><Relationship Id="rId5" Type="http://schemas.openxmlformats.org/officeDocument/2006/relationships/image" Target="../media/image52.jpg"/><Relationship Id="rId6" Type="http://schemas.openxmlformats.org/officeDocument/2006/relationships/image" Target="../media/image55.png"/><Relationship Id="rId7" Type="http://schemas.openxmlformats.org/officeDocument/2006/relationships/image" Target="../media/image6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0.png"/><Relationship Id="rId4" Type="http://schemas.openxmlformats.org/officeDocument/2006/relationships/image" Target="../media/image45.png"/><Relationship Id="rId5" Type="http://schemas.openxmlformats.org/officeDocument/2006/relationships/image" Target="../media/image52.jpg"/><Relationship Id="rId6" Type="http://schemas.openxmlformats.org/officeDocument/2006/relationships/image" Target="../media/image55.png"/><Relationship Id="rId7" Type="http://schemas.openxmlformats.org/officeDocument/2006/relationships/image" Target="../media/image66.png"/><Relationship Id="rId8" Type="http://schemas.openxmlformats.org/officeDocument/2006/relationships/image" Target="../media/image4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5.png"/><Relationship Id="rId4" Type="http://schemas.openxmlformats.org/officeDocument/2006/relationships/image" Target="../media/image55.png"/><Relationship Id="rId5" Type="http://schemas.openxmlformats.org/officeDocument/2006/relationships/image" Target="../media/image6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5.png"/><Relationship Id="rId4" Type="http://schemas.openxmlformats.org/officeDocument/2006/relationships/image" Target="../media/image55.png"/><Relationship Id="rId5" Type="http://schemas.openxmlformats.org/officeDocument/2006/relationships/image" Target="../media/image6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0.png"/><Relationship Id="rId4" Type="http://schemas.openxmlformats.org/officeDocument/2006/relationships/image" Target="../media/image5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31.png"/><Relationship Id="rId11" Type="http://schemas.openxmlformats.org/officeDocument/2006/relationships/image" Target="../media/image41.png"/><Relationship Id="rId22" Type="http://schemas.openxmlformats.org/officeDocument/2006/relationships/image" Target="../media/image43.png"/><Relationship Id="rId10" Type="http://schemas.openxmlformats.org/officeDocument/2006/relationships/image" Target="../media/image36.png"/><Relationship Id="rId21" Type="http://schemas.openxmlformats.org/officeDocument/2006/relationships/image" Target="../media/image24.png"/><Relationship Id="rId13" Type="http://schemas.openxmlformats.org/officeDocument/2006/relationships/image" Target="../media/image15.png"/><Relationship Id="rId12" Type="http://schemas.openxmlformats.org/officeDocument/2006/relationships/image" Target="../media/image6.png"/><Relationship Id="rId23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png"/><Relationship Id="rId4" Type="http://schemas.openxmlformats.org/officeDocument/2006/relationships/image" Target="../media/image17.png"/><Relationship Id="rId9" Type="http://schemas.openxmlformats.org/officeDocument/2006/relationships/image" Target="../media/image14.png"/><Relationship Id="rId15" Type="http://schemas.openxmlformats.org/officeDocument/2006/relationships/image" Target="../media/image8.png"/><Relationship Id="rId14" Type="http://schemas.openxmlformats.org/officeDocument/2006/relationships/image" Target="../media/image9.png"/><Relationship Id="rId17" Type="http://schemas.openxmlformats.org/officeDocument/2006/relationships/image" Target="../media/image13.png"/><Relationship Id="rId16" Type="http://schemas.openxmlformats.org/officeDocument/2006/relationships/image" Target="../media/image20.png"/><Relationship Id="rId5" Type="http://schemas.openxmlformats.org/officeDocument/2006/relationships/image" Target="../media/image4.png"/><Relationship Id="rId19" Type="http://schemas.openxmlformats.org/officeDocument/2006/relationships/image" Target="../media/image63.png"/><Relationship Id="rId6" Type="http://schemas.openxmlformats.org/officeDocument/2006/relationships/image" Target="../media/image2.png"/><Relationship Id="rId18" Type="http://schemas.openxmlformats.org/officeDocument/2006/relationships/image" Target="../media/image18.png"/><Relationship Id="rId7" Type="http://schemas.openxmlformats.org/officeDocument/2006/relationships/image" Target="../media/image10.png"/><Relationship Id="rId8" Type="http://schemas.openxmlformats.org/officeDocument/2006/relationships/image" Target="../media/image2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image" Target="../media/image31.png"/><Relationship Id="rId11" Type="http://schemas.openxmlformats.org/officeDocument/2006/relationships/image" Target="../media/image41.png"/><Relationship Id="rId22" Type="http://schemas.openxmlformats.org/officeDocument/2006/relationships/image" Target="../media/image43.png"/><Relationship Id="rId10" Type="http://schemas.openxmlformats.org/officeDocument/2006/relationships/image" Target="../media/image36.png"/><Relationship Id="rId21" Type="http://schemas.openxmlformats.org/officeDocument/2006/relationships/image" Target="../media/image24.png"/><Relationship Id="rId13" Type="http://schemas.openxmlformats.org/officeDocument/2006/relationships/image" Target="../media/image15.png"/><Relationship Id="rId12" Type="http://schemas.openxmlformats.org/officeDocument/2006/relationships/image" Target="../media/image6.png"/><Relationship Id="rId23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17.png"/><Relationship Id="rId9" Type="http://schemas.openxmlformats.org/officeDocument/2006/relationships/image" Target="../media/image14.png"/><Relationship Id="rId15" Type="http://schemas.openxmlformats.org/officeDocument/2006/relationships/image" Target="../media/image8.png"/><Relationship Id="rId14" Type="http://schemas.openxmlformats.org/officeDocument/2006/relationships/image" Target="../media/image9.png"/><Relationship Id="rId17" Type="http://schemas.openxmlformats.org/officeDocument/2006/relationships/image" Target="../media/image13.png"/><Relationship Id="rId16" Type="http://schemas.openxmlformats.org/officeDocument/2006/relationships/image" Target="../media/image20.png"/><Relationship Id="rId5" Type="http://schemas.openxmlformats.org/officeDocument/2006/relationships/image" Target="../media/image4.png"/><Relationship Id="rId19" Type="http://schemas.openxmlformats.org/officeDocument/2006/relationships/image" Target="../media/image63.png"/><Relationship Id="rId6" Type="http://schemas.openxmlformats.org/officeDocument/2006/relationships/image" Target="../media/image2.png"/><Relationship Id="rId18" Type="http://schemas.openxmlformats.org/officeDocument/2006/relationships/image" Target="../media/image18.png"/><Relationship Id="rId7" Type="http://schemas.openxmlformats.org/officeDocument/2006/relationships/image" Target="../media/image10.png"/><Relationship Id="rId8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Computer Networking: A Top-Down Approach </a:t>
            </a:r>
            <a:br>
              <a:rPr b="0" i="0" lang="en-US" sz="28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edition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Jim Kurose, Keith Ross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Pearson, 2020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7"/>
          <p:cNvSpPr/>
          <p:nvPr/>
        </p:nvSpPr>
        <p:spPr>
          <a:xfrm>
            <a:off x="1325035" y="561975"/>
            <a:ext cx="5052616" cy="1724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Chapter 3</a:t>
            </a:r>
            <a:br>
              <a:rPr b="1" i="0" lang="en-US" sz="60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5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Transport Layer</a:t>
            </a:r>
            <a:endParaRPr/>
          </a:p>
        </p:txBody>
      </p:sp>
      <p:sp>
        <p:nvSpPr>
          <p:cNvPr id="40" name="Google Shape;40;p7"/>
          <p:cNvSpPr txBox="1"/>
          <p:nvPr/>
        </p:nvSpPr>
        <p:spPr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note on the use of these PowerPoint slides: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We’re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lot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work on our part. In return for use, we only ask the following: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7"/>
          <p:cNvSpPr txBox="1"/>
          <p:nvPr/>
        </p:nvSpPr>
        <p:spPr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3038" lvl="0" marL="1730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8275" lvl="0" marL="290513" marR="0" rtl="0" algn="l"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05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use these slides (e.g., in a class) that you mention their source (after all, we’d like people to use our book!)</a:t>
            </a:r>
            <a:endParaRPr/>
          </a:p>
          <a:p>
            <a:pPr indent="-168275" lvl="0" marL="290513" marR="0" rtl="0" algn="l"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05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post any slides on a www site, that you note that they are adapted from (or perhaps identical to) our slides, and note our copyright of this material.</a:t>
            </a:r>
            <a:endParaRPr/>
          </a:p>
          <a:p>
            <a:pPr indent="-173038" lvl="0" marL="1730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revision history, see the slide note for this page. </a:t>
            </a:r>
            <a:endParaRPr/>
          </a:p>
          <a:p>
            <a:pPr indent="0" lvl="0" marL="158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 and enjoy!  JFK/KWR</a:t>
            </a:r>
            <a:endParaRPr/>
          </a:p>
          <a:p>
            <a:pPr indent="-173038" lvl="0" marL="1730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3038" lvl="0" marL="1730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All material copyright 1996-2023</a:t>
            </a:r>
            <a:endParaRPr/>
          </a:p>
          <a:p>
            <a:pPr indent="-173038" lvl="0" marL="1730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J.F Kurose and K.W. Ross, All Rights Reserved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outdoor, water, bridge, building&#10;&#10;Description automatically generated" id="43" name="Google Shape;4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257" y="887185"/>
            <a:ext cx="3040743" cy="3800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16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Chapter 3: roadmap</a:t>
            </a:r>
            <a:endParaRPr/>
          </a:p>
        </p:txBody>
      </p:sp>
      <p:sp>
        <p:nvSpPr>
          <p:cNvPr id="1329" name="Google Shape;1329;p16"/>
          <p:cNvSpPr txBox="1"/>
          <p:nvPr>
            <p:ph idx="2" type="body"/>
          </p:nvPr>
        </p:nvSpPr>
        <p:spPr>
          <a:xfrm>
            <a:off x="798690" y="1414011"/>
            <a:ext cx="6618109" cy="5029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4032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200"/>
              <a:buChar char="▪"/>
            </a:pPr>
            <a:r>
              <a:rPr lang="en-US" sz="3200">
                <a:solidFill>
                  <a:srgbClr val="BFBFBF"/>
                </a:solidFill>
              </a:rPr>
              <a:t>Transport-layer services</a:t>
            </a:r>
            <a:endParaRPr/>
          </a:p>
          <a:p>
            <a:pPr indent="-285750" lvl="0" marL="40322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10086"/>
              </a:buClr>
              <a:buSzPts val="3200"/>
              <a:buChar char="▪"/>
            </a:pPr>
            <a:r>
              <a:rPr lang="en-US" sz="3200"/>
              <a:t>Multiplexing and demultiplexing</a:t>
            </a:r>
            <a:endParaRPr/>
          </a:p>
          <a:p>
            <a:pPr indent="-285750" lvl="0" marL="40322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FBFBF"/>
              </a:buClr>
              <a:buSzPts val="3200"/>
              <a:buChar char="▪"/>
            </a:pPr>
            <a:r>
              <a:rPr lang="en-US" sz="3200">
                <a:solidFill>
                  <a:srgbClr val="BFBFBF"/>
                </a:solidFill>
              </a:rPr>
              <a:t>Connectionless transport: UDP</a:t>
            </a:r>
            <a:endParaRPr/>
          </a:p>
          <a:p>
            <a:pPr indent="-285750" lvl="0" marL="40322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FBFBF"/>
              </a:buClr>
              <a:buSzPts val="3200"/>
              <a:buChar char="▪"/>
            </a:pPr>
            <a:r>
              <a:rPr lang="en-US" sz="3200">
                <a:solidFill>
                  <a:srgbClr val="BFBFBF"/>
                </a:solidFill>
              </a:rPr>
              <a:t>Principles of reliable data transfer </a:t>
            </a:r>
            <a:endParaRPr/>
          </a:p>
          <a:p>
            <a:pPr indent="-285750" lvl="0" marL="40322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FBFBF"/>
              </a:buClr>
              <a:buSzPts val="3200"/>
              <a:buChar char="▪"/>
            </a:pPr>
            <a:r>
              <a:rPr lang="en-US" sz="3200">
                <a:solidFill>
                  <a:srgbClr val="BFBFBF"/>
                </a:solidFill>
              </a:rPr>
              <a:t>Connection-oriented transport: TCP</a:t>
            </a:r>
            <a:endParaRPr/>
          </a:p>
          <a:p>
            <a:pPr indent="-285750" lvl="0" marL="40322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FBFBF"/>
              </a:buClr>
              <a:buSzPts val="3200"/>
              <a:buChar char="▪"/>
            </a:pPr>
            <a:r>
              <a:rPr lang="en-US" sz="3200">
                <a:solidFill>
                  <a:srgbClr val="BFBFBF"/>
                </a:solidFill>
              </a:rPr>
              <a:t>Principles of congestion control</a:t>
            </a:r>
            <a:endParaRPr/>
          </a:p>
          <a:p>
            <a:pPr indent="-285750" lvl="0" marL="40322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FBFBF"/>
              </a:buClr>
              <a:buSzPts val="3200"/>
              <a:buChar char="▪"/>
            </a:pPr>
            <a:r>
              <a:rPr lang="en-US" sz="3200">
                <a:solidFill>
                  <a:srgbClr val="BFBFBF"/>
                </a:solidFill>
              </a:rPr>
              <a:t>TCP congestion control</a:t>
            </a:r>
            <a:endParaRPr/>
          </a:p>
          <a:p>
            <a:pPr indent="-285750" lvl="0" marL="40322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FBFBF"/>
              </a:buClr>
              <a:buSzPts val="3200"/>
              <a:buChar char="▪"/>
            </a:pPr>
            <a:r>
              <a:rPr lang="en-US" sz="3200">
                <a:solidFill>
                  <a:srgbClr val="BFBFBF"/>
                </a:solidFill>
              </a:rPr>
              <a:t>Evolution of transport-layer functionality</a:t>
            </a:r>
            <a:endParaRPr/>
          </a:p>
          <a:p>
            <a:pPr indent="-82550" lvl="0" marL="40322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FBFBF"/>
              </a:buClr>
              <a:buSzPts val="3200"/>
              <a:buNone/>
            </a:pPr>
            <a:r>
              <a:t/>
            </a:r>
            <a:endParaRPr sz="3200">
              <a:solidFill>
                <a:srgbClr val="BFBFBF"/>
              </a:solidFill>
            </a:endParaRPr>
          </a:p>
          <a:p>
            <a:pPr indent="-222250" lvl="0" marL="3524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</p:txBody>
      </p:sp>
      <p:sp>
        <p:nvSpPr>
          <p:cNvPr id="1330" name="Google Shape;1330;p16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31" name="Google Shape;133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4329" y="1293471"/>
            <a:ext cx="36576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17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Multiplexing/demultiplexing</a:t>
            </a:r>
            <a:endParaRPr/>
          </a:p>
        </p:txBody>
      </p:sp>
      <p:sp>
        <p:nvSpPr>
          <p:cNvPr id="1338" name="Google Shape;1338;p17"/>
          <p:cNvSpPr/>
          <p:nvPr/>
        </p:nvSpPr>
        <p:spPr>
          <a:xfrm>
            <a:off x="5108431" y="3572744"/>
            <a:ext cx="552450" cy="2082800"/>
          </a:xfrm>
          <a:custGeom>
            <a:rect b="b" l="l" r="r" t="t"/>
            <a:pathLst>
              <a:path extrusionOk="0" h="1312" w="348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39" name="Google Shape;1339;p17"/>
          <p:cNvSpPr txBox="1"/>
          <p:nvPr/>
        </p:nvSpPr>
        <p:spPr>
          <a:xfrm>
            <a:off x="10348768" y="4498257"/>
            <a:ext cx="895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sp>
        <p:nvSpPr>
          <p:cNvPr id="1340" name="Google Shape;1340;p17"/>
          <p:cNvSpPr txBox="1"/>
          <p:nvPr/>
        </p:nvSpPr>
        <p:spPr>
          <a:xfrm>
            <a:off x="10323368" y="4096619"/>
            <a:ext cx="7556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socket</a:t>
            </a:r>
            <a:endParaRPr/>
          </a:p>
        </p:txBody>
      </p:sp>
      <p:grpSp>
        <p:nvGrpSpPr>
          <p:cNvPr id="1341" name="Google Shape;1341;p17"/>
          <p:cNvGrpSpPr/>
          <p:nvPr/>
        </p:nvGrpSpPr>
        <p:grpSpPr>
          <a:xfrm>
            <a:off x="7016607" y="1655043"/>
            <a:ext cx="4836316" cy="1639889"/>
            <a:chOff x="7016607" y="1655043"/>
            <a:chExt cx="4836316" cy="1639889"/>
          </a:xfrm>
        </p:grpSpPr>
        <p:sp>
          <p:nvSpPr>
            <p:cNvPr id="1342" name="Google Shape;1342;p17"/>
            <p:cNvSpPr/>
            <p:nvPr/>
          </p:nvSpPr>
          <p:spPr>
            <a:xfrm>
              <a:off x="7016607" y="1945555"/>
              <a:ext cx="4508220" cy="125169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43" name="Google Shape;1343;p17"/>
            <p:cNvGrpSpPr/>
            <p:nvPr/>
          </p:nvGrpSpPr>
          <p:grpSpPr>
            <a:xfrm>
              <a:off x="7172972" y="1655043"/>
              <a:ext cx="4679951" cy="1639889"/>
              <a:chOff x="2899" y="903"/>
              <a:chExt cx="2948" cy="1033"/>
            </a:xfrm>
          </p:grpSpPr>
          <p:sp>
            <p:nvSpPr>
              <p:cNvPr id="1344" name="Google Shape;1344;p17"/>
              <p:cNvSpPr/>
              <p:nvPr/>
            </p:nvSpPr>
            <p:spPr>
              <a:xfrm>
                <a:off x="2955" y="1148"/>
                <a:ext cx="2892" cy="7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 header info to deliver</a:t>
                </a:r>
                <a:endParaRPr/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received segments to correct </a:t>
                </a:r>
                <a:endParaRPr/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socket</a:t>
                </a:r>
                <a:endParaRPr/>
              </a:p>
            </p:txBody>
          </p:sp>
          <p:grpSp>
            <p:nvGrpSpPr>
              <p:cNvPr id="1345" name="Google Shape;1345;p17"/>
              <p:cNvGrpSpPr/>
              <p:nvPr/>
            </p:nvGrpSpPr>
            <p:grpSpPr>
              <a:xfrm>
                <a:off x="2899" y="903"/>
                <a:ext cx="2553" cy="348"/>
                <a:chOff x="905" y="3594"/>
                <a:chExt cx="2049" cy="348"/>
              </a:xfrm>
            </p:grpSpPr>
            <p:sp>
              <p:nvSpPr>
                <p:cNvPr id="1346" name="Google Shape;1346;p17"/>
                <p:cNvSpPr/>
                <p:nvPr/>
              </p:nvSpPr>
              <p:spPr>
                <a:xfrm>
                  <a:off x="1422" y="3732"/>
                  <a:ext cx="1002" cy="2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7" name="Google Shape;1347;p17"/>
                <p:cNvSpPr txBox="1"/>
                <p:nvPr/>
              </p:nvSpPr>
              <p:spPr>
                <a:xfrm>
                  <a:off x="905" y="3594"/>
                  <a:ext cx="2049" cy="3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C0000"/>
                    </a:buClr>
                    <a:buSzPts val="2800"/>
                    <a:buFont typeface="Calibri"/>
                    <a:buNone/>
                  </a:pPr>
                  <a:r>
                    <a:rPr b="0" i="1" lang="en-US" sz="2800" u="none" cap="none" strike="noStrike">
                      <a:solidFill>
                        <a:srgbClr val="CC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demultiplexing as receiver:</a:t>
                  </a:r>
                  <a:endParaRPr/>
                </a:p>
              </p:txBody>
            </p:sp>
          </p:grpSp>
        </p:grpSp>
      </p:grpSp>
      <p:grpSp>
        <p:nvGrpSpPr>
          <p:cNvPr id="1348" name="Google Shape;1348;p17"/>
          <p:cNvGrpSpPr/>
          <p:nvPr/>
        </p:nvGrpSpPr>
        <p:grpSpPr>
          <a:xfrm>
            <a:off x="9823306" y="4171232"/>
            <a:ext cx="533400" cy="206375"/>
            <a:chOff x="344" y="1846"/>
            <a:chExt cx="336" cy="130"/>
          </a:xfrm>
        </p:grpSpPr>
        <p:sp>
          <p:nvSpPr>
            <p:cNvPr id="1349" name="Google Shape;1349;p17"/>
            <p:cNvSpPr/>
            <p:nvPr/>
          </p:nvSpPr>
          <p:spPr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50" name="Google Shape;1350;p17"/>
            <p:cNvSpPr/>
            <p:nvPr/>
          </p:nvSpPr>
          <p:spPr>
            <a:xfrm>
              <a:off x="454" y="1863"/>
              <a:ext cx="110" cy="99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51" name="Google Shape;1351;p17"/>
            <p:cNvSpPr/>
            <p:nvPr/>
          </p:nvSpPr>
          <p:spPr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52" name="Google Shape;1352;p17"/>
            <p:cNvSpPr/>
            <p:nvPr/>
          </p:nvSpPr>
          <p:spPr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353" name="Google Shape;1353;p17"/>
          <p:cNvSpPr/>
          <p:nvPr/>
        </p:nvSpPr>
        <p:spPr>
          <a:xfrm>
            <a:off x="5656118" y="3623544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4" name="Google Shape;1354;p17"/>
          <p:cNvSpPr/>
          <p:nvPr/>
        </p:nvSpPr>
        <p:spPr>
          <a:xfrm>
            <a:off x="5621193" y="3677519"/>
            <a:ext cx="1473200" cy="1979613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55" name="Google Shape;1355;p17"/>
          <p:cNvCxnSpPr/>
          <p:nvPr/>
        </p:nvCxnSpPr>
        <p:spPr>
          <a:xfrm>
            <a:off x="5627543" y="4447457"/>
            <a:ext cx="146050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6" name="Google Shape;1356;p17"/>
          <p:cNvSpPr txBox="1"/>
          <p:nvPr/>
        </p:nvSpPr>
        <p:spPr>
          <a:xfrm>
            <a:off x="5698981" y="4429994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cxnSp>
        <p:nvCxnSpPr>
          <p:cNvPr id="1357" name="Google Shape;1357;p17"/>
          <p:cNvCxnSpPr/>
          <p:nvPr/>
        </p:nvCxnSpPr>
        <p:spPr>
          <a:xfrm>
            <a:off x="5629131" y="4764957"/>
            <a:ext cx="1457325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8" name="Google Shape;1358;p17"/>
          <p:cNvSpPr txBox="1"/>
          <p:nvPr/>
        </p:nvSpPr>
        <p:spPr>
          <a:xfrm>
            <a:off x="5695806" y="364418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359" name="Google Shape;1359;p17"/>
          <p:cNvSpPr txBox="1"/>
          <p:nvPr/>
        </p:nvSpPr>
        <p:spPr>
          <a:xfrm>
            <a:off x="5692631" y="5334869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360" name="Google Shape;1360;p17"/>
          <p:cNvSpPr txBox="1"/>
          <p:nvPr/>
        </p:nvSpPr>
        <p:spPr>
          <a:xfrm>
            <a:off x="5692631" y="5049119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361" name="Google Shape;1361;p17"/>
          <p:cNvSpPr txBox="1"/>
          <p:nvPr/>
        </p:nvSpPr>
        <p:spPr>
          <a:xfrm>
            <a:off x="5692631" y="4750669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sp>
        <p:nvSpPr>
          <p:cNvPr id="1362" name="Google Shape;1362;p17"/>
          <p:cNvSpPr/>
          <p:nvPr/>
        </p:nvSpPr>
        <p:spPr>
          <a:xfrm>
            <a:off x="6392718" y="4018832"/>
            <a:ext cx="598488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endParaRPr/>
          </a:p>
        </p:txBody>
      </p:sp>
      <p:cxnSp>
        <p:nvCxnSpPr>
          <p:cNvPr id="1363" name="Google Shape;1363;p17"/>
          <p:cNvCxnSpPr/>
          <p:nvPr/>
        </p:nvCxnSpPr>
        <p:spPr>
          <a:xfrm>
            <a:off x="5625956" y="5076107"/>
            <a:ext cx="1457325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4" name="Google Shape;1364;p17"/>
          <p:cNvCxnSpPr/>
          <p:nvPr/>
        </p:nvCxnSpPr>
        <p:spPr>
          <a:xfrm>
            <a:off x="5622781" y="5374557"/>
            <a:ext cx="1457325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5" name="Google Shape;1365;p17"/>
          <p:cNvSpPr/>
          <p:nvPr/>
        </p:nvSpPr>
        <p:spPr>
          <a:xfrm>
            <a:off x="5687868" y="4018832"/>
            <a:ext cx="598488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/>
          </a:p>
        </p:txBody>
      </p:sp>
      <p:grpSp>
        <p:nvGrpSpPr>
          <p:cNvPr id="1366" name="Google Shape;1366;p17"/>
          <p:cNvGrpSpPr/>
          <p:nvPr/>
        </p:nvGrpSpPr>
        <p:grpSpPr>
          <a:xfrm>
            <a:off x="6468918" y="4377607"/>
            <a:ext cx="412750" cy="158750"/>
            <a:chOff x="1383" y="2620"/>
            <a:chExt cx="260" cy="100"/>
          </a:xfrm>
        </p:grpSpPr>
        <p:sp>
          <p:nvSpPr>
            <p:cNvPr id="1367" name="Google Shape;1367;p17"/>
            <p:cNvSpPr/>
            <p:nvPr/>
          </p:nvSpPr>
          <p:spPr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71" name="Google Shape;1371;p17"/>
          <p:cNvGrpSpPr/>
          <p:nvPr/>
        </p:nvGrpSpPr>
        <p:grpSpPr>
          <a:xfrm>
            <a:off x="5767243" y="4369669"/>
            <a:ext cx="412750" cy="158750"/>
            <a:chOff x="1383" y="2620"/>
            <a:chExt cx="260" cy="100"/>
          </a:xfrm>
        </p:grpSpPr>
        <p:sp>
          <p:nvSpPr>
            <p:cNvPr id="1372" name="Google Shape;1372;p17"/>
            <p:cNvSpPr/>
            <p:nvPr/>
          </p:nvSpPr>
          <p:spPr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376" name="Google Shape;1376;p17"/>
          <p:cNvSpPr/>
          <p:nvPr/>
        </p:nvSpPr>
        <p:spPr>
          <a:xfrm>
            <a:off x="7918306" y="3993432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7" name="Google Shape;1377;p17"/>
          <p:cNvSpPr/>
          <p:nvPr/>
        </p:nvSpPr>
        <p:spPr>
          <a:xfrm>
            <a:off x="7880206" y="4047407"/>
            <a:ext cx="1273175" cy="1979612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8" name="Google Shape;1378;p17"/>
          <p:cNvCxnSpPr/>
          <p:nvPr/>
        </p:nvCxnSpPr>
        <p:spPr>
          <a:xfrm>
            <a:off x="7889731" y="4807819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9" name="Google Shape;1379;p17"/>
          <p:cNvSpPr txBox="1"/>
          <p:nvPr/>
        </p:nvSpPr>
        <p:spPr>
          <a:xfrm>
            <a:off x="7846868" y="4790357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cxnSp>
        <p:nvCxnSpPr>
          <p:cNvPr id="1380" name="Google Shape;1380;p17"/>
          <p:cNvCxnSpPr/>
          <p:nvPr/>
        </p:nvCxnSpPr>
        <p:spPr>
          <a:xfrm>
            <a:off x="7897668" y="512849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1" name="Google Shape;1381;p17"/>
          <p:cNvCxnSpPr/>
          <p:nvPr/>
        </p:nvCxnSpPr>
        <p:spPr>
          <a:xfrm>
            <a:off x="7883381" y="5438057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2" name="Google Shape;1382;p17"/>
          <p:cNvCxnSpPr/>
          <p:nvPr/>
        </p:nvCxnSpPr>
        <p:spPr>
          <a:xfrm>
            <a:off x="7883381" y="5723807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3" name="Google Shape;1383;p17"/>
          <p:cNvSpPr txBox="1"/>
          <p:nvPr/>
        </p:nvSpPr>
        <p:spPr>
          <a:xfrm>
            <a:off x="7881793" y="403788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384" name="Google Shape;1384;p17"/>
          <p:cNvSpPr txBox="1"/>
          <p:nvPr/>
        </p:nvSpPr>
        <p:spPr>
          <a:xfrm>
            <a:off x="7837343" y="569523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385" name="Google Shape;1385;p17"/>
          <p:cNvSpPr txBox="1"/>
          <p:nvPr/>
        </p:nvSpPr>
        <p:spPr>
          <a:xfrm>
            <a:off x="7856393" y="540948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386" name="Google Shape;1386;p17"/>
          <p:cNvSpPr txBox="1"/>
          <p:nvPr/>
        </p:nvSpPr>
        <p:spPr>
          <a:xfrm>
            <a:off x="7846868" y="5114207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sp>
        <p:nvSpPr>
          <p:cNvPr id="1387" name="Google Shape;1387;p17"/>
          <p:cNvSpPr/>
          <p:nvPr/>
        </p:nvSpPr>
        <p:spPr>
          <a:xfrm>
            <a:off x="8216756" y="4379194"/>
            <a:ext cx="598487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P4</a:t>
            </a:r>
            <a:endParaRPr/>
          </a:p>
        </p:txBody>
      </p:sp>
      <p:sp>
        <p:nvSpPr>
          <p:cNvPr id="1388" name="Google Shape;1388;p17"/>
          <p:cNvSpPr/>
          <p:nvPr/>
        </p:nvSpPr>
        <p:spPr>
          <a:xfrm>
            <a:off x="9166081" y="4025182"/>
            <a:ext cx="581025" cy="203835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9" name="Google Shape;1389;p17"/>
          <p:cNvSpPr/>
          <p:nvPr/>
        </p:nvSpPr>
        <p:spPr>
          <a:xfrm>
            <a:off x="2976418" y="4045819"/>
            <a:ext cx="552450" cy="2082800"/>
          </a:xfrm>
          <a:custGeom>
            <a:rect b="b" l="l" r="r" t="t"/>
            <a:pathLst>
              <a:path extrusionOk="0" h="1312" w="348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0" name="Google Shape;1390;p17"/>
          <p:cNvSpPr/>
          <p:nvPr/>
        </p:nvSpPr>
        <p:spPr>
          <a:xfrm>
            <a:off x="3573318" y="4001369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1" name="Google Shape;1391;p17"/>
          <p:cNvSpPr/>
          <p:nvPr/>
        </p:nvSpPr>
        <p:spPr>
          <a:xfrm>
            <a:off x="3535218" y="4055344"/>
            <a:ext cx="1273175" cy="1979613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92" name="Google Shape;1392;p17"/>
          <p:cNvCxnSpPr/>
          <p:nvPr/>
        </p:nvCxnSpPr>
        <p:spPr>
          <a:xfrm>
            <a:off x="3544743" y="4815757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3" name="Google Shape;1393;p17"/>
          <p:cNvSpPr txBox="1"/>
          <p:nvPr/>
        </p:nvSpPr>
        <p:spPr>
          <a:xfrm>
            <a:off x="3501881" y="4798294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cxnSp>
        <p:nvCxnSpPr>
          <p:cNvPr id="1394" name="Google Shape;1394;p17"/>
          <p:cNvCxnSpPr/>
          <p:nvPr/>
        </p:nvCxnSpPr>
        <p:spPr>
          <a:xfrm>
            <a:off x="3552681" y="5136432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5" name="Google Shape;1395;p17"/>
          <p:cNvCxnSpPr/>
          <p:nvPr/>
        </p:nvCxnSpPr>
        <p:spPr>
          <a:xfrm>
            <a:off x="3538393" y="544599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6" name="Google Shape;1396;p17"/>
          <p:cNvCxnSpPr/>
          <p:nvPr/>
        </p:nvCxnSpPr>
        <p:spPr>
          <a:xfrm>
            <a:off x="3538393" y="573174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7" name="Google Shape;1397;p17"/>
          <p:cNvSpPr txBox="1"/>
          <p:nvPr/>
        </p:nvSpPr>
        <p:spPr>
          <a:xfrm>
            <a:off x="3536806" y="4045819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398" name="Google Shape;1398;p17"/>
          <p:cNvSpPr txBox="1"/>
          <p:nvPr/>
        </p:nvSpPr>
        <p:spPr>
          <a:xfrm>
            <a:off x="3492356" y="5703169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399" name="Google Shape;1399;p17"/>
          <p:cNvSpPr txBox="1"/>
          <p:nvPr/>
        </p:nvSpPr>
        <p:spPr>
          <a:xfrm>
            <a:off x="3511406" y="5417419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400" name="Google Shape;1400;p17"/>
          <p:cNvSpPr txBox="1"/>
          <p:nvPr/>
        </p:nvSpPr>
        <p:spPr>
          <a:xfrm>
            <a:off x="3501881" y="5122144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sp>
        <p:nvSpPr>
          <p:cNvPr id="1401" name="Google Shape;1401;p17"/>
          <p:cNvSpPr/>
          <p:nvPr/>
        </p:nvSpPr>
        <p:spPr>
          <a:xfrm>
            <a:off x="3871768" y="4387132"/>
            <a:ext cx="598488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P3</a:t>
            </a:r>
            <a:endParaRPr/>
          </a:p>
        </p:txBody>
      </p:sp>
      <p:grpSp>
        <p:nvGrpSpPr>
          <p:cNvPr id="1402" name="Google Shape;1402;p17"/>
          <p:cNvGrpSpPr/>
          <p:nvPr/>
        </p:nvGrpSpPr>
        <p:grpSpPr>
          <a:xfrm>
            <a:off x="3962256" y="4725269"/>
            <a:ext cx="412750" cy="158750"/>
            <a:chOff x="1287" y="2524"/>
            <a:chExt cx="260" cy="100"/>
          </a:xfrm>
        </p:grpSpPr>
        <p:sp>
          <p:nvSpPr>
            <p:cNvPr id="1403" name="Google Shape;1403;p17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04" name="Google Shape;1404;p17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05" name="Google Shape;1405;p17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06" name="Google Shape;1406;p17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07" name="Google Shape;1407;p17"/>
          <p:cNvGrpSpPr/>
          <p:nvPr/>
        </p:nvGrpSpPr>
        <p:grpSpPr>
          <a:xfrm>
            <a:off x="8302481" y="4723682"/>
            <a:ext cx="412750" cy="158750"/>
            <a:chOff x="1287" y="2524"/>
            <a:chExt cx="260" cy="100"/>
          </a:xfrm>
        </p:grpSpPr>
        <p:sp>
          <p:nvSpPr>
            <p:cNvPr id="1408" name="Google Shape;1408;p17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09" name="Google Shape;1409;p17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0" name="Google Shape;1410;p17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1" name="Google Shape;1411;p17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412" name="Google Shape;1412;p17"/>
          <p:cNvSpPr/>
          <p:nvPr/>
        </p:nvSpPr>
        <p:spPr>
          <a:xfrm>
            <a:off x="6349856" y="4425232"/>
            <a:ext cx="2173287" cy="1989137"/>
          </a:xfrm>
          <a:custGeom>
            <a:rect b="b" l="l" r="r" t="t"/>
            <a:pathLst>
              <a:path extrusionOk="0" h="1253" w="1369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cap="flat" cmpd="sng" w="19050">
            <a:solidFill>
              <a:srgbClr val="000099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3" name="Google Shape;1413;p17"/>
          <p:cNvSpPr/>
          <p:nvPr/>
        </p:nvSpPr>
        <p:spPr>
          <a:xfrm>
            <a:off x="6468918" y="4456982"/>
            <a:ext cx="1984375" cy="1876425"/>
          </a:xfrm>
          <a:custGeom>
            <a:rect b="b" l="l" r="r" t="t"/>
            <a:pathLst>
              <a:path extrusionOk="0" h="1182" w="1250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cap="flat" cmpd="sng" w="19050">
            <a:solidFill>
              <a:srgbClr val="000099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4" name="Google Shape;1414;p17"/>
          <p:cNvSpPr/>
          <p:nvPr/>
        </p:nvSpPr>
        <p:spPr>
          <a:xfrm>
            <a:off x="9809018" y="4536357"/>
            <a:ext cx="598488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415" name="Google Shape;1415;p17"/>
          <p:cNvGrpSpPr/>
          <p:nvPr/>
        </p:nvGrpSpPr>
        <p:grpSpPr>
          <a:xfrm>
            <a:off x="6060931" y="4663331"/>
            <a:ext cx="555332" cy="71510"/>
            <a:chOff x="1420065" y="5012608"/>
            <a:chExt cx="555332" cy="71510"/>
          </a:xfrm>
        </p:grpSpPr>
        <p:sp>
          <p:nvSpPr>
            <p:cNvPr id="1416" name="Google Shape;1416;p17"/>
            <p:cNvSpPr/>
            <p:nvPr/>
          </p:nvSpPr>
          <p:spPr>
            <a:xfrm>
              <a:off x="1420065" y="5012608"/>
              <a:ext cx="196850" cy="69850"/>
            </a:xfrm>
            <a:prstGeom prst="ellipse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7" name="Google Shape;1417;p17"/>
            <p:cNvSpPr/>
            <p:nvPr/>
          </p:nvSpPr>
          <p:spPr>
            <a:xfrm>
              <a:off x="1778547" y="5014268"/>
              <a:ext cx="196850" cy="69850"/>
            </a:xfrm>
            <a:prstGeom prst="ellipse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418" name="Google Shape;1418;p17"/>
          <p:cNvSpPr/>
          <p:nvPr/>
        </p:nvSpPr>
        <p:spPr>
          <a:xfrm>
            <a:off x="5311630" y="3275882"/>
            <a:ext cx="688975" cy="1435100"/>
          </a:xfrm>
          <a:custGeom>
            <a:rect b="b" l="l" r="r" t="t"/>
            <a:pathLst>
              <a:path extrusionOk="0" h="904" w="434">
                <a:moveTo>
                  <a:pt x="434" y="904"/>
                </a:moveTo>
                <a:lnTo>
                  <a:pt x="2" y="902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419" name="Google Shape;1419;p17"/>
          <p:cNvGrpSpPr/>
          <p:nvPr/>
        </p:nvGrpSpPr>
        <p:grpSpPr>
          <a:xfrm>
            <a:off x="6211743" y="3239369"/>
            <a:ext cx="1047750" cy="1441450"/>
            <a:chOff x="2432" y="1758"/>
            <a:chExt cx="660" cy="908"/>
          </a:xfrm>
        </p:grpSpPr>
        <p:sp>
          <p:nvSpPr>
            <p:cNvPr id="1420" name="Google Shape;1420;p17"/>
            <p:cNvSpPr/>
            <p:nvPr/>
          </p:nvSpPr>
          <p:spPr>
            <a:xfrm>
              <a:off x="2432" y="2564"/>
              <a:ext cx="144" cy="102"/>
            </a:xfrm>
            <a:prstGeom prst="ellipse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1" name="Google Shape;1421;p17"/>
            <p:cNvSpPr/>
            <p:nvPr/>
          </p:nvSpPr>
          <p:spPr>
            <a:xfrm>
              <a:off x="2506" y="1758"/>
              <a:ext cx="586" cy="810"/>
            </a:xfrm>
            <a:custGeom>
              <a:rect b="b" l="l" r="r" t="t"/>
              <a:pathLst>
                <a:path extrusionOk="0" h="810" w="586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cap="flat" cmpd="sng" w="12700">
              <a:solidFill>
                <a:srgbClr val="CC0000"/>
              </a:solidFill>
              <a:prstDash val="solid"/>
              <a:round/>
              <a:headEnd len="med" w="med" type="triangl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22" name="Google Shape;1422;p17"/>
          <p:cNvGrpSpPr/>
          <p:nvPr/>
        </p:nvGrpSpPr>
        <p:grpSpPr>
          <a:xfrm>
            <a:off x="2511281" y="5555532"/>
            <a:ext cx="800100" cy="828675"/>
            <a:chOff x="-44" y="1473"/>
            <a:chExt cx="981" cy="1105"/>
          </a:xfrm>
        </p:grpSpPr>
        <p:pic>
          <p:nvPicPr>
            <p:cNvPr descr="desktop_computer_stylized_medium" id="1423" name="Google Shape;1423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4" name="Google Shape;1424;p1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25" name="Google Shape;1425;p17"/>
          <p:cNvGrpSpPr/>
          <p:nvPr/>
        </p:nvGrpSpPr>
        <p:grpSpPr>
          <a:xfrm flipH="1">
            <a:off x="9493106" y="5469807"/>
            <a:ext cx="788987" cy="782637"/>
            <a:chOff x="-44" y="1473"/>
            <a:chExt cx="981" cy="1105"/>
          </a:xfrm>
        </p:grpSpPr>
        <p:pic>
          <p:nvPicPr>
            <p:cNvPr descr="desktop_computer_stylized_medium" id="1426" name="Google Shape;1426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7" name="Google Shape;1427;p1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28" name="Google Shape;1428;p17"/>
          <p:cNvGrpSpPr/>
          <p:nvPr/>
        </p:nvGrpSpPr>
        <p:grpSpPr>
          <a:xfrm>
            <a:off x="5083031" y="5055469"/>
            <a:ext cx="358775" cy="704850"/>
            <a:chOff x="4140" y="429"/>
            <a:chExt cx="1425" cy="2396"/>
          </a:xfrm>
        </p:grpSpPr>
        <p:sp>
          <p:nvSpPr>
            <p:cNvPr id="1429" name="Google Shape;1429;p17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0" name="Google Shape;1430;p17"/>
            <p:cNvSpPr/>
            <p:nvPr/>
          </p:nvSpPr>
          <p:spPr>
            <a:xfrm>
              <a:off x="4203" y="429"/>
              <a:ext cx="1053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1" name="Google Shape;1431;p17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2" name="Google Shape;1432;p17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3" name="Google Shape;1433;p17"/>
            <p:cNvSpPr/>
            <p:nvPr/>
          </p:nvSpPr>
          <p:spPr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434" name="Google Shape;1434;p17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1435" name="Google Shape;1435;p17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36" name="Google Shape;1436;p17"/>
              <p:cNvSpPr/>
              <p:nvPr/>
            </p:nvSpPr>
            <p:spPr>
              <a:xfrm>
                <a:off x="633" y="2582"/>
                <a:ext cx="692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437" name="Google Shape;1437;p17"/>
            <p:cNvSpPr/>
            <p:nvPr/>
          </p:nvSpPr>
          <p:spPr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438" name="Google Shape;1438;p17"/>
            <p:cNvGrpSpPr/>
            <p:nvPr/>
          </p:nvGrpSpPr>
          <p:grpSpPr>
            <a:xfrm>
              <a:off x="4745" y="996"/>
              <a:ext cx="580" cy="156"/>
              <a:chOff x="612" y="2570"/>
              <a:chExt cx="724" cy="162"/>
            </a:xfrm>
          </p:grpSpPr>
          <p:sp>
            <p:nvSpPr>
              <p:cNvPr id="1439" name="Google Shape;1439;p17"/>
              <p:cNvSpPr/>
              <p:nvPr/>
            </p:nvSpPr>
            <p:spPr>
              <a:xfrm>
                <a:off x="612" y="2570"/>
                <a:ext cx="724" cy="16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0" name="Google Shape;1440;p17"/>
              <p:cNvSpPr/>
              <p:nvPr/>
            </p:nvSpPr>
            <p:spPr>
              <a:xfrm>
                <a:off x="628" y="2586"/>
                <a:ext cx="692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441" name="Google Shape;1441;p17"/>
            <p:cNvSpPr/>
            <p:nvPr/>
          </p:nvSpPr>
          <p:spPr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2" name="Google Shape;1442;p17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443" name="Google Shape;1443;p17"/>
            <p:cNvGrpSpPr/>
            <p:nvPr/>
          </p:nvGrpSpPr>
          <p:grpSpPr>
            <a:xfrm>
              <a:off x="4733" y="1627"/>
              <a:ext cx="586" cy="151"/>
              <a:chOff x="611" y="2568"/>
              <a:chExt cx="730" cy="139"/>
            </a:xfrm>
          </p:grpSpPr>
          <p:sp>
            <p:nvSpPr>
              <p:cNvPr id="1444" name="Google Shape;1444;p17"/>
              <p:cNvSpPr/>
              <p:nvPr/>
            </p:nvSpPr>
            <p:spPr>
              <a:xfrm>
                <a:off x="611" y="2568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5" name="Google Shape;1445;p17"/>
              <p:cNvSpPr/>
              <p:nvPr/>
            </p:nvSpPr>
            <p:spPr>
              <a:xfrm>
                <a:off x="627" y="2583"/>
                <a:ext cx="699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446" name="Google Shape;1446;p17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447" name="Google Shape;1447;p17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1448" name="Google Shape;1448;p17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9" name="Google Shape;1449;p17"/>
              <p:cNvSpPr/>
              <p:nvPr/>
            </p:nvSpPr>
            <p:spPr>
              <a:xfrm>
                <a:off x="630" y="2582"/>
                <a:ext cx="691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450" name="Google Shape;1450;p17"/>
            <p:cNvSpPr/>
            <p:nvPr/>
          </p:nvSpPr>
          <p:spPr>
            <a:xfrm>
              <a:off x="5250" y="429"/>
              <a:ext cx="69" cy="2288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1" name="Google Shape;1451;p17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2" name="Google Shape;1452;p17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3" name="Google Shape;1453;p17"/>
            <p:cNvSpPr/>
            <p:nvPr/>
          </p:nvSpPr>
          <p:spPr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4" name="Google Shape;1454;p17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5" name="Google Shape;1455;p17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6" name="Google Shape;1456;p17"/>
            <p:cNvSpPr/>
            <p:nvPr/>
          </p:nvSpPr>
          <p:spPr>
            <a:xfrm>
              <a:off x="4203" y="2712"/>
              <a:ext cx="1072" cy="81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7" name="Google Shape;1457;p17"/>
            <p:cNvSpPr/>
            <p:nvPr/>
          </p:nvSpPr>
          <p:spPr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8" name="Google Shape;1458;p17"/>
            <p:cNvSpPr/>
            <p:nvPr/>
          </p:nvSpPr>
          <p:spPr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17"/>
            <p:cNvSpPr/>
            <p:nvPr/>
          </p:nvSpPr>
          <p:spPr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0" name="Google Shape;1460;p17"/>
            <p:cNvSpPr/>
            <p:nvPr/>
          </p:nvSpPr>
          <p:spPr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61" name="Google Shape;1461;p17"/>
          <p:cNvGrpSpPr/>
          <p:nvPr/>
        </p:nvGrpSpPr>
        <p:grpSpPr>
          <a:xfrm>
            <a:off x="1183088" y="1563001"/>
            <a:ext cx="4826032" cy="1719654"/>
            <a:chOff x="5" y="727"/>
            <a:chExt cx="2460" cy="1047"/>
          </a:xfrm>
        </p:grpSpPr>
        <p:sp>
          <p:nvSpPr>
            <p:cNvPr id="1462" name="Google Shape;1462;p17"/>
            <p:cNvSpPr txBox="1"/>
            <p:nvPr/>
          </p:nvSpPr>
          <p:spPr>
            <a:xfrm>
              <a:off x="133" y="1101"/>
              <a:ext cx="2332" cy="6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handle data from multiple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sockets, add transport header (later used for demultiplexing)</a:t>
              </a:r>
              <a:endParaRPr/>
            </a:p>
          </p:txBody>
        </p:sp>
        <p:sp>
          <p:nvSpPr>
            <p:cNvPr id="1463" name="Google Shape;1463;p17"/>
            <p:cNvSpPr/>
            <p:nvPr/>
          </p:nvSpPr>
          <p:spPr>
            <a:xfrm>
              <a:off x="5" y="901"/>
              <a:ext cx="2298" cy="873"/>
            </a:xfrm>
            <a:prstGeom prst="rect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4" name="Google Shape;1464;p17"/>
            <p:cNvGrpSpPr/>
            <p:nvPr/>
          </p:nvGrpSpPr>
          <p:grpSpPr>
            <a:xfrm>
              <a:off x="91" y="727"/>
              <a:ext cx="1854" cy="375"/>
              <a:chOff x="869" y="3567"/>
              <a:chExt cx="1780" cy="375"/>
            </a:xfrm>
          </p:grpSpPr>
          <p:sp>
            <p:nvSpPr>
              <p:cNvPr id="1465" name="Google Shape;1465;p17"/>
              <p:cNvSpPr/>
              <p:nvPr/>
            </p:nvSpPr>
            <p:spPr>
              <a:xfrm>
                <a:off x="1422" y="3732"/>
                <a:ext cx="1006" cy="2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17"/>
              <p:cNvSpPr txBox="1"/>
              <p:nvPr/>
            </p:nvSpPr>
            <p:spPr>
              <a:xfrm>
                <a:off x="869" y="3567"/>
                <a:ext cx="1780" cy="33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800"/>
                  <a:buFont typeface="Calibri"/>
                  <a:buNone/>
                </a:pPr>
                <a:r>
                  <a:rPr b="0" i="1" lang="en-US" sz="2800" u="none" cap="none" strike="noStrike">
                    <a:solidFill>
                      <a:srgbClr val="CC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multiplexing as sender:</a:t>
                </a:r>
                <a:endParaRPr/>
              </a:p>
            </p:txBody>
          </p:sp>
        </p:grpSp>
      </p:grpSp>
      <p:sp>
        <p:nvSpPr>
          <p:cNvPr id="1467" name="Google Shape;1467;p17"/>
          <p:cNvSpPr/>
          <p:nvPr/>
        </p:nvSpPr>
        <p:spPr>
          <a:xfrm>
            <a:off x="4198793" y="4458569"/>
            <a:ext cx="1962150" cy="1897063"/>
          </a:xfrm>
          <a:custGeom>
            <a:rect b="b" l="l" r="r" t="t"/>
            <a:pathLst>
              <a:path extrusionOk="0" h="1195" w="1236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cap="flat" cmpd="sng" w="19050">
            <a:solidFill>
              <a:srgbClr val="000099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8" name="Google Shape;1468;p17"/>
          <p:cNvSpPr/>
          <p:nvPr/>
        </p:nvSpPr>
        <p:spPr>
          <a:xfrm>
            <a:off x="4135293" y="4433169"/>
            <a:ext cx="2160588" cy="1989138"/>
          </a:xfrm>
          <a:custGeom>
            <a:rect b="b" l="l" r="r" t="t"/>
            <a:pathLst>
              <a:path extrusionOk="0" h="1253" w="1361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cap="flat" cmpd="sng" w="19050">
            <a:solidFill>
              <a:srgbClr val="000099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469" name="Google Shape;1469;p17"/>
          <p:cNvGrpSpPr/>
          <p:nvPr/>
        </p:nvGrpSpPr>
        <p:grpSpPr>
          <a:xfrm>
            <a:off x="4455343" y="4186543"/>
            <a:ext cx="3740163" cy="385304"/>
            <a:chOff x="4455343" y="4186543"/>
            <a:chExt cx="3740163" cy="385304"/>
          </a:xfrm>
        </p:grpSpPr>
        <p:sp>
          <p:nvSpPr>
            <p:cNvPr id="1470" name="Google Shape;1470;p17"/>
            <p:cNvSpPr/>
            <p:nvPr/>
          </p:nvSpPr>
          <p:spPr>
            <a:xfrm rot="-778188">
              <a:off x="4450940" y="4321755"/>
              <a:ext cx="1216152" cy="99004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000090"/>
            </a:solidFill>
            <a:ln cap="flat" cmpd="sng" w="9525">
              <a:solidFill>
                <a:srgbClr val="0000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17"/>
            <p:cNvSpPr/>
            <p:nvPr/>
          </p:nvSpPr>
          <p:spPr>
            <a:xfrm flipH="1" rot="-10021812">
              <a:off x="6983757" y="4337631"/>
              <a:ext cx="1216152" cy="99004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000090"/>
            </a:solidFill>
            <a:ln cap="flat" cmpd="sng" w="9525">
              <a:solidFill>
                <a:srgbClr val="0000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2" name="Google Shape;1472;p17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Transport Layer: 3-</a:t>
            </a: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8" name="Google Shape;1478;p18"/>
          <p:cNvGrpSpPr/>
          <p:nvPr/>
        </p:nvGrpSpPr>
        <p:grpSpPr>
          <a:xfrm>
            <a:off x="141514" y="827314"/>
            <a:ext cx="11908971" cy="4739615"/>
            <a:chOff x="2511281" y="3262667"/>
            <a:chExt cx="7770812" cy="3121540"/>
          </a:xfrm>
        </p:grpSpPr>
        <p:sp>
          <p:nvSpPr>
            <p:cNvPr id="1479" name="Google Shape;1479;p18"/>
            <p:cNvSpPr/>
            <p:nvPr/>
          </p:nvSpPr>
          <p:spPr>
            <a:xfrm>
              <a:off x="5108431" y="3572744"/>
              <a:ext cx="552450" cy="2082800"/>
            </a:xfrm>
            <a:custGeom>
              <a:rect b="b" l="l" r="r" t="t"/>
              <a:pathLst>
                <a:path extrusionOk="0" h="1312" w="348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80" name="Google Shape;1480;p18"/>
            <p:cNvSpPr/>
            <p:nvPr/>
          </p:nvSpPr>
          <p:spPr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1" name="Google Shape;1481;p18"/>
            <p:cNvSpPr/>
            <p:nvPr/>
          </p:nvSpPr>
          <p:spPr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82" name="Google Shape;1482;p18"/>
            <p:cNvCxnSpPr/>
            <p:nvPr/>
          </p:nvCxnSpPr>
          <p:spPr>
            <a:xfrm>
              <a:off x="5627543" y="4447457"/>
              <a:ext cx="146050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83" name="Google Shape;1483;p18"/>
            <p:cNvSpPr txBox="1"/>
            <p:nvPr/>
          </p:nvSpPr>
          <p:spPr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</p:txBody>
        </p:sp>
        <p:cxnSp>
          <p:nvCxnSpPr>
            <p:cNvPr id="1484" name="Google Shape;1484;p18"/>
            <p:cNvCxnSpPr/>
            <p:nvPr/>
          </p:nvCxnSpPr>
          <p:spPr>
            <a:xfrm>
              <a:off x="5629131" y="4764957"/>
              <a:ext cx="1457325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85" name="Google Shape;1485;p18"/>
            <p:cNvSpPr txBox="1"/>
            <p:nvPr/>
          </p:nvSpPr>
          <p:spPr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1486" name="Google Shape;1486;p18"/>
            <p:cNvSpPr txBox="1"/>
            <p:nvPr/>
          </p:nvSpPr>
          <p:spPr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1487" name="Google Shape;1487;p18"/>
            <p:cNvSpPr txBox="1"/>
            <p:nvPr/>
          </p:nvSpPr>
          <p:spPr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cxnSp>
          <p:nvCxnSpPr>
            <p:cNvPr id="1488" name="Google Shape;1488;p18"/>
            <p:cNvCxnSpPr/>
            <p:nvPr/>
          </p:nvCxnSpPr>
          <p:spPr>
            <a:xfrm>
              <a:off x="5625956" y="5076107"/>
              <a:ext cx="1457325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9" name="Google Shape;1489;p18"/>
            <p:cNvCxnSpPr/>
            <p:nvPr/>
          </p:nvCxnSpPr>
          <p:spPr>
            <a:xfrm>
              <a:off x="5622781" y="5374557"/>
              <a:ext cx="1457325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90" name="Google Shape;1490;p18"/>
            <p:cNvSpPr/>
            <p:nvPr/>
          </p:nvSpPr>
          <p:spPr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91" name="Google Shape;1491;p18"/>
            <p:cNvSpPr/>
            <p:nvPr/>
          </p:nvSpPr>
          <p:spPr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92" name="Google Shape;1492;p18"/>
            <p:cNvCxnSpPr/>
            <p:nvPr/>
          </p:nvCxnSpPr>
          <p:spPr>
            <a:xfrm>
              <a:off x="7889731" y="4807819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93" name="Google Shape;1493;p18"/>
            <p:cNvSpPr txBox="1"/>
            <p:nvPr/>
          </p:nvSpPr>
          <p:spPr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</p:txBody>
        </p:sp>
        <p:cxnSp>
          <p:nvCxnSpPr>
            <p:cNvPr id="1494" name="Google Shape;1494;p18"/>
            <p:cNvCxnSpPr/>
            <p:nvPr/>
          </p:nvCxnSpPr>
          <p:spPr>
            <a:xfrm>
              <a:off x="7897668" y="5128494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5" name="Google Shape;1495;p18"/>
            <p:cNvCxnSpPr/>
            <p:nvPr/>
          </p:nvCxnSpPr>
          <p:spPr>
            <a:xfrm>
              <a:off x="7883381" y="5438057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6" name="Google Shape;1496;p18"/>
            <p:cNvCxnSpPr/>
            <p:nvPr/>
          </p:nvCxnSpPr>
          <p:spPr>
            <a:xfrm>
              <a:off x="7883381" y="5723807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97" name="Google Shape;1497;p18"/>
            <p:cNvSpPr txBox="1"/>
            <p:nvPr/>
          </p:nvSpPr>
          <p:spPr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  <p:sp>
          <p:nvSpPr>
            <p:cNvPr id="1498" name="Google Shape;1498;p18"/>
            <p:cNvSpPr txBox="1"/>
            <p:nvPr/>
          </p:nvSpPr>
          <p:spPr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1499" name="Google Shape;1499;p18"/>
            <p:cNvSpPr txBox="1"/>
            <p:nvPr/>
          </p:nvSpPr>
          <p:spPr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1500" name="Google Shape;1500;p18"/>
            <p:cNvSpPr txBox="1"/>
            <p:nvPr/>
          </p:nvSpPr>
          <p:spPr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9166081" y="4025182"/>
              <a:ext cx="581025" cy="2038350"/>
            </a:xfrm>
            <a:custGeom>
              <a:rect b="b" l="l" r="r" t="t"/>
              <a:pathLst>
                <a:path extrusionOk="0" h="1284" w="366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2976418" y="4045819"/>
              <a:ext cx="552450" cy="2082800"/>
            </a:xfrm>
            <a:custGeom>
              <a:rect b="b" l="l" r="r" t="t"/>
              <a:pathLst>
                <a:path extrusionOk="0" h="1312" w="348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05" name="Google Shape;1505;p18"/>
            <p:cNvCxnSpPr/>
            <p:nvPr/>
          </p:nvCxnSpPr>
          <p:spPr>
            <a:xfrm>
              <a:off x="3544743" y="4815757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06" name="Google Shape;1506;p18"/>
            <p:cNvSpPr txBox="1"/>
            <p:nvPr/>
          </p:nvSpPr>
          <p:spPr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</p:txBody>
        </p:sp>
        <p:cxnSp>
          <p:nvCxnSpPr>
            <p:cNvPr id="1507" name="Google Shape;1507;p18"/>
            <p:cNvCxnSpPr/>
            <p:nvPr/>
          </p:nvCxnSpPr>
          <p:spPr>
            <a:xfrm>
              <a:off x="3552681" y="5136432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8" name="Google Shape;1508;p18"/>
            <p:cNvCxnSpPr/>
            <p:nvPr/>
          </p:nvCxnSpPr>
          <p:spPr>
            <a:xfrm>
              <a:off x="3538393" y="5445994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9" name="Google Shape;1509;p18"/>
            <p:cNvCxnSpPr/>
            <p:nvPr/>
          </p:nvCxnSpPr>
          <p:spPr>
            <a:xfrm>
              <a:off x="3538393" y="5731744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10" name="Google Shape;1510;p18"/>
            <p:cNvSpPr txBox="1"/>
            <p:nvPr/>
          </p:nvSpPr>
          <p:spPr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  <p:sp>
          <p:nvSpPr>
            <p:cNvPr id="1511" name="Google Shape;1511;p18"/>
            <p:cNvSpPr txBox="1"/>
            <p:nvPr/>
          </p:nvSpPr>
          <p:spPr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1512" name="Google Shape;1512;p18"/>
            <p:cNvSpPr txBox="1"/>
            <p:nvPr/>
          </p:nvSpPr>
          <p:spPr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1513" name="Google Shape;1513;p18"/>
            <p:cNvSpPr txBox="1"/>
            <p:nvPr/>
          </p:nvSpPr>
          <p:spPr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grpSp>
          <p:nvGrpSpPr>
            <p:cNvPr id="1514" name="Google Shape;1514;p18"/>
            <p:cNvGrpSpPr/>
            <p:nvPr/>
          </p:nvGrpSpPr>
          <p:grpSpPr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descr="desktop_computer_stylized_medium" id="1515" name="Google Shape;1515;p1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16" name="Google Shape;1516;p18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17" name="Google Shape;1517;p18"/>
            <p:cNvGrpSpPr/>
            <p:nvPr/>
          </p:nvGrpSpPr>
          <p:grpSpPr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descr="desktop_computer_stylized_medium" id="1518" name="Google Shape;1518;p1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19" name="Google Shape;1519;p18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20" name="Google Shape;1520;p18"/>
            <p:cNvGrpSpPr/>
            <p:nvPr/>
          </p:nvGrpSpPr>
          <p:grpSpPr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1521" name="Google Shape;1521;p18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22" name="Google Shape;1522;p18"/>
              <p:cNvSpPr/>
              <p:nvPr/>
            </p:nvSpPr>
            <p:spPr>
              <a:xfrm>
                <a:off x="4203" y="429"/>
                <a:ext cx="1053" cy="2283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23" name="Google Shape;1523;p18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24" name="Google Shape;1524;p18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25" name="Google Shape;1525;p18"/>
              <p:cNvSpPr/>
              <p:nvPr/>
            </p:nvSpPr>
            <p:spPr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526" name="Google Shape;1526;p18"/>
              <p:cNvGrpSpPr/>
              <p:nvPr/>
            </p:nvGrpSpPr>
            <p:grpSpPr>
              <a:xfrm>
                <a:off x="4751" y="667"/>
                <a:ext cx="580" cy="146"/>
                <a:chOff x="617" y="2567"/>
                <a:chExt cx="724" cy="140"/>
              </a:xfrm>
            </p:grpSpPr>
            <p:sp>
              <p:nvSpPr>
                <p:cNvPr id="1527" name="Google Shape;1527;p18"/>
                <p:cNvSpPr/>
                <p:nvPr/>
              </p:nvSpPr>
              <p:spPr>
                <a:xfrm>
                  <a:off x="617" y="2567"/>
                  <a:ext cx="724" cy="14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528" name="Google Shape;1528;p18"/>
                <p:cNvSpPr/>
                <p:nvPr/>
              </p:nvSpPr>
              <p:spPr>
                <a:xfrm>
                  <a:off x="633" y="2582"/>
                  <a:ext cx="692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529" name="Google Shape;1529;p18"/>
              <p:cNvSpPr/>
              <p:nvPr/>
            </p:nvSpPr>
            <p:spPr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530" name="Google Shape;1530;p18"/>
              <p:cNvGrpSpPr/>
              <p:nvPr/>
            </p:nvGrpSpPr>
            <p:grpSpPr>
              <a:xfrm>
                <a:off x="4745" y="996"/>
                <a:ext cx="580" cy="156"/>
                <a:chOff x="612" y="2570"/>
                <a:chExt cx="724" cy="162"/>
              </a:xfrm>
            </p:grpSpPr>
            <p:sp>
              <p:nvSpPr>
                <p:cNvPr id="1531" name="Google Shape;1531;p18"/>
                <p:cNvSpPr/>
                <p:nvPr/>
              </p:nvSpPr>
              <p:spPr>
                <a:xfrm>
                  <a:off x="612" y="2570"/>
                  <a:ext cx="724" cy="162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532" name="Google Shape;1532;p18"/>
                <p:cNvSpPr/>
                <p:nvPr/>
              </p:nvSpPr>
              <p:spPr>
                <a:xfrm>
                  <a:off x="628" y="2586"/>
                  <a:ext cx="692" cy="106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533" name="Google Shape;1533;p18"/>
              <p:cNvSpPr/>
              <p:nvPr/>
            </p:nvSpPr>
            <p:spPr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4" name="Google Shape;1534;p18"/>
              <p:cNvSpPr/>
              <p:nvPr/>
            </p:nvSpPr>
            <p:spPr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535" name="Google Shape;1535;p18"/>
              <p:cNvGrpSpPr/>
              <p:nvPr/>
            </p:nvGrpSpPr>
            <p:grpSpPr>
              <a:xfrm>
                <a:off x="4733" y="1627"/>
                <a:ext cx="586" cy="151"/>
                <a:chOff x="611" y="2568"/>
                <a:chExt cx="730" cy="139"/>
              </a:xfrm>
            </p:grpSpPr>
            <p:sp>
              <p:nvSpPr>
                <p:cNvPr id="1536" name="Google Shape;1536;p18"/>
                <p:cNvSpPr/>
                <p:nvPr/>
              </p:nvSpPr>
              <p:spPr>
                <a:xfrm>
                  <a:off x="611" y="2568"/>
                  <a:ext cx="730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537" name="Google Shape;1537;p18"/>
                <p:cNvSpPr/>
                <p:nvPr/>
              </p:nvSpPr>
              <p:spPr>
                <a:xfrm>
                  <a:off x="627" y="2583"/>
                  <a:ext cx="699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538" name="Google Shape;1538;p18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539" name="Google Shape;1539;p18"/>
              <p:cNvGrpSpPr/>
              <p:nvPr/>
            </p:nvGrpSpPr>
            <p:grpSpPr>
              <a:xfrm>
                <a:off x="4739" y="1325"/>
                <a:ext cx="580" cy="140"/>
                <a:chOff x="614" y="2566"/>
                <a:chExt cx="723" cy="140"/>
              </a:xfrm>
            </p:grpSpPr>
            <p:sp>
              <p:nvSpPr>
                <p:cNvPr id="1540" name="Google Shape;1540;p18"/>
                <p:cNvSpPr/>
                <p:nvPr/>
              </p:nvSpPr>
              <p:spPr>
                <a:xfrm>
                  <a:off x="614" y="2566"/>
                  <a:ext cx="723" cy="14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541" name="Google Shape;1541;p18"/>
                <p:cNvSpPr/>
                <p:nvPr/>
              </p:nvSpPr>
              <p:spPr>
                <a:xfrm>
                  <a:off x="630" y="2582"/>
                  <a:ext cx="691" cy="108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542" name="Google Shape;1542;p18"/>
              <p:cNvSpPr/>
              <p:nvPr/>
            </p:nvSpPr>
            <p:spPr>
              <a:xfrm>
                <a:off x="5250" y="429"/>
                <a:ext cx="69" cy="2288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3" name="Google Shape;1543;p18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4" name="Google Shape;1544;p18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5" name="Google Shape;1545;p18"/>
              <p:cNvSpPr/>
              <p:nvPr/>
            </p:nvSpPr>
            <p:spPr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6" name="Google Shape;1546;p18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7" name="Google Shape;1547;p18"/>
              <p:cNvSpPr/>
              <p:nvPr/>
            </p:nvSpPr>
            <p:spPr>
              <a:xfrm>
                <a:off x="4140" y="2679"/>
                <a:ext cx="1198" cy="146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8" name="Google Shape;1548;p18"/>
              <p:cNvSpPr/>
              <p:nvPr/>
            </p:nvSpPr>
            <p:spPr>
              <a:xfrm>
                <a:off x="4203" y="2712"/>
                <a:ext cx="1072" cy="8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9" name="Google Shape;1549;p18"/>
              <p:cNvSpPr/>
              <p:nvPr/>
            </p:nvSpPr>
            <p:spPr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50" name="Google Shape;1550;p18"/>
              <p:cNvSpPr/>
              <p:nvPr/>
            </p:nvSpPr>
            <p:spPr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Calibri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18"/>
              <p:cNvSpPr/>
              <p:nvPr/>
            </p:nvSpPr>
            <p:spPr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52" name="Google Shape;1552;p18"/>
              <p:cNvSpPr/>
              <p:nvPr/>
            </p:nvSpPr>
            <p:spPr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pic>
          <p:nvPicPr>
            <p:cNvPr descr="Image result for firefox logo" id="1553" name="Google Shape;1553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26336" y="4363319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4" name="Google Shape;1554;p18"/>
            <p:cNvSpPr txBox="1"/>
            <p:nvPr/>
          </p:nvSpPr>
          <p:spPr>
            <a:xfrm>
              <a:off x="5723493" y="3262667"/>
              <a:ext cx="1265812" cy="3803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server</a:t>
              </a:r>
              <a:endParaRPr/>
            </a:p>
          </p:txBody>
        </p:sp>
        <p:pic>
          <p:nvPicPr>
            <p:cNvPr descr="Image result for apache web server logo" id="1555" name="Google Shape;1555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649399" y="3712220"/>
              <a:ext cx="1425575" cy="629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firefox logo" id="1556" name="Google Shape;1556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57699" y="4326644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skype logo" id="1557" name="Google Shape;1557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374515" y="4091654"/>
              <a:ext cx="387318" cy="3929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8" name="Google Shape;1558;p18"/>
            <p:cNvSpPr txBox="1"/>
            <p:nvPr/>
          </p:nvSpPr>
          <p:spPr>
            <a:xfrm>
              <a:off x="3822815" y="3627317"/>
              <a:ext cx="642362" cy="3803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  <a:endParaRPr/>
            </a:p>
          </p:txBody>
        </p:sp>
        <p:pic>
          <p:nvPicPr>
            <p:cNvPr descr="Image result for netflix logo png" id="1559" name="Google Shape;1559;p1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632599" y="4424842"/>
              <a:ext cx="691469" cy="3889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60" name="Google Shape;1560;p18"/>
          <p:cNvSpPr/>
          <p:nvPr/>
        </p:nvSpPr>
        <p:spPr>
          <a:xfrm>
            <a:off x="4356586" y="4965666"/>
            <a:ext cx="3127375" cy="1498600"/>
          </a:xfrm>
          <a:custGeom>
            <a:rect b="b" l="l" r="r" t="t"/>
            <a:pathLst>
              <a:path extrusionOk="0" h="917" w="187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1" name="Google Shape;1561;p18"/>
          <p:cNvSpPr/>
          <p:nvPr/>
        </p:nvSpPr>
        <p:spPr>
          <a:xfrm>
            <a:off x="4944218" y="2675931"/>
            <a:ext cx="2194145" cy="1745839"/>
          </a:xfrm>
          <a:prstGeom prst="rect">
            <a:avLst/>
          </a:prstGeom>
          <a:solidFill>
            <a:schemeClr val="lt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2" name="Google Shape;1562;p18"/>
          <p:cNvCxnSpPr/>
          <p:nvPr/>
        </p:nvCxnSpPr>
        <p:spPr>
          <a:xfrm rot="10800000">
            <a:off x="3204457" y="2995594"/>
            <a:ext cx="0" cy="2502331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563" name="Google Shape;1563;p18"/>
          <p:cNvGrpSpPr/>
          <p:nvPr/>
        </p:nvGrpSpPr>
        <p:grpSpPr>
          <a:xfrm>
            <a:off x="5844802" y="2291678"/>
            <a:ext cx="1108206" cy="369332"/>
            <a:chOff x="5844802" y="2291678"/>
            <a:chExt cx="1108206" cy="369332"/>
          </a:xfrm>
        </p:grpSpPr>
        <p:sp>
          <p:nvSpPr>
            <p:cNvPr id="1564" name="Google Shape;1564;p18"/>
            <p:cNvSpPr/>
            <p:nvPr/>
          </p:nvSpPr>
          <p:spPr>
            <a:xfrm>
              <a:off x="5864224" y="2340021"/>
              <a:ext cx="1063879" cy="266167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18"/>
            <p:cNvSpPr txBox="1"/>
            <p:nvPr/>
          </p:nvSpPr>
          <p:spPr>
            <a:xfrm>
              <a:off x="5844802" y="2291678"/>
              <a:ext cx="11082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msg</a:t>
              </a:r>
              <a:endParaRPr/>
            </a:p>
          </p:txBody>
        </p:sp>
      </p:grpSp>
      <p:cxnSp>
        <p:nvCxnSpPr>
          <p:cNvPr id="1566" name="Google Shape;1566;p18"/>
          <p:cNvCxnSpPr/>
          <p:nvPr/>
        </p:nvCxnSpPr>
        <p:spPr>
          <a:xfrm>
            <a:off x="7011397" y="2484139"/>
            <a:ext cx="0" cy="3013786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67" name="Google Shape;1567;p18"/>
          <p:cNvCxnSpPr/>
          <p:nvPr/>
        </p:nvCxnSpPr>
        <p:spPr>
          <a:xfrm>
            <a:off x="3184573" y="5478673"/>
            <a:ext cx="3851736" cy="0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8" name="Google Shape;1568;p18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69" name="Google Shape;1569;p18"/>
          <p:cNvGrpSpPr/>
          <p:nvPr/>
        </p:nvGrpSpPr>
        <p:grpSpPr>
          <a:xfrm>
            <a:off x="5528837" y="2685375"/>
            <a:ext cx="1404036" cy="384588"/>
            <a:chOff x="8597346" y="692270"/>
            <a:chExt cx="1404036" cy="384588"/>
          </a:xfrm>
        </p:grpSpPr>
        <p:sp>
          <p:nvSpPr>
            <p:cNvPr id="1570" name="Google Shape;1570;p18"/>
            <p:cNvSpPr/>
            <p:nvPr/>
          </p:nvSpPr>
          <p:spPr>
            <a:xfrm>
              <a:off x="8597936" y="756182"/>
              <a:ext cx="1403446" cy="266167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18"/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msg</a:t>
              </a:r>
              <a:endParaRPr/>
            </a:p>
          </p:txBody>
        </p:sp>
        <p:sp>
          <p:nvSpPr>
            <p:cNvPr id="1572" name="Google Shape;1572;p18"/>
            <p:cNvSpPr txBox="1"/>
            <p:nvPr/>
          </p:nvSpPr>
          <p:spPr>
            <a:xfrm>
              <a:off x="8597346" y="692270"/>
              <a:ext cx="380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</p:grpSp>
      <p:grpSp>
        <p:nvGrpSpPr>
          <p:cNvPr id="1573" name="Google Shape;1573;p18"/>
          <p:cNvGrpSpPr/>
          <p:nvPr/>
        </p:nvGrpSpPr>
        <p:grpSpPr>
          <a:xfrm>
            <a:off x="5272320" y="3145339"/>
            <a:ext cx="1651423" cy="389371"/>
            <a:chOff x="8349959" y="687487"/>
            <a:chExt cx="1651423" cy="389371"/>
          </a:xfrm>
        </p:grpSpPr>
        <p:sp>
          <p:nvSpPr>
            <p:cNvPr id="1574" name="Google Shape;1574;p18"/>
            <p:cNvSpPr/>
            <p:nvPr/>
          </p:nvSpPr>
          <p:spPr>
            <a:xfrm>
              <a:off x="8369532" y="756182"/>
              <a:ext cx="1631850" cy="266167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18"/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msg</a:t>
              </a:r>
              <a:endParaRPr/>
            </a:p>
          </p:txBody>
        </p:sp>
        <p:sp>
          <p:nvSpPr>
            <p:cNvPr id="1576" name="Google Shape;1576;p18"/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  <p:sp>
          <p:nvSpPr>
            <p:cNvPr id="1577" name="Google Shape;1577;p18"/>
            <p:cNvSpPr txBox="1"/>
            <p:nvPr/>
          </p:nvSpPr>
          <p:spPr>
            <a:xfrm>
              <a:off x="8349959" y="687487"/>
              <a:ext cx="4090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/>
            </a:p>
          </p:txBody>
        </p:sp>
      </p:grpSp>
      <p:grpSp>
        <p:nvGrpSpPr>
          <p:cNvPr id="1578" name="Google Shape;1578;p18"/>
          <p:cNvGrpSpPr/>
          <p:nvPr/>
        </p:nvGrpSpPr>
        <p:grpSpPr>
          <a:xfrm>
            <a:off x="4107096" y="5561831"/>
            <a:ext cx="1651423" cy="389371"/>
            <a:chOff x="8349959" y="687487"/>
            <a:chExt cx="1651423" cy="389371"/>
          </a:xfrm>
        </p:grpSpPr>
        <p:sp>
          <p:nvSpPr>
            <p:cNvPr id="1579" name="Google Shape;1579;p18"/>
            <p:cNvSpPr/>
            <p:nvPr/>
          </p:nvSpPr>
          <p:spPr>
            <a:xfrm>
              <a:off x="8369532" y="756182"/>
              <a:ext cx="1631850" cy="266167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18"/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msg</a:t>
              </a:r>
              <a:endParaRPr/>
            </a:p>
          </p:txBody>
        </p:sp>
        <p:sp>
          <p:nvSpPr>
            <p:cNvPr id="1581" name="Google Shape;1581;p18"/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  <p:sp>
          <p:nvSpPr>
            <p:cNvPr id="1582" name="Google Shape;1582;p18"/>
            <p:cNvSpPr txBox="1"/>
            <p:nvPr/>
          </p:nvSpPr>
          <p:spPr>
            <a:xfrm>
              <a:off x="8349959" y="687487"/>
              <a:ext cx="4090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/>
            </a:p>
          </p:txBody>
        </p:sp>
      </p:grpSp>
      <p:cxnSp>
        <p:nvCxnSpPr>
          <p:cNvPr id="1583" name="Google Shape;1583;p18"/>
          <p:cNvCxnSpPr/>
          <p:nvPr/>
        </p:nvCxnSpPr>
        <p:spPr>
          <a:xfrm>
            <a:off x="3184573" y="5478673"/>
            <a:ext cx="3851736" cy="0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4" name="Google Shape;1584;p18"/>
          <p:cNvCxnSpPr/>
          <p:nvPr/>
        </p:nvCxnSpPr>
        <p:spPr>
          <a:xfrm rot="10800000">
            <a:off x="3701909" y="5774614"/>
            <a:ext cx="300263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585" name="Google Shape;1585;p18"/>
          <p:cNvGrpSpPr/>
          <p:nvPr/>
        </p:nvGrpSpPr>
        <p:grpSpPr>
          <a:xfrm>
            <a:off x="1825736" y="3693979"/>
            <a:ext cx="1651423" cy="389371"/>
            <a:chOff x="8349959" y="687487"/>
            <a:chExt cx="1651423" cy="389371"/>
          </a:xfrm>
        </p:grpSpPr>
        <p:sp>
          <p:nvSpPr>
            <p:cNvPr id="1586" name="Google Shape;1586;p18"/>
            <p:cNvSpPr/>
            <p:nvPr/>
          </p:nvSpPr>
          <p:spPr>
            <a:xfrm>
              <a:off x="8369532" y="756182"/>
              <a:ext cx="1631850" cy="266167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18"/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msg</a:t>
              </a:r>
              <a:endParaRPr/>
            </a:p>
          </p:txBody>
        </p:sp>
        <p:sp>
          <p:nvSpPr>
            <p:cNvPr id="1588" name="Google Shape;1588;p18"/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  <p:sp>
          <p:nvSpPr>
            <p:cNvPr id="1589" name="Google Shape;1589;p18"/>
            <p:cNvSpPr txBox="1"/>
            <p:nvPr/>
          </p:nvSpPr>
          <p:spPr>
            <a:xfrm>
              <a:off x="8349959" y="687487"/>
              <a:ext cx="4090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5" name="Google Shape;1595;p19"/>
          <p:cNvGrpSpPr/>
          <p:nvPr/>
        </p:nvGrpSpPr>
        <p:grpSpPr>
          <a:xfrm>
            <a:off x="141514" y="1298122"/>
            <a:ext cx="11908971" cy="4268807"/>
            <a:chOff x="2511281" y="3572744"/>
            <a:chExt cx="7770812" cy="2811463"/>
          </a:xfrm>
        </p:grpSpPr>
        <p:sp>
          <p:nvSpPr>
            <p:cNvPr id="1596" name="Google Shape;1596;p19"/>
            <p:cNvSpPr/>
            <p:nvPr/>
          </p:nvSpPr>
          <p:spPr>
            <a:xfrm>
              <a:off x="5108431" y="3572744"/>
              <a:ext cx="552450" cy="2082800"/>
            </a:xfrm>
            <a:custGeom>
              <a:rect b="b" l="l" r="r" t="t"/>
              <a:pathLst>
                <a:path extrusionOk="0" h="1312" w="348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99" name="Google Shape;1599;p19"/>
            <p:cNvCxnSpPr/>
            <p:nvPr/>
          </p:nvCxnSpPr>
          <p:spPr>
            <a:xfrm>
              <a:off x="5627543" y="4447457"/>
              <a:ext cx="146050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00" name="Google Shape;1600;p19"/>
            <p:cNvSpPr txBox="1"/>
            <p:nvPr/>
          </p:nvSpPr>
          <p:spPr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</p:txBody>
        </p:sp>
        <p:cxnSp>
          <p:nvCxnSpPr>
            <p:cNvPr id="1601" name="Google Shape;1601;p19"/>
            <p:cNvCxnSpPr/>
            <p:nvPr/>
          </p:nvCxnSpPr>
          <p:spPr>
            <a:xfrm>
              <a:off x="5629131" y="4764957"/>
              <a:ext cx="1457325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02" name="Google Shape;1602;p19"/>
            <p:cNvSpPr txBox="1"/>
            <p:nvPr/>
          </p:nvSpPr>
          <p:spPr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1603" name="Google Shape;1603;p19"/>
            <p:cNvSpPr txBox="1"/>
            <p:nvPr/>
          </p:nvSpPr>
          <p:spPr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1604" name="Google Shape;1604;p19"/>
            <p:cNvSpPr txBox="1"/>
            <p:nvPr/>
          </p:nvSpPr>
          <p:spPr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cxnSp>
          <p:nvCxnSpPr>
            <p:cNvPr id="1605" name="Google Shape;1605;p19"/>
            <p:cNvCxnSpPr/>
            <p:nvPr/>
          </p:nvCxnSpPr>
          <p:spPr>
            <a:xfrm>
              <a:off x="5625956" y="5076107"/>
              <a:ext cx="1457325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6" name="Google Shape;1606;p19"/>
            <p:cNvCxnSpPr/>
            <p:nvPr/>
          </p:nvCxnSpPr>
          <p:spPr>
            <a:xfrm>
              <a:off x="5622781" y="5374557"/>
              <a:ext cx="1457325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07" name="Google Shape;1607;p19"/>
            <p:cNvSpPr/>
            <p:nvPr/>
          </p:nvSpPr>
          <p:spPr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09" name="Google Shape;1609;p19"/>
            <p:cNvCxnSpPr/>
            <p:nvPr/>
          </p:nvCxnSpPr>
          <p:spPr>
            <a:xfrm>
              <a:off x="7889731" y="4807819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10" name="Google Shape;1610;p19"/>
            <p:cNvSpPr txBox="1"/>
            <p:nvPr/>
          </p:nvSpPr>
          <p:spPr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</p:txBody>
        </p:sp>
        <p:cxnSp>
          <p:nvCxnSpPr>
            <p:cNvPr id="1611" name="Google Shape;1611;p19"/>
            <p:cNvCxnSpPr/>
            <p:nvPr/>
          </p:nvCxnSpPr>
          <p:spPr>
            <a:xfrm>
              <a:off x="7897668" y="5128494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2" name="Google Shape;1612;p19"/>
            <p:cNvCxnSpPr/>
            <p:nvPr/>
          </p:nvCxnSpPr>
          <p:spPr>
            <a:xfrm>
              <a:off x="7883381" y="5438057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3" name="Google Shape;1613;p19"/>
            <p:cNvCxnSpPr/>
            <p:nvPr/>
          </p:nvCxnSpPr>
          <p:spPr>
            <a:xfrm>
              <a:off x="7883381" y="5723807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14" name="Google Shape;1614;p19"/>
            <p:cNvSpPr txBox="1"/>
            <p:nvPr/>
          </p:nvSpPr>
          <p:spPr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  <p:sp>
          <p:nvSpPr>
            <p:cNvPr id="1615" name="Google Shape;1615;p19"/>
            <p:cNvSpPr txBox="1"/>
            <p:nvPr/>
          </p:nvSpPr>
          <p:spPr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1616" name="Google Shape;1616;p19"/>
            <p:cNvSpPr txBox="1"/>
            <p:nvPr/>
          </p:nvSpPr>
          <p:spPr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1617" name="Google Shape;1617;p19"/>
            <p:cNvSpPr txBox="1"/>
            <p:nvPr/>
          </p:nvSpPr>
          <p:spPr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9166081" y="4025182"/>
              <a:ext cx="581025" cy="2038350"/>
            </a:xfrm>
            <a:custGeom>
              <a:rect b="b" l="l" r="r" t="t"/>
              <a:pathLst>
                <a:path extrusionOk="0" h="1284" w="366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19" name="Google Shape;1619;p19"/>
            <p:cNvSpPr/>
            <p:nvPr/>
          </p:nvSpPr>
          <p:spPr>
            <a:xfrm>
              <a:off x="2976418" y="4045819"/>
              <a:ext cx="552450" cy="2082800"/>
            </a:xfrm>
            <a:custGeom>
              <a:rect b="b" l="l" r="r" t="t"/>
              <a:pathLst>
                <a:path extrusionOk="0" h="1312" w="348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22" name="Google Shape;1622;p19"/>
            <p:cNvCxnSpPr/>
            <p:nvPr/>
          </p:nvCxnSpPr>
          <p:spPr>
            <a:xfrm>
              <a:off x="3544743" y="4815757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23" name="Google Shape;1623;p19"/>
            <p:cNvSpPr txBox="1"/>
            <p:nvPr/>
          </p:nvSpPr>
          <p:spPr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</p:txBody>
        </p:sp>
        <p:cxnSp>
          <p:nvCxnSpPr>
            <p:cNvPr id="1624" name="Google Shape;1624;p19"/>
            <p:cNvCxnSpPr/>
            <p:nvPr/>
          </p:nvCxnSpPr>
          <p:spPr>
            <a:xfrm>
              <a:off x="3552681" y="5136432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5" name="Google Shape;1625;p19"/>
            <p:cNvCxnSpPr/>
            <p:nvPr/>
          </p:nvCxnSpPr>
          <p:spPr>
            <a:xfrm>
              <a:off x="3538393" y="5445994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6" name="Google Shape;1626;p19"/>
            <p:cNvCxnSpPr/>
            <p:nvPr/>
          </p:nvCxnSpPr>
          <p:spPr>
            <a:xfrm>
              <a:off x="3538393" y="5731744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27" name="Google Shape;1627;p19"/>
            <p:cNvSpPr txBox="1"/>
            <p:nvPr/>
          </p:nvSpPr>
          <p:spPr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  <p:sp>
          <p:nvSpPr>
            <p:cNvPr id="1628" name="Google Shape;1628;p19"/>
            <p:cNvSpPr txBox="1"/>
            <p:nvPr/>
          </p:nvSpPr>
          <p:spPr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1629" name="Google Shape;1629;p19"/>
            <p:cNvSpPr txBox="1"/>
            <p:nvPr/>
          </p:nvSpPr>
          <p:spPr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1630" name="Google Shape;1630;p19"/>
            <p:cNvSpPr txBox="1"/>
            <p:nvPr/>
          </p:nvSpPr>
          <p:spPr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grpSp>
          <p:nvGrpSpPr>
            <p:cNvPr id="1631" name="Google Shape;1631;p19"/>
            <p:cNvGrpSpPr/>
            <p:nvPr/>
          </p:nvGrpSpPr>
          <p:grpSpPr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descr="desktop_computer_stylized_medium" id="1632" name="Google Shape;1632;p1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33" name="Google Shape;1633;p1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634" name="Google Shape;1634;p19"/>
            <p:cNvGrpSpPr/>
            <p:nvPr/>
          </p:nvGrpSpPr>
          <p:grpSpPr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descr="desktop_computer_stylized_medium" id="1635" name="Google Shape;1635;p1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36" name="Google Shape;1636;p1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637" name="Google Shape;1637;p19"/>
            <p:cNvGrpSpPr/>
            <p:nvPr/>
          </p:nvGrpSpPr>
          <p:grpSpPr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1638" name="Google Shape;1638;p19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39" name="Google Shape;1639;p19"/>
              <p:cNvSpPr/>
              <p:nvPr/>
            </p:nvSpPr>
            <p:spPr>
              <a:xfrm>
                <a:off x="4203" y="429"/>
                <a:ext cx="1053" cy="2283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40" name="Google Shape;1640;p19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41" name="Google Shape;1641;p19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42" name="Google Shape;1642;p19"/>
              <p:cNvSpPr/>
              <p:nvPr/>
            </p:nvSpPr>
            <p:spPr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643" name="Google Shape;1643;p19"/>
              <p:cNvGrpSpPr/>
              <p:nvPr/>
            </p:nvGrpSpPr>
            <p:grpSpPr>
              <a:xfrm>
                <a:off x="4751" y="667"/>
                <a:ext cx="580" cy="146"/>
                <a:chOff x="617" y="2567"/>
                <a:chExt cx="724" cy="140"/>
              </a:xfrm>
            </p:grpSpPr>
            <p:sp>
              <p:nvSpPr>
                <p:cNvPr id="1644" name="Google Shape;1644;p19"/>
                <p:cNvSpPr/>
                <p:nvPr/>
              </p:nvSpPr>
              <p:spPr>
                <a:xfrm>
                  <a:off x="617" y="2567"/>
                  <a:ext cx="724" cy="14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645" name="Google Shape;1645;p19"/>
                <p:cNvSpPr/>
                <p:nvPr/>
              </p:nvSpPr>
              <p:spPr>
                <a:xfrm>
                  <a:off x="633" y="2582"/>
                  <a:ext cx="692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646" name="Google Shape;1646;p19"/>
              <p:cNvSpPr/>
              <p:nvPr/>
            </p:nvSpPr>
            <p:spPr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647" name="Google Shape;1647;p19"/>
              <p:cNvGrpSpPr/>
              <p:nvPr/>
            </p:nvGrpSpPr>
            <p:grpSpPr>
              <a:xfrm>
                <a:off x="4745" y="996"/>
                <a:ext cx="580" cy="156"/>
                <a:chOff x="612" y="2570"/>
                <a:chExt cx="724" cy="162"/>
              </a:xfrm>
            </p:grpSpPr>
            <p:sp>
              <p:nvSpPr>
                <p:cNvPr id="1648" name="Google Shape;1648;p19"/>
                <p:cNvSpPr/>
                <p:nvPr/>
              </p:nvSpPr>
              <p:spPr>
                <a:xfrm>
                  <a:off x="612" y="2570"/>
                  <a:ext cx="724" cy="162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649" name="Google Shape;1649;p19"/>
                <p:cNvSpPr/>
                <p:nvPr/>
              </p:nvSpPr>
              <p:spPr>
                <a:xfrm>
                  <a:off x="628" y="2586"/>
                  <a:ext cx="692" cy="106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650" name="Google Shape;1650;p19"/>
              <p:cNvSpPr/>
              <p:nvPr/>
            </p:nvSpPr>
            <p:spPr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51" name="Google Shape;1651;p19"/>
              <p:cNvSpPr/>
              <p:nvPr/>
            </p:nvSpPr>
            <p:spPr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652" name="Google Shape;1652;p19"/>
              <p:cNvGrpSpPr/>
              <p:nvPr/>
            </p:nvGrpSpPr>
            <p:grpSpPr>
              <a:xfrm>
                <a:off x="4733" y="1627"/>
                <a:ext cx="586" cy="151"/>
                <a:chOff x="611" y="2568"/>
                <a:chExt cx="730" cy="139"/>
              </a:xfrm>
            </p:grpSpPr>
            <p:sp>
              <p:nvSpPr>
                <p:cNvPr id="1653" name="Google Shape;1653;p19"/>
                <p:cNvSpPr/>
                <p:nvPr/>
              </p:nvSpPr>
              <p:spPr>
                <a:xfrm>
                  <a:off x="611" y="2568"/>
                  <a:ext cx="730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654" name="Google Shape;1654;p19"/>
                <p:cNvSpPr/>
                <p:nvPr/>
              </p:nvSpPr>
              <p:spPr>
                <a:xfrm>
                  <a:off x="627" y="2583"/>
                  <a:ext cx="699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655" name="Google Shape;1655;p19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656" name="Google Shape;1656;p19"/>
              <p:cNvGrpSpPr/>
              <p:nvPr/>
            </p:nvGrpSpPr>
            <p:grpSpPr>
              <a:xfrm>
                <a:off x="4739" y="1325"/>
                <a:ext cx="580" cy="140"/>
                <a:chOff x="614" y="2566"/>
                <a:chExt cx="723" cy="140"/>
              </a:xfrm>
            </p:grpSpPr>
            <p:sp>
              <p:nvSpPr>
                <p:cNvPr id="1657" name="Google Shape;1657;p19"/>
                <p:cNvSpPr/>
                <p:nvPr/>
              </p:nvSpPr>
              <p:spPr>
                <a:xfrm>
                  <a:off x="614" y="2566"/>
                  <a:ext cx="723" cy="14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658" name="Google Shape;1658;p19"/>
                <p:cNvSpPr/>
                <p:nvPr/>
              </p:nvSpPr>
              <p:spPr>
                <a:xfrm>
                  <a:off x="630" y="2582"/>
                  <a:ext cx="691" cy="108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659" name="Google Shape;1659;p19"/>
              <p:cNvSpPr/>
              <p:nvPr/>
            </p:nvSpPr>
            <p:spPr>
              <a:xfrm>
                <a:off x="5250" y="429"/>
                <a:ext cx="69" cy="2288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60" name="Google Shape;1660;p19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61" name="Google Shape;1661;p19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62" name="Google Shape;1662;p19"/>
              <p:cNvSpPr/>
              <p:nvPr/>
            </p:nvSpPr>
            <p:spPr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63" name="Google Shape;1663;p19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64" name="Google Shape;1664;p19"/>
              <p:cNvSpPr/>
              <p:nvPr/>
            </p:nvSpPr>
            <p:spPr>
              <a:xfrm>
                <a:off x="4140" y="2679"/>
                <a:ext cx="1198" cy="146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65" name="Google Shape;1665;p19"/>
              <p:cNvSpPr/>
              <p:nvPr/>
            </p:nvSpPr>
            <p:spPr>
              <a:xfrm>
                <a:off x="4203" y="2712"/>
                <a:ext cx="1072" cy="8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66" name="Google Shape;1666;p19"/>
              <p:cNvSpPr/>
              <p:nvPr/>
            </p:nvSpPr>
            <p:spPr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67" name="Google Shape;1667;p19"/>
              <p:cNvSpPr/>
              <p:nvPr/>
            </p:nvSpPr>
            <p:spPr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Calibri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8" name="Google Shape;1668;p19"/>
              <p:cNvSpPr/>
              <p:nvPr/>
            </p:nvSpPr>
            <p:spPr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69" name="Google Shape;1669;p19"/>
              <p:cNvSpPr/>
              <p:nvPr/>
            </p:nvSpPr>
            <p:spPr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pic>
          <p:nvPicPr>
            <p:cNvPr descr="Image result for firefox logo" id="1670" name="Google Shape;1670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26336" y="4363319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apache web server logo" id="1671" name="Google Shape;1671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649399" y="3712220"/>
              <a:ext cx="1425575" cy="629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firefox logo" id="1672" name="Google Shape;1672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57699" y="4326644"/>
              <a:ext cx="387318" cy="362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skype logo" id="1673" name="Google Shape;1673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374515" y="4091654"/>
              <a:ext cx="387318" cy="3929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4" name="Google Shape;1674;p19"/>
            <p:cNvSpPr txBox="1"/>
            <p:nvPr/>
          </p:nvSpPr>
          <p:spPr>
            <a:xfrm>
              <a:off x="3822815" y="3627317"/>
              <a:ext cx="642362" cy="3803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  <a:endParaRPr/>
            </a:p>
          </p:txBody>
        </p:sp>
        <p:pic>
          <p:nvPicPr>
            <p:cNvPr descr="Image result for netflix logo png" id="1675" name="Google Shape;1675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632599" y="4424842"/>
              <a:ext cx="691469" cy="3889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76" name="Google Shape;1676;p19"/>
          <p:cNvSpPr/>
          <p:nvPr/>
        </p:nvSpPr>
        <p:spPr>
          <a:xfrm>
            <a:off x="4356586" y="4965666"/>
            <a:ext cx="3127375" cy="1498600"/>
          </a:xfrm>
          <a:custGeom>
            <a:rect b="b" l="l" r="r" t="t"/>
            <a:pathLst>
              <a:path extrusionOk="0" h="917" w="187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7" name="Google Shape;1677;p19"/>
          <p:cNvSpPr/>
          <p:nvPr/>
        </p:nvSpPr>
        <p:spPr>
          <a:xfrm>
            <a:off x="4944218" y="2675931"/>
            <a:ext cx="2194145" cy="1745839"/>
          </a:xfrm>
          <a:prstGeom prst="rect">
            <a:avLst/>
          </a:prstGeom>
          <a:solidFill>
            <a:schemeClr val="lt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8" name="Google Shape;1678;p19"/>
          <p:cNvCxnSpPr/>
          <p:nvPr/>
        </p:nvCxnSpPr>
        <p:spPr>
          <a:xfrm rot="10800000">
            <a:off x="3204457" y="2995594"/>
            <a:ext cx="0" cy="2502331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679" name="Google Shape;1679;p19"/>
          <p:cNvGrpSpPr/>
          <p:nvPr/>
        </p:nvGrpSpPr>
        <p:grpSpPr>
          <a:xfrm>
            <a:off x="5525255" y="2683797"/>
            <a:ext cx="1407618" cy="386166"/>
            <a:chOff x="8593764" y="690692"/>
            <a:chExt cx="1407618" cy="386166"/>
          </a:xfrm>
        </p:grpSpPr>
        <p:sp>
          <p:nvSpPr>
            <p:cNvPr id="1680" name="Google Shape;1680;p19"/>
            <p:cNvSpPr/>
            <p:nvPr/>
          </p:nvSpPr>
          <p:spPr>
            <a:xfrm>
              <a:off x="8597936" y="756182"/>
              <a:ext cx="1403446" cy="26616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19"/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msg</a:t>
              </a:r>
              <a:endParaRPr/>
            </a:p>
          </p:txBody>
        </p:sp>
        <p:sp>
          <p:nvSpPr>
            <p:cNvPr id="1682" name="Google Shape;1682;p19"/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</p:grpSp>
      <p:sp>
        <p:nvSpPr>
          <p:cNvPr id="1683" name="Google Shape;1683;p19"/>
          <p:cNvSpPr/>
          <p:nvPr/>
        </p:nvSpPr>
        <p:spPr>
          <a:xfrm>
            <a:off x="5864224" y="2340021"/>
            <a:ext cx="1063879" cy="26616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4" name="Google Shape;1684;p19"/>
          <p:cNvSpPr txBox="1"/>
          <p:nvPr/>
        </p:nvSpPr>
        <p:spPr>
          <a:xfrm>
            <a:off x="5819897" y="2291365"/>
            <a:ext cx="11082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 msg</a:t>
            </a:r>
            <a:endParaRPr/>
          </a:p>
        </p:txBody>
      </p:sp>
      <p:cxnSp>
        <p:nvCxnSpPr>
          <p:cNvPr id="1685" name="Google Shape;1685;p19"/>
          <p:cNvCxnSpPr/>
          <p:nvPr/>
        </p:nvCxnSpPr>
        <p:spPr>
          <a:xfrm>
            <a:off x="7011397" y="2484139"/>
            <a:ext cx="0" cy="3013786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86" name="Google Shape;1686;p19"/>
          <p:cNvCxnSpPr/>
          <p:nvPr/>
        </p:nvCxnSpPr>
        <p:spPr>
          <a:xfrm>
            <a:off x="3184573" y="5478673"/>
            <a:ext cx="3851736" cy="0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7" name="Google Shape;1687;p19"/>
          <p:cNvSpPr/>
          <p:nvPr/>
        </p:nvSpPr>
        <p:spPr>
          <a:xfrm>
            <a:off x="5864224" y="2291365"/>
            <a:ext cx="1063879" cy="300547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8" name="Google Shape;1688;p19"/>
          <p:cNvSpPr/>
          <p:nvPr/>
        </p:nvSpPr>
        <p:spPr>
          <a:xfrm>
            <a:off x="5474955" y="2744519"/>
            <a:ext cx="1478052" cy="284266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9" name="Google Shape;1689;p19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Transport Layer: 3-</a:t>
            </a: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0" name="Google Shape;1690;p19"/>
          <p:cNvSpPr/>
          <p:nvPr/>
        </p:nvSpPr>
        <p:spPr>
          <a:xfrm>
            <a:off x="1776642" y="3222226"/>
            <a:ext cx="1824687" cy="1745839"/>
          </a:xfrm>
          <a:prstGeom prst="rect">
            <a:avLst/>
          </a:prstGeom>
          <a:solidFill>
            <a:schemeClr val="lt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1" name="Google Shape;1691;p19"/>
          <p:cNvGrpSpPr/>
          <p:nvPr/>
        </p:nvGrpSpPr>
        <p:grpSpPr>
          <a:xfrm>
            <a:off x="3073015" y="2669125"/>
            <a:ext cx="1108206" cy="369332"/>
            <a:chOff x="8893175" y="707526"/>
            <a:chExt cx="1108206" cy="369332"/>
          </a:xfrm>
        </p:grpSpPr>
        <p:sp>
          <p:nvSpPr>
            <p:cNvPr id="1692" name="Google Shape;1692;p19"/>
            <p:cNvSpPr/>
            <p:nvPr/>
          </p:nvSpPr>
          <p:spPr>
            <a:xfrm>
              <a:off x="8934834" y="756182"/>
              <a:ext cx="1066547" cy="266167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19"/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msg</a:t>
              </a:r>
              <a:endParaRPr/>
            </a:p>
          </p:txBody>
        </p:sp>
      </p:grpSp>
      <p:pic>
        <p:nvPicPr>
          <p:cNvPr descr="Image result for blue question mark icon" id="1694" name="Google Shape;1694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78355" y="104889"/>
            <a:ext cx="1624375" cy="16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5" name="Google Shape;1695;p19"/>
          <p:cNvSpPr txBox="1"/>
          <p:nvPr/>
        </p:nvSpPr>
        <p:spPr>
          <a:xfrm>
            <a:off x="2209800" y="266700"/>
            <a:ext cx="9664700" cy="828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None/>
            </a:pPr>
            <a:r>
              <a:rPr b="0" i="1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Q: how did transport layer know to deliver message to Firefox browser process rather then Netflix process or Skype process?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0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1" name="Google Shape;1701;p20"/>
          <p:cNvGrpSpPr/>
          <p:nvPr/>
        </p:nvGrpSpPr>
        <p:grpSpPr>
          <a:xfrm>
            <a:off x="4216816" y="1873503"/>
            <a:ext cx="2790948" cy="3309399"/>
            <a:chOff x="5478735" y="1883160"/>
            <a:chExt cx="2790948" cy="3309399"/>
          </a:xfrm>
        </p:grpSpPr>
        <p:grpSp>
          <p:nvGrpSpPr>
            <p:cNvPr id="1702" name="Google Shape;1702;p20"/>
            <p:cNvGrpSpPr/>
            <p:nvPr/>
          </p:nvGrpSpPr>
          <p:grpSpPr>
            <a:xfrm>
              <a:off x="5901165" y="1883160"/>
              <a:ext cx="2008556" cy="2443958"/>
              <a:chOff x="5901165" y="1883160"/>
              <a:chExt cx="2008556" cy="2443958"/>
            </a:xfrm>
          </p:grpSpPr>
          <p:sp>
            <p:nvSpPr>
              <p:cNvPr id="1703" name="Google Shape;1703;p20"/>
              <p:cNvSpPr/>
              <p:nvPr/>
            </p:nvSpPr>
            <p:spPr>
              <a:xfrm>
                <a:off x="6581083" y="2834918"/>
                <a:ext cx="648720" cy="641384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rgbClr val="00009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04" name="Google Shape;1704;p20"/>
              <p:cNvCxnSpPr/>
              <p:nvPr/>
            </p:nvCxnSpPr>
            <p:spPr>
              <a:xfrm rot="10800000">
                <a:off x="6878224" y="3527614"/>
                <a:ext cx="0" cy="799504"/>
              </a:xfrm>
              <a:prstGeom prst="straightConnector1">
                <a:avLst/>
              </a:prstGeom>
              <a:noFill/>
              <a:ln cap="flat" cmpd="sng" w="412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705" name="Google Shape;1705;p20"/>
              <p:cNvSpPr txBox="1"/>
              <p:nvPr/>
            </p:nvSpPr>
            <p:spPr>
              <a:xfrm>
                <a:off x="6690618" y="2768416"/>
                <a:ext cx="422361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4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/>
              </a:p>
            </p:txBody>
          </p:sp>
          <p:cxnSp>
            <p:nvCxnSpPr>
              <p:cNvPr id="1706" name="Google Shape;1706;p20"/>
              <p:cNvCxnSpPr/>
              <p:nvPr/>
            </p:nvCxnSpPr>
            <p:spPr>
              <a:xfrm rot="10800000">
                <a:off x="5901165" y="2086013"/>
                <a:ext cx="679918" cy="682403"/>
              </a:xfrm>
              <a:prstGeom prst="straightConnector1">
                <a:avLst/>
              </a:prstGeom>
              <a:noFill/>
              <a:ln cap="flat" cmpd="sng" w="412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707" name="Google Shape;1707;p20"/>
              <p:cNvCxnSpPr/>
              <p:nvPr/>
            </p:nvCxnSpPr>
            <p:spPr>
              <a:xfrm flipH="1" rot="10800000">
                <a:off x="7229803" y="2090667"/>
                <a:ext cx="679918" cy="682403"/>
              </a:xfrm>
              <a:prstGeom prst="straightConnector1">
                <a:avLst/>
              </a:prstGeom>
              <a:noFill/>
              <a:ln cap="flat" cmpd="sng" w="412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708" name="Google Shape;1708;p20"/>
              <p:cNvCxnSpPr/>
              <p:nvPr/>
            </p:nvCxnSpPr>
            <p:spPr>
              <a:xfrm rot="10800000">
                <a:off x="6874209" y="1883160"/>
                <a:ext cx="0" cy="799504"/>
              </a:xfrm>
              <a:prstGeom prst="straightConnector1">
                <a:avLst/>
              </a:prstGeom>
              <a:noFill/>
              <a:ln cap="flat" cmpd="sng" w="412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1709" name="Google Shape;1709;p20"/>
            <p:cNvSpPr txBox="1"/>
            <p:nvPr/>
          </p:nvSpPr>
          <p:spPr>
            <a:xfrm>
              <a:off x="5478735" y="4607783"/>
              <a:ext cx="2790948" cy="584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de-multiplexing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21"/>
          <p:cNvSpPr/>
          <p:nvPr/>
        </p:nvSpPr>
        <p:spPr>
          <a:xfrm>
            <a:off x="5319164" y="2825261"/>
            <a:ext cx="648720" cy="641384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0000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6" name="Google Shape;1716;p21"/>
          <p:cNvCxnSpPr/>
          <p:nvPr/>
        </p:nvCxnSpPr>
        <p:spPr>
          <a:xfrm rot="10800000">
            <a:off x="5616305" y="3517957"/>
            <a:ext cx="0" cy="799504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17" name="Google Shape;1717;p21"/>
          <p:cNvSpPr txBox="1"/>
          <p:nvPr/>
        </p:nvSpPr>
        <p:spPr>
          <a:xfrm>
            <a:off x="5428699" y="2758759"/>
            <a:ext cx="42236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cxnSp>
        <p:nvCxnSpPr>
          <p:cNvPr id="1718" name="Google Shape;1718;p21"/>
          <p:cNvCxnSpPr/>
          <p:nvPr/>
        </p:nvCxnSpPr>
        <p:spPr>
          <a:xfrm rot="10800000">
            <a:off x="4639246" y="2076356"/>
            <a:ext cx="679918" cy="682403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19" name="Google Shape;1719;p21"/>
          <p:cNvCxnSpPr/>
          <p:nvPr/>
        </p:nvCxnSpPr>
        <p:spPr>
          <a:xfrm flipH="1" rot="10800000">
            <a:off x="5967884" y="2081010"/>
            <a:ext cx="679918" cy="682403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20" name="Google Shape;1720;p21"/>
          <p:cNvCxnSpPr/>
          <p:nvPr/>
        </p:nvCxnSpPr>
        <p:spPr>
          <a:xfrm rot="10800000">
            <a:off x="5612290" y="1873503"/>
            <a:ext cx="0" cy="799504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21" name="Google Shape;1721;p21"/>
          <p:cNvSpPr txBox="1"/>
          <p:nvPr/>
        </p:nvSpPr>
        <p:spPr>
          <a:xfrm>
            <a:off x="4216816" y="4598126"/>
            <a:ext cx="2790948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de-multiplexing</a:t>
            </a:r>
            <a:endParaRPr/>
          </a:p>
        </p:txBody>
      </p:sp>
      <p:grpSp>
        <p:nvGrpSpPr>
          <p:cNvPr id="1722" name="Google Shape;1722;p21"/>
          <p:cNvGrpSpPr/>
          <p:nvPr/>
        </p:nvGrpSpPr>
        <p:grpSpPr>
          <a:xfrm>
            <a:off x="3726482" y="1134776"/>
            <a:ext cx="4710462" cy="2780838"/>
            <a:chOff x="3726482" y="1134776"/>
            <a:chExt cx="4710462" cy="2780838"/>
          </a:xfrm>
        </p:grpSpPr>
        <p:pic>
          <p:nvPicPr>
            <p:cNvPr descr="Image result for firefox logo" id="1723" name="Google Shape;1723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16466" y="1134776"/>
              <a:ext cx="593575" cy="5506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skype logo" id="1724" name="Google Shape;1724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84338" y="1410111"/>
              <a:ext cx="593575" cy="5966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netflix logo png" id="1725" name="Google Shape;1725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42637" y="1485789"/>
              <a:ext cx="1059694" cy="5905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26" name="Google Shape;1726;p21"/>
            <p:cNvCxnSpPr/>
            <p:nvPr/>
          </p:nvCxnSpPr>
          <p:spPr>
            <a:xfrm>
              <a:off x="3726482" y="3915614"/>
              <a:ext cx="3925557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7" name="Google Shape;1727;p21"/>
            <p:cNvCxnSpPr/>
            <p:nvPr/>
          </p:nvCxnSpPr>
          <p:spPr>
            <a:xfrm>
              <a:off x="3726482" y="2464553"/>
              <a:ext cx="4499617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1728" name="Google Shape;1728;p21"/>
            <p:cNvSpPr txBox="1"/>
            <p:nvPr/>
          </p:nvSpPr>
          <p:spPr>
            <a:xfrm>
              <a:off x="6867133" y="2931106"/>
              <a:ext cx="13589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transport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21"/>
            <p:cNvSpPr txBox="1"/>
            <p:nvPr/>
          </p:nvSpPr>
          <p:spPr>
            <a:xfrm>
              <a:off x="6867133" y="2025176"/>
              <a:ext cx="156981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application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1693" y="-160447"/>
            <a:ext cx="12509888" cy="7178894"/>
          </a:xfrm>
          <a:prstGeom prst="rect">
            <a:avLst/>
          </a:prstGeom>
          <a:noFill/>
          <a:ln>
            <a:noFill/>
          </a:ln>
        </p:spPr>
      </p:pic>
      <p:sp>
        <p:nvSpPr>
          <p:cNvPr id="1735" name="Google Shape;1735;p22"/>
          <p:cNvSpPr txBox="1"/>
          <p:nvPr/>
        </p:nvSpPr>
        <p:spPr>
          <a:xfrm>
            <a:off x="2859577" y="5354404"/>
            <a:ext cx="646734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Demultiplexing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" name="Google Shape;1740;p23"/>
          <p:cNvPicPr preferRelativeResize="0"/>
          <p:nvPr/>
        </p:nvPicPr>
        <p:blipFill rotWithShape="1">
          <a:blip r:embed="rId3">
            <a:alphaModFix/>
          </a:blip>
          <a:srcRect b="0" l="0" r="978" t="0"/>
          <a:stretch/>
        </p:blipFill>
        <p:spPr>
          <a:xfrm>
            <a:off x="1460597" y="10"/>
            <a:ext cx="9270806" cy="6857990"/>
          </a:xfrm>
          <a:custGeom>
            <a:rect b="b" l="l" r="r" t="t"/>
            <a:pathLst>
              <a:path extrusionOk="0" h="6858000" w="9270806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24"/>
          <p:cNvSpPr/>
          <p:nvPr/>
        </p:nvSpPr>
        <p:spPr>
          <a:xfrm>
            <a:off x="-135699" y="0"/>
            <a:ext cx="12463397" cy="7014575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TSA precheck" id="1746" name="Google Shape;174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7655" y="710856"/>
            <a:ext cx="9946307" cy="5592861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24"/>
          <p:cNvSpPr/>
          <p:nvPr/>
        </p:nvSpPr>
        <p:spPr>
          <a:xfrm>
            <a:off x="0" y="0"/>
            <a:ext cx="2730674" cy="6889315"/>
          </a:xfrm>
          <a:custGeom>
            <a:rect b="b" l="l" r="r" t="t"/>
            <a:pathLst>
              <a:path extrusionOk="0" h="6889315" w="2730674">
                <a:moveTo>
                  <a:pt x="2730674" y="0"/>
                </a:moveTo>
                <a:lnTo>
                  <a:pt x="0" y="0"/>
                </a:lnTo>
                <a:lnTo>
                  <a:pt x="0" y="6889315"/>
                </a:lnTo>
                <a:lnTo>
                  <a:pt x="2317315" y="6876789"/>
                </a:lnTo>
                <a:cubicBezTo>
                  <a:pt x="2023699" y="6430027"/>
                  <a:pt x="1185797" y="5722009"/>
                  <a:pt x="1120781" y="3696819"/>
                </a:cubicBezTo>
                <a:cubicBezTo>
                  <a:pt x="1154483" y="1448545"/>
                  <a:pt x="2245241" y="641188"/>
                  <a:pt x="2680570" y="0"/>
                </a:cubicBezTo>
                <a:lnTo>
                  <a:pt x="2680570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8" name="Google Shape;1748;p24"/>
          <p:cNvSpPr/>
          <p:nvPr/>
        </p:nvSpPr>
        <p:spPr>
          <a:xfrm flipH="1">
            <a:off x="9473852" y="-31325"/>
            <a:ext cx="2730674" cy="6889315"/>
          </a:xfrm>
          <a:custGeom>
            <a:rect b="b" l="l" r="r" t="t"/>
            <a:pathLst>
              <a:path extrusionOk="0" h="6889315" w="2730674">
                <a:moveTo>
                  <a:pt x="2730674" y="0"/>
                </a:moveTo>
                <a:lnTo>
                  <a:pt x="0" y="0"/>
                </a:lnTo>
                <a:lnTo>
                  <a:pt x="0" y="6889315"/>
                </a:lnTo>
                <a:lnTo>
                  <a:pt x="2317315" y="6876789"/>
                </a:lnTo>
                <a:cubicBezTo>
                  <a:pt x="2023699" y="6430027"/>
                  <a:pt x="1185797" y="5722009"/>
                  <a:pt x="1120781" y="3696819"/>
                </a:cubicBezTo>
                <a:cubicBezTo>
                  <a:pt x="1154483" y="1448545"/>
                  <a:pt x="2245241" y="641188"/>
                  <a:pt x="2680570" y="0"/>
                </a:cubicBezTo>
                <a:lnTo>
                  <a:pt x="2680570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25"/>
          <p:cNvSpPr/>
          <p:nvPr/>
        </p:nvSpPr>
        <p:spPr>
          <a:xfrm>
            <a:off x="5319164" y="2825261"/>
            <a:ext cx="648720" cy="641384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0000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5" name="Google Shape;1755;p25"/>
          <p:cNvCxnSpPr/>
          <p:nvPr/>
        </p:nvCxnSpPr>
        <p:spPr>
          <a:xfrm rot="10800000">
            <a:off x="5616305" y="3517957"/>
            <a:ext cx="0" cy="799504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1756" name="Google Shape;1756;p25"/>
          <p:cNvCxnSpPr/>
          <p:nvPr/>
        </p:nvCxnSpPr>
        <p:spPr>
          <a:xfrm rot="10800000">
            <a:off x="4639246" y="2076356"/>
            <a:ext cx="679918" cy="682403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1757" name="Google Shape;1757;p25"/>
          <p:cNvCxnSpPr/>
          <p:nvPr/>
        </p:nvCxnSpPr>
        <p:spPr>
          <a:xfrm flipH="1" rot="10800000">
            <a:off x="5967884" y="2081010"/>
            <a:ext cx="679918" cy="682403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1758" name="Google Shape;1758;p25"/>
          <p:cNvCxnSpPr/>
          <p:nvPr/>
        </p:nvCxnSpPr>
        <p:spPr>
          <a:xfrm rot="10800000">
            <a:off x="5612290" y="1873503"/>
            <a:ext cx="0" cy="799504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1759" name="Google Shape;1759;p25"/>
          <p:cNvSpPr txBox="1"/>
          <p:nvPr/>
        </p:nvSpPr>
        <p:spPr>
          <a:xfrm>
            <a:off x="4503571" y="4598126"/>
            <a:ext cx="2245527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multiplexing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Transport layer: overview</a:t>
            </a:r>
            <a:endParaRPr sz="4400"/>
          </a:p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781763" y="1253331"/>
            <a:ext cx="484208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1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i="1" lang="en-US" sz="3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Our goal:</a:t>
            </a:r>
            <a:r>
              <a:rPr i="1" lang="en-US" sz="3200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0" marL="400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en-US" sz="3200"/>
              <a:t>understand principles behind transport layer services:</a:t>
            </a:r>
            <a:endParaRPr/>
          </a:p>
          <a:p>
            <a:pPr indent="-231775" lvl="1" marL="6953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multiplexing, demultiplexing</a:t>
            </a:r>
            <a:endParaRPr/>
          </a:p>
          <a:p>
            <a:pPr indent="-231775" lvl="1" marL="6953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reliable data transfer</a:t>
            </a:r>
            <a:endParaRPr/>
          </a:p>
          <a:p>
            <a:pPr indent="-231775" lvl="1" marL="6953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flow control</a:t>
            </a:r>
            <a:endParaRPr/>
          </a:p>
          <a:p>
            <a:pPr indent="-231775" lvl="1" marL="6953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congestion control</a:t>
            </a:r>
            <a:endParaRPr sz="3200"/>
          </a:p>
          <a:p>
            <a:pPr indent="-44450" lvl="0" marL="3524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5968416" y="1815962"/>
            <a:ext cx="5994400" cy="4799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en-US" sz="3200"/>
              <a:t>learn about Internet transport layer protocols:</a:t>
            </a:r>
            <a:endParaRPr/>
          </a:p>
          <a:p>
            <a:pPr indent="-231775" lvl="1" marL="6953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UDP: connectionless transport</a:t>
            </a:r>
            <a:endParaRPr/>
          </a:p>
          <a:p>
            <a:pPr indent="-231775" lvl="1" marL="6953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TCP: connection-oriented reliable transport</a:t>
            </a:r>
            <a:endParaRPr/>
          </a:p>
          <a:p>
            <a:pPr indent="-231775" lvl="1" marL="6953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TCP congestion control</a:t>
            </a:r>
            <a:endParaRPr/>
          </a:p>
          <a:p>
            <a:pPr indent="-222250" lvl="0" marL="3524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9219616" y="645466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26"/>
          <p:cNvSpPr/>
          <p:nvPr/>
        </p:nvSpPr>
        <p:spPr>
          <a:xfrm>
            <a:off x="5319164" y="2825261"/>
            <a:ext cx="648720" cy="641384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0000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6" name="Google Shape;1766;p26"/>
          <p:cNvCxnSpPr/>
          <p:nvPr/>
        </p:nvCxnSpPr>
        <p:spPr>
          <a:xfrm rot="10800000">
            <a:off x="5616305" y="3517957"/>
            <a:ext cx="0" cy="799504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1767" name="Google Shape;1767;p26"/>
          <p:cNvCxnSpPr/>
          <p:nvPr/>
        </p:nvCxnSpPr>
        <p:spPr>
          <a:xfrm rot="10800000">
            <a:off x="4639246" y="2076356"/>
            <a:ext cx="679918" cy="682403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1768" name="Google Shape;1768;p26"/>
          <p:cNvCxnSpPr/>
          <p:nvPr/>
        </p:nvCxnSpPr>
        <p:spPr>
          <a:xfrm flipH="1" rot="10800000">
            <a:off x="5967884" y="2081010"/>
            <a:ext cx="679918" cy="682403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1769" name="Google Shape;1769;p26"/>
          <p:cNvCxnSpPr/>
          <p:nvPr/>
        </p:nvCxnSpPr>
        <p:spPr>
          <a:xfrm rot="10800000">
            <a:off x="5612290" y="1873503"/>
            <a:ext cx="0" cy="799504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1770" name="Google Shape;1770;p26"/>
          <p:cNvSpPr txBox="1"/>
          <p:nvPr/>
        </p:nvSpPr>
        <p:spPr>
          <a:xfrm>
            <a:off x="4503571" y="4598126"/>
            <a:ext cx="2245527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multiplexing</a:t>
            </a:r>
            <a:endParaRPr/>
          </a:p>
        </p:txBody>
      </p:sp>
      <p:grpSp>
        <p:nvGrpSpPr>
          <p:cNvPr id="1771" name="Google Shape;1771;p26"/>
          <p:cNvGrpSpPr/>
          <p:nvPr/>
        </p:nvGrpSpPr>
        <p:grpSpPr>
          <a:xfrm>
            <a:off x="3726482" y="1134776"/>
            <a:ext cx="4710462" cy="2780838"/>
            <a:chOff x="3726482" y="1134776"/>
            <a:chExt cx="4710462" cy="2780838"/>
          </a:xfrm>
        </p:grpSpPr>
        <p:pic>
          <p:nvPicPr>
            <p:cNvPr descr="Image result for firefox logo" id="1772" name="Google Shape;1772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16466" y="1134776"/>
              <a:ext cx="593575" cy="5506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skype logo" id="1773" name="Google Shape;1773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84338" y="1410111"/>
              <a:ext cx="593575" cy="5966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netflix logo png" id="1774" name="Google Shape;1774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42637" y="1485789"/>
              <a:ext cx="1059694" cy="5905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75" name="Google Shape;1775;p26"/>
            <p:cNvCxnSpPr/>
            <p:nvPr/>
          </p:nvCxnSpPr>
          <p:spPr>
            <a:xfrm>
              <a:off x="3726482" y="3915614"/>
              <a:ext cx="3925557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6" name="Google Shape;1776;p26"/>
            <p:cNvCxnSpPr/>
            <p:nvPr/>
          </p:nvCxnSpPr>
          <p:spPr>
            <a:xfrm>
              <a:off x="3726482" y="2464553"/>
              <a:ext cx="4499617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1777" name="Google Shape;1777;p26"/>
            <p:cNvSpPr txBox="1"/>
            <p:nvPr/>
          </p:nvSpPr>
          <p:spPr>
            <a:xfrm>
              <a:off x="6867133" y="2931106"/>
              <a:ext cx="13589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transport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26"/>
            <p:cNvSpPr txBox="1"/>
            <p:nvPr/>
          </p:nvSpPr>
          <p:spPr>
            <a:xfrm>
              <a:off x="6867133" y="2025176"/>
              <a:ext cx="156981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application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2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27"/>
          <p:cNvSpPr/>
          <p:nvPr/>
        </p:nvSpPr>
        <p:spPr>
          <a:xfrm>
            <a:off x="-125260" y="0"/>
            <a:ext cx="12463397" cy="7014575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rs merge" id="1784" name="Google Shape;178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6092" y="376036"/>
            <a:ext cx="9399815" cy="6266543"/>
          </a:xfrm>
          <a:prstGeom prst="rect">
            <a:avLst/>
          </a:prstGeom>
          <a:noFill/>
          <a:ln>
            <a:noFill/>
          </a:ln>
        </p:spPr>
      </p:pic>
      <p:sp>
        <p:nvSpPr>
          <p:cNvPr id="1785" name="Google Shape;1785;p27"/>
          <p:cNvSpPr txBox="1"/>
          <p:nvPr/>
        </p:nvSpPr>
        <p:spPr>
          <a:xfrm>
            <a:off x="3404140" y="4843419"/>
            <a:ext cx="538371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Multiplexing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28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How demultiplexing </a:t>
            </a:r>
            <a:r>
              <a:rPr lang="en-US"/>
              <a:t>w</a:t>
            </a:r>
            <a:r>
              <a:rPr lang="en-US" sz="4400"/>
              <a:t>orks</a:t>
            </a:r>
            <a:endParaRPr/>
          </a:p>
        </p:txBody>
      </p:sp>
      <p:sp>
        <p:nvSpPr>
          <p:cNvPr id="1792" name="Google Shape;1792;p28"/>
          <p:cNvSpPr txBox="1"/>
          <p:nvPr/>
        </p:nvSpPr>
        <p:spPr>
          <a:xfrm>
            <a:off x="812799" y="1565761"/>
            <a:ext cx="5703304" cy="2790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3" lvl="0" marL="28416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receives IP datagrams</a:t>
            </a:r>
            <a:endParaRPr/>
          </a:p>
          <a:p>
            <a:pPr indent="-230187" lvl="1" marL="687388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datagram has source IP address, destination IP address</a:t>
            </a:r>
            <a:endParaRPr/>
          </a:p>
          <a:p>
            <a:pPr indent="-230187" lvl="1" marL="687388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datagram carries one transport-layer segment</a:t>
            </a:r>
            <a:endParaRPr/>
          </a:p>
          <a:p>
            <a:pPr indent="-230187" lvl="1" marL="687388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segment has source, destination port number </a:t>
            </a:r>
            <a:endParaRPr/>
          </a:p>
          <a:p>
            <a:pPr indent="-284163" lvl="0" marL="284163" marR="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uses </a:t>
            </a:r>
            <a:r>
              <a:rPr b="0" i="1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IP addresses &amp; port numbers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direct segment to appropriate socket</a:t>
            </a:r>
            <a:endParaRPr/>
          </a:p>
        </p:txBody>
      </p:sp>
      <p:grpSp>
        <p:nvGrpSpPr>
          <p:cNvPr id="1793" name="Google Shape;1793;p28"/>
          <p:cNvGrpSpPr/>
          <p:nvPr/>
        </p:nvGrpSpPr>
        <p:grpSpPr>
          <a:xfrm>
            <a:off x="7543216" y="1704452"/>
            <a:ext cx="3414712" cy="4121150"/>
            <a:chOff x="7543216" y="1704452"/>
            <a:chExt cx="3414712" cy="4121150"/>
          </a:xfrm>
        </p:grpSpPr>
        <p:sp>
          <p:nvSpPr>
            <p:cNvPr id="1794" name="Google Shape;1794;p28"/>
            <p:cNvSpPr/>
            <p:nvPr/>
          </p:nvSpPr>
          <p:spPr>
            <a:xfrm>
              <a:off x="7633703" y="2048939"/>
              <a:ext cx="3324225" cy="32004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95" name="Google Shape;1795;p28"/>
            <p:cNvSpPr/>
            <p:nvPr/>
          </p:nvSpPr>
          <p:spPr>
            <a:xfrm>
              <a:off x="7557503" y="2144189"/>
              <a:ext cx="3324225" cy="32004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96" name="Google Shape;1796;p28"/>
            <p:cNvSpPr txBox="1"/>
            <p:nvPr/>
          </p:nvSpPr>
          <p:spPr>
            <a:xfrm>
              <a:off x="7597191" y="2156889"/>
              <a:ext cx="1563687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source port #</a:t>
              </a:r>
              <a:endParaRPr b="0" i="0" sz="24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97" name="Google Shape;1797;p28"/>
            <p:cNvSpPr txBox="1"/>
            <p:nvPr/>
          </p:nvSpPr>
          <p:spPr>
            <a:xfrm>
              <a:off x="9383128" y="2156889"/>
              <a:ext cx="1328738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dest port #</a:t>
              </a:r>
              <a:endParaRPr b="0" i="0" sz="24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798" name="Google Shape;1798;p28"/>
            <p:cNvCxnSpPr/>
            <p:nvPr/>
          </p:nvCxnSpPr>
          <p:spPr>
            <a:xfrm>
              <a:off x="7547978" y="2544239"/>
              <a:ext cx="3328988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9" name="Google Shape;1799;p28"/>
            <p:cNvCxnSpPr/>
            <p:nvPr/>
          </p:nvCxnSpPr>
          <p:spPr>
            <a:xfrm>
              <a:off x="7557503" y="3534839"/>
              <a:ext cx="3324225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0" name="Google Shape;1800;p28"/>
            <p:cNvCxnSpPr/>
            <p:nvPr/>
          </p:nvCxnSpPr>
          <p:spPr>
            <a:xfrm rot="10800000">
              <a:off x="9195803" y="2144189"/>
              <a:ext cx="0" cy="395288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01" name="Google Shape;1801;p28"/>
            <p:cNvSpPr txBox="1"/>
            <p:nvPr/>
          </p:nvSpPr>
          <p:spPr>
            <a:xfrm>
              <a:off x="8740191" y="1704452"/>
              <a:ext cx="8636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32 bits</a:t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802" name="Google Shape;1802;p28"/>
            <p:cNvCxnSpPr/>
            <p:nvPr/>
          </p:nvCxnSpPr>
          <p:spPr>
            <a:xfrm>
              <a:off x="9653003" y="1910827"/>
              <a:ext cx="1200150" cy="476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03" name="Google Shape;1803;p28"/>
            <p:cNvCxnSpPr/>
            <p:nvPr/>
          </p:nvCxnSpPr>
          <p:spPr>
            <a:xfrm rot="10800000">
              <a:off x="7543216" y="1920352"/>
              <a:ext cx="1128712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04" name="Google Shape;1804;p28"/>
            <p:cNvSpPr txBox="1"/>
            <p:nvPr/>
          </p:nvSpPr>
          <p:spPr>
            <a:xfrm>
              <a:off x="8451266" y="3865039"/>
              <a:ext cx="1389062" cy="1006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data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(payload)</a:t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05" name="Google Shape;1805;p28"/>
            <p:cNvSpPr txBox="1"/>
            <p:nvPr/>
          </p:nvSpPr>
          <p:spPr>
            <a:xfrm>
              <a:off x="8067091" y="2898252"/>
              <a:ext cx="229076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other header fields</a:t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06" name="Google Shape;1806;p28"/>
            <p:cNvSpPr txBox="1"/>
            <p:nvPr/>
          </p:nvSpPr>
          <p:spPr>
            <a:xfrm>
              <a:off x="7770228" y="5428727"/>
              <a:ext cx="30607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TCP/UDP segment format</a:t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807" name="Google Shape;1807;p28"/>
          <p:cNvSpPr/>
          <p:nvPr/>
        </p:nvSpPr>
        <p:spPr>
          <a:xfrm>
            <a:off x="7299923" y="1976355"/>
            <a:ext cx="2083205" cy="689091"/>
          </a:xfrm>
          <a:prstGeom prst="ellipse">
            <a:avLst/>
          </a:prstGeom>
          <a:noFill/>
          <a:ln cap="flat" cmpd="sng" w="38100">
            <a:solidFill>
              <a:srgbClr val="CD000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8" name="Google Shape;1808;p28"/>
          <p:cNvSpPr/>
          <p:nvPr/>
        </p:nvSpPr>
        <p:spPr>
          <a:xfrm>
            <a:off x="9014727" y="1985006"/>
            <a:ext cx="2083205" cy="689091"/>
          </a:xfrm>
          <a:prstGeom prst="ellipse">
            <a:avLst/>
          </a:prstGeom>
          <a:noFill/>
          <a:ln cap="flat" cmpd="sng" w="38100">
            <a:solidFill>
              <a:srgbClr val="CD000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9" name="Google Shape;1809;p28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29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Connectionless demultiplexing</a:t>
            </a:r>
            <a:endParaRPr/>
          </a:p>
        </p:txBody>
      </p:sp>
      <p:sp>
        <p:nvSpPr>
          <p:cNvPr id="1816" name="Google Shape;1816;p29"/>
          <p:cNvSpPr txBox="1"/>
          <p:nvPr/>
        </p:nvSpPr>
        <p:spPr>
          <a:xfrm>
            <a:off x="798689" y="1523600"/>
            <a:ext cx="5254159" cy="2113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57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None/>
            </a:pPr>
            <a:r>
              <a:rPr b="0" i="1" lang="en-US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Recall:</a:t>
            </a:r>
            <a:r>
              <a:rPr b="0" i="0" lang="en-US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90544" lvl="0" marL="34766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Char char="▪"/>
            </a:pPr>
            <a:r>
              <a:rPr b="0" i="0" lang="en-US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creating socket, must specify </a:t>
            </a:r>
            <a:r>
              <a:rPr b="0" i="1" lang="en-US" sz="3500" u="none" cap="none" strike="noStrike">
                <a:solidFill>
                  <a:srgbClr val="CD0004"/>
                </a:solidFill>
                <a:latin typeface="Calibri"/>
                <a:ea typeface="Calibri"/>
                <a:cs typeface="Calibri"/>
                <a:sym typeface="Calibri"/>
              </a:rPr>
              <a:t>host-local </a:t>
            </a:r>
            <a:r>
              <a:rPr b="0" i="0" lang="en-US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 #:</a:t>
            </a:r>
            <a:endParaRPr/>
          </a:p>
          <a:p>
            <a:pPr indent="-290513" lvl="0" marL="34766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DatagramSocket mySocket1        = new DatagramSocket(</a:t>
            </a:r>
            <a:r>
              <a:rPr b="0" i="0" lang="en-US" sz="2400" u="none" cap="none" strike="noStrike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12534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/>
          </a:p>
          <a:p>
            <a:pPr indent="-290513" lvl="0" marL="34766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7" name="Google Shape;1817;p29"/>
          <p:cNvSpPr txBox="1"/>
          <p:nvPr/>
        </p:nvSpPr>
        <p:spPr>
          <a:xfrm>
            <a:off x="6774662" y="1514612"/>
            <a:ext cx="4894407" cy="2368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receiving host receives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UDP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segment: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 destination port # in segment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directs UDP segment to socket with that port #</a:t>
            </a:r>
            <a:endParaRPr/>
          </a:p>
        </p:txBody>
      </p:sp>
      <p:sp>
        <p:nvSpPr>
          <p:cNvPr id="1818" name="Google Shape;1818;p29"/>
          <p:cNvSpPr/>
          <p:nvPr/>
        </p:nvSpPr>
        <p:spPr>
          <a:xfrm>
            <a:off x="883807" y="3328506"/>
            <a:ext cx="5227637" cy="2751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1453" lvl="0" marL="34766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292100" marR="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creating datagram to send into UDP socket, must specify</a:t>
            </a:r>
            <a:endParaRPr/>
          </a:p>
          <a:p>
            <a:pPr indent="-239712" lvl="1" marL="858838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destination IP address</a:t>
            </a:r>
            <a:endParaRPr/>
          </a:p>
          <a:p>
            <a:pPr indent="-239712" lvl="1" marL="858838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destination port #</a:t>
            </a:r>
            <a:endParaRPr/>
          </a:p>
        </p:txBody>
      </p:sp>
      <p:sp>
        <p:nvSpPr>
          <p:cNvPr id="1819" name="Google Shape;1819;p29"/>
          <p:cNvSpPr/>
          <p:nvPr/>
        </p:nvSpPr>
        <p:spPr>
          <a:xfrm>
            <a:off x="6349002" y="4420787"/>
            <a:ext cx="5188153" cy="2336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IP/UDP datagrams with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same dest. port #,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but different source IP addresses and/or source port numbers will be directed to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same socket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receiving host</a:t>
            </a:r>
            <a:endParaRPr/>
          </a:p>
        </p:txBody>
      </p:sp>
      <p:sp>
        <p:nvSpPr>
          <p:cNvPr id="1820" name="Google Shape;1820;p29"/>
          <p:cNvSpPr/>
          <p:nvPr/>
        </p:nvSpPr>
        <p:spPr>
          <a:xfrm rot="5400000">
            <a:off x="8662884" y="3896801"/>
            <a:ext cx="560388" cy="311150"/>
          </a:xfrm>
          <a:prstGeom prst="rightArrow">
            <a:avLst>
              <a:gd fmla="val 50000" name="adj1"/>
              <a:gd fmla="val 45026" name="adj2"/>
            </a:avLst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1" name="Google Shape;1821;p29"/>
          <p:cNvSpPr/>
          <p:nvPr/>
        </p:nvSpPr>
        <p:spPr>
          <a:xfrm>
            <a:off x="4202130" y="2887038"/>
            <a:ext cx="1909314" cy="996124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2" name="Google Shape;1822;p29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30"/>
          <p:cNvSpPr/>
          <p:nvPr/>
        </p:nvSpPr>
        <p:spPr>
          <a:xfrm>
            <a:off x="4799806" y="2502914"/>
            <a:ext cx="552450" cy="2082800"/>
          </a:xfrm>
          <a:custGeom>
            <a:rect b="b" l="l" r="r" t="t"/>
            <a:pathLst>
              <a:path extrusionOk="0" h="1312" w="348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B2B2B2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29" name="Google Shape;1829;p30"/>
          <p:cNvSpPr/>
          <p:nvPr/>
        </p:nvSpPr>
        <p:spPr>
          <a:xfrm>
            <a:off x="2077944" y="2807714"/>
            <a:ext cx="397763" cy="2143904"/>
          </a:xfrm>
          <a:custGeom>
            <a:rect b="b" l="l" r="r" t="t"/>
            <a:pathLst>
              <a:path extrusionOk="0" h="9772" w="9111">
                <a:moveTo>
                  <a:pt x="2554" y="9772"/>
                </a:moveTo>
                <a:lnTo>
                  <a:pt x="0" y="8128"/>
                </a:lnTo>
                <a:lnTo>
                  <a:pt x="9111" y="0"/>
                </a:lnTo>
                <a:cubicBezTo>
                  <a:pt x="9038" y="3034"/>
                  <a:pt x="8966" y="6069"/>
                  <a:pt x="8893" y="9103"/>
                </a:cubicBezTo>
                <a:lnTo>
                  <a:pt x="2554" y="9772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B2B2B2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30" name="Google Shape;1830;p30"/>
          <p:cNvSpPr/>
          <p:nvPr/>
        </p:nvSpPr>
        <p:spPr>
          <a:xfrm>
            <a:off x="9587706" y="2812476"/>
            <a:ext cx="430060" cy="2171151"/>
          </a:xfrm>
          <a:custGeom>
            <a:rect b="b" l="l" r="r" t="t"/>
            <a:pathLst>
              <a:path extrusionOk="0" h="10176" w="8519">
                <a:moveTo>
                  <a:pt x="7767" y="8356"/>
                </a:moveTo>
                <a:lnTo>
                  <a:pt x="377" y="0"/>
                </a:lnTo>
                <a:cubicBezTo>
                  <a:pt x="251" y="3036"/>
                  <a:pt x="126" y="6071"/>
                  <a:pt x="0" y="9107"/>
                </a:cubicBezTo>
                <a:lnTo>
                  <a:pt x="8519" y="10176"/>
                </a:lnTo>
                <a:lnTo>
                  <a:pt x="7767" y="8356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2F2F2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31" name="Google Shape;1831;p30"/>
          <p:cNvSpPr/>
          <p:nvPr/>
        </p:nvSpPr>
        <p:spPr>
          <a:xfrm>
            <a:off x="2482056" y="2828351"/>
            <a:ext cx="1273175" cy="1979613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32" name="Google Shape;1832;p30"/>
          <p:cNvCxnSpPr/>
          <p:nvPr/>
        </p:nvCxnSpPr>
        <p:spPr>
          <a:xfrm>
            <a:off x="2491581" y="358876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3" name="Google Shape;1833;p30"/>
          <p:cNvSpPr txBox="1"/>
          <p:nvPr/>
        </p:nvSpPr>
        <p:spPr>
          <a:xfrm>
            <a:off x="2448718" y="3571301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cxnSp>
        <p:nvCxnSpPr>
          <p:cNvPr id="1834" name="Google Shape;1834;p30"/>
          <p:cNvCxnSpPr/>
          <p:nvPr/>
        </p:nvCxnSpPr>
        <p:spPr>
          <a:xfrm>
            <a:off x="2499518" y="3909439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5" name="Google Shape;1835;p30"/>
          <p:cNvCxnSpPr/>
          <p:nvPr/>
        </p:nvCxnSpPr>
        <p:spPr>
          <a:xfrm>
            <a:off x="2485231" y="4219001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6" name="Google Shape;1836;p30"/>
          <p:cNvCxnSpPr/>
          <p:nvPr/>
        </p:nvCxnSpPr>
        <p:spPr>
          <a:xfrm>
            <a:off x="2485231" y="4504751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7" name="Google Shape;1837;p30"/>
          <p:cNvSpPr txBox="1"/>
          <p:nvPr/>
        </p:nvSpPr>
        <p:spPr>
          <a:xfrm>
            <a:off x="2483643" y="2818826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838" name="Google Shape;1838;p30"/>
          <p:cNvSpPr txBox="1"/>
          <p:nvPr/>
        </p:nvSpPr>
        <p:spPr>
          <a:xfrm>
            <a:off x="2439193" y="4476176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839" name="Google Shape;1839;p30"/>
          <p:cNvSpPr txBox="1"/>
          <p:nvPr/>
        </p:nvSpPr>
        <p:spPr>
          <a:xfrm>
            <a:off x="2458243" y="4190426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840" name="Google Shape;1840;p30"/>
          <p:cNvSpPr txBox="1"/>
          <p:nvPr/>
        </p:nvSpPr>
        <p:spPr>
          <a:xfrm>
            <a:off x="2448718" y="3895151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sp>
        <p:nvSpPr>
          <p:cNvPr id="1841" name="Google Shape;1841;p30"/>
          <p:cNvSpPr/>
          <p:nvPr/>
        </p:nvSpPr>
        <p:spPr>
          <a:xfrm>
            <a:off x="2818606" y="3104576"/>
            <a:ext cx="598487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P3</a:t>
            </a:r>
            <a:endParaRPr/>
          </a:p>
        </p:txBody>
      </p:sp>
      <p:grpSp>
        <p:nvGrpSpPr>
          <p:cNvPr id="1842" name="Google Shape;1842;p30"/>
          <p:cNvGrpSpPr/>
          <p:nvPr/>
        </p:nvGrpSpPr>
        <p:grpSpPr>
          <a:xfrm>
            <a:off x="2786856" y="3428426"/>
            <a:ext cx="620712" cy="228600"/>
            <a:chOff x="1287" y="2524"/>
            <a:chExt cx="260" cy="100"/>
          </a:xfrm>
        </p:grpSpPr>
        <p:sp>
          <p:nvSpPr>
            <p:cNvPr id="1843" name="Google Shape;1843;p30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44" name="Google Shape;1844;p30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45" name="Google Shape;1845;p30"/>
            <p:cNvSpPr/>
            <p:nvPr/>
          </p:nvSpPr>
          <p:spPr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46" name="Google Shape;1846;p30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847" name="Google Shape;1847;p30"/>
          <p:cNvSpPr/>
          <p:nvPr/>
        </p:nvSpPr>
        <p:spPr>
          <a:xfrm>
            <a:off x="5312568" y="2594989"/>
            <a:ext cx="1473200" cy="1979612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8" name="Google Shape;1848;p30"/>
          <p:cNvCxnSpPr/>
          <p:nvPr/>
        </p:nvCxnSpPr>
        <p:spPr>
          <a:xfrm>
            <a:off x="5318918" y="3364926"/>
            <a:ext cx="146050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9" name="Google Shape;1849;p30"/>
          <p:cNvSpPr txBox="1"/>
          <p:nvPr/>
        </p:nvSpPr>
        <p:spPr>
          <a:xfrm>
            <a:off x="5390356" y="3347464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cxnSp>
        <p:nvCxnSpPr>
          <p:cNvPr id="1850" name="Google Shape;1850;p30"/>
          <p:cNvCxnSpPr/>
          <p:nvPr/>
        </p:nvCxnSpPr>
        <p:spPr>
          <a:xfrm>
            <a:off x="5320506" y="3682426"/>
            <a:ext cx="1457325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1" name="Google Shape;1851;p30"/>
          <p:cNvSpPr txBox="1"/>
          <p:nvPr/>
        </p:nvSpPr>
        <p:spPr>
          <a:xfrm>
            <a:off x="5387181" y="2561651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852" name="Google Shape;1852;p30"/>
          <p:cNvSpPr txBox="1"/>
          <p:nvPr/>
        </p:nvSpPr>
        <p:spPr>
          <a:xfrm>
            <a:off x="5384006" y="4252339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853" name="Google Shape;1853;p30"/>
          <p:cNvSpPr txBox="1"/>
          <p:nvPr/>
        </p:nvSpPr>
        <p:spPr>
          <a:xfrm>
            <a:off x="5384006" y="3966589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854" name="Google Shape;1854;p30"/>
          <p:cNvSpPr txBox="1"/>
          <p:nvPr/>
        </p:nvSpPr>
        <p:spPr>
          <a:xfrm>
            <a:off x="5384006" y="3668139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cxnSp>
        <p:nvCxnSpPr>
          <p:cNvPr id="1855" name="Google Shape;1855;p30"/>
          <p:cNvCxnSpPr/>
          <p:nvPr/>
        </p:nvCxnSpPr>
        <p:spPr>
          <a:xfrm>
            <a:off x="5317331" y="3993576"/>
            <a:ext cx="1457325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6" name="Google Shape;1856;p30"/>
          <p:cNvCxnSpPr/>
          <p:nvPr/>
        </p:nvCxnSpPr>
        <p:spPr>
          <a:xfrm>
            <a:off x="5314156" y="4292026"/>
            <a:ext cx="1457325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7" name="Google Shape;1857;p30"/>
          <p:cNvSpPr/>
          <p:nvPr/>
        </p:nvSpPr>
        <p:spPr>
          <a:xfrm>
            <a:off x="5731668" y="2901376"/>
            <a:ext cx="598488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  <a:endParaRPr/>
          </a:p>
        </p:txBody>
      </p:sp>
      <p:grpSp>
        <p:nvGrpSpPr>
          <p:cNvPr id="1858" name="Google Shape;1858;p30"/>
          <p:cNvGrpSpPr/>
          <p:nvPr/>
        </p:nvGrpSpPr>
        <p:grpSpPr>
          <a:xfrm>
            <a:off x="5603081" y="3217289"/>
            <a:ext cx="887412" cy="228600"/>
            <a:chOff x="1383" y="2620"/>
            <a:chExt cx="260" cy="100"/>
          </a:xfrm>
        </p:grpSpPr>
        <p:sp>
          <p:nvSpPr>
            <p:cNvPr id="1859" name="Google Shape;1859;p30"/>
            <p:cNvSpPr/>
            <p:nvPr/>
          </p:nvSpPr>
          <p:spPr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60" name="Google Shape;1860;p30"/>
            <p:cNvSpPr/>
            <p:nvPr/>
          </p:nvSpPr>
          <p:spPr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61" name="Google Shape;1861;p30"/>
            <p:cNvSpPr/>
            <p:nvPr/>
          </p:nvSpPr>
          <p:spPr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62" name="Google Shape;1862;p30"/>
            <p:cNvSpPr/>
            <p:nvPr/>
          </p:nvSpPr>
          <p:spPr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863" name="Google Shape;1863;p30"/>
          <p:cNvSpPr/>
          <p:nvPr/>
        </p:nvSpPr>
        <p:spPr>
          <a:xfrm>
            <a:off x="8316118" y="2820414"/>
            <a:ext cx="1273175" cy="1979612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64" name="Google Shape;1864;p30"/>
          <p:cNvCxnSpPr/>
          <p:nvPr/>
        </p:nvCxnSpPr>
        <p:spPr>
          <a:xfrm>
            <a:off x="8325643" y="3580826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5" name="Google Shape;1865;p30"/>
          <p:cNvSpPr txBox="1"/>
          <p:nvPr/>
        </p:nvSpPr>
        <p:spPr>
          <a:xfrm>
            <a:off x="8282781" y="3563364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cxnSp>
        <p:nvCxnSpPr>
          <p:cNvPr id="1866" name="Google Shape;1866;p30"/>
          <p:cNvCxnSpPr/>
          <p:nvPr/>
        </p:nvCxnSpPr>
        <p:spPr>
          <a:xfrm>
            <a:off x="8333581" y="3901501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7" name="Google Shape;1867;p30"/>
          <p:cNvCxnSpPr/>
          <p:nvPr/>
        </p:nvCxnSpPr>
        <p:spPr>
          <a:xfrm>
            <a:off x="8319293" y="421106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8" name="Google Shape;1868;p30"/>
          <p:cNvCxnSpPr/>
          <p:nvPr/>
        </p:nvCxnSpPr>
        <p:spPr>
          <a:xfrm>
            <a:off x="8319293" y="449681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9" name="Google Shape;1869;p30"/>
          <p:cNvSpPr txBox="1"/>
          <p:nvPr/>
        </p:nvSpPr>
        <p:spPr>
          <a:xfrm>
            <a:off x="8317706" y="2810889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870" name="Google Shape;1870;p30"/>
          <p:cNvSpPr txBox="1"/>
          <p:nvPr/>
        </p:nvSpPr>
        <p:spPr>
          <a:xfrm>
            <a:off x="8273256" y="4468239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871" name="Google Shape;1871;p30"/>
          <p:cNvSpPr txBox="1"/>
          <p:nvPr/>
        </p:nvSpPr>
        <p:spPr>
          <a:xfrm>
            <a:off x="8292306" y="4182489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872" name="Google Shape;1872;p30"/>
          <p:cNvSpPr txBox="1"/>
          <p:nvPr/>
        </p:nvSpPr>
        <p:spPr>
          <a:xfrm>
            <a:off x="8282781" y="3887214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sp>
        <p:nvSpPr>
          <p:cNvPr id="1873" name="Google Shape;1873;p30"/>
          <p:cNvSpPr/>
          <p:nvPr/>
        </p:nvSpPr>
        <p:spPr>
          <a:xfrm>
            <a:off x="8652668" y="3118864"/>
            <a:ext cx="598488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P4</a:t>
            </a:r>
            <a:endParaRPr/>
          </a:p>
        </p:txBody>
      </p:sp>
      <p:grpSp>
        <p:nvGrpSpPr>
          <p:cNvPr id="1874" name="Google Shape;1874;p30"/>
          <p:cNvGrpSpPr/>
          <p:nvPr/>
        </p:nvGrpSpPr>
        <p:grpSpPr>
          <a:xfrm>
            <a:off x="8646318" y="3450651"/>
            <a:ext cx="620713" cy="204788"/>
            <a:chOff x="1287" y="2524"/>
            <a:chExt cx="260" cy="100"/>
          </a:xfrm>
        </p:grpSpPr>
        <p:sp>
          <p:nvSpPr>
            <p:cNvPr id="1875" name="Google Shape;1875;p30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76" name="Google Shape;1876;p30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77" name="Google Shape;1877;p30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78" name="Google Shape;1878;p30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879" name="Google Shape;1879;p30"/>
          <p:cNvSpPr/>
          <p:nvPr/>
        </p:nvSpPr>
        <p:spPr>
          <a:xfrm>
            <a:off x="1254875" y="1933074"/>
            <a:ext cx="3906061" cy="962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888" lvl="0" marL="11588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mySocket = socket(AF_INET,SOCK_STREAM)</a:t>
            </a:r>
            <a:endParaRPr/>
          </a:p>
          <a:p>
            <a:pPr indent="-115888" lvl="0" marL="115888" marR="0" rtl="0" algn="l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mySocket.bind(myaddr,</a:t>
            </a:r>
            <a:r>
              <a:rPr b="1" lang="en-US" sz="16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9157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115888" lvl="0" marL="115888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80" name="Google Shape;1880;p30"/>
          <p:cNvCxnSpPr/>
          <p:nvPr/>
        </p:nvCxnSpPr>
        <p:spPr>
          <a:xfrm>
            <a:off x="3023393" y="3531614"/>
            <a:ext cx="0" cy="2176462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1" name="Google Shape;1881;p30"/>
          <p:cNvCxnSpPr/>
          <p:nvPr/>
        </p:nvCxnSpPr>
        <p:spPr>
          <a:xfrm>
            <a:off x="5953918" y="3290314"/>
            <a:ext cx="12700" cy="2408237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82" name="Google Shape;1882;p30"/>
          <p:cNvCxnSpPr/>
          <p:nvPr/>
        </p:nvCxnSpPr>
        <p:spPr>
          <a:xfrm>
            <a:off x="3023393" y="5690614"/>
            <a:ext cx="2936875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3" name="Google Shape;1883;p30"/>
          <p:cNvCxnSpPr/>
          <p:nvPr/>
        </p:nvCxnSpPr>
        <p:spPr>
          <a:xfrm>
            <a:off x="5830093" y="3303014"/>
            <a:ext cx="0" cy="2246312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4" name="Google Shape;1884;p30"/>
          <p:cNvCxnSpPr/>
          <p:nvPr/>
        </p:nvCxnSpPr>
        <p:spPr>
          <a:xfrm>
            <a:off x="3131343" y="5531864"/>
            <a:ext cx="2740025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85" name="Google Shape;1885;p30"/>
          <p:cNvCxnSpPr/>
          <p:nvPr/>
        </p:nvCxnSpPr>
        <p:spPr>
          <a:xfrm>
            <a:off x="3124993" y="3518914"/>
            <a:ext cx="12700" cy="2017712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86" name="Google Shape;1886;p30"/>
          <p:cNvCxnSpPr/>
          <p:nvPr/>
        </p:nvCxnSpPr>
        <p:spPr>
          <a:xfrm>
            <a:off x="9033668" y="3569714"/>
            <a:ext cx="0" cy="2176462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7" name="Google Shape;1887;p30"/>
          <p:cNvCxnSpPr/>
          <p:nvPr/>
        </p:nvCxnSpPr>
        <p:spPr>
          <a:xfrm>
            <a:off x="8916193" y="3537964"/>
            <a:ext cx="12700" cy="2017712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88" name="Google Shape;1888;p30"/>
          <p:cNvCxnSpPr/>
          <p:nvPr/>
        </p:nvCxnSpPr>
        <p:spPr>
          <a:xfrm>
            <a:off x="6096793" y="3309364"/>
            <a:ext cx="12700" cy="2408237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89" name="Google Shape;1889;p30"/>
          <p:cNvCxnSpPr/>
          <p:nvPr/>
        </p:nvCxnSpPr>
        <p:spPr>
          <a:xfrm>
            <a:off x="6230143" y="3322064"/>
            <a:ext cx="0" cy="2246312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0" name="Google Shape;1890;p30"/>
          <p:cNvCxnSpPr/>
          <p:nvPr/>
        </p:nvCxnSpPr>
        <p:spPr>
          <a:xfrm>
            <a:off x="6119018" y="5709664"/>
            <a:ext cx="2936875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91" name="Google Shape;1891;p30"/>
          <p:cNvCxnSpPr/>
          <p:nvPr/>
        </p:nvCxnSpPr>
        <p:spPr>
          <a:xfrm>
            <a:off x="6204743" y="5541389"/>
            <a:ext cx="2740025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892" name="Google Shape;1892;p30"/>
          <p:cNvGrpSpPr/>
          <p:nvPr/>
        </p:nvGrpSpPr>
        <p:grpSpPr>
          <a:xfrm>
            <a:off x="2726531" y="5790630"/>
            <a:ext cx="1658938" cy="657226"/>
            <a:chOff x="1309" y="3697"/>
            <a:chExt cx="1045" cy="414"/>
          </a:xfrm>
        </p:grpSpPr>
        <p:sp>
          <p:nvSpPr>
            <p:cNvPr id="1893" name="Google Shape;1893;p30"/>
            <p:cNvSpPr/>
            <p:nvPr/>
          </p:nvSpPr>
          <p:spPr>
            <a:xfrm>
              <a:off x="1553" y="3697"/>
              <a:ext cx="678" cy="138"/>
            </a:xfrm>
            <a:prstGeom prst="rect">
              <a:avLst/>
            </a:prstGeom>
            <a:solidFill>
              <a:srgbClr val="3C6CD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894" name="Google Shape;1894;p30"/>
            <p:cNvCxnSpPr/>
            <p:nvPr/>
          </p:nvCxnSpPr>
          <p:spPr>
            <a:xfrm>
              <a:off x="2179" y="3770"/>
              <a:ext cx="175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95" name="Google Shape;1895;p30"/>
            <p:cNvSpPr txBox="1"/>
            <p:nvPr/>
          </p:nvSpPr>
          <p:spPr>
            <a:xfrm>
              <a:off x="1309" y="3822"/>
              <a:ext cx="1003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source port: 9157</a:t>
              </a:r>
              <a:endParaRPr/>
            </a:p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dest port: 6428</a:t>
              </a:r>
              <a:endParaRPr/>
            </a:p>
          </p:txBody>
        </p:sp>
      </p:grpSp>
      <p:grpSp>
        <p:nvGrpSpPr>
          <p:cNvPr id="1896" name="Google Shape;1896;p30"/>
          <p:cNvGrpSpPr/>
          <p:nvPr/>
        </p:nvGrpSpPr>
        <p:grpSpPr>
          <a:xfrm>
            <a:off x="4039394" y="4914330"/>
            <a:ext cx="1706563" cy="657226"/>
            <a:chOff x="2741" y="3750"/>
            <a:chExt cx="1075" cy="414"/>
          </a:xfrm>
        </p:grpSpPr>
        <p:sp>
          <p:nvSpPr>
            <p:cNvPr id="1897" name="Google Shape;1897;p30"/>
            <p:cNvSpPr/>
            <p:nvPr/>
          </p:nvSpPr>
          <p:spPr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898" name="Google Shape;1898;p30"/>
            <p:cNvCxnSpPr/>
            <p:nvPr/>
          </p:nvCxnSpPr>
          <p:spPr>
            <a:xfrm>
              <a:off x="2741" y="3837"/>
              <a:ext cx="175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899" name="Google Shape;1899;p30"/>
            <p:cNvSpPr txBox="1"/>
            <p:nvPr/>
          </p:nvSpPr>
          <p:spPr>
            <a:xfrm>
              <a:off x="2813" y="3875"/>
              <a:ext cx="1003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source port: 6428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dest port: 9157</a:t>
              </a:r>
              <a:endParaRPr/>
            </a:p>
          </p:txBody>
        </p:sp>
      </p:grpSp>
      <p:grpSp>
        <p:nvGrpSpPr>
          <p:cNvPr id="1900" name="Google Shape;1900;p30"/>
          <p:cNvGrpSpPr/>
          <p:nvPr/>
        </p:nvGrpSpPr>
        <p:grpSpPr>
          <a:xfrm>
            <a:off x="7063581" y="4914326"/>
            <a:ext cx="1341437" cy="652463"/>
            <a:chOff x="1509" y="3697"/>
            <a:chExt cx="845" cy="411"/>
          </a:xfrm>
        </p:grpSpPr>
        <p:sp>
          <p:nvSpPr>
            <p:cNvPr id="1901" name="Google Shape;1901;p30"/>
            <p:cNvSpPr/>
            <p:nvPr/>
          </p:nvSpPr>
          <p:spPr>
            <a:xfrm>
              <a:off x="1553" y="3697"/>
              <a:ext cx="678" cy="138"/>
            </a:xfrm>
            <a:prstGeom prst="rect">
              <a:avLst/>
            </a:prstGeom>
            <a:solidFill>
              <a:srgbClr val="3C6CD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902" name="Google Shape;1902;p30"/>
            <p:cNvCxnSpPr/>
            <p:nvPr/>
          </p:nvCxnSpPr>
          <p:spPr>
            <a:xfrm>
              <a:off x="2179" y="3770"/>
              <a:ext cx="175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03" name="Google Shape;1903;p30"/>
            <p:cNvSpPr txBox="1"/>
            <p:nvPr/>
          </p:nvSpPr>
          <p:spPr>
            <a:xfrm>
              <a:off x="1509" y="3822"/>
              <a:ext cx="803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source port: ?</a:t>
              </a:r>
              <a:endParaRPr/>
            </a:p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dest port: ?</a:t>
              </a:r>
              <a:endParaRPr/>
            </a:p>
          </p:txBody>
        </p:sp>
      </p:grpSp>
      <p:grpSp>
        <p:nvGrpSpPr>
          <p:cNvPr id="1904" name="Google Shape;1904;p30"/>
          <p:cNvGrpSpPr/>
          <p:nvPr/>
        </p:nvGrpSpPr>
        <p:grpSpPr>
          <a:xfrm>
            <a:off x="6304756" y="5768401"/>
            <a:ext cx="1389062" cy="652463"/>
            <a:chOff x="2741" y="3750"/>
            <a:chExt cx="875" cy="411"/>
          </a:xfrm>
        </p:grpSpPr>
        <p:sp>
          <p:nvSpPr>
            <p:cNvPr id="1905" name="Google Shape;1905;p30"/>
            <p:cNvSpPr/>
            <p:nvPr/>
          </p:nvSpPr>
          <p:spPr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906" name="Google Shape;1906;p30"/>
            <p:cNvCxnSpPr/>
            <p:nvPr/>
          </p:nvCxnSpPr>
          <p:spPr>
            <a:xfrm>
              <a:off x="2741" y="3837"/>
              <a:ext cx="175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907" name="Google Shape;1907;p30"/>
            <p:cNvSpPr txBox="1"/>
            <p:nvPr/>
          </p:nvSpPr>
          <p:spPr>
            <a:xfrm>
              <a:off x="2813" y="3875"/>
              <a:ext cx="803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source port: ?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dest port: ?</a:t>
              </a:r>
              <a:endParaRPr/>
            </a:p>
          </p:txBody>
        </p:sp>
      </p:grpSp>
      <p:grpSp>
        <p:nvGrpSpPr>
          <p:cNvPr id="1908" name="Google Shape;1908;p30"/>
          <p:cNvGrpSpPr/>
          <p:nvPr/>
        </p:nvGrpSpPr>
        <p:grpSpPr>
          <a:xfrm>
            <a:off x="1610518" y="4406326"/>
            <a:ext cx="711200" cy="669925"/>
            <a:chOff x="-44" y="1473"/>
            <a:chExt cx="981" cy="1105"/>
          </a:xfrm>
        </p:grpSpPr>
        <p:pic>
          <p:nvPicPr>
            <p:cNvPr descr="desktop_computer_stylized_medium" id="1909" name="Google Shape;1909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0" name="Google Shape;1910;p3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11" name="Google Shape;1911;p30"/>
          <p:cNvGrpSpPr/>
          <p:nvPr/>
        </p:nvGrpSpPr>
        <p:grpSpPr>
          <a:xfrm flipH="1">
            <a:off x="9879806" y="4530151"/>
            <a:ext cx="711200" cy="669925"/>
            <a:chOff x="-44" y="1473"/>
            <a:chExt cx="981" cy="1105"/>
          </a:xfrm>
        </p:grpSpPr>
        <p:pic>
          <p:nvPicPr>
            <p:cNvPr descr="desktop_computer_stylized_medium" id="1912" name="Google Shape;1912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3" name="Google Shape;1913;p3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14" name="Google Shape;1914;p30"/>
          <p:cNvGrpSpPr/>
          <p:nvPr/>
        </p:nvGrpSpPr>
        <p:grpSpPr>
          <a:xfrm>
            <a:off x="4702968" y="3928489"/>
            <a:ext cx="358775" cy="704850"/>
            <a:chOff x="4140" y="429"/>
            <a:chExt cx="1425" cy="2396"/>
          </a:xfrm>
        </p:grpSpPr>
        <p:sp>
          <p:nvSpPr>
            <p:cNvPr id="1915" name="Google Shape;1915;p30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16" name="Google Shape;1916;p30"/>
            <p:cNvSpPr/>
            <p:nvPr/>
          </p:nvSpPr>
          <p:spPr>
            <a:xfrm>
              <a:off x="4203" y="429"/>
              <a:ext cx="1053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17" name="Google Shape;1917;p30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18" name="Google Shape;1918;p3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19" name="Google Shape;1919;p30"/>
            <p:cNvSpPr/>
            <p:nvPr/>
          </p:nvSpPr>
          <p:spPr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920" name="Google Shape;1920;p30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1921" name="Google Shape;1921;p30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22" name="Google Shape;1922;p30"/>
              <p:cNvSpPr/>
              <p:nvPr/>
            </p:nvSpPr>
            <p:spPr>
              <a:xfrm>
                <a:off x="633" y="2582"/>
                <a:ext cx="692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923" name="Google Shape;1923;p30"/>
            <p:cNvSpPr/>
            <p:nvPr/>
          </p:nvSpPr>
          <p:spPr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924" name="Google Shape;1924;p30"/>
            <p:cNvGrpSpPr/>
            <p:nvPr/>
          </p:nvGrpSpPr>
          <p:grpSpPr>
            <a:xfrm>
              <a:off x="4745" y="996"/>
              <a:ext cx="580" cy="156"/>
              <a:chOff x="612" y="2570"/>
              <a:chExt cx="724" cy="162"/>
            </a:xfrm>
          </p:grpSpPr>
          <p:sp>
            <p:nvSpPr>
              <p:cNvPr id="1925" name="Google Shape;1925;p30"/>
              <p:cNvSpPr/>
              <p:nvPr/>
            </p:nvSpPr>
            <p:spPr>
              <a:xfrm>
                <a:off x="612" y="2570"/>
                <a:ext cx="724" cy="16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26" name="Google Shape;1926;p30"/>
              <p:cNvSpPr/>
              <p:nvPr/>
            </p:nvSpPr>
            <p:spPr>
              <a:xfrm>
                <a:off x="628" y="2586"/>
                <a:ext cx="692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927" name="Google Shape;1927;p30"/>
            <p:cNvSpPr/>
            <p:nvPr/>
          </p:nvSpPr>
          <p:spPr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28" name="Google Shape;1928;p30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929" name="Google Shape;1929;p30"/>
            <p:cNvGrpSpPr/>
            <p:nvPr/>
          </p:nvGrpSpPr>
          <p:grpSpPr>
            <a:xfrm>
              <a:off x="4733" y="1627"/>
              <a:ext cx="586" cy="151"/>
              <a:chOff x="611" y="2568"/>
              <a:chExt cx="730" cy="139"/>
            </a:xfrm>
          </p:grpSpPr>
          <p:sp>
            <p:nvSpPr>
              <p:cNvPr id="1930" name="Google Shape;1930;p30"/>
              <p:cNvSpPr/>
              <p:nvPr/>
            </p:nvSpPr>
            <p:spPr>
              <a:xfrm>
                <a:off x="611" y="2568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1" name="Google Shape;1931;p30"/>
              <p:cNvSpPr/>
              <p:nvPr/>
            </p:nvSpPr>
            <p:spPr>
              <a:xfrm>
                <a:off x="627" y="2583"/>
                <a:ext cx="699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932" name="Google Shape;1932;p3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933" name="Google Shape;1933;p30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1934" name="Google Shape;1934;p30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5" name="Google Shape;1935;p30"/>
              <p:cNvSpPr/>
              <p:nvPr/>
            </p:nvSpPr>
            <p:spPr>
              <a:xfrm>
                <a:off x="630" y="2582"/>
                <a:ext cx="691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936" name="Google Shape;1936;p30"/>
            <p:cNvSpPr/>
            <p:nvPr/>
          </p:nvSpPr>
          <p:spPr>
            <a:xfrm>
              <a:off x="5250" y="429"/>
              <a:ext cx="69" cy="2288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37" name="Google Shape;1937;p3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38" name="Google Shape;1938;p3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39" name="Google Shape;1939;p30"/>
            <p:cNvSpPr/>
            <p:nvPr/>
          </p:nvSpPr>
          <p:spPr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40" name="Google Shape;1940;p3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41" name="Google Shape;1941;p30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42" name="Google Shape;1942;p30"/>
            <p:cNvSpPr/>
            <p:nvPr/>
          </p:nvSpPr>
          <p:spPr>
            <a:xfrm>
              <a:off x="4203" y="2712"/>
              <a:ext cx="1072" cy="81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43" name="Google Shape;1943;p30"/>
            <p:cNvSpPr/>
            <p:nvPr/>
          </p:nvSpPr>
          <p:spPr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44" name="Google Shape;1944;p30"/>
            <p:cNvSpPr/>
            <p:nvPr/>
          </p:nvSpPr>
          <p:spPr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30"/>
            <p:cNvSpPr/>
            <p:nvPr/>
          </p:nvSpPr>
          <p:spPr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46" name="Google Shape;1946;p30"/>
            <p:cNvSpPr/>
            <p:nvPr/>
          </p:nvSpPr>
          <p:spPr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947" name="Google Shape;1947;p30"/>
          <p:cNvSpPr txBox="1"/>
          <p:nvPr/>
        </p:nvSpPr>
        <p:spPr>
          <a:xfrm>
            <a:off x="3494761" y="5722142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948" name="Google Shape;1948;p30"/>
          <p:cNvSpPr txBox="1"/>
          <p:nvPr/>
        </p:nvSpPr>
        <p:spPr>
          <a:xfrm>
            <a:off x="4623206" y="4847126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949" name="Google Shape;1949;p30"/>
          <p:cNvSpPr txBox="1"/>
          <p:nvPr/>
        </p:nvSpPr>
        <p:spPr>
          <a:xfrm>
            <a:off x="6902357" y="5698169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950" name="Google Shape;1950;p30"/>
          <p:cNvSpPr txBox="1"/>
          <p:nvPr/>
        </p:nvSpPr>
        <p:spPr>
          <a:xfrm>
            <a:off x="7496546" y="4843702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951" name="Google Shape;1951;p30"/>
          <p:cNvSpPr/>
          <p:nvPr/>
        </p:nvSpPr>
        <p:spPr>
          <a:xfrm>
            <a:off x="7575600" y="1992484"/>
            <a:ext cx="3906061" cy="962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888" lvl="0" marL="11588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mySocket = socket(AF_INET,SOCK_STREAM)</a:t>
            </a:r>
            <a:endParaRPr/>
          </a:p>
          <a:p>
            <a:pPr indent="-115888" lvl="0" marL="115888" marR="0" rtl="0" algn="l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mySocket.bind(myaddr,</a:t>
            </a:r>
            <a:r>
              <a:rPr b="1" lang="en-US" sz="16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5775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115888" lvl="0" marL="115888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2" name="Google Shape;1952;p30"/>
          <p:cNvSpPr/>
          <p:nvPr/>
        </p:nvSpPr>
        <p:spPr>
          <a:xfrm>
            <a:off x="4163389" y="1137494"/>
            <a:ext cx="3906061" cy="962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888" lvl="0" marL="11588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mySocket = socket(AF_INET,SOCK_DGRAM)</a:t>
            </a:r>
            <a:endParaRPr/>
          </a:p>
          <a:p>
            <a:pPr indent="-115888" lvl="0" marL="115888" marR="0" rtl="0" algn="l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mySocket.bind(myaddr,</a:t>
            </a:r>
            <a:r>
              <a:rPr b="1" lang="en-US" sz="16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6428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115888" lvl="0" marL="115888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3" name="Google Shape;1953;p30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Connectionless demultiplexing: an example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31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Connection-oriented demultiplexing</a:t>
            </a:r>
            <a:endParaRPr/>
          </a:p>
        </p:txBody>
      </p:sp>
      <p:sp>
        <p:nvSpPr>
          <p:cNvPr id="1960" name="Google Shape;1960;p31"/>
          <p:cNvSpPr txBox="1"/>
          <p:nvPr/>
        </p:nvSpPr>
        <p:spPr>
          <a:xfrm>
            <a:off x="798689" y="1495768"/>
            <a:ext cx="4770837" cy="2942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6225" lvl="0" marL="400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TCP socket identified by </a:t>
            </a: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4-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tuple: 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 IP address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 port number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dest IP address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dest port number</a:t>
            </a:r>
            <a:endParaRPr/>
          </a:p>
        </p:txBody>
      </p:sp>
      <p:sp>
        <p:nvSpPr>
          <p:cNvPr id="1961" name="Google Shape;1961;p31"/>
          <p:cNvSpPr txBox="1"/>
          <p:nvPr/>
        </p:nvSpPr>
        <p:spPr>
          <a:xfrm>
            <a:off x="6476415" y="1510775"/>
            <a:ext cx="5036711" cy="4974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925" lvl="0" marL="4683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 may support many simultaneous TCP sockets: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socket identified by its own 4-tuple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socket associated with a different connecting client</a:t>
            </a:r>
            <a:endParaRPr/>
          </a:p>
        </p:txBody>
      </p:sp>
      <p:sp>
        <p:nvSpPr>
          <p:cNvPr id="1962" name="Google Shape;1962;p31"/>
          <p:cNvSpPr txBox="1"/>
          <p:nvPr/>
        </p:nvSpPr>
        <p:spPr>
          <a:xfrm>
            <a:off x="784324" y="4284442"/>
            <a:ext cx="4770837" cy="2228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9875" lvl="0" marL="400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demux: receiver uses </a:t>
            </a:r>
            <a:r>
              <a:rPr b="0" i="1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all four values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(4-tuple)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direct segment to appropriate socket</a:t>
            </a:r>
            <a:endParaRPr/>
          </a:p>
        </p:txBody>
      </p:sp>
      <p:sp>
        <p:nvSpPr>
          <p:cNvPr id="1963" name="Google Shape;1963;p31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8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p32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Connection-oriented demultiplexing: example</a:t>
            </a:r>
            <a:endParaRPr/>
          </a:p>
        </p:txBody>
      </p:sp>
      <p:sp>
        <p:nvSpPr>
          <p:cNvPr id="1970" name="Google Shape;1970;p32"/>
          <p:cNvSpPr/>
          <p:nvPr/>
        </p:nvSpPr>
        <p:spPr>
          <a:xfrm>
            <a:off x="4454236" y="1478017"/>
            <a:ext cx="552450" cy="2082800"/>
          </a:xfrm>
          <a:custGeom>
            <a:rect b="b" l="l" r="r" t="t"/>
            <a:pathLst>
              <a:path extrusionOk="0" h="1312" w="348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1" name="Google Shape;1971;p32"/>
          <p:cNvSpPr/>
          <p:nvPr/>
        </p:nvSpPr>
        <p:spPr>
          <a:xfrm>
            <a:off x="2052349" y="1657405"/>
            <a:ext cx="460375" cy="2193925"/>
          </a:xfrm>
          <a:custGeom>
            <a:rect b="b" l="l" r="r" t="t"/>
            <a:pathLst>
              <a:path extrusionOk="0" h="1382" w="290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2" name="Google Shape;1972;p32"/>
          <p:cNvSpPr/>
          <p:nvPr/>
        </p:nvSpPr>
        <p:spPr>
          <a:xfrm>
            <a:off x="2568286" y="1624067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3" name="Google Shape;1973;p32"/>
          <p:cNvSpPr/>
          <p:nvPr/>
        </p:nvSpPr>
        <p:spPr>
          <a:xfrm>
            <a:off x="2530186" y="1678042"/>
            <a:ext cx="1273175" cy="1979613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74" name="Google Shape;1974;p32"/>
          <p:cNvCxnSpPr/>
          <p:nvPr/>
        </p:nvCxnSpPr>
        <p:spPr>
          <a:xfrm>
            <a:off x="2539711" y="2438455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5" name="Google Shape;1975;p32"/>
          <p:cNvSpPr txBox="1"/>
          <p:nvPr/>
        </p:nvSpPr>
        <p:spPr>
          <a:xfrm>
            <a:off x="2496849" y="2420992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cxnSp>
        <p:nvCxnSpPr>
          <p:cNvPr id="1976" name="Google Shape;1976;p32"/>
          <p:cNvCxnSpPr/>
          <p:nvPr/>
        </p:nvCxnSpPr>
        <p:spPr>
          <a:xfrm>
            <a:off x="2547649" y="2759130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7" name="Google Shape;1977;p32"/>
          <p:cNvCxnSpPr/>
          <p:nvPr/>
        </p:nvCxnSpPr>
        <p:spPr>
          <a:xfrm>
            <a:off x="2533361" y="3068692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8" name="Google Shape;1978;p32"/>
          <p:cNvCxnSpPr/>
          <p:nvPr/>
        </p:nvCxnSpPr>
        <p:spPr>
          <a:xfrm>
            <a:off x="2533361" y="3354442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9" name="Google Shape;1979;p32"/>
          <p:cNvSpPr txBox="1"/>
          <p:nvPr/>
        </p:nvSpPr>
        <p:spPr>
          <a:xfrm>
            <a:off x="2531774" y="1668517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980" name="Google Shape;1980;p32"/>
          <p:cNvSpPr txBox="1"/>
          <p:nvPr/>
        </p:nvSpPr>
        <p:spPr>
          <a:xfrm>
            <a:off x="2487324" y="3325867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981" name="Google Shape;1981;p32"/>
          <p:cNvSpPr txBox="1"/>
          <p:nvPr/>
        </p:nvSpPr>
        <p:spPr>
          <a:xfrm>
            <a:off x="2506374" y="3040117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982" name="Google Shape;1982;p32"/>
          <p:cNvSpPr txBox="1"/>
          <p:nvPr/>
        </p:nvSpPr>
        <p:spPr>
          <a:xfrm>
            <a:off x="2496849" y="2744842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sp>
        <p:nvSpPr>
          <p:cNvPr id="1983" name="Google Shape;1983;p32"/>
          <p:cNvSpPr/>
          <p:nvPr/>
        </p:nvSpPr>
        <p:spPr>
          <a:xfrm>
            <a:off x="2866736" y="1954267"/>
            <a:ext cx="598488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  <a:endParaRPr/>
          </a:p>
        </p:txBody>
      </p:sp>
      <p:grpSp>
        <p:nvGrpSpPr>
          <p:cNvPr id="1984" name="Google Shape;1984;p32"/>
          <p:cNvGrpSpPr/>
          <p:nvPr/>
        </p:nvGrpSpPr>
        <p:grpSpPr>
          <a:xfrm>
            <a:off x="2834986" y="2278117"/>
            <a:ext cx="620713" cy="228600"/>
            <a:chOff x="1287" y="2524"/>
            <a:chExt cx="260" cy="100"/>
          </a:xfrm>
        </p:grpSpPr>
        <p:sp>
          <p:nvSpPr>
            <p:cNvPr id="1985" name="Google Shape;1985;p32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86" name="Google Shape;1986;p32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87" name="Google Shape;1987;p32"/>
            <p:cNvSpPr/>
            <p:nvPr/>
          </p:nvSpPr>
          <p:spPr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88" name="Google Shape;1988;p32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989" name="Google Shape;1989;p32"/>
          <p:cNvSpPr/>
          <p:nvPr/>
        </p:nvSpPr>
        <p:spPr>
          <a:xfrm>
            <a:off x="5067011" y="1390705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0" name="Google Shape;1990;p32"/>
          <p:cNvSpPr/>
          <p:nvPr/>
        </p:nvSpPr>
        <p:spPr>
          <a:xfrm>
            <a:off x="5013036" y="1468492"/>
            <a:ext cx="2225675" cy="1979613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1" name="Google Shape;1991;p32"/>
          <p:cNvSpPr txBox="1"/>
          <p:nvPr/>
        </p:nvSpPr>
        <p:spPr>
          <a:xfrm>
            <a:off x="5438486" y="2197155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sp>
        <p:nvSpPr>
          <p:cNvPr id="1992" name="Google Shape;1992;p32"/>
          <p:cNvSpPr txBox="1"/>
          <p:nvPr/>
        </p:nvSpPr>
        <p:spPr>
          <a:xfrm>
            <a:off x="5492461" y="1420867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993" name="Google Shape;1993;p32"/>
          <p:cNvSpPr txBox="1"/>
          <p:nvPr/>
        </p:nvSpPr>
        <p:spPr>
          <a:xfrm>
            <a:off x="5432136" y="3102030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994" name="Google Shape;1994;p32"/>
          <p:cNvSpPr txBox="1"/>
          <p:nvPr/>
        </p:nvSpPr>
        <p:spPr>
          <a:xfrm>
            <a:off x="5432136" y="2816280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995" name="Google Shape;1995;p32"/>
          <p:cNvSpPr/>
          <p:nvPr/>
        </p:nvSpPr>
        <p:spPr>
          <a:xfrm>
            <a:off x="5132099" y="1727255"/>
            <a:ext cx="598487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P4</a:t>
            </a:r>
            <a:endParaRPr/>
          </a:p>
        </p:txBody>
      </p:sp>
      <p:sp>
        <p:nvSpPr>
          <p:cNvPr id="1996" name="Google Shape;1996;p32"/>
          <p:cNvSpPr/>
          <p:nvPr/>
        </p:nvSpPr>
        <p:spPr>
          <a:xfrm>
            <a:off x="8202324" y="1616130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7" name="Google Shape;1997;p32"/>
          <p:cNvSpPr/>
          <p:nvPr/>
        </p:nvSpPr>
        <p:spPr>
          <a:xfrm>
            <a:off x="8005474" y="1657405"/>
            <a:ext cx="1631950" cy="1979612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8" name="Google Shape;1998;p32"/>
          <p:cNvSpPr txBox="1"/>
          <p:nvPr/>
        </p:nvSpPr>
        <p:spPr>
          <a:xfrm>
            <a:off x="8130886" y="2413055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sp>
        <p:nvSpPr>
          <p:cNvPr id="1999" name="Google Shape;1999;p32"/>
          <p:cNvSpPr txBox="1"/>
          <p:nvPr/>
        </p:nvSpPr>
        <p:spPr>
          <a:xfrm>
            <a:off x="8165811" y="1660580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2000" name="Google Shape;2000;p32"/>
          <p:cNvSpPr txBox="1"/>
          <p:nvPr/>
        </p:nvSpPr>
        <p:spPr>
          <a:xfrm>
            <a:off x="8173749" y="3317930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2001" name="Google Shape;2001;p32"/>
          <p:cNvSpPr txBox="1"/>
          <p:nvPr/>
        </p:nvSpPr>
        <p:spPr>
          <a:xfrm>
            <a:off x="8140411" y="3032180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2002" name="Google Shape;2002;p32"/>
          <p:cNvSpPr txBox="1"/>
          <p:nvPr/>
        </p:nvSpPr>
        <p:spPr>
          <a:xfrm>
            <a:off x="8130886" y="2736905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sp>
        <p:nvSpPr>
          <p:cNvPr id="2003" name="Google Shape;2003;p32"/>
          <p:cNvSpPr/>
          <p:nvPr/>
        </p:nvSpPr>
        <p:spPr>
          <a:xfrm>
            <a:off x="8086436" y="1954267"/>
            <a:ext cx="598488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P2</a:t>
            </a:r>
            <a:endParaRPr/>
          </a:p>
        </p:txBody>
      </p:sp>
      <p:sp>
        <p:nvSpPr>
          <p:cNvPr id="2004" name="Google Shape;2004;p32"/>
          <p:cNvSpPr/>
          <p:nvPr/>
        </p:nvSpPr>
        <p:spPr>
          <a:xfrm>
            <a:off x="9661236" y="1636767"/>
            <a:ext cx="504825" cy="2133600"/>
          </a:xfrm>
          <a:custGeom>
            <a:rect b="b" l="l" r="r" t="t"/>
            <a:pathLst>
              <a:path extrusionOk="0" h="1344" w="318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05" name="Google Shape;2005;p32"/>
          <p:cNvSpPr txBox="1"/>
          <p:nvPr/>
        </p:nvSpPr>
        <p:spPr>
          <a:xfrm flipH="1">
            <a:off x="1723736" y="4418067"/>
            <a:ext cx="1147763" cy="53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host: IP address A</a:t>
            </a:r>
            <a:endParaRPr/>
          </a:p>
        </p:txBody>
      </p:sp>
      <p:sp>
        <p:nvSpPr>
          <p:cNvPr id="2006" name="Google Shape;2006;p32"/>
          <p:cNvSpPr txBox="1"/>
          <p:nvPr/>
        </p:nvSpPr>
        <p:spPr>
          <a:xfrm flipH="1">
            <a:off x="9480261" y="4314880"/>
            <a:ext cx="1147763" cy="53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host: IP address C</a:t>
            </a:r>
            <a:endParaRPr/>
          </a:p>
        </p:txBody>
      </p:sp>
      <p:cxnSp>
        <p:nvCxnSpPr>
          <p:cNvPr id="2007" name="Google Shape;2007;p32"/>
          <p:cNvCxnSpPr/>
          <p:nvPr/>
        </p:nvCxnSpPr>
        <p:spPr>
          <a:xfrm>
            <a:off x="4989224" y="3144892"/>
            <a:ext cx="2233612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8" name="Google Shape;2008;p32"/>
          <p:cNvCxnSpPr/>
          <p:nvPr/>
        </p:nvCxnSpPr>
        <p:spPr>
          <a:xfrm>
            <a:off x="5005099" y="2843267"/>
            <a:ext cx="2233612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9" name="Google Shape;2009;p32"/>
          <p:cNvSpPr txBox="1"/>
          <p:nvPr/>
        </p:nvSpPr>
        <p:spPr>
          <a:xfrm>
            <a:off x="5392449" y="2508305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cxnSp>
        <p:nvCxnSpPr>
          <p:cNvPr id="2010" name="Google Shape;2010;p32"/>
          <p:cNvCxnSpPr/>
          <p:nvPr/>
        </p:nvCxnSpPr>
        <p:spPr>
          <a:xfrm>
            <a:off x="5008274" y="2521005"/>
            <a:ext cx="2233612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1" name="Google Shape;2011;p32"/>
          <p:cNvCxnSpPr/>
          <p:nvPr/>
        </p:nvCxnSpPr>
        <p:spPr>
          <a:xfrm>
            <a:off x="5011449" y="2198742"/>
            <a:ext cx="2233612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12" name="Google Shape;2012;p32"/>
          <p:cNvGrpSpPr/>
          <p:nvPr/>
        </p:nvGrpSpPr>
        <p:grpSpPr>
          <a:xfrm>
            <a:off x="5187661" y="2060630"/>
            <a:ext cx="473075" cy="228600"/>
            <a:chOff x="1287" y="2524"/>
            <a:chExt cx="260" cy="100"/>
          </a:xfrm>
        </p:grpSpPr>
        <p:sp>
          <p:nvSpPr>
            <p:cNvPr id="2013" name="Google Shape;2013;p32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14" name="Google Shape;2014;p32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15" name="Google Shape;2015;p32"/>
            <p:cNvSpPr/>
            <p:nvPr/>
          </p:nvSpPr>
          <p:spPr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16" name="Google Shape;2016;p32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017" name="Google Shape;2017;p32"/>
          <p:cNvSpPr/>
          <p:nvPr/>
        </p:nvSpPr>
        <p:spPr>
          <a:xfrm>
            <a:off x="6498936" y="1732017"/>
            <a:ext cx="598488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P6</a:t>
            </a:r>
            <a:endParaRPr/>
          </a:p>
        </p:txBody>
      </p:sp>
      <p:sp>
        <p:nvSpPr>
          <p:cNvPr id="2018" name="Google Shape;2018;p32"/>
          <p:cNvSpPr/>
          <p:nvPr/>
        </p:nvSpPr>
        <p:spPr>
          <a:xfrm>
            <a:off x="5827424" y="1730430"/>
            <a:ext cx="598487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P5</a:t>
            </a:r>
            <a:endParaRPr/>
          </a:p>
        </p:txBody>
      </p:sp>
      <p:grpSp>
        <p:nvGrpSpPr>
          <p:cNvPr id="2019" name="Google Shape;2019;p32"/>
          <p:cNvGrpSpPr/>
          <p:nvPr/>
        </p:nvGrpSpPr>
        <p:grpSpPr>
          <a:xfrm>
            <a:off x="5892511" y="2065392"/>
            <a:ext cx="473075" cy="228600"/>
            <a:chOff x="1287" y="2524"/>
            <a:chExt cx="260" cy="100"/>
          </a:xfrm>
        </p:grpSpPr>
        <p:sp>
          <p:nvSpPr>
            <p:cNvPr id="2020" name="Google Shape;2020;p32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21" name="Google Shape;2021;p32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22" name="Google Shape;2022;p32"/>
            <p:cNvSpPr/>
            <p:nvPr/>
          </p:nvSpPr>
          <p:spPr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23" name="Google Shape;2023;p32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24" name="Google Shape;2024;p32"/>
          <p:cNvGrpSpPr/>
          <p:nvPr/>
        </p:nvGrpSpPr>
        <p:grpSpPr>
          <a:xfrm>
            <a:off x="6564024" y="2070155"/>
            <a:ext cx="473075" cy="228600"/>
            <a:chOff x="1287" y="2524"/>
            <a:chExt cx="260" cy="100"/>
          </a:xfrm>
        </p:grpSpPr>
        <p:sp>
          <p:nvSpPr>
            <p:cNvPr id="2025" name="Google Shape;2025;p32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26" name="Google Shape;2026;p32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27" name="Google Shape;2027;p32"/>
            <p:cNvSpPr/>
            <p:nvPr/>
          </p:nvSpPr>
          <p:spPr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28" name="Google Shape;2028;p32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029" name="Google Shape;2029;p32"/>
          <p:cNvCxnSpPr/>
          <p:nvPr/>
        </p:nvCxnSpPr>
        <p:spPr>
          <a:xfrm>
            <a:off x="7997536" y="3360792"/>
            <a:ext cx="163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0" name="Google Shape;2030;p32"/>
          <p:cNvCxnSpPr/>
          <p:nvPr/>
        </p:nvCxnSpPr>
        <p:spPr>
          <a:xfrm>
            <a:off x="7988011" y="3065517"/>
            <a:ext cx="163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1" name="Google Shape;2031;p32"/>
          <p:cNvCxnSpPr/>
          <p:nvPr/>
        </p:nvCxnSpPr>
        <p:spPr>
          <a:xfrm>
            <a:off x="7988011" y="2770242"/>
            <a:ext cx="163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2" name="Google Shape;2032;p32"/>
          <p:cNvCxnSpPr/>
          <p:nvPr/>
        </p:nvCxnSpPr>
        <p:spPr>
          <a:xfrm>
            <a:off x="7988011" y="2465442"/>
            <a:ext cx="163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33" name="Google Shape;2033;p32"/>
          <p:cNvGrpSpPr/>
          <p:nvPr/>
        </p:nvGrpSpPr>
        <p:grpSpPr>
          <a:xfrm>
            <a:off x="8140411" y="2292405"/>
            <a:ext cx="473075" cy="228600"/>
            <a:chOff x="1287" y="2524"/>
            <a:chExt cx="260" cy="100"/>
          </a:xfrm>
        </p:grpSpPr>
        <p:sp>
          <p:nvSpPr>
            <p:cNvPr id="2034" name="Google Shape;2034;p32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35" name="Google Shape;2035;p32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36" name="Google Shape;2036;p32"/>
            <p:cNvSpPr/>
            <p:nvPr/>
          </p:nvSpPr>
          <p:spPr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37" name="Google Shape;2037;p32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38" name="Google Shape;2038;p32"/>
          <p:cNvGrpSpPr/>
          <p:nvPr/>
        </p:nvGrpSpPr>
        <p:grpSpPr>
          <a:xfrm>
            <a:off x="8935749" y="2282880"/>
            <a:ext cx="473075" cy="228600"/>
            <a:chOff x="1287" y="2524"/>
            <a:chExt cx="260" cy="100"/>
          </a:xfrm>
        </p:grpSpPr>
        <p:sp>
          <p:nvSpPr>
            <p:cNvPr id="2039" name="Google Shape;2039;p32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40" name="Google Shape;2040;p32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41" name="Google Shape;2041;p32"/>
            <p:cNvSpPr/>
            <p:nvPr/>
          </p:nvSpPr>
          <p:spPr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42" name="Google Shape;2042;p32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043" name="Google Shape;2043;p32"/>
          <p:cNvSpPr/>
          <p:nvPr/>
        </p:nvSpPr>
        <p:spPr>
          <a:xfrm>
            <a:off x="8877011" y="1949505"/>
            <a:ext cx="598488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P3</a:t>
            </a:r>
            <a:endParaRPr/>
          </a:p>
        </p:txBody>
      </p:sp>
      <p:grpSp>
        <p:nvGrpSpPr>
          <p:cNvPr id="2044" name="Google Shape;2044;p32"/>
          <p:cNvGrpSpPr/>
          <p:nvPr/>
        </p:nvGrpSpPr>
        <p:grpSpPr>
          <a:xfrm>
            <a:off x="3128674" y="2152705"/>
            <a:ext cx="2695575" cy="3382962"/>
            <a:chOff x="3128674" y="2152705"/>
            <a:chExt cx="2695575" cy="3382962"/>
          </a:xfrm>
        </p:grpSpPr>
        <p:grpSp>
          <p:nvGrpSpPr>
            <p:cNvPr id="2045" name="Google Shape;2045;p32"/>
            <p:cNvGrpSpPr/>
            <p:nvPr/>
          </p:nvGrpSpPr>
          <p:grpSpPr>
            <a:xfrm>
              <a:off x="3301711" y="4192642"/>
              <a:ext cx="2173288" cy="1343025"/>
              <a:chOff x="3301711" y="4192642"/>
              <a:chExt cx="2173288" cy="1343025"/>
            </a:xfrm>
          </p:grpSpPr>
          <p:grpSp>
            <p:nvGrpSpPr>
              <p:cNvPr id="2046" name="Google Shape;2046;p32"/>
              <p:cNvGrpSpPr/>
              <p:nvPr/>
            </p:nvGrpSpPr>
            <p:grpSpPr>
              <a:xfrm>
                <a:off x="3450936" y="4883205"/>
                <a:ext cx="2024063" cy="652462"/>
                <a:chOff x="1079" y="3697"/>
                <a:chExt cx="1275" cy="411"/>
              </a:xfrm>
            </p:grpSpPr>
            <p:sp>
              <p:nvSpPr>
                <p:cNvPr id="2047" name="Google Shape;2047;p32"/>
                <p:cNvSpPr/>
                <p:nvPr/>
              </p:nvSpPr>
              <p:spPr>
                <a:xfrm>
                  <a:off x="1553" y="3697"/>
                  <a:ext cx="678" cy="138"/>
                </a:xfrm>
                <a:prstGeom prst="rect">
                  <a:avLst/>
                </a:prstGeom>
                <a:solidFill>
                  <a:srgbClr val="3C6CD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2048" name="Google Shape;2048;p32"/>
                <p:cNvCxnSpPr/>
                <p:nvPr/>
              </p:nvCxnSpPr>
              <p:spPr>
                <a:xfrm>
                  <a:off x="2179" y="3770"/>
                  <a:ext cx="175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CC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sp>
              <p:nvSpPr>
                <p:cNvPr id="2049" name="Google Shape;2049;p32"/>
                <p:cNvSpPr txBox="1"/>
                <p:nvPr/>
              </p:nvSpPr>
              <p:spPr>
                <a:xfrm>
                  <a:off x="1079" y="3822"/>
                  <a:ext cx="1233" cy="2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r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Tahoma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source IP,port: A,9157</a:t>
                  </a:r>
                  <a:endParaRPr/>
                </a:p>
                <a:p>
                  <a:pPr indent="0" lvl="0" marL="0" marR="0" rtl="0" algn="r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Tahoma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dest IP, port: B,80</a:t>
                  </a:r>
                  <a:endParaRPr/>
                </a:p>
              </p:txBody>
            </p:sp>
          </p:grpSp>
          <p:grpSp>
            <p:nvGrpSpPr>
              <p:cNvPr id="2050" name="Google Shape;2050;p32"/>
              <p:cNvGrpSpPr/>
              <p:nvPr/>
            </p:nvGrpSpPr>
            <p:grpSpPr>
              <a:xfrm>
                <a:off x="3301711" y="4192642"/>
                <a:ext cx="1887538" cy="652463"/>
                <a:chOff x="2741" y="3750"/>
                <a:chExt cx="1189" cy="411"/>
              </a:xfrm>
            </p:grpSpPr>
            <p:sp>
              <p:nvSpPr>
                <p:cNvPr id="2051" name="Google Shape;2051;p32"/>
                <p:cNvSpPr/>
                <p:nvPr/>
              </p:nvSpPr>
              <p:spPr>
                <a:xfrm>
                  <a:off x="2859" y="3750"/>
                  <a:ext cx="678" cy="138"/>
                </a:xfrm>
                <a:prstGeom prst="rect">
                  <a:avLst/>
                </a:prstGeom>
                <a:solidFill>
                  <a:srgbClr val="3C6CD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2052" name="Google Shape;2052;p32"/>
                <p:cNvCxnSpPr/>
                <p:nvPr/>
              </p:nvCxnSpPr>
              <p:spPr>
                <a:xfrm>
                  <a:off x="2741" y="3837"/>
                  <a:ext cx="175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CC0000"/>
                  </a:solidFill>
                  <a:prstDash val="solid"/>
                  <a:round/>
                  <a:headEnd len="med" w="med" type="triangle"/>
                  <a:tailEnd len="med" w="med" type="none"/>
                </a:ln>
              </p:spPr>
            </p:cxnSp>
            <p:sp>
              <p:nvSpPr>
                <p:cNvPr id="2053" name="Google Shape;2053;p32"/>
                <p:cNvSpPr txBox="1"/>
                <p:nvPr/>
              </p:nvSpPr>
              <p:spPr>
                <a:xfrm>
                  <a:off x="2813" y="3875"/>
                  <a:ext cx="1117" cy="2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Tahoma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source IP,port: B,80</a:t>
                  </a:r>
                  <a:endParaRPr/>
                </a:p>
                <a:p>
                  <a:pPr indent="0" lvl="0" marL="0" marR="0" rtl="0" algn="l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Tahoma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dest IP,port: A,9157</a:t>
                  </a:r>
                  <a:endParaRPr/>
                </a:p>
              </p:txBody>
            </p:sp>
          </p:grpSp>
        </p:grpSp>
        <p:sp>
          <p:nvSpPr>
            <p:cNvPr id="2054" name="Google Shape;2054;p32"/>
            <p:cNvSpPr/>
            <p:nvPr/>
          </p:nvSpPr>
          <p:spPr>
            <a:xfrm>
              <a:off x="3128674" y="2152705"/>
              <a:ext cx="2695575" cy="2695575"/>
            </a:xfrm>
            <a:custGeom>
              <a:rect b="b" l="l" r="r" t="t"/>
              <a:pathLst>
                <a:path extrusionOk="0" h="1698" w="1698">
                  <a:moveTo>
                    <a:pt x="0" y="131"/>
                  </a:moveTo>
                  <a:lnTo>
                    <a:pt x="0" y="1698"/>
                  </a:lnTo>
                  <a:lnTo>
                    <a:pt x="1698" y="1690"/>
                  </a:lnTo>
                  <a:lnTo>
                    <a:pt x="1691" y="148"/>
                  </a:lnTo>
                  <a:lnTo>
                    <a:pt x="1443" y="0"/>
                  </a:ln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055" name="Google Shape;2055;p32"/>
          <p:cNvSpPr/>
          <p:nvPr/>
        </p:nvSpPr>
        <p:spPr>
          <a:xfrm>
            <a:off x="6114761" y="2184455"/>
            <a:ext cx="3089275" cy="3252787"/>
          </a:xfrm>
          <a:custGeom>
            <a:rect b="b" l="l" r="r" t="t"/>
            <a:pathLst>
              <a:path extrusionOk="0" h="1801" w="1946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056" name="Google Shape;2056;p32"/>
          <p:cNvGrpSpPr/>
          <p:nvPr/>
        </p:nvGrpSpPr>
        <p:grpSpPr>
          <a:xfrm>
            <a:off x="6773574" y="2173342"/>
            <a:ext cx="2170112" cy="2876550"/>
            <a:chOff x="6773574" y="2173342"/>
            <a:chExt cx="2170112" cy="2876550"/>
          </a:xfrm>
        </p:grpSpPr>
        <p:sp>
          <p:nvSpPr>
            <p:cNvPr id="2057" name="Google Shape;2057;p32"/>
            <p:cNvSpPr/>
            <p:nvPr/>
          </p:nvSpPr>
          <p:spPr>
            <a:xfrm>
              <a:off x="6773574" y="2173342"/>
              <a:ext cx="1609725" cy="2465388"/>
            </a:xfrm>
            <a:custGeom>
              <a:rect b="b" l="l" r="r" t="t"/>
              <a:pathLst>
                <a:path extrusionOk="0" h="1480" w="1014">
                  <a:moveTo>
                    <a:pt x="0" y="0"/>
                  </a:moveTo>
                  <a:lnTo>
                    <a:pt x="0" y="1480"/>
                  </a:lnTo>
                  <a:lnTo>
                    <a:pt x="1014" y="1480"/>
                  </a:lnTo>
                  <a:lnTo>
                    <a:pt x="1014" y="146"/>
                  </a:ln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058" name="Google Shape;2058;p32"/>
            <p:cNvGrpSpPr/>
            <p:nvPr/>
          </p:nvGrpSpPr>
          <p:grpSpPr>
            <a:xfrm>
              <a:off x="6871999" y="4397430"/>
              <a:ext cx="2071687" cy="652462"/>
              <a:chOff x="2741" y="3750"/>
              <a:chExt cx="1305" cy="411"/>
            </a:xfrm>
          </p:grpSpPr>
          <p:sp>
            <p:nvSpPr>
              <p:cNvPr id="2059" name="Google Shape;2059;p32"/>
              <p:cNvSpPr/>
              <p:nvPr/>
            </p:nvSpPr>
            <p:spPr>
              <a:xfrm>
                <a:off x="2859" y="3750"/>
                <a:ext cx="678" cy="138"/>
              </a:xfrm>
              <a:prstGeom prst="rect">
                <a:avLst/>
              </a:prstGeom>
              <a:solidFill>
                <a:srgbClr val="3C6CD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060" name="Google Shape;2060;p32"/>
              <p:cNvCxnSpPr/>
              <p:nvPr/>
            </p:nvCxnSpPr>
            <p:spPr>
              <a:xfrm>
                <a:off x="2741" y="3837"/>
                <a:ext cx="175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CC0000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sp>
            <p:nvSpPr>
              <p:cNvPr id="2061" name="Google Shape;2061;p32"/>
              <p:cNvSpPr txBox="1"/>
              <p:nvPr/>
            </p:nvSpPr>
            <p:spPr>
              <a:xfrm>
                <a:off x="2813" y="3875"/>
                <a:ext cx="1233" cy="2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ahoma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source IP,port: C,5775</a:t>
                </a:r>
                <a:endParaRPr/>
              </a:p>
              <a:p>
                <a:pPr indent="0" lvl="0" marL="0" marR="0" rtl="0" algn="l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ahoma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dest IP,port: B,80</a:t>
                </a:r>
                <a:endParaRPr/>
              </a:p>
            </p:txBody>
          </p:sp>
        </p:grpSp>
      </p:grpSp>
      <p:grpSp>
        <p:nvGrpSpPr>
          <p:cNvPr id="2062" name="Google Shape;2062;p32"/>
          <p:cNvGrpSpPr/>
          <p:nvPr/>
        </p:nvGrpSpPr>
        <p:grpSpPr>
          <a:xfrm>
            <a:off x="6941849" y="5186417"/>
            <a:ext cx="2063750" cy="661988"/>
            <a:chOff x="2741" y="3750"/>
            <a:chExt cx="1300" cy="417"/>
          </a:xfrm>
        </p:grpSpPr>
        <p:sp>
          <p:nvSpPr>
            <p:cNvPr id="2063" name="Google Shape;2063;p32"/>
            <p:cNvSpPr/>
            <p:nvPr/>
          </p:nvSpPr>
          <p:spPr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064" name="Google Shape;2064;p32"/>
            <p:cNvCxnSpPr/>
            <p:nvPr/>
          </p:nvCxnSpPr>
          <p:spPr>
            <a:xfrm>
              <a:off x="2741" y="3837"/>
              <a:ext cx="175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065" name="Google Shape;2065;p32"/>
            <p:cNvSpPr txBox="1"/>
            <p:nvPr/>
          </p:nvSpPr>
          <p:spPr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source IP,port: C,9157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dest IP,port: B,80</a:t>
              </a:r>
              <a:endParaRPr/>
            </a:p>
          </p:txBody>
        </p:sp>
      </p:grpSp>
      <p:sp>
        <p:nvSpPr>
          <p:cNvPr id="2066" name="Google Shape;2066;p32"/>
          <p:cNvSpPr txBox="1"/>
          <p:nvPr/>
        </p:nvSpPr>
        <p:spPr>
          <a:xfrm flipH="1">
            <a:off x="6681499" y="3414767"/>
            <a:ext cx="1147762" cy="53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server: IP address B</a:t>
            </a:r>
            <a:endParaRPr/>
          </a:p>
        </p:txBody>
      </p:sp>
      <p:grpSp>
        <p:nvGrpSpPr>
          <p:cNvPr id="2067" name="Google Shape;2067;p32"/>
          <p:cNvGrpSpPr/>
          <p:nvPr/>
        </p:nvGrpSpPr>
        <p:grpSpPr>
          <a:xfrm>
            <a:off x="4455824" y="2905180"/>
            <a:ext cx="358775" cy="704850"/>
            <a:chOff x="4140" y="429"/>
            <a:chExt cx="1425" cy="2396"/>
          </a:xfrm>
        </p:grpSpPr>
        <p:sp>
          <p:nvSpPr>
            <p:cNvPr id="2068" name="Google Shape;2068;p3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69" name="Google Shape;2069;p32"/>
            <p:cNvSpPr/>
            <p:nvPr/>
          </p:nvSpPr>
          <p:spPr>
            <a:xfrm>
              <a:off x="4203" y="429"/>
              <a:ext cx="1053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70" name="Google Shape;2070;p3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71" name="Google Shape;2071;p3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72" name="Google Shape;2072;p32"/>
            <p:cNvSpPr/>
            <p:nvPr/>
          </p:nvSpPr>
          <p:spPr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073" name="Google Shape;2073;p32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2074" name="Google Shape;2074;p32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75" name="Google Shape;2075;p32"/>
              <p:cNvSpPr/>
              <p:nvPr/>
            </p:nvSpPr>
            <p:spPr>
              <a:xfrm>
                <a:off x="633" y="2582"/>
                <a:ext cx="692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076" name="Google Shape;2076;p32"/>
            <p:cNvSpPr/>
            <p:nvPr/>
          </p:nvSpPr>
          <p:spPr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077" name="Google Shape;2077;p32"/>
            <p:cNvGrpSpPr/>
            <p:nvPr/>
          </p:nvGrpSpPr>
          <p:grpSpPr>
            <a:xfrm>
              <a:off x="4745" y="996"/>
              <a:ext cx="580" cy="156"/>
              <a:chOff x="612" y="2570"/>
              <a:chExt cx="724" cy="162"/>
            </a:xfrm>
          </p:grpSpPr>
          <p:sp>
            <p:nvSpPr>
              <p:cNvPr id="2078" name="Google Shape;2078;p32"/>
              <p:cNvSpPr/>
              <p:nvPr/>
            </p:nvSpPr>
            <p:spPr>
              <a:xfrm>
                <a:off x="612" y="2570"/>
                <a:ext cx="724" cy="16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79" name="Google Shape;2079;p32"/>
              <p:cNvSpPr/>
              <p:nvPr/>
            </p:nvSpPr>
            <p:spPr>
              <a:xfrm>
                <a:off x="628" y="2586"/>
                <a:ext cx="692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080" name="Google Shape;2080;p32"/>
            <p:cNvSpPr/>
            <p:nvPr/>
          </p:nvSpPr>
          <p:spPr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81" name="Google Shape;2081;p32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082" name="Google Shape;2082;p32"/>
            <p:cNvGrpSpPr/>
            <p:nvPr/>
          </p:nvGrpSpPr>
          <p:grpSpPr>
            <a:xfrm>
              <a:off x="4733" y="1627"/>
              <a:ext cx="586" cy="151"/>
              <a:chOff x="611" y="2568"/>
              <a:chExt cx="730" cy="139"/>
            </a:xfrm>
          </p:grpSpPr>
          <p:sp>
            <p:nvSpPr>
              <p:cNvPr id="2083" name="Google Shape;2083;p32"/>
              <p:cNvSpPr/>
              <p:nvPr/>
            </p:nvSpPr>
            <p:spPr>
              <a:xfrm>
                <a:off x="611" y="2568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84" name="Google Shape;2084;p32"/>
              <p:cNvSpPr/>
              <p:nvPr/>
            </p:nvSpPr>
            <p:spPr>
              <a:xfrm>
                <a:off x="627" y="2583"/>
                <a:ext cx="699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085" name="Google Shape;2085;p3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086" name="Google Shape;2086;p32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2087" name="Google Shape;2087;p32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88" name="Google Shape;2088;p32"/>
              <p:cNvSpPr/>
              <p:nvPr/>
            </p:nvSpPr>
            <p:spPr>
              <a:xfrm>
                <a:off x="630" y="2582"/>
                <a:ext cx="691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089" name="Google Shape;2089;p32"/>
            <p:cNvSpPr/>
            <p:nvPr/>
          </p:nvSpPr>
          <p:spPr>
            <a:xfrm>
              <a:off x="5250" y="429"/>
              <a:ext cx="69" cy="2288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90" name="Google Shape;2090;p3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91" name="Google Shape;2091;p3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92" name="Google Shape;2092;p32"/>
            <p:cNvSpPr/>
            <p:nvPr/>
          </p:nvSpPr>
          <p:spPr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93" name="Google Shape;2093;p3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94" name="Google Shape;2094;p32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95" name="Google Shape;2095;p32"/>
            <p:cNvSpPr/>
            <p:nvPr/>
          </p:nvSpPr>
          <p:spPr>
            <a:xfrm>
              <a:off x="4203" y="2712"/>
              <a:ext cx="1072" cy="81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96" name="Google Shape;2096;p32"/>
            <p:cNvSpPr/>
            <p:nvPr/>
          </p:nvSpPr>
          <p:spPr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97" name="Google Shape;2097;p32"/>
            <p:cNvSpPr/>
            <p:nvPr/>
          </p:nvSpPr>
          <p:spPr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32"/>
            <p:cNvSpPr/>
            <p:nvPr/>
          </p:nvSpPr>
          <p:spPr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99" name="Google Shape;2099;p32"/>
            <p:cNvSpPr/>
            <p:nvPr/>
          </p:nvSpPr>
          <p:spPr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00" name="Google Shape;2100;p32"/>
          <p:cNvGrpSpPr/>
          <p:nvPr/>
        </p:nvGrpSpPr>
        <p:grpSpPr>
          <a:xfrm>
            <a:off x="1590386" y="3325867"/>
            <a:ext cx="711200" cy="669925"/>
            <a:chOff x="-44" y="1473"/>
            <a:chExt cx="981" cy="1105"/>
          </a:xfrm>
        </p:grpSpPr>
        <p:pic>
          <p:nvPicPr>
            <p:cNvPr descr="desktop_computer_stylized_medium" id="2101" name="Google Shape;2101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2" name="Google Shape;2102;p3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03" name="Google Shape;2103;p32"/>
          <p:cNvGrpSpPr/>
          <p:nvPr/>
        </p:nvGrpSpPr>
        <p:grpSpPr>
          <a:xfrm flipH="1">
            <a:off x="9893011" y="3241730"/>
            <a:ext cx="711200" cy="669925"/>
            <a:chOff x="-44" y="1473"/>
            <a:chExt cx="981" cy="1105"/>
          </a:xfrm>
        </p:grpSpPr>
        <p:pic>
          <p:nvPicPr>
            <p:cNvPr descr="desktop_computer_stylized_medium" id="2104" name="Google Shape;2104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5" name="Google Shape;2105;p3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106" name="Google Shape;2106;p32"/>
          <p:cNvSpPr txBox="1"/>
          <p:nvPr/>
        </p:nvSpPr>
        <p:spPr>
          <a:xfrm>
            <a:off x="822086" y="5737235"/>
            <a:ext cx="664284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Three segments, all destined to IP address: B,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dest port: 80 are demultiplexed to </a:t>
            </a: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sockets</a:t>
            </a:r>
            <a:endParaRPr/>
          </a:p>
        </p:txBody>
      </p:sp>
      <p:sp>
        <p:nvSpPr>
          <p:cNvPr id="2107" name="Google Shape;2107;p32"/>
          <p:cNvSpPr/>
          <p:nvPr/>
        </p:nvSpPr>
        <p:spPr>
          <a:xfrm>
            <a:off x="4454237" y="5186417"/>
            <a:ext cx="1017672" cy="412705"/>
          </a:xfrm>
          <a:prstGeom prst="ellipse">
            <a:avLst/>
          </a:prstGeom>
          <a:noFill/>
          <a:ln cap="flat" cmpd="sng" w="38100">
            <a:solidFill>
              <a:srgbClr val="CD000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8" name="Google Shape;2108;p32"/>
          <p:cNvSpPr/>
          <p:nvPr/>
        </p:nvSpPr>
        <p:spPr>
          <a:xfrm>
            <a:off x="7577600" y="4694310"/>
            <a:ext cx="1017672" cy="412705"/>
          </a:xfrm>
          <a:prstGeom prst="ellipse">
            <a:avLst/>
          </a:prstGeom>
          <a:noFill/>
          <a:ln cap="flat" cmpd="sng" w="38100">
            <a:solidFill>
              <a:srgbClr val="CD000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9" name="Google Shape;2109;p32"/>
          <p:cNvSpPr/>
          <p:nvPr/>
        </p:nvSpPr>
        <p:spPr>
          <a:xfrm>
            <a:off x="7631575" y="5530882"/>
            <a:ext cx="1017672" cy="412705"/>
          </a:xfrm>
          <a:prstGeom prst="ellipse">
            <a:avLst/>
          </a:prstGeom>
          <a:noFill/>
          <a:ln cap="flat" cmpd="sng" w="38100">
            <a:solidFill>
              <a:srgbClr val="CD000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apache web server logo" id="2110" name="Google Shape;211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2538" y="1073700"/>
            <a:ext cx="1474756" cy="644858"/>
          </a:xfrm>
          <a:prstGeom prst="rect">
            <a:avLst/>
          </a:prstGeom>
          <a:noFill/>
          <a:ln>
            <a:noFill/>
          </a:ln>
        </p:spPr>
      </p:pic>
      <p:sp>
        <p:nvSpPr>
          <p:cNvPr id="2111" name="Google Shape;2111;p32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33"/>
          <p:cNvSpPr txBox="1"/>
          <p:nvPr>
            <p:ph type="title"/>
          </p:nvPr>
        </p:nvSpPr>
        <p:spPr>
          <a:xfrm>
            <a:off x="798690" y="289325"/>
            <a:ext cx="11100625" cy="120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5400"/>
              <a:buFont typeface="Calibri"/>
              <a:buNone/>
            </a:pPr>
            <a:r>
              <a:rPr lang="en-US" sz="5400"/>
              <a:t>Summary</a:t>
            </a:r>
            <a:endParaRPr sz="6000"/>
          </a:p>
        </p:txBody>
      </p:sp>
      <p:sp>
        <p:nvSpPr>
          <p:cNvPr id="2118" name="Google Shape;2118;p33"/>
          <p:cNvSpPr txBox="1"/>
          <p:nvPr/>
        </p:nvSpPr>
        <p:spPr>
          <a:xfrm>
            <a:off x="798690" y="1610067"/>
            <a:ext cx="11100625" cy="5247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9725" lvl="0" marL="4635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Multiplexing, demultiplexing: based on segment, datagram header field values</a:t>
            </a:r>
            <a:endParaRPr/>
          </a:p>
          <a:p>
            <a:pPr indent="-339725" lvl="0" marL="4635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1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UDP: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demultiplexing using destination port number (only)</a:t>
            </a:r>
            <a:endParaRPr/>
          </a:p>
          <a:p>
            <a:pPr indent="-339725" lvl="0" marL="4635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600"/>
              <a:buFont typeface="Noto Sans Symbols"/>
              <a:buChar char="▪"/>
            </a:pPr>
            <a:r>
              <a:rPr b="1" i="0" lang="en-US" sz="3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TCP: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demultiplexing using 4-tuple: source and destination IP addresses, and port numbers</a:t>
            </a:r>
            <a:endParaRPr/>
          </a:p>
          <a:p>
            <a:pPr indent="-339725" lvl="0" marL="4635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Multiplexing/demultiplexing happen at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layers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9" name="Google Shape;2119;p33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4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p34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Chapter 3: roadmap</a:t>
            </a:r>
            <a:endParaRPr/>
          </a:p>
        </p:txBody>
      </p:sp>
      <p:sp>
        <p:nvSpPr>
          <p:cNvPr id="2126" name="Google Shape;2126;p34"/>
          <p:cNvSpPr txBox="1"/>
          <p:nvPr>
            <p:ph idx="2" type="body"/>
          </p:nvPr>
        </p:nvSpPr>
        <p:spPr>
          <a:xfrm>
            <a:off x="798690" y="1414011"/>
            <a:ext cx="6618109" cy="5029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4032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200"/>
              <a:buChar char="▪"/>
            </a:pPr>
            <a:r>
              <a:rPr lang="en-US" sz="3200">
                <a:solidFill>
                  <a:srgbClr val="BFBFBF"/>
                </a:solidFill>
              </a:rPr>
              <a:t>Transport-layer services</a:t>
            </a:r>
            <a:endParaRPr/>
          </a:p>
          <a:p>
            <a:pPr indent="-285750" lvl="0" marL="40322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FBFBF"/>
              </a:buClr>
              <a:buSzPts val="3200"/>
              <a:buChar char="▪"/>
            </a:pPr>
            <a:r>
              <a:rPr lang="en-US" sz="3200">
                <a:solidFill>
                  <a:srgbClr val="BFBFBF"/>
                </a:solidFill>
              </a:rPr>
              <a:t>Multiplexing and demultiplexing</a:t>
            </a:r>
            <a:endParaRPr/>
          </a:p>
          <a:p>
            <a:pPr indent="-285750" lvl="0" marL="40322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Connectionless transport: UDP</a:t>
            </a:r>
            <a:endParaRPr/>
          </a:p>
          <a:p>
            <a:pPr indent="-285750" lvl="0" marL="40322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FBFBF"/>
              </a:buClr>
              <a:buSzPts val="3200"/>
              <a:buChar char="▪"/>
            </a:pPr>
            <a:r>
              <a:rPr lang="en-US" sz="3200">
                <a:solidFill>
                  <a:srgbClr val="BFBFBF"/>
                </a:solidFill>
              </a:rPr>
              <a:t>Principles of reliable data transfer </a:t>
            </a:r>
            <a:endParaRPr/>
          </a:p>
          <a:p>
            <a:pPr indent="-285750" lvl="0" marL="40322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FBFBF"/>
              </a:buClr>
              <a:buSzPts val="3200"/>
              <a:buChar char="▪"/>
            </a:pPr>
            <a:r>
              <a:rPr lang="en-US" sz="3200">
                <a:solidFill>
                  <a:srgbClr val="BFBFBF"/>
                </a:solidFill>
              </a:rPr>
              <a:t>Connection-oriented transport: TCP</a:t>
            </a:r>
            <a:endParaRPr/>
          </a:p>
          <a:p>
            <a:pPr indent="-285750" lvl="0" marL="40322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FBFBF"/>
              </a:buClr>
              <a:buSzPts val="3200"/>
              <a:buChar char="▪"/>
            </a:pPr>
            <a:r>
              <a:rPr lang="en-US" sz="3200">
                <a:solidFill>
                  <a:srgbClr val="BFBFBF"/>
                </a:solidFill>
              </a:rPr>
              <a:t>Principles of congestion control</a:t>
            </a:r>
            <a:endParaRPr/>
          </a:p>
          <a:p>
            <a:pPr indent="-285750" lvl="0" marL="40322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FBFBF"/>
              </a:buClr>
              <a:buSzPts val="3200"/>
              <a:buChar char="▪"/>
            </a:pPr>
            <a:r>
              <a:rPr lang="en-US" sz="3200">
                <a:solidFill>
                  <a:srgbClr val="BFBFBF"/>
                </a:solidFill>
              </a:rPr>
              <a:t>TCP congestion control</a:t>
            </a:r>
            <a:endParaRPr/>
          </a:p>
          <a:p>
            <a:pPr indent="-285750" lvl="0" marL="40322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FBFBF"/>
              </a:buClr>
              <a:buSzPts val="3200"/>
              <a:buChar char="▪"/>
            </a:pPr>
            <a:r>
              <a:rPr lang="en-US" sz="3200">
                <a:solidFill>
                  <a:srgbClr val="BFBFBF"/>
                </a:solidFill>
              </a:rPr>
              <a:t>Evolution of transport-layer functionality</a:t>
            </a:r>
            <a:endParaRPr/>
          </a:p>
          <a:p>
            <a:pPr indent="0" lvl="0" marL="11747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FBFBF"/>
              </a:buClr>
              <a:buSzPts val="3200"/>
              <a:buNone/>
            </a:pPr>
            <a:r>
              <a:t/>
            </a:r>
            <a:endParaRPr sz="3200">
              <a:solidFill>
                <a:srgbClr val="BFBFBF"/>
              </a:solidFill>
            </a:endParaRPr>
          </a:p>
          <a:p>
            <a:pPr indent="-222250" lvl="0" marL="3524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</p:txBody>
      </p:sp>
      <p:sp>
        <p:nvSpPr>
          <p:cNvPr id="2127" name="Google Shape;2127;p34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28" name="Google Shape;212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4329" y="1293471"/>
            <a:ext cx="36576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p35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UDP: User Datagram Protocol</a:t>
            </a:r>
            <a:endParaRPr/>
          </a:p>
        </p:txBody>
      </p:sp>
      <p:sp>
        <p:nvSpPr>
          <p:cNvPr id="2135" name="Google Shape;2135;p35"/>
          <p:cNvSpPr txBox="1"/>
          <p:nvPr/>
        </p:nvSpPr>
        <p:spPr>
          <a:xfrm>
            <a:off x="618385" y="1528553"/>
            <a:ext cx="5550595" cy="292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30200" lvl="0" marL="4603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“no frills,” “bare bones” Internet transport protocol</a:t>
            </a:r>
            <a:endParaRPr/>
          </a:p>
          <a:p>
            <a:pPr indent="-330200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“best effort” service, UDP segments may be:</a:t>
            </a:r>
            <a:endParaRPr/>
          </a:p>
          <a:p>
            <a:pPr indent="-231775" lvl="1" marL="80803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lost</a:t>
            </a:r>
            <a:endParaRPr/>
          </a:p>
          <a:p>
            <a:pPr indent="-231775" lvl="1" marL="80803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delivered out-of-order to app</a:t>
            </a:r>
            <a:endParaRPr/>
          </a:p>
        </p:txBody>
      </p:sp>
      <p:grpSp>
        <p:nvGrpSpPr>
          <p:cNvPr id="2136" name="Google Shape;2136;p35"/>
          <p:cNvGrpSpPr/>
          <p:nvPr/>
        </p:nvGrpSpPr>
        <p:grpSpPr>
          <a:xfrm>
            <a:off x="6568225" y="1335368"/>
            <a:ext cx="5029004" cy="5014363"/>
            <a:chOff x="4979987" y="2821302"/>
            <a:chExt cx="6630121" cy="3829830"/>
          </a:xfrm>
        </p:grpSpPr>
        <p:sp>
          <p:nvSpPr>
            <p:cNvPr id="2137" name="Google Shape;2137;p35"/>
            <p:cNvSpPr txBox="1"/>
            <p:nvPr/>
          </p:nvSpPr>
          <p:spPr>
            <a:xfrm>
              <a:off x="5218112" y="3235273"/>
              <a:ext cx="6059488" cy="3044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84163" lvl="0" marL="284163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800"/>
                <a:buFont typeface="Noto Sans Symbols"/>
                <a:buChar char="▪"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 connection establishment (which can add RTT delay)</a:t>
              </a:r>
              <a:endParaRPr/>
            </a:p>
            <a:p>
              <a:pPr indent="-284163" lvl="0" marL="284163" marR="0" rtl="0" algn="l">
                <a:lnSpc>
                  <a:spcPct val="85000"/>
                </a:lnSpc>
                <a:spcBef>
                  <a:spcPts val="560"/>
                </a:spcBef>
                <a:spcAft>
                  <a:spcPts val="0"/>
                </a:spcAft>
                <a:buClr>
                  <a:srgbClr val="000099"/>
                </a:buClr>
                <a:buSzPts val="2800"/>
                <a:buFont typeface="Noto Sans Symbols"/>
                <a:buChar char="▪"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simple: no connection state at sender, receiver</a:t>
              </a:r>
              <a:endParaRPr/>
            </a:p>
            <a:p>
              <a:pPr indent="-284163" lvl="0" marL="284163" marR="0" rtl="0" algn="l">
                <a:lnSpc>
                  <a:spcPct val="85000"/>
                </a:lnSpc>
                <a:spcBef>
                  <a:spcPts val="560"/>
                </a:spcBef>
                <a:spcAft>
                  <a:spcPts val="0"/>
                </a:spcAft>
                <a:buClr>
                  <a:srgbClr val="000099"/>
                </a:buClr>
                <a:buSzPts val="2800"/>
                <a:buFont typeface="Noto Sans Symbols"/>
                <a:buChar char="▪"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small header size</a:t>
              </a:r>
              <a:endParaRPr/>
            </a:p>
            <a:p>
              <a:pPr indent="-284163" lvl="0" marL="284163" marR="0" rtl="0" algn="l">
                <a:lnSpc>
                  <a:spcPct val="85000"/>
                </a:lnSpc>
                <a:spcBef>
                  <a:spcPts val="560"/>
                </a:spcBef>
                <a:spcAft>
                  <a:spcPts val="0"/>
                </a:spcAft>
                <a:buClr>
                  <a:srgbClr val="000099"/>
                </a:buClr>
                <a:buSzPts val="2800"/>
                <a:buFont typeface="Noto Sans Symbols"/>
                <a:buChar char="▪"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 congestion control</a:t>
              </a:r>
              <a:endParaRPr/>
            </a:p>
            <a:p>
              <a:pPr indent="-284163" lvl="1" marL="687388" marR="0" rtl="0" algn="l">
                <a:lnSpc>
                  <a:spcPct val="85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00099"/>
                </a:buClr>
                <a:buSzPts val="2400"/>
                <a:buFont typeface="Noto Sans Symbols"/>
                <a:buChar char="▪"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UDP can blast away as fast as desired!</a:t>
              </a:r>
              <a:endParaRPr/>
            </a:p>
            <a:p>
              <a:pPr indent="-284163" lvl="1" marL="687388" marR="0" rtl="0" algn="l">
                <a:lnSpc>
                  <a:spcPct val="85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00099"/>
                </a:buClr>
                <a:buSzPts val="2400"/>
                <a:buFont typeface="Noto Sans Symbols"/>
                <a:buChar char="▪"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can function in the face of congestion</a:t>
              </a:r>
              <a:endParaRPr/>
            </a:p>
          </p:txBody>
        </p:sp>
        <p:sp>
          <p:nvSpPr>
            <p:cNvPr id="2138" name="Google Shape;2138;p35"/>
            <p:cNvSpPr/>
            <p:nvPr/>
          </p:nvSpPr>
          <p:spPr>
            <a:xfrm>
              <a:off x="4979987" y="2988017"/>
              <a:ext cx="6630121" cy="3663115"/>
            </a:xfrm>
            <a:prstGeom prst="rect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9" name="Google Shape;2139;p35"/>
            <p:cNvSpPr txBox="1"/>
            <p:nvPr/>
          </p:nvSpPr>
          <p:spPr>
            <a:xfrm>
              <a:off x="5124449" y="2821302"/>
              <a:ext cx="5102112" cy="3789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80"/>
                <a:buFont typeface="Noto Sans Symbols"/>
                <a:buNone/>
              </a:pPr>
              <a:r>
                <a:rPr b="0" i="0" lang="en-US" sz="32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Why is there a UDP?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0" name="Google Shape;2140;p35"/>
          <p:cNvSpPr txBox="1"/>
          <p:nvPr/>
        </p:nvSpPr>
        <p:spPr>
          <a:xfrm>
            <a:off x="641997" y="4404835"/>
            <a:ext cx="5550595" cy="206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33375" lvl="0" marL="4603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Char char="▪"/>
            </a:pPr>
            <a:r>
              <a:rPr b="0" i="1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connectionless:</a:t>
            </a:r>
            <a:endParaRPr b="0" i="0" sz="36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handshaking between UDP sender, receiver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UDP segment handled independently of others</a:t>
            </a:r>
            <a:endParaRPr/>
          </a:p>
        </p:txBody>
      </p:sp>
      <p:sp>
        <p:nvSpPr>
          <p:cNvPr id="2141" name="Google Shape;2141;p35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Transport layer: roadmap</a:t>
            </a:r>
            <a:endParaRPr sz="4400"/>
          </a:p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798690" y="1414011"/>
            <a:ext cx="6618109" cy="5029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4032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Transport-layer services</a:t>
            </a:r>
            <a:endParaRPr/>
          </a:p>
          <a:p>
            <a:pPr indent="-285750" lvl="0" marL="40322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Multiplexing and demultiplexing</a:t>
            </a:r>
            <a:endParaRPr/>
          </a:p>
          <a:p>
            <a:pPr indent="-285750" lvl="0" marL="40322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Connectionless transport: UDP</a:t>
            </a:r>
            <a:endParaRPr/>
          </a:p>
          <a:p>
            <a:pPr indent="-285750" lvl="0" marL="40322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Principles of reliable data transfer </a:t>
            </a:r>
            <a:endParaRPr/>
          </a:p>
          <a:p>
            <a:pPr indent="-285750" lvl="0" marL="40322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Connection-oriented transport: TCP</a:t>
            </a:r>
            <a:endParaRPr/>
          </a:p>
          <a:p>
            <a:pPr indent="-285750" lvl="0" marL="40322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Principles of congestion control</a:t>
            </a:r>
            <a:endParaRPr/>
          </a:p>
          <a:p>
            <a:pPr indent="-285750" lvl="0" marL="40322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TCP congestion control</a:t>
            </a:r>
            <a:endParaRPr/>
          </a:p>
          <a:p>
            <a:pPr indent="-285750" lvl="0" marL="40322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Evolution of transport-layer functionality</a:t>
            </a:r>
            <a:endParaRPr/>
          </a:p>
          <a:p>
            <a:pPr indent="-222250" lvl="0" marL="3524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train crossing a bridge over a body of water&#10;&#10;Description automatically generated" id="61" name="Google Shape;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4329" y="1293471"/>
            <a:ext cx="36576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36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UDP: User Datagram Protocol</a:t>
            </a:r>
            <a:endParaRPr/>
          </a:p>
        </p:txBody>
      </p:sp>
      <p:sp>
        <p:nvSpPr>
          <p:cNvPr id="2148" name="Google Shape;2148;p36"/>
          <p:cNvSpPr/>
          <p:nvPr/>
        </p:nvSpPr>
        <p:spPr>
          <a:xfrm>
            <a:off x="798690" y="1543058"/>
            <a:ext cx="11100625" cy="4888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UDP use:</a:t>
            </a:r>
            <a:endParaRPr/>
          </a:p>
          <a:p>
            <a:pPr indent="-231775" lvl="1" marL="688975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streaming multimedia apps (loss tolerant, rate sensitive)</a:t>
            </a:r>
            <a:endParaRPr/>
          </a:p>
          <a:p>
            <a:pPr indent="-231775" lvl="1" marL="688975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DNS</a:t>
            </a:r>
            <a:endParaRPr/>
          </a:p>
          <a:p>
            <a:pPr indent="-231775" lvl="1" marL="688975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SNMP</a:t>
            </a:r>
            <a:endParaRPr/>
          </a:p>
          <a:p>
            <a:pPr indent="-231775" lvl="1" marL="688975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HTTP/3</a:t>
            </a:r>
            <a:endParaRPr/>
          </a:p>
          <a:p>
            <a:pPr indent="-292100" lvl="0" marL="292100" marR="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reliable transfer needed over UDP (e.g., HTTP/3): </a:t>
            </a:r>
            <a:endParaRPr/>
          </a:p>
          <a:p>
            <a:pPr indent="-231775" lvl="1" marL="688975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needed reliability at application layer</a:t>
            </a:r>
            <a:endParaRPr/>
          </a:p>
          <a:p>
            <a:pPr indent="-231775" lvl="1" marL="688975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congestion control at application layer</a:t>
            </a:r>
            <a:endParaRPr/>
          </a:p>
        </p:txBody>
      </p:sp>
      <p:sp>
        <p:nvSpPr>
          <p:cNvPr id="2149" name="Google Shape;2149;p36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7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UDP: User Datagram Protocol </a:t>
            </a:r>
            <a:r>
              <a:rPr lang="en-US" sz="3600"/>
              <a:t>[RFC 768]</a:t>
            </a:r>
            <a:endParaRPr sz="4400"/>
          </a:p>
        </p:txBody>
      </p:sp>
      <p:pic>
        <p:nvPicPr>
          <p:cNvPr id="2156" name="Google Shape;215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5243" y="1232551"/>
            <a:ext cx="6509995" cy="5467403"/>
          </a:xfrm>
          <a:prstGeom prst="rect">
            <a:avLst/>
          </a:prstGeom>
          <a:noFill/>
          <a:ln>
            <a:noFill/>
          </a:ln>
        </p:spPr>
      </p:pic>
      <p:sp>
        <p:nvSpPr>
          <p:cNvPr id="2157" name="Google Shape;2157;p37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38"/>
          <p:cNvSpPr/>
          <p:nvPr/>
        </p:nvSpPr>
        <p:spPr>
          <a:xfrm>
            <a:off x="10295012" y="2167472"/>
            <a:ext cx="890436" cy="2912558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164" name="Google Shape;2164;p38"/>
          <p:cNvGrpSpPr/>
          <p:nvPr/>
        </p:nvGrpSpPr>
        <p:grpSpPr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165" name="Google Shape;2165;p38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66" name="Google Shape;2166;p38"/>
            <p:cNvSpPr/>
            <p:nvPr/>
          </p:nvSpPr>
          <p:spPr>
            <a:xfrm>
              <a:off x="4203" y="429"/>
              <a:ext cx="1053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67" name="Google Shape;2167;p38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68" name="Google Shape;2168;p38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69" name="Google Shape;2169;p38"/>
            <p:cNvSpPr/>
            <p:nvPr/>
          </p:nvSpPr>
          <p:spPr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170" name="Google Shape;2170;p38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2171" name="Google Shape;2171;p38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72" name="Google Shape;2172;p38"/>
              <p:cNvSpPr/>
              <p:nvPr/>
            </p:nvSpPr>
            <p:spPr>
              <a:xfrm>
                <a:off x="633" y="2582"/>
                <a:ext cx="692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173" name="Google Shape;2173;p38"/>
            <p:cNvSpPr/>
            <p:nvPr/>
          </p:nvSpPr>
          <p:spPr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174" name="Google Shape;2174;p38"/>
            <p:cNvGrpSpPr/>
            <p:nvPr/>
          </p:nvGrpSpPr>
          <p:grpSpPr>
            <a:xfrm>
              <a:off x="4745" y="996"/>
              <a:ext cx="580" cy="156"/>
              <a:chOff x="612" y="2570"/>
              <a:chExt cx="724" cy="162"/>
            </a:xfrm>
          </p:grpSpPr>
          <p:sp>
            <p:nvSpPr>
              <p:cNvPr id="2175" name="Google Shape;2175;p38"/>
              <p:cNvSpPr/>
              <p:nvPr/>
            </p:nvSpPr>
            <p:spPr>
              <a:xfrm>
                <a:off x="612" y="2570"/>
                <a:ext cx="724" cy="16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76" name="Google Shape;2176;p38"/>
              <p:cNvSpPr/>
              <p:nvPr/>
            </p:nvSpPr>
            <p:spPr>
              <a:xfrm>
                <a:off x="628" y="2586"/>
                <a:ext cx="692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177" name="Google Shape;2177;p38"/>
            <p:cNvSpPr/>
            <p:nvPr/>
          </p:nvSpPr>
          <p:spPr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78" name="Google Shape;2178;p38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179" name="Google Shape;2179;p38"/>
            <p:cNvGrpSpPr/>
            <p:nvPr/>
          </p:nvGrpSpPr>
          <p:grpSpPr>
            <a:xfrm>
              <a:off x="4733" y="1627"/>
              <a:ext cx="586" cy="151"/>
              <a:chOff x="611" y="2568"/>
              <a:chExt cx="730" cy="139"/>
            </a:xfrm>
          </p:grpSpPr>
          <p:sp>
            <p:nvSpPr>
              <p:cNvPr id="2180" name="Google Shape;2180;p38"/>
              <p:cNvSpPr/>
              <p:nvPr/>
            </p:nvSpPr>
            <p:spPr>
              <a:xfrm>
                <a:off x="611" y="2568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81" name="Google Shape;2181;p38"/>
              <p:cNvSpPr/>
              <p:nvPr/>
            </p:nvSpPr>
            <p:spPr>
              <a:xfrm>
                <a:off x="627" y="2583"/>
                <a:ext cx="699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182" name="Google Shape;2182;p38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183" name="Google Shape;2183;p38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2184" name="Google Shape;2184;p38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85" name="Google Shape;2185;p38"/>
              <p:cNvSpPr/>
              <p:nvPr/>
            </p:nvSpPr>
            <p:spPr>
              <a:xfrm>
                <a:off x="630" y="2582"/>
                <a:ext cx="691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186" name="Google Shape;2186;p38"/>
            <p:cNvSpPr/>
            <p:nvPr/>
          </p:nvSpPr>
          <p:spPr>
            <a:xfrm>
              <a:off x="5250" y="429"/>
              <a:ext cx="69" cy="2288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87" name="Google Shape;2187;p38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88" name="Google Shape;2188;p38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89" name="Google Shape;2189;p38"/>
            <p:cNvSpPr/>
            <p:nvPr/>
          </p:nvSpPr>
          <p:spPr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90" name="Google Shape;2190;p38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91" name="Google Shape;2191;p38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92" name="Google Shape;2192;p38"/>
            <p:cNvSpPr/>
            <p:nvPr/>
          </p:nvSpPr>
          <p:spPr>
            <a:xfrm>
              <a:off x="4203" y="2712"/>
              <a:ext cx="1072" cy="81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93" name="Google Shape;2193;p38"/>
            <p:cNvSpPr/>
            <p:nvPr/>
          </p:nvSpPr>
          <p:spPr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94" name="Google Shape;2194;p38"/>
            <p:cNvSpPr/>
            <p:nvPr/>
          </p:nvSpPr>
          <p:spPr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t/>
              </a:r>
              <a:endParaRPr b="0" i="0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38"/>
            <p:cNvSpPr/>
            <p:nvPr/>
          </p:nvSpPr>
          <p:spPr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96" name="Google Shape;2196;p38"/>
            <p:cNvSpPr/>
            <p:nvPr/>
          </p:nvSpPr>
          <p:spPr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197" name="Google Shape;2197;p38"/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SNMP server</a:t>
            </a:r>
            <a:endParaRPr/>
          </a:p>
        </p:txBody>
      </p:sp>
      <p:sp>
        <p:nvSpPr>
          <p:cNvPr id="2198" name="Google Shape;2198;p38"/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SNMP client</a:t>
            </a:r>
            <a:endParaRPr/>
          </a:p>
        </p:txBody>
      </p:sp>
      <p:grpSp>
        <p:nvGrpSpPr>
          <p:cNvPr id="2199" name="Google Shape;2199;p38"/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2200" name="Google Shape;2200;p38"/>
            <p:cNvSpPr/>
            <p:nvPr/>
          </p:nvSpPr>
          <p:spPr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01" name="Google Shape;2201;p38"/>
            <p:cNvSpPr/>
            <p:nvPr/>
          </p:nvSpPr>
          <p:spPr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202" name="Google Shape;2202;p38"/>
            <p:cNvCxnSpPr/>
            <p:nvPr/>
          </p:nvCxnSpPr>
          <p:spPr>
            <a:xfrm>
              <a:off x="8108956" y="2749010"/>
              <a:ext cx="2238254" cy="4821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03" name="Google Shape;2203;p38"/>
            <p:cNvSpPr txBox="1"/>
            <p:nvPr/>
          </p:nvSpPr>
          <p:spPr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(UDP)</a:t>
              </a:r>
              <a:endParaRPr/>
            </a:p>
          </p:txBody>
        </p:sp>
        <p:cxnSp>
          <p:nvCxnSpPr>
            <p:cNvPr id="2204" name="Google Shape;2204;p38"/>
            <p:cNvCxnSpPr/>
            <p:nvPr/>
          </p:nvCxnSpPr>
          <p:spPr>
            <a:xfrm>
              <a:off x="8108201" y="3602458"/>
              <a:ext cx="2233387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05" name="Google Shape;2205;p38"/>
            <p:cNvSpPr txBox="1"/>
            <p:nvPr/>
          </p:nvSpPr>
          <p:spPr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2206" name="Google Shape;2206;p38"/>
            <p:cNvSpPr txBox="1"/>
            <p:nvPr/>
          </p:nvSpPr>
          <p:spPr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2207" name="Google Shape;2207;p38"/>
            <p:cNvSpPr txBox="1"/>
            <p:nvPr/>
          </p:nvSpPr>
          <p:spPr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 (IP)</a:t>
              </a:r>
              <a:endParaRPr/>
            </a:p>
          </p:txBody>
        </p:sp>
        <p:cxnSp>
          <p:nvCxnSpPr>
            <p:cNvPr id="2208" name="Google Shape;2208;p38"/>
            <p:cNvCxnSpPr/>
            <p:nvPr/>
          </p:nvCxnSpPr>
          <p:spPr>
            <a:xfrm>
              <a:off x="8116255" y="4074895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9" name="Google Shape;2209;p38"/>
            <p:cNvCxnSpPr/>
            <p:nvPr/>
          </p:nvCxnSpPr>
          <p:spPr>
            <a:xfrm>
              <a:off x="8111389" y="4528049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10" name="Google Shape;2210;p38"/>
            <p:cNvSpPr txBox="1"/>
            <p:nvPr/>
          </p:nvSpPr>
          <p:spPr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</p:grpSp>
      <p:sp>
        <p:nvSpPr>
          <p:cNvPr id="2211" name="Google Shape;2211;p38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UDP: Transport Layer Actions</a:t>
            </a:r>
            <a:endParaRPr/>
          </a:p>
        </p:txBody>
      </p:sp>
      <p:cxnSp>
        <p:nvCxnSpPr>
          <p:cNvPr id="2212" name="Google Shape;2212;p38"/>
          <p:cNvCxnSpPr>
            <a:stCxn id="2205" idx="2"/>
          </p:cNvCxnSpPr>
          <p:nvPr/>
        </p:nvCxnSpPr>
        <p:spPr>
          <a:xfrm flipH="1">
            <a:off x="7971935" y="4973372"/>
            <a:ext cx="1473600" cy="47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13" name="Google Shape;2213;p38"/>
          <p:cNvCxnSpPr/>
          <p:nvPr/>
        </p:nvCxnSpPr>
        <p:spPr>
          <a:xfrm>
            <a:off x="2578811" y="5062556"/>
            <a:ext cx="1582832" cy="30261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14" name="Google Shape;2214;p38"/>
          <p:cNvSpPr/>
          <p:nvPr/>
        </p:nvSpPr>
        <p:spPr>
          <a:xfrm>
            <a:off x="4062521" y="4965666"/>
            <a:ext cx="4036903" cy="1028731"/>
          </a:xfrm>
          <a:custGeom>
            <a:rect b="b" l="l" r="r" t="t"/>
            <a:pathLst>
              <a:path extrusionOk="0" h="917" w="187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5" name="Google Shape;2215;p38"/>
          <p:cNvSpPr/>
          <p:nvPr/>
        </p:nvSpPr>
        <p:spPr>
          <a:xfrm>
            <a:off x="854349" y="2256655"/>
            <a:ext cx="846644" cy="2922199"/>
          </a:xfrm>
          <a:custGeom>
            <a:rect b="b" l="l" r="r" t="t"/>
            <a:pathLst>
              <a:path extrusionOk="0" h="1312" w="348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216" name="Google Shape;2216;p38"/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2217" name="Google Shape;2217;p38"/>
            <p:cNvSpPr/>
            <p:nvPr/>
          </p:nvSpPr>
          <p:spPr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18" name="Google Shape;2218;p38"/>
            <p:cNvSpPr/>
            <p:nvPr/>
          </p:nvSpPr>
          <p:spPr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219" name="Google Shape;2219;p38"/>
            <p:cNvCxnSpPr/>
            <p:nvPr/>
          </p:nvCxnSpPr>
          <p:spPr>
            <a:xfrm>
              <a:off x="8108956" y="2749010"/>
              <a:ext cx="2238254" cy="4821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20" name="Google Shape;2220;p38"/>
            <p:cNvSpPr txBox="1"/>
            <p:nvPr/>
          </p:nvSpPr>
          <p:spPr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(UDP)</a:t>
              </a:r>
              <a:endParaRPr/>
            </a:p>
          </p:txBody>
        </p:sp>
        <p:cxnSp>
          <p:nvCxnSpPr>
            <p:cNvPr id="2221" name="Google Shape;2221;p38"/>
            <p:cNvCxnSpPr/>
            <p:nvPr/>
          </p:nvCxnSpPr>
          <p:spPr>
            <a:xfrm>
              <a:off x="8121121" y="3602458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22" name="Google Shape;2222;p38"/>
            <p:cNvSpPr txBox="1"/>
            <p:nvPr/>
          </p:nvSpPr>
          <p:spPr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2223" name="Google Shape;2223;p38"/>
            <p:cNvSpPr txBox="1"/>
            <p:nvPr/>
          </p:nvSpPr>
          <p:spPr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2224" name="Google Shape;2224;p38"/>
            <p:cNvSpPr txBox="1"/>
            <p:nvPr/>
          </p:nvSpPr>
          <p:spPr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 (IP)</a:t>
              </a:r>
              <a:endParaRPr/>
            </a:p>
          </p:txBody>
        </p:sp>
        <p:cxnSp>
          <p:nvCxnSpPr>
            <p:cNvPr id="2225" name="Google Shape;2225;p38"/>
            <p:cNvCxnSpPr/>
            <p:nvPr/>
          </p:nvCxnSpPr>
          <p:spPr>
            <a:xfrm>
              <a:off x="8116255" y="4074895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6" name="Google Shape;2226;p38"/>
            <p:cNvCxnSpPr/>
            <p:nvPr/>
          </p:nvCxnSpPr>
          <p:spPr>
            <a:xfrm>
              <a:off x="8111389" y="4528049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27" name="Google Shape;2227;p38"/>
            <p:cNvSpPr txBox="1"/>
            <p:nvPr/>
          </p:nvSpPr>
          <p:spPr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</p:grpSp>
      <p:grpSp>
        <p:nvGrpSpPr>
          <p:cNvPr id="2228" name="Google Shape;2228;p38"/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2229" name="Google Shape;2229;p38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230" name="Google Shape;2230;p3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231" name="Google Shape;2231;p3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32" name="Google Shape;2232;p3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3" name="Google Shape;2233;p3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4" name="Google Shape;2234;p3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5" name="Google Shape;2235;p3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36" name="Google Shape;2236;p38"/>
          <p:cNvGrpSpPr/>
          <p:nvPr/>
        </p:nvGrpSpPr>
        <p:grpSpPr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2237" name="Google Shape;2237;p38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38" name="Google Shape;2238;p38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39" name="Google Shape;2239;p38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40" name="Google Shape;2240;p38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241" name="Google Shape;2241;p38"/>
          <p:cNvGrpSpPr/>
          <p:nvPr/>
        </p:nvGrpSpPr>
        <p:grpSpPr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2242" name="Google Shape;2242;p38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43" name="Google Shape;2243;p38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44" name="Google Shape;2244;p38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45" name="Google Shape;2245;p38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246" name="Google Shape;2246;p38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" name="Google Shape;2252;p39"/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2253" name="Google Shape;2253;p39"/>
            <p:cNvCxnSpPr/>
            <p:nvPr/>
          </p:nvCxnSpPr>
          <p:spPr>
            <a:xfrm>
              <a:off x="2578811" y="5062556"/>
              <a:ext cx="1582832" cy="30261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254" name="Google Shape;2254;p39"/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2255" name="Google Shape;2255;p39"/>
              <p:cNvCxnSpPr/>
              <p:nvPr/>
            </p:nvCxnSpPr>
            <p:spPr>
              <a:xfrm flipH="1">
                <a:off x="7972023" y="4973372"/>
                <a:ext cx="1473513" cy="47439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256" name="Google Shape;2256;p39"/>
              <p:cNvSpPr/>
              <p:nvPr/>
            </p:nvSpPr>
            <p:spPr>
              <a:xfrm>
                <a:off x="4062521" y="4965666"/>
                <a:ext cx="4036903" cy="1028731"/>
              </a:xfrm>
              <a:custGeom>
                <a:rect b="b" l="l" r="r" t="t"/>
                <a:pathLst>
                  <a:path extrusionOk="0" h="917" w="187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Calibri"/>
                  <a:buNone/>
                </a:pPr>
                <a:r>
                  <a:rPr b="0" i="0" lang="en-US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</a:t>
                </a:r>
                <a:endParaRPr/>
              </a:p>
            </p:txBody>
          </p:sp>
        </p:grpSp>
      </p:grpSp>
      <p:sp>
        <p:nvSpPr>
          <p:cNvPr id="2257" name="Google Shape;2257;p39"/>
          <p:cNvSpPr/>
          <p:nvPr/>
        </p:nvSpPr>
        <p:spPr>
          <a:xfrm>
            <a:off x="10295012" y="2167472"/>
            <a:ext cx="890436" cy="2912558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58" name="Google Shape;2258;p39"/>
          <p:cNvSpPr/>
          <p:nvPr/>
        </p:nvSpPr>
        <p:spPr>
          <a:xfrm>
            <a:off x="854349" y="2256655"/>
            <a:ext cx="846644" cy="2922199"/>
          </a:xfrm>
          <a:custGeom>
            <a:rect b="b" l="l" r="r" t="t"/>
            <a:pathLst>
              <a:path extrusionOk="0" h="1312" w="348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259" name="Google Shape;2259;p39"/>
          <p:cNvGrpSpPr/>
          <p:nvPr/>
        </p:nvGrpSpPr>
        <p:grpSpPr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60" name="Google Shape;2260;p39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61" name="Google Shape;2261;p39"/>
            <p:cNvSpPr/>
            <p:nvPr/>
          </p:nvSpPr>
          <p:spPr>
            <a:xfrm>
              <a:off x="4203" y="429"/>
              <a:ext cx="1053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62" name="Google Shape;2262;p39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63" name="Google Shape;2263;p3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64" name="Google Shape;2264;p39"/>
            <p:cNvSpPr/>
            <p:nvPr/>
          </p:nvSpPr>
          <p:spPr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265" name="Google Shape;2265;p39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2266" name="Google Shape;2266;p39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67" name="Google Shape;2267;p39"/>
              <p:cNvSpPr/>
              <p:nvPr/>
            </p:nvSpPr>
            <p:spPr>
              <a:xfrm>
                <a:off x="633" y="2582"/>
                <a:ext cx="692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268" name="Google Shape;2268;p39"/>
            <p:cNvSpPr/>
            <p:nvPr/>
          </p:nvSpPr>
          <p:spPr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269" name="Google Shape;2269;p39"/>
            <p:cNvGrpSpPr/>
            <p:nvPr/>
          </p:nvGrpSpPr>
          <p:grpSpPr>
            <a:xfrm>
              <a:off x="4745" y="996"/>
              <a:ext cx="580" cy="156"/>
              <a:chOff x="612" y="2570"/>
              <a:chExt cx="724" cy="162"/>
            </a:xfrm>
          </p:grpSpPr>
          <p:sp>
            <p:nvSpPr>
              <p:cNvPr id="2270" name="Google Shape;2270;p39"/>
              <p:cNvSpPr/>
              <p:nvPr/>
            </p:nvSpPr>
            <p:spPr>
              <a:xfrm>
                <a:off x="612" y="2570"/>
                <a:ext cx="724" cy="16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71" name="Google Shape;2271;p39"/>
              <p:cNvSpPr/>
              <p:nvPr/>
            </p:nvSpPr>
            <p:spPr>
              <a:xfrm>
                <a:off x="628" y="2586"/>
                <a:ext cx="692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272" name="Google Shape;2272;p39"/>
            <p:cNvSpPr/>
            <p:nvPr/>
          </p:nvSpPr>
          <p:spPr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73" name="Google Shape;2273;p39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274" name="Google Shape;2274;p39"/>
            <p:cNvGrpSpPr/>
            <p:nvPr/>
          </p:nvGrpSpPr>
          <p:grpSpPr>
            <a:xfrm>
              <a:off x="4733" y="1627"/>
              <a:ext cx="586" cy="151"/>
              <a:chOff x="611" y="2568"/>
              <a:chExt cx="730" cy="139"/>
            </a:xfrm>
          </p:grpSpPr>
          <p:sp>
            <p:nvSpPr>
              <p:cNvPr id="2275" name="Google Shape;2275;p39"/>
              <p:cNvSpPr/>
              <p:nvPr/>
            </p:nvSpPr>
            <p:spPr>
              <a:xfrm>
                <a:off x="611" y="2568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76" name="Google Shape;2276;p39"/>
              <p:cNvSpPr/>
              <p:nvPr/>
            </p:nvSpPr>
            <p:spPr>
              <a:xfrm>
                <a:off x="627" y="2583"/>
                <a:ext cx="699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277" name="Google Shape;2277;p3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278" name="Google Shape;2278;p39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2279" name="Google Shape;2279;p39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80" name="Google Shape;2280;p39"/>
              <p:cNvSpPr/>
              <p:nvPr/>
            </p:nvSpPr>
            <p:spPr>
              <a:xfrm>
                <a:off x="630" y="2582"/>
                <a:ext cx="691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281" name="Google Shape;2281;p39"/>
            <p:cNvSpPr/>
            <p:nvPr/>
          </p:nvSpPr>
          <p:spPr>
            <a:xfrm>
              <a:off x="5250" y="429"/>
              <a:ext cx="69" cy="2288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2" name="Google Shape;2282;p3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3" name="Google Shape;2283;p3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4" name="Google Shape;2284;p39"/>
            <p:cNvSpPr/>
            <p:nvPr/>
          </p:nvSpPr>
          <p:spPr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5" name="Google Shape;2285;p3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6" name="Google Shape;2286;p39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7" name="Google Shape;2287;p39"/>
            <p:cNvSpPr/>
            <p:nvPr/>
          </p:nvSpPr>
          <p:spPr>
            <a:xfrm>
              <a:off x="4203" y="2712"/>
              <a:ext cx="1072" cy="81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8" name="Google Shape;2288;p39"/>
            <p:cNvSpPr/>
            <p:nvPr/>
          </p:nvSpPr>
          <p:spPr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9" name="Google Shape;2289;p39"/>
            <p:cNvSpPr/>
            <p:nvPr/>
          </p:nvSpPr>
          <p:spPr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t/>
              </a:r>
              <a:endParaRPr b="0" i="0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39"/>
            <p:cNvSpPr/>
            <p:nvPr/>
          </p:nvSpPr>
          <p:spPr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91" name="Google Shape;2291;p39"/>
            <p:cNvSpPr/>
            <p:nvPr/>
          </p:nvSpPr>
          <p:spPr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292" name="Google Shape;2292;p39"/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SNMP server</a:t>
            </a:r>
            <a:endParaRPr/>
          </a:p>
        </p:txBody>
      </p:sp>
      <p:sp>
        <p:nvSpPr>
          <p:cNvPr id="2293" name="Google Shape;2293;p39"/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SNMP client</a:t>
            </a:r>
            <a:endParaRPr/>
          </a:p>
        </p:txBody>
      </p:sp>
      <p:grpSp>
        <p:nvGrpSpPr>
          <p:cNvPr id="2294" name="Google Shape;2294;p39"/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2295" name="Google Shape;2295;p39"/>
            <p:cNvSpPr/>
            <p:nvPr/>
          </p:nvSpPr>
          <p:spPr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96" name="Google Shape;2296;p39"/>
            <p:cNvSpPr/>
            <p:nvPr/>
          </p:nvSpPr>
          <p:spPr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297" name="Google Shape;2297;p39"/>
            <p:cNvCxnSpPr/>
            <p:nvPr/>
          </p:nvCxnSpPr>
          <p:spPr>
            <a:xfrm>
              <a:off x="8108956" y="2749010"/>
              <a:ext cx="2238254" cy="4821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98" name="Google Shape;2298;p39"/>
            <p:cNvSpPr txBox="1"/>
            <p:nvPr/>
          </p:nvSpPr>
          <p:spPr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(UDP)</a:t>
              </a:r>
              <a:endParaRPr/>
            </a:p>
          </p:txBody>
        </p:sp>
        <p:cxnSp>
          <p:nvCxnSpPr>
            <p:cNvPr id="2299" name="Google Shape;2299;p39"/>
            <p:cNvCxnSpPr/>
            <p:nvPr/>
          </p:nvCxnSpPr>
          <p:spPr>
            <a:xfrm>
              <a:off x="8108201" y="3602458"/>
              <a:ext cx="2233387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00" name="Google Shape;2300;p39"/>
            <p:cNvSpPr txBox="1"/>
            <p:nvPr/>
          </p:nvSpPr>
          <p:spPr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2301" name="Google Shape;2301;p39"/>
            <p:cNvSpPr txBox="1"/>
            <p:nvPr/>
          </p:nvSpPr>
          <p:spPr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2302" name="Google Shape;2302;p39"/>
            <p:cNvSpPr txBox="1"/>
            <p:nvPr/>
          </p:nvSpPr>
          <p:spPr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 (IP)</a:t>
              </a:r>
              <a:endParaRPr/>
            </a:p>
          </p:txBody>
        </p:sp>
        <p:cxnSp>
          <p:nvCxnSpPr>
            <p:cNvPr id="2303" name="Google Shape;2303;p39"/>
            <p:cNvCxnSpPr/>
            <p:nvPr/>
          </p:nvCxnSpPr>
          <p:spPr>
            <a:xfrm>
              <a:off x="8116255" y="4074895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4" name="Google Shape;2304;p39"/>
            <p:cNvCxnSpPr/>
            <p:nvPr/>
          </p:nvCxnSpPr>
          <p:spPr>
            <a:xfrm>
              <a:off x="8111389" y="4528049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05" name="Google Shape;2305;p39"/>
            <p:cNvSpPr txBox="1"/>
            <p:nvPr/>
          </p:nvSpPr>
          <p:spPr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</p:grpSp>
      <p:grpSp>
        <p:nvGrpSpPr>
          <p:cNvPr id="2306" name="Google Shape;2306;p39"/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2307" name="Google Shape;2307;p39"/>
            <p:cNvSpPr/>
            <p:nvPr/>
          </p:nvSpPr>
          <p:spPr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8" name="Google Shape;2308;p39"/>
            <p:cNvSpPr/>
            <p:nvPr/>
          </p:nvSpPr>
          <p:spPr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309" name="Google Shape;2309;p39"/>
            <p:cNvCxnSpPr/>
            <p:nvPr/>
          </p:nvCxnSpPr>
          <p:spPr>
            <a:xfrm>
              <a:off x="8108956" y="2749010"/>
              <a:ext cx="2238254" cy="4821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10" name="Google Shape;2310;p39"/>
            <p:cNvSpPr txBox="1"/>
            <p:nvPr/>
          </p:nvSpPr>
          <p:spPr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(UDP)</a:t>
              </a:r>
              <a:endParaRPr/>
            </a:p>
          </p:txBody>
        </p:sp>
        <p:cxnSp>
          <p:nvCxnSpPr>
            <p:cNvPr id="2311" name="Google Shape;2311;p39"/>
            <p:cNvCxnSpPr/>
            <p:nvPr/>
          </p:nvCxnSpPr>
          <p:spPr>
            <a:xfrm>
              <a:off x="8121121" y="3602458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12" name="Google Shape;2312;p39"/>
            <p:cNvSpPr txBox="1"/>
            <p:nvPr/>
          </p:nvSpPr>
          <p:spPr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2313" name="Google Shape;2313;p39"/>
            <p:cNvSpPr txBox="1"/>
            <p:nvPr/>
          </p:nvSpPr>
          <p:spPr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2314" name="Google Shape;2314;p39"/>
            <p:cNvSpPr txBox="1"/>
            <p:nvPr/>
          </p:nvSpPr>
          <p:spPr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 (IP)</a:t>
              </a:r>
              <a:endParaRPr/>
            </a:p>
          </p:txBody>
        </p:sp>
        <p:cxnSp>
          <p:nvCxnSpPr>
            <p:cNvPr id="2315" name="Google Shape;2315;p39"/>
            <p:cNvCxnSpPr/>
            <p:nvPr/>
          </p:nvCxnSpPr>
          <p:spPr>
            <a:xfrm>
              <a:off x="8116255" y="4074895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6" name="Google Shape;2316;p39"/>
            <p:cNvCxnSpPr/>
            <p:nvPr/>
          </p:nvCxnSpPr>
          <p:spPr>
            <a:xfrm>
              <a:off x="8111389" y="4528049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17" name="Google Shape;2317;p39"/>
            <p:cNvSpPr txBox="1"/>
            <p:nvPr/>
          </p:nvSpPr>
          <p:spPr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</p:grpSp>
      <p:grpSp>
        <p:nvGrpSpPr>
          <p:cNvPr id="2318" name="Google Shape;2318;p39"/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2319" name="Google Shape;2319;p39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320" name="Google Shape;2320;p39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321" name="Google Shape;2321;p3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22" name="Google Shape;2322;p39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3" name="Google Shape;2323;p3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4" name="Google Shape;2324;p3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5" name="Google Shape;2325;p3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26" name="Google Shape;2326;p39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UDP: Transport Layer Actions</a:t>
            </a:r>
            <a:endParaRPr/>
          </a:p>
        </p:txBody>
      </p:sp>
      <p:grpSp>
        <p:nvGrpSpPr>
          <p:cNvPr id="2327" name="Google Shape;2327;p39"/>
          <p:cNvGrpSpPr/>
          <p:nvPr/>
        </p:nvGrpSpPr>
        <p:grpSpPr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2328" name="Google Shape;2328;p39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29" name="Google Shape;2329;p39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30" name="Google Shape;2330;p39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31" name="Google Shape;2331;p39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32" name="Google Shape;2332;p39"/>
          <p:cNvGrpSpPr/>
          <p:nvPr/>
        </p:nvGrpSpPr>
        <p:grpSpPr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2333" name="Google Shape;2333;p39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34" name="Google Shape;2334;p39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35" name="Google Shape;2335;p39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36" name="Google Shape;2336;p39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337" name="Google Shape;2337;p39"/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UDP sender actions:</a:t>
            </a:r>
            <a:endParaRPr/>
          </a:p>
          <a:p>
            <a:pPr indent="-920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8" name="Google Shape;2338;p39"/>
          <p:cNvSpPr/>
          <p:nvPr/>
        </p:nvSpPr>
        <p:spPr>
          <a:xfrm>
            <a:off x="8502120" y="2078245"/>
            <a:ext cx="1986815" cy="2938360"/>
          </a:xfrm>
          <a:prstGeom prst="rect">
            <a:avLst/>
          </a:prstGeom>
          <a:solidFill>
            <a:schemeClr val="lt1">
              <a:alpha val="8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9" name="Google Shape;2339;p39"/>
          <p:cNvGrpSpPr/>
          <p:nvPr/>
        </p:nvGrpSpPr>
        <p:grpSpPr>
          <a:xfrm>
            <a:off x="9130164" y="2303106"/>
            <a:ext cx="1259074" cy="369332"/>
            <a:chOff x="8934916" y="2775692"/>
            <a:chExt cx="1259074" cy="369332"/>
          </a:xfrm>
        </p:grpSpPr>
        <p:sp>
          <p:nvSpPr>
            <p:cNvPr id="2340" name="Google Shape;2340;p39"/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1" name="Google Shape;2341;p39"/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SNMP msg</a:t>
              </a:r>
              <a:endParaRPr/>
            </a:p>
          </p:txBody>
        </p:sp>
      </p:grpSp>
      <p:sp>
        <p:nvSpPr>
          <p:cNvPr id="2342" name="Google Shape;2342;p39"/>
          <p:cNvSpPr txBox="1"/>
          <p:nvPr/>
        </p:nvSpPr>
        <p:spPr>
          <a:xfrm>
            <a:off x="4391544" y="2325099"/>
            <a:ext cx="3825456" cy="103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9075" lvl="0" marL="2857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passed an application-layer message</a:t>
            </a:r>
            <a:endParaRPr/>
          </a:p>
        </p:txBody>
      </p:sp>
      <p:sp>
        <p:nvSpPr>
          <p:cNvPr id="2343" name="Google Shape;2343;p39"/>
          <p:cNvSpPr txBox="1"/>
          <p:nvPr/>
        </p:nvSpPr>
        <p:spPr>
          <a:xfrm>
            <a:off x="4388186" y="2990916"/>
            <a:ext cx="3825456" cy="103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9075" lvl="0" marL="2857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determines UDP segment header fields values</a:t>
            </a:r>
            <a:endParaRPr/>
          </a:p>
        </p:txBody>
      </p:sp>
      <p:sp>
        <p:nvSpPr>
          <p:cNvPr id="2344" name="Google Shape;2344;p39"/>
          <p:cNvSpPr txBox="1"/>
          <p:nvPr/>
        </p:nvSpPr>
        <p:spPr>
          <a:xfrm>
            <a:off x="4376692" y="3592863"/>
            <a:ext cx="38254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90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creates UDP segment</a:t>
            </a:r>
            <a:endParaRPr/>
          </a:p>
        </p:txBody>
      </p:sp>
      <p:sp>
        <p:nvSpPr>
          <p:cNvPr id="2345" name="Google Shape;2345;p39"/>
          <p:cNvSpPr txBox="1"/>
          <p:nvPr/>
        </p:nvSpPr>
        <p:spPr>
          <a:xfrm>
            <a:off x="4381369" y="4025163"/>
            <a:ext cx="38254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90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passes segment to IP</a:t>
            </a:r>
            <a:endParaRPr/>
          </a:p>
        </p:txBody>
      </p:sp>
      <p:sp>
        <p:nvSpPr>
          <p:cNvPr id="2346" name="Google Shape;2346;p39"/>
          <p:cNvSpPr/>
          <p:nvPr/>
        </p:nvSpPr>
        <p:spPr>
          <a:xfrm>
            <a:off x="169333" y="1343378"/>
            <a:ext cx="3723445" cy="4402666"/>
          </a:xfrm>
          <a:prstGeom prst="rect">
            <a:avLst/>
          </a:prstGeom>
          <a:solidFill>
            <a:schemeClr val="lt1">
              <a:alpha val="8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7" name="Google Shape;2347;p39"/>
          <p:cNvGrpSpPr/>
          <p:nvPr/>
        </p:nvGrpSpPr>
        <p:grpSpPr>
          <a:xfrm>
            <a:off x="8473556" y="2992506"/>
            <a:ext cx="1259074" cy="338554"/>
            <a:chOff x="8964789" y="2639236"/>
            <a:chExt cx="1259074" cy="338554"/>
          </a:xfrm>
        </p:grpSpPr>
        <p:sp>
          <p:nvSpPr>
            <p:cNvPr id="2348" name="Google Shape;2348;p39"/>
            <p:cNvSpPr/>
            <p:nvPr/>
          </p:nvSpPr>
          <p:spPr>
            <a:xfrm>
              <a:off x="9032744" y="2707400"/>
              <a:ext cx="543189" cy="246705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9" name="Google Shape;2349;p39"/>
            <p:cNvSpPr txBox="1"/>
            <p:nvPr/>
          </p:nvSpPr>
          <p:spPr>
            <a:xfrm>
              <a:off x="8964789" y="2639236"/>
              <a:ext cx="125907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UDP</a:t>
              </a:r>
              <a:r>
                <a:rPr b="0" baseline="-2500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/>
            </a:p>
          </p:txBody>
        </p:sp>
      </p:grpSp>
      <p:grpSp>
        <p:nvGrpSpPr>
          <p:cNvPr id="2350" name="Google Shape;2350;p39"/>
          <p:cNvGrpSpPr/>
          <p:nvPr/>
        </p:nvGrpSpPr>
        <p:grpSpPr>
          <a:xfrm>
            <a:off x="8545052" y="3003638"/>
            <a:ext cx="1818022" cy="369332"/>
            <a:chOff x="7863122" y="5632673"/>
            <a:chExt cx="1818022" cy="369332"/>
          </a:xfrm>
        </p:grpSpPr>
        <p:grpSp>
          <p:nvGrpSpPr>
            <p:cNvPr id="2351" name="Google Shape;2351;p39"/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2352" name="Google Shape;2352;p39"/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p39"/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UDP</a:t>
                </a:r>
                <a:r>
                  <a:rPr b="0" baseline="-2500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</a:t>
                </a:r>
                <a:endParaRPr/>
              </a:p>
            </p:txBody>
          </p:sp>
        </p:grpSp>
        <p:grpSp>
          <p:nvGrpSpPr>
            <p:cNvPr id="2354" name="Google Shape;2354;p39"/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2355" name="Google Shape;2355;p39"/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6" name="Google Shape;2356;p39"/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SNMP msg</a:t>
                </a:r>
                <a:endParaRPr/>
              </a:p>
            </p:txBody>
          </p:sp>
        </p:grpSp>
      </p:grpSp>
      <p:sp>
        <p:nvSpPr>
          <p:cNvPr id="2357" name="Google Shape;2357;p39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2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p40"/>
          <p:cNvSpPr/>
          <p:nvPr/>
        </p:nvSpPr>
        <p:spPr>
          <a:xfrm>
            <a:off x="10295012" y="2167472"/>
            <a:ext cx="890436" cy="2912558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64" name="Google Shape;2364;p40"/>
          <p:cNvSpPr/>
          <p:nvPr/>
        </p:nvSpPr>
        <p:spPr>
          <a:xfrm>
            <a:off x="854349" y="2256655"/>
            <a:ext cx="846644" cy="2922199"/>
          </a:xfrm>
          <a:custGeom>
            <a:rect b="b" l="l" r="r" t="t"/>
            <a:pathLst>
              <a:path extrusionOk="0" h="1312" w="348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365" name="Google Shape;2365;p40"/>
          <p:cNvGrpSpPr/>
          <p:nvPr/>
        </p:nvGrpSpPr>
        <p:grpSpPr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366" name="Google Shape;2366;p40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67" name="Google Shape;2367;p40"/>
            <p:cNvSpPr/>
            <p:nvPr/>
          </p:nvSpPr>
          <p:spPr>
            <a:xfrm>
              <a:off x="4203" y="429"/>
              <a:ext cx="1053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68" name="Google Shape;2368;p40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69" name="Google Shape;2369;p4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70" name="Google Shape;2370;p40"/>
            <p:cNvSpPr/>
            <p:nvPr/>
          </p:nvSpPr>
          <p:spPr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371" name="Google Shape;2371;p40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2372" name="Google Shape;2372;p40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73" name="Google Shape;2373;p40"/>
              <p:cNvSpPr/>
              <p:nvPr/>
            </p:nvSpPr>
            <p:spPr>
              <a:xfrm>
                <a:off x="633" y="2582"/>
                <a:ext cx="692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374" name="Google Shape;2374;p40"/>
            <p:cNvSpPr/>
            <p:nvPr/>
          </p:nvSpPr>
          <p:spPr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375" name="Google Shape;2375;p40"/>
            <p:cNvGrpSpPr/>
            <p:nvPr/>
          </p:nvGrpSpPr>
          <p:grpSpPr>
            <a:xfrm>
              <a:off x="4745" y="996"/>
              <a:ext cx="580" cy="156"/>
              <a:chOff x="612" y="2570"/>
              <a:chExt cx="724" cy="162"/>
            </a:xfrm>
          </p:grpSpPr>
          <p:sp>
            <p:nvSpPr>
              <p:cNvPr id="2376" name="Google Shape;2376;p40"/>
              <p:cNvSpPr/>
              <p:nvPr/>
            </p:nvSpPr>
            <p:spPr>
              <a:xfrm>
                <a:off x="612" y="2570"/>
                <a:ext cx="724" cy="16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77" name="Google Shape;2377;p40"/>
              <p:cNvSpPr/>
              <p:nvPr/>
            </p:nvSpPr>
            <p:spPr>
              <a:xfrm>
                <a:off x="628" y="2586"/>
                <a:ext cx="692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378" name="Google Shape;2378;p40"/>
            <p:cNvSpPr/>
            <p:nvPr/>
          </p:nvSpPr>
          <p:spPr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79" name="Google Shape;2379;p40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380" name="Google Shape;2380;p40"/>
            <p:cNvGrpSpPr/>
            <p:nvPr/>
          </p:nvGrpSpPr>
          <p:grpSpPr>
            <a:xfrm>
              <a:off x="4733" y="1627"/>
              <a:ext cx="586" cy="151"/>
              <a:chOff x="611" y="2568"/>
              <a:chExt cx="730" cy="139"/>
            </a:xfrm>
          </p:grpSpPr>
          <p:sp>
            <p:nvSpPr>
              <p:cNvPr id="2381" name="Google Shape;2381;p40"/>
              <p:cNvSpPr/>
              <p:nvPr/>
            </p:nvSpPr>
            <p:spPr>
              <a:xfrm>
                <a:off x="611" y="2568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82" name="Google Shape;2382;p40"/>
              <p:cNvSpPr/>
              <p:nvPr/>
            </p:nvSpPr>
            <p:spPr>
              <a:xfrm>
                <a:off x="627" y="2583"/>
                <a:ext cx="699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383" name="Google Shape;2383;p4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384" name="Google Shape;2384;p40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2385" name="Google Shape;2385;p40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86" name="Google Shape;2386;p40"/>
              <p:cNvSpPr/>
              <p:nvPr/>
            </p:nvSpPr>
            <p:spPr>
              <a:xfrm>
                <a:off x="630" y="2582"/>
                <a:ext cx="691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387" name="Google Shape;2387;p40"/>
            <p:cNvSpPr/>
            <p:nvPr/>
          </p:nvSpPr>
          <p:spPr>
            <a:xfrm>
              <a:off x="5250" y="429"/>
              <a:ext cx="69" cy="2288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88" name="Google Shape;2388;p4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89" name="Google Shape;2389;p4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90" name="Google Shape;2390;p40"/>
            <p:cNvSpPr/>
            <p:nvPr/>
          </p:nvSpPr>
          <p:spPr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91" name="Google Shape;2391;p4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92" name="Google Shape;2392;p40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93" name="Google Shape;2393;p40"/>
            <p:cNvSpPr/>
            <p:nvPr/>
          </p:nvSpPr>
          <p:spPr>
            <a:xfrm>
              <a:off x="4203" y="2712"/>
              <a:ext cx="1072" cy="81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94" name="Google Shape;2394;p40"/>
            <p:cNvSpPr/>
            <p:nvPr/>
          </p:nvSpPr>
          <p:spPr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95" name="Google Shape;2395;p40"/>
            <p:cNvSpPr/>
            <p:nvPr/>
          </p:nvSpPr>
          <p:spPr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t/>
              </a:r>
              <a:endParaRPr b="0" i="0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40"/>
            <p:cNvSpPr/>
            <p:nvPr/>
          </p:nvSpPr>
          <p:spPr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97" name="Google Shape;2397;p40"/>
            <p:cNvSpPr/>
            <p:nvPr/>
          </p:nvSpPr>
          <p:spPr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398" name="Google Shape;2398;p40"/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SNMP server</a:t>
            </a:r>
            <a:endParaRPr/>
          </a:p>
        </p:txBody>
      </p:sp>
      <p:sp>
        <p:nvSpPr>
          <p:cNvPr id="2399" name="Google Shape;2399;p40"/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SNMP client</a:t>
            </a:r>
            <a:endParaRPr/>
          </a:p>
        </p:txBody>
      </p:sp>
      <p:grpSp>
        <p:nvGrpSpPr>
          <p:cNvPr id="2400" name="Google Shape;2400;p40"/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2401" name="Google Shape;2401;p40"/>
            <p:cNvSpPr/>
            <p:nvPr/>
          </p:nvSpPr>
          <p:spPr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02" name="Google Shape;2402;p40"/>
            <p:cNvSpPr/>
            <p:nvPr/>
          </p:nvSpPr>
          <p:spPr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03" name="Google Shape;2403;p40"/>
            <p:cNvCxnSpPr/>
            <p:nvPr/>
          </p:nvCxnSpPr>
          <p:spPr>
            <a:xfrm>
              <a:off x="8108956" y="2749010"/>
              <a:ext cx="2238254" cy="4821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04" name="Google Shape;2404;p40"/>
            <p:cNvSpPr txBox="1"/>
            <p:nvPr/>
          </p:nvSpPr>
          <p:spPr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(UDP)</a:t>
              </a:r>
              <a:endParaRPr/>
            </a:p>
          </p:txBody>
        </p:sp>
        <p:cxnSp>
          <p:nvCxnSpPr>
            <p:cNvPr id="2405" name="Google Shape;2405;p40"/>
            <p:cNvCxnSpPr/>
            <p:nvPr/>
          </p:nvCxnSpPr>
          <p:spPr>
            <a:xfrm>
              <a:off x="8108201" y="3602458"/>
              <a:ext cx="2233387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06" name="Google Shape;2406;p40"/>
            <p:cNvSpPr txBox="1"/>
            <p:nvPr/>
          </p:nvSpPr>
          <p:spPr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2407" name="Google Shape;2407;p40"/>
            <p:cNvSpPr txBox="1"/>
            <p:nvPr/>
          </p:nvSpPr>
          <p:spPr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2408" name="Google Shape;2408;p40"/>
            <p:cNvSpPr txBox="1"/>
            <p:nvPr/>
          </p:nvSpPr>
          <p:spPr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 (IP)</a:t>
              </a:r>
              <a:endParaRPr/>
            </a:p>
          </p:txBody>
        </p:sp>
        <p:cxnSp>
          <p:nvCxnSpPr>
            <p:cNvPr id="2409" name="Google Shape;2409;p40"/>
            <p:cNvCxnSpPr/>
            <p:nvPr/>
          </p:nvCxnSpPr>
          <p:spPr>
            <a:xfrm>
              <a:off x="8116255" y="4074895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0" name="Google Shape;2410;p40"/>
            <p:cNvCxnSpPr/>
            <p:nvPr/>
          </p:nvCxnSpPr>
          <p:spPr>
            <a:xfrm>
              <a:off x="8111389" y="4528049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11" name="Google Shape;2411;p40"/>
            <p:cNvSpPr txBox="1"/>
            <p:nvPr/>
          </p:nvSpPr>
          <p:spPr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</p:grpSp>
      <p:grpSp>
        <p:nvGrpSpPr>
          <p:cNvPr id="2412" name="Google Shape;2412;p40"/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2413" name="Google Shape;2413;p40"/>
            <p:cNvSpPr/>
            <p:nvPr/>
          </p:nvSpPr>
          <p:spPr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14" name="Google Shape;2414;p40"/>
            <p:cNvSpPr/>
            <p:nvPr/>
          </p:nvSpPr>
          <p:spPr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15" name="Google Shape;2415;p40"/>
            <p:cNvCxnSpPr/>
            <p:nvPr/>
          </p:nvCxnSpPr>
          <p:spPr>
            <a:xfrm>
              <a:off x="8108956" y="2749010"/>
              <a:ext cx="2238254" cy="4821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16" name="Google Shape;2416;p40"/>
            <p:cNvSpPr txBox="1"/>
            <p:nvPr/>
          </p:nvSpPr>
          <p:spPr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(UDP)</a:t>
              </a:r>
              <a:endParaRPr/>
            </a:p>
          </p:txBody>
        </p:sp>
        <p:cxnSp>
          <p:nvCxnSpPr>
            <p:cNvPr id="2417" name="Google Shape;2417;p40"/>
            <p:cNvCxnSpPr/>
            <p:nvPr/>
          </p:nvCxnSpPr>
          <p:spPr>
            <a:xfrm>
              <a:off x="8121121" y="3602458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18" name="Google Shape;2418;p40"/>
            <p:cNvSpPr txBox="1"/>
            <p:nvPr/>
          </p:nvSpPr>
          <p:spPr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2419" name="Google Shape;2419;p40"/>
            <p:cNvSpPr txBox="1"/>
            <p:nvPr/>
          </p:nvSpPr>
          <p:spPr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2420" name="Google Shape;2420;p40"/>
            <p:cNvSpPr txBox="1"/>
            <p:nvPr/>
          </p:nvSpPr>
          <p:spPr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 (IP)</a:t>
              </a:r>
              <a:endParaRPr/>
            </a:p>
          </p:txBody>
        </p:sp>
        <p:cxnSp>
          <p:nvCxnSpPr>
            <p:cNvPr id="2421" name="Google Shape;2421;p40"/>
            <p:cNvCxnSpPr/>
            <p:nvPr/>
          </p:nvCxnSpPr>
          <p:spPr>
            <a:xfrm>
              <a:off x="8116255" y="4074895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2" name="Google Shape;2422;p40"/>
            <p:cNvCxnSpPr/>
            <p:nvPr/>
          </p:nvCxnSpPr>
          <p:spPr>
            <a:xfrm>
              <a:off x="8111389" y="4528049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23" name="Google Shape;2423;p40"/>
            <p:cNvSpPr txBox="1"/>
            <p:nvPr/>
          </p:nvSpPr>
          <p:spPr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</p:grpSp>
      <p:grpSp>
        <p:nvGrpSpPr>
          <p:cNvPr id="2424" name="Google Shape;2424;p40"/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2425" name="Google Shape;2425;p4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426" name="Google Shape;2426;p4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427" name="Google Shape;2427;p4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28" name="Google Shape;2428;p4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9" name="Google Shape;2429;p4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0" name="Google Shape;2430;p4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1" name="Google Shape;2431;p4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32" name="Google Shape;2432;p40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UDP: Transport Layer Actions</a:t>
            </a:r>
            <a:endParaRPr/>
          </a:p>
        </p:txBody>
      </p:sp>
      <p:grpSp>
        <p:nvGrpSpPr>
          <p:cNvPr id="2433" name="Google Shape;2433;p40"/>
          <p:cNvGrpSpPr/>
          <p:nvPr/>
        </p:nvGrpSpPr>
        <p:grpSpPr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2434" name="Google Shape;2434;p40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35" name="Google Shape;2435;p40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36" name="Google Shape;2436;p40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37" name="Google Shape;2437;p40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438" name="Google Shape;2438;p40"/>
          <p:cNvGrpSpPr/>
          <p:nvPr/>
        </p:nvGrpSpPr>
        <p:grpSpPr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2439" name="Google Shape;2439;p40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40" name="Google Shape;2440;p40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41" name="Google Shape;2441;p40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42" name="Google Shape;2442;p40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443" name="Google Shape;2443;p40"/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UDP receiver actions:</a:t>
            </a:r>
            <a:endParaRPr/>
          </a:p>
          <a:p>
            <a:pPr indent="-920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4" name="Google Shape;2444;p40"/>
          <p:cNvSpPr/>
          <p:nvPr/>
        </p:nvSpPr>
        <p:spPr>
          <a:xfrm>
            <a:off x="1655121" y="2160335"/>
            <a:ext cx="2199790" cy="2938360"/>
          </a:xfrm>
          <a:prstGeom prst="rect">
            <a:avLst/>
          </a:prstGeom>
          <a:solidFill>
            <a:schemeClr val="lt1">
              <a:alpha val="8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45" name="Google Shape;2445;p40"/>
          <p:cNvGrpSpPr/>
          <p:nvPr/>
        </p:nvGrpSpPr>
        <p:grpSpPr>
          <a:xfrm>
            <a:off x="2355694" y="3088859"/>
            <a:ext cx="1259074" cy="369332"/>
            <a:chOff x="8934916" y="2775692"/>
            <a:chExt cx="1259074" cy="369332"/>
          </a:xfrm>
        </p:grpSpPr>
        <p:sp>
          <p:nvSpPr>
            <p:cNvPr id="2446" name="Google Shape;2446;p40"/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7" name="Google Shape;2447;p40"/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SNMP msg</a:t>
              </a:r>
              <a:endParaRPr/>
            </a:p>
          </p:txBody>
        </p:sp>
      </p:grpSp>
      <p:sp>
        <p:nvSpPr>
          <p:cNvPr id="2448" name="Google Shape;2448;p40"/>
          <p:cNvSpPr txBox="1"/>
          <p:nvPr/>
        </p:nvSpPr>
        <p:spPr>
          <a:xfrm>
            <a:off x="4380155" y="3324883"/>
            <a:ext cx="3825456" cy="722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9075" lvl="0" marL="2857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extracts application-layer message</a:t>
            </a:r>
            <a:endParaRPr/>
          </a:p>
        </p:txBody>
      </p:sp>
      <p:sp>
        <p:nvSpPr>
          <p:cNvPr id="2449" name="Google Shape;2449;p40"/>
          <p:cNvSpPr txBox="1"/>
          <p:nvPr/>
        </p:nvSpPr>
        <p:spPr>
          <a:xfrm>
            <a:off x="4378217" y="2693557"/>
            <a:ext cx="3825456" cy="722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9075" lvl="0" marL="2857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 UDP checksum header value</a:t>
            </a:r>
            <a:endParaRPr/>
          </a:p>
        </p:txBody>
      </p:sp>
      <p:sp>
        <p:nvSpPr>
          <p:cNvPr id="2450" name="Google Shape;2450;p40"/>
          <p:cNvSpPr txBox="1"/>
          <p:nvPr/>
        </p:nvSpPr>
        <p:spPr>
          <a:xfrm>
            <a:off x="4388103" y="2278130"/>
            <a:ext cx="38254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90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receives segment from IP</a:t>
            </a:r>
            <a:endParaRPr/>
          </a:p>
        </p:txBody>
      </p:sp>
      <p:grpSp>
        <p:nvGrpSpPr>
          <p:cNvPr id="2451" name="Google Shape;2451;p40"/>
          <p:cNvGrpSpPr/>
          <p:nvPr/>
        </p:nvGrpSpPr>
        <p:grpSpPr>
          <a:xfrm>
            <a:off x="1795827" y="3762839"/>
            <a:ext cx="1818022" cy="369332"/>
            <a:chOff x="7863122" y="5632673"/>
            <a:chExt cx="1818022" cy="369332"/>
          </a:xfrm>
        </p:grpSpPr>
        <p:grpSp>
          <p:nvGrpSpPr>
            <p:cNvPr id="2452" name="Google Shape;2452;p40"/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2453" name="Google Shape;2453;p40"/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4" name="Google Shape;2454;p40"/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UDP</a:t>
                </a:r>
                <a:r>
                  <a:rPr b="0" baseline="-2500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</a:t>
                </a:r>
                <a:endParaRPr/>
              </a:p>
            </p:txBody>
          </p:sp>
        </p:grpSp>
        <p:grpSp>
          <p:nvGrpSpPr>
            <p:cNvPr id="2455" name="Google Shape;2455;p40"/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2456" name="Google Shape;2456;p40"/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7" name="Google Shape;2457;p40"/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SNMP msg</a:t>
                </a:r>
                <a:endParaRPr/>
              </a:p>
            </p:txBody>
          </p:sp>
        </p:grpSp>
      </p:grpSp>
      <p:sp>
        <p:nvSpPr>
          <p:cNvPr id="2458" name="Google Shape;2458;p40"/>
          <p:cNvSpPr txBox="1"/>
          <p:nvPr/>
        </p:nvSpPr>
        <p:spPr>
          <a:xfrm>
            <a:off x="4379533" y="3932414"/>
            <a:ext cx="3825456" cy="722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9075" lvl="0" marL="2857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demultiplexes message up to application via socket</a:t>
            </a:r>
            <a:endParaRPr/>
          </a:p>
        </p:txBody>
      </p:sp>
      <p:sp>
        <p:nvSpPr>
          <p:cNvPr id="2459" name="Google Shape;2459;p40"/>
          <p:cNvSpPr/>
          <p:nvPr/>
        </p:nvSpPr>
        <p:spPr>
          <a:xfrm>
            <a:off x="8348341" y="2027305"/>
            <a:ext cx="3416536" cy="3302845"/>
          </a:xfrm>
          <a:prstGeom prst="rect">
            <a:avLst/>
          </a:prstGeom>
          <a:solidFill>
            <a:schemeClr val="lt1">
              <a:alpha val="8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0" name="Google Shape;2460;p40"/>
          <p:cNvSpPr/>
          <p:nvPr/>
        </p:nvSpPr>
        <p:spPr>
          <a:xfrm>
            <a:off x="1741367" y="2989161"/>
            <a:ext cx="763166" cy="541031"/>
          </a:xfrm>
          <a:prstGeom prst="ellipse">
            <a:avLst/>
          </a:prstGeom>
          <a:noFill/>
          <a:ln cap="flat" cmpd="sng" w="25400">
            <a:solidFill>
              <a:srgbClr val="CD000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1" name="Google Shape;2461;p40"/>
          <p:cNvCxnSpPr/>
          <p:nvPr/>
        </p:nvCxnSpPr>
        <p:spPr>
          <a:xfrm flipH="1">
            <a:off x="7972023" y="4973372"/>
            <a:ext cx="1473513" cy="47439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62" name="Google Shape;2462;p40"/>
          <p:cNvCxnSpPr/>
          <p:nvPr/>
        </p:nvCxnSpPr>
        <p:spPr>
          <a:xfrm>
            <a:off x="2578811" y="5062556"/>
            <a:ext cx="1582832" cy="30261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63" name="Google Shape;2463;p40"/>
          <p:cNvSpPr/>
          <p:nvPr/>
        </p:nvSpPr>
        <p:spPr>
          <a:xfrm>
            <a:off x="4062521" y="4965666"/>
            <a:ext cx="4036903" cy="1028731"/>
          </a:xfrm>
          <a:custGeom>
            <a:rect b="b" l="l" r="r" t="t"/>
            <a:pathLst>
              <a:path extrusionOk="0" h="917" w="187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4" name="Google Shape;2464;p40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9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p41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UDP segment </a:t>
            </a:r>
            <a:r>
              <a:rPr lang="en-US"/>
              <a:t>h</a:t>
            </a:r>
            <a:r>
              <a:rPr lang="en-US" sz="4400"/>
              <a:t>eader</a:t>
            </a:r>
            <a:endParaRPr/>
          </a:p>
        </p:txBody>
      </p:sp>
      <p:sp>
        <p:nvSpPr>
          <p:cNvPr id="2471" name="Google Shape;2471;p41"/>
          <p:cNvSpPr/>
          <p:nvPr/>
        </p:nvSpPr>
        <p:spPr>
          <a:xfrm>
            <a:off x="3902299" y="2017713"/>
            <a:ext cx="3324225" cy="3200400"/>
          </a:xfrm>
          <a:prstGeom prst="rect">
            <a:avLst/>
          </a:prstGeom>
          <a:solidFill>
            <a:srgbClr val="FFFFFF"/>
          </a:solidFill>
          <a:ln cap="flat" cmpd="sng" w="349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2" name="Google Shape;2472;p41"/>
          <p:cNvSpPr txBox="1"/>
          <p:nvPr/>
        </p:nvSpPr>
        <p:spPr>
          <a:xfrm>
            <a:off x="3941987" y="2030413"/>
            <a:ext cx="15636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source port #</a:t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73" name="Google Shape;2473;p41"/>
          <p:cNvSpPr txBox="1"/>
          <p:nvPr/>
        </p:nvSpPr>
        <p:spPr>
          <a:xfrm>
            <a:off x="5727924" y="2030413"/>
            <a:ext cx="13287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dest port #</a:t>
            </a:r>
            <a:endParaRPr/>
          </a:p>
        </p:txBody>
      </p:sp>
      <p:cxnSp>
        <p:nvCxnSpPr>
          <p:cNvPr id="2474" name="Google Shape;2474;p41"/>
          <p:cNvCxnSpPr/>
          <p:nvPr/>
        </p:nvCxnSpPr>
        <p:spPr>
          <a:xfrm>
            <a:off x="3892774" y="2417763"/>
            <a:ext cx="3328988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5" name="Google Shape;2475;p41"/>
          <p:cNvCxnSpPr/>
          <p:nvPr/>
        </p:nvCxnSpPr>
        <p:spPr>
          <a:xfrm>
            <a:off x="3883249" y="2817813"/>
            <a:ext cx="3324225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6" name="Google Shape;2476;p41"/>
          <p:cNvCxnSpPr/>
          <p:nvPr/>
        </p:nvCxnSpPr>
        <p:spPr>
          <a:xfrm rot="10800000">
            <a:off x="5540599" y="2017713"/>
            <a:ext cx="0" cy="39528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7" name="Google Shape;2477;p41"/>
          <p:cNvSpPr txBox="1"/>
          <p:nvPr/>
        </p:nvSpPr>
        <p:spPr>
          <a:xfrm>
            <a:off x="5048474" y="1552575"/>
            <a:ext cx="9366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32 bits</a:t>
            </a:r>
            <a:endParaRPr/>
          </a:p>
        </p:txBody>
      </p:sp>
      <p:cxnSp>
        <p:nvCxnSpPr>
          <p:cNvPr id="2478" name="Google Shape;2478;p41"/>
          <p:cNvCxnSpPr/>
          <p:nvPr/>
        </p:nvCxnSpPr>
        <p:spPr>
          <a:xfrm>
            <a:off x="5997799" y="1784350"/>
            <a:ext cx="1200150" cy="4763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9" name="Google Shape;2479;p41"/>
          <p:cNvCxnSpPr/>
          <p:nvPr/>
        </p:nvCxnSpPr>
        <p:spPr>
          <a:xfrm rot="10800000">
            <a:off x="3888012" y="1793875"/>
            <a:ext cx="1128712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0" name="Google Shape;2480;p41"/>
          <p:cNvSpPr txBox="1"/>
          <p:nvPr/>
        </p:nvSpPr>
        <p:spPr>
          <a:xfrm>
            <a:off x="4745262" y="3376613"/>
            <a:ext cx="1389062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data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(payload)</a:t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81" name="Google Shape;2481;p41"/>
          <p:cNvSpPr txBox="1"/>
          <p:nvPr/>
        </p:nvSpPr>
        <p:spPr>
          <a:xfrm>
            <a:off x="4338862" y="5292725"/>
            <a:ext cx="25241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UDP segment format</a:t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482" name="Google Shape;2482;p41"/>
          <p:cNvCxnSpPr/>
          <p:nvPr/>
        </p:nvCxnSpPr>
        <p:spPr>
          <a:xfrm rot="10800000">
            <a:off x="5540599" y="2427288"/>
            <a:ext cx="0" cy="39528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3" name="Google Shape;2483;p41"/>
          <p:cNvSpPr txBox="1"/>
          <p:nvPr/>
        </p:nvSpPr>
        <p:spPr>
          <a:xfrm>
            <a:off x="4284887" y="2420938"/>
            <a:ext cx="8143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length</a:t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84" name="Google Shape;2484;p41"/>
          <p:cNvSpPr txBox="1"/>
          <p:nvPr/>
        </p:nvSpPr>
        <p:spPr>
          <a:xfrm>
            <a:off x="5831112" y="2411413"/>
            <a:ext cx="11763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checksum</a:t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85" name="Google Shape;2485;p41"/>
          <p:cNvSpPr txBox="1"/>
          <p:nvPr/>
        </p:nvSpPr>
        <p:spPr>
          <a:xfrm>
            <a:off x="7623398" y="3421856"/>
            <a:ext cx="24066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length, in bytes of UDP segment, including header</a:t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486" name="Google Shape;2486;p41"/>
          <p:cNvCxnSpPr/>
          <p:nvPr/>
        </p:nvCxnSpPr>
        <p:spPr>
          <a:xfrm rot="10800000">
            <a:off x="5142136" y="2597149"/>
            <a:ext cx="3113157" cy="128539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7" name="Google Shape;2487;p41"/>
          <p:cNvSpPr/>
          <p:nvPr/>
        </p:nvSpPr>
        <p:spPr>
          <a:xfrm>
            <a:off x="3695142" y="1957213"/>
            <a:ext cx="2097870" cy="534469"/>
          </a:xfrm>
          <a:prstGeom prst="ellipse">
            <a:avLst/>
          </a:prstGeom>
          <a:noFill/>
          <a:ln cap="flat" cmpd="sng" w="31750">
            <a:solidFill>
              <a:srgbClr val="CD000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8" name="Google Shape;2488;p41"/>
          <p:cNvSpPr/>
          <p:nvPr/>
        </p:nvSpPr>
        <p:spPr>
          <a:xfrm>
            <a:off x="5331049" y="1955208"/>
            <a:ext cx="2097870" cy="534469"/>
          </a:xfrm>
          <a:prstGeom prst="ellipse">
            <a:avLst/>
          </a:prstGeom>
          <a:noFill/>
          <a:ln cap="flat" cmpd="sng" w="31750">
            <a:solidFill>
              <a:srgbClr val="CD000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9" name="Google Shape;2489;p41"/>
          <p:cNvSpPr/>
          <p:nvPr/>
        </p:nvSpPr>
        <p:spPr>
          <a:xfrm>
            <a:off x="3657042" y="2362801"/>
            <a:ext cx="2097870" cy="534469"/>
          </a:xfrm>
          <a:prstGeom prst="ellipse">
            <a:avLst/>
          </a:prstGeom>
          <a:noFill/>
          <a:ln cap="flat" cmpd="sng" w="31750">
            <a:solidFill>
              <a:srgbClr val="CD000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0" name="Google Shape;2490;p41"/>
          <p:cNvSpPr/>
          <p:nvPr/>
        </p:nvSpPr>
        <p:spPr>
          <a:xfrm>
            <a:off x="5290176" y="2341229"/>
            <a:ext cx="2097870" cy="534469"/>
          </a:xfrm>
          <a:prstGeom prst="ellipse">
            <a:avLst/>
          </a:prstGeom>
          <a:noFill/>
          <a:ln cap="flat" cmpd="sng" w="31750">
            <a:solidFill>
              <a:srgbClr val="CD000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1" name="Google Shape;2491;p41"/>
          <p:cNvSpPr/>
          <p:nvPr/>
        </p:nvSpPr>
        <p:spPr>
          <a:xfrm>
            <a:off x="4386800" y="3148706"/>
            <a:ext cx="2097870" cy="1560711"/>
          </a:xfrm>
          <a:prstGeom prst="ellipse">
            <a:avLst/>
          </a:prstGeom>
          <a:noFill/>
          <a:ln cap="flat" cmpd="sng" w="31750">
            <a:solidFill>
              <a:srgbClr val="CD000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92" name="Google Shape;2492;p41"/>
          <p:cNvCxnSpPr/>
          <p:nvPr/>
        </p:nvCxnSpPr>
        <p:spPr>
          <a:xfrm rot="10800000">
            <a:off x="5915202" y="3972404"/>
            <a:ext cx="3113157" cy="128539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3" name="Google Shape;2493;p41"/>
          <p:cNvSpPr txBox="1"/>
          <p:nvPr/>
        </p:nvSpPr>
        <p:spPr>
          <a:xfrm>
            <a:off x="8032927" y="4969559"/>
            <a:ext cx="24066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data to/from application layer</a:t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94" name="Google Shape;2494;p41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9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42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UDP checksum</a:t>
            </a:r>
            <a:endParaRPr/>
          </a:p>
        </p:txBody>
      </p:sp>
      <p:sp>
        <p:nvSpPr>
          <p:cNvPr id="2501" name="Google Shape;2501;p42"/>
          <p:cNvSpPr txBox="1"/>
          <p:nvPr/>
        </p:nvSpPr>
        <p:spPr>
          <a:xfrm>
            <a:off x="1270863" y="2652793"/>
            <a:ext cx="10241312" cy="573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Transmitted:            5               6                11</a:t>
            </a:r>
            <a:endParaRPr/>
          </a:p>
        </p:txBody>
      </p:sp>
      <p:sp>
        <p:nvSpPr>
          <p:cNvPr id="2502" name="Google Shape;2502;p42"/>
          <p:cNvSpPr/>
          <p:nvPr/>
        </p:nvSpPr>
        <p:spPr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None/>
            </a:pPr>
            <a:r>
              <a:rPr b="0" i="1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detect errors (</a:t>
            </a: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i.e.,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flipped bits) in transmitted segment</a:t>
            </a:r>
            <a:endParaRPr/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03" name="Google Shape;2503;p42"/>
          <p:cNvSpPr txBox="1"/>
          <p:nvPr/>
        </p:nvSpPr>
        <p:spPr>
          <a:xfrm>
            <a:off x="1717730" y="4429929"/>
            <a:ext cx="10241312" cy="573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Received:            4               6                11</a:t>
            </a:r>
            <a:endParaRPr/>
          </a:p>
        </p:txBody>
      </p:sp>
      <p:grpSp>
        <p:nvGrpSpPr>
          <p:cNvPr id="2504" name="Google Shape;2504;p42"/>
          <p:cNvGrpSpPr/>
          <p:nvPr/>
        </p:nvGrpSpPr>
        <p:grpSpPr>
          <a:xfrm>
            <a:off x="3781587" y="2118101"/>
            <a:ext cx="3789990" cy="374499"/>
            <a:chOff x="3781587" y="2118101"/>
            <a:chExt cx="3789990" cy="374499"/>
          </a:xfrm>
        </p:grpSpPr>
        <p:sp>
          <p:nvSpPr>
            <p:cNvPr id="2505" name="Google Shape;2505;p42"/>
            <p:cNvSpPr txBox="1"/>
            <p:nvPr/>
          </p:nvSpPr>
          <p:spPr>
            <a:xfrm>
              <a:off x="3781587" y="2123268"/>
              <a:ext cx="12104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b="0" baseline="30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number</a:t>
              </a:r>
              <a:endParaRPr/>
            </a:p>
          </p:txBody>
        </p:sp>
        <p:sp>
          <p:nvSpPr>
            <p:cNvPr id="2506" name="Google Shape;2506;p42"/>
            <p:cNvSpPr txBox="1"/>
            <p:nvPr/>
          </p:nvSpPr>
          <p:spPr>
            <a:xfrm>
              <a:off x="5173851" y="2120685"/>
              <a:ext cx="12602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b="0" baseline="30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nd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number</a:t>
              </a:r>
              <a:endParaRPr/>
            </a:p>
          </p:txBody>
        </p:sp>
        <p:sp>
          <p:nvSpPr>
            <p:cNvPr id="2507" name="Google Shape;2507;p42"/>
            <p:cNvSpPr txBox="1"/>
            <p:nvPr/>
          </p:nvSpPr>
          <p:spPr>
            <a:xfrm>
              <a:off x="6938070" y="2118101"/>
              <a:ext cx="6335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sum</a:t>
              </a:r>
              <a:endParaRPr/>
            </a:p>
          </p:txBody>
        </p:sp>
      </p:grpSp>
      <p:sp>
        <p:nvSpPr>
          <p:cNvPr id="2508" name="Google Shape;2508;p42"/>
          <p:cNvSpPr/>
          <p:nvPr/>
        </p:nvSpPr>
        <p:spPr>
          <a:xfrm>
            <a:off x="5269424" y="3316637"/>
            <a:ext cx="1131376" cy="978408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5F7FC"/>
              </a:gs>
              <a:gs pos="55000">
                <a:srgbClr val="E47E9F"/>
              </a:gs>
              <a:gs pos="83000">
                <a:srgbClr val="CD0004"/>
              </a:gs>
              <a:gs pos="100000">
                <a:srgbClr val="C00000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09" name="Google Shape;2509;p42"/>
          <p:cNvGrpSpPr/>
          <p:nvPr/>
        </p:nvGrpSpPr>
        <p:grpSpPr>
          <a:xfrm>
            <a:off x="4005390" y="4866468"/>
            <a:ext cx="2218236" cy="1079841"/>
            <a:chOff x="4005390" y="4866468"/>
            <a:chExt cx="2218236" cy="1079841"/>
          </a:xfrm>
        </p:grpSpPr>
        <p:sp>
          <p:nvSpPr>
            <p:cNvPr id="2510" name="Google Shape;2510;p42"/>
            <p:cNvSpPr txBox="1"/>
            <p:nvPr/>
          </p:nvSpPr>
          <p:spPr>
            <a:xfrm>
              <a:off x="4005390" y="5238423"/>
              <a:ext cx="2218236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receiver-computed 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checksum</a:t>
              </a:r>
              <a:endParaRPr/>
            </a:p>
          </p:txBody>
        </p:sp>
        <p:sp>
          <p:nvSpPr>
            <p:cNvPr id="2511" name="Google Shape;2511;p42"/>
            <p:cNvSpPr/>
            <p:nvPr/>
          </p:nvSpPr>
          <p:spPr>
            <a:xfrm rot="5400000">
              <a:off x="5005953" y="4107051"/>
              <a:ext cx="302449" cy="1821283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12" name="Google Shape;2512;p42"/>
          <p:cNvGrpSpPr/>
          <p:nvPr/>
        </p:nvGrpSpPr>
        <p:grpSpPr>
          <a:xfrm>
            <a:off x="6880470" y="4879385"/>
            <a:ext cx="2604945" cy="1064343"/>
            <a:chOff x="6880470" y="4879385"/>
            <a:chExt cx="2604945" cy="1064343"/>
          </a:xfrm>
        </p:grpSpPr>
        <p:sp>
          <p:nvSpPr>
            <p:cNvPr id="2513" name="Google Shape;2513;p42"/>
            <p:cNvSpPr txBox="1"/>
            <p:nvPr/>
          </p:nvSpPr>
          <p:spPr>
            <a:xfrm>
              <a:off x="6880470" y="5235841"/>
              <a:ext cx="2604945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sender-computed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checksum (as received)</a:t>
              </a:r>
              <a:endParaRPr/>
            </a:p>
          </p:txBody>
        </p:sp>
        <p:sp>
          <p:nvSpPr>
            <p:cNvPr id="2514" name="Google Shape;2514;p42"/>
            <p:cNvSpPr/>
            <p:nvPr/>
          </p:nvSpPr>
          <p:spPr>
            <a:xfrm rot="5400000">
              <a:off x="7219627" y="4631412"/>
              <a:ext cx="266054" cy="761999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15" name="Google Shape;2515;p42"/>
          <p:cNvGrpSpPr/>
          <p:nvPr/>
        </p:nvGrpSpPr>
        <p:grpSpPr>
          <a:xfrm>
            <a:off x="6121831" y="5201334"/>
            <a:ext cx="821411" cy="1346699"/>
            <a:chOff x="6121831" y="5201334"/>
            <a:chExt cx="821411" cy="1346699"/>
          </a:xfrm>
        </p:grpSpPr>
        <p:pic>
          <p:nvPicPr>
            <p:cNvPr descr="Image result for error" id="2516" name="Google Shape;2516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21831" y="5782776"/>
              <a:ext cx="821411" cy="765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7" name="Google Shape;2517;p42"/>
            <p:cNvSpPr txBox="1"/>
            <p:nvPr/>
          </p:nvSpPr>
          <p:spPr>
            <a:xfrm>
              <a:off x="6307811" y="5201334"/>
              <a:ext cx="4138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D0004"/>
                </a:buClr>
                <a:buSzPts val="3600"/>
                <a:buFont typeface="Calibri"/>
                <a:buNone/>
              </a:pPr>
              <a:r>
                <a:rPr b="1" i="0" lang="en-US" sz="3600" u="none" cap="none" strike="noStrike">
                  <a:solidFill>
                    <a:srgbClr val="CD0004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/>
            </a:p>
          </p:txBody>
        </p:sp>
        <p:cxnSp>
          <p:nvCxnSpPr>
            <p:cNvPr id="2518" name="Google Shape;2518;p42"/>
            <p:cNvCxnSpPr/>
            <p:nvPr/>
          </p:nvCxnSpPr>
          <p:spPr>
            <a:xfrm flipH="1">
              <a:off x="6460174" y="5418195"/>
              <a:ext cx="108488" cy="247973"/>
            </a:xfrm>
            <a:prstGeom prst="straightConnector1">
              <a:avLst/>
            </a:prstGeom>
            <a:noFill/>
            <a:ln cap="flat" cmpd="sng" w="31750">
              <a:solidFill>
                <a:srgbClr val="CD000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519" name="Google Shape;2519;p42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4" name="Shape 2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Google Shape;2525;p43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Internet checksum</a:t>
            </a:r>
            <a:endParaRPr/>
          </a:p>
        </p:txBody>
      </p:sp>
      <p:sp>
        <p:nvSpPr>
          <p:cNvPr id="2526" name="Google Shape;2526;p43"/>
          <p:cNvSpPr txBox="1"/>
          <p:nvPr/>
        </p:nvSpPr>
        <p:spPr>
          <a:xfrm>
            <a:off x="990599" y="2218943"/>
            <a:ext cx="4662055" cy="4478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sender:</a:t>
            </a:r>
            <a:endParaRPr/>
          </a:p>
          <a:p>
            <a:pPr indent="-222250" lvl="0" marL="35242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treat contents of UDP segment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(including UDP header fields and IP addresses)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sequence of 16-bit integers</a:t>
            </a:r>
            <a:endParaRPr/>
          </a:p>
          <a:p>
            <a:pPr indent="-222250" lvl="0" marL="35242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checksum: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addition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(one’s complement sum)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segment content</a:t>
            </a:r>
            <a:endParaRPr/>
          </a:p>
          <a:p>
            <a:pPr indent="-222250" lvl="0" marL="35242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checksum value put into UDP checksum field</a:t>
            </a:r>
            <a:endParaRPr/>
          </a:p>
          <a:p>
            <a:pPr indent="-222250" lvl="0" marL="352425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" lvl="0" marL="352425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7" name="Google Shape;2527;p43"/>
          <p:cNvSpPr txBox="1"/>
          <p:nvPr/>
        </p:nvSpPr>
        <p:spPr>
          <a:xfrm>
            <a:off x="5767820" y="2132890"/>
            <a:ext cx="5728855" cy="4082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r>
              <a:rPr b="0" i="0" lang="en-US" sz="35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 checksum of received segment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 if computed checksum equals checksum field value: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equal - error detected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equal - no error detected.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 maybe errors nonetheless?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More later ….</a:t>
            </a:r>
            <a:endParaRPr/>
          </a:p>
          <a:p>
            <a:pPr indent="-444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8" name="Google Shape;2528;p43"/>
          <p:cNvSpPr/>
          <p:nvPr/>
        </p:nvSpPr>
        <p:spPr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None/>
            </a:pPr>
            <a:r>
              <a:rPr b="0" i="1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detect errors (</a:t>
            </a: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i.e.,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flipped bits) in transmitted segment</a:t>
            </a:r>
            <a:endParaRPr/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29" name="Google Shape;2529;p43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4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p44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Internet checksum: an example</a:t>
            </a:r>
            <a:endParaRPr/>
          </a:p>
        </p:txBody>
      </p:sp>
      <p:sp>
        <p:nvSpPr>
          <p:cNvPr id="2536" name="Google Shape;2536;p44"/>
          <p:cNvSpPr txBox="1"/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3363" lvl="0" marL="233363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add two 16-bit integers</a:t>
            </a:r>
            <a:endParaRPr/>
          </a:p>
        </p:txBody>
      </p:sp>
      <p:cxnSp>
        <p:nvCxnSpPr>
          <p:cNvPr id="2537" name="Google Shape;2537;p44"/>
          <p:cNvCxnSpPr/>
          <p:nvPr/>
        </p:nvCxnSpPr>
        <p:spPr>
          <a:xfrm rot="10800000">
            <a:off x="2466391" y="3069774"/>
            <a:ext cx="6477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2538" name="Google Shape;2538;p44"/>
          <p:cNvSpPr txBox="1"/>
          <p:nvPr/>
        </p:nvSpPr>
        <p:spPr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endParaRPr/>
          </a:p>
        </p:txBody>
      </p:sp>
      <p:sp>
        <p:nvSpPr>
          <p:cNvPr id="2539" name="Google Shape;2539;p44"/>
          <p:cNvSpPr txBox="1"/>
          <p:nvPr/>
        </p:nvSpPr>
        <p:spPr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checksum</a:t>
            </a:r>
            <a:endParaRPr/>
          </a:p>
        </p:txBody>
      </p:sp>
      <p:sp>
        <p:nvSpPr>
          <p:cNvPr id="2540" name="Google Shape;2540;p44"/>
          <p:cNvSpPr txBox="1"/>
          <p:nvPr/>
        </p:nvSpPr>
        <p:spPr>
          <a:xfrm>
            <a:off x="798690" y="5071610"/>
            <a:ext cx="10367961" cy="1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when adding numbers, a carryout from the most significant bit needs to be added to the result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41" name="Google Shape;2541;p44"/>
          <p:cNvSpPr txBox="1"/>
          <p:nvPr/>
        </p:nvSpPr>
        <p:spPr>
          <a:xfrm>
            <a:off x="850466" y="6260898"/>
            <a:ext cx="98572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Check out the online interactive exercises for more examples: h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ttp://gaia.cs.umass.edu/kurose_ross/interactive/</a:t>
            </a:r>
            <a:endParaRPr/>
          </a:p>
        </p:txBody>
      </p:sp>
      <p:sp>
        <p:nvSpPr>
          <p:cNvPr id="2542" name="Google Shape;2542;p44"/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1 1 1 0 0 1 1 0 0 1 1 0 0 1 1 0</a:t>
            </a:r>
            <a:endParaRPr/>
          </a:p>
        </p:txBody>
      </p:sp>
      <p:sp>
        <p:nvSpPr>
          <p:cNvPr id="2543" name="Google Shape;2543;p44"/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1 1 0 1 0 1 0 1 0 1 0 1 0 1 0 1</a:t>
            </a:r>
            <a:endParaRPr/>
          </a:p>
        </p:txBody>
      </p:sp>
      <p:sp>
        <p:nvSpPr>
          <p:cNvPr id="2544" name="Google Shape;2544;p44"/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1 1 0 1 1 1 0 1 1 1 0 1 1 1 0 1 1</a:t>
            </a:r>
            <a:endParaRPr/>
          </a:p>
        </p:txBody>
      </p:sp>
      <p:sp>
        <p:nvSpPr>
          <p:cNvPr id="2545" name="Google Shape;2545;p44"/>
          <p:cNvSpPr/>
          <p:nvPr/>
        </p:nvSpPr>
        <p:spPr>
          <a:xfrm>
            <a:off x="2516833" y="3264149"/>
            <a:ext cx="304800" cy="304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46" name="Google Shape;2546;p44"/>
          <p:cNvSpPr txBox="1"/>
          <p:nvPr/>
        </p:nvSpPr>
        <p:spPr>
          <a:xfrm>
            <a:off x="916633" y="3201536"/>
            <a:ext cx="145770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wraparound</a:t>
            </a:r>
            <a:endParaRPr/>
          </a:p>
        </p:txBody>
      </p:sp>
      <p:cxnSp>
        <p:nvCxnSpPr>
          <p:cNvPr id="2547" name="Google Shape;2547;p44"/>
          <p:cNvCxnSpPr/>
          <p:nvPr/>
        </p:nvCxnSpPr>
        <p:spPr>
          <a:xfrm rot="10800000">
            <a:off x="2440633" y="3788911"/>
            <a:ext cx="6477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2548" name="Google Shape;2548;p44"/>
          <p:cNvSpPr/>
          <p:nvPr/>
        </p:nvSpPr>
        <p:spPr>
          <a:xfrm>
            <a:off x="2669233" y="3576532"/>
            <a:ext cx="5795540" cy="95077"/>
          </a:xfrm>
          <a:custGeom>
            <a:rect b="b" l="l" r="r" t="t"/>
            <a:pathLst>
              <a:path extrusionOk="0" h="58" w="378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9" name="Google Shape;2549;p44"/>
          <p:cNvSpPr txBox="1"/>
          <p:nvPr/>
        </p:nvSpPr>
        <p:spPr>
          <a:xfrm>
            <a:off x="2475478" y="3863610"/>
            <a:ext cx="6268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1 0 1 1 1 0 1 1 1 0 1 1 1 1 0 0</a:t>
            </a:r>
            <a:endParaRPr/>
          </a:p>
        </p:txBody>
      </p:sp>
      <p:sp>
        <p:nvSpPr>
          <p:cNvPr id="2550" name="Google Shape;2550;p44"/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0 1 0 0 0 1 0 0 0 1 0 0 0 0 1 1</a:t>
            </a:r>
            <a:endParaRPr/>
          </a:p>
        </p:txBody>
      </p:sp>
      <p:sp>
        <p:nvSpPr>
          <p:cNvPr id="2551" name="Google Shape;2551;p44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6" name="Shape 2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Google Shape;2557;p45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Internet checksum: weak protection!</a:t>
            </a:r>
            <a:endParaRPr/>
          </a:p>
        </p:txBody>
      </p:sp>
      <p:sp>
        <p:nvSpPr>
          <p:cNvPr id="2558" name="Google Shape;2558;p45"/>
          <p:cNvSpPr txBox="1"/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3363" lvl="0" marL="233363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add two 16-bit integers</a:t>
            </a:r>
            <a:endParaRPr/>
          </a:p>
        </p:txBody>
      </p:sp>
      <p:cxnSp>
        <p:nvCxnSpPr>
          <p:cNvPr id="2559" name="Google Shape;2559;p45"/>
          <p:cNvCxnSpPr/>
          <p:nvPr/>
        </p:nvCxnSpPr>
        <p:spPr>
          <a:xfrm rot="10800000">
            <a:off x="2466391" y="3069774"/>
            <a:ext cx="6477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2560" name="Google Shape;2560;p45"/>
          <p:cNvSpPr txBox="1"/>
          <p:nvPr/>
        </p:nvSpPr>
        <p:spPr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endParaRPr/>
          </a:p>
        </p:txBody>
      </p:sp>
      <p:sp>
        <p:nvSpPr>
          <p:cNvPr id="2561" name="Google Shape;2561;p45"/>
          <p:cNvSpPr txBox="1"/>
          <p:nvPr/>
        </p:nvSpPr>
        <p:spPr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checksum</a:t>
            </a:r>
            <a:endParaRPr/>
          </a:p>
        </p:txBody>
      </p:sp>
      <p:sp>
        <p:nvSpPr>
          <p:cNvPr id="2562" name="Google Shape;2562;p45"/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1 1 1 0 0 1 1 0 0 1 1 0 0 1 1 0</a:t>
            </a:r>
            <a:endParaRPr/>
          </a:p>
        </p:txBody>
      </p:sp>
      <p:sp>
        <p:nvSpPr>
          <p:cNvPr id="2563" name="Google Shape;2563;p45"/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1 1 0 1 0 1 0 1 0 1 0 1 0 1 0 1</a:t>
            </a:r>
            <a:endParaRPr/>
          </a:p>
        </p:txBody>
      </p:sp>
      <p:sp>
        <p:nvSpPr>
          <p:cNvPr id="2564" name="Google Shape;2564;p45"/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1 1 0 1 1 1 0 1 1 1 0 1 1 1 0 1 1</a:t>
            </a:r>
            <a:endParaRPr/>
          </a:p>
        </p:txBody>
      </p:sp>
      <p:grpSp>
        <p:nvGrpSpPr>
          <p:cNvPr id="2565" name="Google Shape;2565;p45"/>
          <p:cNvGrpSpPr/>
          <p:nvPr/>
        </p:nvGrpSpPr>
        <p:grpSpPr>
          <a:xfrm>
            <a:off x="942391" y="3201536"/>
            <a:ext cx="8001000" cy="1123739"/>
            <a:chOff x="942391" y="3201536"/>
            <a:chExt cx="8001000" cy="1123739"/>
          </a:xfrm>
        </p:grpSpPr>
        <p:sp>
          <p:nvSpPr>
            <p:cNvPr id="2566" name="Google Shape;2566;p45"/>
            <p:cNvSpPr/>
            <p:nvPr/>
          </p:nvSpPr>
          <p:spPr>
            <a:xfrm>
              <a:off x="2542591" y="3264149"/>
              <a:ext cx="304800" cy="3048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67" name="Google Shape;2567;p45"/>
            <p:cNvSpPr txBox="1"/>
            <p:nvPr/>
          </p:nvSpPr>
          <p:spPr>
            <a:xfrm>
              <a:off x="942391" y="3201536"/>
              <a:ext cx="14577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wraparound</a:t>
              </a:r>
              <a:endParaRPr/>
            </a:p>
          </p:txBody>
        </p:sp>
        <p:cxnSp>
          <p:nvCxnSpPr>
            <p:cNvPr id="2568" name="Google Shape;2568;p45"/>
            <p:cNvCxnSpPr/>
            <p:nvPr/>
          </p:nvCxnSpPr>
          <p:spPr>
            <a:xfrm rot="10800000">
              <a:off x="2466391" y="3788911"/>
              <a:ext cx="6477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2569" name="Google Shape;2569;p45"/>
            <p:cNvSpPr/>
            <p:nvPr/>
          </p:nvSpPr>
          <p:spPr>
            <a:xfrm>
              <a:off x="2694991" y="3576532"/>
              <a:ext cx="5795540" cy="95077"/>
            </a:xfrm>
            <a:custGeom>
              <a:rect b="b" l="l" r="r" t="t"/>
              <a:pathLst>
                <a:path extrusionOk="0" h="58" w="3788">
                  <a:moveTo>
                    <a:pt x="0" y="0"/>
                  </a:moveTo>
                  <a:lnTo>
                    <a:pt x="0" y="58"/>
                  </a:lnTo>
                  <a:lnTo>
                    <a:pt x="3788" y="58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0" name="Google Shape;2570;p45"/>
            <p:cNvSpPr txBox="1"/>
            <p:nvPr/>
          </p:nvSpPr>
          <p:spPr>
            <a:xfrm>
              <a:off x="2501236" y="3863610"/>
              <a:ext cx="626806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  1 0 1 1 1 0 1 1 1 0 1 1 1 1 0 0</a:t>
              </a:r>
              <a:endParaRPr/>
            </a:p>
          </p:txBody>
        </p:sp>
      </p:grpSp>
      <p:sp>
        <p:nvSpPr>
          <p:cNvPr id="2571" name="Google Shape;2571;p45"/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0 1 0 0 0 1 0 0 0 1 0 0 0 0 1 1</a:t>
            </a:r>
            <a:endParaRPr/>
          </a:p>
        </p:txBody>
      </p:sp>
      <p:grpSp>
        <p:nvGrpSpPr>
          <p:cNvPr id="2572" name="Google Shape;2572;p45"/>
          <p:cNvGrpSpPr/>
          <p:nvPr/>
        </p:nvGrpSpPr>
        <p:grpSpPr>
          <a:xfrm>
            <a:off x="7895417" y="1927511"/>
            <a:ext cx="2249559" cy="712515"/>
            <a:chOff x="9436187" y="4862446"/>
            <a:chExt cx="2249559" cy="712515"/>
          </a:xfrm>
        </p:grpSpPr>
        <p:sp>
          <p:nvSpPr>
            <p:cNvPr id="2573" name="Google Shape;2573;p45"/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74" name="Google Shape;2574;p45"/>
            <p:cNvCxnSpPr/>
            <p:nvPr/>
          </p:nvCxnSpPr>
          <p:spPr>
            <a:xfrm flipH="1" rot="10800000">
              <a:off x="10238282" y="5111429"/>
              <a:ext cx="546739" cy="212682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575" name="Google Shape;2575;p45"/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  0 1 </a:t>
              </a:r>
              <a:endParaRPr/>
            </a:p>
          </p:txBody>
        </p:sp>
      </p:grpSp>
      <p:grpSp>
        <p:nvGrpSpPr>
          <p:cNvPr id="2576" name="Google Shape;2576;p45"/>
          <p:cNvGrpSpPr/>
          <p:nvPr/>
        </p:nvGrpSpPr>
        <p:grpSpPr>
          <a:xfrm>
            <a:off x="7910407" y="2289202"/>
            <a:ext cx="2249559" cy="712515"/>
            <a:chOff x="9436187" y="4862446"/>
            <a:chExt cx="2249559" cy="712515"/>
          </a:xfrm>
        </p:grpSpPr>
        <p:sp>
          <p:nvSpPr>
            <p:cNvPr id="2577" name="Google Shape;2577;p45"/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78" name="Google Shape;2578;p45"/>
            <p:cNvCxnSpPr/>
            <p:nvPr/>
          </p:nvCxnSpPr>
          <p:spPr>
            <a:xfrm flipH="1" rot="10800000">
              <a:off x="10238282" y="5111429"/>
              <a:ext cx="546739" cy="212682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579" name="Google Shape;2579;p45"/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  1 0 </a:t>
              </a:r>
              <a:endParaRPr/>
            </a:p>
          </p:txBody>
        </p:sp>
      </p:grpSp>
      <p:grpSp>
        <p:nvGrpSpPr>
          <p:cNvPr id="2580" name="Google Shape;2580;p45"/>
          <p:cNvGrpSpPr/>
          <p:nvPr/>
        </p:nvGrpSpPr>
        <p:grpSpPr>
          <a:xfrm>
            <a:off x="8933167" y="3121843"/>
            <a:ext cx="2729496" cy="1754326"/>
            <a:chOff x="8933167" y="3121843"/>
            <a:chExt cx="2729496" cy="1754326"/>
          </a:xfrm>
        </p:grpSpPr>
        <p:sp>
          <p:nvSpPr>
            <p:cNvPr id="2581" name="Google Shape;2581;p45"/>
            <p:cNvSpPr/>
            <p:nvPr/>
          </p:nvSpPr>
          <p:spPr>
            <a:xfrm>
              <a:off x="8933167" y="3244723"/>
              <a:ext cx="247697" cy="1504855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2" name="Google Shape;2582;p45"/>
            <p:cNvSpPr txBox="1"/>
            <p:nvPr/>
          </p:nvSpPr>
          <p:spPr>
            <a:xfrm>
              <a:off x="9259241" y="3121843"/>
              <a:ext cx="2403422" cy="1754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Even though numbers have changed (bit flips), </a:t>
              </a:r>
              <a:r>
                <a:rPr b="0" i="1" lang="en-US" sz="2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no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change in checksum!</a:t>
              </a:r>
              <a:endParaRPr/>
            </a:p>
          </p:txBody>
        </p:sp>
      </p:grpSp>
      <p:sp>
        <p:nvSpPr>
          <p:cNvPr id="2583" name="Google Shape;2583;p45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Transport services and protocols</a:t>
            </a:r>
            <a:endParaRPr sz="4400"/>
          </a:p>
        </p:txBody>
      </p:sp>
      <p:sp>
        <p:nvSpPr>
          <p:cNvPr id="68" name="Google Shape;68;p10"/>
          <p:cNvSpPr txBox="1"/>
          <p:nvPr/>
        </p:nvSpPr>
        <p:spPr>
          <a:xfrm>
            <a:off x="681218" y="1443831"/>
            <a:ext cx="5815703" cy="1621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</a:t>
            </a:r>
            <a:r>
              <a:rPr b="0" i="1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logical communication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between application processes running on different hosts</a:t>
            </a: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8985188" y="3065778"/>
            <a:ext cx="1124807" cy="1337915"/>
          </a:xfrm>
          <a:custGeom>
            <a:rect b="b" l="l" r="r" t="t"/>
            <a:pathLst>
              <a:path extrusionOk="0" h="1800235" w="1549812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0"/>
          <p:cNvSpPr/>
          <p:nvPr/>
        </p:nvSpPr>
        <p:spPr>
          <a:xfrm>
            <a:off x="7274076" y="1826035"/>
            <a:ext cx="1736725" cy="1317704"/>
          </a:xfrm>
          <a:custGeom>
            <a:rect b="b" l="l" r="r" t="t"/>
            <a:pathLst>
              <a:path extrusionOk="0" h="675" w="1036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oogle Shape;71;p10"/>
          <p:cNvGrpSpPr/>
          <p:nvPr/>
        </p:nvGrpSpPr>
        <p:grpSpPr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72" name="Google Shape;72;p10"/>
            <p:cNvSpPr/>
            <p:nvPr/>
          </p:nvSpPr>
          <p:spPr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0"/>
            <p:cNvSpPr/>
            <p:nvPr/>
          </p:nvSpPr>
          <p:spPr>
            <a:xfrm>
              <a:off x="2889" y="1631"/>
              <a:ext cx="980" cy="253"/>
            </a:xfrm>
            <a:prstGeom prst="triangle">
              <a:avLst>
                <a:gd fmla="val 50000" name="adj"/>
              </a:avLst>
            </a:prstGeom>
            <a:solidFill>
              <a:srgbClr val="9CD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0"/>
          <p:cNvSpPr/>
          <p:nvPr/>
        </p:nvSpPr>
        <p:spPr>
          <a:xfrm>
            <a:off x="7712401" y="4683134"/>
            <a:ext cx="3079750" cy="1665288"/>
          </a:xfrm>
          <a:custGeom>
            <a:rect b="b" l="l" r="r" t="t"/>
            <a:pathLst>
              <a:path extrusionOk="0" h="1049" w="1940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0"/>
          <p:cNvSpPr txBox="1"/>
          <p:nvPr/>
        </p:nvSpPr>
        <p:spPr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mobile network</a:t>
            </a:r>
            <a:endParaRPr/>
          </a:p>
        </p:txBody>
      </p:sp>
      <p:sp>
        <p:nvSpPr>
          <p:cNvPr id="76" name="Google Shape;76;p10"/>
          <p:cNvSpPr txBox="1"/>
          <p:nvPr/>
        </p:nvSpPr>
        <p:spPr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home network</a:t>
            </a:r>
            <a:endParaRPr/>
          </a:p>
        </p:txBody>
      </p:sp>
      <p:sp>
        <p:nvSpPr>
          <p:cNvPr id="77" name="Google Shape;77;p10"/>
          <p:cNvSpPr txBox="1"/>
          <p:nvPr/>
        </p:nvSpPr>
        <p:spPr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network</a:t>
            </a:r>
            <a:endParaRPr/>
          </a:p>
        </p:txBody>
      </p:sp>
      <p:sp>
        <p:nvSpPr>
          <p:cNvPr id="78" name="Google Shape;78;p10"/>
          <p:cNvSpPr/>
          <p:nvPr/>
        </p:nvSpPr>
        <p:spPr>
          <a:xfrm>
            <a:off x="10222146" y="3179540"/>
            <a:ext cx="1273167" cy="1935748"/>
          </a:xfrm>
          <a:custGeom>
            <a:rect b="b" l="l" r="r" t="t"/>
            <a:pathLst>
              <a:path extrusionOk="0" h="1952840" w="1447873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>
            <a:gsLst>
              <a:gs pos="0">
                <a:srgbClr val="9CDFF9"/>
              </a:gs>
              <a:gs pos="58999">
                <a:srgbClr val="DDEAF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" name="Google Shape;79;p10"/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80" name="Google Shape;80;p10"/>
            <p:cNvSpPr/>
            <p:nvPr/>
          </p:nvSpPr>
          <p:spPr>
            <a:xfrm>
              <a:off x="5536769" y="1751190"/>
              <a:ext cx="524651" cy="662124"/>
            </a:xfrm>
            <a:custGeom>
              <a:rect b="b" l="l" r="r" t="t"/>
              <a:pathLst>
                <a:path extrusionOk="0" h="662124" w="524651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5203089" y="1921244"/>
              <a:ext cx="651290" cy="492070"/>
            </a:xfrm>
            <a:custGeom>
              <a:rect b="b" l="l" r="r" t="t"/>
              <a:pathLst>
                <a:path extrusionOk="0" h="492070" w="65129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2" name="Google Shape;82;p10"/>
            <p:cNvCxnSpPr/>
            <p:nvPr/>
          </p:nvCxnSpPr>
          <p:spPr>
            <a:xfrm flipH="1" rot="10800000">
              <a:off x="5270526" y="2029553"/>
              <a:ext cx="295249" cy="73468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10"/>
            <p:cNvCxnSpPr/>
            <p:nvPr/>
          </p:nvCxnSpPr>
          <p:spPr>
            <a:xfrm flipH="1" rot="10800000">
              <a:off x="5275406" y="2261710"/>
              <a:ext cx="290369" cy="1675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10"/>
            <p:cNvCxnSpPr/>
            <p:nvPr/>
          </p:nvCxnSpPr>
          <p:spPr>
            <a:xfrm flipH="1" rot="10800000">
              <a:off x="5275406" y="2151772"/>
              <a:ext cx="290369" cy="4840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" name="Google Shape;85;p10"/>
            <p:cNvCxnSpPr/>
            <p:nvPr/>
          </p:nvCxnSpPr>
          <p:spPr>
            <a:xfrm>
              <a:off x="5270094" y="2354086"/>
              <a:ext cx="295681" cy="0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" name="Google Shape;86;p10"/>
            <p:cNvCxnSpPr/>
            <p:nvPr/>
          </p:nvCxnSpPr>
          <p:spPr>
            <a:xfrm rot="10800000">
              <a:off x="5950242" y="1866900"/>
              <a:ext cx="0" cy="465273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" name="Google Shape;87;p10"/>
            <p:cNvCxnSpPr/>
            <p:nvPr/>
          </p:nvCxnSpPr>
          <p:spPr>
            <a:xfrm>
              <a:off x="5628589" y="1936750"/>
              <a:ext cx="0" cy="476854"/>
            </a:xfrm>
            <a:prstGeom prst="straightConnector1">
              <a:avLst/>
            </a:prstGeom>
            <a:noFill/>
            <a:ln cap="flat" cmpd="sng" w="15875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88" name="Google Shape;88;p10"/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89" name="Google Shape;89;p10"/>
            <p:cNvSpPr/>
            <p:nvPr/>
          </p:nvSpPr>
          <p:spPr>
            <a:xfrm>
              <a:off x="5536769" y="1751190"/>
              <a:ext cx="524651" cy="662124"/>
            </a:xfrm>
            <a:custGeom>
              <a:rect b="b" l="l" r="r" t="t"/>
              <a:pathLst>
                <a:path extrusionOk="0" h="662124" w="524651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0"/>
            <p:cNvSpPr/>
            <p:nvPr/>
          </p:nvSpPr>
          <p:spPr>
            <a:xfrm>
              <a:off x="5203089" y="1921244"/>
              <a:ext cx="651290" cy="492070"/>
            </a:xfrm>
            <a:custGeom>
              <a:rect b="b" l="l" r="r" t="t"/>
              <a:pathLst>
                <a:path extrusionOk="0" h="492070" w="65129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1" name="Google Shape;91;p10"/>
            <p:cNvCxnSpPr/>
            <p:nvPr/>
          </p:nvCxnSpPr>
          <p:spPr>
            <a:xfrm flipH="1" rot="10800000">
              <a:off x="5270526" y="2029553"/>
              <a:ext cx="295249" cy="73468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" name="Google Shape;92;p10"/>
            <p:cNvCxnSpPr/>
            <p:nvPr/>
          </p:nvCxnSpPr>
          <p:spPr>
            <a:xfrm flipH="1" rot="10800000">
              <a:off x="5275406" y="2261710"/>
              <a:ext cx="290369" cy="1675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" name="Google Shape;93;p10"/>
            <p:cNvCxnSpPr/>
            <p:nvPr/>
          </p:nvCxnSpPr>
          <p:spPr>
            <a:xfrm flipH="1" rot="10800000">
              <a:off x="5275406" y="2151772"/>
              <a:ext cx="290369" cy="4840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" name="Google Shape;94;p10"/>
            <p:cNvCxnSpPr/>
            <p:nvPr/>
          </p:nvCxnSpPr>
          <p:spPr>
            <a:xfrm>
              <a:off x="5270094" y="2354086"/>
              <a:ext cx="295681" cy="0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" name="Google Shape;95;p10"/>
            <p:cNvCxnSpPr/>
            <p:nvPr/>
          </p:nvCxnSpPr>
          <p:spPr>
            <a:xfrm rot="10800000">
              <a:off x="5950242" y="1866900"/>
              <a:ext cx="0" cy="465273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" name="Google Shape;96;p10"/>
            <p:cNvCxnSpPr/>
            <p:nvPr/>
          </p:nvCxnSpPr>
          <p:spPr>
            <a:xfrm>
              <a:off x="5628589" y="1936750"/>
              <a:ext cx="0" cy="476854"/>
            </a:xfrm>
            <a:prstGeom prst="straightConnector1">
              <a:avLst/>
            </a:prstGeom>
            <a:noFill/>
            <a:ln cap="flat" cmpd="sng" w="15875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7" name="Google Shape;97;p10"/>
          <p:cNvSpPr/>
          <p:nvPr/>
        </p:nvSpPr>
        <p:spPr>
          <a:xfrm>
            <a:off x="9540813" y="1782042"/>
            <a:ext cx="1497864" cy="1386455"/>
          </a:xfrm>
          <a:custGeom>
            <a:rect b="b" l="l" r="r" t="t"/>
            <a:pathLst>
              <a:path extrusionOk="0" h="1796376" w="1634267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>
            <a:gsLst>
              <a:gs pos="0">
                <a:srgbClr val="9CDFF9"/>
              </a:gs>
              <a:gs pos="57000">
                <a:srgbClr val="DDEAF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0"/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national or global ISP</a:t>
            </a:r>
            <a:endParaRPr/>
          </a:p>
        </p:txBody>
      </p:sp>
      <p:sp>
        <p:nvSpPr>
          <p:cNvPr id="99" name="Google Shape;99;p10"/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0"/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or regional ISP</a:t>
            </a:r>
            <a:endParaRPr/>
          </a:p>
        </p:txBody>
      </p:sp>
      <p:sp>
        <p:nvSpPr>
          <p:cNvPr id="101" name="Google Shape;101;p10"/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datacenter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/>
          </a:p>
        </p:txBody>
      </p:sp>
      <p:sp>
        <p:nvSpPr>
          <p:cNvPr id="102" name="Google Shape;102;p10"/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content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provider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10"/>
          <p:cNvCxnSpPr/>
          <p:nvPr/>
        </p:nvCxnSpPr>
        <p:spPr>
          <a:xfrm rot="10800000">
            <a:off x="10559920" y="3580125"/>
            <a:ext cx="412964" cy="63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" name="Google Shape;104;p10"/>
          <p:cNvCxnSpPr/>
          <p:nvPr/>
        </p:nvCxnSpPr>
        <p:spPr>
          <a:xfrm rot="10800000">
            <a:off x="10660835" y="3640684"/>
            <a:ext cx="345866" cy="7389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10"/>
          <p:cNvCxnSpPr/>
          <p:nvPr/>
        </p:nvCxnSpPr>
        <p:spPr>
          <a:xfrm flipH="1" rot="10800000">
            <a:off x="10636897" y="3633421"/>
            <a:ext cx="335987" cy="39534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" name="Google Shape;106;p10"/>
          <p:cNvCxnSpPr/>
          <p:nvPr/>
        </p:nvCxnSpPr>
        <p:spPr>
          <a:xfrm rot="10800000">
            <a:off x="10570774" y="3594896"/>
            <a:ext cx="1" cy="4857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" name="Google Shape;107;p10"/>
          <p:cNvCxnSpPr/>
          <p:nvPr/>
        </p:nvCxnSpPr>
        <p:spPr>
          <a:xfrm rot="10800000">
            <a:off x="10550620" y="4071642"/>
            <a:ext cx="508543" cy="34864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" name="Google Shape;108;p10"/>
          <p:cNvCxnSpPr/>
          <p:nvPr/>
        </p:nvCxnSpPr>
        <p:spPr>
          <a:xfrm rot="10800000">
            <a:off x="9895195" y="4087742"/>
            <a:ext cx="6554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10"/>
          <p:cNvCxnSpPr/>
          <p:nvPr/>
        </p:nvCxnSpPr>
        <p:spPr>
          <a:xfrm rot="10800000">
            <a:off x="9219616" y="4087742"/>
            <a:ext cx="6554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" name="Google Shape;110;p10"/>
          <p:cNvCxnSpPr/>
          <p:nvPr/>
        </p:nvCxnSpPr>
        <p:spPr>
          <a:xfrm flipH="1">
            <a:off x="9276868" y="3507672"/>
            <a:ext cx="382424" cy="5170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1" name="Google Shape;111;p10"/>
          <p:cNvCxnSpPr/>
          <p:nvPr/>
        </p:nvCxnSpPr>
        <p:spPr>
          <a:xfrm>
            <a:off x="9733069" y="3507672"/>
            <a:ext cx="0" cy="54029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" name="Google Shape;112;p10"/>
          <p:cNvCxnSpPr/>
          <p:nvPr/>
        </p:nvCxnSpPr>
        <p:spPr>
          <a:xfrm>
            <a:off x="10137668" y="2754692"/>
            <a:ext cx="488174" cy="8393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" name="Google Shape;113;p10"/>
          <p:cNvCxnSpPr/>
          <p:nvPr/>
        </p:nvCxnSpPr>
        <p:spPr>
          <a:xfrm flipH="1">
            <a:off x="9798719" y="2695013"/>
            <a:ext cx="380432" cy="69480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14" name="Google Shape;114;p10"/>
          <p:cNvGrpSpPr/>
          <p:nvPr/>
        </p:nvGrpSpPr>
        <p:grpSpPr>
          <a:xfrm>
            <a:off x="7562238" y="2127325"/>
            <a:ext cx="3578867" cy="3640284"/>
            <a:chOff x="7562238" y="2127325"/>
            <a:chExt cx="3578867" cy="3640284"/>
          </a:xfrm>
        </p:grpSpPr>
        <p:grpSp>
          <p:nvGrpSpPr>
            <p:cNvPr id="115" name="Google Shape;115;p10"/>
            <p:cNvGrpSpPr/>
            <p:nvPr/>
          </p:nvGrpSpPr>
          <p:grpSpPr>
            <a:xfrm>
              <a:off x="7857253" y="2127325"/>
              <a:ext cx="3283852" cy="3640284"/>
              <a:chOff x="7881336" y="2104198"/>
              <a:chExt cx="3283852" cy="3640284"/>
            </a:xfrm>
          </p:grpSpPr>
          <p:cxnSp>
            <p:nvCxnSpPr>
              <p:cNvPr id="116" name="Google Shape;116;p10"/>
              <p:cNvCxnSpPr/>
              <p:nvPr/>
            </p:nvCxnSpPr>
            <p:spPr>
              <a:xfrm flipH="1" rot="5400000">
                <a:off x="9813692" y="5228612"/>
                <a:ext cx="388062" cy="75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" name="Google Shape;117;p10"/>
              <p:cNvCxnSpPr/>
              <p:nvPr/>
            </p:nvCxnSpPr>
            <p:spPr>
              <a:xfrm rot="10800000">
                <a:off x="10234009" y="5382159"/>
                <a:ext cx="0" cy="1143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" name="Google Shape;118;p10"/>
              <p:cNvCxnSpPr/>
              <p:nvPr/>
            </p:nvCxnSpPr>
            <p:spPr>
              <a:xfrm>
                <a:off x="9457042" y="4815390"/>
                <a:ext cx="524483" cy="2615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" name="Google Shape;119;p10"/>
              <p:cNvCxnSpPr/>
              <p:nvPr/>
            </p:nvCxnSpPr>
            <p:spPr>
              <a:xfrm flipH="1" rot="10800000">
                <a:off x="8874149" y="4815390"/>
                <a:ext cx="569255" cy="24626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" name="Google Shape;120;p10"/>
              <p:cNvCxnSpPr/>
              <p:nvPr/>
            </p:nvCxnSpPr>
            <p:spPr>
              <a:xfrm>
                <a:off x="8845827" y="5085749"/>
                <a:ext cx="103050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" name="Google Shape;121;p10"/>
              <p:cNvCxnSpPr/>
              <p:nvPr/>
            </p:nvCxnSpPr>
            <p:spPr>
              <a:xfrm>
                <a:off x="8234290" y="5094207"/>
                <a:ext cx="226800" cy="12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" name="Google Shape;122;p10"/>
              <p:cNvCxnSpPr/>
              <p:nvPr/>
            </p:nvCxnSpPr>
            <p:spPr>
              <a:xfrm flipH="1" rot="10800000">
                <a:off x="7972450" y="5267343"/>
                <a:ext cx="412750" cy="12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" name="Google Shape;123;p10"/>
              <p:cNvCxnSpPr/>
              <p:nvPr/>
            </p:nvCxnSpPr>
            <p:spPr>
              <a:xfrm flipH="1">
                <a:off x="8397900" y="5259125"/>
                <a:ext cx="68080" cy="29396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" name="Google Shape;124;p10"/>
              <p:cNvCxnSpPr/>
              <p:nvPr/>
            </p:nvCxnSpPr>
            <p:spPr>
              <a:xfrm rot="10800000">
                <a:off x="8512814" y="5284804"/>
                <a:ext cx="280374" cy="26987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" name="Google Shape;125;p10"/>
              <p:cNvCxnSpPr/>
              <p:nvPr/>
            </p:nvCxnSpPr>
            <p:spPr>
              <a:xfrm>
                <a:off x="8512814" y="5234921"/>
                <a:ext cx="914184" cy="46862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" name="Google Shape;126;p10"/>
              <p:cNvCxnSpPr/>
              <p:nvPr/>
            </p:nvCxnSpPr>
            <p:spPr>
              <a:xfrm>
                <a:off x="8271861" y="3806843"/>
                <a:ext cx="0" cy="13176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" name="Google Shape;127;p10"/>
              <p:cNvCxnSpPr/>
              <p:nvPr/>
            </p:nvCxnSpPr>
            <p:spPr>
              <a:xfrm flipH="1" rot="10800000">
                <a:off x="7881336" y="4017980"/>
                <a:ext cx="168275" cy="3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" name="Google Shape;128;p10"/>
              <p:cNvCxnSpPr/>
              <p:nvPr/>
            </p:nvCxnSpPr>
            <p:spPr>
              <a:xfrm flipH="1" rot="5400000">
                <a:off x="9909628" y="5560344"/>
                <a:ext cx="366793" cy="148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" name="Google Shape;129;p10"/>
              <p:cNvCxnSpPr/>
              <p:nvPr/>
            </p:nvCxnSpPr>
            <p:spPr>
              <a:xfrm flipH="1" rot="10800000">
                <a:off x="8483508" y="5013435"/>
                <a:ext cx="404236" cy="20777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" name="Google Shape;130;p10"/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1" name="Google Shape;131;p10"/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2" name="Google Shape;132;p10"/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3" name="Google Shape;133;p10"/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4" name="Google Shape;134;p10"/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5" name="Google Shape;135;p10"/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6" name="Google Shape;136;p10"/>
              <p:cNvCxnSpPr/>
              <p:nvPr/>
            </p:nvCxnSpPr>
            <p:spPr>
              <a:xfrm rot="10800000">
                <a:off x="10706077" y="2695840"/>
                <a:ext cx="353541" cy="6780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7" name="Google Shape;137;p10"/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8" name="Google Shape;138;p10"/>
              <p:cNvCxnSpPr/>
              <p:nvPr/>
            </p:nvCxnSpPr>
            <p:spPr>
              <a:xfrm flipH="1" rot="10800000">
                <a:off x="9402788" y="4090252"/>
                <a:ext cx="429324" cy="70560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" name="Google Shape;139;p10"/>
              <p:cNvCxnSpPr/>
              <p:nvPr/>
            </p:nvCxnSpPr>
            <p:spPr>
              <a:xfrm flipH="1" rot="10800000">
                <a:off x="8268637" y="4024329"/>
                <a:ext cx="969051" cy="3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pic>
          <p:nvPicPr>
            <p:cNvPr descr="antenna_radiation_stylized" id="140" name="Google Shape;140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141" name="Google Shape;141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ell_tower_radiation copy" id="142" name="Google Shape;142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10"/>
            <p:cNvSpPr/>
            <p:nvPr/>
          </p:nvSpPr>
          <p:spPr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4" name="Google Shape;144;p10"/>
          <p:cNvCxnSpPr/>
          <p:nvPr/>
        </p:nvCxnSpPr>
        <p:spPr>
          <a:xfrm>
            <a:off x="8207860" y="2700359"/>
            <a:ext cx="227964" cy="17435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5" name="Google Shape;145;p10"/>
          <p:cNvGrpSpPr/>
          <p:nvPr/>
        </p:nvGrpSpPr>
        <p:grpSpPr>
          <a:xfrm>
            <a:off x="8050698" y="2309376"/>
            <a:ext cx="298450" cy="464008"/>
            <a:chOff x="3130" y="3288"/>
            <a:chExt cx="410" cy="742"/>
          </a:xfrm>
        </p:grpSpPr>
        <p:cxnSp>
          <p:nvCxnSpPr>
            <p:cNvPr id="146" name="Google Shape;146;p10"/>
            <p:cNvCxnSpPr/>
            <p:nvPr/>
          </p:nvCxnSpPr>
          <p:spPr>
            <a:xfrm flipH="1">
              <a:off x="3130" y="3288"/>
              <a:ext cx="205" cy="6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10"/>
            <p:cNvCxnSpPr/>
            <p:nvPr/>
          </p:nvCxnSpPr>
          <p:spPr>
            <a:xfrm>
              <a:off x="3335" y="3288"/>
              <a:ext cx="205" cy="66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10"/>
            <p:cNvCxnSpPr/>
            <p:nvPr/>
          </p:nvCxnSpPr>
          <p:spPr>
            <a:xfrm>
              <a:off x="3130" y="3957"/>
              <a:ext cx="205" cy="7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0"/>
            <p:cNvCxnSpPr/>
            <p:nvPr/>
          </p:nvCxnSpPr>
          <p:spPr>
            <a:xfrm flipH="1">
              <a:off x="3335" y="3957"/>
              <a:ext cx="205" cy="7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0"/>
            <p:cNvCxnSpPr/>
            <p:nvPr/>
          </p:nvCxnSpPr>
          <p:spPr>
            <a:xfrm>
              <a:off x="3335" y="3303"/>
              <a:ext cx="0" cy="72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10"/>
            <p:cNvCxnSpPr/>
            <p:nvPr/>
          </p:nvCxnSpPr>
          <p:spPr>
            <a:xfrm flipH="1" rot="10800000">
              <a:off x="3130" y="3888"/>
              <a:ext cx="205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10"/>
            <p:cNvCxnSpPr/>
            <p:nvPr/>
          </p:nvCxnSpPr>
          <p:spPr>
            <a:xfrm rot="10800000">
              <a:off x="3335" y="3888"/>
              <a:ext cx="205" cy="6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10"/>
            <p:cNvCxnSpPr/>
            <p:nvPr/>
          </p:nvCxnSpPr>
          <p:spPr>
            <a:xfrm>
              <a:off x="3217" y="3668"/>
              <a:ext cx="118" cy="5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10"/>
            <p:cNvCxnSpPr/>
            <p:nvPr/>
          </p:nvCxnSpPr>
          <p:spPr>
            <a:xfrm flipH="1" rot="10800000">
              <a:off x="3335" y="3668"/>
              <a:ext cx="124" cy="5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10"/>
            <p:cNvCxnSpPr/>
            <p:nvPr/>
          </p:nvCxnSpPr>
          <p:spPr>
            <a:xfrm>
              <a:off x="3178" y="3766"/>
              <a:ext cx="152" cy="7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10"/>
            <p:cNvCxnSpPr/>
            <p:nvPr/>
          </p:nvCxnSpPr>
          <p:spPr>
            <a:xfrm flipH="1" rot="10800000">
              <a:off x="3335" y="3781"/>
              <a:ext cx="153" cy="6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10"/>
            <p:cNvCxnSpPr/>
            <p:nvPr/>
          </p:nvCxnSpPr>
          <p:spPr>
            <a:xfrm flipH="1" rot="10800000">
              <a:off x="3335" y="3567"/>
              <a:ext cx="78" cy="2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0"/>
            <p:cNvCxnSpPr/>
            <p:nvPr/>
          </p:nvCxnSpPr>
          <p:spPr>
            <a:xfrm flipH="1" rot="10800000">
              <a:off x="3335" y="3428"/>
              <a:ext cx="49" cy="2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10"/>
            <p:cNvCxnSpPr/>
            <p:nvPr/>
          </p:nvCxnSpPr>
          <p:spPr>
            <a:xfrm>
              <a:off x="3247" y="3558"/>
              <a:ext cx="95" cy="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10"/>
            <p:cNvCxnSpPr/>
            <p:nvPr/>
          </p:nvCxnSpPr>
          <p:spPr>
            <a:xfrm>
              <a:off x="3289" y="3422"/>
              <a:ext cx="55" cy="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access_point_stylized_small" id="161" name="Google Shape;161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ess_point_stylized_small" id="162" name="Google Shape;162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Google Shape;163;p10"/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64" name="Google Shape;164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172" name="Google Shape;172;p10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4" name="Google Shape;174;p10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10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9" name="Google Shape;179;p10"/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80" name="Google Shape;180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182" name="Google Shape;182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3" name="Google Shape;183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7" name="Google Shape;187;p10"/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188" name="Google Shape;188;p10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0" name="Google Shape;190;p10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91" name="Google Shape;191;p10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10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10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10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5" name="Google Shape;195;p10"/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96" name="Google Shape;196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197" name="Google Shape;197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198" name="Google Shape;198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9" name="Google Shape;199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3" name="Google Shape;203;p10"/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204" name="Google Shape;204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05" name="Google Shape;205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06" name="Google Shape;206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7" name="Google Shape;207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1" name="Google Shape;211;p10"/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212" name="Google Shape;212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13" name="Google Shape;213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14" name="Google Shape;214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5" name="Google Shape;215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9" name="Google Shape;219;p10"/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220" name="Google Shape;220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21" name="Google Shape;221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22" name="Google Shape;222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3" name="Google Shape;223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7" name="Google Shape;227;p10"/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228" name="Google Shape;228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30" name="Google Shape;230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1" name="Google Shape;231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5" name="Google Shape;235;p10"/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236" name="Google Shape;236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38" name="Google Shape;238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9" name="Google Shape;239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3" name="Google Shape;243;p10"/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244" name="Google Shape;244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46" name="Google Shape;246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7" name="Google Shape;247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1" name="Google Shape;251;p10"/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252" name="Google Shape;252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54" name="Google Shape;254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5" name="Google Shape;255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9" name="Google Shape;259;p10"/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60" name="Google Shape;260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62" name="Google Shape;262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63" name="Google Shape;263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67" name="Google Shape;267;p10"/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68" name="Google Shape;268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70" name="Google Shape;270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1" name="Google Shape;271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5" name="Google Shape;275;p10"/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76" name="Google Shape;276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78" name="Google Shape;278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9" name="Google Shape;279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3" name="Google Shape;283;p10"/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84" name="Google Shape;284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86" name="Google Shape;286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87" name="Google Shape;287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1" name="Google Shape;291;p10"/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92" name="Google Shape;292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94" name="Google Shape;294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5" name="Google Shape;295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9" name="Google Shape;299;p10"/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300" name="Google Shape;300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301" name="Google Shape;301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302" name="Google Shape;302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03" name="Google Shape;303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7" name="Google Shape;307;p10"/>
          <p:cNvGrpSpPr/>
          <p:nvPr/>
        </p:nvGrpSpPr>
        <p:grpSpPr>
          <a:xfrm>
            <a:off x="7439074" y="2356613"/>
            <a:ext cx="534987" cy="414882"/>
            <a:chOff x="7432700" y="2327293"/>
            <a:chExt cx="534987" cy="414882"/>
          </a:xfrm>
        </p:grpSpPr>
        <p:pic>
          <p:nvPicPr>
            <p:cNvPr descr="antenna_stylized" id="308" name="Google Shape;308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309" name="Google Shape;309;p1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 rot="109064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Google Shape;310;p10"/>
            <p:cNvSpPr/>
            <p:nvPr/>
          </p:nvSpPr>
          <p:spPr>
            <a:xfrm>
              <a:off x="7603304" y="2420984"/>
              <a:ext cx="351919" cy="208167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311" name="Google Shape;311;p1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" name="Google Shape;312;p10"/>
            <p:cNvSpPr/>
            <p:nvPr/>
          </p:nvSpPr>
          <p:spPr>
            <a:xfrm>
              <a:off x="7667378" y="2414843"/>
              <a:ext cx="298167" cy="3873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7600188" y="2414528"/>
              <a:ext cx="82770" cy="161243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7874205" y="2443344"/>
              <a:ext cx="89197" cy="18612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7599214" y="2567582"/>
              <a:ext cx="327185" cy="62828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0"/>
            <p:cNvSpPr/>
            <p:nvPr/>
          </p:nvSpPr>
          <p:spPr>
            <a:xfrm>
              <a:off x="7884138" y="2444918"/>
              <a:ext cx="83549" cy="186909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0"/>
            <p:cNvSpPr/>
            <p:nvPr/>
          </p:nvSpPr>
          <p:spPr>
            <a:xfrm>
              <a:off x="7599603" y="2575928"/>
              <a:ext cx="290961" cy="62041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10"/>
            <p:cNvGrpSpPr/>
            <p:nvPr/>
          </p:nvGrpSpPr>
          <p:grpSpPr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319" name="Google Shape;319;p10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0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0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0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0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0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5" name="Google Shape;325;p10"/>
            <p:cNvSpPr/>
            <p:nvPr/>
          </p:nvSpPr>
          <p:spPr>
            <a:xfrm>
              <a:off x="7763780" y="2647731"/>
              <a:ext cx="119578" cy="80936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0"/>
            <p:cNvSpPr/>
            <p:nvPr/>
          </p:nvSpPr>
          <p:spPr>
            <a:xfrm>
              <a:off x="7458602" y="2654187"/>
              <a:ext cx="305957" cy="73850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0"/>
            <p:cNvSpPr/>
            <p:nvPr/>
          </p:nvSpPr>
          <p:spPr>
            <a:xfrm>
              <a:off x="7458797" y="2640645"/>
              <a:ext cx="3311" cy="14959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0"/>
            <p:cNvSpPr/>
            <p:nvPr/>
          </p:nvSpPr>
          <p:spPr>
            <a:xfrm>
              <a:off x="7458992" y="2579707"/>
              <a:ext cx="142170" cy="6188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0"/>
            <p:cNvSpPr/>
            <p:nvPr/>
          </p:nvSpPr>
          <p:spPr>
            <a:xfrm>
              <a:off x="7468535" y="2643795"/>
              <a:ext cx="290182" cy="7101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0"/>
            <p:cNvSpPr/>
            <p:nvPr/>
          </p:nvSpPr>
          <p:spPr>
            <a:xfrm flipH="1" rot="10800000">
              <a:off x="7758327" y="2638756"/>
              <a:ext cx="118410" cy="7353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1" name="Google Shape;331;p10"/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descr="light2.png" id="332" name="Google Shape;332;p1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333" name="Google Shape;333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4" name="Google Shape;334;p10"/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descr="car_icon_small" id="335" name="Google Shape;335;p1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336" name="Google Shape;336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7" name="Google Shape;337;p10"/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338" name="Google Shape;338;p10"/>
            <p:cNvGrpSpPr/>
            <p:nvPr/>
          </p:nvGrpSpPr>
          <p:grpSpPr>
            <a:xfrm>
              <a:off x="7487144" y="3389820"/>
              <a:ext cx="350807" cy="310034"/>
              <a:chOff x="7487144" y="3389820"/>
              <a:chExt cx="350807" cy="310034"/>
            </a:xfrm>
          </p:grpSpPr>
          <p:pic>
            <p:nvPicPr>
              <p:cNvPr descr="antenna_stylized" id="339" name="Google Shape;339;p10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340" name="Google Shape;340;p10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 flipH="1" rot="109064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1" name="Google Shape;341;p10"/>
              <p:cNvSpPr/>
              <p:nvPr/>
            </p:nvSpPr>
            <p:spPr>
              <a:xfrm>
                <a:off x="7599014" y="3459979"/>
                <a:ext cx="230764" cy="155883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creen" id="342" name="Google Shape;342;p10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3" name="Google Shape;343;p10"/>
              <p:cNvSpPr/>
              <p:nvPr/>
            </p:nvSpPr>
            <p:spPr>
              <a:xfrm>
                <a:off x="7641029" y="3455381"/>
                <a:ext cx="195517" cy="29007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10"/>
              <p:cNvSpPr/>
              <p:nvPr/>
            </p:nvSpPr>
            <p:spPr>
              <a:xfrm>
                <a:off x="7596971" y="3455145"/>
                <a:ext cx="54275" cy="120745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10"/>
              <p:cNvSpPr/>
              <p:nvPr/>
            </p:nvSpPr>
            <p:spPr>
              <a:xfrm>
                <a:off x="7776652" y="3476723"/>
                <a:ext cx="58489" cy="13937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10"/>
              <p:cNvSpPr/>
              <p:nvPr/>
            </p:nvSpPr>
            <p:spPr>
              <a:xfrm>
                <a:off x="7596332" y="3569758"/>
                <a:ext cx="214545" cy="47048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10"/>
              <p:cNvSpPr/>
              <p:nvPr/>
            </p:nvSpPr>
            <p:spPr>
              <a:xfrm>
                <a:off x="7783165" y="3477902"/>
                <a:ext cx="54786" cy="139965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10"/>
              <p:cNvSpPr/>
              <p:nvPr/>
            </p:nvSpPr>
            <p:spPr>
              <a:xfrm>
                <a:off x="7596588" y="3576007"/>
                <a:ext cx="190792" cy="46458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49" name="Google Shape;349;p10"/>
              <p:cNvGrpSpPr/>
              <p:nvPr/>
            </p:nvGrpSpPr>
            <p:grpSpPr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50" name="Google Shape;350;p10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10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10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10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10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10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56" name="Google Shape;356;p10"/>
              <p:cNvSpPr/>
              <p:nvPr/>
            </p:nvSpPr>
            <p:spPr>
              <a:xfrm>
                <a:off x="7704243" y="3629776"/>
                <a:ext cx="78411" cy="60608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10"/>
              <p:cNvSpPr/>
              <p:nvPr/>
            </p:nvSpPr>
            <p:spPr>
              <a:xfrm>
                <a:off x="7504129" y="3634611"/>
                <a:ext cx="200625" cy="5530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10"/>
              <p:cNvSpPr/>
              <p:nvPr/>
            </p:nvSpPr>
            <p:spPr>
              <a:xfrm>
                <a:off x="7504257" y="3624470"/>
                <a:ext cx="2171" cy="1120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10"/>
              <p:cNvSpPr/>
              <p:nvPr/>
            </p:nvSpPr>
            <p:spPr>
              <a:xfrm>
                <a:off x="7504384" y="3578837"/>
                <a:ext cx="93225" cy="46340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10"/>
              <p:cNvSpPr/>
              <p:nvPr/>
            </p:nvSpPr>
            <p:spPr>
              <a:xfrm>
                <a:off x="7510642" y="3626829"/>
                <a:ext cx="190281" cy="53180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10"/>
              <p:cNvSpPr/>
              <p:nvPr/>
            </p:nvSpPr>
            <p:spPr>
              <a:xfrm flipH="1" rot="10800000">
                <a:off x="7700668" y="3623055"/>
                <a:ext cx="77645" cy="55066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2" name="Google Shape;362;p10"/>
            <p:cNvGrpSpPr/>
            <p:nvPr/>
          </p:nvGrpSpPr>
          <p:grpSpPr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descr="desktop_computer_stylized_medium" id="363" name="Google Shape;363;p10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4" name="Google Shape;364;p10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5" name="Google Shape;365;p10"/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descr="fridge2.png" id="366" name="Google Shape;366;p10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stylized" id="367" name="Google Shape;367;p10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68" name="Google Shape;368;p10"/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69" name="Google Shape;369;p10"/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70" name="Google Shape;370;p10"/>
              <p:cNvCxnSpPr/>
              <p:nvPr/>
            </p:nvCxnSpPr>
            <p:spPr>
              <a:xfrm>
                <a:off x="5103720" y="2914214"/>
                <a:ext cx="232559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71" name="Google Shape;371;p10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descr="server_rack.png" id="372" name="Google Shape;372;p10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373" name="Google Shape;373;p10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374" name="Google Shape;374;p10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375" name="Google Shape;375;p10"/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76" name="Google Shape;376;p10"/>
              <p:cNvCxnSpPr/>
              <p:nvPr/>
            </p:nvCxnSpPr>
            <p:spPr>
              <a:xfrm>
                <a:off x="5103720" y="2914214"/>
                <a:ext cx="232559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77" name="Google Shape;377;p10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descr="server_rack.png" id="378" name="Google Shape;378;p10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379" name="Google Shape;379;p10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380" name="Google Shape;380;p10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grpSp>
        <p:nvGrpSpPr>
          <p:cNvPr id="381" name="Google Shape;381;p10"/>
          <p:cNvGrpSpPr/>
          <p:nvPr/>
        </p:nvGrpSpPr>
        <p:grpSpPr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descr="desktop_computer_stylized_medium" id="382" name="Google Shape;382;p10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3" name="Google Shape;383;p10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4" name="Google Shape;384;p10"/>
          <p:cNvGrpSpPr/>
          <p:nvPr/>
        </p:nvGrpSpPr>
        <p:grpSpPr>
          <a:xfrm>
            <a:off x="9201681" y="5852809"/>
            <a:ext cx="310186" cy="312008"/>
            <a:chOff x="877" y="1008"/>
            <a:chExt cx="2747" cy="2626"/>
          </a:xfrm>
        </p:grpSpPr>
        <p:pic>
          <p:nvPicPr>
            <p:cNvPr descr="antenna_stylized" id="385" name="Google Shape;385;p10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386" name="Google Shape;386;p10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7" name="Google Shape;387;p10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388" name="Google Shape;388;p10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10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5" name="Google Shape;395;p10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96" name="Google Shape;396;p10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0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10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10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10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10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2" name="Google Shape;402;p10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0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8" name="Google Shape;408;p10"/>
          <p:cNvGrpSpPr/>
          <p:nvPr/>
        </p:nvGrpSpPr>
        <p:grpSpPr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descr="desktop_computer_stylized_medium" id="409" name="Google Shape;409;p10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0" name="Google Shape;410;p10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1" name="Google Shape;411;p10"/>
          <p:cNvGrpSpPr/>
          <p:nvPr/>
        </p:nvGrpSpPr>
        <p:grpSpPr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descr="desktop_computer_stylized_medium" id="412" name="Google Shape;412;p10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3" name="Google Shape;413;p10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4" name="Google Shape;414;p10"/>
          <p:cNvGrpSpPr/>
          <p:nvPr/>
        </p:nvGrpSpPr>
        <p:grpSpPr>
          <a:xfrm>
            <a:off x="9534746" y="5795138"/>
            <a:ext cx="319264" cy="256836"/>
            <a:chOff x="877" y="1008"/>
            <a:chExt cx="2747" cy="2626"/>
          </a:xfrm>
        </p:grpSpPr>
        <p:pic>
          <p:nvPicPr>
            <p:cNvPr descr="antenna_stylized" id="415" name="Google Shape;415;p10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416" name="Google Shape;416;p10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7" name="Google Shape;417;p10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418" name="Google Shape;418;p10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9" name="Google Shape;419;p10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5" name="Google Shape;425;p10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26" name="Google Shape;426;p10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0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0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10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10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10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2" name="Google Shape;432;p10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0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8" name="Google Shape;438;p10"/>
          <p:cNvSpPr/>
          <p:nvPr/>
        </p:nvSpPr>
        <p:spPr>
          <a:xfrm>
            <a:off x="10153593" y="5636971"/>
            <a:ext cx="34049" cy="332924"/>
          </a:xfrm>
          <a:custGeom>
            <a:rect b="b" l="l" r="r" t="t"/>
            <a:pathLst>
              <a:path extrusionOk="0" h="2742" w="354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333333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0"/>
          <p:cNvSpPr/>
          <p:nvPr/>
        </p:nvSpPr>
        <p:spPr>
          <a:xfrm>
            <a:off x="10159970" y="5656923"/>
            <a:ext cx="20333" cy="308020"/>
          </a:xfrm>
          <a:custGeom>
            <a:rect b="b" l="l" r="r" t="t"/>
            <a:pathLst>
              <a:path extrusionOk="0" h="2537" w="211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>
            <a:gsLst>
              <a:gs pos="0">
                <a:srgbClr val="808080"/>
              </a:gs>
              <a:gs pos="100000">
                <a:srgbClr val="F8F8F8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0"/>
          <p:cNvSpPr/>
          <p:nvPr/>
        </p:nvSpPr>
        <p:spPr>
          <a:xfrm>
            <a:off x="10155518" y="5812753"/>
            <a:ext cx="31643" cy="27525"/>
          </a:xfrm>
          <a:custGeom>
            <a:rect b="b" l="l" r="r" t="t"/>
            <a:pathLst>
              <a:path extrusionOk="0" h="226" w="328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0"/>
          <p:cNvSpPr/>
          <p:nvPr/>
        </p:nvSpPr>
        <p:spPr>
          <a:xfrm>
            <a:off x="10026299" y="5674399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2" name="Google Shape;442;p10"/>
          <p:cNvGrpSpPr/>
          <p:nvPr/>
        </p:nvGrpSpPr>
        <p:grpSpPr>
          <a:xfrm>
            <a:off x="10091053" y="5670891"/>
            <a:ext cx="69517" cy="21877"/>
            <a:chOff x="613" y="2566"/>
            <a:chExt cx="721" cy="144"/>
          </a:xfrm>
        </p:grpSpPr>
        <p:sp>
          <p:nvSpPr>
            <p:cNvPr id="443" name="Google Shape;443;p10"/>
            <p:cNvSpPr/>
            <p:nvPr/>
          </p:nvSpPr>
          <p:spPr>
            <a:xfrm>
              <a:off x="613" y="2566"/>
              <a:ext cx="721" cy="14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625" y="2581"/>
              <a:ext cx="696" cy="114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5" name="Google Shape;445;p10"/>
          <p:cNvSpPr/>
          <p:nvPr/>
        </p:nvSpPr>
        <p:spPr>
          <a:xfrm>
            <a:off x="10027502" y="5722750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6" name="Google Shape;446;p10"/>
          <p:cNvGrpSpPr/>
          <p:nvPr/>
        </p:nvGrpSpPr>
        <p:grpSpPr>
          <a:xfrm>
            <a:off x="10091005" y="5718110"/>
            <a:ext cx="69517" cy="19515"/>
            <a:chOff x="615" y="2564"/>
            <a:chExt cx="721" cy="139"/>
          </a:xfrm>
        </p:grpSpPr>
        <p:sp>
          <p:nvSpPr>
            <p:cNvPr id="447" name="Google Shape;447;p10"/>
            <p:cNvSpPr/>
            <p:nvPr/>
          </p:nvSpPr>
          <p:spPr>
            <a:xfrm>
              <a:off x="615" y="2564"/>
              <a:ext cx="721" cy="139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628" y="2581"/>
              <a:ext cx="696" cy="107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9" name="Google Shape;449;p10"/>
          <p:cNvSpPr/>
          <p:nvPr/>
        </p:nvSpPr>
        <p:spPr>
          <a:xfrm>
            <a:off x="10027502" y="5771101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0"/>
          <p:cNvSpPr/>
          <p:nvPr/>
        </p:nvSpPr>
        <p:spPr>
          <a:xfrm>
            <a:off x="10028705" y="5814938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1" name="Google Shape;451;p10"/>
          <p:cNvGrpSpPr/>
          <p:nvPr/>
        </p:nvGrpSpPr>
        <p:grpSpPr>
          <a:xfrm>
            <a:off x="10089851" y="5813708"/>
            <a:ext cx="69541" cy="19618"/>
            <a:chOff x="618" y="2586"/>
            <a:chExt cx="720" cy="124"/>
          </a:xfrm>
        </p:grpSpPr>
        <p:sp>
          <p:nvSpPr>
            <p:cNvPr id="452" name="Google Shape;452;p10"/>
            <p:cNvSpPr/>
            <p:nvPr/>
          </p:nvSpPr>
          <p:spPr>
            <a:xfrm>
              <a:off x="618" y="2586"/>
              <a:ext cx="720" cy="12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630" y="2586"/>
              <a:ext cx="695" cy="10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4" name="Google Shape;454;p10"/>
          <p:cNvSpPr/>
          <p:nvPr/>
        </p:nvSpPr>
        <p:spPr>
          <a:xfrm>
            <a:off x="10156000" y="5771101"/>
            <a:ext cx="31643" cy="27380"/>
          </a:xfrm>
          <a:custGeom>
            <a:rect b="b" l="l" r="r" t="t"/>
            <a:pathLst>
              <a:path extrusionOk="0" h="226" w="328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5" name="Google Shape;455;p10"/>
          <p:cNvGrpSpPr/>
          <p:nvPr/>
        </p:nvGrpSpPr>
        <p:grpSpPr>
          <a:xfrm>
            <a:off x="10089849" y="5767606"/>
            <a:ext cx="70700" cy="19515"/>
            <a:chOff x="613" y="2571"/>
            <a:chExt cx="732" cy="134"/>
          </a:xfrm>
        </p:grpSpPr>
        <p:sp>
          <p:nvSpPr>
            <p:cNvPr id="456" name="Google Shape;456;p10"/>
            <p:cNvSpPr/>
            <p:nvPr/>
          </p:nvSpPr>
          <p:spPr>
            <a:xfrm>
              <a:off x="613" y="2571"/>
              <a:ext cx="732" cy="13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0"/>
            <p:cNvSpPr/>
            <p:nvPr/>
          </p:nvSpPr>
          <p:spPr>
            <a:xfrm>
              <a:off x="625" y="2587"/>
              <a:ext cx="720" cy="10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8" name="Google Shape;458;p10"/>
          <p:cNvSpPr/>
          <p:nvPr/>
        </p:nvSpPr>
        <p:spPr>
          <a:xfrm>
            <a:off x="10150946" y="5636388"/>
            <a:ext cx="8422" cy="332778"/>
          </a:xfrm>
          <a:prstGeom prst="rect">
            <a:avLst/>
          </a:prstGeom>
          <a:gradFill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0"/>
          <p:cNvSpPr/>
          <p:nvPr/>
        </p:nvSpPr>
        <p:spPr>
          <a:xfrm>
            <a:off x="10158887" y="5720566"/>
            <a:ext cx="28515" cy="31020"/>
          </a:xfrm>
          <a:custGeom>
            <a:rect b="b" l="l" r="r" t="t"/>
            <a:pathLst>
              <a:path extrusionOk="0" h="256" w="29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10"/>
          <p:cNvSpPr/>
          <p:nvPr/>
        </p:nvSpPr>
        <p:spPr>
          <a:xfrm>
            <a:off x="10159248" y="5672943"/>
            <a:ext cx="29357" cy="34953"/>
          </a:xfrm>
          <a:custGeom>
            <a:rect b="b" l="l" r="r" t="t"/>
            <a:pathLst>
              <a:path extrusionOk="0" h="288" w="304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10"/>
          <p:cNvSpPr/>
          <p:nvPr/>
        </p:nvSpPr>
        <p:spPr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0"/>
          <p:cNvSpPr/>
          <p:nvPr/>
        </p:nvSpPr>
        <p:spPr>
          <a:xfrm>
            <a:off x="10157684" y="5954603"/>
            <a:ext cx="29477" cy="29127"/>
          </a:xfrm>
          <a:custGeom>
            <a:rect b="b" l="l" r="r" t="t"/>
            <a:pathLst>
              <a:path extrusionOk="0" h="240" w="306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10"/>
          <p:cNvSpPr/>
          <p:nvPr/>
        </p:nvSpPr>
        <p:spPr>
          <a:xfrm>
            <a:off x="10017877" y="5963487"/>
            <a:ext cx="143898" cy="21845"/>
          </a:xfrm>
          <a:prstGeom prst="roundRect">
            <a:avLst>
              <a:gd fmla="val 50000" name="adj"/>
            </a:avLst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0"/>
          <p:cNvSpPr/>
          <p:nvPr/>
        </p:nvSpPr>
        <p:spPr>
          <a:xfrm>
            <a:off x="10026299" y="5969166"/>
            <a:ext cx="128257" cy="11505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0"/>
          <p:cNvSpPr/>
          <p:nvPr/>
        </p:nvSpPr>
        <p:spPr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"/>
          <p:cNvSpPr/>
          <p:nvPr/>
        </p:nvSpPr>
        <p:spPr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0"/>
          <p:cNvSpPr/>
          <p:nvPr/>
        </p:nvSpPr>
        <p:spPr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9" name="Google Shape;469;p10"/>
          <p:cNvGrpSpPr/>
          <p:nvPr/>
        </p:nvGrpSpPr>
        <p:grpSpPr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descr="desktop_computer_stylized_medium" id="470" name="Google Shape;470;p10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1" name="Google Shape;471;p10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2" name="Google Shape;472;p10"/>
          <p:cNvSpPr/>
          <p:nvPr/>
        </p:nvSpPr>
        <p:spPr>
          <a:xfrm>
            <a:off x="6406266" y="1372497"/>
            <a:ext cx="5359400" cy="4954628"/>
          </a:xfrm>
          <a:prstGeom prst="rect">
            <a:avLst/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3" name="Google Shape;473;p10"/>
          <p:cNvGrpSpPr/>
          <p:nvPr/>
        </p:nvGrpSpPr>
        <p:grpSpPr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descr="iphone_stylized_small" id="474" name="Google Shape;474;p10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475" name="Google Shape;475;p10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6" name="Google Shape;476;p10"/>
          <p:cNvGrpSpPr/>
          <p:nvPr/>
        </p:nvGrpSpPr>
        <p:grpSpPr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77" name="Google Shape;477;p10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4210" y="429"/>
              <a:ext cx="1046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4210" y="690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2" name="Google Shape;482;p10"/>
            <p:cNvGrpSpPr/>
            <p:nvPr/>
          </p:nvGrpSpPr>
          <p:grpSpPr>
            <a:xfrm>
              <a:off x="4748" y="666"/>
              <a:ext cx="578" cy="150"/>
              <a:chOff x="613" y="2566"/>
              <a:chExt cx="721" cy="144"/>
            </a:xfrm>
          </p:grpSpPr>
          <p:sp>
            <p:nvSpPr>
              <p:cNvPr id="483" name="Google Shape;483;p10"/>
              <p:cNvSpPr/>
              <p:nvPr/>
            </p:nvSpPr>
            <p:spPr>
              <a:xfrm>
                <a:off x="613" y="2566"/>
                <a:ext cx="721" cy="14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10"/>
              <p:cNvSpPr/>
              <p:nvPr/>
            </p:nvSpPr>
            <p:spPr>
              <a:xfrm>
                <a:off x="625" y="2581"/>
                <a:ext cx="696" cy="11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5" name="Google Shape;485;p10"/>
            <p:cNvSpPr/>
            <p:nvPr/>
          </p:nvSpPr>
          <p:spPr>
            <a:xfrm>
              <a:off x="4220" y="1022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6" name="Google Shape;486;p10"/>
            <p:cNvGrpSpPr/>
            <p:nvPr/>
          </p:nvGrpSpPr>
          <p:grpSpPr>
            <a:xfrm>
              <a:off x="4748" y="990"/>
              <a:ext cx="578" cy="134"/>
              <a:chOff x="615" y="2564"/>
              <a:chExt cx="721" cy="139"/>
            </a:xfrm>
          </p:grpSpPr>
          <p:sp>
            <p:nvSpPr>
              <p:cNvPr id="487" name="Google Shape;487;p10"/>
              <p:cNvSpPr/>
              <p:nvPr/>
            </p:nvSpPr>
            <p:spPr>
              <a:xfrm>
                <a:off x="615" y="2564"/>
                <a:ext cx="721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0"/>
              <p:cNvSpPr/>
              <p:nvPr/>
            </p:nvSpPr>
            <p:spPr>
              <a:xfrm>
                <a:off x="628" y="2581"/>
                <a:ext cx="696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9" name="Google Shape;489;p10"/>
            <p:cNvSpPr/>
            <p:nvPr/>
          </p:nvSpPr>
          <p:spPr>
            <a:xfrm>
              <a:off x="4220" y="1354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4230" y="1655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1" name="Google Shape;491;p10"/>
            <p:cNvGrpSpPr/>
            <p:nvPr/>
          </p:nvGrpSpPr>
          <p:grpSpPr>
            <a:xfrm>
              <a:off x="4738" y="1647"/>
              <a:ext cx="578" cy="135"/>
              <a:chOff x="618" y="2586"/>
              <a:chExt cx="720" cy="124"/>
            </a:xfrm>
          </p:grpSpPr>
          <p:sp>
            <p:nvSpPr>
              <p:cNvPr id="492" name="Google Shape;492;p10"/>
              <p:cNvSpPr/>
              <p:nvPr/>
            </p:nvSpPr>
            <p:spPr>
              <a:xfrm>
                <a:off x="618" y="2586"/>
                <a:ext cx="720" cy="12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10"/>
              <p:cNvSpPr/>
              <p:nvPr/>
            </p:nvSpPr>
            <p:spPr>
              <a:xfrm>
                <a:off x="630" y="2586"/>
                <a:ext cx="695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4" name="Google Shape;494;p1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5" name="Google Shape;495;p10"/>
            <p:cNvGrpSpPr/>
            <p:nvPr/>
          </p:nvGrpSpPr>
          <p:grpSpPr>
            <a:xfrm>
              <a:off x="4738" y="1330"/>
              <a:ext cx="588" cy="134"/>
              <a:chOff x="613" y="2571"/>
              <a:chExt cx="732" cy="134"/>
            </a:xfrm>
          </p:grpSpPr>
          <p:sp>
            <p:nvSpPr>
              <p:cNvPr id="496" name="Google Shape;496;p10"/>
              <p:cNvSpPr/>
              <p:nvPr/>
            </p:nvSpPr>
            <p:spPr>
              <a:xfrm>
                <a:off x="613" y="2571"/>
                <a:ext cx="732" cy="13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10"/>
              <p:cNvSpPr/>
              <p:nvPr/>
            </p:nvSpPr>
            <p:spPr>
              <a:xfrm>
                <a:off x="625" y="2587"/>
                <a:ext cx="720" cy="10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8" name="Google Shape;498;p10"/>
            <p:cNvSpPr/>
            <p:nvPr/>
          </p:nvSpPr>
          <p:spPr>
            <a:xfrm>
              <a:off x="5246" y="429"/>
              <a:ext cx="70" cy="228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0"/>
            <p:cNvSpPr/>
            <p:nvPr/>
          </p:nvSpPr>
          <p:spPr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0"/>
            <p:cNvSpPr/>
            <p:nvPr/>
          </p:nvSpPr>
          <p:spPr>
            <a:xfrm>
              <a:off x="4140" y="2675"/>
              <a:ext cx="1196" cy="15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4210" y="2714"/>
              <a:ext cx="1066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9" name="Google Shape;509;p10"/>
          <p:cNvGrpSpPr/>
          <p:nvPr/>
        </p:nvGrpSpPr>
        <p:grpSpPr>
          <a:xfrm>
            <a:off x="7680324" y="1137866"/>
            <a:ext cx="3489213" cy="4926975"/>
            <a:chOff x="7680324" y="1137866"/>
            <a:chExt cx="3489213" cy="4926975"/>
          </a:xfrm>
        </p:grpSpPr>
        <p:sp>
          <p:nvSpPr>
            <p:cNvPr id="510" name="Google Shape;510;p10"/>
            <p:cNvSpPr/>
            <p:nvPr/>
          </p:nvSpPr>
          <p:spPr>
            <a:xfrm>
              <a:off x="8005845" y="1190714"/>
              <a:ext cx="304800" cy="942975"/>
            </a:xfrm>
            <a:custGeom>
              <a:rect b="b" l="l" r="r" t="t"/>
              <a:pathLst>
                <a:path extrusionOk="0" h="594" w="192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CC000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10104523" y="4775289"/>
              <a:ext cx="304800" cy="942975"/>
            </a:xfrm>
            <a:custGeom>
              <a:rect b="b" l="l" r="r" t="t"/>
              <a:pathLst>
                <a:path extrusionOk="0" h="594" w="192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CC000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2" name="Google Shape;512;p10"/>
            <p:cNvGrpSpPr/>
            <p:nvPr/>
          </p:nvGrpSpPr>
          <p:grpSpPr>
            <a:xfrm>
              <a:off x="7680324" y="1137866"/>
              <a:ext cx="3489213" cy="4926975"/>
              <a:chOff x="7680324" y="1137866"/>
              <a:chExt cx="3489213" cy="4926975"/>
            </a:xfrm>
          </p:grpSpPr>
          <p:sp>
            <p:nvSpPr>
              <p:cNvPr id="513" name="Google Shape;513;p10"/>
              <p:cNvSpPr/>
              <p:nvPr/>
            </p:nvSpPr>
            <p:spPr>
              <a:xfrm>
                <a:off x="7680324" y="1814171"/>
                <a:ext cx="612303" cy="510069"/>
              </a:xfrm>
              <a:prstGeom prst="ellipse">
                <a:avLst/>
              </a:prstGeom>
              <a:noFill/>
              <a:ln cap="flat" cmpd="sng" w="2857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10"/>
              <p:cNvSpPr/>
              <p:nvPr/>
            </p:nvSpPr>
            <p:spPr>
              <a:xfrm>
                <a:off x="9823450" y="5554772"/>
                <a:ext cx="612303" cy="510069"/>
              </a:xfrm>
              <a:prstGeom prst="ellipse">
                <a:avLst/>
              </a:prstGeom>
              <a:noFill/>
              <a:ln cap="flat" cmpd="sng" w="2857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15" name="Google Shape;515;p10"/>
              <p:cNvGrpSpPr/>
              <p:nvPr/>
            </p:nvGrpSpPr>
            <p:grpSpPr>
              <a:xfrm>
                <a:off x="10288915" y="4742972"/>
                <a:ext cx="880622" cy="861812"/>
                <a:chOff x="10288915" y="4742972"/>
                <a:chExt cx="880622" cy="861812"/>
              </a:xfrm>
            </p:grpSpPr>
            <p:grpSp>
              <p:nvGrpSpPr>
                <p:cNvPr id="516" name="Google Shape;516;p10"/>
                <p:cNvGrpSpPr/>
                <p:nvPr/>
              </p:nvGrpSpPr>
              <p:grpSpPr>
                <a:xfrm>
                  <a:off x="10288915" y="5273951"/>
                  <a:ext cx="177192" cy="330833"/>
                  <a:chOff x="4140" y="429"/>
                  <a:chExt cx="1425" cy="2396"/>
                </a:xfrm>
              </p:grpSpPr>
              <p:sp>
                <p:nvSpPr>
                  <p:cNvPr id="517" name="Google Shape;517;p10"/>
                  <p:cNvSpPr/>
                  <p:nvPr/>
                </p:nvSpPr>
                <p:spPr>
                  <a:xfrm>
                    <a:off x="5268" y="433"/>
                    <a:ext cx="283" cy="2286"/>
                  </a:xfrm>
                  <a:custGeom>
                    <a:rect b="b" l="l" r="r" t="t"/>
                    <a:pathLst>
                      <a:path extrusionOk="0" h="2742" w="354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8" name="Google Shape;518;p10"/>
                  <p:cNvSpPr/>
                  <p:nvPr/>
                </p:nvSpPr>
                <p:spPr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9" name="Google Shape;519;p10"/>
                  <p:cNvSpPr/>
                  <p:nvPr/>
                </p:nvSpPr>
                <p:spPr>
                  <a:xfrm>
                    <a:off x="5321" y="570"/>
                    <a:ext cx="169" cy="2115"/>
                  </a:xfrm>
                  <a:custGeom>
                    <a:rect b="b" l="l" r="r" t="t"/>
                    <a:pathLst>
                      <a:path extrusionOk="0" h="2537" w="211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0" name="Google Shape;520;p10"/>
                  <p:cNvSpPr/>
                  <p:nvPr/>
                </p:nvSpPr>
                <p:spPr>
                  <a:xfrm>
                    <a:off x="5284" y="1640"/>
                    <a:ext cx="263" cy="189"/>
                  </a:xfrm>
                  <a:custGeom>
                    <a:rect b="b" l="l" r="r" t="t"/>
                    <a:pathLst>
                      <a:path extrusionOk="0" h="226" w="328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1" name="Google Shape;521;p10"/>
                  <p:cNvSpPr/>
                  <p:nvPr/>
                </p:nvSpPr>
                <p:spPr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522" name="Google Shape;522;p10"/>
                  <p:cNvGrpSpPr/>
                  <p:nvPr/>
                </p:nvGrpSpPr>
                <p:grpSpPr>
                  <a:xfrm>
                    <a:off x="4748" y="666"/>
                    <a:ext cx="578" cy="150"/>
                    <a:chOff x="613" y="2566"/>
                    <a:chExt cx="721" cy="144"/>
                  </a:xfrm>
                </p:grpSpPr>
                <p:sp>
                  <p:nvSpPr>
                    <p:cNvPr id="523" name="Google Shape;523;p10"/>
                    <p:cNvSpPr/>
                    <p:nvPr/>
                  </p:nvSpPr>
                  <p:spPr>
                    <a:xfrm>
                      <a:off x="613" y="2566"/>
                      <a:ext cx="721" cy="144"/>
                    </a:xfrm>
                    <a:prstGeom prst="roundRect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24" name="Google Shape;524;p10"/>
                    <p:cNvSpPr/>
                    <p:nvPr/>
                  </p:nvSpPr>
                  <p:spPr>
                    <a:xfrm>
                      <a:off x="625" y="2581"/>
                      <a:ext cx="696" cy="114"/>
                    </a:xfrm>
                    <a:prstGeom prst="roundRect">
                      <a:avLst>
                        <a:gd fmla="val 50000" name="adj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525" name="Google Shape;525;p10"/>
                  <p:cNvSpPr/>
                  <p:nvPr/>
                </p:nvSpPr>
                <p:spPr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526" name="Google Shape;526;p10"/>
                  <p:cNvGrpSpPr/>
                  <p:nvPr/>
                </p:nvGrpSpPr>
                <p:grpSpPr>
                  <a:xfrm>
                    <a:off x="4748" y="990"/>
                    <a:ext cx="578" cy="134"/>
                    <a:chOff x="615" y="2564"/>
                    <a:chExt cx="721" cy="139"/>
                  </a:xfrm>
                </p:grpSpPr>
                <p:sp>
                  <p:nvSpPr>
                    <p:cNvPr id="527" name="Google Shape;527;p10"/>
                    <p:cNvSpPr/>
                    <p:nvPr/>
                  </p:nvSpPr>
                  <p:spPr>
                    <a:xfrm>
                      <a:off x="615" y="2564"/>
                      <a:ext cx="721" cy="139"/>
                    </a:xfrm>
                    <a:prstGeom prst="roundRect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28" name="Google Shape;528;p10"/>
                    <p:cNvSpPr/>
                    <p:nvPr/>
                  </p:nvSpPr>
                  <p:spPr>
                    <a:xfrm>
                      <a:off x="628" y="2581"/>
                      <a:ext cx="696" cy="107"/>
                    </a:xfrm>
                    <a:prstGeom prst="roundRect">
                      <a:avLst>
                        <a:gd fmla="val 50000" name="adj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529" name="Google Shape;529;p10"/>
                  <p:cNvSpPr/>
                  <p:nvPr/>
                </p:nvSpPr>
                <p:spPr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0" name="Google Shape;530;p10"/>
                  <p:cNvSpPr/>
                  <p:nvPr/>
                </p:nvSpPr>
                <p:spPr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531" name="Google Shape;531;p10"/>
                  <p:cNvGrpSpPr/>
                  <p:nvPr/>
                </p:nvGrpSpPr>
                <p:grpSpPr>
                  <a:xfrm>
                    <a:off x="4738" y="1647"/>
                    <a:ext cx="578" cy="135"/>
                    <a:chOff x="618" y="2586"/>
                    <a:chExt cx="720" cy="124"/>
                  </a:xfrm>
                </p:grpSpPr>
                <p:sp>
                  <p:nvSpPr>
                    <p:cNvPr id="532" name="Google Shape;532;p10"/>
                    <p:cNvSpPr/>
                    <p:nvPr/>
                  </p:nvSpPr>
                  <p:spPr>
                    <a:xfrm>
                      <a:off x="618" y="2586"/>
                      <a:ext cx="720" cy="124"/>
                    </a:xfrm>
                    <a:prstGeom prst="roundRect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33" name="Google Shape;533;p10"/>
                    <p:cNvSpPr/>
                    <p:nvPr/>
                  </p:nvSpPr>
                  <p:spPr>
                    <a:xfrm>
                      <a:off x="630" y="2586"/>
                      <a:ext cx="695" cy="109"/>
                    </a:xfrm>
                    <a:prstGeom prst="roundRect">
                      <a:avLst>
                        <a:gd fmla="val 50000" name="adj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534" name="Google Shape;534;p10"/>
                  <p:cNvSpPr/>
                  <p:nvPr/>
                </p:nvSpPr>
                <p:spPr>
                  <a:xfrm>
                    <a:off x="5288" y="1354"/>
                    <a:ext cx="263" cy="188"/>
                  </a:xfrm>
                  <a:custGeom>
                    <a:rect b="b" l="l" r="r" t="t"/>
                    <a:pathLst>
                      <a:path extrusionOk="0" h="226" w="328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535" name="Google Shape;535;p10"/>
                  <p:cNvGrpSpPr/>
                  <p:nvPr/>
                </p:nvGrpSpPr>
                <p:grpSpPr>
                  <a:xfrm>
                    <a:off x="4738" y="1330"/>
                    <a:ext cx="588" cy="134"/>
                    <a:chOff x="613" y="2571"/>
                    <a:chExt cx="732" cy="134"/>
                  </a:xfrm>
                </p:grpSpPr>
                <p:sp>
                  <p:nvSpPr>
                    <p:cNvPr id="536" name="Google Shape;536;p10"/>
                    <p:cNvSpPr/>
                    <p:nvPr/>
                  </p:nvSpPr>
                  <p:spPr>
                    <a:xfrm>
                      <a:off x="613" y="2571"/>
                      <a:ext cx="732" cy="134"/>
                    </a:xfrm>
                    <a:prstGeom prst="roundRect">
                      <a:avLst>
                        <a:gd fmla="val 50000" name="adj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37" name="Google Shape;537;p10"/>
                    <p:cNvSpPr/>
                    <p:nvPr/>
                  </p:nvSpPr>
                  <p:spPr>
                    <a:xfrm>
                      <a:off x="625" y="2587"/>
                      <a:ext cx="720" cy="103"/>
                    </a:xfrm>
                    <a:prstGeom prst="roundRect">
                      <a:avLst>
                        <a:gd fmla="val 50000" name="adj"/>
                      </a:avLst>
                    </a:prstGeom>
                    <a:gradFill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538" name="Google Shape;538;p10"/>
                  <p:cNvSpPr/>
                  <p:nvPr/>
                </p:nvSpPr>
                <p:spPr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9" name="Google Shape;539;p10"/>
                  <p:cNvSpPr/>
                  <p:nvPr/>
                </p:nvSpPr>
                <p:spPr>
                  <a:xfrm>
                    <a:off x="5312" y="1007"/>
                    <a:ext cx="237" cy="213"/>
                  </a:xfrm>
                  <a:custGeom>
                    <a:rect b="b" l="l" r="r" t="t"/>
                    <a:pathLst>
                      <a:path extrusionOk="0" h="256" w="29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0" name="Google Shape;540;p10"/>
                  <p:cNvSpPr/>
                  <p:nvPr/>
                </p:nvSpPr>
                <p:spPr>
                  <a:xfrm>
                    <a:off x="5315" y="680"/>
                    <a:ext cx="244" cy="240"/>
                  </a:xfrm>
                  <a:custGeom>
                    <a:rect b="b" l="l" r="r" t="t"/>
                    <a:pathLst>
                      <a:path extrusionOk="0" h="288" w="304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1" name="Google Shape;541;p10"/>
                  <p:cNvSpPr/>
                  <p:nvPr/>
                </p:nvSpPr>
                <p:spPr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2" name="Google Shape;542;p10"/>
                  <p:cNvSpPr/>
                  <p:nvPr/>
                </p:nvSpPr>
                <p:spPr>
                  <a:xfrm>
                    <a:off x="5302" y="2614"/>
                    <a:ext cx="245" cy="200"/>
                  </a:xfrm>
                  <a:custGeom>
                    <a:rect b="b" l="l" r="r" t="t"/>
                    <a:pathLst>
                      <a:path extrusionOk="0" h="240" w="306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3" name="Google Shape;543;p10"/>
                  <p:cNvSpPr/>
                  <p:nvPr/>
                </p:nvSpPr>
                <p:spPr>
                  <a:xfrm>
                    <a:off x="4140" y="2675"/>
                    <a:ext cx="1196" cy="150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DDDDDD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4" name="Google Shape;544;p10"/>
                  <p:cNvSpPr/>
                  <p:nvPr/>
                </p:nvSpPr>
                <p:spPr>
                  <a:xfrm>
                    <a:off x="4210" y="2714"/>
                    <a:ext cx="1066" cy="79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chemeClr val="dk2"/>
                      </a:gs>
                      <a:gs pos="100000">
                        <a:schemeClr val="lt2"/>
                      </a:gs>
                    </a:gsLst>
                    <a:lin ang="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5" name="Google Shape;545;p10"/>
                  <p:cNvSpPr/>
                  <p:nvPr/>
                </p:nvSpPr>
                <p:spPr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6" name="Google Shape;546;p10"/>
                  <p:cNvSpPr/>
                  <p:nvPr/>
                </p:nvSpPr>
                <p:spPr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Noto Sans Symbols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7" name="Google Shape;547;p10"/>
                  <p:cNvSpPr/>
                  <p:nvPr/>
                </p:nvSpPr>
                <p:spPr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8" name="Google Shape;548;p10"/>
                  <p:cNvSpPr/>
                  <p:nvPr/>
                </p:nvSpPr>
                <p:spPr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Noto Sans Symbols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549" name="Google Shape;549;p10"/>
                <p:cNvSpPr/>
                <p:nvPr/>
              </p:nvSpPr>
              <p:spPr>
                <a:xfrm>
                  <a:off x="10452186" y="4753064"/>
                  <a:ext cx="676276" cy="776288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0" name="Google Shape;550;p10"/>
                <p:cNvSpPr/>
                <p:nvPr/>
              </p:nvSpPr>
              <p:spPr>
                <a:xfrm>
                  <a:off x="10418848" y="4776877"/>
                  <a:ext cx="690563" cy="8001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1" name="Google Shape;551;p10"/>
                <p:cNvSpPr/>
                <p:nvPr/>
              </p:nvSpPr>
              <p:spPr>
                <a:xfrm>
                  <a:off x="10425991" y="4930726"/>
                  <a:ext cx="676276" cy="186668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2" name="Google Shape;552;p10"/>
                <p:cNvSpPr txBox="1"/>
                <p:nvPr/>
              </p:nvSpPr>
              <p:spPr>
                <a:xfrm>
                  <a:off x="10355149" y="4742972"/>
                  <a:ext cx="814388" cy="8540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application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transport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network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data link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physical</a:t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53" name="Google Shape;553;p10"/>
                <p:cNvCxnSpPr/>
                <p:nvPr/>
              </p:nvCxnSpPr>
              <p:spPr>
                <a:xfrm>
                  <a:off x="10418848" y="5119777"/>
                  <a:ext cx="690563" cy="4763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4" name="Google Shape;554;p10"/>
                <p:cNvCxnSpPr/>
                <p:nvPr/>
              </p:nvCxnSpPr>
              <p:spPr>
                <a:xfrm>
                  <a:off x="10428373" y="5257889"/>
                  <a:ext cx="690563" cy="4763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5" name="Google Shape;555;p10"/>
                <p:cNvCxnSpPr/>
                <p:nvPr/>
              </p:nvCxnSpPr>
              <p:spPr>
                <a:xfrm>
                  <a:off x="10428373" y="5396002"/>
                  <a:ext cx="690563" cy="4763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56" name="Google Shape;556;p10"/>
              <p:cNvGrpSpPr/>
              <p:nvPr/>
            </p:nvGrpSpPr>
            <p:grpSpPr>
              <a:xfrm>
                <a:off x="8252702" y="1137866"/>
                <a:ext cx="814388" cy="854075"/>
                <a:chOff x="9791027" y="656358"/>
                <a:chExt cx="814388" cy="854075"/>
              </a:xfrm>
            </p:grpSpPr>
            <p:sp>
              <p:nvSpPr>
                <p:cNvPr id="557" name="Google Shape;557;p10"/>
                <p:cNvSpPr/>
                <p:nvPr/>
              </p:nvSpPr>
              <p:spPr>
                <a:xfrm>
                  <a:off x="9888064" y="666450"/>
                  <a:ext cx="676276" cy="776288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8" name="Google Shape;558;p10"/>
                <p:cNvSpPr/>
                <p:nvPr/>
              </p:nvSpPr>
              <p:spPr>
                <a:xfrm>
                  <a:off x="9854726" y="690263"/>
                  <a:ext cx="690563" cy="8001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9" name="Google Shape;559;p10"/>
                <p:cNvSpPr/>
                <p:nvPr/>
              </p:nvSpPr>
              <p:spPr>
                <a:xfrm>
                  <a:off x="9861869" y="844112"/>
                  <a:ext cx="676276" cy="186668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0" name="Google Shape;560;p10"/>
                <p:cNvSpPr txBox="1"/>
                <p:nvPr/>
              </p:nvSpPr>
              <p:spPr>
                <a:xfrm>
                  <a:off x="9791027" y="656358"/>
                  <a:ext cx="814388" cy="8540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application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transport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network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data link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physical</a:t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61" name="Google Shape;561;p10"/>
                <p:cNvCxnSpPr/>
                <p:nvPr/>
              </p:nvCxnSpPr>
              <p:spPr>
                <a:xfrm>
                  <a:off x="9854726" y="1033163"/>
                  <a:ext cx="690563" cy="4763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2" name="Google Shape;562;p10"/>
                <p:cNvCxnSpPr/>
                <p:nvPr/>
              </p:nvCxnSpPr>
              <p:spPr>
                <a:xfrm>
                  <a:off x="9864251" y="1171275"/>
                  <a:ext cx="690563" cy="4763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3" name="Google Shape;563;p10"/>
                <p:cNvCxnSpPr/>
                <p:nvPr/>
              </p:nvCxnSpPr>
              <p:spPr>
                <a:xfrm>
                  <a:off x="9864251" y="1309388"/>
                  <a:ext cx="690563" cy="4763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64" name="Google Shape;564;p10"/>
              <p:cNvSpPr/>
              <p:nvPr/>
            </p:nvSpPr>
            <p:spPr>
              <a:xfrm rot="-1710802">
                <a:off x="9544123" y="1270072"/>
                <a:ext cx="626354" cy="3838406"/>
              </a:xfrm>
              <a:prstGeom prst="upDownArrow">
                <a:avLst>
                  <a:gd fmla="val 50000" name="adj1"/>
                  <a:gd fmla="val 50000" name="adj2"/>
                </a:avLst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0"/>
              <p:cNvSpPr txBox="1"/>
              <p:nvPr/>
            </p:nvSpPr>
            <p:spPr>
              <a:xfrm rot="3706861">
                <a:off x="8640694" y="3103268"/>
                <a:ext cx="255044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logical end-end transport</a:t>
                </a:r>
                <a:endParaRPr/>
              </a:p>
            </p:txBody>
          </p:sp>
        </p:grpSp>
      </p:grpSp>
      <p:sp>
        <p:nvSpPr>
          <p:cNvPr id="566" name="Google Shape;566;p10"/>
          <p:cNvSpPr txBox="1"/>
          <p:nvPr/>
        </p:nvSpPr>
        <p:spPr>
          <a:xfrm>
            <a:off x="684691" y="2787535"/>
            <a:ext cx="5815703" cy="2327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transport protocols actions in end systems: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sender: breaks application messages into 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segments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passes to  network layer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receiver: reassembles segments into messages, passes to application layer</a:t>
            </a:r>
            <a:endParaRPr/>
          </a:p>
        </p:txBody>
      </p:sp>
      <p:sp>
        <p:nvSpPr>
          <p:cNvPr id="567" name="Google Shape;567;p10"/>
          <p:cNvSpPr txBox="1"/>
          <p:nvPr/>
        </p:nvSpPr>
        <p:spPr>
          <a:xfrm>
            <a:off x="681217" y="5165099"/>
            <a:ext cx="5815703" cy="1448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transport protocols available to Internet applications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TCP, UDP</a:t>
            </a:r>
            <a:endParaRPr/>
          </a:p>
        </p:txBody>
      </p:sp>
      <p:sp>
        <p:nvSpPr>
          <p:cNvPr id="568" name="Google Shape;568;p10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8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p46"/>
          <p:cNvSpPr txBox="1"/>
          <p:nvPr>
            <p:ph type="title"/>
          </p:nvPr>
        </p:nvSpPr>
        <p:spPr>
          <a:xfrm>
            <a:off x="662184" y="196879"/>
            <a:ext cx="11100625" cy="120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5400"/>
              <a:buFont typeface="Calibri"/>
              <a:buNone/>
            </a:pPr>
            <a:r>
              <a:rPr b="0" lang="en-US" sz="5400"/>
              <a:t>Summary</a:t>
            </a:r>
            <a:r>
              <a:rPr b="0" lang="en-US" sz="4800"/>
              <a:t>: UDP</a:t>
            </a:r>
            <a:endParaRPr/>
          </a:p>
        </p:txBody>
      </p:sp>
      <p:sp>
        <p:nvSpPr>
          <p:cNvPr id="2590" name="Google Shape;2590;p46"/>
          <p:cNvSpPr txBox="1"/>
          <p:nvPr/>
        </p:nvSpPr>
        <p:spPr>
          <a:xfrm>
            <a:off x="525681" y="1403321"/>
            <a:ext cx="11373633" cy="5247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4635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“no frills” protocol: </a:t>
            </a:r>
            <a:endParaRPr/>
          </a:p>
          <a:p>
            <a:pPr indent="-341313" lvl="1" marL="80803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segments may be lost, delivered out of order</a:t>
            </a:r>
            <a:endParaRPr/>
          </a:p>
          <a:p>
            <a:pPr indent="-341313" lvl="1" marL="80803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best effort service: “send and hope for the best”</a:t>
            </a:r>
            <a:endParaRPr/>
          </a:p>
          <a:p>
            <a:pPr indent="-339725" lvl="0" marL="4635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UDP has its plusses:</a:t>
            </a:r>
            <a:endParaRPr/>
          </a:p>
          <a:p>
            <a:pPr indent="-341313" lvl="1" marL="80803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setup/handshaking needed (no RTT incurred)</a:t>
            </a:r>
            <a:endParaRPr/>
          </a:p>
          <a:p>
            <a:pPr indent="-341313" lvl="1" marL="80803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function when network service is compromised</a:t>
            </a:r>
            <a:endParaRPr/>
          </a:p>
          <a:p>
            <a:pPr indent="-341313" lvl="1" marL="80803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helps with reliability (checksum)</a:t>
            </a:r>
            <a:endParaRPr/>
          </a:p>
          <a:p>
            <a:pPr indent="-339725" lvl="0" marL="4635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additional functionality on top of UDP in application layer (e.g., HTTP/3)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1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Calibri"/>
              <a:buNone/>
            </a:pPr>
            <a:r>
              <a:rPr lang="en-US"/>
              <a:t>Transport vs. network layer services and protocols</a:t>
            </a:r>
            <a:endParaRPr/>
          </a:p>
        </p:txBody>
      </p:sp>
      <p:grpSp>
        <p:nvGrpSpPr>
          <p:cNvPr id="575" name="Google Shape;575;p11"/>
          <p:cNvGrpSpPr/>
          <p:nvPr/>
        </p:nvGrpSpPr>
        <p:grpSpPr>
          <a:xfrm>
            <a:off x="6278709" y="1094882"/>
            <a:ext cx="5468536" cy="5077175"/>
            <a:chOff x="6430780" y="1365914"/>
            <a:chExt cx="5468536" cy="5077175"/>
          </a:xfrm>
        </p:grpSpPr>
        <p:sp>
          <p:nvSpPr>
            <p:cNvPr id="576" name="Google Shape;576;p11"/>
            <p:cNvSpPr/>
            <p:nvPr/>
          </p:nvSpPr>
          <p:spPr>
            <a:xfrm>
              <a:off x="6539916" y="1365914"/>
              <a:ext cx="5359400" cy="4954628"/>
            </a:xfrm>
            <a:prstGeom prst="rect">
              <a:avLst/>
            </a:prstGeom>
            <a:solidFill>
              <a:schemeClr val="lt1">
                <a:alpha val="6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6430780" y="1910777"/>
              <a:ext cx="5230917" cy="4409765"/>
            </a:xfrm>
            <a:prstGeom prst="rect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1"/>
            <p:cNvSpPr txBox="1"/>
            <p:nvPr/>
          </p:nvSpPr>
          <p:spPr>
            <a:xfrm>
              <a:off x="7104167" y="1686939"/>
              <a:ext cx="3025187" cy="44563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20"/>
                <a:buFont typeface="Noto Sans Symbols"/>
                <a:buNone/>
              </a:pPr>
              <a:r>
                <a:rPr b="0" i="1" lang="en-US" sz="28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household analogy:</a:t>
              </a:r>
              <a:endParaRPr b="0" i="1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1"/>
            <p:cNvSpPr txBox="1"/>
            <p:nvPr/>
          </p:nvSpPr>
          <p:spPr>
            <a:xfrm>
              <a:off x="6539915" y="2193352"/>
              <a:ext cx="4916773" cy="42497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 fontScale="92500" lnSpcReduction="20000"/>
            </a:bodyPr>
            <a:lstStyle/>
            <a:p>
              <a:pPr indent="-222250" lvl="0" marL="3524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None/>
              </a:pPr>
              <a:r>
                <a:rPr b="0" i="1" lang="en-US" sz="3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12 kids in Ann’s house sending letters to 12 kids in Bill’s house:</a:t>
              </a:r>
              <a:endParaRPr b="0" i="0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2250" lvl="0" marL="352425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Char char="▪"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hosts = houses</a:t>
              </a:r>
              <a:endParaRPr/>
            </a:p>
            <a:p>
              <a:pPr indent="-222250" lvl="0" marL="352425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Char char="▪"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processes = kids</a:t>
              </a:r>
              <a:endParaRPr/>
            </a:p>
            <a:p>
              <a:pPr indent="-222250" lvl="0" marL="352425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Char char="▪"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 messages = letters in envelopes</a:t>
              </a:r>
              <a:endParaRPr/>
            </a:p>
            <a:p>
              <a:pPr indent="-222250" lvl="0" marL="352425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Char char="▪"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transport protocol = Ann and Bill who demux to in-house siblings</a:t>
              </a:r>
              <a:endParaRPr/>
            </a:p>
            <a:p>
              <a:pPr indent="-222250" lvl="0" marL="352425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Char char="▪"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network-layer protocol = postal service</a:t>
              </a:r>
              <a:endParaRPr/>
            </a:p>
            <a:p>
              <a:pPr indent="-222250" lvl="0" marL="352425" marR="0" rtl="0" algn="l">
                <a:lnSpc>
                  <a:spcPct val="7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80" name="Google Shape;58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3754" y="1415907"/>
            <a:ext cx="3622416" cy="5035158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11"/>
          <p:cNvSpPr/>
          <p:nvPr/>
        </p:nvSpPr>
        <p:spPr>
          <a:xfrm>
            <a:off x="6387844" y="4452079"/>
            <a:ext cx="5121782" cy="13641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11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2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Calibri"/>
              <a:buNone/>
            </a:pPr>
            <a:r>
              <a:rPr lang="en-US"/>
              <a:t>Transport vs. network layer services and protocols</a:t>
            </a:r>
            <a:endParaRPr/>
          </a:p>
        </p:txBody>
      </p:sp>
      <p:sp>
        <p:nvSpPr>
          <p:cNvPr id="589" name="Google Shape;589;p12"/>
          <p:cNvSpPr txBox="1"/>
          <p:nvPr/>
        </p:nvSpPr>
        <p:spPr>
          <a:xfrm>
            <a:off x="772701" y="4182651"/>
            <a:ext cx="5230917" cy="1413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network layer: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communication between </a:t>
            </a:r>
            <a:r>
              <a:rPr b="0" i="1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hosts</a:t>
            </a:r>
            <a:endParaRPr/>
          </a:p>
        </p:txBody>
      </p:sp>
      <p:grpSp>
        <p:nvGrpSpPr>
          <p:cNvPr id="590" name="Google Shape;590;p12"/>
          <p:cNvGrpSpPr/>
          <p:nvPr/>
        </p:nvGrpSpPr>
        <p:grpSpPr>
          <a:xfrm>
            <a:off x="6278709" y="1094882"/>
            <a:ext cx="5468536" cy="5077175"/>
            <a:chOff x="6430780" y="1365914"/>
            <a:chExt cx="5468536" cy="5077175"/>
          </a:xfrm>
        </p:grpSpPr>
        <p:sp>
          <p:nvSpPr>
            <p:cNvPr id="591" name="Google Shape;591;p12"/>
            <p:cNvSpPr/>
            <p:nvPr/>
          </p:nvSpPr>
          <p:spPr>
            <a:xfrm>
              <a:off x="6539916" y="1365914"/>
              <a:ext cx="5359400" cy="4954628"/>
            </a:xfrm>
            <a:prstGeom prst="rect">
              <a:avLst/>
            </a:prstGeom>
            <a:solidFill>
              <a:schemeClr val="lt1">
                <a:alpha val="6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2"/>
            <p:cNvSpPr/>
            <p:nvPr/>
          </p:nvSpPr>
          <p:spPr>
            <a:xfrm>
              <a:off x="6430780" y="1910777"/>
              <a:ext cx="5230917" cy="4409765"/>
            </a:xfrm>
            <a:prstGeom prst="rect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2"/>
            <p:cNvSpPr txBox="1"/>
            <p:nvPr/>
          </p:nvSpPr>
          <p:spPr>
            <a:xfrm>
              <a:off x="7104167" y="1686939"/>
              <a:ext cx="3025187" cy="44563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20"/>
                <a:buFont typeface="Noto Sans Symbols"/>
                <a:buNone/>
              </a:pPr>
              <a:r>
                <a:rPr b="0" i="1" lang="en-US" sz="28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household analogy:</a:t>
              </a:r>
              <a:endParaRPr b="0" i="1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2"/>
            <p:cNvSpPr txBox="1"/>
            <p:nvPr/>
          </p:nvSpPr>
          <p:spPr>
            <a:xfrm>
              <a:off x="6539915" y="2193352"/>
              <a:ext cx="4916773" cy="42497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 fontScale="92500" lnSpcReduction="20000"/>
            </a:bodyPr>
            <a:lstStyle/>
            <a:p>
              <a:pPr indent="-222250" lvl="0" marL="3524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None/>
              </a:pPr>
              <a:r>
                <a:rPr b="0" i="1" lang="en-US" sz="3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12 kids in Ann’s house sending letters to 12 kids in Bill’s house:</a:t>
              </a:r>
              <a:endParaRPr b="0" i="0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2250" lvl="0" marL="352425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Char char="▪"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hosts = houses</a:t>
              </a:r>
              <a:endParaRPr/>
            </a:p>
            <a:p>
              <a:pPr indent="-222250" lvl="0" marL="352425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Char char="▪"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processes = kids</a:t>
              </a:r>
              <a:endParaRPr/>
            </a:p>
            <a:p>
              <a:pPr indent="-222250" lvl="0" marL="352425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Char char="▪"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 messages = letters in envelopes</a:t>
              </a:r>
              <a:endParaRPr/>
            </a:p>
            <a:p>
              <a:pPr indent="-222250" lvl="0" marL="352425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Char char="▪"/>
              </a:pPr>
              <a:r>
                <a:rPr b="0" i="0" lang="en-US" sz="2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transport protocol </a:t>
              </a: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= Ann and Bill who demux to in-house siblings</a:t>
              </a:r>
              <a:endParaRPr/>
            </a:p>
            <a:p>
              <a:pPr indent="-222250" lvl="0" marL="352425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Char char="▪"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network-layer protocol = postal service</a:t>
              </a:r>
              <a:endParaRPr/>
            </a:p>
            <a:p>
              <a:pPr indent="-222250" lvl="0" marL="352425" marR="0" rtl="0" algn="l">
                <a:lnSpc>
                  <a:spcPct val="7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5" name="Google Shape;595;p12"/>
          <p:cNvSpPr/>
          <p:nvPr/>
        </p:nvSpPr>
        <p:spPr>
          <a:xfrm>
            <a:off x="6319264" y="4430905"/>
            <a:ext cx="5059089" cy="666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12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Transport Layer: 3-</a:t>
            </a: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12"/>
          <p:cNvSpPr txBox="1"/>
          <p:nvPr/>
        </p:nvSpPr>
        <p:spPr>
          <a:xfrm>
            <a:off x="857400" y="1639329"/>
            <a:ext cx="5230917" cy="225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transport layer</a:t>
            </a:r>
            <a:r>
              <a:rPr b="0" i="1" lang="en-US" sz="32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communication between </a:t>
            </a:r>
            <a:r>
              <a:rPr b="0" i="1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processes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relies on, enhances, network layer services</a:t>
            </a:r>
            <a:endParaRPr/>
          </a:p>
        </p:txBody>
      </p:sp>
      <p:sp>
        <p:nvSpPr>
          <p:cNvPr id="598" name="Google Shape;598;p12"/>
          <p:cNvSpPr/>
          <p:nvPr/>
        </p:nvSpPr>
        <p:spPr>
          <a:xfrm>
            <a:off x="6384620" y="5121981"/>
            <a:ext cx="5059089" cy="666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13"/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605" name="Google Shape;605;p13"/>
            <p:cNvCxnSpPr/>
            <p:nvPr/>
          </p:nvCxnSpPr>
          <p:spPr>
            <a:xfrm>
              <a:off x="2578811" y="5062556"/>
              <a:ext cx="1582832" cy="30261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606" name="Google Shape;606;p13"/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607" name="Google Shape;607;p13"/>
              <p:cNvCxnSpPr/>
              <p:nvPr/>
            </p:nvCxnSpPr>
            <p:spPr>
              <a:xfrm flipH="1">
                <a:off x="7972023" y="4973372"/>
                <a:ext cx="1473513" cy="47439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608" name="Google Shape;608;p13"/>
              <p:cNvSpPr/>
              <p:nvPr/>
            </p:nvSpPr>
            <p:spPr>
              <a:xfrm>
                <a:off x="4062521" y="4965666"/>
                <a:ext cx="4036903" cy="1028731"/>
              </a:xfrm>
              <a:custGeom>
                <a:rect b="b" l="l" r="r" t="t"/>
                <a:pathLst>
                  <a:path extrusionOk="0" h="917" w="187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Calibri"/>
                  <a:buNone/>
                </a:pPr>
                <a:r>
                  <a:rPr b="0" i="0" lang="en-US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</a:t>
                </a:r>
                <a:endParaRPr/>
              </a:p>
            </p:txBody>
          </p:sp>
        </p:grpSp>
      </p:grpSp>
      <p:sp>
        <p:nvSpPr>
          <p:cNvPr id="609" name="Google Shape;609;p13"/>
          <p:cNvSpPr/>
          <p:nvPr/>
        </p:nvSpPr>
        <p:spPr>
          <a:xfrm>
            <a:off x="10295012" y="2167472"/>
            <a:ext cx="890436" cy="2912558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0" name="Google Shape;610;p13"/>
          <p:cNvSpPr/>
          <p:nvPr/>
        </p:nvSpPr>
        <p:spPr>
          <a:xfrm>
            <a:off x="854349" y="2256655"/>
            <a:ext cx="846644" cy="2922199"/>
          </a:xfrm>
          <a:custGeom>
            <a:rect b="b" l="l" r="r" t="t"/>
            <a:pathLst>
              <a:path extrusionOk="0" h="1312" w="348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611" name="Google Shape;611;p13"/>
          <p:cNvGrpSpPr/>
          <p:nvPr/>
        </p:nvGrpSpPr>
        <p:grpSpPr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612" name="Google Shape;612;p13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4203" y="429"/>
              <a:ext cx="1053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617" name="Google Shape;617;p13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618" name="Google Shape;618;p13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9" name="Google Shape;619;p13"/>
              <p:cNvSpPr/>
              <p:nvPr/>
            </p:nvSpPr>
            <p:spPr>
              <a:xfrm>
                <a:off x="633" y="2582"/>
                <a:ext cx="692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620" name="Google Shape;620;p13"/>
            <p:cNvSpPr/>
            <p:nvPr/>
          </p:nvSpPr>
          <p:spPr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621" name="Google Shape;621;p13"/>
            <p:cNvGrpSpPr/>
            <p:nvPr/>
          </p:nvGrpSpPr>
          <p:grpSpPr>
            <a:xfrm>
              <a:off x="4745" y="996"/>
              <a:ext cx="580" cy="156"/>
              <a:chOff x="612" y="2570"/>
              <a:chExt cx="724" cy="162"/>
            </a:xfrm>
          </p:grpSpPr>
          <p:sp>
            <p:nvSpPr>
              <p:cNvPr id="622" name="Google Shape;622;p13"/>
              <p:cNvSpPr/>
              <p:nvPr/>
            </p:nvSpPr>
            <p:spPr>
              <a:xfrm>
                <a:off x="612" y="2570"/>
                <a:ext cx="724" cy="16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3" name="Google Shape;623;p13"/>
              <p:cNvSpPr/>
              <p:nvPr/>
            </p:nvSpPr>
            <p:spPr>
              <a:xfrm>
                <a:off x="628" y="2586"/>
                <a:ext cx="692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624" name="Google Shape;624;p13"/>
            <p:cNvSpPr/>
            <p:nvPr/>
          </p:nvSpPr>
          <p:spPr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626" name="Google Shape;626;p13"/>
            <p:cNvGrpSpPr/>
            <p:nvPr/>
          </p:nvGrpSpPr>
          <p:grpSpPr>
            <a:xfrm>
              <a:off x="4733" y="1627"/>
              <a:ext cx="586" cy="151"/>
              <a:chOff x="611" y="2568"/>
              <a:chExt cx="730" cy="139"/>
            </a:xfrm>
          </p:grpSpPr>
          <p:sp>
            <p:nvSpPr>
              <p:cNvPr id="627" name="Google Shape;627;p13"/>
              <p:cNvSpPr/>
              <p:nvPr/>
            </p:nvSpPr>
            <p:spPr>
              <a:xfrm>
                <a:off x="611" y="2568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8" name="Google Shape;628;p13"/>
              <p:cNvSpPr/>
              <p:nvPr/>
            </p:nvSpPr>
            <p:spPr>
              <a:xfrm>
                <a:off x="627" y="2583"/>
                <a:ext cx="699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629" name="Google Shape;629;p1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630" name="Google Shape;630;p13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631" name="Google Shape;631;p13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2" name="Google Shape;632;p13"/>
              <p:cNvSpPr/>
              <p:nvPr/>
            </p:nvSpPr>
            <p:spPr>
              <a:xfrm>
                <a:off x="630" y="2582"/>
                <a:ext cx="691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633" name="Google Shape;633;p13"/>
            <p:cNvSpPr/>
            <p:nvPr/>
          </p:nvSpPr>
          <p:spPr>
            <a:xfrm>
              <a:off x="5250" y="429"/>
              <a:ext cx="69" cy="2288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4" name="Google Shape;634;p1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5" name="Google Shape;635;p1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6" name="Google Shape;636;p13"/>
            <p:cNvSpPr/>
            <p:nvPr/>
          </p:nvSpPr>
          <p:spPr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7" name="Google Shape;637;p1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8" name="Google Shape;638;p13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9" name="Google Shape;639;p13"/>
            <p:cNvSpPr/>
            <p:nvPr/>
          </p:nvSpPr>
          <p:spPr>
            <a:xfrm>
              <a:off x="4203" y="2712"/>
              <a:ext cx="1072" cy="81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0" name="Google Shape;640;p13"/>
            <p:cNvSpPr/>
            <p:nvPr/>
          </p:nvSpPr>
          <p:spPr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1" name="Google Shape;641;p13"/>
            <p:cNvSpPr/>
            <p:nvPr/>
          </p:nvSpPr>
          <p:spPr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t/>
              </a:r>
              <a:endParaRPr b="0" i="0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3" name="Google Shape;643;p13"/>
            <p:cNvSpPr/>
            <p:nvPr/>
          </p:nvSpPr>
          <p:spPr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44" name="Google Shape;644;p13"/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645" name="Google Shape;645;p13"/>
            <p:cNvSpPr/>
            <p:nvPr/>
          </p:nvSpPr>
          <p:spPr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6" name="Google Shape;646;p13"/>
            <p:cNvSpPr/>
            <p:nvPr/>
          </p:nvSpPr>
          <p:spPr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47" name="Google Shape;647;p13"/>
            <p:cNvCxnSpPr/>
            <p:nvPr/>
          </p:nvCxnSpPr>
          <p:spPr>
            <a:xfrm>
              <a:off x="8108956" y="2749010"/>
              <a:ext cx="2238254" cy="4821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13"/>
            <p:cNvCxnSpPr/>
            <p:nvPr/>
          </p:nvCxnSpPr>
          <p:spPr>
            <a:xfrm>
              <a:off x="8108201" y="3602458"/>
              <a:ext cx="2233387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9" name="Google Shape;649;p13"/>
            <p:cNvSpPr txBox="1"/>
            <p:nvPr/>
          </p:nvSpPr>
          <p:spPr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650" name="Google Shape;650;p13"/>
            <p:cNvSpPr txBox="1"/>
            <p:nvPr/>
          </p:nvSpPr>
          <p:spPr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651" name="Google Shape;651;p13"/>
            <p:cNvSpPr txBox="1"/>
            <p:nvPr/>
          </p:nvSpPr>
          <p:spPr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 (IP)</a:t>
              </a:r>
              <a:endParaRPr/>
            </a:p>
          </p:txBody>
        </p:sp>
        <p:cxnSp>
          <p:nvCxnSpPr>
            <p:cNvPr id="652" name="Google Shape;652;p13"/>
            <p:cNvCxnSpPr/>
            <p:nvPr/>
          </p:nvCxnSpPr>
          <p:spPr>
            <a:xfrm>
              <a:off x="8116255" y="4074895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13"/>
            <p:cNvCxnSpPr/>
            <p:nvPr/>
          </p:nvCxnSpPr>
          <p:spPr>
            <a:xfrm>
              <a:off x="8111389" y="4528049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54" name="Google Shape;654;p13"/>
            <p:cNvSpPr txBox="1"/>
            <p:nvPr/>
          </p:nvSpPr>
          <p:spPr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</p:grpSp>
      <p:grpSp>
        <p:nvGrpSpPr>
          <p:cNvPr id="655" name="Google Shape;655;p13"/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656" name="Google Shape;656;p13"/>
            <p:cNvSpPr/>
            <p:nvPr/>
          </p:nvSpPr>
          <p:spPr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7" name="Google Shape;657;p13"/>
            <p:cNvSpPr/>
            <p:nvPr/>
          </p:nvSpPr>
          <p:spPr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58" name="Google Shape;658;p13"/>
            <p:cNvCxnSpPr/>
            <p:nvPr/>
          </p:nvCxnSpPr>
          <p:spPr>
            <a:xfrm>
              <a:off x="8108956" y="2749010"/>
              <a:ext cx="2238254" cy="4821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13"/>
            <p:cNvCxnSpPr/>
            <p:nvPr/>
          </p:nvCxnSpPr>
          <p:spPr>
            <a:xfrm>
              <a:off x="8121121" y="3602458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0" name="Google Shape;660;p13"/>
            <p:cNvSpPr txBox="1"/>
            <p:nvPr/>
          </p:nvSpPr>
          <p:spPr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661" name="Google Shape;661;p13"/>
            <p:cNvSpPr txBox="1"/>
            <p:nvPr/>
          </p:nvSpPr>
          <p:spPr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662" name="Google Shape;662;p13"/>
            <p:cNvSpPr txBox="1"/>
            <p:nvPr/>
          </p:nvSpPr>
          <p:spPr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 (IP)</a:t>
              </a:r>
              <a:endParaRPr/>
            </a:p>
          </p:txBody>
        </p:sp>
        <p:cxnSp>
          <p:nvCxnSpPr>
            <p:cNvPr id="663" name="Google Shape;663;p13"/>
            <p:cNvCxnSpPr/>
            <p:nvPr/>
          </p:nvCxnSpPr>
          <p:spPr>
            <a:xfrm>
              <a:off x="8116255" y="4074895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13"/>
            <p:cNvCxnSpPr/>
            <p:nvPr/>
          </p:nvCxnSpPr>
          <p:spPr>
            <a:xfrm>
              <a:off x="8111389" y="4528049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5" name="Google Shape;665;p13"/>
            <p:cNvSpPr txBox="1"/>
            <p:nvPr/>
          </p:nvSpPr>
          <p:spPr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</p:grpSp>
      <p:sp>
        <p:nvSpPr>
          <p:cNvPr id="666" name="Google Shape;666;p13"/>
          <p:cNvSpPr txBox="1"/>
          <p:nvPr/>
        </p:nvSpPr>
        <p:spPr>
          <a:xfrm>
            <a:off x="8732527" y="2993828"/>
            <a:ext cx="1401811" cy="398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grpSp>
        <p:nvGrpSpPr>
          <p:cNvPr id="667" name="Google Shape;667;p13"/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668" name="Google Shape;668;p1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669" name="Google Shape;669;p1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670" name="Google Shape;670;p1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71" name="Google Shape;671;p1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75" name="Google Shape;675;p13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Transport Layer Actions</a:t>
            </a:r>
            <a:endParaRPr/>
          </a:p>
        </p:txBody>
      </p:sp>
      <p:grpSp>
        <p:nvGrpSpPr>
          <p:cNvPr id="676" name="Google Shape;676;p13"/>
          <p:cNvGrpSpPr/>
          <p:nvPr/>
        </p:nvGrpSpPr>
        <p:grpSpPr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677" name="Google Shape;677;p13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81" name="Google Shape;681;p13"/>
          <p:cNvGrpSpPr/>
          <p:nvPr/>
        </p:nvGrpSpPr>
        <p:grpSpPr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682" name="Google Shape;682;p13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686" name="Google Shape;686;p13"/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Sender:</a:t>
            </a:r>
            <a:endParaRPr/>
          </a:p>
          <a:p>
            <a:pPr indent="-920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13"/>
          <p:cNvSpPr/>
          <p:nvPr/>
        </p:nvSpPr>
        <p:spPr>
          <a:xfrm>
            <a:off x="8071146" y="2078287"/>
            <a:ext cx="2415414" cy="3369475"/>
          </a:xfrm>
          <a:prstGeom prst="rect">
            <a:avLst/>
          </a:prstGeom>
          <a:solidFill>
            <a:schemeClr val="lt1">
              <a:alpha val="8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8" name="Google Shape;688;p13"/>
          <p:cNvGrpSpPr/>
          <p:nvPr/>
        </p:nvGrpSpPr>
        <p:grpSpPr>
          <a:xfrm>
            <a:off x="9130164" y="2303106"/>
            <a:ext cx="1259074" cy="369332"/>
            <a:chOff x="8934916" y="2775692"/>
            <a:chExt cx="1259074" cy="369332"/>
          </a:xfrm>
        </p:grpSpPr>
        <p:sp>
          <p:nvSpPr>
            <p:cNvPr id="689" name="Google Shape;689;p13"/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13"/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app. msg</a:t>
              </a:r>
              <a:endParaRPr/>
            </a:p>
          </p:txBody>
        </p:sp>
      </p:grpSp>
      <p:sp>
        <p:nvSpPr>
          <p:cNvPr id="691" name="Google Shape;691;p13"/>
          <p:cNvSpPr txBox="1"/>
          <p:nvPr/>
        </p:nvSpPr>
        <p:spPr>
          <a:xfrm>
            <a:off x="4391544" y="2325099"/>
            <a:ext cx="3825456" cy="103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9075" lvl="0" marL="2857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passed an application-layer message</a:t>
            </a:r>
            <a:endParaRPr/>
          </a:p>
        </p:txBody>
      </p:sp>
      <p:sp>
        <p:nvSpPr>
          <p:cNvPr id="692" name="Google Shape;692;p13"/>
          <p:cNvSpPr txBox="1"/>
          <p:nvPr/>
        </p:nvSpPr>
        <p:spPr>
          <a:xfrm>
            <a:off x="4388186" y="2990916"/>
            <a:ext cx="3825456" cy="722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9075" lvl="0" marL="2857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determines segment header fields values</a:t>
            </a:r>
            <a:endParaRPr/>
          </a:p>
        </p:txBody>
      </p:sp>
      <p:sp>
        <p:nvSpPr>
          <p:cNvPr id="693" name="Google Shape;693;p13"/>
          <p:cNvSpPr txBox="1"/>
          <p:nvPr/>
        </p:nvSpPr>
        <p:spPr>
          <a:xfrm>
            <a:off x="4376692" y="3592863"/>
            <a:ext cx="38254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90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creates segment</a:t>
            </a:r>
            <a:endParaRPr/>
          </a:p>
        </p:txBody>
      </p:sp>
      <p:sp>
        <p:nvSpPr>
          <p:cNvPr id="694" name="Google Shape;694;p13"/>
          <p:cNvSpPr txBox="1"/>
          <p:nvPr/>
        </p:nvSpPr>
        <p:spPr>
          <a:xfrm>
            <a:off x="4381369" y="4025163"/>
            <a:ext cx="38254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90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passes segment to IP</a:t>
            </a:r>
            <a:endParaRPr/>
          </a:p>
        </p:txBody>
      </p:sp>
      <p:sp>
        <p:nvSpPr>
          <p:cNvPr id="695" name="Google Shape;695;p13"/>
          <p:cNvSpPr txBox="1"/>
          <p:nvPr/>
        </p:nvSpPr>
        <p:spPr>
          <a:xfrm>
            <a:off x="1944359" y="3086580"/>
            <a:ext cx="1535315" cy="398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sp>
        <p:nvSpPr>
          <p:cNvPr id="696" name="Google Shape;696;p13"/>
          <p:cNvSpPr/>
          <p:nvPr/>
        </p:nvSpPr>
        <p:spPr>
          <a:xfrm>
            <a:off x="270781" y="1644192"/>
            <a:ext cx="3715697" cy="4052070"/>
          </a:xfrm>
          <a:prstGeom prst="rect">
            <a:avLst/>
          </a:prstGeom>
          <a:solidFill>
            <a:schemeClr val="lt1">
              <a:alpha val="8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7" name="Google Shape;697;p13"/>
          <p:cNvGrpSpPr/>
          <p:nvPr/>
        </p:nvGrpSpPr>
        <p:grpSpPr>
          <a:xfrm>
            <a:off x="8473556" y="2992506"/>
            <a:ext cx="1259074" cy="338554"/>
            <a:chOff x="8964789" y="2639236"/>
            <a:chExt cx="1259074" cy="338554"/>
          </a:xfrm>
        </p:grpSpPr>
        <p:sp>
          <p:nvSpPr>
            <p:cNvPr id="698" name="Google Shape;698;p13"/>
            <p:cNvSpPr/>
            <p:nvPr/>
          </p:nvSpPr>
          <p:spPr>
            <a:xfrm>
              <a:off x="9032744" y="2707400"/>
              <a:ext cx="543189" cy="246705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13"/>
            <p:cNvSpPr txBox="1"/>
            <p:nvPr/>
          </p:nvSpPr>
          <p:spPr>
            <a:xfrm>
              <a:off x="8964789" y="2639236"/>
              <a:ext cx="125907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T</a:t>
              </a:r>
              <a:r>
                <a:rPr b="0" baseline="-2500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/>
            </a:p>
          </p:txBody>
        </p:sp>
      </p:grpSp>
      <p:grpSp>
        <p:nvGrpSpPr>
          <p:cNvPr id="700" name="Google Shape;700;p13"/>
          <p:cNvGrpSpPr/>
          <p:nvPr/>
        </p:nvGrpSpPr>
        <p:grpSpPr>
          <a:xfrm>
            <a:off x="8549491" y="2999047"/>
            <a:ext cx="1818022" cy="369332"/>
            <a:chOff x="7863122" y="5632673"/>
            <a:chExt cx="1818022" cy="369332"/>
          </a:xfrm>
        </p:grpSpPr>
        <p:grpSp>
          <p:nvGrpSpPr>
            <p:cNvPr id="701" name="Google Shape;701;p13"/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702" name="Google Shape;702;p13"/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13"/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T</a:t>
                </a:r>
                <a:r>
                  <a:rPr b="0" baseline="-2500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</a:t>
                </a:r>
                <a:endParaRPr/>
              </a:p>
            </p:txBody>
          </p:sp>
        </p:grpSp>
        <p:grpSp>
          <p:nvGrpSpPr>
            <p:cNvPr id="704" name="Google Shape;704;p13"/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705" name="Google Shape;705;p13"/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13"/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app. msg</a:t>
                </a:r>
                <a:endParaRPr/>
              </a:p>
            </p:txBody>
          </p:sp>
        </p:grpSp>
      </p:grpSp>
      <p:sp>
        <p:nvSpPr>
          <p:cNvPr id="707" name="Google Shape;707;p13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14"/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714" name="Google Shape;714;p14"/>
            <p:cNvCxnSpPr/>
            <p:nvPr/>
          </p:nvCxnSpPr>
          <p:spPr>
            <a:xfrm>
              <a:off x="2578811" y="5062556"/>
              <a:ext cx="1582832" cy="30261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715" name="Google Shape;715;p14"/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716" name="Google Shape;716;p14"/>
              <p:cNvCxnSpPr/>
              <p:nvPr/>
            </p:nvCxnSpPr>
            <p:spPr>
              <a:xfrm flipH="1">
                <a:off x="7972023" y="4973372"/>
                <a:ext cx="1473513" cy="47439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717" name="Google Shape;717;p14"/>
              <p:cNvSpPr/>
              <p:nvPr/>
            </p:nvSpPr>
            <p:spPr>
              <a:xfrm>
                <a:off x="4062521" y="4965666"/>
                <a:ext cx="4036903" cy="1028731"/>
              </a:xfrm>
              <a:custGeom>
                <a:rect b="b" l="l" r="r" t="t"/>
                <a:pathLst>
                  <a:path extrusionOk="0" h="917" w="187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Calibri"/>
                  <a:buNone/>
                </a:pPr>
                <a:r>
                  <a:rPr b="0" i="0" lang="en-US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</a:t>
                </a:r>
                <a:endParaRPr/>
              </a:p>
            </p:txBody>
          </p:sp>
        </p:grpSp>
      </p:grpSp>
      <p:sp>
        <p:nvSpPr>
          <p:cNvPr id="718" name="Google Shape;718;p14"/>
          <p:cNvSpPr/>
          <p:nvPr/>
        </p:nvSpPr>
        <p:spPr>
          <a:xfrm>
            <a:off x="10295012" y="2167472"/>
            <a:ext cx="890436" cy="2912558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9" name="Google Shape;719;p14"/>
          <p:cNvSpPr/>
          <p:nvPr/>
        </p:nvSpPr>
        <p:spPr>
          <a:xfrm>
            <a:off x="854349" y="2256655"/>
            <a:ext cx="846644" cy="2922199"/>
          </a:xfrm>
          <a:custGeom>
            <a:rect b="b" l="l" r="r" t="t"/>
            <a:pathLst>
              <a:path extrusionOk="0" h="1312" w="348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720" name="Google Shape;720;p14"/>
          <p:cNvGrpSpPr/>
          <p:nvPr/>
        </p:nvGrpSpPr>
        <p:grpSpPr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721" name="Google Shape;721;p14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2" name="Google Shape;722;p14"/>
            <p:cNvSpPr/>
            <p:nvPr/>
          </p:nvSpPr>
          <p:spPr>
            <a:xfrm>
              <a:off x="4203" y="429"/>
              <a:ext cx="1053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3" name="Google Shape;723;p14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4" name="Google Shape;724;p14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5" name="Google Shape;725;p14"/>
            <p:cNvSpPr/>
            <p:nvPr/>
          </p:nvSpPr>
          <p:spPr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726" name="Google Shape;726;p14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727" name="Google Shape;727;p14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8" name="Google Shape;728;p14"/>
              <p:cNvSpPr/>
              <p:nvPr/>
            </p:nvSpPr>
            <p:spPr>
              <a:xfrm>
                <a:off x="633" y="2582"/>
                <a:ext cx="692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729" name="Google Shape;729;p14"/>
            <p:cNvSpPr/>
            <p:nvPr/>
          </p:nvSpPr>
          <p:spPr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730" name="Google Shape;730;p14"/>
            <p:cNvGrpSpPr/>
            <p:nvPr/>
          </p:nvGrpSpPr>
          <p:grpSpPr>
            <a:xfrm>
              <a:off x="4745" y="996"/>
              <a:ext cx="580" cy="156"/>
              <a:chOff x="612" y="2570"/>
              <a:chExt cx="724" cy="162"/>
            </a:xfrm>
          </p:grpSpPr>
          <p:sp>
            <p:nvSpPr>
              <p:cNvPr id="731" name="Google Shape;731;p14"/>
              <p:cNvSpPr/>
              <p:nvPr/>
            </p:nvSpPr>
            <p:spPr>
              <a:xfrm>
                <a:off x="612" y="2570"/>
                <a:ext cx="724" cy="16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2" name="Google Shape;732;p14"/>
              <p:cNvSpPr/>
              <p:nvPr/>
            </p:nvSpPr>
            <p:spPr>
              <a:xfrm>
                <a:off x="628" y="2586"/>
                <a:ext cx="692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733" name="Google Shape;733;p14"/>
            <p:cNvSpPr/>
            <p:nvPr/>
          </p:nvSpPr>
          <p:spPr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4" name="Google Shape;734;p14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735" name="Google Shape;735;p14"/>
            <p:cNvGrpSpPr/>
            <p:nvPr/>
          </p:nvGrpSpPr>
          <p:grpSpPr>
            <a:xfrm>
              <a:off x="4733" y="1627"/>
              <a:ext cx="586" cy="151"/>
              <a:chOff x="611" y="2568"/>
              <a:chExt cx="730" cy="139"/>
            </a:xfrm>
          </p:grpSpPr>
          <p:sp>
            <p:nvSpPr>
              <p:cNvPr id="736" name="Google Shape;736;p14"/>
              <p:cNvSpPr/>
              <p:nvPr/>
            </p:nvSpPr>
            <p:spPr>
              <a:xfrm>
                <a:off x="611" y="2568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7" name="Google Shape;737;p14"/>
              <p:cNvSpPr/>
              <p:nvPr/>
            </p:nvSpPr>
            <p:spPr>
              <a:xfrm>
                <a:off x="627" y="2583"/>
                <a:ext cx="699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738" name="Google Shape;738;p14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739" name="Google Shape;739;p14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740" name="Google Shape;740;p14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41" name="Google Shape;741;p14"/>
              <p:cNvSpPr/>
              <p:nvPr/>
            </p:nvSpPr>
            <p:spPr>
              <a:xfrm>
                <a:off x="630" y="2582"/>
                <a:ext cx="691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742" name="Google Shape;742;p14"/>
            <p:cNvSpPr/>
            <p:nvPr/>
          </p:nvSpPr>
          <p:spPr>
            <a:xfrm>
              <a:off x="5250" y="429"/>
              <a:ext cx="69" cy="2288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8" name="Google Shape;748;p14"/>
            <p:cNvSpPr/>
            <p:nvPr/>
          </p:nvSpPr>
          <p:spPr>
            <a:xfrm>
              <a:off x="4203" y="2712"/>
              <a:ext cx="1072" cy="81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t/>
              </a:r>
              <a:endParaRPr b="0" i="0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53" name="Google Shape;753;p14"/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754" name="Google Shape;754;p14"/>
            <p:cNvSpPr/>
            <p:nvPr/>
          </p:nvSpPr>
          <p:spPr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56" name="Google Shape;756;p14"/>
            <p:cNvCxnSpPr/>
            <p:nvPr/>
          </p:nvCxnSpPr>
          <p:spPr>
            <a:xfrm>
              <a:off x="8108956" y="2749010"/>
              <a:ext cx="2238254" cy="4821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7" name="Google Shape;757;p14"/>
            <p:cNvCxnSpPr/>
            <p:nvPr/>
          </p:nvCxnSpPr>
          <p:spPr>
            <a:xfrm>
              <a:off x="8108201" y="3602458"/>
              <a:ext cx="2233387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58" name="Google Shape;758;p14"/>
            <p:cNvSpPr txBox="1"/>
            <p:nvPr/>
          </p:nvSpPr>
          <p:spPr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759" name="Google Shape;759;p14"/>
            <p:cNvSpPr txBox="1"/>
            <p:nvPr/>
          </p:nvSpPr>
          <p:spPr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760" name="Google Shape;760;p14"/>
            <p:cNvSpPr txBox="1"/>
            <p:nvPr/>
          </p:nvSpPr>
          <p:spPr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 (IP)</a:t>
              </a:r>
              <a:endParaRPr/>
            </a:p>
          </p:txBody>
        </p:sp>
        <p:cxnSp>
          <p:nvCxnSpPr>
            <p:cNvPr id="761" name="Google Shape;761;p14"/>
            <p:cNvCxnSpPr/>
            <p:nvPr/>
          </p:nvCxnSpPr>
          <p:spPr>
            <a:xfrm>
              <a:off x="8116255" y="4074895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2" name="Google Shape;762;p14"/>
            <p:cNvCxnSpPr/>
            <p:nvPr/>
          </p:nvCxnSpPr>
          <p:spPr>
            <a:xfrm>
              <a:off x="8111389" y="4528049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63" name="Google Shape;763;p14"/>
            <p:cNvSpPr txBox="1"/>
            <p:nvPr/>
          </p:nvSpPr>
          <p:spPr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</p:grpSp>
      <p:grpSp>
        <p:nvGrpSpPr>
          <p:cNvPr id="764" name="Google Shape;764;p14"/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65" name="Google Shape;765;p14"/>
            <p:cNvSpPr/>
            <p:nvPr/>
          </p:nvSpPr>
          <p:spPr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ahoma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67" name="Google Shape;767;p14"/>
            <p:cNvCxnSpPr/>
            <p:nvPr/>
          </p:nvCxnSpPr>
          <p:spPr>
            <a:xfrm>
              <a:off x="8108956" y="2749010"/>
              <a:ext cx="2238254" cy="4821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" name="Google Shape;768;p14"/>
            <p:cNvCxnSpPr/>
            <p:nvPr/>
          </p:nvCxnSpPr>
          <p:spPr>
            <a:xfrm>
              <a:off x="8121121" y="3602458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69" name="Google Shape;769;p14"/>
            <p:cNvSpPr txBox="1"/>
            <p:nvPr/>
          </p:nvSpPr>
          <p:spPr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770" name="Google Shape;770;p14"/>
            <p:cNvSpPr txBox="1"/>
            <p:nvPr/>
          </p:nvSpPr>
          <p:spPr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771" name="Google Shape;771;p14"/>
            <p:cNvSpPr txBox="1"/>
            <p:nvPr/>
          </p:nvSpPr>
          <p:spPr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network (IP)</a:t>
              </a:r>
              <a:endParaRPr/>
            </a:p>
          </p:txBody>
        </p:sp>
        <p:cxnSp>
          <p:nvCxnSpPr>
            <p:cNvPr id="772" name="Google Shape;772;p14"/>
            <p:cNvCxnSpPr/>
            <p:nvPr/>
          </p:nvCxnSpPr>
          <p:spPr>
            <a:xfrm>
              <a:off x="8116255" y="4074895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3" name="Google Shape;773;p14"/>
            <p:cNvCxnSpPr/>
            <p:nvPr/>
          </p:nvCxnSpPr>
          <p:spPr>
            <a:xfrm>
              <a:off x="8111389" y="4528049"/>
              <a:ext cx="2233388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4" name="Google Shape;774;p14"/>
            <p:cNvSpPr txBox="1"/>
            <p:nvPr/>
          </p:nvSpPr>
          <p:spPr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</p:grpSp>
      <p:sp>
        <p:nvSpPr>
          <p:cNvPr id="775" name="Google Shape;775;p14"/>
          <p:cNvSpPr txBox="1"/>
          <p:nvPr/>
        </p:nvSpPr>
        <p:spPr>
          <a:xfrm>
            <a:off x="8732527" y="2993828"/>
            <a:ext cx="1401811" cy="398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grpSp>
        <p:nvGrpSpPr>
          <p:cNvPr id="776" name="Google Shape;776;p14"/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777" name="Google Shape;777;p14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779" name="Google Shape;779;p14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80" name="Google Shape;780;p1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14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1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14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84" name="Google Shape;784;p14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Transport Layer Actions</a:t>
            </a:r>
            <a:endParaRPr/>
          </a:p>
        </p:txBody>
      </p:sp>
      <p:grpSp>
        <p:nvGrpSpPr>
          <p:cNvPr id="785" name="Google Shape;785;p14"/>
          <p:cNvGrpSpPr/>
          <p:nvPr/>
        </p:nvGrpSpPr>
        <p:grpSpPr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786" name="Google Shape;786;p14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7" name="Google Shape;787;p14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8" name="Google Shape;788;p14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9" name="Google Shape;789;p14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90" name="Google Shape;790;p14"/>
          <p:cNvGrpSpPr/>
          <p:nvPr/>
        </p:nvGrpSpPr>
        <p:grpSpPr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791" name="Google Shape;791;p14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5" name="Google Shape;795;p14"/>
          <p:cNvSpPr/>
          <p:nvPr/>
        </p:nvSpPr>
        <p:spPr>
          <a:xfrm>
            <a:off x="8043548" y="2078287"/>
            <a:ext cx="2443011" cy="3369475"/>
          </a:xfrm>
          <a:prstGeom prst="rect">
            <a:avLst/>
          </a:prstGeom>
          <a:solidFill>
            <a:schemeClr val="lt1">
              <a:alpha val="8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14"/>
          <p:cNvSpPr txBox="1"/>
          <p:nvPr/>
        </p:nvSpPr>
        <p:spPr>
          <a:xfrm>
            <a:off x="1944359" y="3086580"/>
            <a:ext cx="1535315" cy="398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sp>
        <p:nvSpPr>
          <p:cNvPr id="797" name="Google Shape;797;p14"/>
          <p:cNvSpPr/>
          <p:nvPr/>
        </p:nvSpPr>
        <p:spPr>
          <a:xfrm>
            <a:off x="425009" y="1191386"/>
            <a:ext cx="3666301" cy="4459905"/>
          </a:xfrm>
          <a:prstGeom prst="rect">
            <a:avLst/>
          </a:prstGeom>
          <a:solidFill>
            <a:schemeClr val="lt1">
              <a:alpha val="8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8" name="Google Shape;798;p14"/>
          <p:cNvGrpSpPr/>
          <p:nvPr/>
        </p:nvGrpSpPr>
        <p:grpSpPr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799" name="Google Shape;799;p14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00" name="Google Shape;800;p14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01" name="Google Shape;801;p14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02" name="Google Shape;802;p14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03" name="Google Shape;803;p14"/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Receiver:</a:t>
            </a:r>
            <a:endParaRPr/>
          </a:p>
          <a:p>
            <a:pPr indent="-920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4" name="Google Shape;804;p14"/>
          <p:cNvGrpSpPr/>
          <p:nvPr/>
        </p:nvGrpSpPr>
        <p:grpSpPr>
          <a:xfrm>
            <a:off x="2355694" y="3088859"/>
            <a:ext cx="1259074" cy="369332"/>
            <a:chOff x="8934916" y="2775692"/>
            <a:chExt cx="1259074" cy="369332"/>
          </a:xfrm>
        </p:grpSpPr>
        <p:sp>
          <p:nvSpPr>
            <p:cNvPr id="805" name="Google Shape;805;p14"/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4"/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app.  msg</a:t>
              </a:r>
              <a:endParaRPr/>
            </a:p>
          </p:txBody>
        </p:sp>
      </p:grpSp>
      <p:sp>
        <p:nvSpPr>
          <p:cNvPr id="807" name="Google Shape;807;p14"/>
          <p:cNvSpPr txBox="1"/>
          <p:nvPr/>
        </p:nvSpPr>
        <p:spPr>
          <a:xfrm>
            <a:off x="4391041" y="3125909"/>
            <a:ext cx="3825456" cy="722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9075" lvl="0" marL="2857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extracts application-layer message</a:t>
            </a:r>
            <a:endParaRPr/>
          </a:p>
        </p:txBody>
      </p:sp>
      <p:sp>
        <p:nvSpPr>
          <p:cNvPr id="808" name="Google Shape;808;p14"/>
          <p:cNvSpPr txBox="1"/>
          <p:nvPr/>
        </p:nvSpPr>
        <p:spPr>
          <a:xfrm>
            <a:off x="4389103" y="2734423"/>
            <a:ext cx="3825456" cy="409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9075" lvl="0" marL="2857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 header values</a:t>
            </a:r>
            <a:endParaRPr/>
          </a:p>
        </p:txBody>
      </p:sp>
      <p:sp>
        <p:nvSpPr>
          <p:cNvPr id="809" name="Google Shape;809;p14"/>
          <p:cNvSpPr txBox="1"/>
          <p:nvPr/>
        </p:nvSpPr>
        <p:spPr>
          <a:xfrm>
            <a:off x="4388103" y="2278130"/>
            <a:ext cx="38254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90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receives segment from IP</a:t>
            </a:r>
            <a:endParaRPr/>
          </a:p>
        </p:txBody>
      </p:sp>
      <p:grpSp>
        <p:nvGrpSpPr>
          <p:cNvPr id="810" name="Google Shape;810;p14"/>
          <p:cNvGrpSpPr/>
          <p:nvPr/>
        </p:nvGrpSpPr>
        <p:grpSpPr>
          <a:xfrm>
            <a:off x="1745737" y="4814948"/>
            <a:ext cx="1818022" cy="369332"/>
            <a:chOff x="7863122" y="5632673"/>
            <a:chExt cx="1818022" cy="369332"/>
          </a:xfrm>
        </p:grpSpPr>
        <p:grpSp>
          <p:nvGrpSpPr>
            <p:cNvPr id="811" name="Google Shape;811;p14"/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812" name="Google Shape;812;p14"/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14"/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T</a:t>
                </a:r>
                <a:r>
                  <a:rPr b="0" baseline="-2500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</a:t>
                </a:r>
                <a:endParaRPr/>
              </a:p>
            </p:txBody>
          </p:sp>
        </p:grpSp>
        <p:grpSp>
          <p:nvGrpSpPr>
            <p:cNvPr id="814" name="Google Shape;814;p14"/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815" name="Google Shape;815;p14"/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14"/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app. msg</a:t>
                </a:r>
                <a:endParaRPr/>
              </a:p>
            </p:txBody>
          </p:sp>
        </p:grpSp>
      </p:grpSp>
      <p:sp>
        <p:nvSpPr>
          <p:cNvPr id="817" name="Google Shape;817;p14"/>
          <p:cNvSpPr txBox="1"/>
          <p:nvPr/>
        </p:nvSpPr>
        <p:spPr>
          <a:xfrm>
            <a:off x="4395862" y="3809729"/>
            <a:ext cx="3825456" cy="722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9075" lvl="0" marL="2857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demultiplexes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message up to application via socket</a:t>
            </a:r>
            <a:endParaRPr/>
          </a:p>
        </p:txBody>
      </p:sp>
      <p:sp>
        <p:nvSpPr>
          <p:cNvPr id="818" name="Google Shape;818;p14"/>
          <p:cNvSpPr/>
          <p:nvPr/>
        </p:nvSpPr>
        <p:spPr>
          <a:xfrm>
            <a:off x="1741367" y="2989161"/>
            <a:ext cx="763166" cy="541031"/>
          </a:xfrm>
          <a:prstGeom prst="ellipse">
            <a:avLst/>
          </a:prstGeom>
          <a:noFill/>
          <a:ln cap="flat" cmpd="sng" w="25400">
            <a:solidFill>
              <a:srgbClr val="CD000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14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5"/>
          <p:cNvSpPr txBox="1"/>
          <p:nvPr>
            <p:ph type="title"/>
          </p:nvPr>
        </p:nvSpPr>
        <p:spPr>
          <a:xfrm>
            <a:off x="768711" y="25934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800"/>
              <a:buFont typeface="Calibri"/>
              <a:buNone/>
            </a:pPr>
            <a:r>
              <a:rPr lang="en-US" sz="4800"/>
              <a:t>Two principal Internet transport protocols</a:t>
            </a:r>
            <a:endParaRPr sz="4800"/>
          </a:p>
        </p:txBody>
      </p:sp>
      <p:sp>
        <p:nvSpPr>
          <p:cNvPr id="826" name="Google Shape;826;p15"/>
          <p:cNvSpPr/>
          <p:nvPr/>
        </p:nvSpPr>
        <p:spPr>
          <a:xfrm>
            <a:off x="8985188" y="3065778"/>
            <a:ext cx="1124807" cy="1337915"/>
          </a:xfrm>
          <a:custGeom>
            <a:rect b="b" l="l" r="r" t="t"/>
            <a:pathLst>
              <a:path extrusionOk="0" h="1800235" w="1549812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15"/>
          <p:cNvSpPr/>
          <p:nvPr/>
        </p:nvSpPr>
        <p:spPr>
          <a:xfrm>
            <a:off x="7274076" y="1826035"/>
            <a:ext cx="1736725" cy="1317704"/>
          </a:xfrm>
          <a:custGeom>
            <a:rect b="b" l="l" r="r" t="t"/>
            <a:pathLst>
              <a:path extrusionOk="0" h="675" w="1036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15"/>
          <p:cNvGrpSpPr/>
          <p:nvPr/>
        </p:nvGrpSpPr>
        <p:grpSpPr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829" name="Google Shape;829;p15"/>
            <p:cNvSpPr/>
            <p:nvPr/>
          </p:nvSpPr>
          <p:spPr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2889" y="1631"/>
              <a:ext cx="980" cy="253"/>
            </a:xfrm>
            <a:prstGeom prst="triangle">
              <a:avLst>
                <a:gd fmla="val 50000" name="adj"/>
              </a:avLst>
            </a:prstGeom>
            <a:solidFill>
              <a:srgbClr val="9CD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1" name="Google Shape;831;p15"/>
          <p:cNvSpPr/>
          <p:nvPr/>
        </p:nvSpPr>
        <p:spPr>
          <a:xfrm>
            <a:off x="7712401" y="4683134"/>
            <a:ext cx="3079750" cy="1665288"/>
          </a:xfrm>
          <a:custGeom>
            <a:rect b="b" l="l" r="r" t="t"/>
            <a:pathLst>
              <a:path extrusionOk="0" h="1049" w="1940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15"/>
          <p:cNvSpPr txBox="1"/>
          <p:nvPr/>
        </p:nvSpPr>
        <p:spPr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mobile network</a:t>
            </a:r>
            <a:endParaRPr/>
          </a:p>
        </p:txBody>
      </p:sp>
      <p:sp>
        <p:nvSpPr>
          <p:cNvPr id="833" name="Google Shape;833;p15"/>
          <p:cNvSpPr txBox="1"/>
          <p:nvPr/>
        </p:nvSpPr>
        <p:spPr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home network</a:t>
            </a:r>
            <a:endParaRPr/>
          </a:p>
        </p:txBody>
      </p:sp>
      <p:sp>
        <p:nvSpPr>
          <p:cNvPr id="834" name="Google Shape;834;p15"/>
          <p:cNvSpPr txBox="1"/>
          <p:nvPr/>
        </p:nvSpPr>
        <p:spPr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network</a:t>
            </a:r>
            <a:endParaRPr/>
          </a:p>
        </p:txBody>
      </p:sp>
      <p:sp>
        <p:nvSpPr>
          <p:cNvPr id="835" name="Google Shape;835;p15"/>
          <p:cNvSpPr/>
          <p:nvPr/>
        </p:nvSpPr>
        <p:spPr>
          <a:xfrm>
            <a:off x="10222146" y="3179540"/>
            <a:ext cx="1273167" cy="1935748"/>
          </a:xfrm>
          <a:custGeom>
            <a:rect b="b" l="l" r="r" t="t"/>
            <a:pathLst>
              <a:path extrusionOk="0" h="1952840" w="1447873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>
            <a:gsLst>
              <a:gs pos="0">
                <a:srgbClr val="9CDFF9"/>
              </a:gs>
              <a:gs pos="58999">
                <a:srgbClr val="DDEAF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6" name="Google Shape;836;p15"/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837" name="Google Shape;837;p15"/>
            <p:cNvSpPr/>
            <p:nvPr/>
          </p:nvSpPr>
          <p:spPr>
            <a:xfrm>
              <a:off x="5536769" y="1751190"/>
              <a:ext cx="524651" cy="662124"/>
            </a:xfrm>
            <a:custGeom>
              <a:rect b="b" l="l" r="r" t="t"/>
              <a:pathLst>
                <a:path extrusionOk="0" h="662124" w="524651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5203089" y="1921244"/>
              <a:ext cx="651290" cy="492070"/>
            </a:xfrm>
            <a:custGeom>
              <a:rect b="b" l="l" r="r" t="t"/>
              <a:pathLst>
                <a:path extrusionOk="0" h="492070" w="65129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39" name="Google Shape;839;p15"/>
            <p:cNvCxnSpPr/>
            <p:nvPr/>
          </p:nvCxnSpPr>
          <p:spPr>
            <a:xfrm flipH="1" rot="10800000">
              <a:off x="5270526" y="2029553"/>
              <a:ext cx="295249" cy="73468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0" name="Google Shape;840;p15"/>
            <p:cNvCxnSpPr/>
            <p:nvPr/>
          </p:nvCxnSpPr>
          <p:spPr>
            <a:xfrm flipH="1" rot="10800000">
              <a:off x="5275406" y="2261710"/>
              <a:ext cx="290369" cy="1675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1" name="Google Shape;841;p15"/>
            <p:cNvCxnSpPr/>
            <p:nvPr/>
          </p:nvCxnSpPr>
          <p:spPr>
            <a:xfrm flipH="1" rot="10800000">
              <a:off x="5275406" y="2151772"/>
              <a:ext cx="290369" cy="4840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2" name="Google Shape;842;p15"/>
            <p:cNvCxnSpPr/>
            <p:nvPr/>
          </p:nvCxnSpPr>
          <p:spPr>
            <a:xfrm>
              <a:off x="5270094" y="2354086"/>
              <a:ext cx="295681" cy="0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3" name="Google Shape;843;p15"/>
            <p:cNvCxnSpPr/>
            <p:nvPr/>
          </p:nvCxnSpPr>
          <p:spPr>
            <a:xfrm rot="10800000">
              <a:off x="5950242" y="1866900"/>
              <a:ext cx="0" cy="465273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4" name="Google Shape;844;p15"/>
            <p:cNvCxnSpPr/>
            <p:nvPr/>
          </p:nvCxnSpPr>
          <p:spPr>
            <a:xfrm>
              <a:off x="5628589" y="1936750"/>
              <a:ext cx="0" cy="476854"/>
            </a:xfrm>
            <a:prstGeom prst="straightConnector1">
              <a:avLst/>
            </a:prstGeom>
            <a:noFill/>
            <a:ln cap="flat" cmpd="sng" w="15875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845" name="Google Shape;845;p15"/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846" name="Google Shape;846;p15"/>
            <p:cNvSpPr/>
            <p:nvPr/>
          </p:nvSpPr>
          <p:spPr>
            <a:xfrm>
              <a:off x="5536769" y="1751190"/>
              <a:ext cx="524651" cy="662124"/>
            </a:xfrm>
            <a:custGeom>
              <a:rect b="b" l="l" r="r" t="t"/>
              <a:pathLst>
                <a:path extrusionOk="0" h="662124" w="524651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5203089" y="1921244"/>
              <a:ext cx="651290" cy="492070"/>
            </a:xfrm>
            <a:custGeom>
              <a:rect b="b" l="l" r="r" t="t"/>
              <a:pathLst>
                <a:path extrusionOk="0" h="492070" w="65129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48" name="Google Shape;848;p15"/>
            <p:cNvCxnSpPr/>
            <p:nvPr/>
          </p:nvCxnSpPr>
          <p:spPr>
            <a:xfrm flipH="1" rot="10800000">
              <a:off x="5270526" y="2029553"/>
              <a:ext cx="295249" cy="73468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9" name="Google Shape;849;p15"/>
            <p:cNvCxnSpPr/>
            <p:nvPr/>
          </p:nvCxnSpPr>
          <p:spPr>
            <a:xfrm flipH="1" rot="10800000">
              <a:off x="5275406" y="2261710"/>
              <a:ext cx="290369" cy="1675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0" name="Google Shape;850;p15"/>
            <p:cNvCxnSpPr/>
            <p:nvPr/>
          </p:nvCxnSpPr>
          <p:spPr>
            <a:xfrm flipH="1" rot="10800000">
              <a:off x="5275406" y="2151772"/>
              <a:ext cx="290369" cy="4840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1" name="Google Shape;851;p15"/>
            <p:cNvCxnSpPr/>
            <p:nvPr/>
          </p:nvCxnSpPr>
          <p:spPr>
            <a:xfrm>
              <a:off x="5270094" y="2354086"/>
              <a:ext cx="295681" cy="0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2" name="Google Shape;852;p15"/>
            <p:cNvCxnSpPr/>
            <p:nvPr/>
          </p:nvCxnSpPr>
          <p:spPr>
            <a:xfrm rot="10800000">
              <a:off x="5950242" y="1866900"/>
              <a:ext cx="0" cy="465273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3" name="Google Shape;853;p15"/>
            <p:cNvCxnSpPr/>
            <p:nvPr/>
          </p:nvCxnSpPr>
          <p:spPr>
            <a:xfrm>
              <a:off x="5628589" y="1936750"/>
              <a:ext cx="0" cy="476854"/>
            </a:xfrm>
            <a:prstGeom prst="straightConnector1">
              <a:avLst/>
            </a:prstGeom>
            <a:noFill/>
            <a:ln cap="flat" cmpd="sng" w="15875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54" name="Google Shape;854;p15"/>
          <p:cNvSpPr/>
          <p:nvPr/>
        </p:nvSpPr>
        <p:spPr>
          <a:xfrm>
            <a:off x="9540813" y="1782042"/>
            <a:ext cx="1497864" cy="1386455"/>
          </a:xfrm>
          <a:custGeom>
            <a:rect b="b" l="l" r="r" t="t"/>
            <a:pathLst>
              <a:path extrusionOk="0" h="1796376" w="1634267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>
            <a:gsLst>
              <a:gs pos="0">
                <a:srgbClr val="9CDFF9"/>
              </a:gs>
              <a:gs pos="57000">
                <a:srgbClr val="DDEAF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15"/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national or global ISP</a:t>
            </a:r>
            <a:endParaRPr/>
          </a:p>
        </p:txBody>
      </p:sp>
      <p:sp>
        <p:nvSpPr>
          <p:cNvPr id="856" name="Google Shape;856;p15"/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15"/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or regional ISP</a:t>
            </a:r>
            <a:endParaRPr/>
          </a:p>
        </p:txBody>
      </p:sp>
      <p:sp>
        <p:nvSpPr>
          <p:cNvPr id="858" name="Google Shape;858;p15"/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datacenter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/>
          </a:p>
        </p:txBody>
      </p:sp>
      <p:sp>
        <p:nvSpPr>
          <p:cNvPr id="859" name="Google Shape;859;p15"/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content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provider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0" name="Google Shape;860;p15"/>
          <p:cNvCxnSpPr/>
          <p:nvPr/>
        </p:nvCxnSpPr>
        <p:spPr>
          <a:xfrm rot="10800000">
            <a:off x="10559920" y="3580125"/>
            <a:ext cx="412964" cy="63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1" name="Google Shape;861;p15"/>
          <p:cNvCxnSpPr/>
          <p:nvPr/>
        </p:nvCxnSpPr>
        <p:spPr>
          <a:xfrm rot="10800000">
            <a:off x="10660835" y="3640684"/>
            <a:ext cx="345866" cy="7389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2" name="Google Shape;862;p15"/>
          <p:cNvCxnSpPr/>
          <p:nvPr/>
        </p:nvCxnSpPr>
        <p:spPr>
          <a:xfrm flipH="1" rot="10800000">
            <a:off x="10636897" y="3633421"/>
            <a:ext cx="335987" cy="39534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3" name="Google Shape;863;p15"/>
          <p:cNvCxnSpPr/>
          <p:nvPr/>
        </p:nvCxnSpPr>
        <p:spPr>
          <a:xfrm rot="10800000">
            <a:off x="10570774" y="3594896"/>
            <a:ext cx="1" cy="4857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4" name="Google Shape;864;p15"/>
          <p:cNvCxnSpPr/>
          <p:nvPr/>
        </p:nvCxnSpPr>
        <p:spPr>
          <a:xfrm rot="10800000">
            <a:off x="10550620" y="4071642"/>
            <a:ext cx="508543" cy="34864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5" name="Google Shape;865;p15"/>
          <p:cNvCxnSpPr/>
          <p:nvPr/>
        </p:nvCxnSpPr>
        <p:spPr>
          <a:xfrm rot="10800000">
            <a:off x="9895195" y="4087742"/>
            <a:ext cx="6554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6" name="Google Shape;866;p15"/>
          <p:cNvCxnSpPr/>
          <p:nvPr/>
        </p:nvCxnSpPr>
        <p:spPr>
          <a:xfrm rot="10800000">
            <a:off x="9219616" y="4087742"/>
            <a:ext cx="6554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7" name="Google Shape;867;p15"/>
          <p:cNvCxnSpPr/>
          <p:nvPr/>
        </p:nvCxnSpPr>
        <p:spPr>
          <a:xfrm flipH="1">
            <a:off x="9276868" y="3507672"/>
            <a:ext cx="382424" cy="5170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8" name="Google Shape;868;p15"/>
          <p:cNvCxnSpPr/>
          <p:nvPr/>
        </p:nvCxnSpPr>
        <p:spPr>
          <a:xfrm>
            <a:off x="9733069" y="3507672"/>
            <a:ext cx="0" cy="54029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9" name="Google Shape;869;p15"/>
          <p:cNvCxnSpPr/>
          <p:nvPr/>
        </p:nvCxnSpPr>
        <p:spPr>
          <a:xfrm>
            <a:off x="10137668" y="2754692"/>
            <a:ext cx="488174" cy="8393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0" name="Google Shape;870;p15"/>
          <p:cNvCxnSpPr/>
          <p:nvPr/>
        </p:nvCxnSpPr>
        <p:spPr>
          <a:xfrm flipH="1">
            <a:off x="9798719" y="2695013"/>
            <a:ext cx="380432" cy="69480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71" name="Google Shape;871;p15"/>
          <p:cNvGrpSpPr/>
          <p:nvPr/>
        </p:nvGrpSpPr>
        <p:grpSpPr>
          <a:xfrm>
            <a:off x="7562238" y="2127325"/>
            <a:ext cx="3578867" cy="3640284"/>
            <a:chOff x="7562238" y="2127325"/>
            <a:chExt cx="3578867" cy="3640284"/>
          </a:xfrm>
        </p:grpSpPr>
        <p:grpSp>
          <p:nvGrpSpPr>
            <p:cNvPr id="872" name="Google Shape;872;p15"/>
            <p:cNvGrpSpPr/>
            <p:nvPr/>
          </p:nvGrpSpPr>
          <p:grpSpPr>
            <a:xfrm>
              <a:off x="7857253" y="2127325"/>
              <a:ext cx="3283852" cy="3640284"/>
              <a:chOff x="7881336" y="2104198"/>
              <a:chExt cx="3283852" cy="3640284"/>
            </a:xfrm>
          </p:grpSpPr>
          <p:cxnSp>
            <p:nvCxnSpPr>
              <p:cNvPr id="873" name="Google Shape;873;p15"/>
              <p:cNvCxnSpPr/>
              <p:nvPr/>
            </p:nvCxnSpPr>
            <p:spPr>
              <a:xfrm flipH="1" rot="5400000">
                <a:off x="9813692" y="5228612"/>
                <a:ext cx="388062" cy="75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4" name="Google Shape;874;p15"/>
              <p:cNvCxnSpPr/>
              <p:nvPr/>
            </p:nvCxnSpPr>
            <p:spPr>
              <a:xfrm rot="10800000">
                <a:off x="10234009" y="5382159"/>
                <a:ext cx="0" cy="1143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5" name="Google Shape;875;p15"/>
              <p:cNvCxnSpPr/>
              <p:nvPr/>
            </p:nvCxnSpPr>
            <p:spPr>
              <a:xfrm>
                <a:off x="9457042" y="4815390"/>
                <a:ext cx="524483" cy="2615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6" name="Google Shape;876;p15"/>
              <p:cNvCxnSpPr/>
              <p:nvPr/>
            </p:nvCxnSpPr>
            <p:spPr>
              <a:xfrm flipH="1" rot="10800000">
                <a:off x="8874149" y="4815390"/>
                <a:ext cx="569255" cy="24626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7" name="Google Shape;877;p15"/>
              <p:cNvCxnSpPr/>
              <p:nvPr/>
            </p:nvCxnSpPr>
            <p:spPr>
              <a:xfrm>
                <a:off x="8845827" y="5085749"/>
                <a:ext cx="103050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8" name="Google Shape;878;p15"/>
              <p:cNvCxnSpPr/>
              <p:nvPr/>
            </p:nvCxnSpPr>
            <p:spPr>
              <a:xfrm>
                <a:off x="8234290" y="5094207"/>
                <a:ext cx="226800" cy="12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9" name="Google Shape;879;p15"/>
              <p:cNvCxnSpPr/>
              <p:nvPr/>
            </p:nvCxnSpPr>
            <p:spPr>
              <a:xfrm flipH="1" rot="10800000">
                <a:off x="7972450" y="5267343"/>
                <a:ext cx="412750" cy="12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0" name="Google Shape;880;p15"/>
              <p:cNvCxnSpPr/>
              <p:nvPr/>
            </p:nvCxnSpPr>
            <p:spPr>
              <a:xfrm flipH="1">
                <a:off x="8397900" y="5259125"/>
                <a:ext cx="68080" cy="29396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1" name="Google Shape;881;p15"/>
              <p:cNvCxnSpPr/>
              <p:nvPr/>
            </p:nvCxnSpPr>
            <p:spPr>
              <a:xfrm rot="10800000">
                <a:off x="8512814" y="5284804"/>
                <a:ext cx="280374" cy="26987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2" name="Google Shape;882;p15"/>
              <p:cNvCxnSpPr/>
              <p:nvPr/>
            </p:nvCxnSpPr>
            <p:spPr>
              <a:xfrm>
                <a:off x="8512814" y="5234921"/>
                <a:ext cx="914184" cy="46862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3" name="Google Shape;883;p15"/>
              <p:cNvCxnSpPr/>
              <p:nvPr/>
            </p:nvCxnSpPr>
            <p:spPr>
              <a:xfrm>
                <a:off x="8271861" y="3806843"/>
                <a:ext cx="0" cy="13176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4" name="Google Shape;884;p15"/>
              <p:cNvCxnSpPr/>
              <p:nvPr/>
            </p:nvCxnSpPr>
            <p:spPr>
              <a:xfrm flipH="1" rot="10800000">
                <a:off x="7881336" y="4017980"/>
                <a:ext cx="168275" cy="3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5" name="Google Shape;885;p15"/>
              <p:cNvCxnSpPr/>
              <p:nvPr/>
            </p:nvCxnSpPr>
            <p:spPr>
              <a:xfrm flipH="1" rot="5400000">
                <a:off x="9909628" y="5560344"/>
                <a:ext cx="366793" cy="148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6" name="Google Shape;886;p15"/>
              <p:cNvCxnSpPr/>
              <p:nvPr/>
            </p:nvCxnSpPr>
            <p:spPr>
              <a:xfrm flipH="1" rot="10800000">
                <a:off x="8483508" y="5013435"/>
                <a:ext cx="404236" cy="20777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7" name="Google Shape;887;p15"/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8" name="Google Shape;888;p15"/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9" name="Google Shape;889;p15"/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0" name="Google Shape;890;p15"/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1" name="Google Shape;891;p15"/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2" name="Google Shape;892;p15"/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3" name="Google Shape;893;p15"/>
              <p:cNvCxnSpPr/>
              <p:nvPr/>
            </p:nvCxnSpPr>
            <p:spPr>
              <a:xfrm rot="10800000">
                <a:off x="10706077" y="2695840"/>
                <a:ext cx="353541" cy="6780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4" name="Google Shape;894;p15"/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5" name="Google Shape;895;p15"/>
              <p:cNvCxnSpPr/>
              <p:nvPr/>
            </p:nvCxnSpPr>
            <p:spPr>
              <a:xfrm flipH="1" rot="10800000">
                <a:off x="9402788" y="4090252"/>
                <a:ext cx="429324" cy="70560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6" name="Google Shape;896;p15"/>
              <p:cNvCxnSpPr/>
              <p:nvPr/>
            </p:nvCxnSpPr>
            <p:spPr>
              <a:xfrm flipH="1" rot="10800000">
                <a:off x="8268637" y="4024329"/>
                <a:ext cx="969051" cy="3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pic>
          <p:nvPicPr>
            <p:cNvPr descr="antenna_radiation_stylized" id="897" name="Google Shape;897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898" name="Google Shape;898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ell_tower_radiation copy" id="899" name="Google Shape;899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0" name="Google Shape;900;p15"/>
            <p:cNvSpPr/>
            <p:nvPr/>
          </p:nvSpPr>
          <p:spPr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01" name="Google Shape;901;p15"/>
          <p:cNvCxnSpPr/>
          <p:nvPr/>
        </p:nvCxnSpPr>
        <p:spPr>
          <a:xfrm>
            <a:off x="8207860" y="2700359"/>
            <a:ext cx="227964" cy="17435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02" name="Google Shape;902;p15"/>
          <p:cNvGrpSpPr/>
          <p:nvPr/>
        </p:nvGrpSpPr>
        <p:grpSpPr>
          <a:xfrm>
            <a:off x="8050698" y="2309376"/>
            <a:ext cx="298450" cy="464008"/>
            <a:chOff x="3130" y="3288"/>
            <a:chExt cx="410" cy="742"/>
          </a:xfrm>
        </p:grpSpPr>
        <p:cxnSp>
          <p:nvCxnSpPr>
            <p:cNvPr id="903" name="Google Shape;903;p15"/>
            <p:cNvCxnSpPr/>
            <p:nvPr/>
          </p:nvCxnSpPr>
          <p:spPr>
            <a:xfrm flipH="1">
              <a:off x="3130" y="3288"/>
              <a:ext cx="205" cy="6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4" name="Google Shape;904;p15"/>
            <p:cNvCxnSpPr/>
            <p:nvPr/>
          </p:nvCxnSpPr>
          <p:spPr>
            <a:xfrm>
              <a:off x="3335" y="3288"/>
              <a:ext cx="205" cy="66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5" name="Google Shape;905;p15"/>
            <p:cNvCxnSpPr/>
            <p:nvPr/>
          </p:nvCxnSpPr>
          <p:spPr>
            <a:xfrm>
              <a:off x="3130" y="3957"/>
              <a:ext cx="205" cy="7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6" name="Google Shape;906;p15"/>
            <p:cNvCxnSpPr/>
            <p:nvPr/>
          </p:nvCxnSpPr>
          <p:spPr>
            <a:xfrm flipH="1">
              <a:off x="3335" y="3957"/>
              <a:ext cx="205" cy="7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7" name="Google Shape;907;p15"/>
            <p:cNvCxnSpPr/>
            <p:nvPr/>
          </p:nvCxnSpPr>
          <p:spPr>
            <a:xfrm>
              <a:off x="3335" y="3303"/>
              <a:ext cx="0" cy="72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8" name="Google Shape;908;p15"/>
            <p:cNvCxnSpPr/>
            <p:nvPr/>
          </p:nvCxnSpPr>
          <p:spPr>
            <a:xfrm flipH="1" rot="10800000">
              <a:off x="3130" y="3888"/>
              <a:ext cx="205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9" name="Google Shape;909;p15"/>
            <p:cNvCxnSpPr/>
            <p:nvPr/>
          </p:nvCxnSpPr>
          <p:spPr>
            <a:xfrm rot="10800000">
              <a:off x="3335" y="3888"/>
              <a:ext cx="205" cy="6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0" name="Google Shape;910;p15"/>
            <p:cNvCxnSpPr/>
            <p:nvPr/>
          </p:nvCxnSpPr>
          <p:spPr>
            <a:xfrm>
              <a:off x="3217" y="3668"/>
              <a:ext cx="118" cy="5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1" name="Google Shape;911;p15"/>
            <p:cNvCxnSpPr/>
            <p:nvPr/>
          </p:nvCxnSpPr>
          <p:spPr>
            <a:xfrm flipH="1" rot="10800000">
              <a:off x="3335" y="3668"/>
              <a:ext cx="124" cy="5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2" name="Google Shape;912;p15"/>
            <p:cNvCxnSpPr/>
            <p:nvPr/>
          </p:nvCxnSpPr>
          <p:spPr>
            <a:xfrm>
              <a:off x="3178" y="3766"/>
              <a:ext cx="152" cy="7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3" name="Google Shape;913;p15"/>
            <p:cNvCxnSpPr/>
            <p:nvPr/>
          </p:nvCxnSpPr>
          <p:spPr>
            <a:xfrm flipH="1" rot="10800000">
              <a:off x="3335" y="3781"/>
              <a:ext cx="153" cy="6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4" name="Google Shape;914;p15"/>
            <p:cNvCxnSpPr/>
            <p:nvPr/>
          </p:nvCxnSpPr>
          <p:spPr>
            <a:xfrm flipH="1" rot="10800000">
              <a:off x="3335" y="3567"/>
              <a:ext cx="78" cy="2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5" name="Google Shape;915;p15"/>
            <p:cNvCxnSpPr/>
            <p:nvPr/>
          </p:nvCxnSpPr>
          <p:spPr>
            <a:xfrm flipH="1" rot="10800000">
              <a:off x="3335" y="3428"/>
              <a:ext cx="49" cy="2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6" name="Google Shape;916;p15"/>
            <p:cNvCxnSpPr/>
            <p:nvPr/>
          </p:nvCxnSpPr>
          <p:spPr>
            <a:xfrm>
              <a:off x="3247" y="3558"/>
              <a:ext cx="95" cy="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7" name="Google Shape;917;p15"/>
            <p:cNvCxnSpPr/>
            <p:nvPr/>
          </p:nvCxnSpPr>
          <p:spPr>
            <a:xfrm>
              <a:off x="3289" y="3422"/>
              <a:ext cx="55" cy="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access_point_stylized_small" id="918" name="Google Shape;918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ess_point_stylized_small" id="919" name="Google Shape;919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0" name="Google Shape;920;p15"/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921" name="Google Shape;921;p15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922" name="Google Shape;922;p15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923" name="Google Shape;923;p1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24" name="Google Shape;924;p15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1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15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1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28" name="Google Shape;928;p15"/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929" name="Google Shape;929;p15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5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1" name="Google Shape;931;p15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932" name="Google Shape;932;p15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15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15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15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36" name="Google Shape;936;p15"/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937" name="Google Shape;937;p15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938" name="Google Shape;938;p15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939" name="Google Shape;939;p1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40" name="Google Shape;940;p15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1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15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1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4" name="Google Shape;944;p15"/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945" name="Google Shape;945;p15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5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47" name="Google Shape;947;p15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948" name="Google Shape;948;p15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15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15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15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2" name="Google Shape;952;p15"/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953" name="Google Shape;953;p15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954" name="Google Shape;954;p15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955" name="Google Shape;955;p1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56" name="Google Shape;956;p15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1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15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1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60" name="Google Shape;960;p15"/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961" name="Google Shape;961;p15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962" name="Google Shape;962;p15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963" name="Google Shape;963;p1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64" name="Google Shape;964;p15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1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15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68" name="Google Shape;968;p15"/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969" name="Google Shape;969;p15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971" name="Google Shape;971;p1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72" name="Google Shape;972;p15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5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76" name="Google Shape;976;p15"/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977" name="Google Shape;977;p15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979" name="Google Shape;979;p1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80" name="Google Shape;980;p15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5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4" name="Google Shape;984;p15"/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985" name="Google Shape;985;p15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986" name="Google Shape;986;p15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987" name="Google Shape;987;p1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88" name="Google Shape;988;p15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1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15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1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92" name="Google Shape;992;p15"/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993" name="Google Shape;993;p15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994" name="Google Shape;994;p15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995" name="Google Shape;995;p1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96" name="Google Shape;996;p15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1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15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1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0" name="Google Shape;1000;p15"/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1001" name="Google Shape;1001;p15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1002" name="Google Shape;1002;p15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1003" name="Google Shape;1003;p1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04" name="Google Shape;1004;p15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1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15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1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8" name="Google Shape;1008;p15"/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009" name="Google Shape;1009;p15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1010" name="Google Shape;1010;p15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1011" name="Google Shape;1011;p1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12" name="Google Shape;1012;p15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1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15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1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6" name="Google Shape;1016;p15"/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1017" name="Google Shape;1017;p15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1018" name="Google Shape;1018;p15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1019" name="Google Shape;1019;p1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20" name="Google Shape;1020;p15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1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15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1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4" name="Google Shape;1024;p15"/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1025" name="Google Shape;1025;p15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1026" name="Google Shape;1026;p15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1027" name="Google Shape;1027;p1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28" name="Google Shape;1028;p15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1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15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1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32" name="Google Shape;1032;p15"/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1033" name="Google Shape;1033;p15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1034" name="Google Shape;1034;p15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1035" name="Google Shape;1035;p1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36" name="Google Shape;1036;p15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1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15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1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0" name="Google Shape;1040;p15"/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1041" name="Google Shape;1041;p15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1042" name="Google Shape;1042;p15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1043" name="Google Shape;1043;p1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44" name="Google Shape;1044;p15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1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15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1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8" name="Google Shape;1048;p15"/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1049" name="Google Shape;1049;p15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1050" name="Google Shape;1050;p15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1051" name="Google Shape;1051;p1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52" name="Google Shape;1052;p15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1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15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1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56" name="Google Shape;1056;p15"/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1057" name="Google Shape;1057;p15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1058" name="Google Shape;1058;p15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1059" name="Google Shape;1059;p1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60" name="Google Shape;1060;p15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1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15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1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4" name="Google Shape;1064;p15"/>
          <p:cNvGrpSpPr/>
          <p:nvPr/>
        </p:nvGrpSpPr>
        <p:grpSpPr>
          <a:xfrm>
            <a:off x="7439074" y="2356613"/>
            <a:ext cx="534987" cy="414882"/>
            <a:chOff x="7432700" y="2327293"/>
            <a:chExt cx="534987" cy="414882"/>
          </a:xfrm>
        </p:grpSpPr>
        <p:pic>
          <p:nvPicPr>
            <p:cNvPr descr="antenna_stylized" id="1065" name="Google Shape;1065;p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1066" name="Google Shape;1066;p1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 rot="109064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7" name="Google Shape;1067;p15"/>
            <p:cNvSpPr/>
            <p:nvPr/>
          </p:nvSpPr>
          <p:spPr>
            <a:xfrm>
              <a:off x="7603304" y="2420984"/>
              <a:ext cx="351919" cy="208167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1068" name="Google Shape;1068;p1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9" name="Google Shape;1069;p15"/>
            <p:cNvSpPr/>
            <p:nvPr/>
          </p:nvSpPr>
          <p:spPr>
            <a:xfrm>
              <a:off x="7667378" y="2414843"/>
              <a:ext cx="298167" cy="3873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15"/>
            <p:cNvSpPr/>
            <p:nvPr/>
          </p:nvSpPr>
          <p:spPr>
            <a:xfrm>
              <a:off x="7600188" y="2414528"/>
              <a:ext cx="82770" cy="161243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15"/>
            <p:cNvSpPr/>
            <p:nvPr/>
          </p:nvSpPr>
          <p:spPr>
            <a:xfrm>
              <a:off x="7874205" y="2443344"/>
              <a:ext cx="89197" cy="18612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15"/>
            <p:cNvSpPr/>
            <p:nvPr/>
          </p:nvSpPr>
          <p:spPr>
            <a:xfrm>
              <a:off x="7599214" y="2567582"/>
              <a:ext cx="327185" cy="62828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15"/>
            <p:cNvSpPr/>
            <p:nvPr/>
          </p:nvSpPr>
          <p:spPr>
            <a:xfrm>
              <a:off x="7884138" y="2444918"/>
              <a:ext cx="83549" cy="186909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15"/>
            <p:cNvSpPr/>
            <p:nvPr/>
          </p:nvSpPr>
          <p:spPr>
            <a:xfrm>
              <a:off x="7599603" y="2575928"/>
              <a:ext cx="290961" cy="62041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75" name="Google Shape;1075;p15"/>
            <p:cNvGrpSpPr/>
            <p:nvPr/>
          </p:nvGrpSpPr>
          <p:grpSpPr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076" name="Google Shape;1076;p15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15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15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15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15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15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82" name="Google Shape;1082;p15"/>
            <p:cNvSpPr/>
            <p:nvPr/>
          </p:nvSpPr>
          <p:spPr>
            <a:xfrm>
              <a:off x="7763780" y="2647731"/>
              <a:ext cx="119578" cy="80936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15"/>
            <p:cNvSpPr/>
            <p:nvPr/>
          </p:nvSpPr>
          <p:spPr>
            <a:xfrm>
              <a:off x="7458602" y="2654187"/>
              <a:ext cx="305957" cy="73850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15"/>
            <p:cNvSpPr/>
            <p:nvPr/>
          </p:nvSpPr>
          <p:spPr>
            <a:xfrm>
              <a:off x="7458797" y="2640645"/>
              <a:ext cx="3311" cy="14959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15"/>
            <p:cNvSpPr/>
            <p:nvPr/>
          </p:nvSpPr>
          <p:spPr>
            <a:xfrm>
              <a:off x="7458992" y="2579707"/>
              <a:ext cx="142170" cy="6188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15"/>
            <p:cNvSpPr/>
            <p:nvPr/>
          </p:nvSpPr>
          <p:spPr>
            <a:xfrm>
              <a:off x="7468535" y="2643795"/>
              <a:ext cx="290182" cy="7101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15"/>
            <p:cNvSpPr/>
            <p:nvPr/>
          </p:nvSpPr>
          <p:spPr>
            <a:xfrm flipH="1" rot="10800000">
              <a:off x="7758327" y="2638756"/>
              <a:ext cx="118410" cy="7353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8" name="Google Shape;1088;p15"/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descr="light2.png" id="1089" name="Google Shape;1089;p1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1090" name="Google Shape;1090;p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1" name="Google Shape;1091;p15"/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descr="car_icon_small" id="1092" name="Google Shape;1092;p1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1093" name="Google Shape;1093;p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4" name="Google Shape;1094;p15"/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1095" name="Google Shape;1095;p15"/>
            <p:cNvGrpSpPr/>
            <p:nvPr/>
          </p:nvGrpSpPr>
          <p:grpSpPr>
            <a:xfrm>
              <a:off x="7487144" y="3389820"/>
              <a:ext cx="350807" cy="310034"/>
              <a:chOff x="7487144" y="3389820"/>
              <a:chExt cx="350807" cy="310034"/>
            </a:xfrm>
          </p:grpSpPr>
          <p:pic>
            <p:nvPicPr>
              <p:cNvPr descr="antenna_stylized" id="1096" name="Google Shape;1096;p15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1097" name="Google Shape;1097;p15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 flipH="1" rot="109064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98" name="Google Shape;1098;p15"/>
              <p:cNvSpPr/>
              <p:nvPr/>
            </p:nvSpPr>
            <p:spPr>
              <a:xfrm>
                <a:off x="7599014" y="3459979"/>
                <a:ext cx="230764" cy="155883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creen" id="1099" name="Google Shape;1099;p15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00" name="Google Shape;1100;p15"/>
              <p:cNvSpPr/>
              <p:nvPr/>
            </p:nvSpPr>
            <p:spPr>
              <a:xfrm>
                <a:off x="7641029" y="3455381"/>
                <a:ext cx="195517" cy="29007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15"/>
              <p:cNvSpPr/>
              <p:nvPr/>
            </p:nvSpPr>
            <p:spPr>
              <a:xfrm>
                <a:off x="7596971" y="3455145"/>
                <a:ext cx="54275" cy="120745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15"/>
              <p:cNvSpPr/>
              <p:nvPr/>
            </p:nvSpPr>
            <p:spPr>
              <a:xfrm>
                <a:off x="7776652" y="3476723"/>
                <a:ext cx="58489" cy="13937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15"/>
              <p:cNvSpPr/>
              <p:nvPr/>
            </p:nvSpPr>
            <p:spPr>
              <a:xfrm>
                <a:off x="7596332" y="3569758"/>
                <a:ext cx="214545" cy="47048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15"/>
              <p:cNvSpPr/>
              <p:nvPr/>
            </p:nvSpPr>
            <p:spPr>
              <a:xfrm>
                <a:off x="7783165" y="3477902"/>
                <a:ext cx="54786" cy="139965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15"/>
              <p:cNvSpPr/>
              <p:nvPr/>
            </p:nvSpPr>
            <p:spPr>
              <a:xfrm>
                <a:off x="7596588" y="3576007"/>
                <a:ext cx="190792" cy="46458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06" name="Google Shape;1106;p15"/>
              <p:cNvGrpSpPr/>
              <p:nvPr/>
            </p:nvGrpSpPr>
            <p:grpSpPr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1107" name="Google Shape;1107;p15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8" name="Google Shape;1108;p15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9" name="Google Shape;1109;p15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0" name="Google Shape;1110;p15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1" name="Google Shape;1111;p15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2" name="Google Shape;1112;p15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13" name="Google Shape;1113;p15"/>
              <p:cNvSpPr/>
              <p:nvPr/>
            </p:nvSpPr>
            <p:spPr>
              <a:xfrm>
                <a:off x="7704243" y="3629776"/>
                <a:ext cx="78411" cy="60608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15"/>
              <p:cNvSpPr/>
              <p:nvPr/>
            </p:nvSpPr>
            <p:spPr>
              <a:xfrm>
                <a:off x="7504129" y="3634611"/>
                <a:ext cx="200625" cy="5530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15"/>
              <p:cNvSpPr/>
              <p:nvPr/>
            </p:nvSpPr>
            <p:spPr>
              <a:xfrm>
                <a:off x="7504257" y="3624470"/>
                <a:ext cx="2171" cy="1120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15"/>
              <p:cNvSpPr/>
              <p:nvPr/>
            </p:nvSpPr>
            <p:spPr>
              <a:xfrm>
                <a:off x="7504384" y="3578837"/>
                <a:ext cx="93225" cy="46340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15"/>
              <p:cNvSpPr/>
              <p:nvPr/>
            </p:nvSpPr>
            <p:spPr>
              <a:xfrm>
                <a:off x="7510642" y="3626829"/>
                <a:ext cx="190281" cy="53180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1118;p15"/>
              <p:cNvSpPr/>
              <p:nvPr/>
            </p:nvSpPr>
            <p:spPr>
              <a:xfrm flipH="1" rot="10800000">
                <a:off x="7700668" y="3623055"/>
                <a:ext cx="77645" cy="55066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9" name="Google Shape;1119;p15"/>
            <p:cNvGrpSpPr/>
            <p:nvPr/>
          </p:nvGrpSpPr>
          <p:grpSpPr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descr="desktop_computer_stylized_medium" id="1120" name="Google Shape;1120;p15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21" name="Google Shape;1121;p15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2" name="Google Shape;1122;p15"/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descr="fridge2.png" id="1123" name="Google Shape;1123;p15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stylized" id="1124" name="Google Shape;1124;p15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125" name="Google Shape;1125;p15"/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1126" name="Google Shape;1126;p15"/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1127" name="Google Shape;1127;p15"/>
              <p:cNvCxnSpPr/>
              <p:nvPr/>
            </p:nvCxnSpPr>
            <p:spPr>
              <a:xfrm>
                <a:off x="5103720" y="2914214"/>
                <a:ext cx="232559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128" name="Google Shape;1128;p15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descr="server_rack.png" id="1129" name="Google Shape;1129;p15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1130" name="Google Shape;1130;p15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1131" name="Google Shape;1131;p15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1132" name="Google Shape;1132;p15"/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1133" name="Google Shape;1133;p15"/>
              <p:cNvCxnSpPr/>
              <p:nvPr/>
            </p:nvCxnSpPr>
            <p:spPr>
              <a:xfrm>
                <a:off x="5103720" y="2914214"/>
                <a:ext cx="232559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134" name="Google Shape;1134;p15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descr="server_rack.png" id="1135" name="Google Shape;1135;p15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1136" name="Google Shape;1136;p15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1137" name="Google Shape;1137;p15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grpSp>
        <p:nvGrpSpPr>
          <p:cNvPr id="1138" name="Google Shape;1138;p15"/>
          <p:cNvGrpSpPr/>
          <p:nvPr/>
        </p:nvGrpSpPr>
        <p:grpSpPr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descr="desktop_computer_stylized_medium" id="1139" name="Google Shape;1139;p15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15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1" name="Google Shape;1141;p15"/>
          <p:cNvGrpSpPr/>
          <p:nvPr/>
        </p:nvGrpSpPr>
        <p:grpSpPr>
          <a:xfrm>
            <a:off x="9201681" y="5852809"/>
            <a:ext cx="310186" cy="312008"/>
            <a:chOff x="877" y="1008"/>
            <a:chExt cx="2747" cy="2626"/>
          </a:xfrm>
        </p:grpSpPr>
        <p:pic>
          <p:nvPicPr>
            <p:cNvPr descr="antenna_stylized" id="1142" name="Google Shape;1142;p15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1143" name="Google Shape;1143;p15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4" name="Google Shape;1144;p15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1145" name="Google Shape;1145;p15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6" name="Google Shape;1146;p15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15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15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15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15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52" name="Google Shape;1152;p15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153" name="Google Shape;1153;p15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15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15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15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7" name="Google Shape;1157;p15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1158;p15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59" name="Google Shape;1159;p15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15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5" name="Google Shape;1165;p15"/>
          <p:cNvGrpSpPr/>
          <p:nvPr/>
        </p:nvGrpSpPr>
        <p:grpSpPr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descr="desktop_computer_stylized_medium" id="1166" name="Google Shape;1166;p15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7" name="Google Shape;1167;p15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8" name="Google Shape;1168;p15"/>
          <p:cNvGrpSpPr/>
          <p:nvPr/>
        </p:nvGrpSpPr>
        <p:grpSpPr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descr="desktop_computer_stylized_medium" id="1169" name="Google Shape;1169;p15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0" name="Google Shape;1170;p15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1" name="Google Shape;1171;p15"/>
          <p:cNvGrpSpPr/>
          <p:nvPr/>
        </p:nvGrpSpPr>
        <p:grpSpPr>
          <a:xfrm>
            <a:off x="9534746" y="5795138"/>
            <a:ext cx="319264" cy="256836"/>
            <a:chOff x="877" y="1008"/>
            <a:chExt cx="2747" cy="2626"/>
          </a:xfrm>
        </p:grpSpPr>
        <p:pic>
          <p:nvPicPr>
            <p:cNvPr descr="antenna_stylized" id="1172" name="Google Shape;1172;p15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1173" name="Google Shape;1173;p15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4" name="Google Shape;1174;p15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1175" name="Google Shape;1175;p15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6" name="Google Shape;1176;p15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82" name="Google Shape;1182;p15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183" name="Google Shape;1183;p15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15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15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15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15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15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89" name="Google Shape;1189;p15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15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15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15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15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5" name="Google Shape;1195;p15"/>
          <p:cNvSpPr/>
          <p:nvPr/>
        </p:nvSpPr>
        <p:spPr>
          <a:xfrm>
            <a:off x="10153593" y="5636971"/>
            <a:ext cx="34049" cy="332924"/>
          </a:xfrm>
          <a:custGeom>
            <a:rect b="b" l="l" r="r" t="t"/>
            <a:pathLst>
              <a:path extrusionOk="0" h="2742" w="354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333333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6" name="Google Shape;1196;p15"/>
          <p:cNvSpPr/>
          <p:nvPr/>
        </p:nvSpPr>
        <p:spPr>
          <a:xfrm>
            <a:off x="10159970" y="5656923"/>
            <a:ext cx="20333" cy="308020"/>
          </a:xfrm>
          <a:custGeom>
            <a:rect b="b" l="l" r="r" t="t"/>
            <a:pathLst>
              <a:path extrusionOk="0" h="2537" w="211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>
            <a:gsLst>
              <a:gs pos="0">
                <a:srgbClr val="808080"/>
              </a:gs>
              <a:gs pos="100000">
                <a:srgbClr val="F8F8F8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7" name="Google Shape;1197;p15"/>
          <p:cNvSpPr/>
          <p:nvPr/>
        </p:nvSpPr>
        <p:spPr>
          <a:xfrm>
            <a:off x="10155518" y="5812753"/>
            <a:ext cx="31643" cy="27525"/>
          </a:xfrm>
          <a:custGeom>
            <a:rect b="b" l="l" r="r" t="t"/>
            <a:pathLst>
              <a:path extrusionOk="0" h="226" w="328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Google Shape;1198;p15"/>
          <p:cNvSpPr/>
          <p:nvPr/>
        </p:nvSpPr>
        <p:spPr>
          <a:xfrm>
            <a:off x="10026299" y="5674399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9" name="Google Shape;1199;p15"/>
          <p:cNvGrpSpPr/>
          <p:nvPr/>
        </p:nvGrpSpPr>
        <p:grpSpPr>
          <a:xfrm>
            <a:off x="10091053" y="5670891"/>
            <a:ext cx="69517" cy="21877"/>
            <a:chOff x="613" y="2566"/>
            <a:chExt cx="721" cy="144"/>
          </a:xfrm>
        </p:grpSpPr>
        <p:sp>
          <p:nvSpPr>
            <p:cNvPr id="1200" name="Google Shape;1200;p15"/>
            <p:cNvSpPr/>
            <p:nvPr/>
          </p:nvSpPr>
          <p:spPr>
            <a:xfrm>
              <a:off x="613" y="2566"/>
              <a:ext cx="721" cy="14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15"/>
            <p:cNvSpPr/>
            <p:nvPr/>
          </p:nvSpPr>
          <p:spPr>
            <a:xfrm>
              <a:off x="625" y="2581"/>
              <a:ext cx="696" cy="114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2" name="Google Shape;1202;p15"/>
          <p:cNvSpPr/>
          <p:nvPr/>
        </p:nvSpPr>
        <p:spPr>
          <a:xfrm>
            <a:off x="10027502" y="5722750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3" name="Google Shape;1203;p15"/>
          <p:cNvGrpSpPr/>
          <p:nvPr/>
        </p:nvGrpSpPr>
        <p:grpSpPr>
          <a:xfrm>
            <a:off x="10091005" y="5718110"/>
            <a:ext cx="69517" cy="19515"/>
            <a:chOff x="615" y="2564"/>
            <a:chExt cx="721" cy="139"/>
          </a:xfrm>
        </p:grpSpPr>
        <p:sp>
          <p:nvSpPr>
            <p:cNvPr id="1204" name="Google Shape;1204;p15"/>
            <p:cNvSpPr/>
            <p:nvPr/>
          </p:nvSpPr>
          <p:spPr>
            <a:xfrm>
              <a:off x="615" y="2564"/>
              <a:ext cx="721" cy="139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628" y="2581"/>
              <a:ext cx="696" cy="107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6" name="Google Shape;1206;p15"/>
          <p:cNvSpPr/>
          <p:nvPr/>
        </p:nvSpPr>
        <p:spPr>
          <a:xfrm>
            <a:off x="10027502" y="5771101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15"/>
          <p:cNvSpPr/>
          <p:nvPr/>
        </p:nvSpPr>
        <p:spPr>
          <a:xfrm>
            <a:off x="10028705" y="5814938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8" name="Google Shape;1208;p15"/>
          <p:cNvGrpSpPr/>
          <p:nvPr/>
        </p:nvGrpSpPr>
        <p:grpSpPr>
          <a:xfrm>
            <a:off x="10089851" y="5813708"/>
            <a:ext cx="69541" cy="19618"/>
            <a:chOff x="618" y="2586"/>
            <a:chExt cx="720" cy="124"/>
          </a:xfrm>
        </p:grpSpPr>
        <p:sp>
          <p:nvSpPr>
            <p:cNvPr id="1209" name="Google Shape;1209;p15"/>
            <p:cNvSpPr/>
            <p:nvPr/>
          </p:nvSpPr>
          <p:spPr>
            <a:xfrm>
              <a:off x="618" y="2586"/>
              <a:ext cx="720" cy="12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630" y="2586"/>
              <a:ext cx="695" cy="10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1" name="Google Shape;1211;p15"/>
          <p:cNvSpPr/>
          <p:nvPr/>
        </p:nvSpPr>
        <p:spPr>
          <a:xfrm>
            <a:off x="10156000" y="5771101"/>
            <a:ext cx="31643" cy="27380"/>
          </a:xfrm>
          <a:custGeom>
            <a:rect b="b" l="l" r="r" t="t"/>
            <a:pathLst>
              <a:path extrusionOk="0" h="226" w="328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2" name="Google Shape;1212;p15"/>
          <p:cNvGrpSpPr/>
          <p:nvPr/>
        </p:nvGrpSpPr>
        <p:grpSpPr>
          <a:xfrm>
            <a:off x="10089849" y="5767606"/>
            <a:ext cx="70700" cy="19515"/>
            <a:chOff x="613" y="2571"/>
            <a:chExt cx="732" cy="134"/>
          </a:xfrm>
        </p:grpSpPr>
        <p:sp>
          <p:nvSpPr>
            <p:cNvPr id="1213" name="Google Shape;1213;p15"/>
            <p:cNvSpPr/>
            <p:nvPr/>
          </p:nvSpPr>
          <p:spPr>
            <a:xfrm>
              <a:off x="613" y="2571"/>
              <a:ext cx="732" cy="13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15"/>
            <p:cNvSpPr/>
            <p:nvPr/>
          </p:nvSpPr>
          <p:spPr>
            <a:xfrm>
              <a:off x="625" y="2587"/>
              <a:ext cx="720" cy="10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5" name="Google Shape;1215;p15"/>
          <p:cNvSpPr/>
          <p:nvPr/>
        </p:nvSpPr>
        <p:spPr>
          <a:xfrm>
            <a:off x="10150946" y="5636388"/>
            <a:ext cx="8422" cy="332778"/>
          </a:xfrm>
          <a:prstGeom prst="rect">
            <a:avLst/>
          </a:prstGeom>
          <a:gradFill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15"/>
          <p:cNvSpPr/>
          <p:nvPr/>
        </p:nvSpPr>
        <p:spPr>
          <a:xfrm>
            <a:off x="10158887" y="5720566"/>
            <a:ext cx="28515" cy="31020"/>
          </a:xfrm>
          <a:custGeom>
            <a:rect b="b" l="l" r="r" t="t"/>
            <a:pathLst>
              <a:path extrusionOk="0" h="256" w="29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7" name="Google Shape;1217;p15"/>
          <p:cNvSpPr/>
          <p:nvPr/>
        </p:nvSpPr>
        <p:spPr>
          <a:xfrm>
            <a:off x="10159248" y="5672943"/>
            <a:ext cx="29357" cy="34953"/>
          </a:xfrm>
          <a:custGeom>
            <a:rect b="b" l="l" r="r" t="t"/>
            <a:pathLst>
              <a:path extrusionOk="0" h="288" w="304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8" name="Google Shape;1218;p15"/>
          <p:cNvSpPr/>
          <p:nvPr/>
        </p:nvSpPr>
        <p:spPr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15"/>
          <p:cNvSpPr/>
          <p:nvPr/>
        </p:nvSpPr>
        <p:spPr>
          <a:xfrm>
            <a:off x="10157684" y="5954603"/>
            <a:ext cx="29477" cy="29127"/>
          </a:xfrm>
          <a:custGeom>
            <a:rect b="b" l="l" r="r" t="t"/>
            <a:pathLst>
              <a:path extrusionOk="0" h="240" w="306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0" name="Google Shape;1220;p15"/>
          <p:cNvSpPr/>
          <p:nvPr/>
        </p:nvSpPr>
        <p:spPr>
          <a:xfrm>
            <a:off x="10017877" y="5963487"/>
            <a:ext cx="143898" cy="21845"/>
          </a:xfrm>
          <a:prstGeom prst="roundRect">
            <a:avLst>
              <a:gd fmla="val 50000" name="adj"/>
            </a:avLst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15"/>
          <p:cNvSpPr/>
          <p:nvPr/>
        </p:nvSpPr>
        <p:spPr>
          <a:xfrm>
            <a:off x="10026299" y="5969166"/>
            <a:ext cx="128257" cy="11505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15"/>
          <p:cNvSpPr/>
          <p:nvPr/>
        </p:nvSpPr>
        <p:spPr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15"/>
          <p:cNvSpPr/>
          <p:nvPr/>
        </p:nvSpPr>
        <p:spPr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15"/>
          <p:cNvSpPr/>
          <p:nvPr/>
        </p:nvSpPr>
        <p:spPr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15"/>
          <p:cNvSpPr/>
          <p:nvPr/>
        </p:nvSpPr>
        <p:spPr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6" name="Google Shape;1226;p15"/>
          <p:cNvGrpSpPr/>
          <p:nvPr/>
        </p:nvGrpSpPr>
        <p:grpSpPr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descr="desktop_computer_stylized_medium" id="1227" name="Google Shape;1227;p15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8" name="Google Shape;1228;p15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9" name="Google Shape;1229;p15"/>
          <p:cNvSpPr/>
          <p:nvPr/>
        </p:nvSpPr>
        <p:spPr>
          <a:xfrm>
            <a:off x="6539916" y="1365914"/>
            <a:ext cx="5359400" cy="4954628"/>
          </a:xfrm>
          <a:prstGeom prst="rect">
            <a:avLst/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0" name="Google Shape;1230;p15"/>
          <p:cNvGrpSpPr/>
          <p:nvPr/>
        </p:nvGrpSpPr>
        <p:grpSpPr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descr="iphone_stylized_small" id="1231" name="Google Shape;1231;p15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1232" name="Google Shape;1232;p15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3" name="Google Shape;1233;p15"/>
          <p:cNvSpPr/>
          <p:nvPr/>
        </p:nvSpPr>
        <p:spPr>
          <a:xfrm>
            <a:off x="7680324" y="1814171"/>
            <a:ext cx="612303" cy="510069"/>
          </a:xfrm>
          <a:prstGeom prst="ellipse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4" name="Google Shape;1234;p15"/>
          <p:cNvSpPr/>
          <p:nvPr/>
        </p:nvSpPr>
        <p:spPr>
          <a:xfrm>
            <a:off x="9823450" y="5554772"/>
            <a:ext cx="612303" cy="510069"/>
          </a:xfrm>
          <a:prstGeom prst="ellipse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5" name="Google Shape;1235;p15"/>
          <p:cNvSpPr/>
          <p:nvPr/>
        </p:nvSpPr>
        <p:spPr>
          <a:xfrm>
            <a:off x="8005845" y="1190714"/>
            <a:ext cx="304800" cy="942975"/>
          </a:xfrm>
          <a:custGeom>
            <a:rect b="b" l="l" r="r" t="t"/>
            <a:pathLst>
              <a:path extrusionOk="0" h="594" w="192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CC000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6" name="Google Shape;1236;p15"/>
          <p:cNvGrpSpPr/>
          <p:nvPr/>
        </p:nvGrpSpPr>
        <p:grpSpPr>
          <a:xfrm>
            <a:off x="10288915" y="4742972"/>
            <a:ext cx="880622" cy="861812"/>
            <a:chOff x="10288915" y="4742972"/>
            <a:chExt cx="880622" cy="861812"/>
          </a:xfrm>
        </p:grpSpPr>
        <p:grpSp>
          <p:nvGrpSpPr>
            <p:cNvPr id="1237" name="Google Shape;1237;p15"/>
            <p:cNvGrpSpPr/>
            <p:nvPr/>
          </p:nvGrpSpPr>
          <p:grpSpPr>
            <a:xfrm>
              <a:off x="10288915" y="5273951"/>
              <a:ext cx="177192" cy="330833"/>
              <a:chOff x="4140" y="429"/>
              <a:chExt cx="1425" cy="2396"/>
            </a:xfrm>
          </p:grpSpPr>
          <p:sp>
            <p:nvSpPr>
              <p:cNvPr id="1238" name="Google Shape;1238;p15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15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0" name="Google Shape;1240;p15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15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15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43" name="Google Shape;1243;p15"/>
              <p:cNvGrpSpPr/>
              <p:nvPr/>
            </p:nvGrpSpPr>
            <p:grpSpPr>
              <a:xfrm>
                <a:off x="4748" y="666"/>
                <a:ext cx="578" cy="150"/>
                <a:chOff x="613" y="2566"/>
                <a:chExt cx="721" cy="144"/>
              </a:xfrm>
            </p:grpSpPr>
            <p:sp>
              <p:nvSpPr>
                <p:cNvPr id="1244" name="Google Shape;1244;p15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Noto Sans Symbols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5" name="Google Shape;1245;p15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Noto Sans Symbols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46" name="Google Shape;1246;p15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47" name="Google Shape;1247;p15"/>
              <p:cNvGrpSpPr/>
              <p:nvPr/>
            </p:nvGrpSpPr>
            <p:grpSpPr>
              <a:xfrm>
                <a:off x="4748" y="990"/>
                <a:ext cx="578" cy="134"/>
                <a:chOff x="615" y="2564"/>
                <a:chExt cx="721" cy="139"/>
              </a:xfrm>
            </p:grpSpPr>
            <p:sp>
              <p:nvSpPr>
                <p:cNvPr id="1248" name="Google Shape;1248;p15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Noto Sans Symbols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9" name="Google Shape;1249;p15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Noto Sans Symbols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50" name="Google Shape;1250;p15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1" name="Google Shape;1251;p15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52" name="Google Shape;1252;p15"/>
              <p:cNvGrpSpPr/>
              <p:nvPr/>
            </p:nvGrpSpPr>
            <p:grpSpPr>
              <a:xfrm>
                <a:off x="4738" y="1647"/>
                <a:ext cx="578" cy="135"/>
                <a:chOff x="618" y="2586"/>
                <a:chExt cx="720" cy="124"/>
              </a:xfrm>
            </p:grpSpPr>
            <p:sp>
              <p:nvSpPr>
                <p:cNvPr id="1253" name="Google Shape;1253;p15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Noto Sans Symbols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4" name="Google Shape;1254;p15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Noto Sans Symbols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55" name="Google Shape;1255;p15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56" name="Google Shape;1256;p15"/>
              <p:cNvGrpSpPr/>
              <p:nvPr/>
            </p:nvGrpSpPr>
            <p:grpSpPr>
              <a:xfrm>
                <a:off x="4738" y="1330"/>
                <a:ext cx="588" cy="134"/>
                <a:chOff x="613" y="2571"/>
                <a:chExt cx="732" cy="134"/>
              </a:xfrm>
            </p:grpSpPr>
            <p:sp>
              <p:nvSpPr>
                <p:cNvPr id="1257" name="Google Shape;1257;p15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Noto Sans Symbols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8" name="Google Shape;1258;p15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Noto Sans Symbols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59" name="Google Shape;1259;p15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15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15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15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15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15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15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p15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7" name="Google Shape;1267;p15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p15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15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70" name="Google Shape;1270;p15"/>
            <p:cNvSpPr/>
            <p:nvPr/>
          </p:nvSpPr>
          <p:spPr>
            <a:xfrm>
              <a:off x="10452186" y="4753064"/>
              <a:ext cx="676276" cy="776288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5"/>
            <p:cNvSpPr/>
            <p:nvPr/>
          </p:nvSpPr>
          <p:spPr>
            <a:xfrm>
              <a:off x="10418848" y="4776877"/>
              <a:ext cx="690563" cy="8001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5"/>
            <p:cNvSpPr/>
            <p:nvPr/>
          </p:nvSpPr>
          <p:spPr>
            <a:xfrm>
              <a:off x="10425991" y="4930726"/>
              <a:ext cx="676276" cy="18666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5"/>
            <p:cNvSpPr txBox="1"/>
            <p:nvPr/>
          </p:nvSpPr>
          <p:spPr>
            <a:xfrm>
              <a:off x="10355149" y="4742972"/>
              <a:ext cx="814388" cy="854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link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74" name="Google Shape;1274;p15"/>
            <p:cNvCxnSpPr/>
            <p:nvPr/>
          </p:nvCxnSpPr>
          <p:spPr>
            <a:xfrm>
              <a:off x="10418848" y="5119777"/>
              <a:ext cx="690563" cy="476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5" name="Google Shape;1275;p15"/>
            <p:cNvCxnSpPr/>
            <p:nvPr/>
          </p:nvCxnSpPr>
          <p:spPr>
            <a:xfrm>
              <a:off x="10428373" y="5257889"/>
              <a:ext cx="690563" cy="476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6" name="Google Shape;1276;p15"/>
            <p:cNvCxnSpPr/>
            <p:nvPr/>
          </p:nvCxnSpPr>
          <p:spPr>
            <a:xfrm>
              <a:off x="10428373" y="5396002"/>
              <a:ext cx="690563" cy="476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77" name="Google Shape;1277;p15"/>
          <p:cNvSpPr/>
          <p:nvPr/>
        </p:nvSpPr>
        <p:spPr>
          <a:xfrm>
            <a:off x="10104523" y="4775289"/>
            <a:ext cx="304800" cy="942975"/>
          </a:xfrm>
          <a:custGeom>
            <a:rect b="b" l="l" r="r" t="t"/>
            <a:pathLst>
              <a:path extrusionOk="0" h="594" w="192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CC000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8" name="Google Shape;1278;p15"/>
          <p:cNvGrpSpPr/>
          <p:nvPr/>
        </p:nvGrpSpPr>
        <p:grpSpPr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1279" name="Google Shape;1279;p15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15"/>
            <p:cNvSpPr/>
            <p:nvPr/>
          </p:nvSpPr>
          <p:spPr>
            <a:xfrm>
              <a:off x="4210" y="429"/>
              <a:ext cx="1046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15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15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15"/>
            <p:cNvSpPr/>
            <p:nvPr/>
          </p:nvSpPr>
          <p:spPr>
            <a:xfrm>
              <a:off x="4210" y="690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84" name="Google Shape;1284;p15"/>
            <p:cNvGrpSpPr/>
            <p:nvPr/>
          </p:nvGrpSpPr>
          <p:grpSpPr>
            <a:xfrm>
              <a:off x="4748" y="666"/>
              <a:ext cx="578" cy="150"/>
              <a:chOff x="613" y="2566"/>
              <a:chExt cx="721" cy="144"/>
            </a:xfrm>
          </p:grpSpPr>
          <p:sp>
            <p:nvSpPr>
              <p:cNvPr id="1285" name="Google Shape;1285;p15"/>
              <p:cNvSpPr/>
              <p:nvPr/>
            </p:nvSpPr>
            <p:spPr>
              <a:xfrm>
                <a:off x="613" y="2566"/>
                <a:ext cx="721" cy="14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p15"/>
              <p:cNvSpPr/>
              <p:nvPr/>
            </p:nvSpPr>
            <p:spPr>
              <a:xfrm>
                <a:off x="625" y="2581"/>
                <a:ext cx="696" cy="11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87" name="Google Shape;1287;p15"/>
            <p:cNvSpPr/>
            <p:nvPr/>
          </p:nvSpPr>
          <p:spPr>
            <a:xfrm>
              <a:off x="4220" y="1022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88" name="Google Shape;1288;p15"/>
            <p:cNvGrpSpPr/>
            <p:nvPr/>
          </p:nvGrpSpPr>
          <p:grpSpPr>
            <a:xfrm>
              <a:off x="4748" y="990"/>
              <a:ext cx="578" cy="134"/>
              <a:chOff x="615" y="2564"/>
              <a:chExt cx="721" cy="139"/>
            </a:xfrm>
          </p:grpSpPr>
          <p:sp>
            <p:nvSpPr>
              <p:cNvPr id="1289" name="Google Shape;1289;p15"/>
              <p:cNvSpPr/>
              <p:nvPr/>
            </p:nvSpPr>
            <p:spPr>
              <a:xfrm>
                <a:off x="615" y="2564"/>
                <a:ext cx="721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15"/>
              <p:cNvSpPr/>
              <p:nvPr/>
            </p:nvSpPr>
            <p:spPr>
              <a:xfrm>
                <a:off x="628" y="2581"/>
                <a:ext cx="696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91" name="Google Shape;1291;p15"/>
            <p:cNvSpPr/>
            <p:nvPr/>
          </p:nvSpPr>
          <p:spPr>
            <a:xfrm>
              <a:off x="4220" y="1354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4230" y="1655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93" name="Google Shape;1293;p15"/>
            <p:cNvGrpSpPr/>
            <p:nvPr/>
          </p:nvGrpSpPr>
          <p:grpSpPr>
            <a:xfrm>
              <a:off x="4738" y="1647"/>
              <a:ext cx="578" cy="135"/>
              <a:chOff x="618" y="2586"/>
              <a:chExt cx="720" cy="124"/>
            </a:xfrm>
          </p:grpSpPr>
          <p:sp>
            <p:nvSpPr>
              <p:cNvPr id="1294" name="Google Shape;1294;p15"/>
              <p:cNvSpPr/>
              <p:nvPr/>
            </p:nvSpPr>
            <p:spPr>
              <a:xfrm>
                <a:off x="618" y="2586"/>
                <a:ext cx="720" cy="12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15"/>
              <p:cNvSpPr/>
              <p:nvPr/>
            </p:nvSpPr>
            <p:spPr>
              <a:xfrm>
                <a:off x="630" y="2586"/>
                <a:ext cx="695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96" name="Google Shape;1296;p15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7" name="Google Shape;1297;p15"/>
            <p:cNvGrpSpPr/>
            <p:nvPr/>
          </p:nvGrpSpPr>
          <p:grpSpPr>
            <a:xfrm>
              <a:off x="4738" y="1330"/>
              <a:ext cx="588" cy="134"/>
              <a:chOff x="613" y="2571"/>
              <a:chExt cx="732" cy="134"/>
            </a:xfrm>
          </p:grpSpPr>
          <p:sp>
            <p:nvSpPr>
              <p:cNvPr id="1298" name="Google Shape;1298;p15"/>
              <p:cNvSpPr/>
              <p:nvPr/>
            </p:nvSpPr>
            <p:spPr>
              <a:xfrm>
                <a:off x="613" y="2571"/>
                <a:ext cx="732" cy="13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15"/>
              <p:cNvSpPr/>
              <p:nvPr/>
            </p:nvSpPr>
            <p:spPr>
              <a:xfrm>
                <a:off x="625" y="2587"/>
                <a:ext cx="720" cy="10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00" name="Google Shape;1300;p15"/>
            <p:cNvSpPr/>
            <p:nvPr/>
          </p:nvSpPr>
          <p:spPr>
            <a:xfrm>
              <a:off x="5246" y="429"/>
              <a:ext cx="70" cy="228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4140" y="2675"/>
              <a:ext cx="1196" cy="15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4210" y="2714"/>
              <a:ext cx="1066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1" name="Google Shape;1311;p15"/>
          <p:cNvGrpSpPr/>
          <p:nvPr/>
        </p:nvGrpSpPr>
        <p:grpSpPr>
          <a:xfrm>
            <a:off x="8252702" y="1137866"/>
            <a:ext cx="814388" cy="854075"/>
            <a:chOff x="9791027" y="656358"/>
            <a:chExt cx="814388" cy="854075"/>
          </a:xfrm>
        </p:grpSpPr>
        <p:sp>
          <p:nvSpPr>
            <p:cNvPr id="1312" name="Google Shape;1312;p15"/>
            <p:cNvSpPr/>
            <p:nvPr/>
          </p:nvSpPr>
          <p:spPr>
            <a:xfrm>
              <a:off x="9888064" y="666450"/>
              <a:ext cx="676276" cy="776288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9854726" y="690263"/>
              <a:ext cx="690563" cy="8001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9861869" y="844112"/>
              <a:ext cx="676276" cy="18666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15"/>
            <p:cNvSpPr txBox="1"/>
            <p:nvPr/>
          </p:nvSpPr>
          <p:spPr>
            <a:xfrm>
              <a:off x="9791027" y="656358"/>
              <a:ext cx="814388" cy="854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link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16" name="Google Shape;1316;p15"/>
            <p:cNvCxnSpPr/>
            <p:nvPr/>
          </p:nvCxnSpPr>
          <p:spPr>
            <a:xfrm>
              <a:off x="9854726" y="1033163"/>
              <a:ext cx="690563" cy="476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7" name="Google Shape;1317;p15"/>
            <p:cNvCxnSpPr/>
            <p:nvPr/>
          </p:nvCxnSpPr>
          <p:spPr>
            <a:xfrm>
              <a:off x="9864251" y="1171275"/>
              <a:ext cx="690563" cy="476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8" name="Google Shape;1318;p15"/>
            <p:cNvCxnSpPr/>
            <p:nvPr/>
          </p:nvCxnSpPr>
          <p:spPr>
            <a:xfrm>
              <a:off x="9864251" y="1309388"/>
              <a:ext cx="690563" cy="476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19" name="Google Shape;1319;p15"/>
          <p:cNvSpPr/>
          <p:nvPr/>
        </p:nvSpPr>
        <p:spPr>
          <a:xfrm rot="-1710802">
            <a:off x="9544123" y="1270072"/>
            <a:ext cx="626354" cy="3838406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0" name="Google Shape;1320;p15"/>
          <p:cNvSpPr txBox="1"/>
          <p:nvPr/>
        </p:nvSpPr>
        <p:spPr>
          <a:xfrm rot="3706861">
            <a:off x="8640694" y="3103268"/>
            <a:ext cx="2550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logical end-end transport</a:t>
            </a:r>
            <a:endParaRPr/>
          </a:p>
        </p:txBody>
      </p:sp>
      <p:sp>
        <p:nvSpPr>
          <p:cNvPr id="1321" name="Google Shape;1321;p15"/>
          <p:cNvSpPr txBox="1"/>
          <p:nvPr/>
        </p:nvSpPr>
        <p:spPr>
          <a:xfrm>
            <a:off x="736738" y="1365914"/>
            <a:ext cx="6288757" cy="5114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2250" lvl="0" marL="352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Char char="▪"/>
            </a:pPr>
            <a:r>
              <a:rPr b="1" i="0" lang="en-US" sz="3200" u="none" cap="none" strike="noStrike">
                <a:solidFill>
                  <a:srgbClr val="CD0004"/>
                </a:solidFill>
                <a:latin typeface="Calibri"/>
                <a:ea typeface="Calibri"/>
                <a:cs typeface="Calibri"/>
                <a:sym typeface="Calibri"/>
              </a:rPr>
              <a:t>TCP: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Transmission Control Protocol</a:t>
            </a:r>
            <a:endParaRPr/>
          </a:p>
          <a:p>
            <a:pPr indent="-231775" lvl="1" marL="6953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reliable, in-order delivery</a:t>
            </a:r>
            <a:endParaRPr/>
          </a:p>
          <a:p>
            <a:pPr indent="-231775" lvl="1" marL="6953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congestion control </a:t>
            </a:r>
            <a:endParaRPr/>
          </a:p>
          <a:p>
            <a:pPr indent="-231775" lvl="1" marL="6953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flow control</a:t>
            </a:r>
            <a:endParaRPr/>
          </a:p>
          <a:p>
            <a:pPr indent="-231775" lvl="1" marL="6953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connection setup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Char char="▪"/>
            </a:pPr>
            <a:r>
              <a:rPr b="1" i="0" lang="en-US" sz="3200" u="none" cap="none" strike="noStrike">
                <a:solidFill>
                  <a:srgbClr val="CD0004"/>
                </a:solidFill>
                <a:latin typeface="Calibri"/>
                <a:ea typeface="Calibri"/>
                <a:cs typeface="Calibri"/>
                <a:sym typeface="Calibri"/>
              </a:rPr>
              <a:t>UDP: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Datagram Protocol</a:t>
            </a:r>
            <a:endParaRPr/>
          </a:p>
          <a:p>
            <a:pPr indent="-274638" lvl="1" marL="7477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unreliable, unordered delivery</a:t>
            </a:r>
            <a:endParaRPr/>
          </a:p>
          <a:p>
            <a:pPr indent="-274638" lvl="1" marL="7477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no-frills extension of “best-effort” IP</a:t>
            </a:r>
            <a:endParaRPr/>
          </a:p>
          <a:p>
            <a:pPr indent="-222250" lvl="0" marL="352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services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available: </a:t>
            </a:r>
            <a:endParaRPr/>
          </a:p>
          <a:p>
            <a:pPr indent="-231775" lvl="1" marL="6953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delay guarantees</a:t>
            </a:r>
            <a:endParaRPr/>
          </a:p>
          <a:p>
            <a:pPr indent="-231775" lvl="1" marL="6953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bandwidth guarantees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2" name="Google Shape;1322;p15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