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Nunito"/>
      <p:regular r:id="rId48"/>
      <p:bold r:id="rId49"/>
      <p:italic r:id="rId50"/>
      <p:boldItalic r:id="rId51"/>
    </p:embeddedFont>
    <p:embeddedFont>
      <p:font typeface="Tahoma"/>
      <p:regular r:id="rId52"/>
      <p:bold r:id="rId53"/>
    </p:embeddedFont>
    <p:embeddedFont>
      <p:font typeface="Noto Sans Symbols"/>
      <p:regular r:id="rId54"/>
      <p:bold r:id="rId55"/>
    </p:embeddedFont>
    <p:embeddedFont>
      <p:font typeface="Gill Sans"/>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Nunito-regular.fntdata"/><Relationship Id="rId47" Type="http://schemas.openxmlformats.org/officeDocument/2006/relationships/slide" Target="slides/slide43.xml"/><Relationship Id="rId49" Type="http://schemas.openxmlformats.org/officeDocument/2006/relationships/font" Target="fonts/Nuni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7.xml"/><Relationship Id="rId55" Type="http://schemas.openxmlformats.org/officeDocument/2006/relationships/font" Target="fonts/NotoSansSymbols-bold.fntdata"/><Relationship Id="rId10" Type="http://schemas.openxmlformats.org/officeDocument/2006/relationships/slide" Target="slides/slide6.xml"/><Relationship Id="rId54" Type="http://schemas.openxmlformats.org/officeDocument/2006/relationships/font" Target="fonts/NotoSansSymbols-regular.fntdata"/><Relationship Id="rId13" Type="http://schemas.openxmlformats.org/officeDocument/2006/relationships/slide" Target="slides/slide9.xml"/><Relationship Id="rId57" Type="http://schemas.openxmlformats.org/officeDocument/2006/relationships/font" Target="fonts/GillSans-bold.fntdata"/><Relationship Id="rId12" Type="http://schemas.openxmlformats.org/officeDocument/2006/relationships/slide" Target="slides/slide8.xml"/><Relationship Id="rId56" Type="http://schemas.openxmlformats.org/officeDocument/2006/relationships/font" Target="fonts/GillSans-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Version History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8.0  (April 2020)</a:t>
            </a:r>
            <a:endParaRPr/>
          </a:p>
          <a:p>
            <a:pPr indent="-171450" lvl="0" marL="171450" rtl="0" algn="l">
              <a:spcBef>
                <a:spcPts val="0"/>
              </a:spcBef>
              <a:spcAft>
                <a:spcPts val="0"/>
              </a:spcAft>
              <a:buClr>
                <a:schemeClr val="dk1"/>
              </a:buClr>
              <a:buSzPts val="1200"/>
              <a:buFont typeface="Arial"/>
              <a:buChar char="•"/>
            </a:pPr>
            <a:r>
              <a:rPr lang="en-US"/>
              <a:t>All slides reformatted for 16:9 aspect ratio</a:t>
            </a:r>
            <a:endParaRPr/>
          </a:p>
          <a:p>
            <a:pPr indent="-171450" lvl="0" marL="171450" rtl="0" algn="l">
              <a:spcBef>
                <a:spcPts val="0"/>
              </a:spcBef>
              <a:spcAft>
                <a:spcPts val="0"/>
              </a:spcAft>
              <a:buClr>
                <a:schemeClr val="dk1"/>
              </a:buClr>
              <a:buSzPts val="1200"/>
              <a:buFont typeface="Arial"/>
              <a:buChar char="•"/>
            </a:pPr>
            <a:r>
              <a:rPr lang="en-US"/>
              <a:t>All slides updated to 8</a:t>
            </a:r>
            <a:r>
              <a:rPr baseline="30000" lang="en-US"/>
              <a:t>th</a:t>
            </a:r>
            <a:r>
              <a:rPr lang="en-US"/>
              <a:t> edition material</a:t>
            </a:r>
            <a:endParaRPr/>
          </a:p>
          <a:p>
            <a:pPr indent="-171450" lvl="0" marL="171450" rtl="0" algn="l">
              <a:spcBef>
                <a:spcPts val="0"/>
              </a:spcBef>
              <a:spcAft>
                <a:spcPts val="0"/>
              </a:spcAft>
              <a:buClr>
                <a:schemeClr val="dk1"/>
              </a:buClr>
              <a:buSzPts val="1200"/>
              <a:buFont typeface="Arial"/>
              <a:buChar char="•"/>
            </a:pPr>
            <a:r>
              <a:rPr lang="en-US"/>
              <a:t>Use of Calibri font, rather that Gill Sans MT</a:t>
            </a:r>
            <a:endParaRPr/>
          </a:p>
          <a:p>
            <a:pPr indent="-171450" lvl="0" marL="171450" rtl="0" algn="l">
              <a:spcBef>
                <a:spcPts val="0"/>
              </a:spcBef>
              <a:spcAft>
                <a:spcPts val="0"/>
              </a:spcAft>
              <a:buClr>
                <a:schemeClr val="dk1"/>
              </a:buClr>
              <a:buSzPts val="1200"/>
              <a:buFont typeface="Arial"/>
              <a:buChar char="•"/>
            </a:pPr>
            <a:r>
              <a:rPr lang="en-US"/>
              <a:t>Add LOTS more animation throughout</a:t>
            </a:r>
            <a:endParaRPr/>
          </a:p>
          <a:p>
            <a:pPr indent="-171450" lvl="0" marL="171450" rtl="0" algn="l">
              <a:spcBef>
                <a:spcPts val="0"/>
              </a:spcBef>
              <a:spcAft>
                <a:spcPts val="0"/>
              </a:spcAft>
              <a:buClr>
                <a:schemeClr val="dk1"/>
              </a:buClr>
              <a:buSzPts val="1200"/>
              <a:buFont typeface="Arial"/>
              <a:buChar char="•"/>
            </a:pPr>
            <a:r>
              <a:rPr lang="en-US"/>
              <a:t>added new  8</a:t>
            </a:r>
            <a:r>
              <a:rPr baseline="30000" lang="en-US"/>
              <a:t>th</a:t>
            </a:r>
            <a:r>
              <a:rPr lang="en-US"/>
              <a:t> edition material on QUIC, CUBIC, delay-based congestion control</a:t>
            </a:r>
            <a:endParaRPr/>
          </a:p>
          <a:p>
            <a:pPr indent="-171450" lvl="0" marL="171450" rtl="0" algn="l">
              <a:spcBef>
                <a:spcPts val="0"/>
              </a:spcBef>
              <a:spcAft>
                <a:spcPts val="0"/>
              </a:spcAft>
              <a:buClr>
                <a:schemeClr val="dk1"/>
              </a:buClr>
              <a:buSzPts val="1200"/>
              <a:buFont typeface="Arial"/>
              <a:buChar char="•"/>
            </a:pPr>
            <a:r>
              <a:rPr lang="en-US"/>
              <a:t>lighter header font</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n-US"/>
              <a:t>8.2 (July 2023): changes from 8.0</a:t>
            </a:r>
            <a:endParaRPr/>
          </a:p>
          <a:p>
            <a:pPr indent="-171450" lvl="0" marL="171450" rtl="0" algn="l">
              <a:spcBef>
                <a:spcPts val="0"/>
              </a:spcBef>
              <a:spcAft>
                <a:spcPts val="0"/>
              </a:spcAft>
              <a:buClr>
                <a:schemeClr val="dk1"/>
              </a:buClr>
              <a:buSzPts val="1200"/>
              <a:buFont typeface="Arial"/>
              <a:buChar char="•"/>
            </a:pPr>
            <a:r>
              <a:rPr lang="en-US"/>
              <a:t>minor updates throughout, but not much changes from 8.0</a:t>
            </a:r>
            <a:endParaRPr/>
          </a:p>
          <a:p>
            <a:pPr indent="-95250" lvl="0" marL="171450" rtl="0" algn="l">
              <a:spcBef>
                <a:spcPts val="0"/>
              </a:spcBef>
              <a:spcAft>
                <a:spcPts val="0"/>
              </a:spcAft>
              <a:buClr>
                <a:schemeClr val="dk1"/>
              </a:buClr>
              <a:buSzPts val="1200"/>
              <a:buFont typeface="Arial"/>
              <a:buNone/>
            </a:pPr>
            <a:r>
              <a:t/>
            </a:r>
            <a:endParaRPr/>
          </a:p>
        </p:txBody>
      </p:sp>
      <p:sp>
        <p:nvSpPr>
          <p:cNvPr id="32" name="Google Shape;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SO let’s get started in developing our reliable data transfer protocol, which we’ll call rdt (need a good acronym for protocol – like HTTP, TCP, UDP, IP)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Bullet points 1 and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if we are going to develop a protocol, so we’ll need some way to SPECIFY a protocol.  </a:t>
            </a:r>
            <a:r>
              <a:rPr b="1" i="1" lang="en-US"/>
              <a:t>How</a:t>
            </a:r>
            <a:r>
              <a:rPr lang="en-US"/>
              <a:t> do we do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could write text, but as all know, that’s prone to misinterpretation, and might be incomplete.  You might write a specification, and then think “oh yeah – I forgot about that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we need is more </a:t>
            </a:r>
            <a:r>
              <a:rPr b="1" i="1" lang="en-US"/>
              <a:t>formal</a:t>
            </a:r>
            <a:r>
              <a:rPr lang="en-US"/>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as the name might suggest, a central notion of finite state machines is the notion of STATE </a:t>
            </a:r>
            <a:endParaRPr/>
          </a:p>
          <a:p>
            <a:pPr indent="0" lvl="0" marL="0" rtl="0" algn="l">
              <a:spcBef>
                <a:spcPts val="0"/>
              </a:spcBef>
              <a:spcAft>
                <a:spcPts val="0"/>
              </a:spcAft>
              <a:buNone/>
            </a:pPr>
            <a:r>
              <a:rPr lang="en-US"/>
              <a:t>&lt;talk about state&gt;</a:t>
            </a:r>
            <a:endParaRPr/>
          </a:p>
        </p:txBody>
      </p:sp>
      <p:sp>
        <p:nvSpPr>
          <p:cNvPr id="596" name="Google Shape;59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 We’ll start with the simplest case possible - an unreliable channel that is, in fact perfect – no segments are lost, corrupted, duplicated or reordered.  The sender just sends and it pops out the other side(perhaps after some delay) perfectly.</a:t>
            </a:r>
            <a:endParaRPr/>
          </a:p>
          <a:p>
            <a:pPr indent="0" lvl="0" marL="0" rtl="0" algn="l">
              <a:spcBef>
                <a:spcPts val="0"/>
              </a:spcBef>
              <a:spcAft>
                <a:spcPts val="0"/>
              </a:spcAft>
              <a:buNone/>
            </a:pPr>
            <a:r>
              <a:t/>
            </a:r>
            <a:endParaRPr/>
          </a:p>
        </p:txBody>
      </p:sp>
      <p:sp>
        <p:nvSpPr>
          <p:cNvPr id="622" name="Google Shape;62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5" name="Google Shape;89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3" name="Google Shape;101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2" name="Google Shape;102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6" name="Google Shape;106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5" name="Google Shape;107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7" name="Google Shape;108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see the familiar four state sender from our rdt 2.1 and 2.2 protocols. Top two states when sending packet with zero seq # and bottom two </a:t>
            </a:r>
            <a:endParaRPr/>
          </a:p>
        </p:txBody>
      </p:sp>
      <p:sp>
        <p:nvSpPr>
          <p:cNvPr id="1088" name="Google Shape;108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8" name="Google Shape;113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see the familiar four state sender from our rdt 2.1 and 2.2 protocols. Top two states when sending packet with zero seq # and bottom two </a:t>
            </a:r>
            <a:endParaRPr/>
          </a:p>
        </p:txBody>
      </p:sp>
      <p:sp>
        <p:nvSpPr>
          <p:cNvPr id="1139" name="Google Shape;113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1" name="Google Shape;122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2" name="Google Shape;122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4" name="Google Shape;130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5" name="Google Shape;130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1" name="Google Shape;142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if RTT=30 msec, 1KB pkt every 30 msec: 33kB/sec thruput over 1 Gbps link</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network protocol limits use of physical resources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Let’s develop a formula for utilization</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422" name="Google Shape;142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5" name="Google Shape;144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6" name="Google Shape;144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0" name="Google Shape;148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1" name="Google Shape;148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4" name="Google Shape;153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1" name="Google Shape;162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two generic forms of pipelined protocols: </a:t>
            </a:r>
            <a:r>
              <a:rPr b="0" i="1" lang="en-US" sz="1200" u="none" cap="none" strike="noStrike">
                <a:solidFill>
                  <a:srgbClr val="CC0000"/>
                </a:solidFill>
                <a:latin typeface="Calibri"/>
                <a:ea typeface="Calibri"/>
                <a:cs typeface="Calibri"/>
                <a:sym typeface="Calibri"/>
              </a:rPr>
              <a:t>go-Back-N, selective repeat</a:t>
            </a:r>
            <a:endParaRPr/>
          </a:p>
          <a:p>
            <a:pPr indent="0" lvl="0" marL="0" rtl="0" algn="l">
              <a:spcBef>
                <a:spcPts val="0"/>
              </a:spcBef>
              <a:spcAft>
                <a:spcPts val="0"/>
              </a:spcAft>
              <a:buNone/>
            </a:pPr>
            <a:r>
              <a:t/>
            </a:r>
            <a:endParaRPr/>
          </a:p>
        </p:txBody>
      </p:sp>
      <p:sp>
        <p:nvSpPr>
          <p:cNvPr id="1622" name="Google Shape;162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8" name="Google Shape;168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window size of 14, 8 have been sent but are not yet acknowledged, 6 sequence numbers are available for us. In window, but no calls from above to use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 we’ll skip the Go-Back-N FSM specification you can check that out in PowerPoint slides or 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TCP uses cumulative ACK</a:t>
            </a:r>
            <a:endParaRPr/>
          </a:p>
        </p:txBody>
      </p:sp>
      <p:sp>
        <p:nvSpPr>
          <p:cNvPr id="1689" name="Google Shape;1689;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9" name="Google Shape;169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Note – we’ll skip the Go-Back-N FSM specification (actually it’s  </a:t>
            </a:r>
            <a:endParaRPr/>
          </a:p>
        </p:txBody>
      </p:sp>
      <p:sp>
        <p:nvSpPr>
          <p:cNvPr id="1700" name="Google Shape;170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4" name="Google Shape;173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Let’s skip FSM specification for GBN – check out the book or ppt – and let’s watch GBN sender and receivers  in action.</a:t>
            </a:r>
            <a:endParaRPr/>
          </a:p>
          <a:p>
            <a:pPr indent="0" lvl="0" marL="0" rtl="0" algn="l">
              <a:spcBef>
                <a:spcPts val="0"/>
              </a:spcBef>
              <a:spcAft>
                <a:spcPts val="0"/>
              </a:spcAft>
              <a:buNone/>
            </a:pPr>
            <a:r>
              <a:rPr lang="en-US"/>
              <a:t>Let assume a window size of 4.  at t=0, sender sends packets 0, 1, 2 3, 4, and packet 2 will be lost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the receiver:</a:t>
            </a:r>
            <a:endParaRPr/>
          </a:p>
          <a:p>
            <a:pPr indent="0" lvl="0" marL="0" rtl="0" algn="l">
              <a:spcBef>
                <a:spcPts val="0"/>
              </a:spcBef>
              <a:spcAft>
                <a:spcPts val="0"/>
              </a:spcAft>
              <a:buNone/>
            </a:pPr>
            <a:r>
              <a:rPr lang="en-US"/>
              <a:t>Packet 0 received ACK0 generated</a:t>
            </a:r>
            <a:endParaRPr/>
          </a:p>
          <a:p>
            <a:pPr indent="0" lvl="0" marL="0" rtl="0" algn="l">
              <a:spcBef>
                <a:spcPts val="0"/>
              </a:spcBef>
              <a:spcAft>
                <a:spcPts val="0"/>
              </a:spcAft>
              <a:buNone/>
            </a:pPr>
            <a:r>
              <a:rPr lang="en-US"/>
              <a:t>Packet 1 received ACK1 generated</a:t>
            </a:r>
            <a:endParaRPr/>
          </a:p>
          <a:p>
            <a:pPr indent="0" lvl="0" marL="0" rtl="0" algn="l">
              <a:spcBef>
                <a:spcPts val="0"/>
              </a:spcBef>
              <a:spcAft>
                <a:spcPts val="0"/>
              </a:spcAft>
              <a:buNone/>
            </a:pPr>
            <a:r>
              <a:rPr lang="en-US"/>
              <a:t>Packet 2 is lost, and so when packet 3 is received, ACK 1 is sent – that’s the cumulative ACK, re-Acknowledging the receipt of packet 1. and in this implementation packet 3 is discarded</a:t>
            </a:r>
            <a:endParaRPr/>
          </a:p>
          <a:p>
            <a:pPr indent="0" lvl="0" marL="0" rtl="0" algn="l">
              <a:spcBef>
                <a:spcPts val="0"/>
              </a:spcBef>
              <a:spcAft>
                <a:spcPts val="0"/>
              </a:spcAft>
              <a:buNone/>
            </a:pPr>
            <a:r>
              <a:t/>
            </a:r>
            <a:endParaRPr/>
          </a:p>
        </p:txBody>
      </p:sp>
      <p:sp>
        <p:nvSpPr>
          <p:cNvPr id="1735" name="Google Shape;173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1" name="Google Shape;182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An important mechanism of GBN was the use of the cumulative acknowledgements, and as we mentioned, cumulative ACKs are used in TCP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alternate ACK mechanism would be for the receiver to individually acknowledge specific packets as they are received.  This mechanism is at the heart of the Selective repeat protocol.</a:t>
            </a:r>
            <a:endParaRPr/>
          </a:p>
          <a:p>
            <a:pPr indent="0" lvl="0" marL="0" rtl="0" algn="l">
              <a:spcBef>
                <a:spcPts val="0"/>
              </a:spcBef>
              <a:spcAft>
                <a:spcPts val="0"/>
              </a:spcAft>
              <a:buNone/>
            </a:pPr>
            <a:r>
              <a:t/>
            </a:r>
            <a:endParaRPr/>
          </a:p>
        </p:txBody>
      </p:sp>
      <p:sp>
        <p:nvSpPr>
          <p:cNvPr id="1822" name="Google Shape;182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9" name="Google Shape;182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0" name="Google Shape;1830;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7" name="Google Shape;184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the packet is in order, its data will be delivered, as will any buffered data that can now be delivered in order</a:t>
            </a:r>
            <a:endParaRPr/>
          </a:p>
        </p:txBody>
      </p:sp>
      <p:sp>
        <p:nvSpPr>
          <p:cNvPr id="1848" name="Google Shape;184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5" name="Google Shape;186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6" name="Google Shape;186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5" name="Google Shape;194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6" name="Google Shape;194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1" name="Google Shape;203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2" name="Google Shape;203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arrows through reliable data transfer channel is just one way – reliably send from sender to receiver</a:t>
            </a:r>
            <a:endParaRPr/>
          </a:p>
        </p:txBody>
      </p:sp>
      <p:sp>
        <p:nvSpPr>
          <p:cNvPr id="65" name="Google Shape;6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Spend some time talking about how its to the sender and receiver side protocol that IMPLEMENTS reliable data transfer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Communication over unreliable channel is TWO-way: sender and receiver will exchange messages back and forth to IMPLEMENT one-way  reliable data transfer</a:t>
            </a:r>
            <a:endParaRPr/>
          </a:p>
          <a:p>
            <a:pPr indent="0" lvl="0" marL="0" rtl="0" algn="l">
              <a:spcBef>
                <a:spcPts val="0"/>
              </a:spcBef>
              <a:spcAft>
                <a:spcPts val="0"/>
              </a:spcAft>
              <a:buNone/>
            </a:pPr>
            <a:r>
              <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So we have a sender side and a receiver side. How much work they’ll have to do depends on the  IMPAIRMENTS introduced by channel – if the channel is perfect – no problem!</a:t>
            </a:r>
            <a:endParaRPr/>
          </a:p>
        </p:txBody>
      </p:sp>
      <p:sp>
        <p:nvSpPr>
          <p:cNvPr id="285" name="Google Shape;28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Here’s a point of view to keep in mind – it’s easy for US to look at sender and receiver together and see what is happening.  OH – that message sent was lost.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think about it say from senders POV How does the sender know if its transmitted message over the unreliable channel got though??  ONLY if receiver somehow signals to the sender that it was received.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key point here is that one side does NOT know what is going on at the other side – it’s as if there’s a curtain between them.  Everything they know about the other can ONLY be learned by sending/receiving messages.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Sender process wants to make sure a segment got through.  But it can just somehow magically look through curtain to see if receiver got it.  It will be up to the receiver to let the sender KNOW that it (the receiver) has correctly received the segment.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 will the sender and receiver do that – that’s the 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Before starting to develop a protocol, let’s look more closely at the interface (the API if you will) </a:t>
            </a:r>
            <a:endParaRPr/>
          </a:p>
        </p:txBody>
      </p:sp>
      <p:sp>
        <p:nvSpPr>
          <p:cNvPr id="374" name="Google Shape;37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2"/>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 name="Shape 16"/>
        <p:cNvGrpSpPr/>
        <p:nvPr/>
      </p:nvGrpSpPr>
      <p:grpSpPr>
        <a:xfrm>
          <a:off x="0" y="0"/>
          <a:ext cx="0" cy="0"/>
          <a:chOff x="0" y="0"/>
          <a:chExt cx="0" cy="0"/>
        </a:xfrm>
      </p:grpSpPr>
      <p:sp>
        <p:nvSpPr>
          <p:cNvPr id="17" name="Google Shape;17;p3"/>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7F7F7F"/>
                </a:solidFill>
                <a:latin typeface="Calibri"/>
                <a:ea typeface="Calibri"/>
                <a:cs typeface="Calibri"/>
                <a:sym typeface="Calibri"/>
              </a:defRPr>
            </a:lvl1pPr>
            <a:lvl2pPr indent="0" lvl="1" marL="0" algn="r">
              <a:spcBef>
                <a:spcPts val="0"/>
              </a:spcBef>
              <a:buNone/>
              <a:defRPr sz="1100">
                <a:solidFill>
                  <a:srgbClr val="7F7F7F"/>
                </a:solidFill>
                <a:latin typeface="Calibri"/>
                <a:ea typeface="Calibri"/>
                <a:cs typeface="Calibri"/>
                <a:sym typeface="Calibri"/>
              </a:defRPr>
            </a:lvl2pPr>
            <a:lvl3pPr indent="0" lvl="2" marL="0" algn="r">
              <a:spcBef>
                <a:spcPts val="0"/>
              </a:spcBef>
              <a:buNone/>
              <a:defRPr sz="1100">
                <a:solidFill>
                  <a:srgbClr val="7F7F7F"/>
                </a:solidFill>
                <a:latin typeface="Calibri"/>
                <a:ea typeface="Calibri"/>
                <a:cs typeface="Calibri"/>
                <a:sym typeface="Calibri"/>
              </a:defRPr>
            </a:lvl3pPr>
            <a:lvl4pPr indent="0" lvl="3" marL="0" algn="r">
              <a:spcBef>
                <a:spcPts val="0"/>
              </a:spcBef>
              <a:buNone/>
              <a:defRPr sz="1100">
                <a:solidFill>
                  <a:srgbClr val="7F7F7F"/>
                </a:solidFill>
                <a:latin typeface="Calibri"/>
                <a:ea typeface="Calibri"/>
                <a:cs typeface="Calibri"/>
                <a:sym typeface="Calibri"/>
              </a:defRPr>
            </a:lvl4pPr>
            <a:lvl5pPr indent="0" lvl="4" marL="0" algn="r">
              <a:spcBef>
                <a:spcPts val="0"/>
              </a:spcBef>
              <a:buNone/>
              <a:defRPr sz="1100">
                <a:solidFill>
                  <a:srgbClr val="7F7F7F"/>
                </a:solidFill>
                <a:latin typeface="Calibri"/>
                <a:ea typeface="Calibri"/>
                <a:cs typeface="Calibri"/>
                <a:sym typeface="Calibri"/>
              </a:defRPr>
            </a:lvl5pPr>
            <a:lvl6pPr indent="0" lvl="5" marL="0" algn="r">
              <a:spcBef>
                <a:spcPts val="0"/>
              </a:spcBef>
              <a:buNone/>
              <a:defRPr sz="1100">
                <a:solidFill>
                  <a:srgbClr val="7F7F7F"/>
                </a:solidFill>
                <a:latin typeface="Calibri"/>
                <a:ea typeface="Calibri"/>
                <a:cs typeface="Calibri"/>
                <a:sym typeface="Calibri"/>
              </a:defRPr>
            </a:lvl6pPr>
            <a:lvl7pPr indent="0" lvl="6" marL="0" algn="r">
              <a:spcBef>
                <a:spcPts val="0"/>
              </a:spcBef>
              <a:buNone/>
              <a:defRPr sz="1100">
                <a:solidFill>
                  <a:srgbClr val="7F7F7F"/>
                </a:solidFill>
                <a:latin typeface="Calibri"/>
                <a:ea typeface="Calibri"/>
                <a:cs typeface="Calibri"/>
                <a:sym typeface="Calibri"/>
              </a:defRPr>
            </a:lvl7pPr>
            <a:lvl8pPr indent="0" lvl="7" marL="0" algn="r">
              <a:spcBef>
                <a:spcPts val="0"/>
              </a:spcBef>
              <a:buNone/>
              <a:defRPr sz="1100">
                <a:solidFill>
                  <a:srgbClr val="7F7F7F"/>
                </a:solidFill>
                <a:latin typeface="Calibri"/>
                <a:ea typeface="Calibri"/>
                <a:cs typeface="Calibri"/>
                <a:sym typeface="Calibri"/>
              </a:defRPr>
            </a:lvl8pPr>
            <a:lvl9pPr indent="0" lvl="8" marL="0" algn="r">
              <a:spcBef>
                <a:spcPts val="0"/>
              </a:spcBef>
              <a:buNone/>
              <a:defRPr sz="1100">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00A3"/>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7F7F7F"/>
                </a:solidFill>
                <a:latin typeface="Calibri"/>
                <a:ea typeface="Calibri"/>
                <a:cs typeface="Calibri"/>
                <a:sym typeface="Calibri"/>
              </a:defRPr>
            </a:lvl1pPr>
            <a:lvl2pPr indent="0" lvl="1" marL="0" algn="r">
              <a:spcBef>
                <a:spcPts val="0"/>
              </a:spcBef>
              <a:buNone/>
              <a:defRPr sz="1100">
                <a:solidFill>
                  <a:srgbClr val="7F7F7F"/>
                </a:solidFill>
                <a:latin typeface="Calibri"/>
                <a:ea typeface="Calibri"/>
                <a:cs typeface="Calibri"/>
                <a:sym typeface="Calibri"/>
              </a:defRPr>
            </a:lvl2pPr>
            <a:lvl3pPr indent="0" lvl="2" marL="0" algn="r">
              <a:spcBef>
                <a:spcPts val="0"/>
              </a:spcBef>
              <a:buNone/>
              <a:defRPr sz="1100">
                <a:solidFill>
                  <a:srgbClr val="7F7F7F"/>
                </a:solidFill>
                <a:latin typeface="Calibri"/>
                <a:ea typeface="Calibri"/>
                <a:cs typeface="Calibri"/>
                <a:sym typeface="Calibri"/>
              </a:defRPr>
            </a:lvl3pPr>
            <a:lvl4pPr indent="0" lvl="3" marL="0" algn="r">
              <a:spcBef>
                <a:spcPts val="0"/>
              </a:spcBef>
              <a:buNone/>
              <a:defRPr sz="1100">
                <a:solidFill>
                  <a:srgbClr val="7F7F7F"/>
                </a:solidFill>
                <a:latin typeface="Calibri"/>
                <a:ea typeface="Calibri"/>
                <a:cs typeface="Calibri"/>
                <a:sym typeface="Calibri"/>
              </a:defRPr>
            </a:lvl4pPr>
            <a:lvl5pPr indent="0" lvl="4" marL="0" algn="r">
              <a:spcBef>
                <a:spcPts val="0"/>
              </a:spcBef>
              <a:buNone/>
              <a:defRPr sz="1100">
                <a:solidFill>
                  <a:srgbClr val="7F7F7F"/>
                </a:solidFill>
                <a:latin typeface="Calibri"/>
                <a:ea typeface="Calibri"/>
                <a:cs typeface="Calibri"/>
                <a:sym typeface="Calibri"/>
              </a:defRPr>
            </a:lvl5pPr>
            <a:lvl6pPr indent="0" lvl="5" marL="0" algn="r">
              <a:spcBef>
                <a:spcPts val="0"/>
              </a:spcBef>
              <a:buNone/>
              <a:defRPr sz="1100">
                <a:solidFill>
                  <a:srgbClr val="7F7F7F"/>
                </a:solidFill>
                <a:latin typeface="Calibri"/>
                <a:ea typeface="Calibri"/>
                <a:cs typeface="Calibri"/>
                <a:sym typeface="Calibri"/>
              </a:defRPr>
            </a:lvl6pPr>
            <a:lvl7pPr indent="0" lvl="6" marL="0" algn="r">
              <a:spcBef>
                <a:spcPts val="0"/>
              </a:spcBef>
              <a:buNone/>
              <a:defRPr sz="1100">
                <a:solidFill>
                  <a:srgbClr val="7F7F7F"/>
                </a:solidFill>
                <a:latin typeface="Calibri"/>
                <a:ea typeface="Calibri"/>
                <a:cs typeface="Calibri"/>
                <a:sym typeface="Calibri"/>
              </a:defRPr>
            </a:lvl7pPr>
            <a:lvl8pPr indent="0" lvl="7" marL="0" algn="r">
              <a:spcBef>
                <a:spcPts val="0"/>
              </a:spcBef>
              <a:buNone/>
              <a:defRPr sz="1100">
                <a:solidFill>
                  <a:srgbClr val="7F7F7F"/>
                </a:solidFill>
                <a:latin typeface="Calibri"/>
                <a:ea typeface="Calibri"/>
                <a:cs typeface="Calibri"/>
                <a:sym typeface="Calibri"/>
              </a:defRPr>
            </a:lvl8pPr>
            <a:lvl9pPr indent="0" lvl="8" marL="0" algn="r">
              <a:spcBef>
                <a:spcPts val="0"/>
              </a:spcBef>
              <a:buNone/>
              <a:defRPr sz="1100">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5"/>
          <p:cNvSpPr txBox="1"/>
          <p:nvPr>
            <p:ph idx="1" type="body"/>
          </p:nvPr>
        </p:nvSpPr>
        <p:spPr>
          <a:xfrm>
            <a:off x="838200" y="1724027"/>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7F7F7F"/>
                </a:solidFill>
                <a:latin typeface="Calibri"/>
                <a:ea typeface="Calibri"/>
                <a:cs typeface="Calibri"/>
                <a:sym typeface="Calibri"/>
              </a:defRPr>
            </a:lvl1pPr>
            <a:lvl2pPr indent="0" lvl="1" marL="0" algn="r">
              <a:spcBef>
                <a:spcPts val="0"/>
              </a:spcBef>
              <a:buNone/>
              <a:defRPr sz="1100">
                <a:solidFill>
                  <a:srgbClr val="7F7F7F"/>
                </a:solidFill>
                <a:latin typeface="Calibri"/>
                <a:ea typeface="Calibri"/>
                <a:cs typeface="Calibri"/>
                <a:sym typeface="Calibri"/>
              </a:defRPr>
            </a:lvl2pPr>
            <a:lvl3pPr indent="0" lvl="2" marL="0" algn="r">
              <a:spcBef>
                <a:spcPts val="0"/>
              </a:spcBef>
              <a:buNone/>
              <a:defRPr sz="1100">
                <a:solidFill>
                  <a:srgbClr val="7F7F7F"/>
                </a:solidFill>
                <a:latin typeface="Calibri"/>
                <a:ea typeface="Calibri"/>
                <a:cs typeface="Calibri"/>
                <a:sym typeface="Calibri"/>
              </a:defRPr>
            </a:lvl3pPr>
            <a:lvl4pPr indent="0" lvl="3" marL="0" algn="r">
              <a:spcBef>
                <a:spcPts val="0"/>
              </a:spcBef>
              <a:buNone/>
              <a:defRPr sz="1100">
                <a:solidFill>
                  <a:srgbClr val="7F7F7F"/>
                </a:solidFill>
                <a:latin typeface="Calibri"/>
                <a:ea typeface="Calibri"/>
                <a:cs typeface="Calibri"/>
                <a:sym typeface="Calibri"/>
              </a:defRPr>
            </a:lvl4pPr>
            <a:lvl5pPr indent="0" lvl="4" marL="0" algn="r">
              <a:spcBef>
                <a:spcPts val="0"/>
              </a:spcBef>
              <a:buNone/>
              <a:defRPr sz="1100">
                <a:solidFill>
                  <a:srgbClr val="7F7F7F"/>
                </a:solidFill>
                <a:latin typeface="Calibri"/>
                <a:ea typeface="Calibri"/>
                <a:cs typeface="Calibri"/>
                <a:sym typeface="Calibri"/>
              </a:defRPr>
            </a:lvl5pPr>
            <a:lvl6pPr indent="0" lvl="5" marL="0" algn="r">
              <a:spcBef>
                <a:spcPts val="0"/>
              </a:spcBef>
              <a:buNone/>
              <a:defRPr sz="1100">
                <a:solidFill>
                  <a:srgbClr val="7F7F7F"/>
                </a:solidFill>
                <a:latin typeface="Calibri"/>
                <a:ea typeface="Calibri"/>
                <a:cs typeface="Calibri"/>
                <a:sym typeface="Calibri"/>
              </a:defRPr>
            </a:lvl6pPr>
            <a:lvl7pPr indent="0" lvl="6" marL="0" algn="r">
              <a:spcBef>
                <a:spcPts val="0"/>
              </a:spcBef>
              <a:buNone/>
              <a:defRPr sz="1100">
                <a:solidFill>
                  <a:srgbClr val="7F7F7F"/>
                </a:solidFill>
                <a:latin typeface="Calibri"/>
                <a:ea typeface="Calibri"/>
                <a:cs typeface="Calibri"/>
                <a:sym typeface="Calibri"/>
              </a:defRPr>
            </a:lvl7pPr>
            <a:lvl8pPr indent="0" lvl="7" marL="0" algn="r">
              <a:spcBef>
                <a:spcPts val="0"/>
              </a:spcBef>
              <a:buNone/>
              <a:defRPr sz="1100">
                <a:solidFill>
                  <a:srgbClr val="7F7F7F"/>
                </a:solidFill>
                <a:latin typeface="Calibri"/>
                <a:ea typeface="Calibri"/>
                <a:cs typeface="Calibri"/>
                <a:sym typeface="Calibri"/>
              </a:defRPr>
            </a:lvl8pPr>
            <a:lvl9pPr indent="0" lvl="8" marL="0" algn="r">
              <a:spcBef>
                <a:spcPts val="0"/>
              </a:spcBef>
              <a:buNone/>
              <a:defRPr sz="1100">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A3"/>
              </a:buClr>
              <a:buSzPts val="4000"/>
              <a:buFont typeface="Calibri"/>
              <a:buNone/>
              <a:defRPr b="1" i="0" sz="4000" u="none" cap="none" strike="noStrike">
                <a:solidFill>
                  <a:srgbClr val="0000A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00A3"/>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00A8"/>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7F7F7F"/>
                </a:solidFill>
                <a:latin typeface="Calibri"/>
                <a:ea typeface="Calibri"/>
                <a:cs typeface="Calibri"/>
                <a:sym typeface="Calibri"/>
              </a:defRPr>
            </a:lvl1pPr>
            <a:lvl2pPr indent="0" lvl="1" marL="0" marR="0" rtl="0" algn="r">
              <a:spcBef>
                <a:spcPts val="0"/>
              </a:spcBef>
              <a:buNone/>
              <a:defRPr b="0" i="0" sz="1100" u="none" cap="none" strike="noStrike">
                <a:solidFill>
                  <a:srgbClr val="7F7F7F"/>
                </a:solidFill>
                <a:latin typeface="Calibri"/>
                <a:ea typeface="Calibri"/>
                <a:cs typeface="Calibri"/>
                <a:sym typeface="Calibri"/>
              </a:defRPr>
            </a:lvl2pPr>
            <a:lvl3pPr indent="0" lvl="2" marL="0" marR="0" rtl="0" algn="r">
              <a:spcBef>
                <a:spcPts val="0"/>
              </a:spcBef>
              <a:buNone/>
              <a:defRPr b="0" i="0" sz="1100" u="none" cap="none" strike="noStrike">
                <a:solidFill>
                  <a:srgbClr val="7F7F7F"/>
                </a:solidFill>
                <a:latin typeface="Calibri"/>
                <a:ea typeface="Calibri"/>
                <a:cs typeface="Calibri"/>
                <a:sym typeface="Calibri"/>
              </a:defRPr>
            </a:lvl3pPr>
            <a:lvl4pPr indent="0" lvl="3" marL="0" marR="0" rtl="0" algn="r">
              <a:spcBef>
                <a:spcPts val="0"/>
              </a:spcBef>
              <a:buNone/>
              <a:defRPr b="0" i="0" sz="1100" u="none" cap="none" strike="noStrike">
                <a:solidFill>
                  <a:srgbClr val="7F7F7F"/>
                </a:solidFill>
                <a:latin typeface="Calibri"/>
                <a:ea typeface="Calibri"/>
                <a:cs typeface="Calibri"/>
                <a:sym typeface="Calibri"/>
              </a:defRPr>
            </a:lvl4pPr>
            <a:lvl5pPr indent="0" lvl="4" marL="0" marR="0" rtl="0" algn="r">
              <a:spcBef>
                <a:spcPts val="0"/>
              </a:spcBef>
              <a:buNone/>
              <a:defRPr b="0" i="0" sz="1100" u="none" cap="none" strike="noStrike">
                <a:solidFill>
                  <a:srgbClr val="7F7F7F"/>
                </a:solidFill>
                <a:latin typeface="Calibri"/>
                <a:ea typeface="Calibri"/>
                <a:cs typeface="Calibri"/>
                <a:sym typeface="Calibri"/>
              </a:defRPr>
            </a:lvl5pPr>
            <a:lvl6pPr indent="0" lvl="5" marL="0" marR="0" rtl="0" algn="r">
              <a:spcBef>
                <a:spcPts val="0"/>
              </a:spcBef>
              <a:buNone/>
              <a:defRPr b="0" i="0" sz="1100" u="none" cap="none" strike="noStrike">
                <a:solidFill>
                  <a:srgbClr val="7F7F7F"/>
                </a:solidFill>
                <a:latin typeface="Calibri"/>
                <a:ea typeface="Calibri"/>
                <a:cs typeface="Calibri"/>
                <a:sym typeface="Calibri"/>
              </a:defRPr>
            </a:lvl6pPr>
            <a:lvl7pPr indent="0" lvl="6" marL="0" marR="0" rtl="0" algn="r">
              <a:spcBef>
                <a:spcPts val="0"/>
              </a:spcBef>
              <a:buNone/>
              <a:defRPr b="0" i="0" sz="1100" u="none" cap="none" strike="noStrike">
                <a:solidFill>
                  <a:srgbClr val="7F7F7F"/>
                </a:solidFill>
                <a:latin typeface="Calibri"/>
                <a:ea typeface="Calibri"/>
                <a:cs typeface="Calibri"/>
                <a:sym typeface="Calibri"/>
              </a:defRPr>
            </a:lvl7pPr>
            <a:lvl8pPr indent="0" lvl="7" marL="0" marR="0" rtl="0" algn="r">
              <a:spcBef>
                <a:spcPts val="0"/>
              </a:spcBef>
              <a:buNone/>
              <a:defRPr b="0" i="0" sz="1100" u="none" cap="none" strike="noStrike">
                <a:solidFill>
                  <a:srgbClr val="7F7F7F"/>
                </a:solidFill>
                <a:latin typeface="Calibri"/>
                <a:ea typeface="Calibri"/>
                <a:cs typeface="Calibri"/>
                <a:sym typeface="Calibri"/>
              </a:defRPr>
            </a:lvl8pPr>
            <a:lvl9pPr indent="0" lvl="8" marL="0" marR="0" rt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Introduction: 1-</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6"/>
          <p:cNvSpPr/>
          <p:nvPr/>
        </p:nvSpPr>
        <p:spPr>
          <a:xfrm>
            <a:off x="7981312" y="4289908"/>
            <a:ext cx="3981504" cy="286067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1" lang="en-US" sz="2800" u="none" cap="none" strike="noStrike">
                <a:solidFill>
                  <a:srgbClr val="0000A3"/>
                </a:solidFill>
                <a:latin typeface="Calibri"/>
                <a:ea typeface="Calibri"/>
                <a:cs typeface="Calibri"/>
                <a:sym typeface="Calibri"/>
              </a:rPr>
              <a:t>Computer Networking: A Top-Down Approach </a:t>
            </a:r>
            <a:br>
              <a:rPr b="0" i="0" lang="en-US" sz="2800" u="none" cap="none" strike="noStrike">
                <a:solidFill>
                  <a:srgbClr val="008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8</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edition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Jim Kurose, Keith Ross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Pearson, 2020</a:t>
            </a:r>
            <a:endParaRPr b="0" i="0" sz="2000" u="none" cap="none" strike="noStrike">
              <a:solidFill>
                <a:schemeClr val="dk1"/>
              </a:solidFill>
              <a:latin typeface="Calibri"/>
              <a:ea typeface="Calibri"/>
              <a:cs typeface="Calibri"/>
              <a:sym typeface="Calibri"/>
            </a:endParaRPr>
          </a:p>
        </p:txBody>
      </p:sp>
      <p:sp>
        <p:nvSpPr>
          <p:cNvPr id="35" name="Google Shape;35;p6"/>
          <p:cNvSpPr/>
          <p:nvPr/>
        </p:nvSpPr>
        <p:spPr>
          <a:xfrm>
            <a:off x="1325035" y="561975"/>
            <a:ext cx="5052616"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US" sz="5400" u="none" cap="none" strike="noStrike">
                <a:solidFill>
                  <a:srgbClr val="000099"/>
                </a:solidFill>
                <a:latin typeface="Calibri"/>
                <a:ea typeface="Calibri"/>
                <a:cs typeface="Calibri"/>
                <a:sym typeface="Calibri"/>
              </a:rPr>
              <a:t>Chapter 3</a:t>
            </a:r>
            <a:br>
              <a:rPr b="1" i="0" lang="en-US" sz="6000" u="none" cap="none" strike="noStrike">
                <a:solidFill>
                  <a:srgbClr val="000099"/>
                </a:solidFill>
                <a:latin typeface="Calibri"/>
                <a:ea typeface="Calibri"/>
                <a:cs typeface="Calibri"/>
                <a:sym typeface="Calibri"/>
              </a:rPr>
            </a:br>
            <a:r>
              <a:rPr b="1" i="0" lang="en-US" sz="5400" u="none" cap="none" strike="noStrike">
                <a:solidFill>
                  <a:srgbClr val="000099"/>
                </a:solidFill>
                <a:latin typeface="Calibri"/>
                <a:ea typeface="Calibri"/>
                <a:cs typeface="Calibri"/>
                <a:sym typeface="Calibri"/>
              </a:rPr>
              <a:t>Transport Layer</a:t>
            </a:r>
            <a:endParaRPr/>
          </a:p>
        </p:txBody>
      </p:sp>
      <p:sp>
        <p:nvSpPr>
          <p:cNvPr id="36" name="Google Shape;36;p6"/>
          <p:cNvSpPr txBox="1"/>
          <p:nvPr/>
        </p:nvSpPr>
        <p:spPr>
          <a:xfrm>
            <a:off x="1350014" y="2647662"/>
            <a:ext cx="5378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Part 2</a:t>
            </a:r>
            <a:endParaRPr b="0" i="0" sz="1400" u="none" cap="none" strike="noStrike">
              <a:solidFill>
                <a:schemeClr val="dk1"/>
              </a:solidFill>
              <a:latin typeface="Arial"/>
              <a:ea typeface="Arial"/>
              <a:cs typeface="Arial"/>
              <a:sym typeface="Arial"/>
            </a:endParaRPr>
          </a:p>
        </p:txBody>
      </p:sp>
      <p:sp>
        <p:nvSpPr>
          <p:cNvPr id="37" name="Google Shape;37;p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pic>
        <p:nvPicPr>
          <p:cNvPr descr="A picture containing outdoor, water, bridge, building&#10;&#10;Description automatically generated" id="38" name="Google Shape;38;p6"/>
          <p:cNvPicPr preferRelativeResize="0"/>
          <p:nvPr/>
        </p:nvPicPr>
        <p:blipFill rotWithShape="1">
          <a:blip r:embed="rId3">
            <a:alphaModFix/>
          </a:blip>
          <a:srcRect b="0" l="0" r="0" t="0"/>
          <a:stretch/>
        </p:blipFill>
        <p:spPr>
          <a:xfrm>
            <a:off x="8135257" y="887185"/>
            <a:ext cx="3040743" cy="38009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5"/>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Reliable data transfer: getting started</a:t>
            </a:r>
            <a:endParaRPr/>
          </a:p>
        </p:txBody>
      </p:sp>
      <p:sp>
        <p:nvSpPr>
          <p:cNvPr id="599" name="Google Shape;599;p15"/>
          <p:cNvSpPr txBox="1"/>
          <p:nvPr/>
        </p:nvSpPr>
        <p:spPr>
          <a:xfrm>
            <a:off x="906239" y="1209675"/>
            <a:ext cx="11056577" cy="3352800"/>
          </a:xfrm>
          <a:prstGeom prst="rect">
            <a:avLst/>
          </a:prstGeom>
          <a:noFill/>
          <a:ln>
            <a:noFill/>
          </a:ln>
        </p:spPr>
        <p:txBody>
          <a:bodyPr anchorCtr="0" anchor="t" bIns="45700" lIns="91425" spcFirstLastPara="1" rIns="91425" wrap="square" tIns="45700">
            <a:noAutofit/>
          </a:bodyPr>
          <a:lstStyle/>
          <a:p>
            <a:pPr indent="-284163" lvl="0" marL="284163" marR="0" rtl="0" algn="l">
              <a:lnSpc>
                <a:spcPct val="85000"/>
              </a:lnSpc>
              <a:spcBef>
                <a:spcPts val="0"/>
              </a:spcBef>
              <a:spcAft>
                <a:spcPts val="0"/>
              </a:spcAft>
              <a:buClr>
                <a:srgbClr val="000099"/>
              </a:buClr>
              <a:buSzPts val="3200"/>
              <a:buFont typeface="Noto Sans Symbols"/>
              <a:buNone/>
            </a:pPr>
            <a:r>
              <a:rPr b="0" i="0" lang="en-US" sz="3200" u="none" cap="none" strike="noStrike">
                <a:solidFill>
                  <a:srgbClr val="C00000"/>
                </a:solidFill>
                <a:latin typeface="Calibri"/>
                <a:ea typeface="Calibri"/>
                <a:cs typeface="Calibri"/>
                <a:sym typeface="Calibri"/>
              </a:rPr>
              <a:t>We will:</a:t>
            </a:r>
            <a:endParaRPr/>
          </a:p>
          <a:p>
            <a:pPr indent="-284163" lvl="0" marL="284163" marR="0" rtl="0" algn="l">
              <a:lnSpc>
                <a:spcPct val="85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incrementally develop sender, receiver sides of </a:t>
            </a:r>
            <a:r>
              <a:rPr b="0" i="0" lang="en-US" sz="2800" u="sng" cap="none" strike="noStrike">
                <a:solidFill>
                  <a:srgbClr val="CC0000"/>
                </a:solidFill>
                <a:latin typeface="Calibri"/>
                <a:ea typeface="Calibri"/>
                <a:cs typeface="Calibri"/>
                <a:sym typeface="Calibri"/>
              </a:rPr>
              <a:t>r</a:t>
            </a:r>
            <a:r>
              <a:rPr b="0" i="0" lang="en-US" sz="2800" u="none" cap="none" strike="noStrike">
                <a:solidFill>
                  <a:srgbClr val="000000"/>
                </a:solidFill>
                <a:latin typeface="Calibri"/>
                <a:ea typeface="Calibri"/>
                <a:cs typeface="Calibri"/>
                <a:sym typeface="Calibri"/>
              </a:rPr>
              <a:t>eliable </a:t>
            </a:r>
            <a:r>
              <a:rPr b="0" i="0" lang="en-US" sz="2800" u="sng" cap="none" strike="noStrike">
                <a:solidFill>
                  <a:srgbClr val="CC0000"/>
                </a:solidFill>
                <a:latin typeface="Calibri"/>
                <a:ea typeface="Calibri"/>
                <a:cs typeface="Calibri"/>
                <a:sym typeface="Calibri"/>
              </a:rPr>
              <a:t>d</a:t>
            </a:r>
            <a:r>
              <a:rPr b="0" i="0" lang="en-US" sz="2800" u="none" cap="none" strike="noStrike">
                <a:solidFill>
                  <a:srgbClr val="000000"/>
                </a:solidFill>
                <a:latin typeface="Calibri"/>
                <a:ea typeface="Calibri"/>
                <a:cs typeface="Calibri"/>
                <a:sym typeface="Calibri"/>
              </a:rPr>
              <a:t>ata </a:t>
            </a:r>
            <a:r>
              <a:rPr b="0" i="0" lang="en-US" sz="2800" u="sng" cap="none" strike="noStrike">
                <a:solidFill>
                  <a:srgbClr val="CC0000"/>
                </a:solidFill>
                <a:latin typeface="Calibri"/>
                <a:ea typeface="Calibri"/>
                <a:cs typeface="Calibri"/>
                <a:sym typeface="Calibri"/>
              </a:rPr>
              <a:t>t</a:t>
            </a:r>
            <a:r>
              <a:rPr b="0" i="0" lang="en-US" sz="2800" u="none" cap="none" strike="noStrike">
                <a:solidFill>
                  <a:srgbClr val="000000"/>
                </a:solidFill>
                <a:latin typeface="Calibri"/>
                <a:ea typeface="Calibri"/>
                <a:cs typeface="Calibri"/>
                <a:sym typeface="Calibri"/>
              </a:rPr>
              <a:t>ransfer protocol (</a:t>
            </a:r>
            <a:r>
              <a:rPr b="0" i="0" lang="en-US" sz="2800" u="none" cap="none" strike="noStrike">
                <a:solidFill>
                  <a:srgbClr val="000000"/>
                </a:solidFill>
                <a:latin typeface="Courier"/>
                <a:ea typeface="Courier"/>
                <a:cs typeface="Courier"/>
                <a:sym typeface="Courier"/>
              </a:rPr>
              <a:t>rdt</a:t>
            </a:r>
            <a:r>
              <a:rPr b="0" i="0" lang="en-US" sz="2800" u="none" cap="none" strike="noStrike">
                <a:solidFill>
                  <a:srgbClr val="000000"/>
                </a:solidFill>
                <a:latin typeface="Calibri"/>
                <a:ea typeface="Calibri"/>
                <a:cs typeface="Calibri"/>
                <a:sym typeface="Calibri"/>
              </a:rPr>
              <a:t>)</a:t>
            </a:r>
            <a:endParaRPr/>
          </a:p>
          <a:p>
            <a:pPr indent="-284163" lvl="0" marL="284163" marR="0" rtl="0" algn="l">
              <a:lnSpc>
                <a:spcPct val="85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consider only unidirectional data transfer</a:t>
            </a:r>
            <a:endParaRPr/>
          </a:p>
          <a:p>
            <a:pPr indent="-230187" lvl="1" marL="687388" marR="0" rtl="0" algn="l">
              <a:lnSpc>
                <a:spcPct val="85000"/>
              </a:lnSpc>
              <a:spcBef>
                <a:spcPts val="480"/>
              </a:spcBef>
              <a:spcAft>
                <a:spcPts val="0"/>
              </a:spcAft>
              <a:buClr>
                <a:srgbClr val="000099"/>
              </a:buClr>
              <a:buSzPts val="2400"/>
              <a:buFont typeface="Arial"/>
              <a:buChar char="•"/>
            </a:pPr>
            <a:r>
              <a:rPr b="0" i="0" lang="en-US" sz="2400" u="none" cap="none" strike="noStrike">
                <a:solidFill>
                  <a:srgbClr val="000000"/>
                </a:solidFill>
                <a:latin typeface="Calibri"/>
                <a:ea typeface="Calibri"/>
                <a:cs typeface="Calibri"/>
                <a:sym typeface="Calibri"/>
              </a:rPr>
              <a:t>but control info will flow in both directions!</a:t>
            </a:r>
            <a:endParaRPr/>
          </a:p>
        </p:txBody>
      </p:sp>
      <p:sp>
        <p:nvSpPr>
          <p:cNvPr id="600" name="Google Shape;600;p15"/>
          <p:cNvSpPr/>
          <p:nvPr/>
        </p:nvSpPr>
        <p:spPr>
          <a:xfrm>
            <a:off x="4017605" y="4873894"/>
            <a:ext cx="885825" cy="876300"/>
          </a:xfrm>
          <a:prstGeom prst="ellipse">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01" name="Google Shape;601;p15"/>
          <p:cNvSpPr/>
          <p:nvPr/>
        </p:nvSpPr>
        <p:spPr>
          <a:xfrm>
            <a:off x="3927117" y="4899294"/>
            <a:ext cx="942975" cy="8763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02" name="Google Shape;602;p15"/>
          <p:cNvSpPr txBox="1"/>
          <p:nvPr/>
        </p:nvSpPr>
        <p:spPr>
          <a:xfrm>
            <a:off x="4038243" y="5013594"/>
            <a:ext cx="735012"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state</a:t>
            </a:r>
            <a:endParaRPr/>
          </a:p>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1</a:t>
            </a:r>
            <a:endParaRPr/>
          </a:p>
        </p:txBody>
      </p:sp>
      <p:sp>
        <p:nvSpPr>
          <p:cNvPr id="603" name="Google Shape;603;p15"/>
          <p:cNvSpPr/>
          <p:nvPr/>
        </p:nvSpPr>
        <p:spPr>
          <a:xfrm>
            <a:off x="4870092" y="4851669"/>
            <a:ext cx="3952875" cy="285750"/>
          </a:xfrm>
          <a:custGeom>
            <a:rect b="b" l="l" r="r" t="t"/>
            <a:pathLst>
              <a:path extrusionOk="0" h="180" w="1446">
                <a:moveTo>
                  <a:pt x="0" y="180"/>
                </a:moveTo>
                <a:cubicBezTo>
                  <a:pt x="540" y="30"/>
                  <a:pt x="972" y="0"/>
                  <a:pt x="1446" y="168"/>
                </a:cubicBezTo>
              </a:path>
            </a:pathLst>
          </a:custGeom>
          <a:noFill/>
          <a:ln cap="flat" cmpd="sng" w="2857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04" name="Google Shape;604;p15"/>
          <p:cNvSpPr/>
          <p:nvPr/>
        </p:nvSpPr>
        <p:spPr>
          <a:xfrm>
            <a:off x="8802330" y="4977635"/>
            <a:ext cx="873124" cy="876300"/>
          </a:xfrm>
          <a:prstGeom prst="ellipse">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05" name="Google Shape;605;p15"/>
          <p:cNvSpPr/>
          <p:nvPr/>
        </p:nvSpPr>
        <p:spPr>
          <a:xfrm>
            <a:off x="8737242" y="5004069"/>
            <a:ext cx="885825" cy="8763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06" name="Google Shape;606;p15"/>
          <p:cNvSpPr txBox="1"/>
          <p:nvPr/>
        </p:nvSpPr>
        <p:spPr>
          <a:xfrm>
            <a:off x="8802017" y="5112019"/>
            <a:ext cx="735012"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state</a:t>
            </a:r>
            <a:endParaRPr/>
          </a:p>
          <a:p>
            <a:pPr indent="0" lvl="0" marL="0" marR="0" rtl="0" algn="ct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2</a:t>
            </a:r>
            <a:endParaRPr/>
          </a:p>
        </p:txBody>
      </p:sp>
      <p:sp>
        <p:nvSpPr>
          <p:cNvPr id="607" name="Google Shape;607;p15"/>
          <p:cNvSpPr txBox="1"/>
          <p:nvPr/>
        </p:nvSpPr>
        <p:spPr>
          <a:xfrm>
            <a:off x="5100280" y="4216669"/>
            <a:ext cx="31527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Tahoma"/>
              <a:buNone/>
            </a:pPr>
            <a:r>
              <a:rPr b="0" i="0" lang="en-US" sz="1800" u="none" cap="none" strike="noStrike">
                <a:solidFill>
                  <a:srgbClr val="CC0000"/>
                </a:solidFill>
                <a:latin typeface="Tahoma"/>
                <a:ea typeface="Tahoma"/>
                <a:cs typeface="Tahoma"/>
                <a:sym typeface="Tahoma"/>
              </a:rPr>
              <a:t>event causing state transition</a:t>
            </a:r>
            <a:endParaRPr b="0" i="0" sz="2400" u="none" cap="none" strike="noStrike">
              <a:solidFill>
                <a:srgbClr val="CC0000"/>
              </a:solidFill>
              <a:latin typeface="Tahoma"/>
              <a:ea typeface="Tahoma"/>
              <a:cs typeface="Tahoma"/>
              <a:sym typeface="Tahoma"/>
            </a:endParaRPr>
          </a:p>
        </p:txBody>
      </p:sp>
      <p:sp>
        <p:nvSpPr>
          <p:cNvPr id="608" name="Google Shape;608;p15"/>
          <p:cNvSpPr txBox="1"/>
          <p:nvPr/>
        </p:nvSpPr>
        <p:spPr>
          <a:xfrm>
            <a:off x="5027255" y="4511944"/>
            <a:ext cx="3421062"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Tahoma"/>
              <a:buNone/>
            </a:pPr>
            <a:r>
              <a:rPr b="0" i="0" lang="en-US" sz="1800" u="none" cap="none" strike="noStrike">
                <a:solidFill>
                  <a:srgbClr val="CC0000"/>
                </a:solidFill>
                <a:latin typeface="Tahoma"/>
                <a:ea typeface="Tahoma"/>
                <a:cs typeface="Tahoma"/>
                <a:sym typeface="Tahoma"/>
              </a:rPr>
              <a:t>actions taken on state transition</a:t>
            </a:r>
            <a:endParaRPr b="0" i="0" sz="2400" u="none" cap="none" strike="noStrike">
              <a:solidFill>
                <a:srgbClr val="CC0000"/>
              </a:solidFill>
              <a:latin typeface="Tahoma"/>
              <a:ea typeface="Tahoma"/>
              <a:cs typeface="Tahoma"/>
              <a:sym typeface="Tahoma"/>
            </a:endParaRPr>
          </a:p>
        </p:txBody>
      </p:sp>
      <p:cxnSp>
        <p:nvCxnSpPr>
          <p:cNvPr id="609" name="Google Shape;609;p15"/>
          <p:cNvCxnSpPr/>
          <p:nvPr/>
        </p:nvCxnSpPr>
        <p:spPr>
          <a:xfrm>
            <a:off x="4993917" y="4565919"/>
            <a:ext cx="3381375" cy="0"/>
          </a:xfrm>
          <a:prstGeom prst="straightConnector1">
            <a:avLst/>
          </a:prstGeom>
          <a:noFill/>
          <a:ln cap="flat" cmpd="sng" w="28575">
            <a:solidFill>
              <a:srgbClr val="CC0000"/>
            </a:solidFill>
            <a:prstDash val="solid"/>
            <a:round/>
            <a:headEnd len="med" w="med" type="none"/>
            <a:tailEnd len="med" w="med" type="none"/>
          </a:ln>
        </p:spPr>
      </p:cxnSp>
      <p:sp>
        <p:nvSpPr>
          <p:cNvPr id="610" name="Google Shape;610;p15"/>
          <p:cNvSpPr/>
          <p:nvPr/>
        </p:nvSpPr>
        <p:spPr>
          <a:xfrm>
            <a:off x="1012467" y="4899294"/>
            <a:ext cx="2771775" cy="1238250"/>
          </a:xfrm>
          <a:prstGeom prst="rect">
            <a:avLst/>
          </a:prstGeom>
          <a:noFill/>
          <a:ln>
            <a:noFill/>
          </a:ln>
        </p:spPr>
        <p:txBody>
          <a:bodyPr anchorCtr="0" anchor="t" bIns="45700" lIns="91425" spcFirstLastPara="1" rIns="91425" wrap="square" tIns="45700">
            <a:noAutofit/>
          </a:bodyPr>
          <a:lstStyle/>
          <a:p>
            <a:pPr indent="-342900" lvl="0" marL="342900" marR="0" rtl="0" algn="r">
              <a:lnSpc>
                <a:spcPct val="85000"/>
              </a:lnSpc>
              <a:spcBef>
                <a:spcPts val="0"/>
              </a:spcBef>
              <a:spcAft>
                <a:spcPts val="0"/>
              </a:spcAft>
              <a:buClr>
                <a:srgbClr val="000099"/>
              </a:buClr>
              <a:buSzPts val="1170"/>
              <a:buFont typeface="Noto Sans Symbols"/>
              <a:buNone/>
            </a:pPr>
            <a:r>
              <a:rPr b="0" i="0" lang="en-US" sz="1800" u="none" cap="none" strike="noStrike">
                <a:solidFill>
                  <a:srgbClr val="CC0000"/>
                </a:solidFill>
                <a:latin typeface="Calibri"/>
                <a:ea typeface="Calibri"/>
                <a:cs typeface="Calibri"/>
                <a:sym typeface="Calibri"/>
              </a:rPr>
              <a:t>state:</a:t>
            </a:r>
            <a:r>
              <a:rPr b="0" i="0" lang="en-US" sz="1800" u="none" cap="none" strike="noStrike">
                <a:solidFill>
                  <a:srgbClr val="000000"/>
                </a:solidFill>
                <a:latin typeface="Calibri"/>
                <a:ea typeface="Calibri"/>
                <a:cs typeface="Calibri"/>
                <a:sym typeface="Calibri"/>
              </a:rPr>
              <a:t> when in this “state” next state uniquely determined by next event</a:t>
            </a:r>
            <a:endParaRPr b="0" i="0" sz="1800" u="none" cap="none" strike="noStrike">
              <a:solidFill>
                <a:srgbClr val="000000"/>
              </a:solidFill>
              <a:latin typeface="Calibri"/>
              <a:ea typeface="Calibri"/>
              <a:cs typeface="Calibri"/>
              <a:sym typeface="Calibri"/>
            </a:endParaRPr>
          </a:p>
        </p:txBody>
      </p:sp>
      <p:sp>
        <p:nvSpPr>
          <p:cNvPr id="611" name="Google Shape;611;p15"/>
          <p:cNvSpPr/>
          <p:nvPr/>
        </p:nvSpPr>
        <p:spPr>
          <a:xfrm>
            <a:off x="4270017" y="5775594"/>
            <a:ext cx="95250" cy="581025"/>
          </a:xfrm>
          <a:custGeom>
            <a:rect b="b" l="l" r="r" t="t"/>
            <a:pathLst>
              <a:path extrusionOk="0" h="366" w="60">
                <a:moveTo>
                  <a:pt x="48" y="366"/>
                </a:moveTo>
                <a:cubicBezTo>
                  <a:pt x="0" y="204"/>
                  <a:pt x="60" y="55"/>
                  <a:pt x="60" y="0"/>
                </a:cubicBezTo>
              </a:path>
            </a:pathLst>
          </a:custGeom>
          <a:noFill/>
          <a:ln cap="flat" cmpd="sng" w="2857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12" name="Google Shape;612;p15"/>
          <p:cNvSpPr/>
          <p:nvPr/>
        </p:nvSpPr>
        <p:spPr>
          <a:xfrm rot="10800000">
            <a:off x="9413517" y="5813694"/>
            <a:ext cx="95250" cy="581025"/>
          </a:xfrm>
          <a:custGeom>
            <a:rect b="b" l="l" r="r" t="t"/>
            <a:pathLst>
              <a:path extrusionOk="0" h="366" w="60">
                <a:moveTo>
                  <a:pt x="48" y="366"/>
                </a:moveTo>
                <a:cubicBezTo>
                  <a:pt x="0" y="204"/>
                  <a:pt x="60" y="55"/>
                  <a:pt x="60" y="0"/>
                </a:cubicBezTo>
              </a:path>
            </a:pathLst>
          </a:custGeom>
          <a:noFill/>
          <a:ln cap="flat" cmpd="sng" w="2857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613" name="Google Shape;613;p15"/>
          <p:cNvCxnSpPr/>
          <p:nvPr/>
        </p:nvCxnSpPr>
        <p:spPr>
          <a:xfrm>
            <a:off x="4824055" y="5532730"/>
            <a:ext cx="1541462" cy="738164"/>
          </a:xfrm>
          <a:prstGeom prst="straightConnector1">
            <a:avLst/>
          </a:prstGeom>
          <a:noFill/>
          <a:ln cap="flat" cmpd="sng" w="28575">
            <a:solidFill>
              <a:srgbClr val="CC0000"/>
            </a:solidFill>
            <a:prstDash val="solid"/>
            <a:round/>
            <a:headEnd len="med" w="med" type="none"/>
            <a:tailEnd len="med" w="med" type="triangle"/>
          </a:ln>
        </p:spPr>
      </p:cxnSp>
      <p:sp>
        <p:nvSpPr>
          <p:cNvPr id="614" name="Google Shape;614;p15"/>
          <p:cNvSpPr txBox="1"/>
          <p:nvPr/>
        </p:nvSpPr>
        <p:spPr>
          <a:xfrm>
            <a:off x="5560655" y="5312044"/>
            <a:ext cx="7429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Tahoma"/>
              <a:buNone/>
            </a:pPr>
            <a:r>
              <a:rPr b="0" i="0" lang="en-US" sz="1800" u="none" cap="none" strike="noStrike">
                <a:solidFill>
                  <a:srgbClr val="CC0000"/>
                </a:solidFill>
                <a:latin typeface="Tahoma"/>
                <a:ea typeface="Tahoma"/>
                <a:cs typeface="Tahoma"/>
                <a:sym typeface="Tahoma"/>
              </a:rPr>
              <a:t>event</a:t>
            </a:r>
            <a:endParaRPr b="0" i="0" sz="2400" u="none" cap="none" strike="noStrike">
              <a:solidFill>
                <a:srgbClr val="CC0000"/>
              </a:solidFill>
              <a:latin typeface="Tahoma"/>
              <a:ea typeface="Tahoma"/>
              <a:cs typeface="Tahoma"/>
              <a:sym typeface="Tahoma"/>
            </a:endParaRPr>
          </a:p>
        </p:txBody>
      </p:sp>
      <p:sp>
        <p:nvSpPr>
          <p:cNvPr id="615" name="Google Shape;615;p15"/>
          <p:cNvSpPr txBox="1"/>
          <p:nvPr/>
        </p:nvSpPr>
        <p:spPr>
          <a:xfrm>
            <a:off x="5520967" y="5616844"/>
            <a:ext cx="890588"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Tahoma"/>
              <a:buNone/>
            </a:pPr>
            <a:r>
              <a:rPr b="0" i="0" lang="en-US" sz="1800" u="none" cap="none" strike="noStrike">
                <a:solidFill>
                  <a:srgbClr val="CC0000"/>
                </a:solidFill>
                <a:latin typeface="Tahoma"/>
                <a:ea typeface="Tahoma"/>
                <a:cs typeface="Tahoma"/>
                <a:sym typeface="Tahoma"/>
              </a:rPr>
              <a:t>actions</a:t>
            </a:r>
            <a:endParaRPr b="0" i="0" sz="2400" u="none" cap="none" strike="noStrike">
              <a:solidFill>
                <a:srgbClr val="CC0000"/>
              </a:solidFill>
              <a:latin typeface="Tahoma"/>
              <a:ea typeface="Tahoma"/>
              <a:cs typeface="Tahoma"/>
              <a:sym typeface="Tahoma"/>
            </a:endParaRPr>
          </a:p>
        </p:txBody>
      </p:sp>
      <p:cxnSp>
        <p:nvCxnSpPr>
          <p:cNvPr id="616" name="Google Shape;616;p15"/>
          <p:cNvCxnSpPr/>
          <p:nvPr/>
        </p:nvCxnSpPr>
        <p:spPr>
          <a:xfrm>
            <a:off x="5470167" y="5670819"/>
            <a:ext cx="942975" cy="0"/>
          </a:xfrm>
          <a:prstGeom prst="straightConnector1">
            <a:avLst/>
          </a:prstGeom>
          <a:noFill/>
          <a:ln cap="flat" cmpd="sng" w="28575">
            <a:solidFill>
              <a:srgbClr val="CC0000"/>
            </a:solidFill>
            <a:prstDash val="solid"/>
            <a:round/>
            <a:headEnd len="med" w="med" type="none"/>
            <a:tailEnd len="med" w="med" type="none"/>
          </a:ln>
        </p:spPr>
      </p:cxnSp>
      <p:sp>
        <p:nvSpPr>
          <p:cNvPr id="617" name="Google Shape;617;p15"/>
          <p:cNvSpPr txBox="1"/>
          <p:nvPr/>
        </p:nvSpPr>
        <p:spPr>
          <a:xfrm>
            <a:off x="918939" y="3470275"/>
            <a:ext cx="11056577" cy="542925"/>
          </a:xfrm>
          <a:prstGeom prst="rect">
            <a:avLst/>
          </a:prstGeom>
          <a:noFill/>
          <a:ln>
            <a:noFill/>
          </a:ln>
        </p:spPr>
        <p:txBody>
          <a:bodyPr anchorCtr="0" anchor="t" bIns="45700" lIns="91425" spcFirstLastPara="1" rIns="91425" wrap="square" tIns="45700">
            <a:noAutofit/>
          </a:bodyPr>
          <a:lstStyle/>
          <a:p>
            <a:pPr indent="-284163" lvl="0" marL="284163" marR="0" rtl="0" algn="l">
              <a:lnSpc>
                <a:spcPct val="85000"/>
              </a:lnSpc>
              <a:spcBef>
                <a:spcPts val="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use finite state machines (FSM)  to specify sender, receiver</a:t>
            </a:r>
            <a:endParaRPr/>
          </a:p>
        </p:txBody>
      </p:sp>
      <p:sp>
        <p:nvSpPr>
          <p:cNvPr id="618" name="Google Shape;618;p1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6"/>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A3"/>
              </a:buClr>
              <a:buSzPct val="100000"/>
              <a:buFont typeface="Calibri"/>
              <a:buNone/>
            </a:pPr>
            <a:r>
              <a:rPr lang="en-US" sz="4800"/>
              <a:t>rdt1.0: </a:t>
            </a:r>
            <a:r>
              <a:rPr lang="en-US" sz="4400"/>
              <a:t>reliable transfer over a reliable channel</a:t>
            </a:r>
            <a:endParaRPr/>
          </a:p>
        </p:txBody>
      </p:sp>
      <p:sp>
        <p:nvSpPr>
          <p:cNvPr id="625" name="Google Shape;625;p16"/>
          <p:cNvSpPr txBox="1"/>
          <p:nvPr/>
        </p:nvSpPr>
        <p:spPr>
          <a:xfrm>
            <a:off x="798690" y="1370551"/>
            <a:ext cx="7896225" cy="3019425"/>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underlying channel perfectly reliable</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no bit errors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no loss of packets</a:t>
            </a:r>
            <a:endParaRPr/>
          </a:p>
        </p:txBody>
      </p:sp>
      <p:sp>
        <p:nvSpPr>
          <p:cNvPr id="626" name="Google Shape;626;p16"/>
          <p:cNvSpPr/>
          <p:nvPr/>
        </p:nvSpPr>
        <p:spPr>
          <a:xfrm>
            <a:off x="2850759" y="4627024"/>
            <a:ext cx="611187" cy="1027112"/>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627" name="Google Shape;627;p16"/>
          <p:cNvSpPr txBox="1"/>
          <p:nvPr/>
        </p:nvSpPr>
        <p:spPr>
          <a:xfrm>
            <a:off x="3251680" y="5048046"/>
            <a:ext cx="2682875" cy="598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packet = make_pkt(data)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udt_send(packet)</a:t>
            </a:r>
            <a:endParaRPr b="0" i="0" sz="1600" u="none" cap="none" strike="noStrike">
              <a:solidFill>
                <a:srgbClr val="000000"/>
              </a:solidFill>
              <a:latin typeface="Times New Roman"/>
              <a:ea typeface="Times New Roman"/>
              <a:cs typeface="Times New Roman"/>
              <a:sym typeface="Times New Roman"/>
            </a:endParaRPr>
          </a:p>
        </p:txBody>
      </p:sp>
      <p:grpSp>
        <p:nvGrpSpPr>
          <p:cNvPr id="628" name="Google Shape;628;p16"/>
          <p:cNvGrpSpPr/>
          <p:nvPr/>
        </p:nvGrpSpPr>
        <p:grpSpPr>
          <a:xfrm>
            <a:off x="3261921" y="4671474"/>
            <a:ext cx="2255838" cy="428625"/>
            <a:chOff x="3084121" y="4379374"/>
            <a:chExt cx="2255838" cy="428625"/>
          </a:xfrm>
        </p:grpSpPr>
        <p:sp>
          <p:nvSpPr>
            <p:cNvPr id="629" name="Google Shape;629;p16"/>
            <p:cNvSpPr txBox="1"/>
            <p:nvPr/>
          </p:nvSpPr>
          <p:spPr>
            <a:xfrm>
              <a:off x="3084121" y="4379374"/>
              <a:ext cx="2255838"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cxnSp>
          <p:nvCxnSpPr>
            <p:cNvPr id="630" name="Google Shape;630;p16"/>
            <p:cNvCxnSpPr/>
            <p:nvPr/>
          </p:nvCxnSpPr>
          <p:spPr>
            <a:xfrm>
              <a:off x="3184134" y="4722274"/>
              <a:ext cx="1296987" cy="0"/>
            </a:xfrm>
            <a:prstGeom prst="straightConnector1">
              <a:avLst/>
            </a:prstGeom>
            <a:noFill/>
            <a:ln cap="flat" cmpd="sng" w="19050">
              <a:solidFill>
                <a:srgbClr val="000000"/>
              </a:solidFill>
              <a:prstDash val="solid"/>
              <a:round/>
              <a:headEnd len="med" w="med" type="none"/>
              <a:tailEnd len="med" w="med" type="none"/>
            </a:ln>
          </p:spPr>
        </p:cxnSp>
      </p:grpSp>
      <p:sp>
        <p:nvSpPr>
          <p:cNvPr id="631" name="Google Shape;631;p16"/>
          <p:cNvSpPr txBox="1"/>
          <p:nvPr/>
        </p:nvSpPr>
        <p:spPr>
          <a:xfrm>
            <a:off x="9581566" y="5063272"/>
            <a:ext cx="2487612"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extract (packet,data)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deliver_data(data)</a:t>
            </a:r>
            <a:endParaRPr b="0" i="0" sz="1600" u="none" cap="none" strike="noStrike">
              <a:solidFill>
                <a:srgbClr val="000000"/>
              </a:solidFill>
              <a:latin typeface="Times New Roman"/>
              <a:ea typeface="Times New Roman"/>
              <a:cs typeface="Times New Roman"/>
              <a:sym typeface="Times New Roman"/>
            </a:endParaRPr>
          </a:p>
        </p:txBody>
      </p:sp>
      <p:sp>
        <p:nvSpPr>
          <p:cNvPr id="632" name="Google Shape;632;p16"/>
          <p:cNvSpPr/>
          <p:nvPr/>
        </p:nvSpPr>
        <p:spPr>
          <a:xfrm>
            <a:off x="9171991" y="4666397"/>
            <a:ext cx="611187" cy="1027113"/>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633" name="Google Shape;633;p16"/>
          <p:cNvGrpSpPr/>
          <p:nvPr/>
        </p:nvGrpSpPr>
        <p:grpSpPr>
          <a:xfrm>
            <a:off x="9597441" y="4742597"/>
            <a:ext cx="1541462" cy="336550"/>
            <a:chOff x="9419641" y="4450497"/>
            <a:chExt cx="1541462" cy="336550"/>
          </a:xfrm>
        </p:grpSpPr>
        <p:cxnSp>
          <p:nvCxnSpPr>
            <p:cNvPr id="634" name="Google Shape;634;p16"/>
            <p:cNvCxnSpPr/>
            <p:nvPr/>
          </p:nvCxnSpPr>
          <p:spPr>
            <a:xfrm>
              <a:off x="9505366" y="4774347"/>
              <a:ext cx="1296987" cy="0"/>
            </a:xfrm>
            <a:prstGeom prst="straightConnector1">
              <a:avLst/>
            </a:prstGeom>
            <a:noFill/>
            <a:ln cap="flat" cmpd="sng" w="19050">
              <a:solidFill>
                <a:srgbClr val="000000"/>
              </a:solidFill>
              <a:prstDash val="solid"/>
              <a:round/>
              <a:headEnd len="med" w="med" type="none"/>
              <a:tailEnd len="med" w="med" type="none"/>
            </a:ln>
          </p:spPr>
        </p:cxnSp>
        <p:sp>
          <p:nvSpPr>
            <p:cNvPr id="635" name="Google Shape;635;p16"/>
            <p:cNvSpPr/>
            <p:nvPr/>
          </p:nvSpPr>
          <p:spPr>
            <a:xfrm>
              <a:off x="9419641" y="4450497"/>
              <a:ext cx="1541462"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rdt_rcv(packet)</a:t>
              </a:r>
              <a:endParaRPr/>
            </a:p>
          </p:txBody>
        </p:sp>
      </p:grpSp>
      <p:grpSp>
        <p:nvGrpSpPr>
          <p:cNvPr id="636" name="Google Shape;636;p16"/>
          <p:cNvGrpSpPr/>
          <p:nvPr/>
        </p:nvGrpSpPr>
        <p:grpSpPr>
          <a:xfrm>
            <a:off x="6812375" y="4666397"/>
            <a:ext cx="2496141" cy="1027113"/>
            <a:chOff x="6075775" y="5479197"/>
            <a:chExt cx="2496141" cy="1027113"/>
          </a:xfrm>
        </p:grpSpPr>
        <p:sp>
          <p:nvSpPr>
            <p:cNvPr id="637" name="Google Shape;637;p16"/>
            <p:cNvSpPr/>
            <p:nvPr/>
          </p:nvSpPr>
          <p:spPr>
            <a:xfrm>
              <a:off x="7536866" y="5495072"/>
              <a:ext cx="955675" cy="1011238"/>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638" name="Google Shape;638;p16"/>
            <p:cNvSpPr txBox="1"/>
            <p:nvPr/>
          </p:nvSpPr>
          <p:spPr>
            <a:xfrm>
              <a:off x="7473366" y="5580797"/>
              <a:ext cx="1098550" cy="9128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below</a:t>
              </a:r>
              <a:endParaRPr b="0" i="0" sz="1600" u="none" cap="none" strike="noStrike">
                <a:solidFill>
                  <a:srgbClr val="000000"/>
                </a:solidFill>
                <a:latin typeface="Times New Roman"/>
                <a:ea typeface="Times New Roman"/>
                <a:cs typeface="Times New Roman"/>
                <a:sym typeface="Times New Roman"/>
              </a:endParaRPr>
            </a:p>
          </p:txBody>
        </p:sp>
        <p:cxnSp>
          <p:nvCxnSpPr>
            <p:cNvPr id="639" name="Google Shape;639;p16"/>
            <p:cNvCxnSpPr/>
            <p:nvPr/>
          </p:nvCxnSpPr>
          <p:spPr>
            <a:xfrm>
              <a:off x="7213016" y="5479197"/>
              <a:ext cx="385762" cy="242888"/>
            </a:xfrm>
            <a:prstGeom prst="straightConnector1">
              <a:avLst/>
            </a:prstGeom>
            <a:noFill/>
            <a:ln cap="flat" cmpd="sng" w="9525">
              <a:solidFill>
                <a:srgbClr val="000000"/>
              </a:solidFill>
              <a:prstDash val="dash"/>
              <a:round/>
              <a:headEnd len="med" w="med" type="none"/>
              <a:tailEnd len="med" w="med" type="triangle"/>
            </a:ln>
          </p:spPr>
        </p:cxnSp>
        <p:sp>
          <p:nvSpPr>
            <p:cNvPr id="640" name="Google Shape;640;p16"/>
            <p:cNvSpPr txBox="1"/>
            <p:nvPr/>
          </p:nvSpPr>
          <p:spPr>
            <a:xfrm>
              <a:off x="6075775" y="5745404"/>
              <a:ext cx="12477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receiver</a:t>
              </a:r>
              <a:endParaRPr/>
            </a:p>
          </p:txBody>
        </p:sp>
      </p:grpSp>
      <p:pic>
        <p:nvPicPr>
          <p:cNvPr descr="Image result for easy button&quot;" id="641" name="Google Shape;641;p16"/>
          <p:cNvPicPr preferRelativeResize="0"/>
          <p:nvPr/>
        </p:nvPicPr>
        <p:blipFill rotWithShape="1">
          <a:blip r:embed="rId3">
            <a:alphaModFix/>
          </a:blip>
          <a:srcRect b="0" l="0" r="0" t="0"/>
          <a:stretch/>
        </p:blipFill>
        <p:spPr>
          <a:xfrm>
            <a:off x="8237940" y="1871323"/>
            <a:ext cx="2139751" cy="2139751"/>
          </a:xfrm>
          <a:prstGeom prst="rect">
            <a:avLst/>
          </a:prstGeom>
          <a:noFill/>
          <a:ln>
            <a:noFill/>
          </a:ln>
        </p:spPr>
      </p:pic>
      <p:sp>
        <p:nvSpPr>
          <p:cNvPr id="642" name="Google Shape;642;p16"/>
          <p:cNvSpPr txBox="1"/>
          <p:nvPr/>
        </p:nvSpPr>
        <p:spPr>
          <a:xfrm>
            <a:off x="798690" y="2794001"/>
            <a:ext cx="7896225" cy="15113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1" lang="en-US" sz="2800" u="none" cap="none" strike="noStrike">
                <a:solidFill>
                  <a:srgbClr val="C00000"/>
                </a:solidFill>
                <a:latin typeface="Calibri"/>
                <a:ea typeface="Calibri"/>
                <a:cs typeface="Calibri"/>
                <a:sym typeface="Calibri"/>
              </a:rPr>
              <a:t>separate</a:t>
            </a:r>
            <a:r>
              <a:rPr b="0" i="0" lang="en-US" sz="2800" u="none" cap="none" strike="noStrike">
                <a:solidFill>
                  <a:srgbClr val="000000"/>
                </a:solidFill>
                <a:latin typeface="Calibri"/>
                <a:ea typeface="Calibri"/>
                <a:cs typeface="Calibri"/>
                <a:sym typeface="Calibri"/>
              </a:rPr>
              <a:t> FSMs for sender, receiver:</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sender sends data into underlying channel</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receiver reads data from underlying channel</a:t>
            </a:r>
            <a:endParaRPr/>
          </a:p>
        </p:txBody>
      </p:sp>
      <p:grpSp>
        <p:nvGrpSpPr>
          <p:cNvPr id="643" name="Google Shape;643;p16"/>
          <p:cNvGrpSpPr/>
          <p:nvPr/>
        </p:nvGrpSpPr>
        <p:grpSpPr>
          <a:xfrm>
            <a:off x="706840" y="4601624"/>
            <a:ext cx="2271310" cy="1027112"/>
            <a:chOff x="262340" y="5579524"/>
            <a:chExt cx="2271310" cy="1027112"/>
          </a:xfrm>
        </p:grpSpPr>
        <p:grpSp>
          <p:nvGrpSpPr>
            <p:cNvPr id="644" name="Google Shape;644;p16"/>
            <p:cNvGrpSpPr/>
            <p:nvPr/>
          </p:nvGrpSpPr>
          <p:grpSpPr>
            <a:xfrm>
              <a:off x="262340" y="5579524"/>
              <a:ext cx="2201069" cy="1027112"/>
              <a:chOff x="795740" y="4614324"/>
              <a:chExt cx="2201069" cy="1027112"/>
            </a:xfrm>
          </p:grpSpPr>
          <p:cxnSp>
            <p:nvCxnSpPr>
              <p:cNvPr id="645" name="Google Shape;645;p16"/>
              <p:cNvCxnSpPr/>
              <p:nvPr/>
            </p:nvCxnSpPr>
            <p:spPr>
              <a:xfrm>
                <a:off x="1717284" y="4614324"/>
                <a:ext cx="385762" cy="242887"/>
              </a:xfrm>
              <a:prstGeom prst="straightConnector1">
                <a:avLst/>
              </a:prstGeom>
              <a:noFill/>
              <a:ln cap="flat" cmpd="sng" w="9525">
                <a:solidFill>
                  <a:srgbClr val="000000"/>
                </a:solidFill>
                <a:prstDash val="dash"/>
                <a:round/>
                <a:headEnd len="med" w="med" type="none"/>
                <a:tailEnd len="med" w="med" type="triangle"/>
              </a:ln>
            </p:spPr>
          </p:cxnSp>
          <p:sp>
            <p:nvSpPr>
              <p:cNvPr id="646" name="Google Shape;646;p16"/>
              <p:cNvSpPr txBox="1"/>
              <p:nvPr/>
            </p:nvSpPr>
            <p:spPr>
              <a:xfrm>
                <a:off x="795740" y="4985781"/>
                <a:ext cx="10890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sender</a:t>
                </a:r>
                <a:endParaRPr/>
              </a:p>
            </p:txBody>
          </p:sp>
          <p:sp>
            <p:nvSpPr>
              <p:cNvPr id="647" name="Google Shape;647;p16"/>
              <p:cNvSpPr/>
              <p:nvPr/>
            </p:nvSpPr>
            <p:spPr>
              <a:xfrm>
                <a:off x="2041134" y="4630199"/>
                <a:ext cx="955675" cy="1011237"/>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648" name="Google Shape;648;p16"/>
            <p:cNvSpPr txBox="1"/>
            <p:nvPr/>
          </p:nvSpPr>
          <p:spPr>
            <a:xfrm>
              <a:off x="1435100" y="5693824"/>
              <a:ext cx="1098550" cy="9128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above</a:t>
              </a:r>
              <a:endParaRPr b="0" i="0" sz="1600" u="none" cap="none" strike="noStrike">
                <a:solidFill>
                  <a:srgbClr val="000000"/>
                </a:solidFill>
                <a:latin typeface="Times New Roman"/>
                <a:ea typeface="Times New Roman"/>
                <a:cs typeface="Times New Roman"/>
                <a:sym typeface="Times New Roman"/>
              </a:endParaRPr>
            </a:p>
          </p:txBody>
        </p:sp>
      </p:grpSp>
      <p:sp>
        <p:nvSpPr>
          <p:cNvPr id="649" name="Google Shape;649;p1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500"/>
                                        <p:tgtEl>
                                          <p:spTgt spid="6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7"/>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channel with bit errors</a:t>
            </a:r>
            <a:endParaRPr sz="4400"/>
          </a:p>
        </p:txBody>
      </p:sp>
      <p:sp>
        <p:nvSpPr>
          <p:cNvPr id="656" name="Google Shape;656;p17"/>
          <p:cNvSpPr txBox="1"/>
          <p:nvPr/>
        </p:nvSpPr>
        <p:spPr>
          <a:xfrm>
            <a:off x="673994" y="1482748"/>
            <a:ext cx="11100625" cy="4448175"/>
          </a:xfrm>
          <a:prstGeom prst="rect">
            <a:avLst/>
          </a:prstGeom>
          <a:noFill/>
          <a:ln>
            <a:noFill/>
          </a:ln>
        </p:spPr>
        <p:txBody>
          <a:bodyPr anchorCtr="0" anchor="t" bIns="45700" lIns="91425" spcFirstLastPara="1" rIns="91425" wrap="square" tIns="45700">
            <a:normAutofit/>
          </a:bodyPr>
          <a:lstStyle/>
          <a:p>
            <a:pPr indent="-292100" lvl="0" marL="457200" marR="0" rtl="0" algn="l">
              <a:lnSpc>
                <a:spcPct val="75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underlying channel may flip bits in packet</a:t>
            </a:r>
            <a:endParaRPr/>
          </a:p>
          <a:p>
            <a:pPr indent="-228600" lvl="1" marL="800100" marR="0" rtl="0" algn="l">
              <a:lnSpc>
                <a:spcPct val="75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checksum (e.g., Internet checksum) to detect bit errors</a:t>
            </a:r>
            <a:endParaRPr/>
          </a:p>
          <a:p>
            <a:pPr indent="-292100" lvl="0" marL="457200" marR="0" rtl="0" algn="l">
              <a:lnSpc>
                <a:spcPct val="75000"/>
              </a:lnSpc>
              <a:spcBef>
                <a:spcPts val="1000"/>
              </a:spcBef>
              <a:spcAft>
                <a:spcPts val="0"/>
              </a:spcAft>
              <a:buClr>
                <a:srgbClr val="0000A3"/>
              </a:buClr>
              <a:buSzPts val="3200"/>
              <a:buFont typeface="Noto Sans Symbols"/>
              <a:buChar char="▪"/>
            </a:pPr>
            <a:r>
              <a:rPr b="0" i="1" lang="en-US" sz="3200" u="none" cap="none" strike="noStrike">
                <a:solidFill>
                  <a:srgbClr val="000000"/>
                </a:solidFill>
                <a:latin typeface="Calibri"/>
                <a:ea typeface="Calibri"/>
                <a:cs typeface="Calibri"/>
                <a:sym typeface="Calibri"/>
              </a:rPr>
              <a:t>the</a:t>
            </a:r>
            <a:r>
              <a:rPr b="0" i="0" lang="en-US" sz="3200" u="none" cap="none" strike="noStrike">
                <a:solidFill>
                  <a:srgbClr val="000000"/>
                </a:solidFill>
                <a:latin typeface="Calibri"/>
                <a:ea typeface="Calibri"/>
                <a:cs typeface="Calibri"/>
                <a:sym typeface="Calibri"/>
              </a:rPr>
              <a:t> question: how to recover from errors?</a:t>
            </a:r>
            <a:endParaRPr b="0" i="0" sz="2800" u="none" cap="none" strike="noStrike">
              <a:solidFill>
                <a:srgbClr val="000000"/>
              </a:solidFill>
              <a:latin typeface="Calibri"/>
              <a:ea typeface="Calibri"/>
              <a:cs typeface="Calibri"/>
              <a:sym typeface="Calibri"/>
            </a:endParaRPr>
          </a:p>
        </p:txBody>
      </p:sp>
      <p:sp>
        <p:nvSpPr>
          <p:cNvPr id="657" name="Google Shape;657;p17"/>
          <p:cNvSpPr txBox="1"/>
          <p:nvPr/>
        </p:nvSpPr>
        <p:spPr>
          <a:xfrm>
            <a:off x="1328236" y="3911182"/>
            <a:ext cx="1004153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3200"/>
              <a:buFont typeface="Calibri"/>
              <a:buNone/>
            </a:pPr>
            <a:r>
              <a:rPr b="0" i="1" lang="en-US" sz="3200" u="none" cap="none" strike="noStrike">
                <a:solidFill>
                  <a:srgbClr val="CC0000"/>
                </a:solidFill>
                <a:latin typeface="Calibri"/>
                <a:ea typeface="Calibri"/>
                <a:cs typeface="Calibri"/>
                <a:sym typeface="Calibri"/>
              </a:rPr>
              <a:t>How do humans recover from “errors” during conversation?</a:t>
            </a:r>
            <a:endParaRPr/>
          </a:p>
        </p:txBody>
      </p:sp>
      <p:sp>
        <p:nvSpPr>
          <p:cNvPr id="658" name="Google Shape;658;p1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8"/>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channel with bit errors</a:t>
            </a:r>
            <a:endParaRPr sz="4400"/>
          </a:p>
        </p:txBody>
      </p:sp>
      <p:sp>
        <p:nvSpPr>
          <p:cNvPr id="665" name="Google Shape;665;p18"/>
          <p:cNvSpPr txBox="1"/>
          <p:nvPr/>
        </p:nvSpPr>
        <p:spPr>
          <a:xfrm>
            <a:off x="673994" y="1274398"/>
            <a:ext cx="11100625" cy="4448175"/>
          </a:xfrm>
          <a:prstGeom prst="rect">
            <a:avLst/>
          </a:prstGeom>
          <a:noFill/>
          <a:ln>
            <a:noFill/>
          </a:ln>
        </p:spPr>
        <p:txBody>
          <a:bodyPr anchorCtr="0" anchor="t" bIns="45700" lIns="91425" spcFirstLastPara="1" rIns="91425" wrap="square" tIns="45700">
            <a:normAutofit/>
          </a:bodyPr>
          <a:lstStyle/>
          <a:p>
            <a:pPr indent="-295275" lvl="0" marL="409575" marR="0" rtl="0" algn="l">
              <a:lnSpc>
                <a:spcPct val="75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underlying channel may flip bits in packet</a:t>
            </a:r>
            <a:endParaRPr/>
          </a:p>
          <a:p>
            <a:pPr indent="-231775" lvl="1" marL="695325" marR="0" rtl="0" algn="l">
              <a:lnSpc>
                <a:spcPct val="80000"/>
              </a:lnSpc>
              <a:spcBef>
                <a:spcPts val="8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checksum to detect bit errors</a:t>
            </a:r>
            <a:endParaRPr/>
          </a:p>
          <a:p>
            <a:pPr indent="-279400" lvl="0" marL="409575" marR="0" rtl="0" algn="l">
              <a:lnSpc>
                <a:spcPct val="75000"/>
              </a:lnSpc>
              <a:spcBef>
                <a:spcPts val="1000"/>
              </a:spcBef>
              <a:spcAft>
                <a:spcPts val="0"/>
              </a:spcAft>
              <a:buClr>
                <a:srgbClr val="0000A3"/>
              </a:buClr>
              <a:buSzPts val="3200"/>
              <a:buFont typeface="Noto Sans Symbols"/>
              <a:buChar char="▪"/>
            </a:pPr>
            <a:r>
              <a:rPr b="0" i="1" lang="en-US" sz="3200" u="none" cap="none" strike="noStrike">
                <a:solidFill>
                  <a:srgbClr val="000000"/>
                </a:solidFill>
                <a:latin typeface="Calibri"/>
                <a:ea typeface="Calibri"/>
                <a:cs typeface="Calibri"/>
                <a:sym typeface="Calibri"/>
              </a:rPr>
              <a:t>the</a:t>
            </a:r>
            <a:r>
              <a:rPr b="0" i="0" lang="en-US" sz="3200" u="none" cap="none" strike="noStrike">
                <a:solidFill>
                  <a:srgbClr val="000000"/>
                </a:solidFill>
                <a:latin typeface="Calibri"/>
                <a:ea typeface="Calibri"/>
                <a:cs typeface="Calibri"/>
                <a:sym typeface="Calibri"/>
              </a:rPr>
              <a:t> question: how to recover from errors?</a:t>
            </a:r>
            <a:endParaRPr b="0" i="0" sz="2800" u="none" cap="none" strike="noStrike">
              <a:solidFill>
                <a:srgbClr val="000000"/>
              </a:solidFill>
              <a:latin typeface="Calibri"/>
              <a:ea typeface="Calibri"/>
              <a:cs typeface="Calibri"/>
              <a:sym typeface="Calibri"/>
            </a:endParaRPr>
          </a:p>
        </p:txBody>
      </p:sp>
      <p:sp>
        <p:nvSpPr>
          <p:cNvPr id="666" name="Google Shape;666;p18"/>
          <p:cNvSpPr txBox="1"/>
          <p:nvPr/>
        </p:nvSpPr>
        <p:spPr>
          <a:xfrm>
            <a:off x="662419" y="2680738"/>
            <a:ext cx="11004862" cy="2157003"/>
          </a:xfrm>
          <a:prstGeom prst="rect">
            <a:avLst/>
          </a:prstGeom>
          <a:noFill/>
          <a:ln>
            <a:noFill/>
          </a:ln>
        </p:spPr>
        <p:txBody>
          <a:bodyPr anchorCtr="0" anchor="t" bIns="45700" lIns="91425" spcFirstLastPara="1" rIns="91425" wrap="square" tIns="45700">
            <a:normAutofit/>
          </a:bodyPr>
          <a:lstStyle/>
          <a:p>
            <a:pPr indent="-231775" lvl="1" marL="695325" marR="0" rtl="0" algn="l">
              <a:lnSpc>
                <a:spcPct val="90000"/>
              </a:lnSpc>
              <a:spcBef>
                <a:spcPts val="0"/>
              </a:spcBef>
              <a:spcAft>
                <a:spcPts val="0"/>
              </a:spcAft>
              <a:buClr>
                <a:srgbClr val="0000A8"/>
              </a:buClr>
              <a:buSzPts val="2800"/>
              <a:buFont typeface="Arial"/>
              <a:buChar char="•"/>
            </a:pPr>
            <a:r>
              <a:rPr b="0" i="1" lang="en-US" sz="2800" u="none" cap="none" strike="noStrike">
                <a:solidFill>
                  <a:srgbClr val="CC0000"/>
                </a:solidFill>
                <a:latin typeface="Calibri"/>
                <a:ea typeface="Calibri"/>
                <a:cs typeface="Calibri"/>
                <a:sym typeface="Calibri"/>
              </a:rPr>
              <a:t>acknowledgements (ACKs):</a:t>
            </a:r>
            <a:r>
              <a:rPr b="0" i="0" lang="en-US" sz="2800" u="none" cap="none" strike="noStrike">
                <a:solidFill>
                  <a:srgbClr val="000000"/>
                </a:solidFill>
                <a:latin typeface="Calibri"/>
                <a:ea typeface="Calibri"/>
                <a:cs typeface="Calibri"/>
                <a:sym typeface="Calibri"/>
              </a:rPr>
              <a:t> receiver explicitly tells sender that pkt received OK</a:t>
            </a:r>
            <a:endParaRPr/>
          </a:p>
          <a:p>
            <a:pPr indent="-231775" lvl="1" marL="695325" marR="0" rtl="0" algn="l">
              <a:lnSpc>
                <a:spcPct val="90000"/>
              </a:lnSpc>
              <a:spcBef>
                <a:spcPts val="500"/>
              </a:spcBef>
              <a:spcAft>
                <a:spcPts val="0"/>
              </a:spcAft>
              <a:buClr>
                <a:srgbClr val="0000A8"/>
              </a:buClr>
              <a:buSzPts val="2800"/>
              <a:buFont typeface="Arial"/>
              <a:buChar char="•"/>
            </a:pPr>
            <a:r>
              <a:rPr b="0" i="1" lang="en-US" sz="2800" u="none" cap="none" strike="noStrike">
                <a:solidFill>
                  <a:srgbClr val="CC0000"/>
                </a:solidFill>
                <a:latin typeface="Calibri"/>
                <a:ea typeface="Calibri"/>
                <a:cs typeface="Calibri"/>
                <a:sym typeface="Calibri"/>
              </a:rPr>
              <a:t>negative acknowledgements (NAKs):</a:t>
            </a:r>
            <a:r>
              <a:rPr b="0" i="0" lang="en-US" sz="2800" u="none" cap="none" strike="noStrike">
                <a:solidFill>
                  <a:srgbClr val="000000"/>
                </a:solidFill>
                <a:latin typeface="Calibri"/>
                <a:ea typeface="Calibri"/>
                <a:cs typeface="Calibri"/>
                <a:sym typeface="Calibri"/>
              </a:rPr>
              <a:t> receiver explicitly tells sender that pkt had errors</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sender </a:t>
            </a:r>
            <a:r>
              <a:rPr b="0" i="1" lang="en-US" sz="2800" u="none" cap="none" strike="noStrike">
                <a:solidFill>
                  <a:srgbClr val="C00000"/>
                </a:solidFill>
                <a:latin typeface="Calibri"/>
                <a:ea typeface="Calibri"/>
                <a:cs typeface="Calibri"/>
                <a:sym typeface="Calibri"/>
              </a:rPr>
              <a:t>retransmits</a:t>
            </a:r>
            <a:r>
              <a:rPr b="0" i="0" lang="en-US" sz="2800" u="none" cap="none" strike="noStrike">
                <a:solidFill>
                  <a:srgbClr val="000000"/>
                </a:solidFill>
                <a:latin typeface="Calibri"/>
                <a:ea typeface="Calibri"/>
                <a:cs typeface="Calibri"/>
                <a:sym typeface="Calibri"/>
              </a:rPr>
              <a:t> pkt on receipt of NAK</a:t>
            </a:r>
            <a:endParaRPr/>
          </a:p>
        </p:txBody>
      </p:sp>
      <p:grpSp>
        <p:nvGrpSpPr>
          <p:cNvPr id="667" name="Google Shape;667;p18"/>
          <p:cNvGrpSpPr/>
          <p:nvPr/>
        </p:nvGrpSpPr>
        <p:grpSpPr>
          <a:xfrm>
            <a:off x="937549" y="5087784"/>
            <a:ext cx="10729731" cy="1466850"/>
            <a:chOff x="1552" y="2800"/>
            <a:chExt cx="2578" cy="924"/>
          </a:xfrm>
        </p:grpSpPr>
        <p:sp>
          <p:nvSpPr>
            <p:cNvPr id="668" name="Google Shape;668;p18"/>
            <p:cNvSpPr/>
            <p:nvPr/>
          </p:nvSpPr>
          <p:spPr>
            <a:xfrm>
              <a:off x="1552" y="2974"/>
              <a:ext cx="2578" cy="595"/>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669" name="Google Shape;669;p18"/>
            <p:cNvSpPr/>
            <p:nvPr/>
          </p:nvSpPr>
          <p:spPr>
            <a:xfrm>
              <a:off x="2226" y="2864"/>
              <a:ext cx="88" cy="2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670" name="Google Shape;670;p18"/>
            <p:cNvSpPr txBox="1"/>
            <p:nvPr/>
          </p:nvSpPr>
          <p:spPr>
            <a:xfrm>
              <a:off x="1724" y="2800"/>
              <a:ext cx="687" cy="36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3200"/>
                <a:buFont typeface="Calibri"/>
                <a:buNone/>
              </a:pPr>
              <a:r>
                <a:rPr b="0" i="0" lang="en-US" sz="3200" u="none" cap="none" strike="noStrike">
                  <a:solidFill>
                    <a:srgbClr val="CC0000"/>
                  </a:solidFill>
                  <a:latin typeface="Calibri"/>
                  <a:ea typeface="Calibri"/>
                  <a:cs typeface="Calibri"/>
                  <a:sym typeface="Calibri"/>
                </a:rPr>
                <a:t>stop and wait</a:t>
              </a:r>
              <a:endParaRPr/>
            </a:p>
          </p:txBody>
        </p:sp>
        <p:sp>
          <p:nvSpPr>
            <p:cNvPr id="671" name="Google Shape;671;p18"/>
            <p:cNvSpPr txBox="1"/>
            <p:nvPr/>
          </p:nvSpPr>
          <p:spPr>
            <a:xfrm>
              <a:off x="1678" y="3136"/>
              <a:ext cx="2452" cy="588"/>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sender sends one packet,  then waits for receiver  response</a:t>
              </a:r>
              <a:endParaRPr/>
            </a:p>
          </p:txBody>
        </p:sp>
      </p:grpSp>
      <p:sp>
        <p:nvSpPr>
          <p:cNvPr id="672" name="Google Shape;672;p1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0" st="0"/>
                                            </p:txEl>
                                          </p:spTgt>
                                        </p:tgtEl>
                                        <p:attrNameLst>
                                          <p:attrName>style.visibility</p:attrName>
                                        </p:attrNameLst>
                                      </p:cBhvr>
                                      <p:to>
                                        <p:strVal val="visible"/>
                                      </p:to>
                                    </p:set>
                                    <p:animEffect filter="fade" transition="in">
                                      <p:cBhvr>
                                        <p:cTn dur="500"/>
                                        <p:tgtEl>
                                          <p:spTgt spid="6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1" st="1"/>
                                            </p:txEl>
                                          </p:spTgt>
                                        </p:tgtEl>
                                        <p:attrNameLst>
                                          <p:attrName>style.visibility</p:attrName>
                                        </p:attrNameLst>
                                      </p:cBhvr>
                                      <p:to>
                                        <p:strVal val="visible"/>
                                      </p:to>
                                    </p:set>
                                    <p:animEffect filter="fade" transition="in">
                                      <p:cBhvr>
                                        <p:cTn dur="500"/>
                                        <p:tgtEl>
                                          <p:spTgt spid="6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2" st="2"/>
                                            </p:txEl>
                                          </p:spTgt>
                                        </p:tgtEl>
                                        <p:attrNameLst>
                                          <p:attrName>style.visibility</p:attrName>
                                        </p:attrNameLst>
                                      </p:cBhvr>
                                      <p:to>
                                        <p:strVal val="visible"/>
                                      </p:to>
                                    </p:set>
                                    <p:animEffect filter="fade" transition="in">
                                      <p:cBhvr>
                                        <p:cTn dur="500"/>
                                        <p:tgtEl>
                                          <p:spTgt spid="6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9"/>
          <p:cNvSpPr/>
          <p:nvPr/>
        </p:nvSpPr>
        <p:spPr>
          <a:xfrm>
            <a:off x="9870220" y="5077299"/>
            <a:ext cx="1669250" cy="31104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9" name="Google Shape;679;p19"/>
          <p:cNvSpPr/>
          <p:nvPr/>
        </p:nvSpPr>
        <p:spPr>
          <a:xfrm>
            <a:off x="10103160" y="2734197"/>
            <a:ext cx="1333279" cy="31104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0" name="Google Shape;680;p19"/>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FSM specifications</a:t>
            </a:r>
            <a:endParaRPr sz="4400"/>
          </a:p>
        </p:txBody>
      </p:sp>
      <p:sp>
        <p:nvSpPr>
          <p:cNvPr id="681" name="Google Shape;681;p19"/>
          <p:cNvSpPr/>
          <p:nvPr/>
        </p:nvSpPr>
        <p:spPr>
          <a:xfrm>
            <a:off x="2448951" y="23498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682" name="Google Shape;682;p19"/>
          <p:cNvSpPr txBox="1"/>
          <p:nvPr/>
        </p:nvSpPr>
        <p:spPr>
          <a:xfrm>
            <a:off x="2347351" y="24339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above</a:t>
            </a:r>
            <a:endParaRPr b="0" i="0" sz="1600" u="none" cap="none" strike="noStrike">
              <a:solidFill>
                <a:srgbClr val="000000"/>
              </a:solidFill>
              <a:latin typeface="Times New Roman"/>
              <a:ea typeface="Times New Roman"/>
              <a:cs typeface="Times New Roman"/>
              <a:sym typeface="Times New Roman"/>
            </a:endParaRPr>
          </a:p>
        </p:txBody>
      </p:sp>
      <p:grpSp>
        <p:nvGrpSpPr>
          <p:cNvPr id="683" name="Google Shape;683;p19"/>
          <p:cNvGrpSpPr/>
          <p:nvPr/>
        </p:nvGrpSpPr>
        <p:grpSpPr>
          <a:xfrm>
            <a:off x="5004826" y="2400535"/>
            <a:ext cx="3673475" cy="919271"/>
            <a:chOff x="5004826" y="2400535"/>
            <a:chExt cx="3673475" cy="919271"/>
          </a:xfrm>
        </p:grpSpPr>
        <p:sp>
          <p:nvSpPr>
            <p:cNvPr id="684" name="Google Shape;684;p19"/>
            <p:cNvSpPr/>
            <p:nvPr/>
          </p:nvSpPr>
          <p:spPr>
            <a:xfrm>
              <a:off x="5004826" y="2426043"/>
              <a:ext cx="466725" cy="893763"/>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5" name="Google Shape;685;p19"/>
            <p:cNvSpPr txBox="1"/>
            <p:nvPr/>
          </p:nvSpPr>
          <p:spPr>
            <a:xfrm>
              <a:off x="5314388" y="2740368"/>
              <a:ext cx="1763713"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686" name="Google Shape;686;p19"/>
            <p:cNvSpPr txBox="1"/>
            <p:nvPr/>
          </p:nvSpPr>
          <p:spPr>
            <a:xfrm>
              <a:off x="5288988" y="2400535"/>
              <a:ext cx="3389313"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imes New Roman"/>
                <a:ea typeface="Times New Roman"/>
                <a:cs typeface="Times New Roman"/>
                <a:sym typeface="Times New Roman"/>
              </a:endParaRPr>
            </a:p>
          </p:txBody>
        </p:sp>
        <p:cxnSp>
          <p:nvCxnSpPr>
            <p:cNvPr id="687" name="Google Shape;687;p19"/>
            <p:cNvCxnSpPr/>
            <p:nvPr/>
          </p:nvCxnSpPr>
          <p:spPr>
            <a:xfrm>
              <a:off x="5408051" y="2740368"/>
              <a:ext cx="990600" cy="0"/>
            </a:xfrm>
            <a:prstGeom prst="straightConnector1">
              <a:avLst/>
            </a:prstGeom>
            <a:noFill/>
            <a:ln cap="flat" cmpd="sng" w="28575">
              <a:solidFill>
                <a:srgbClr val="000000"/>
              </a:solidFill>
              <a:prstDash val="solid"/>
              <a:round/>
              <a:headEnd len="med" w="med" type="none"/>
              <a:tailEnd len="med" w="med" type="none"/>
            </a:ln>
          </p:spPr>
        </p:cxnSp>
      </p:grpSp>
      <p:grpSp>
        <p:nvGrpSpPr>
          <p:cNvPr id="688" name="Google Shape;688;p19"/>
          <p:cNvGrpSpPr/>
          <p:nvPr/>
        </p:nvGrpSpPr>
        <p:grpSpPr>
          <a:xfrm>
            <a:off x="4044388" y="2362543"/>
            <a:ext cx="1074738" cy="962025"/>
            <a:chOff x="1540" y="2116"/>
            <a:chExt cx="677" cy="606"/>
          </a:xfrm>
        </p:grpSpPr>
        <p:sp>
          <p:nvSpPr>
            <p:cNvPr id="689" name="Google Shape;689;p19"/>
            <p:cNvSpPr/>
            <p:nvPr/>
          </p:nvSpPr>
          <p:spPr>
            <a:xfrm>
              <a:off x="1565" y="2116"/>
              <a:ext cx="621" cy="60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690" name="Google Shape;690;p19"/>
            <p:cNvSpPr txBox="1"/>
            <p:nvPr/>
          </p:nvSpPr>
          <p:spPr>
            <a:xfrm>
              <a:off x="1540" y="2163"/>
              <a:ext cx="677"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ACK or NAK</a:t>
              </a:r>
              <a:endParaRPr b="0" i="0" sz="1600" u="none" cap="none" strike="noStrike">
                <a:solidFill>
                  <a:srgbClr val="000000"/>
                </a:solidFill>
                <a:latin typeface="Times New Roman"/>
                <a:ea typeface="Times New Roman"/>
                <a:cs typeface="Times New Roman"/>
                <a:sym typeface="Times New Roman"/>
              </a:endParaRPr>
            </a:p>
          </p:txBody>
        </p:sp>
      </p:grpSp>
      <p:grpSp>
        <p:nvGrpSpPr>
          <p:cNvPr id="691" name="Google Shape;691;p19"/>
          <p:cNvGrpSpPr/>
          <p:nvPr/>
        </p:nvGrpSpPr>
        <p:grpSpPr>
          <a:xfrm>
            <a:off x="8325876" y="2721318"/>
            <a:ext cx="3394075" cy="1036638"/>
            <a:chOff x="8325876" y="2721318"/>
            <a:chExt cx="3394075" cy="1036638"/>
          </a:xfrm>
        </p:grpSpPr>
        <p:grpSp>
          <p:nvGrpSpPr>
            <p:cNvPr id="692" name="Google Shape;692;p19"/>
            <p:cNvGrpSpPr/>
            <p:nvPr/>
          </p:nvGrpSpPr>
          <p:grpSpPr>
            <a:xfrm>
              <a:off x="8325876" y="2721318"/>
              <a:ext cx="3394075" cy="630238"/>
              <a:chOff x="2222" y="2804"/>
              <a:chExt cx="2138" cy="397"/>
            </a:xfrm>
          </p:grpSpPr>
          <p:sp>
            <p:nvSpPr>
              <p:cNvPr id="693" name="Google Shape;693;p19"/>
              <p:cNvSpPr txBox="1"/>
              <p:nvPr/>
            </p:nvSpPr>
            <p:spPr>
              <a:xfrm>
                <a:off x="2222" y="3039"/>
                <a:ext cx="1152" cy="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udt_send(NAK)</a:t>
                </a:r>
                <a:endParaRPr b="0" i="0" sz="1600" u="none" cap="none" strike="noStrike">
                  <a:solidFill>
                    <a:srgbClr val="000000"/>
                  </a:solidFill>
                  <a:latin typeface="Times New Roman"/>
                  <a:ea typeface="Times New Roman"/>
                  <a:cs typeface="Times New Roman"/>
                  <a:sym typeface="Times New Roman"/>
                </a:endParaRPr>
              </a:p>
            </p:txBody>
          </p:sp>
          <p:sp>
            <p:nvSpPr>
              <p:cNvPr id="694" name="Google Shape;694;p19"/>
              <p:cNvSpPr txBox="1"/>
              <p:nvPr/>
            </p:nvSpPr>
            <p:spPr>
              <a:xfrm>
                <a:off x="2225" y="2804"/>
                <a:ext cx="2135" cy="1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corrupt(rcvpkt)</a:t>
                </a:r>
                <a:endParaRPr b="0" i="0" sz="1600" u="none" cap="none" strike="noStrike">
                  <a:solidFill>
                    <a:srgbClr val="000000"/>
                  </a:solidFill>
                  <a:latin typeface="Times New Roman"/>
                  <a:ea typeface="Times New Roman"/>
                  <a:cs typeface="Times New Roman"/>
                  <a:sym typeface="Times New Roman"/>
                </a:endParaRPr>
              </a:p>
            </p:txBody>
          </p:sp>
          <p:cxnSp>
            <p:nvCxnSpPr>
              <p:cNvPr id="695" name="Google Shape;695;p19"/>
              <p:cNvCxnSpPr/>
              <p:nvPr/>
            </p:nvCxnSpPr>
            <p:spPr>
              <a:xfrm>
                <a:off x="2285" y="3040"/>
                <a:ext cx="624" cy="0"/>
              </a:xfrm>
              <a:prstGeom prst="straightConnector1">
                <a:avLst/>
              </a:prstGeom>
              <a:noFill/>
              <a:ln cap="flat" cmpd="sng" w="28575">
                <a:solidFill>
                  <a:srgbClr val="000000"/>
                </a:solidFill>
                <a:prstDash val="solid"/>
                <a:round/>
                <a:headEnd len="med" w="med" type="none"/>
                <a:tailEnd len="med" w="med" type="none"/>
              </a:ln>
            </p:spPr>
          </p:cxnSp>
        </p:grpSp>
        <p:sp>
          <p:nvSpPr>
            <p:cNvPr id="696" name="Google Shape;696;p19"/>
            <p:cNvSpPr/>
            <p:nvPr/>
          </p:nvSpPr>
          <p:spPr>
            <a:xfrm>
              <a:off x="8424301" y="3288056"/>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97" name="Google Shape;697;p19"/>
          <p:cNvSpPr/>
          <p:nvPr/>
        </p:nvSpPr>
        <p:spPr>
          <a:xfrm>
            <a:off x="8516376" y="37087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698" name="Google Shape;698;p19"/>
          <p:cNvSpPr txBox="1"/>
          <p:nvPr/>
        </p:nvSpPr>
        <p:spPr>
          <a:xfrm>
            <a:off x="8429063" y="37928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below</a:t>
            </a:r>
            <a:endParaRPr b="0" i="0" sz="1600" u="none" cap="none" strike="noStrike">
              <a:solidFill>
                <a:srgbClr val="000000"/>
              </a:solidFill>
              <a:latin typeface="Times New Roman"/>
              <a:ea typeface="Times New Roman"/>
              <a:cs typeface="Times New Roman"/>
              <a:sym typeface="Times New Roman"/>
            </a:endParaRPr>
          </a:p>
        </p:txBody>
      </p:sp>
      <p:grpSp>
        <p:nvGrpSpPr>
          <p:cNvPr id="699" name="Google Shape;699;p19"/>
          <p:cNvGrpSpPr/>
          <p:nvPr/>
        </p:nvGrpSpPr>
        <p:grpSpPr>
          <a:xfrm>
            <a:off x="8049650" y="4591214"/>
            <a:ext cx="4142349" cy="1379872"/>
            <a:chOff x="8049650" y="4591214"/>
            <a:chExt cx="4142349" cy="1379872"/>
          </a:xfrm>
        </p:grpSpPr>
        <p:grpSp>
          <p:nvGrpSpPr>
            <p:cNvPr id="700" name="Google Shape;700;p19"/>
            <p:cNvGrpSpPr/>
            <p:nvPr/>
          </p:nvGrpSpPr>
          <p:grpSpPr>
            <a:xfrm>
              <a:off x="8049650" y="5037504"/>
              <a:ext cx="4142349" cy="933582"/>
              <a:chOff x="8049650" y="5037504"/>
              <a:chExt cx="4142349" cy="933582"/>
            </a:xfrm>
          </p:grpSpPr>
          <p:sp>
            <p:nvSpPr>
              <p:cNvPr id="701" name="Google Shape;701;p19"/>
              <p:cNvSpPr txBox="1"/>
              <p:nvPr/>
            </p:nvSpPr>
            <p:spPr>
              <a:xfrm>
                <a:off x="8071876" y="5351961"/>
                <a:ext cx="2143125" cy="619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udt_send(ACK)</a:t>
                </a:r>
                <a:endParaRPr b="0" i="0" sz="1600" u="none" cap="none" strike="noStrike">
                  <a:solidFill>
                    <a:srgbClr val="000000"/>
                  </a:solidFill>
                  <a:latin typeface="Times New Roman"/>
                  <a:ea typeface="Times New Roman"/>
                  <a:cs typeface="Times New Roman"/>
                  <a:sym typeface="Times New Roman"/>
                </a:endParaRPr>
              </a:p>
            </p:txBody>
          </p:sp>
          <p:sp>
            <p:nvSpPr>
              <p:cNvPr id="702" name="Google Shape;702;p19"/>
              <p:cNvSpPr txBox="1"/>
              <p:nvPr/>
            </p:nvSpPr>
            <p:spPr>
              <a:xfrm>
                <a:off x="8049650" y="5037504"/>
                <a:ext cx="4142349"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notcorrupt(rcvpkt)</a:t>
                </a:r>
                <a:endParaRPr b="0" i="0" sz="1600" u="none" cap="none" strike="noStrike">
                  <a:solidFill>
                    <a:srgbClr val="000000"/>
                  </a:solidFill>
                  <a:latin typeface="Times New Roman"/>
                  <a:ea typeface="Times New Roman"/>
                  <a:cs typeface="Times New Roman"/>
                  <a:sym typeface="Times New Roman"/>
                </a:endParaRPr>
              </a:p>
            </p:txBody>
          </p:sp>
          <p:cxnSp>
            <p:nvCxnSpPr>
              <p:cNvPr id="703" name="Google Shape;703;p19"/>
              <p:cNvCxnSpPr/>
              <p:nvPr/>
            </p:nvCxnSpPr>
            <p:spPr>
              <a:xfrm>
                <a:off x="8171888" y="5407524"/>
                <a:ext cx="1489075" cy="0"/>
              </a:xfrm>
              <a:prstGeom prst="straightConnector1">
                <a:avLst/>
              </a:prstGeom>
              <a:noFill/>
              <a:ln cap="flat" cmpd="sng" w="28575">
                <a:solidFill>
                  <a:srgbClr val="000000"/>
                </a:solidFill>
                <a:prstDash val="solid"/>
                <a:round/>
                <a:headEnd len="med" w="med" type="none"/>
                <a:tailEnd len="med" w="med" type="none"/>
              </a:ln>
            </p:spPr>
          </p:cxnSp>
        </p:grpSp>
        <p:sp>
          <p:nvSpPr>
            <p:cNvPr id="704" name="Google Shape;704;p19"/>
            <p:cNvSpPr/>
            <p:nvPr/>
          </p:nvSpPr>
          <p:spPr>
            <a:xfrm flipH="1" rot="10800000">
              <a:off x="8437001" y="4591214"/>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05" name="Google Shape;705;p19"/>
          <p:cNvGrpSpPr/>
          <p:nvPr/>
        </p:nvGrpSpPr>
        <p:grpSpPr>
          <a:xfrm>
            <a:off x="2756926" y="1340193"/>
            <a:ext cx="3643312" cy="1027113"/>
            <a:chOff x="2756926" y="1340193"/>
            <a:chExt cx="3643312" cy="1027113"/>
          </a:xfrm>
        </p:grpSpPr>
        <p:sp>
          <p:nvSpPr>
            <p:cNvPr id="706" name="Google Shape;706;p19"/>
            <p:cNvSpPr txBox="1"/>
            <p:nvPr/>
          </p:nvSpPr>
          <p:spPr>
            <a:xfrm>
              <a:off x="2756926" y="1630706"/>
              <a:ext cx="364331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snkpkt = make_pkt(data,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cxnSp>
          <p:nvCxnSpPr>
            <p:cNvPr id="707" name="Google Shape;707;p19"/>
            <p:cNvCxnSpPr/>
            <p:nvPr/>
          </p:nvCxnSpPr>
          <p:spPr>
            <a:xfrm>
              <a:off x="2861701" y="1675156"/>
              <a:ext cx="990600" cy="0"/>
            </a:xfrm>
            <a:prstGeom prst="straightConnector1">
              <a:avLst/>
            </a:prstGeom>
            <a:noFill/>
            <a:ln cap="flat" cmpd="sng" w="28575">
              <a:solidFill>
                <a:srgbClr val="000000"/>
              </a:solidFill>
              <a:prstDash val="solid"/>
              <a:round/>
              <a:headEnd len="med" w="med" type="none"/>
              <a:tailEnd len="med" w="med" type="none"/>
            </a:ln>
          </p:spPr>
        </p:cxnSp>
        <p:sp>
          <p:nvSpPr>
            <p:cNvPr id="708" name="Google Shape;708;p19"/>
            <p:cNvSpPr/>
            <p:nvPr/>
          </p:nvSpPr>
          <p:spPr>
            <a:xfrm flipH="1" rot="10800000">
              <a:off x="2809313" y="2119656"/>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 name="Google Shape;709;p19"/>
            <p:cNvSpPr txBox="1"/>
            <p:nvPr/>
          </p:nvSpPr>
          <p:spPr>
            <a:xfrm>
              <a:off x="2782326" y="1340193"/>
              <a:ext cx="2255837"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grpSp>
      <p:grpSp>
        <p:nvGrpSpPr>
          <p:cNvPr id="710" name="Google Shape;710;p19"/>
          <p:cNvGrpSpPr/>
          <p:nvPr/>
        </p:nvGrpSpPr>
        <p:grpSpPr>
          <a:xfrm>
            <a:off x="2270357" y="3283338"/>
            <a:ext cx="3548062" cy="989290"/>
            <a:chOff x="2270357" y="3283338"/>
            <a:chExt cx="3548062" cy="989290"/>
          </a:xfrm>
        </p:grpSpPr>
        <p:sp>
          <p:nvSpPr>
            <p:cNvPr id="711" name="Google Shape;711;p19"/>
            <p:cNvSpPr/>
            <p:nvPr/>
          </p:nvSpPr>
          <p:spPr>
            <a:xfrm>
              <a:off x="2882338" y="3283338"/>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a:p>
          </p:txBody>
        </p:sp>
        <p:grpSp>
          <p:nvGrpSpPr>
            <p:cNvPr id="712" name="Google Shape;712;p19"/>
            <p:cNvGrpSpPr/>
            <p:nvPr/>
          </p:nvGrpSpPr>
          <p:grpSpPr>
            <a:xfrm>
              <a:off x="2270357" y="3545923"/>
              <a:ext cx="3548062" cy="726705"/>
              <a:chOff x="2270357" y="3545923"/>
              <a:chExt cx="3548062" cy="726705"/>
            </a:xfrm>
          </p:grpSpPr>
          <p:sp>
            <p:nvSpPr>
              <p:cNvPr id="713" name="Google Shape;713;p19"/>
              <p:cNvSpPr txBox="1"/>
              <p:nvPr/>
            </p:nvSpPr>
            <p:spPr>
              <a:xfrm>
                <a:off x="2270357" y="3545923"/>
                <a:ext cx="3548062"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isACK(rcvpkt)</a:t>
                </a:r>
                <a:endParaRPr b="0" i="0" sz="1600" u="none" cap="none" strike="noStrike">
                  <a:solidFill>
                    <a:srgbClr val="000000"/>
                  </a:solidFill>
                  <a:latin typeface="Times New Roman"/>
                  <a:ea typeface="Times New Roman"/>
                  <a:cs typeface="Times New Roman"/>
                  <a:sym typeface="Times New Roman"/>
                </a:endParaRPr>
              </a:p>
            </p:txBody>
          </p:sp>
          <p:cxnSp>
            <p:nvCxnSpPr>
              <p:cNvPr id="714" name="Google Shape;714;p19"/>
              <p:cNvCxnSpPr/>
              <p:nvPr/>
            </p:nvCxnSpPr>
            <p:spPr>
              <a:xfrm>
                <a:off x="3330476" y="3919619"/>
                <a:ext cx="990600" cy="0"/>
              </a:xfrm>
              <a:prstGeom prst="straightConnector1">
                <a:avLst/>
              </a:prstGeom>
              <a:noFill/>
              <a:ln cap="flat" cmpd="sng" w="28575">
                <a:solidFill>
                  <a:srgbClr val="000000"/>
                </a:solidFill>
                <a:prstDash val="solid"/>
                <a:round/>
                <a:headEnd len="med" w="med" type="none"/>
                <a:tailEnd len="med" w="med" type="none"/>
              </a:ln>
            </p:spPr>
          </p:cxnSp>
          <p:sp>
            <p:nvSpPr>
              <p:cNvPr id="715" name="Google Shape;715;p19"/>
              <p:cNvSpPr txBox="1"/>
              <p:nvPr/>
            </p:nvSpPr>
            <p:spPr>
              <a:xfrm>
                <a:off x="3665151" y="3936078"/>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sp>
        <p:nvSpPr>
          <p:cNvPr id="716" name="Google Shape;716;p19"/>
          <p:cNvSpPr txBox="1"/>
          <p:nvPr/>
        </p:nvSpPr>
        <p:spPr>
          <a:xfrm>
            <a:off x="1163066" y="2517724"/>
            <a:ext cx="10890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sender</a:t>
            </a:r>
            <a:endParaRPr/>
          </a:p>
        </p:txBody>
      </p:sp>
      <p:sp>
        <p:nvSpPr>
          <p:cNvPr id="717" name="Google Shape;717;p19"/>
          <p:cNvSpPr txBox="1"/>
          <p:nvPr/>
        </p:nvSpPr>
        <p:spPr>
          <a:xfrm>
            <a:off x="9660963" y="3961155"/>
            <a:ext cx="12477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receiver</a:t>
            </a:r>
            <a:endParaRPr/>
          </a:p>
        </p:txBody>
      </p:sp>
      <p:sp>
        <p:nvSpPr>
          <p:cNvPr id="718" name="Google Shape;718;p19"/>
          <p:cNvSpPr txBox="1"/>
          <p:nvPr/>
        </p:nvSpPr>
        <p:spPr>
          <a:xfrm>
            <a:off x="5288477" y="2154581"/>
            <a:ext cx="2085975"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isNAK(rcvpkt)</a:t>
            </a:r>
            <a:endParaRPr b="0" i="0" sz="1600" u="none" cap="none" strike="noStrike">
              <a:solidFill>
                <a:srgbClr val="000000"/>
              </a:solidFill>
              <a:latin typeface="Times New Roman"/>
              <a:ea typeface="Times New Roman"/>
              <a:cs typeface="Times New Roman"/>
              <a:sym typeface="Times New Roman"/>
            </a:endParaRPr>
          </a:p>
        </p:txBody>
      </p:sp>
      <p:sp>
        <p:nvSpPr>
          <p:cNvPr id="719" name="Google Shape;719;p19"/>
          <p:cNvSpPr/>
          <p:nvPr/>
        </p:nvSpPr>
        <p:spPr>
          <a:xfrm>
            <a:off x="7841292" y="2480153"/>
            <a:ext cx="4246323" cy="40083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0" name="Google Shape;720;p1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5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19"/>
                                        </p:tgtEl>
                                      </p:cBhvr>
                                    </p:animEffect>
                                    <p:set>
                                      <p:cBhvr>
                                        <p:cTn dur="1" fill="hold">
                                          <p:stCondLst>
                                            <p:cond delay="500"/>
                                          </p:stCondLst>
                                        </p:cTn>
                                        <p:tgtEl>
                                          <p:spTgt spid="7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5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0"/>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FSM specification</a:t>
            </a:r>
            <a:endParaRPr sz="4400"/>
          </a:p>
        </p:txBody>
      </p:sp>
      <p:sp>
        <p:nvSpPr>
          <p:cNvPr id="727" name="Google Shape;727;p20"/>
          <p:cNvSpPr/>
          <p:nvPr/>
        </p:nvSpPr>
        <p:spPr>
          <a:xfrm>
            <a:off x="2448951" y="23498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728" name="Google Shape;728;p20"/>
          <p:cNvSpPr txBox="1"/>
          <p:nvPr/>
        </p:nvSpPr>
        <p:spPr>
          <a:xfrm>
            <a:off x="2347351" y="24339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above</a:t>
            </a:r>
            <a:endParaRPr b="0" i="0" sz="1600" u="none" cap="none" strike="noStrike">
              <a:solidFill>
                <a:srgbClr val="000000"/>
              </a:solidFill>
              <a:latin typeface="Times New Roman"/>
              <a:ea typeface="Times New Roman"/>
              <a:cs typeface="Times New Roman"/>
              <a:sym typeface="Times New Roman"/>
            </a:endParaRPr>
          </a:p>
        </p:txBody>
      </p:sp>
      <p:grpSp>
        <p:nvGrpSpPr>
          <p:cNvPr id="729" name="Google Shape;729;p20"/>
          <p:cNvGrpSpPr/>
          <p:nvPr/>
        </p:nvGrpSpPr>
        <p:grpSpPr>
          <a:xfrm>
            <a:off x="5004826" y="2400535"/>
            <a:ext cx="3673475" cy="919271"/>
            <a:chOff x="5004826" y="2400535"/>
            <a:chExt cx="3673475" cy="919271"/>
          </a:xfrm>
        </p:grpSpPr>
        <p:sp>
          <p:nvSpPr>
            <p:cNvPr id="730" name="Google Shape;730;p20"/>
            <p:cNvSpPr/>
            <p:nvPr/>
          </p:nvSpPr>
          <p:spPr>
            <a:xfrm>
              <a:off x="5004826" y="2426043"/>
              <a:ext cx="466725" cy="893763"/>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1" name="Google Shape;731;p20"/>
            <p:cNvSpPr txBox="1"/>
            <p:nvPr/>
          </p:nvSpPr>
          <p:spPr>
            <a:xfrm>
              <a:off x="5314388" y="2740368"/>
              <a:ext cx="1763713"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732" name="Google Shape;732;p20"/>
            <p:cNvSpPr txBox="1"/>
            <p:nvPr/>
          </p:nvSpPr>
          <p:spPr>
            <a:xfrm>
              <a:off x="5288988" y="2400535"/>
              <a:ext cx="3389313"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imes New Roman"/>
                <a:ea typeface="Times New Roman"/>
                <a:cs typeface="Times New Roman"/>
                <a:sym typeface="Times New Roman"/>
              </a:endParaRPr>
            </a:p>
          </p:txBody>
        </p:sp>
        <p:cxnSp>
          <p:nvCxnSpPr>
            <p:cNvPr id="733" name="Google Shape;733;p20"/>
            <p:cNvCxnSpPr/>
            <p:nvPr/>
          </p:nvCxnSpPr>
          <p:spPr>
            <a:xfrm>
              <a:off x="5408051" y="2740368"/>
              <a:ext cx="990600" cy="0"/>
            </a:xfrm>
            <a:prstGeom prst="straightConnector1">
              <a:avLst/>
            </a:prstGeom>
            <a:noFill/>
            <a:ln cap="flat" cmpd="sng" w="28575">
              <a:solidFill>
                <a:srgbClr val="000000"/>
              </a:solidFill>
              <a:prstDash val="solid"/>
              <a:round/>
              <a:headEnd len="med" w="med" type="none"/>
              <a:tailEnd len="med" w="med" type="none"/>
            </a:ln>
          </p:spPr>
        </p:cxnSp>
      </p:grpSp>
      <p:grpSp>
        <p:nvGrpSpPr>
          <p:cNvPr id="734" name="Google Shape;734;p20"/>
          <p:cNvGrpSpPr/>
          <p:nvPr/>
        </p:nvGrpSpPr>
        <p:grpSpPr>
          <a:xfrm>
            <a:off x="4044388" y="2362543"/>
            <a:ext cx="1074738" cy="962025"/>
            <a:chOff x="1540" y="2116"/>
            <a:chExt cx="677" cy="606"/>
          </a:xfrm>
        </p:grpSpPr>
        <p:sp>
          <p:nvSpPr>
            <p:cNvPr id="735" name="Google Shape;735;p20"/>
            <p:cNvSpPr/>
            <p:nvPr/>
          </p:nvSpPr>
          <p:spPr>
            <a:xfrm>
              <a:off x="1565" y="2116"/>
              <a:ext cx="621" cy="60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736" name="Google Shape;736;p20"/>
            <p:cNvSpPr txBox="1"/>
            <p:nvPr/>
          </p:nvSpPr>
          <p:spPr>
            <a:xfrm>
              <a:off x="1540" y="2163"/>
              <a:ext cx="677"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ACK or NAK</a:t>
              </a:r>
              <a:endParaRPr b="0" i="0" sz="1600" u="none" cap="none" strike="noStrike">
                <a:solidFill>
                  <a:srgbClr val="000000"/>
                </a:solidFill>
                <a:latin typeface="Times New Roman"/>
                <a:ea typeface="Times New Roman"/>
                <a:cs typeface="Times New Roman"/>
                <a:sym typeface="Times New Roman"/>
              </a:endParaRPr>
            </a:p>
          </p:txBody>
        </p:sp>
      </p:grpSp>
      <p:grpSp>
        <p:nvGrpSpPr>
          <p:cNvPr id="737" name="Google Shape;737;p20"/>
          <p:cNvGrpSpPr/>
          <p:nvPr/>
        </p:nvGrpSpPr>
        <p:grpSpPr>
          <a:xfrm>
            <a:off x="8325876" y="2721318"/>
            <a:ext cx="3394075" cy="1036638"/>
            <a:chOff x="8325876" y="2721318"/>
            <a:chExt cx="3394075" cy="1036638"/>
          </a:xfrm>
        </p:grpSpPr>
        <p:grpSp>
          <p:nvGrpSpPr>
            <p:cNvPr id="738" name="Google Shape;738;p20"/>
            <p:cNvGrpSpPr/>
            <p:nvPr/>
          </p:nvGrpSpPr>
          <p:grpSpPr>
            <a:xfrm>
              <a:off x="8325876" y="2721318"/>
              <a:ext cx="3394075" cy="630238"/>
              <a:chOff x="2222" y="2804"/>
              <a:chExt cx="2138" cy="397"/>
            </a:xfrm>
          </p:grpSpPr>
          <p:sp>
            <p:nvSpPr>
              <p:cNvPr id="739" name="Google Shape;739;p20"/>
              <p:cNvSpPr txBox="1"/>
              <p:nvPr/>
            </p:nvSpPr>
            <p:spPr>
              <a:xfrm>
                <a:off x="2222" y="3039"/>
                <a:ext cx="1152" cy="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udt_send(NAK)</a:t>
                </a:r>
                <a:endParaRPr b="0" i="0" sz="1600" u="none" cap="none" strike="noStrike">
                  <a:solidFill>
                    <a:srgbClr val="000000"/>
                  </a:solidFill>
                  <a:latin typeface="Times New Roman"/>
                  <a:ea typeface="Times New Roman"/>
                  <a:cs typeface="Times New Roman"/>
                  <a:sym typeface="Times New Roman"/>
                </a:endParaRPr>
              </a:p>
            </p:txBody>
          </p:sp>
          <p:sp>
            <p:nvSpPr>
              <p:cNvPr id="740" name="Google Shape;740;p20"/>
              <p:cNvSpPr txBox="1"/>
              <p:nvPr/>
            </p:nvSpPr>
            <p:spPr>
              <a:xfrm>
                <a:off x="2225" y="2804"/>
                <a:ext cx="2135" cy="1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corrupt(rcvpkt)</a:t>
                </a:r>
                <a:endParaRPr b="0" i="0" sz="1600" u="none" cap="none" strike="noStrike">
                  <a:solidFill>
                    <a:srgbClr val="000000"/>
                  </a:solidFill>
                  <a:latin typeface="Times New Roman"/>
                  <a:ea typeface="Times New Roman"/>
                  <a:cs typeface="Times New Roman"/>
                  <a:sym typeface="Times New Roman"/>
                </a:endParaRPr>
              </a:p>
            </p:txBody>
          </p:sp>
          <p:cxnSp>
            <p:nvCxnSpPr>
              <p:cNvPr id="741" name="Google Shape;741;p20"/>
              <p:cNvCxnSpPr/>
              <p:nvPr/>
            </p:nvCxnSpPr>
            <p:spPr>
              <a:xfrm>
                <a:off x="2285" y="3040"/>
                <a:ext cx="624" cy="0"/>
              </a:xfrm>
              <a:prstGeom prst="straightConnector1">
                <a:avLst/>
              </a:prstGeom>
              <a:noFill/>
              <a:ln cap="flat" cmpd="sng" w="28575">
                <a:solidFill>
                  <a:srgbClr val="000000"/>
                </a:solidFill>
                <a:prstDash val="solid"/>
                <a:round/>
                <a:headEnd len="med" w="med" type="none"/>
                <a:tailEnd len="med" w="med" type="none"/>
              </a:ln>
            </p:spPr>
          </p:cxnSp>
        </p:grpSp>
        <p:sp>
          <p:nvSpPr>
            <p:cNvPr id="742" name="Google Shape;742;p20"/>
            <p:cNvSpPr/>
            <p:nvPr/>
          </p:nvSpPr>
          <p:spPr>
            <a:xfrm>
              <a:off x="8424301" y="3288056"/>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743" name="Google Shape;743;p20"/>
          <p:cNvSpPr/>
          <p:nvPr/>
        </p:nvSpPr>
        <p:spPr>
          <a:xfrm>
            <a:off x="8516376" y="37087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744" name="Google Shape;744;p20"/>
          <p:cNvSpPr txBox="1"/>
          <p:nvPr/>
        </p:nvSpPr>
        <p:spPr>
          <a:xfrm>
            <a:off x="8429063" y="37928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below</a:t>
            </a:r>
            <a:endParaRPr b="0" i="0" sz="1600" u="none" cap="none" strike="noStrike">
              <a:solidFill>
                <a:srgbClr val="000000"/>
              </a:solidFill>
              <a:latin typeface="Times New Roman"/>
              <a:ea typeface="Times New Roman"/>
              <a:cs typeface="Times New Roman"/>
              <a:sym typeface="Times New Roman"/>
            </a:endParaRPr>
          </a:p>
        </p:txBody>
      </p:sp>
      <p:grpSp>
        <p:nvGrpSpPr>
          <p:cNvPr id="745" name="Google Shape;745;p20"/>
          <p:cNvGrpSpPr/>
          <p:nvPr/>
        </p:nvGrpSpPr>
        <p:grpSpPr>
          <a:xfrm>
            <a:off x="8049650" y="4591214"/>
            <a:ext cx="4142349" cy="1379872"/>
            <a:chOff x="8049650" y="4591214"/>
            <a:chExt cx="4142349" cy="1379872"/>
          </a:xfrm>
        </p:grpSpPr>
        <p:grpSp>
          <p:nvGrpSpPr>
            <p:cNvPr id="746" name="Google Shape;746;p20"/>
            <p:cNvGrpSpPr/>
            <p:nvPr/>
          </p:nvGrpSpPr>
          <p:grpSpPr>
            <a:xfrm>
              <a:off x="8049650" y="5037504"/>
              <a:ext cx="4142349" cy="933582"/>
              <a:chOff x="8049650" y="5037504"/>
              <a:chExt cx="4142349" cy="933582"/>
            </a:xfrm>
          </p:grpSpPr>
          <p:sp>
            <p:nvSpPr>
              <p:cNvPr id="747" name="Google Shape;747;p20"/>
              <p:cNvSpPr txBox="1"/>
              <p:nvPr/>
            </p:nvSpPr>
            <p:spPr>
              <a:xfrm>
                <a:off x="8071876" y="5351961"/>
                <a:ext cx="2143125" cy="619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udt_send(ACK)</a:t>
                </a:r>
                <a:endParaRPr b="0" i="0" sz="1600" u="none" cap="none" strike="noStrike">
                  <a:solidFill>
                    <a:srgbClr val="000000"/>
                  </a:solidFill>
                  <a:latin typeface="Times New Roman"/>
                  <a:ea typeface="Times New Roman"/>
                  <a:cs typeface="Times New Roman"/>
                  <a:sym typeface="Times New Roman"/>
                </a:endParaRPr>
              </a:p>
            </p:txBody>
          </p:sp>
          <p:sp>
            <p:nvSpPr>
              <p:cNvPr id="748" name="Google Shape;748;p20"/>
              <p:cNvSpPr txBox="1"/>
              <p:nvPr/>
            </p:nvSpPr>
            <p:spPr>
              <a:xfrm>
                <a:off x="8049650" y="5037504"/>
                <a:ext cx="4142349"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notcorrupt(rcvpkt)</a:t>
                </a:r>
                <a:endParaRPr b="0" i="0" sz="1600" u="none" cap="none" strike="noStrike">
                  <a:solidFill>
                    <a:srgbClr val="000000"/>
                  </a:solidFill>
                  <a:latin typeface="Times New Roman"/>
                  <a:ea typeface="Times New Roman"/>
                  <a:cs typeface="Times New Roman"/>
                  <a:sym typeface="Times New Roman"/>
                </a:endParaRPr>
              </a:p>
            </p:txBody>
          </p:sp>
          <p:cxnSp>
            <p:nvCxnSpPr>
              <p:cNvPr id="749" name="Google Shape;749;p20"/>
              <p:cNvCxnSpPr/>
              <p:nvPr/>
            </p:nvCxnSpPr>
            <p:spPr>
              <a:xfrm>
                <a:off x="8171888" y="5407524"/>
                <a:ext cx="1489075" cy="0"/>
              </a:xfrm>
              <a:prstGeom prst="straightConnector1">
                <a:avLst/>
              </a:prstGeom>
              <a:noFill/>
              <a:ln cap="flat" cmpd="sng" w="28575">
                <a:solidFill>
                  <a:srgbClr val="000000"/>
                </a:solidFill>
                <a:prstDash val="solid"/>
                <a:round/>
                <a:headEnd len="med" w="med" type="none"/>
                <a:tailEnd len="med" w="med" type="none"/>
              </a:ln>
            </p:spPr>
          </p:cxnSp>
        </p:grpSp>
        <p:sp>
          <p:nvSpPr>
            <p:cNvPr id="750" name="Google Shape;750;p20"/>
            <p:cNvSpPr/>
            <p:nvPr/>
          </p:nvSpPr>
          <p:spPr>
            <a:xfrm flipH="1" rot="10800000">
              <a:off x="8437001" y="4591214"/>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51" name="Google Shape;751;p20"/>
          <p:cNvGrpSpPr/>
          <p:nvPr/>
        </p:nvGrpSpPr>
        <p:grpSpPr>
          <a:xfrm>
            <a:off x="2756926" y="1340193"/>
            <a:ext cx="3643312" cy="1027113"/>
            <a:chOff x="2756926" y="1340193"/>
            <a:chExt cx="3643312" cy="1027113"/>
          </a:xfrm>
        </p:grpSpPr>
        <p:sp>
          <p:nvSpPr>
            <p:cNvPr id="752" name="Google Shape;752;p20"/>
            <p:cNvSpPr txBox="1"/>
            <p:nvPr/>
          </p:nvSpPr>
          <p:spPr>
            <a:xfrm>
              <a:off x="2756926" y="1630706"/>
              <a:ext cx="364331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snkpkt = make_pkt(data,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cxnSp>
          <p:nvCxnSpPr>
            <p:cNvPr id="753" name="Google Shape;753;p20"/>
            <p:cNvCxnSpPr/>
            <p:nvPr/>
          </p:nvCxnSpPr>
          <p:spPr>
            <a:xfrm>
              <a:off x="2861701" y="1675156"/>
              <a:ext cx="990600" cy="0"/>
            </a:xfrm>
            <a:prstGeom prst="straightConnector1">
              <a:avLst/>
            </a:prstGeom>
            <a:noFill/>
            <a:ln cap="flat" cmpd="sng" w="28575">
              <a:solidFill>
                <a:srgbClr val="000000"/>
              </a:solidFill>
              <a:prstDash val="solid"/>
              <a:round/>
              <a:headEnd len="med" w="med" type="none"/>
              <a:tailEnd len="med" w="med" type="none"/>
            </a:ln>
          </p:spPr>
        </p:cxnSp>
        <p:sp>
          <p:nvSpPr>
            <p:cNvPr id="754" name="Google Shape;754;p20"/>
            <p:cNvSpPr/>
            <p:nvPr/>
          </p:nvSpPr>
          <p:spPr>
            <a:xfrm flipH="1" rot="10800000">
              <a:off x="2809313" y="2119656"/>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5" name="Google Shape;755;p20"/>
            <p:cNvSpPr txBox="1"/>
            <p:nvPr/>
          </p:nvSpPr>
          <p:spPr>
            <a:xfrm>
              <a:off x="2782326" y="1340193"/>
              <a:ext cx="2255837"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grpSp>
      <p:grpSp>
        <p:nvGrpSpPr>
          <p:cNvPr id="756" name="Google Shape;756;p20"/>
          <p:cNvGrpSpPr/>
          <p:nvPr/>
        </p:nvGrpSpPr>
        <p:grpSpPr>
          <a:xfrm>
            <a:off x="2270357" y="3283338"/>
            <a:ext cx="3548062" cy="989290"/>
            <a:chOff x="2270357" y="3283338"/>
            <a:chExt cx="3548062" cy="989290"/>
          </a:xfrm>
        </p:grpSpPr>
        <p:sp>
          <p:nvSpPr>
            <p:cNvPr id="757" name="Google Shape;757;p20"/>
            <p:cNvSpPr/>
            <p:nvPr/>
          </p:nvSpPr>
          <p:spPr>
            <a:xfrm>
              <a:off x="2882338" y="3283338"/>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a:p>
          </p:txBody>
        </p:sp>
        <p:grpSp>
          <p:nvGrpSpPr>
            <p:cNvPr id="758" name="Google Shape;758;p20"/>
            <p:cNvGrpSpPr/>
            <p:nvPr/>
          </p:nvGrpSpPr>
          <p:grpSpPr>
            <a:xfrm>
              <a:off x="2270357" y="3545923"/>
              <a:ext cx="3548062" cy="726705"/>
              <a:chOff x="2270357" y="3545923"/>
              <a:chExt cx="3548062" cy="726705"/>
            </a:xfrm>
          </p:grpSpPr>
          <p:sp>
            <p:nvSpPr>
              <p:cNvPr id="759" name="Google Shape;759;p20"/>
              <p:cNvSpPr txBox="1"/>
              <p:nvPr/>
            </p:nvSpPr>
            <p:spPr>
              <a:xfrm>
                <a:off x="2270357" y="3545923"/>
                <a:ext cx="3548062"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isACK(rcvpkt)</a:t>
                </a:r>
                <a:endParaRPr b="0" i="0" sz="1600" u="none" cap="none" strike="noStrike">
                  <a:solidFill>
                    <a:srgbClr val="000000"/>
                  </a:solidFill>
                  <a:latin typeface="Times New Roman"/>
                  <a:ea typeface="Times New Roman"/>
                  <a:cs typeface="Times New Roman"/>
                  <a:sym typeface="Times New Roman"/>
                </a:endParaRPr>
              </a:p>
            </p:txBody>
          </p:sp>
          <p:cxnSp>
            <p:nvCxnSpPr>
              <p:cNvPr id="760" name="Google Shape;760;p20"/>
              <p:cNvCxnSpPr/>
              <p:nvPr/>
            </p:nvCxnSpPr>
            <p:spPr>
              <a:xfrm>
                <a:off x="3330476" y="3919619"/>
                <a:ext cx="990600" cy="0"/>
              </a:xfrm>
              <a:prstGeom prst="straightConnector1">
                <a:avLst/>
              </a:prstGeom>
              <a:noFill/>
              <a:ln cap="flat" cmpd="sng" w="28575">
                <a:solidFill>
                  <a:srgbClr val="000000"/>
                </a:solidFill>
                <a:prstDash val="solid"/>
                <a:round/>
                <a:headEnd len="med" w="med" type="none"/>
                <a:tailEnd len="med" w="med" type="none"/>
              </a:ln>
            </p:spPr>
          </p:cxnSp>
          <p:sp>
            <p:nvSpPr>
              <p:cNvPr id="761" name="Google Shape;761;p20"/>
              <p:cNvSpPr txBox="1"/>
              <p:nvPr/>
            </p:nvSpPr>
            <p:spPr>
              <a:xfrm>
                <a:off x="3665151" y="3936078"/>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sp>
        <p:nvSpPr>
          <p:cNvPr id="762" name="Google Shape;762;p20"/>
          <p:cNvSpPr txBox="1"/>
          <p:nvPr/>
        </p:nvSpPr>
        <p:spPr>
          <a:xfrm>
            <a:off x="1163066" y="2517724"/>
            <a:ext cx="10890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sender</a:t>
            </a:r>
            <a:endParaRPr/>
          </a:p>
        </p:txBody>
      </p:sp>
      <p:sp>
        <p:nvSpPr>
          <p:cNvPr id="763" name="Google Shape;763;p20"/>
          <p:cNvSpPr txBox="1"/>
          <p:nvPr/>
        </p:nvSpPr>
        <p:spPr>
          <a:xfrm>
            <a:off x="9660963" y="3961155"/>
            <a:ext cx="12477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receiver</a:t>
            </a:r>
            <a:endParaRPr/>
          </a:p>
        </p:txBody>
      </p:sp>
      <p:sp>
        <p:nvSpPr>
          <p:cNvPr id="764" name="Google Shape;764;p20"/>
          <p:cNvSpPr txBox="1"/>
          <p:nvPr/>
        </p:nvSpPr>
        <p:spPr>
          <a:xfrm>
            <a:off x="965915" y="4680633"/>
            <a:ext cx="653281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Note: </a:t>
            </a:r>
            <a:r>
              <a:rPr b="0" i="0" lang="en-US" sz="2400" u="none" cap="none" strike="noStrike">
                <a:solidFill>
                  <a:srgbClr val="000000"/>
                </a:solidFill>
                <a:latin typeface="Calibri"/>
                <a:ea typeface="Calibri"/>
                <a:cs typeface="Calibri"/>
                <a:sym typeface="Calibri"/>
              </a:rPr>
              <a:t>“state” of receiver (did the receiver get my message correctly?) isn’t known to sender unless somehow communicated from receiver to sender</a:t>
            </a:r>
            <a:endParaRPr/>
          </a:p>
          <a:p>
            <a:pPr indent="-228600" lvl="0" marL="342900" marR="0" rtl="0" algn="l">
              <a:lnSpc>
                <a:spcPct val="100000"/>
              </a:lnSpc>
              <a:spcBef>
                <a:spcPts val="0"/>
              </a:spcBef>
              <a:spcAft>
                <a:spcPts val="0"/>
              </a:spcAft>
              <a:buClr>
                <a:srgbClr val="0000A8"/>
              </a:buClr>
              <a:buSzPts val="2400"/>
              <a:buFont typeface="Noto Sans Symbols"/>
              <a:buChar char="▪"/>
            </a:pPr>
            <a:r>
              <a:rPr b="0" i="0" lang="en-US" sz="2400" u="none" cap="none" strike="noStrike">
                <a:solidFill>
                  <a:srgbClr val="000000"/>
                </a:solidFill>
                <a:latin typeface="Calibri"/>
                <a:ea typeface="Calibri"/>
                <a:cs typeface="Calibri"/>
                <a:sym typeface="Calibri"/>
              </a:rPr>
              <a:t>that’s why we need a protocol!</a:t>
            </a:r>
            <a:endParaRPr/>
          </a:p>
        </p:txBody>
      </p:sp>
      <p:sp>
        <p:nvSpPr>
          <p:cNvPr id="765" name="Google Shape;765;p20"/>
          <p:cNvSpPr txBox="1"/>
          <p:nvPr/>
        </p:nvSpPr>
        <p:spPr>
          <a:xfrm>
            <a:off x="5288477" y="2154581"/>
            <a:ext cx="2085975"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isNAK(rcvpkt)</a:t>
            </a:r>
            <a:endParaRPr b="0" i="0" sz="1600" u="none" cap="none" strike="noStrike">
              <a:solidFill>
                <a:srgbClr val="000000"/>
              </a:solidFill>
              <a:latin typeface="Times New Roman"/>
              <a:ea typeface="Times New Roman"/>
              <a:cs typeface="Times New Roman"/>
              <a:sym typeface="Times New Roman"/>
            </a:endParaRPr>
          </a:p>
        </p:txBody>
      </p:sp>
      <p:pic>
        <p:nvPicPr>
          <p:cNvPr descr="A shower curtain&#10;&#10;Description automatically generated" id="766" name="Google Shape;766;p20"/>
          <p:cNvPicPr preferRelativeResize="0"/>
          <p:nvPr/>
        </p:nvPicPr>
        <p:blipFill rotWithShape="1">
          <a:blip r:embed="rId3">
            <a:alphaModFix/>
          </a:blip>
          <a:srcRect b="0" l="0" r="0" t="0"/>
          <a:stretch/>
        </p:blipFill>
        <p:spPr>
          <a:xfrm>
            <a:off x="7333303" y="2155771"/>
            <a:ext cx="4642797" cy="4579749"/>
          </a:xfrm>
          <a:prstGeom prst="rect">
            <a:avLst/>
          </a:prstGeom>
          <a:noFill/>
          <a:ln>
            <a:noFill/>
          </a:ln>
        </p:spPr>
      </p:pic>
      <p:sp>
        <p:nvSpPr>
          <p:cNvPr id="767" name="Google Shape;767;p20"/>
          <p:cNvSpPr txBox="1"/>
          <p:nvPr/>
        </p:nvSpPr>
        <p:spPr>
          <a:xfrm>
            <a:off x="5459797" y="2400795"/>
            <a:ext cx="2085975" cy="3986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highlight>
                  <a:srgbClr val="FFFF00"/>
                </a:highlight>
                <a:latin typeface="Arial"/>
                <a:ea typeface="Arial"/>
                <a:cs typeface="Arial"/>
                <a:sym typeface="Arial"/>
              </a:rPr>
              <a:t>isNAK(rcvpkt)</a:t>
            </a:r>
            <a:endParaRPr b="0" i="0" sz="1600" u="none" cap="none" strike="noStrike">
              <a:solidFill>
                <a:srgbClr val="000000"/>
              </a:solidFill>
              <a:highlight>
                <a:srgbClr val="FFFF00"/>
              </a:highlight>
              <a:latin typeface="Times New Roman"/>
              <a:ea typeface="Times New Roman"/>
              <a:cs typeface="Times New Roman"/>
              <a:sym typeface="Times New Roman"/>
            </a:endParaRPr>
          </a:p>
        </p:txBody>
      </p:sp>
      <p:sp>
        <p:nvSpPr>
          <p:cNvPr id="768" name="Google Shape;768;p20"/>
          <p:cNvSpPr txBox="1"/>
          <p:nvPr/>
        </p:nvSpPr>
        <p:spPr>
          <a:xfrm>
            <a:off x="3949171" y="3557373"/>
            <a:ext cx="2085975" cy="3986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highlight>
                  <a:srgbClr val="FFFF00"/>
                </a:highlight>
                <a:latin typeface="Arial"/>
                <a:ea typeface="Arial"/>
                <a:cs typeface="Arial"/>
                <a:sym typeface="Arial"/>
              </a:rPr>
              <a:t>isACK(rcvpkt)</a:t>
            </a:r>
            <a:endParaRPr b="0" i="0" sz="1600" u="none" cap="none" strike="noStrike">
              <a:solidFill>
                <a:srgbClr val="000000"/>
              </a:solidFill>
              <a:highlight>
                <a:srgbClr val="FFFF00"/>
              </a:highlight>
              <a:latin typeface="Times New Roman"/>
              <a:ea typeface="Times New Roman"/>
              <a:cs typeface="Times New Roman"/>
              <a:sym typeface="Times New Roman"/>
            </a:endParaRPr>
          </a:p>
        </p:txBody>
      </p:sp>
      <p:sp>
        <p:nvSpPr>
          <p:cNvPr id="769" name="Google Shape;769;p2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5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1"/>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operation with no errors</a:t>
            </a:r>
            <a:endParaRPr sz="4400"/>
          </a:p>
        </p:txBody>
      </p:sp>
      <p:sp>
        <p:nvSpPr>
          <p:cNvPr id="776" name="Google Shape;776;p21"/>
          <p:cNvSpPr/>
          <p:nvPr/>
        </p:nvSpPr>
        <p:spPr>
          <a:xfrm>
            <a:off x="2448951" y="23498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777" name="Google Shape;777;p21"/>
          <p:cNvSpPr txBox="1"/>
          <p:nvPr/>
        </p:nvSpPr>
        <p:spPr>
          <a:xfrm>
            <a:off x="2347351" y="24339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above</a:t>
            </a:r>
            <a:endParaRPr b="0" i="0" sz="1600" u="none" cap="none" strike="noStrike">
              <a:solidFill>
                <a:srgbClr val="000000"/>
              </a:solidFill>
              <a:latin typeface="Times New Roman"/>
              <a:ea typeface="Times New Roman"/>
              <a:cs typeface="Times New Roman"/>
              <a:sym typeface="Times New Roman"/>
            </a:endParaRPr>
          </a:p>
        </p:txBody>
      </p:sp>
      <p:sp>
        <p:nvSpPr>
          <p:cNvPr id="778" name="Google Shape;778;p21"/>
          <p:cNvSpPr txBox="1"/>
          <p:nvPr/>
        </p:nvSpPr>
        <p:spPr>
          <a:xfrm>
            <a:off x="2756926" y="1630706"/>
            <a:ext cx="364331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snkpkt = make_pkt(data,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cxnSp>
        <p:nvCxnSpPr>
          <p:cNvPr id="779" name="Google Shape;779;p21"/>
          <p:cNvCxnSpPr/>
          <p:nvPr/>
        </p:nvCxnSpPr>
        <p:spPr>
          <a:xfrm>
            <a:off x="2861701" y="1675156"/>
            <a:ext cx="990600" cy="0"/>
          </a:xfrm>
          <a:prstGeom prst="straightConnector1">
            <a:avLst/>
          </a:prstGeom>
          <a:noFill/>
          <a:ln cap="flat" cmpd="sng" w="28575">
            <a:solidFill>
              <a:srgbClr val="000000"/>
            </a:solidFill>
            <a:prstDash val="solid"/>
            <a:round/>
            <a:headEnd len="med" w="med" type="none"/>
            <a:tailEnd len="med" w="med" type="none"/>
          </a:ln>
        </p:spPr>
      </p:cxnSp>
      <p:sp>
        <p:nvSpPr>
          <p:cNvPr id="780" name="Google Shape;780;p21"/>
          <p:cNvSpPr/>
          <p:nvPr/>
        </p:nvSpPr>
        <p:spPr>
          <a:xfrm flipH="1" rot="10800000">
            <a:off x="2809313" y="2119656"/>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1" name="Google Shape;781;p21"/>
          <p:cNvSpPr/>
          <p:nvPr/>
        </p:nvSpPr>
        <p:spPr>
          <a:xfrm>
            <a:off x="2856938" y="3280118"/>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2" name="Google Shape;782;p21"/>
          <p:cNvSpPr/>
          <p:nvPr/>
        </p:nvSpPr>
        <p:spPr>
          <a:xfrm>
            <a:off x="5004826" y="2426043"/>
            <a:ext cx="466725" cy="893763"/>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3" name="Google Shape;783;p21"/>
          <p:cNvSpPr txBox="1"/>
          <p:nvPr/>
        </p:nvSpPr>
        <p:spPr>
          <a:xfrm>
            <a:off x="5314388" y="2740368"/>
            <a:ext cx="1763713"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cxnSp>
        <p:nvCxnSpPr>
          <p:cNvPr id="784" name="Google Shape;784;p21"/>
          <p:cNvCxnSpPr/>
          <p:nvPr/>
        </p:nvCxnSpPr>
        <p:spPr>
          <a:xfrm>
            <a:off x="5408051" y="2740368"/>
            <a:ext cx="990600" cy="0"/>
          </a:xfrm>
          <a:prstGeom prst="straightConnector1">
            <a:avLst/>
          </a:prstGeom>
          <a:noFill/>
          <a:ln cap="flat" cmpd="sng" w="28575">
            <a:solidFill>
              <a:srgbClr val="000000"/>
            </a:solidFill>
            <a:prstDash val="solid"/>
            <a:round/>
            <a:headEnd len="med" w="med" type="none"/>
            <a:tailEnd len="med" w="med" type="none"/>
          </a:ln>
        </p:spPr>
      </p:cxnSp>
      <p:grpSp>
        <p:nvGrpSpPr>
          <p:cNvPr id="785" name="Google Shape;785;p21"/>
          <p:cNvGrpSpPr/>
          <p:nvPr/>
        </p:nvGrpSpPr>
        <p:grpSpPr>
          <a:xfrm>
            <a:off x="8325876" y="3094378"/>
            <a:ext cx="1828800" cy="257175"/>
            <a:chOff x="2222" y="3039"/>
            <a:chExt cx="1152" cy="162"/>
          </a:xfrm>
        </p:grpSpPr>
        <p:sp>
          <p:nvSpPr>
            <p:cNvPr id="786" name="Google Shape;786;p21"/>
            <p:cNvSpPr txBox="1"/>
            <p:nvPr/>
          </p:nvSpPr>
          <p:spPr>
            <a:xfrm>
              <a:off x="2222" y="3039"/>
              <a:ext cx="1152" cy="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udt_send(NAK)</a:t>
              </a:r>
              <a:endParaRPr b="0" i="0" sz="1600" u="none" cap="none" strike="noStrike">
                <a:solidFill>
                  <a:srgbClr val="000000"/>
                </a:solidFill>
                <a:latin typeface="Times New Roman"/>
                <a:ea typeface="Times New Roman"/>
                <a:cs typeface="Times New Roman"/>
                <a:sym typeface="Times New Roman"/>
              </a:endParaRPr>
            </a:p>
          </p:txBody>
        </p:sp>
        <p:cxnSp>
          <p:nvCxnSpPr>
            <p:cNvPr id="787" name="Google Shape;787;p21"/>
            <p:cNvCxnSpPr/>
            <p:nvPr/>
          </p:nvCxnSpPr>
          <p:spPr>
            <a:xfrm>
              <a:off x="2285" y="3040"/>
              <a:ext cx="624" cy="0"/>
            </a:xfrm>
            <a:prstGeom prst="straightConnector1">
              <a:avLst/>
            </a:prstGeom>
            <a:noFill/>
            <a:ln cap="flat" cmpd="sng" w="28575">
              <a:solidFill>
                <a:srgbClr val="000000"/>
              </a:solidFill>
              <a:prstDash val="solid"/>
              <a:round/>
              <a:headEnd len="med" w="med" type="none"/>
              <a:tailEnd len="med" w="med" type="none"/>
            </a:ln>
          </p:spPr>
        </p:cxnSp>
      </p:grpSp>
      <p:grpSp>
        <p:nvGrpSpPr>
          <p:cNvPr id="788" name="Google Shape;788;p21"/>
          <p:cNvGrpSpPr/>
          <p:nvPr/>
        </p:nvGrpSpPr>
        <p:grpSpPr>
          <a:xfrm>
            <a:off x="4044388" y="2362543"/>
            <a:ext cx="1074738" cy="962025"/>
            <a:chOff x="1540" y="2116"/>
            <a:chExt cx="677" cy="606"/>
          </a:xfrm>
        </p:grpSpPr>
        <p:sp>
          <p:nvSpPr>
            <p:cNvPr id="789" name="Google Shape;789;p21"/>
            <p:cNvSpPr/>
            <p:nvPr/>
          </p:nvSpPr>
          <p:spPr>
            <a:xfrm>
              <a:off x="1565" y="2116"/>
              <a:ext cx="621" cy="60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790" name="Google Shape;790;p21"/>
            <p:cNvSpPr txBox="1"/>
            <p:nvPr/>
          </p:nvSpPr>
          <p:spPr>
            <a:xfrm>
              <a:off x="1540" y="2163"/>
              <a:ext cx="677"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ACK or NAK</a:t>
              </a:r>
              <a:endParaRPr b="0" i="0" sz="1600" u="none" cap="none" strike="noStrike">
                <a:solidFill>
                  <a:srgbClr val="000000"/>
                </a:solidFill>
                <a:latin typeface="Times New Roman"/>
                <a:ea typeface="Times New Roman"/>
                <a:cs typeface="Times New Roman"/>
                <a:sym typeface="Times New Roman"/>
              </a:endParaRPr>
            </a:p>
          </p:txBody>
        </p:sp>
      </p:grpSp>
      <p:sp>
        <p:nvSpPr>
          <p:cNvPr id="791" name="Google Shape;791;p21"/>
          <p:cNvSpPr/>
          <p:nvPr/>
        </p:nvSpPr>
        <p:spPr>
          <a:xfrm>
            <a:off x="8424301" y="3288056"/>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2" name="Google Shape;792;p21"/>
          <p:cNvSpPr/>
          <p:nvPr/>
        </p:nvSpPr>
        <p:spPr>
          <a:xfrm>
            <a:off x="8516376" y="37087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793" name="Google Shape;793;p21"/>
          <p:cNvSpPr txBox="1"/>
          <p:nvPr/>
        </p:nvSpPr>
        <p:spPr>
          <a:xfrm>
            <a:off x="8429063" y="37928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below</a:t>
            </a:r>
            <a:endParaRPr b="0" i="0" sz="1600" u="none" cap="none" strike="noStrike">
              <a:solidFill>
                <a:srgbClr val="000000"/>
              </a:solidFill>
              <a:latin typeface="Times New Roman"/>
              <a:ea typeface="Times New Roman"/>
              <a:cs typeface="Times New Roman"/>
              <a:sym typeface="Times New Roman"/>
            </a:endParaRPr>
          </a:p>
        </p:txBody>
      </p:sp>
      <p:sp>
        <p:nvSpPr>
          <p:cNvPr id="794" name="Google Shape;794;p21"/>
          <p:cNvSpPr/>
          <p:nvPr/>
        </p:nvSpPr>
        <p:spPr>
          <a:xfrm flipH="1" rot="10800000">
            <a:off x="8437001" y="4591214"/>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95" name="Google Shape;795;p21"/>
          <p:cNvGrpSpPr/>
          <p:nvPr/>
        </p:nvGrpSpPr>
        <p:grpSpPr>
          <a:xfrm>
            <a:off x="2101288" y="2306981"/>
            <a:ext cx="1333500" cy="1004887"/>
            <a:chOff x="220" y="1365"/>
            <a:chExt cx="840" cy="633"/>
          </a:xfrm>
        </p:grpSpPr>
        <p:cxnSp>
          <p:nvCxnSpPr>
            <p:cNvPr id="796" name="Google Shape;796;p21"/>
            <p:cNvCxnSpPr/>
            <p:nvPr/>
          </p:nvCxnSpPr>
          <p:spPr>
            <a:xfrm>
              <a:off x="220" y="1365"/>
              <a:ext cx="273" cy="154"/>
            </a:xfrm>
            <a:prstGeom prst="straightConnector1">
              <a:avLst/>
            </a:prstGeom>
            <a:noFill/>
            <a:ln cap="flat" cmpd="sng" w="28575">
              <a:solidFill>
                <a:srgbClr val="FF0000"/>
              </a:solidFill>
              <a:prstDash val="dash"/>
              <a:round/>
              <a:headEnd len="med" w="med" type="none"/>
              <a:tailEnd len="med" w="med" type="triangle"/>
            </a:ln>
          </p:spPr>
        </p:cxnSp>
        <p:sp>
          <p:nvSpPr>
            <p:cNvPr id="797" name="Google Shape;797;p21"/>
            <p:cNvSpPr/>
            <p:nvPr/>
          </p:nvSpPr>
          <p:spPr>
            <a:xfrm>
              <a:off x="439" y="1392"/>
              <a:ext cx="621" cy="606"/>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grpSp>
        <p:nvGrpSpPr>
          <p:cNvPr id="798" name="Google Shape;798;p21"/>
          <p:cNvGrpSpPr/>
          <p:nvPr/>
        </p:nvGrpSpPr>
        <p:grpSpPr>
          <a:xfrm>
            <a:off x="8086163" y="3637306"/>
            <a:ext cx="1414463" cy="1033462"/>
            <a:chOff x="3990" y="2203"/>
            <a:chExt cx="891" cy="651"/>
          </a:xfrm>
        </p:grpSpPr>
        <p:cxnSp>
          <p:nvCxnSpPr>
            <p:cNvPr id="799" name="Google Shape;799;p21"/>
            <p:cNvCxnSpPr/>
            <p:nvPr/>
          </p:nvCxnSpPr>
          <p:spPr>
            <a:xfrm>
              <a:off x="3990" y="2203"/>
              <a:ext cx="273" cy="154"/>
            </a:xfrm>
            <a:prstGeom prst="straightConnector1">
              <a:avLst/>
            </a:prstGeom>
            <a:noFill/>
            <a:ln cap="flat" cmpd="sng" w="28575">
              <a:solidFill>
                <a:srgbClr val="FF0000"/>
              </a:solidFill>
              <a:prstDash val="dash"/>
              <a:round/>
              <a:headEnd len="med" w="med" type="none"/>
              <a:tailEnd len="med" w="med" type="triangle"/>
            </a:ln>
          </p:spPr>
        </p:cxnSp>
        <p:sp>
          <p:nvSpPr>
            <p:cNvPr id="800" name="Google Shape;800;p21"/>
            <p:cNvSpPr/>
            <p:nvPr/>
          </p:nvSpPr>
          <p:spPr>
            <a:xfrm>
              <a:off x="4260" y="2248"/>
              <a:ext cx="621" cy="606"/>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801" name="Google Shape;801;p21"/>
          <p:cNvSpPr txBox="1"/>
          <p:nvPr/>
        </p:nvSpPr>
        <p:spPr>
          <a:xfrm>
            <a:off x="2782326" y="1340193"/>
            <a:ext cx="2255837"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cxnSp>
        <p:nvCxnSpPr>
          <p:cNvPr id="802" name="Google Shape;802;p21"/>
          <p:cNvCxnSpPr/>
          <p:nvPr/>
        </p:nvCxnSpPr>
        <p:spPr>
          <a:xfrm>
            <a:off x="2763276" y="1429093"/>
            <a:ext cx="12700" cy="747713"/>
          </a:xfrm>
          <a:prstGeom prst="straightConnector1">
            <a:avLst/>
          </a:prstGeom>
          <a:noFill/>
          <a:ln cap="flat" cmpd="sng" w="76200">
            <a:solidFill>
              <a:srgbClr val="FF0000"/>
            </a:solidFill>
            <a:prstDash val="solid"/>
            <a:round/>
            <a:headEnd len="med" w="med" type="none"/>
            <a:tailEnd len="med" w="med" type="none"/>
          </a:ln>
        </p:spPr>
      </p:cxnSp>
      <p:sp>
        <p:nvSpPr>
          <p:cNvPr id="803" name="Google Shape;803;p21"/>
          <p:cNvSpPr/>
          <p:nvPr/>
        </p:nvSpPr>
        <p:spPr>
          <a:xfrm>
            <a:off x="2763276" y="2146642"/>
            <a:ext cx="7148415" cy="2944699"/>
          </a:xfrm>
          <a:custGeom>
            <a:rect b="b" l="l" r="r" t="t"/>
            <a:pathLst>
              <a:path extrusionOk="0" h="9621" w="10673">
                <a:moveTo>
                  <a:pt x="0" y="52"/>
                </a:moveTo>
                <a:lnTo>
                  <a:pt x="2377" y="0"/>
                </a:lnTo>
                <a:lnTo>
                  <a:pt x="8009" y="9621"/>
                </a:lnTo>
                <a:lnTo>
                  <a:pt x="10673" y="9621"/>
                </a:lnTo>
              </a:path>
            </a:pathLst>
          </a:custGeom>
          <a:noFill/>
          <a:ln cap="flat" cmpd="sng" w="3810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804" name="Google Shape;804;p21"/>
          <p:cNvGrpSpPr/>
          <p:nvPr/>
        </p:nvGrpSpPr>
        <p:grpSpPr>
          <a:xfrm>
            <a:off x="2099701" y="2306981"/>
            <a:ext cx="1333500" cy="1004887"/>
            <a:chOff x="220" y="1365"/>
            <a:chExt cx="840" cy="633"/>
          </a:xfrm>
        </p:grpSpPr>
        <p:cxnSp>
          <p:nvCxnSpPr>
            <p:cNvPr id="805" name="Google Shape;805;p21"/>
            <p:cNvCxnSpPr/>
            <p:nvPr/>
          </p:nvCxnSpPr>
          <p:spPr>
            <a:xfrm>
              <a:off x="220" y="1365"/>
              <a:ext cx="273" cy="154"/>
            </a:xfrm>
            <a:prstGeom prst="straightConnector1">
              <a:avLst/>
            </a:prstGeom>
            <a:noFill/>
            <a:ln cap="flat" cmpd="sng" w="28575">
              <a:solidFill>
                <a:schemeClr val="dk2"/>
              </a:solidFill>
              <a:prstDash val="dash"/>
              <a:round/>
              <a:headEnd len="med" w="med" type="none"/>
              <a:tailEnd len="med" w="med" type="triangle"/>
            </a:ln>
          </p:spPr>
        </p:cxnSp>
        <p:sp>
          <p:nvSpPr>
            <p:cNvPr id="806" name="Google Shape;806;p21"/>
            <p:cNvSpPr/>
            <p:nvPr/>
          </p:nvSpPr>
          <p:spPr>
            <a:xfrm>
              <a:off x="439" y="1392"/>
              <a:ext cx="621" cy="606"/>
            </a:xfrm>
            <a:prstGeom prst="ellipse">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807" name="Google Shape;807;p21"/>
          <p:cNvSpPr/>
          <p:nvPr/>
        </p:nvSpPr>
        <p:spPr>
          <a:xfrm>
            <a:off x="4084076" y="2362543"/>
            <a:ext cx="985837" cy="962025"/>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cxnSp>
        <p:nvCxnSpPr>
          <p:cNvPr id="808" name="Google Shape;808;p21"/>
          <p:cNvCxnSpPr/>
          <p:nvPr/>
        </p:nvCxnSpPr>
        <p:spPr>
          <a:xfrm flipH="1">
            <a:off x="8013138" y="5042243"/>
            <a:ext cx="12700" cy="1193800"/>
          </a:xfrm>
          <a:prstGeom prst="straightConnector1">
            <a:avLst/>
          </a:prstGeom>
          <a:noFill/>
          <a:ln cap="flat" cmpd="sng" w="76200">
            <a:solidFill>
              <a:srgbClr val="FF0000"/>
            </a:solidFill>
            <a:prstDash val="solid"/>
            <a:round/>
            <a:headEnd len="med" w="med" type="none"/>
            <a:tailEnd len="med" w="med" type="none"/>
          </a:ln>
        </p:spPr>
      </p:cxnSp>
      <p:sp>
        <p:nvSpPr>
          <p:cNvPr id="809" name="Google Shape;809;p21"/>
          <p:cNvSpPr/>
          <p:nvPr/>
        </p:nvSpPr>
        <p:spPr>
          <a:xfrm>
            <a:off x="2122306" y="3871617"/>
            <a:ext cx="7452932" cy="2415225"/>
          </a:xfrm>
          <a:custGeom>
            <a:rect b="b" l="l" r="r" t="t"/>
            <a:pathLst>
              <a:path extrusionOk="0" h="10684" w="11178">
                <a:moveTo>
                  <a:pt x="11178" y="10684"/>
                </a:moveTo>
                <a:lnTo>
                  <a:pt x="8854" y="10684"/>
                </a:lnTo>
                <a:lnTo>
                  <a:pt x="5345" y="0"/>
                </a:lnTo>
                <a:lnTo>
                  <a:pt x="0" y="0"/>
                </a:lnTo>
              </a:path>
            </a:pathLst>
          </a:custGeom>
          <a:noFill/>
          <a:ln cap="flat" cmpd="sng" w="3810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810" name="Google Shape;810;p21"/>
          <p:cNvGrpSpPr/>
          <p:nvPr/>
        </p:nvGrpSpPr>
        <p:grpSpPr>
          <a:xfrm>
            <a:off x="2099701" y="2306981"/>
            <a:ext cx="1333500" cy="1004887"/>
            <a:chOff x="220" y="1365"/>
            <a:chExt cx="840" cy="633"/>
          </a:xfrm>
        </p:grpSpPr>
        <p:cxnSp>
          <p:nvCxnSpPr>
            <p:cNvPr id="811" name="Google Shape;811;p21"/>
            <p:cNvCxnSpPr/>
            <p:nvPr/>
          </p:nvCxnSpPr>
          <p:spPr>
            <a:xfrm>
              <a:off x="220" y="1365"/>
              <a:ext cx="273" cy="154"/>
            </a:xfrm>
            <a:prstGeom prst="straightConnector1">
              <a:avLst/>
            </a:prstGeom>
            <a:noFill/>
            <a:ln cap="flat" cmpd="sng" w="28575">
              <a:solidFill>
                <a:schemeClr val="dk2"/>
              </a:solidFill>
              <a:prstDash val="dash"/>
              <a:round/>
              <a:headEnd len="med" w="med" type="none"/>
              <a:tailEnd len="med" w="med" type="triangle"/>
            </a:ln>
          </p:spPr>
        </p:cxnSp>
        <p:sp>
          <p:nvSpPr>
            <p:cNvPr id="812" name="Google Shape;812;p21"/>
            <p:cNvSpPr/>
            <p:nvPr/>
          </p:nvSpPr>
          <p:spPr>
            <a:xfrm>
              <a:off x="439" y="1392"/>
              <a:ext cx="621" cy="606"/>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813" name="Google Shape;813;p21"/>
          <p:cNvSpPr/>
          <p:nvPr/>
        </p:nvSpPr>
        <p:spPr>
          <a:xfrm>
            <a:off x="4080901" y="2367306"/>
            <a:ext cx="985837" cy="962025"/>
          </a:xfrm>
          <a:prstGeom prst="ellipse">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814" name="Google Shape;814;p21"/>
          <p:cNvSpPr txBox="1"/>
          <p:nvPr/>
        </p:nvSpPr>
        <p:spPr>
          <a:xfrm>
            <a:off x="5288988" y="2400535"/>
            <a:ext cx="3389313"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815" name="Google Shape;815;p21"/>
          <p:cNvSpPr txBox="1"/>
          <p:nvPr/>
        </p:nvSpPr>
        <p:spPr>
          <a:xfrm>
            <a:off x="8327563" y="2720534"/>
            <a:ext cx="3389313" cy="3127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corrupt(rcvpkt)</a:t>
            </a:r>
            <a:endParaRPr b="0" i="0" sz="1600" u="none" cap="none" strike="noStrike">
              <a:solidFill>
                <a:srgbClr val="000000"/>
              </a:solidFill>
              <a:latin typeface="Times New Roman"/>
              <a:ea typeface="Times New Roman"/>
              <a:cs typeface="Times New Roman"/>
              <a:sym typeface="Times New Roman"/>
            </a:endParaRPr>
          </a:p>
        </p:txBody>
      </p:sp>
      <p:grpSp>
        <p:nvGrpSpPr>
          <p:cNvPr id="816" name="Google Shape;816;p21"/>
          <p:cNvGrpSpPr/>
          <p:nvPr/>
        </p:nvGrpSpPr>
        <p:grpSpPr>
          <a:xfrm>
            <a:off x="2271408" y="3285357"/>
            <a:ext cx="3548062" cy="989290"/>
            <a:chOff x="2270357" y="3283338"/>
            <a:chExt cx="3548062" cy="989290"/>
          </a:xfrm>
        </p:grpSpPr>
        <p:sp>
          <p:nvSpPr>
            <p:cNvPr id="817" name="Google Shape;817;p21"/>
            <p:cNvSpPr/>
            <p:nvPr/>
          </p:nvSpPr>
          <p:spPr>
            <a:xfrm>
              <a:off x="2882338" y="3283338"/>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a:p>
          </p:txBody>
        </p:sp>
        <p:grpSp>
          <p:nvGrpSpPr>
            <p:cNvPr id="818" name="Google Shape;818;p21"/>
            <p:cNvGrpSpPr/>
            <p:nvPr/>
          </p:nvGrpSpPr>
          <p:grpSpPr>
            <a:xfrm>
              <a:off x="2270357" y="3545923"/>
              <a:ext cx="3548062" cy="726705"/>
              <a:chOff x="2270357" y="3545923"/>
              <a:chExt cx="3548062" cy="726705"/>
            </a:xfrm>
          </p:grpSpPr>
          <p:sp>
            <p:nvSpPr>
              <p:cNvPr id="819" name="Google Shape;819;p21"/>
              <p:cNvSpPr txBox="1"/>
              <p:nvPr/>
            </p:nvSpPr>
            <p:spPr>
              <a:xfrm>
                <a:off x="2270357" y="3545923"/>
                <a:ext cx="3548062"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isACK(rcvpkt)</a:t>
                </a:r>
                <a:endParaRPr b="0" i="0" sz="1600" u="none" cap="none" strike="noStrike">
                  <a:solidFill>
                    <a:srgbClr val="000000"/>
                  </a:solidFill>
                  <a:latin typeface="Times New Roman"/>
                  <a:ea typeface="Times New Roman"/>
                  <a:cs typeface="Times New Roman"/>
                  <a:sym typeface="Times New Roman"/>
                </a:endParaRPr>
              </a:p>
            </p:txBody>
          </p:sp>
          <p:cxnSp>
            <p:nvCxnSpPr>
              <p:cNvPr id="820" name="Google Shape;820;p21"/>
              <p:cNvCxnSpPr/>
              <p:nvPr/>
            </p:nvCxnSpPr>
            <p:spPr>
              <a:xfrm>
                <a:off x="3330476" y="3919619"/>
                <a:ext cx="990600" cy="0"/>
              </a:xfrm>
              <a:prstGeom prst="straightConnector1">
                <a:avLst/>
              </a:prstGeom>
              <a:noFill/>
              <a:ln cap="flat" cmpd="sng" w="28575">
                <a:solidFill>
                  <a:srgbClr val="000000"/>
                </a:solidFill>
                <a:prstDash val="solid"/>
                <a:round/>
                <a:headEnd len="med" w="med" type="none"/>
                <a:tailEnd len="med" w="med" type="none"/>
              </a:ln>
            </p:spPr>
          </p:cxnSp>
          <p:sp>
            <p:nvSpPr>
              <p:cNvPr id="821" name="Google Shape;821;p21"/>
              <p:cNvSpPr txBox="1"/>
              <p:nvPr/>
            </p:nvSpPr>
            <p:spPr>
              <a:xfrm>
                <a:off x="3665151" y="3936078"/>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grpSp>
        <p:nvGrpSpPr>
          <p:cNvPr id="822" name="Google Shape;822;p21"/>
          <p:cNvGrpSpPr/>
          <p:nvPr/>
        </p:nvGrpSpPr>
        <p:grpSpPr>
          <a:xfrm>
            <a:off x="8049650" y="5037504"/>
            <a:ext cx="4142349" cy="933582"/>
            <a:chOff x="8049650" y="5037504"/>
            <a:chExt cx="4142349" cy="933582"/>
          </a:xfrm>
        </p:grpSpPr>
        <p:sp>
          <p:nvSpPr>
            <p:cNvPr id="823" name="Google Shape;823;p21"/>
            <p:cNvSpPr txBox="1"/>
            <p:nvPr/>
          </p:nvSpPr>
          <p:spPr>
            <a:xfrm>
              <a:off x="8071876" y="5351961"/>
              <a:ext cx="2143125" cy="619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udt_send(ACK)</a:t>
              </a:r>
              <a:endParaRPr b="0" i="0" sz="1600" u="none" cap="none" strike="noStrike">
                <a:solidFill>
                  <a:srgbClr val="000000"/>
                </a:solidFill>
                <a:latin typeface="Times New Roman"/>
                <a:ea typeface="Times New Roman"/>
                <a:cs typeface="Times New Roman"/>
                <a:sym typeface="Times New Roman"/>
              </a:endParaRPr>
            </a:p>
          </p:txBody>
        </p:sp>
        <p:sp>
          <p:nvSpPr>
            <p:cNvPr id="824" name="Google Shape;824;p21"/>
            <p:cNvSpPr txBox="1"/>
            <p:nvPr/>
          </p:nvSpPr>
          <p:spPr>
            <a:xfrm>
              <a:off x="8049650" y="5037504"/>
              <a:ext cx="4142349"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notcorrupt(rcvpkt)</a:t>
              </a:r>
              <a:endParaRPr b="0" i="0" sz="1600" u="none" cap="none" strike="noStrike">
                <a:solidFill>
                  <a:srgbClr val="000000"/>
                </a:solidFill>
                <a:latin typeface="Times New Roman"/>
                <a:ea typeface="Times New Roman"/>
                <a:cs typeface="Times New Roman"/>
                <a:sym typeface="Times New Roman"/>
              </a:endParaRPr>
            </a:p>
          </p:txBody>
        </p:sp>
        <p:cxnSp>
          <p:nvCxnSpPr>
            <p:cNvPr id="825" name="Google Shape;825;p21"/>
            <p:cNvCxnSpPr/>
            <p:nvPr/>
          </p:nvCxnSpPr>
          <p:spPr>
            <a:xfrm>
              <a:off x="8171888" y="5407524"/>
              <a:ext cx="1489075" cy="0"/>
            </a:xfrm>
            <a:prstGeom prst="straightConnector1">
              <a:avLst/>
            </a:prstGeom>
            <a:noFill/>
            <a:ln cap="flat" cmpd="sng" w="28575">
              <a:solidFill>
                <a:srgbClr val="000000"/>
              </a:solidFill>
              <a:prstDash val="solid"/>
              <a:round/>
              <a:headEnd len="med" w="med" type="none"/>
              <a:tailEnd len="med" w="med" type="none"/>
            </a:ln>
          </p:spPr>
        </p:cxnSp>
      </p:grpSp>
      <p:sp>
        <p:nvSpPr>
          <p:cNvPr id="826" name="Google Shape;826;p21"/>
          <p:cNvSpPr txBox="1"/>
          <p:nvPr/>
        </p:nvSpPr>
        <p:spPr>
          <a:xfrm>
            <a:off x="1163066" y="2517724"/>
            <a:ext cx="10890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sender</a:t>
            </a:r>
            <a:endParaRPr/>
          </a:p>
        </p:txBody>
      </p:sp>
      <p:sp>
        <p:nvSpPr>
          <p:cNvPr id="827" name="Google Shape;827;p21"/>
          <p:cNvSpPr txBox="1"/>
          <p:nvPr/>
        </p:nvSpPr>
        <p:spPr>
          <a:xfrm>
            <a:off x="9660963" y="3961155"/>
            <a:ext cx="12477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receiver</a:t>
            </a:r>
            <a:endParaRPr/>
          </a:p>
        </p:txBody>
      </p:sp>
      <p:sp>
        <p:nvSpPr>
          <p:cNvPr id="828" name="Google Shape;828;p21"/>
          <p:cNvSpPr txBox="1"/>
          <p:nvPr/>
        </p:nvSpPr>
        <p:spPr>
          <a:xfrm>
            <a:off x="5288477" y="2154581"/>
            <a:ext cx="2085975"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isNAK(rcvpkt)</a:t>
            </a:r>
            <a:endParaRPr b="0" i="0" sz="1600" u="none" cap="none" strike="noStrike">
              <a:solidFill>
                <a:srgbClr val="000000"/>
              </a:solidFill>
              <a:latin typeface="Times New Roman"/>
              <a:ea typeface="Times New Roman"/>
              <a:cs typeface="Times New Roman"/>
              <a:sym typeface="Times New Roman"/>
            </a:endParaRPr>
          </a:p>
        </p:txBody>
      </p:sp>
      <p:sp>
        <p:nvSpPr>
          <p:cNvPr id="829" name="Google Shape;829;p2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5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22"/>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corrupted packet scenario</a:t>
            </a:r>
            <a:endParaRPr sz="4400"/>
          </a:p>
        </p:txBody>
      </p:sp>
      <p:sp>
        <p:nvSpPr>
          <p:cNvPr id="836" name="Google Shape;836;p22"/>
          <p:cNvSpPr/>
          <p:nvPr/>
        </p:nvSpPr>
        <p:spPr>
          <a:xfrm>
            <a:off x="2448440" y="23498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837" name="Google Shape;837;p22"/>
          <p:cNvSpPr txBox="1"/>
          <p:nvPr/>
        </p:nvSpPr>
        <p:spPr>
          <a:xfrm>
            <a:off x="2346840" y="24339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above</a:t>
            </a:r>
            <a:endParaRPr b="0" i="0" sz="1600" u="none" cap="none" strike="noStrike">
              <a:solidFill>
                <a:srgbClr val="000000"/>
              </a:solidFill>
              <a:latin typeface="Times New Roman"/>
              <a:ea typeface="Times New Roman"/>
              <a:cs typeface="Times New Roman"/>
              <a:sym typeface="Times New Roman"/>
            </a:endParaRPr>
          </a:p>
        </p:txBody>
      </p:sp>
      <p:sp>
        <p:nvSpPr>
          <p:cNvPr id="838" name="Google Shape;838;p22"/>
          <p:cNvSpPr txBox="1"/>
          <p:nvPr/>
        </p:nvSpPr>
        <p:spPr>
          <a:xfrm>
            <a:off x="2756415" y="1630706"/>
            <a:ext cx="364331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snkpkt = make_pkt(data,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cxnSp>
        <p:nvCxnSpPr>
          <p:cNvPr id="839" name="Google Shape;839;p22"/>
          <p:cNvCxnSpPr/>
          <p:nvPr/>
        </p:nvCxnSpPr>
        <p:spPr>
          <a:xfrm>
            <a:off x="2861190" y="1675156"/>
            <a:ext cx="990600" cy="0"/>
          </a:xfrm>
          <a:prstGeom prst="straightConnector1">
            <a:avLst/>
          </a:prstGeom>
          <a:noFill/>
          <a:ln cap="flat" cmpd="sng" w="28575">
            <a:solidFill>
              <a:srgbClr val="000000"/>
            </a:solidFill>
            <a:prstDash val="solid"/>
            <a:round/>
            <a:headEnd len="med" w="med" type="none"/>
            <a:tailEnd len="med" w="med" type="none"/>
          </a:ln>
        </p:spPr>
      </p:cxnSp>
      <p:sp>
        <p:nvSpPr>
          <p:cNvPr id="840" name="Google Shape;840;p22"/>
          <p:cNvSpPr/>
          <p:nvPr/>
        </p:nvSpPr>
        <p:spPr>
          <a:xfrm flipH="1" rot="10800000">
            <a:off x="2808802" y="2119656"/>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41" name="Google Shape;841;p22"/>
          <p:cNvSpPr/>
          <p:nvPr/>
        </p:nvSpPr>
        <p:spPr>
          <a:xfrm>
            <a:off x="2856427" y="3280118"/>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42" name="Google Shape;842;p22"/>
          <p:cNvSpPr/>
          <p:nvPr/>
        </p:nvSpPr>
        <p:spPr>
          <a:xfrm>
            <a:off x="5004315" y="2426043"/>
            <a:ext cx="466725" cy="893763"/>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43" name="Google Shape;843;p22"/>
          <p:cNvSpPr txBox="1"/>
          <p:nvPr/>
        </p:nvSpPr>
        <p:spPr>
          <a:xfrm>
            <a:off x="5313877" y="2740368"/>
            <a:ext cx="1763713"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844" name="Google Shape;844;p22"/>
          <p:cNvSpPr txBox="1"/>
          <p:nvPr/>
        </p:nvSpPr>
        <p:spPr>
          <a:xfrm>
            <a:off x="5288477" y="2154581"/>
            <a:ext cx="2085975" cy="631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isNAK(rcvpkt)</a:t>
            </a:r>
            <a:endParaRPr b="0" i="0" sz="1600" u="none" cap="none" strike="noStrike">
              <a:solidFill>
                <a:srgbClr val="000000"/>
              </a:solidFill>
              <a:latin typeface="Times New Roman"/>
              <a:ea typeface="Times New Roman"/>
              <a:cs typeface="Times New Roman"/>
              <a:sym typeface="Times New Roman"/>
            </a:endParaRPr>
          </a:p>
        </p:txBody>
      </p:sp>
      <p:cxnSp>
        <p:nvCxnSpPr>
          <p:cNvPr id="845" name="Google Shape;845;p22"/>
          <p:cNvCxnSpPr/>
          <p:nvPr/>
        </p:nvCxnSpPr>
        <p:spPr>
          <a:xfrm>
            <a:off x="5407540" y="2740368"/>
            <a:ext cx="990600" cy="0"/>
          </a:xfrm>
          <a:prstGeom prst="straightConnector1">
            <a:avLst/>
          </a:prstGeom>
          <a:noFill/>
          <a:ln cap="flat" cmpd="sng" w="28575">
            <a:solidFill>
              <a:srgbClr val="000000"/>
            </a:solidFill>
            <a:prstDash val="solid"/>
            <a:round/>
            <a:headEnd len="med" w="med" type="none"/>
            <a:tailEnd len="med" w="med" type="none"/>
          </a:ln>
        </p:spPr>
      </p:cxnSp>
      <p:grpSp>
        <p:nvGrpSpPr>
          <p:cNvPr id="846" name="Google Shape;846;p22"/>
          <p:cNvGrpSpPr/>
          <p:nvPr/>
        </p:nvGrpSpPr>
        <p:grpSpPr>
          <a:xfrm>
            <a:off x="4043877" y="2362543"/>
            <a:ext cx="1074738" cy="962025"/>
            <a:chOff x="1540" y="2116"/>
            <a:chExt cx="677" cy="606"/>
          </a:xfrm>
        </p:grpSpPr>
        <p:sp>
          <p:nvSpPr>
            <p:cNvPr id="847" name="Google Shape;847;p22"/>
            <p:cNvSpPr/>
            <p:nvPr/>
          </p:nvSpPr>
          <p:spPr>
            <a:xfrm>
              <a:off x="1565" y="2116"/>
              <a:ext cx="621" cy="60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848" name="Google Shape;848;p22"/>
            <p:cNvSpPr txBox="1"/>
            <p:nvPr/>
          </p:nvSpPr>
          <p:spPr>
            <a:xfrm>
              <a:off x="1540" y="2163"/>
              <a:ext cx="677"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ACK or NAK</a:t>
              </a:r>
              <a:endParaRPr b="0" i="0" sz="1600" u="none" cap="none" strike="noStrike">
                <a:solidFill>
                  <a:srgbClr val="000000"/>
                </a:solidFill>
                <a:latin typeface="Times New Roman"/>
                <a:ea typeface="Times New Roman"/>
                <a:cs typeface="Times New Roman"/>
                <a:sym typeface="Times New Roman"/>
              </a:endParaRPr>
            </a:p>
          </p:txBody>
        </p:sp>
      </p:grpSp>
      <p:sp>
        <p:nvSpPr>
          <p:cNvPr id="849" name="Google Shape;849;p22"/>
          <p:cNvSpPr/>
          <p:nvPr/>
        </p:nvSpPr>
        <p:spPr>
          <a:xfrm>
            <a:off x="8423790" y="3288056"/>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50" name="Google Shape;850;p22"/>
          <p:cNvSpPr/>
          <p:nvPr/>
        </p:nvSpPr>
        <p:spPr>
          <a:xfrm>
            <a:off x="8515865" y="3708743"/>
            <a:ext cx="985837" cy="96202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851" name="Google Shape;851;p22"/>
          <p:cNvSpPr txBox="1"/>
          <p:nvPr/>
        </p:nvSpPr>
        <p:spPr>
          <a:xfrm>
            <a:off x="8428552" y="3792881"/>
            <a:ext cx="120015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Wait for call from below</a:t>
            </a:r>
            <a:endParaRPr b="0" i="0" sz="1600" u="none" cap="none" strike="noStrike">
              <a:solidFill>
                <a:srgbClr val="000000"/>
              </a:solidFill>
              <a:latin typeface="Times New Roman"/>
              <a:ea typeface="Times New Roman"/>
              <a:cs typeface="Times New Roman"/>
              <a:sym typeface="Times New Roman"/>
            </a:endParaRPr>
          </a:p>
        </p:txBody>
      </p:sp>
      <p:sp>
        <p:nvSpPr>
          <p:cNvPr id="852" name="Google Shape;852;p22"/>
          <p:cNvSpPr/>
          <p:nvPr/>
        </p:nvSpPr>
        <p:spPr>
          <a:xfrm flipH="1" rot="10800000">
            <a:off x="8436490" y="4591214"/>
            <a:ext cx="1257300" cy="469900"/>
          </a:xfrm>
          <a:custGeom>
            <a:rect b="b" l="l" r="r" t="t"/>
            <a:pathLst>
              <a:path extrusionOk="0" h="740" w="1500">
                <a:moveTo>
                  <a:pt x="361" y="671"/>
                </a:moveTo>
                <a:cubicBezTo>
                  <a:pt x="0" y="0"/>
                  <a:pt x="1500" y="90"/>
                  <a:pt x="1017" y="74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853" name="Google Shape;853;p22"/>
          <p:cNvGrpSpPr/>
          <p:nvPr/>
        </p:nvGrpSpPr>
        <p:grpSpPr>
          <a:xfrm>
            <a:off x="2100777" y="2306981"/>
            <a:ext cx="1333500" cy="1004887"/>
            <a:chOff x="220" y="1365"/>
            <a:chExt cx="840" cy="633"/>
          </a:xfrm>
        </p:grpSpPr>
        <p:cxnSp>
          <p:nvCxnSpPr>
            <p:cNvPr id="854" name="Google Shape;854;p22"/>
            <p:cNvCxnSpPr/>
            <p:nvPr/>
          </p:nvCxnSpPr>
          <p:spPr>
            <a:xfrm>
              <a:off x="220" y="1365"/>
              <a:ext cx="273" cy="154"/>
            </a:xfrm>
            <a:prstGeom prst="straightConnector1">
              <a:avLst/>
            </a:prstGeom>
            <a:noFill/>
            <a:ln cap="flat" cmpd="sng" w="28575">
              <a:solidFill>
                <a:srgbClr val="FF0000"/>
              </a:solidFill>
              <a:prstDash val="dash"/>
              <a:round/>
              <a:headEnd len="med" w="med" type="none"/>
              <a:tailEnd len="med" w="med" type="triangle"/>
            </a:ln>
          </p:spPr>
        </p:cxnSp>
        <p:sp>
          <p:nvSpPr>
            <p:cNvPr id="855" name="Google Shape;855;p22"/>
            <p:cNvSpPr/>
            <p:nvPr/>
          </p:nvSpPr>
          <p:spPr>
            <a:xfrm>
              <a:off x="439" y="1392"/>
              <a:ext cx="621" cy="606"/>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grpSp>
        <p:nvGrpSpPr>
          <p:cNvPr id="856" name="Google Shape;856;p22"/>
          <p:cNvGrpSpPr/>
          <p:nvPr/>
        </p:nvGrpSpPr>
        <p:grpSpPr>
          <a:xfrm>
            <a:off x="8085652" y="3637306"/>
            <a:ext cx="1414463" cy="1033462"/>
            <a:chOff x="3990" y="2203"/>
            <a:chExt cx="891" cy="651"/>
          </a:xfrm>
        </p:grpSpPr>
        <p:cxnSp>
          <p:nvCxnSpPr>
            <p:cNvPr id="857" name="Google Shape;857;p22"/>
            <p:cNvCxnSpPr/>
            <p:nvPr/>
          </p:nvCxnSpPr>
          <p:spPr>
            <a:xfrm>
              <a:off x="3990" y="2203"/>
              <a:ext cx="273" cy="154"/>
            </a:xfrm>
            <a:prstGeom prst="straightConnector1">
              <a:avLst/>
            </a:prstGeom>
            <a:noFill/>
            <a:ln cap="flat" cmpd="sng" w="28575">
              <a:solidFill>
                <a:srgbClr val="FF0000"/>
              </a:solidFill>
              <a:prstDash val="dash"/>
              <a:round/>
              <a:headEnd len="med" w="med" type="none"/>
              <a:tailEnd len="med" w="med" type="triangle"/>
            </a:ln>
          </p:spPr>
        </p:cxnSp>
        <p:sp>
          <p:nvSpPr>
            <p:cNvPr id="858" name="Google Shape;858;p22"/>
            <p:cNvSpPr/>
            <p:nvPr/>
          </p:nvSpPr>
          <p:spPr>
            <a:xfrm>
              <a:off x="4260" y="2248"/>
              <a:ext cx="621" cy="606"/>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859" name="Google Shape;859;p22"/>
          <p:cNvSpPr txBox="1"/>
          <p:nvPr/>
        </p:nvSpPr>
        <p:spPr>
          <a:xfrm>
            <a:off x="2781815" y="1340193"/>
            <a:ext cx="2255837"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cxnSp>
        <p:nvCxnSpPr>
          <p:cNvPr id="860" name="Google Shape;860;p22"/>
          <p:cNvCxnSpPr/>
          <p:nvPr/>
        </p:nvCxnSpPr>
        <p:spPr>
          <a:xfrm>
            <a:off x="2762765" y="1429093"/>
            <a:ext cx="12700" cy="747713"/>
          </a:xfrm>
          <a:prstGeom prst="straightConnector1">
            <a:avLst/>
          </a:prstGeom>
          <a:noFill/>
          <a:ln cap="flat" cmpd="sng" w="76200">
            <a:solidFill>
              <a:srgbClr val="FF0000"/>
            </a:solidFill>
            <a:prstDash val="solid"/>
            <a:round/>
            <a:headEnd len="med" w="med" type="none"/>
            <a:tailEnd len="med" w="med" type="none"/>
          </a:ln>
        </p:spPr>
      </p:cxnSp>
      <p:sp>
        <p:nvSpPr>
          <p:cNvPr id="861" name="Google Shape;861;p22"/>
          <p:cNvSpPr/>
          <p:nvPr/>
        </p:nvSpPr>
        <p:spPr>
          <a:xfrm>
            <a:off x="2762765" y="2146643"/>
            <a:ext cx="6940550" cy="654050"/>
          </a:xfrm>
          <a:custGeom>
            <a:rect b="b" l="l" r="r" t="t"/>
            <a:pathLst>
              <a:path extrusionOk="0" h="412" w="4372">
                <a:moveTo>
                  <a:pt x="0" y="10"/>
                </a:moveTo>
                <a:lnTo>
                  <a:pt x="1003" y="0"/>
                </a:lnTo>
                <a:lnTo>
                  <a:pt x="3508" y="412"/>
                </a:lnTo>
                <a:lnTo>
                  <a:pt x="4372" y="412"/>
                </a:lnTo>
              </a:path>
            </a:pathLst>
          </a:custGeom>
          <a:noFill/>
          <a:ln cap="flat" cmpd="sng" w="3810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862" name="Google Shape;862;p22"/>
          <p:cNvGrpSpPr/>
          <p:nvPr/>
        </p:nvGrpSpPr>
        <p:grpSpPr>
          <a:xfrm>
            <a:off x="2099190" y="2306981"/>
            <a:ext cx="1333500" cy="1004887"/>
            <a:chOff x="220" y="1365"/>
            <a:chExt cx="840" cy="633"/>
          </a:xfrm>
        </p:grpSpPr>
        <p:cxnSp>
          <p:nvCxnSpPr>
            <p:cNvPr id="863" name="Google Shape;863;p22"/>
            <p:cNvCxnSpPr/>
            <p:nvPr/>
          </p:nvCxnSpPr>
          <p:spPr>
            <a:xfrm>
              <a:off x="220" y="1365"/>
              <a:ext cx="273" cy="154"/>
            </a:xfrm>
            <a:prstGeom prst="straightConnector1">
              <a:avLst/>
            </a:prstGeom>
            <a:noFill/>
            <a:ln cap="flat" cmpd="sng" w="28575">
              <a:solidFill>
                <a:srgbClr val="000000"/>
              </a:solidFill>
              <a:prstDash val="dash"/>
              <a:round/>
              <a:headEnd len="med" w="med" type="none"/>
              <a:tailEnd len="med" w="med" type="triangle"/>
            </a:ln>
          </p:spPr>
        </p:cxnSp>
        <p:sp>
          <p:nvSpPr>
            <p:cNvPr id="864" name="Google Shape;864;p22"/>
            <p:cNvSpPr/>
            <p:nvPr/>
          </p:nvSpPr>
          <p:spPr>
            <a:xfrm>
              <a:off x="439" y="1392"/>
              <a:ext cx="621" cy="606"/>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865" name="Google Shape;865;p22"/>
          <p:cNvSpPr/>
          <p:nvPr/>
        </p:nvSpPr>
        <p:spPr>
          <a:xfrm>
            <a:off x="4083565" y="2362543"/>
            <a:ext cx="985837" cy="962025"/>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cxnSp>
        <p:nvCxnSpPr>
          <p:cNvPr id="866" name="Google Shape;866;p22"/>
          <p:cNvCxnSpPr/>
          <p:nvPr/>
        </p:nvCxnSpPr>
        <p:spPr>
          <a:xfrm flipH="1">
            <a:off x="8012627" y="5042243"/>
            <a:ext cx="12700" cy="1193800"/>
          </a:xfrm>
          <a:prstGeom prst="straightConnector1">
            <a:avLst/>
          </a:prstGeom>
          <a:noFill/>
          <a:ln cap="flat" cmpd="sng" w="76200">
            <a:solidFill>
              <a:srgbClr val="FF0000"/>
            </a:solidFill>
            <a:prstDash val="solid"/>
            <a:round/>
            <a:headEnd len="med" w="med" type="none"/>
            <a:tailEnd len="med" w="med" type="none"/>
          </a:ln>
        </p:spPr>
      </p:cxnSp>
      <p:sp>
        <p:nvSpPr>
          <p:cNvPr id="867" name="Google Shape;867;p22"/>
          <p:cNvSpPr/>
          <p:nvPr/>
        </p:nvSpPr>
        <p:spPr>
          <a:xfrm>
            <a:off x="2353297" y="3858893"/>
            <a:ext cx="7272844" cy="2363522"/>
          </a:xfrm>
          <a:custGeom>
            <a:rect b="b" l="l" r="r" t="t"/>
            <a:pathLst>
              <a:path extrusionOk="0" h="10762" w="10845">
                <a:moveTo>
                  <a:pt x="10845" y="10762"/>
                </a:moveTo>
                <a:lnTo>
                  <a:pt x="8419" y="10762"/>
                </a:lnTo>
                <a:lnTo>
                  <a:pt x="4911" y="0"/>
                </a:lnTo>
                <a:lnTo>
                  <a:pt x="0" y="0"/>
                </a:lnTo>
              </a:path>
            </a:pathLst>
          </a:custGeom>
          <a:noFill/>
          <a:ln cap="flat" cmpd="sng" w="3810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868" name="Google Shape;868;p22"/>
          <p:cNvGrpSpPr/>
          <p:nvPr/>
        </p:nvGrpSpPr>
        <p:grpSpPr>
          <a:xfrm>
            <a:off x="2099190" y="2306981"/>
            <a:ext cx="1333500" cy="1004887"/>
            <a:chOff x="220" y="1365"/>
            <a:chExt cx="840" cy="633"/>
          </a:xfrm>
        </p:grpSpPr>
        <p:cxnSp>
          <p:nvCxnSpPr>
            <p:cNvPr id="869" name="Google Shape;869;p22"/>
            <p:cNvCxnSpPr/>
            <p:nvPr/>
          </p:nvCxnSpPr>
          <p:spPr>
            <a:xfrm>
              <a:off x="220" y="1365"/>
              <a:ext cx="273" cy="154"/>
            </a:xfrm>
            <a:prstGeom prst="straightConnector1">
              <a:avLst/>
            </a:prstGeom>
            <a:noFill/>
            <a:ln cap="flat" cmpd="sng" w="28575">
              <a:solidFill>
                <a:srgbClr val="000000"/>
              </a:solidFill>
              <a:prstDash val="dash"/>
              <a:round/>
              <a:headEnd len="med" w="med" type="none"/>
              <a:tailEnd len="med" w="med" type="triangle"/>
            </a:ln>
          </p:spPr>
        </p:cxnSp>
        <p:sp>
          <p:nvSpPr>
            <p:cNvPr id="870" name="Google Shape;870;p22"/>
            <p:cNvSpPr/>
            <p:nvPr/>
          </p:nvSpPr>
          <p:spPr>
            <a:xfrm>
              <a:off x="439" y="1392"/>
              <a:ext cx="621" cy="606"/>
            </a:xfrm>
            <a:prstGeom prst="ellipse">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grpSp>
      <p:sp>
        <p:nvSpPr>
          <p:cNvPr id="871" name="Google Shape;871;p22"/>
          <p:cNvSpPr/>
          <p:nvPr/>
        </p:nvSpPr>
        <p:spPr>
          <a:xfrm>
            <a:off x="4080390" y="2367306"/>
            <a:ext cx="985837" cy="962025"/>
          </a:xfrm>
          <a:prstGeom prst="ellipse">
            <a:avLst/>
          </a:pr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cxnSp>
        <p:nvCxnSpPr>
          <p:cNvPr id="872" name="Google Shape;872;p22"/>
          <p:cNvCxnSpPr/>
          <p:nvPr/>
        </p:nvCxnSpPr>
        <p:spPr>
          <a:xfrm>
            <a:off x="8304727" y="2634006"/>
            <a:ext cx="0" cy="817562"/>
          </a:xfrm>
          <a:prstGeom prst="straightConnector1">
            <a:avLst/>
          </a:prstGeom>
          <a:noFill/>
          <a:ln cap="flat" cmpd="sng" w="76200">
            <a:solidFill>
              <a:srgbClr val="FF0000"/>
            </a:solidFill>
            <a:prstDash val="solid"/>
            <a:round/>
            <a:headEnd len="med" w="med" type="none"/>
            <a:tailEnd len="med" w="med" type="none"/>
          </a:ln>
        </p:spPr>
      </p:cxnSp>
      <p:sp>
        <p:nvSpPr>
          <p:cNvPr id="873" name="Google Shape;873;p22"/>
          <p:cNvSpPr/>
          <p:nvPr/>
        </p:nvSpPr>
        <p:spPr>
          <a:xfrm>
            <a:off x="5409127" y="2356193"/>
            <a:ext cx="4378325" cy="1025525"/>
          </a:xfrm>
          <a:custGeom>
            <a:rect b="b" l="l" r="r" t="t"/>
            <a:pathLst>
              <a:path extrusionOk="0" h="646" w="2758">
                <a:moveTo>
                  <a:pt x="2758" y="646"/>
                </a:moveTo>
                <a:lnTo>
                  <a:pt x="1763" y="629"/>
                </a:lnTo>
                <a:lnTo>
                  <a:pt x="1039" y="0"/>
                </a:lnTo>
                <a:lnTo>
                  <a:pt x="0" y="0"/>
                </a:lnTo>
              </a:path>
            </a:pathLst>
          </a:custGeom>
          <a:noFill/>
          <a:ln cap="flat" cmpd="sng" w="3810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874" name="Google Shape;874;p22"/>
          <p:cNvCxnSpPr/>
          <p:nvPr/>
        </p:nvCxnSpPr>
        <p:spPr>
          <a:xfrm>
            <a:off x="5299590" y="2230781"/>
            <a:ext cx="0" cy="846137"/>
          </a:xfrm>
          <a:prstGeom prst="straightConnector1">
            <a:avLst/>
          </a:prstGeom>
          <a:noFill/>
          <a:ln cap="flat" cmpd="sng" w="76200">
            <a:solidFill>
              <a:srgbClr val="FF0000"/>
            </a:solidFill>
            <a:prstDash val="solid"/>
            <a:round/>
            <a:headEnd len="med" w="med" type="none"/>
            <a:tailEnd len="med" w="med" type="none"/>
          </a:ln>
        </p:spPr>
      </p:cxnSp>
      <p:sp>
        <p:nvSpPr>
          <p:cNvPr id="875" name="Google Shape;875;p22"/>
          <p:cNvSpPr/>
          <p:nvPr/>
        </p:nvSpPr>
        <p:spPr>
          <a:xfrm>
            <a:off x="5394840" y="3091206"/>
            <a:ext cx="5464750" cy="1966367"/>
          </a:xfrm>
          <a:custGeom>
            <a:rect b="b" l="l" r="r" t="t"/>
            <a:pathLst>
              <a:path extrusionOk="0" h="9871" w="9930">
                <a:moveTo>
                  <a:pt x="0" y="0"/>
                </a:moveTo>
                <a:lnTo>
                  <a:pt x="2923" y="0"/>
                </a:lnTo>
                <a:lnTo>
                  <a:pt x="4713" y="9870"/>
                </a:lnTo>
                <a:lnTo>
                  <a:pt x="9930" y="9871"/>
                </a:lnTo>
              </a:path>
            </a:pathLst>
          </a:custGeom>
          <a:noFill/>
          <a:ln cap="flat" cmpd="sng" w="3810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876" name="Google Shape;876;p22"/>
          <p:cNvGrpSpPr/>
          <p:nvPr/>
        </p:nvGrpSpPr>
        <p:grpSpPr>
          <a:xfrm>
            <a:off x="8325876" y="3094378"/>
            <a:ext cx="1828800" cy="257175"/>
            <a:chOff x="2222" y="3039"/>
            <a:chExt cx="1152" cy="162"/>
          </a:xfrm>
        </p:grpSpPr>
        <p:sp>
          <p:nvSpPr>
            <p:cNvPr id="877" name="Google Shape;877;p22"/>
            <p:cNvSpPr txBox="1"/>
            <p:nvPr/>
          </p:nvSpPr>
          <p:spPr>
            <a:xfrm>
              <a:off x="2222" y="3039"/>
              <a:ext cx="1152" cy="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udt_send(NAK)</a:t>
              </a:r>
              <a:endParaRPr b="0" i="0" sz="1600" u="none" cap="none" strike="noStrike">
                <a:solidFill>
                  <a:srgbClr val="000000"/>
                </a:solidFill>
                <a:latin typeface="Times New Roman"/>
                <a:ea typeface="Times New Roman"/>
                <a:cs typeface="Times New Roman"/>
                <a:sym typeface="Times New Roman"/>
              </a:endParaRPr>
            </a:p>
          </p:txBody>
        </p:sp>
        <p:cxnSp>
          <p:nvCxnSpPr>
            <p:cNvPr id="878" name="Google Shape;878;p22"/>
            <p:cNvCxnSpPr/>
            <p:nvPr/>
          </p:nvCxnSpPr>
          <p:spPr>
            <a:xfrm>
              <a:off x="2285" y="3040"/>
              <a:ext cx="624" cy="0"/>
            </a:xfrm>
            <a:prstGeom prst="straightConnector1">
              <a:avLst/>
            </a:prstGeom>
            <a:noFill/>
            <a:ln cap="flat" cmpd="sng" w="28575">
              <a:solidFill>
                <a:srgbClr val="000000"/>
              </a:solidFill>
              <a:prstDash val="solid"/>
              <a:round/>
              <a:headEnd len="med" w="med" type="none"/>
              <a:tailEnd len="med" w="med" type="none"/>
            </a:ln>
          </p:spPr>
        </p:cxnSp>
      </p:grpSp>
      <p:sp>
        <p:nvSpPr>
          <p:cNvPr id="879" name="Google Shape;879;p22"/>
          <p:cNvSpPr txBox="1"/>
          <p:nvPr/>
        </p:nvSpPr>
        <p:spPr>
          <a:xfrm>
            <a:off x="8327563" y="2720534"/>
            <a:ext cx="3389313" cy="3127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corrupt(rcvpkt)</a:t>
            </a:r>
            <a:endParaRPr b="0" i="0" sz="1600" u="none" cap="none" strike="noStrike">
              <a:solidFill>
                <a:srgbClr val="000000"/>
              </a:solidFill>
              <a:latin typeface="Times New Roman"/>
              <a:ea typeface="Times New Roman"/>
              <a:cs typeface="Times New Roman"/>
              <a:sym typeface="Times New Roman"/>
            </a:endParaRPr>
          </a:p>
        </p:txBody>
      </p:sp>
      <p:grpSp>
        <p:nvGrpSpPr>
          <p:cNvPr id="880" name="Google Shape;880;p22"/>
          <p:cNvGrpSpPr/>
          <p:nvPr/>
        </p:nvGrpSpPr>
        <p:grpSpPr>
          <a:xfrm>
            <a:off x="8049650" y="5037504"/>
            <a:ext cx="4142349" cy="933582"/>
            <a:chOff x="8049650" y="5037504"/>
            <a:chExt cx="4142349" cy="933582"/>
          </a:xfrm>
        </p:grpSpPr>
        <p:sp>
          <p:nvSpPr>
            <p:cNvPr id="881" name="Google Shape;881;p22"/>
            <p:cNvSpPr txBox="1"/>
            <p:nvPr/>
          </p:nvSpPr>
          <p:spPr>
            <a:xfrm>
              <a:off x="8071876" y="5351961"/>
              <a:ext cx="2143125" cy="619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udt_send(ACK)</a:t>
              </a:r>
              <a:endParaRPr b="0" i="0" sz="1600" u="none" cap="none" strike="noStrike">
                <a:solidFill>
                  <a:srgbClr val="000000"/>
                </a:solidFill>
                <a:latin typeface="Times New Roman"/>
                <a:ea typeface="Times New Roman"/>
                <a:cs typeface="Times New Roman"/>
                <a:sym typeface="Times New Roman"/>
              </a:endParaRPr>
            </a:p>
          </p:txBody>
        </p:sp>
        <p:sp>
          <p:nvSpPr>
            <p:cNvPr id="882" name="Google Shape;882;p22"/>
            <p:cNvSpPr txBox="1"/>
            <p:nvPr/>
          </p:nvSpPr>
          <p:spPr>
            <a:xfrm>
              <a:off x="8049650" y="5037504"/>
              <a:ext cx="4142349"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notcorrupt(rcvpkt)</a:t>
              </a:r>
              <a:endParaRPr b="0" i="0" sz="1600" u="none" cap="none" strike="noStrike">
                <a:solidFill>
                  <a:srgbClr val="000000"/>
                </a:solidFill>
                <a:latin typeface="Times New Roman"/>
                <a:ea typeface="Times New Roman"/>
                <a:cs typeface="Times New Roman"/>
                <a:sym typeface="Times New Roman"/>
              </a:endParaRPr>
            </a:p>
          </p:txBody>
        </p:sp>
        <p:cxnSp>
          <p:nvCxnSpPr>
            <p:cNvPr id="883" name="Google Shape;883;p22"/>
            <p:cNvCxnSpPr/>
            <p:nvPr/>
          </p:nvCxnSpPr>
          <p:spPr>
            <a:xfrm>
              <a:off x="8171888" y="5407524"/>
              <a:ext cx="1489075" cy="0"/>
            </a:xfrm>
            <a:prstGeom prst="straightConnector1">
              <a:avLst/>
            </a:prstGeom>
            <a:noFill/>
            <a:ln cap="flat" cmpd="sng" w="28575">
              <a:solidFill>
                <a:srgbClr val="000000"/>
              </a:solidFill>
              <a:prstDash val="solid"/>
              <a:round/>
              <a:headEnd len="med" w="med" type="none"/>
              <a:tailEnd len="med" w="med" type="none"/>
            </a:ln>
          </p:spPr>
        </p:cxnSp>
      </p:grpSp>
      <p:grpSp>
        <p:nvGrpSpPr>
          <p:cNvPr id="884" name="Google Shape;884;p22"/>
          <p:cNvGrpSpPr/>
          <p:nvPr/>
        </p:nvGrpSpPr>
        <p:grpSpPr>
          <a:xfrm>
            <a:off x="2271408" y="3285357"/>
            <a:ext cx="3548062" cy="989290"/>
            <a:chOff x="2270357" y="3283338"/>
            <a:chExt cx="3548062" cy="989290"/>
          </a:xfrm>
        </p:grpSpPr>
        <p:sp>
          <p:nvSpPr>
            <p:cNvPr id="885" name="Google Shape;885;p22"/>
            <p:cNvSpPr/>
            <p:nvPr/>
          </p:nvSpPr>
          <p:spPr>
            <a:xfrm>
              <a:off x="2882338" y="3283338"/>
              <a:ext cx="1800225" cy="247650"/>
            </a:xfrm>
            <a:custGeom>
              <a:rect b="b" l="l" r="r" t="t"/>
              <a:pathLst>
                <a:path extrusionOk="0" h="525" w="2835">
                  <a:moveTo>
                    <a:pt x="0" y="0"/>
                  </a:moveTo>
                  <a:cubicBezTo>
                    <a:pt x="60" y="525"/>
                    <a:pt x="2835" y="495"/>
                    <a:pt x="2835" y="0"/>
                  </a:cubicBez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a:p>
          </p:txBody>
        </p:sp>
        <p:grpSp>
          <p:nvGrpSpPr>
            <p:cNvPr id="886" name="Google Shape;886;p22"/>
            <p:cNvGrpSpPr/>
            <p:nvPr/>
          </p:nvGrpSpPr>
          <p:grpSpPr>
            <a:xfrm>
              <a:off x="2270357" y="3545923"/>
              <a:ext cx="3548062" cy="726705"/>
              <a:chOff x="2270357" y="3545923"/>
              <a:chExt cx="3548062" cy="726705"/>
            </a:xfrm>
          </p:grpSpPr>
          <p:sp>
            <p:nvSpPr>
              <p:cNvPr id="887" name="Google Shape;887;p22"/>
              <p:cNvSpPr txBox="1"/>
              <p:nvPr/>
            </p:nvSpPr>
            <p:spPr>
              <a:xfrm>
                <a:off x="2270357" y="3545923"/>
                <a:ext cx="3548062"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isACK(rcvpkt)</a:t>
                </a:r>
                <a:endParaRPr b="0" i="0" sz="1600" u="none" cap="none" strike="noStrike">
                  <a:solidFill>
                    <a:srgbClr val="000000"/>
                  </a:solidFill>
                  <a:latin typeface="Times New Roman"/>
                  <a:ea typeface="Times New Roman"/>
                  <a:cs typeface="Times New Roman"/>
                  <a:sym typeface="Times New Roman"/>
                </a:endParaRPr>
              </a:p>
            </p:txBody>
          </p:sp>
          <p:cxnSp>
            <p:nvCxnSpPr>
              <p:cNvPr id="888" name="Google Shape;888;p22"/>
              <p:cNvCxnSpPr/>
              <p:nvPr/>
            </p:nvCxnSpPr>
            <p:spPr>
              <a:xfrm>
                <a:off x="3330476" y="3919619"/>
                <a:ext cx="990600" cy="0"/>
              </a:xfrm>
              <a:prstGeom prst="straightConnector1">
                <a:avLst/>
              </a:prstGeom>
              <a:noFill/>
              <a:ln cap="flat" cmpd="sng" w="28575">
                <a:solidFill>
                  <a:srgbClr val="000000"/>
                </a:solidFill>
                <a:prstDash val="solid"/>
                <a:round/>
                <a:headEnd len="med" w="med" type="none"/>
                <a:tailEnd len="med" w="med" type="none"/>
              </a:ln>
            </p:spPr>
          </p:cxnSp>
          <p:sp>
            <p:nvSpPr>
              <p:cNvPr id="889" name="Google Shape;889;p22"/>
              <p:cNvSpPr txBox="1"/>
              <p:nvPr/>
            </p:nvSpPr>
            <p:spPr>
              <a:xfrm>
                <a:off x="3665151" y="3936078"/>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sp>
        <p:nvSpPr>
          <p:cNvPr id="890" name="Google Shape;890;p22"/>
          <p:cNvSpPr txBox="1"/>
          <p:nvPr/>
        </p:nvSpPr>
        <p:spPr>
          <a:xfrm>
            <a:off x="1163066" y="2517724"/>
            <a:ext cx="10890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sender</a:t>
            </a:r>
            <a:endParaRPr/>
          </a:p>
        </p:txBody>
      </p:sp>
      <p:sp>
        <p:nvSpPr>
          <p:cNvPr id="891" name="Google Shape;891;p22"/>
          <p:cNvSpPr txBox="1"/>
          <p:nvPr/>
        </p:nvSpPr>
        <p:spPr>
          <a:xfrm>
            <a:off x="9660963" y="3961155"/>
            <a:ext cx="124777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Tahoma"/>
              <a:buNone/>
            </a:pPr>
            <a:r>
              <a:rPr b="0" i="0" lang="en-US" sz="2400" u="none" cap="none" strike="noStrike">
                <a:solidFill>
                  <a:srgbClr val="CC0000"/>
                </a:solidFill>
                <a:latin typeface="Tahoma"/>
                <a:ea typeface="Tahoma"/>
                <a:cs typeface="Tahoma"/>
                <a:sym typeface="Tahoma"/>
              </a:rPr>
              <a:t>receiver</a:t>
            </a:r>
            <a:endParaRPr/>
          </a:p>
        </p:txBody>
      </p:sp>
      <p:sp>
        <p:nvSpPr>
          <p:cNvPr id="892" name="Google Shape;892;p2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1000"/>
                                        <p:tgtEl>
                                          <p:spTgt spid="861"/>
                                        </p:tgtEl>
                                      </p:cBhvr>
                                    </p:animEffect>
                                  </p:childTnLst>
                                </p:cTn>
                              </p:par>
                              <p:par>
                                <p:cTn fill="hold" nodeType="with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000"/>
                                        <p:tgtEl>
                                          <p:spTgt spid="8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1000"/>
                                        <p:tgtEl>
                                          <p:spTgt spid="8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2000"/>
                                        <p:tgtEl>
                                          <p:spTgt spid="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000"/>
                                        <p:tgtEl>
                                          <p:spTgt spid="8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000"/>
                                        <p:tgtEl>
                                          <p:spTgt spid="867"/>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23"/>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rdt2.0 has a fatal flaw!</a:t>
            </a:r>
            <a:endParaRPr sz="4400"/>
          </a:p>
        </p:txBody>
      </p:sp>
      <p:sp>
        <p:nvSpPr>
          <p:cNvPr id="899" name="Google Shape;899;p23"/>
          <p:cNvSpPr txBox="1"/>
          <p:nvPr/>
        </p:nvSpPr>
        <p:spPr>
          <a:xfrm>
            <a:off x="691480" y="1384568"/>
            <a:ext cx="5825230" cy="46482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80000"/>
              </a:lnSpc>
              <a:spcBef>
                <a:spcPts val="0"/>
              </a:spcBef>
              <a:spcAft>
                <a:spcPts val="0"/>
              </a:spcAft>
              <a:buClr>
                <a:srgbClr val="0000A3"/>
              </a:buClr>
              <a:buSzPts val="3200"/>
              <a:buFont typeface="Noto Sans Symbols"/>
              <a:buNone/>
            </a:pPr>
            <a:r>
              <a:rPr b="0" i="0" lang="en-US" sz="3200" u="none" cap="none" strike="noStrike">
                <a:solidFill>
                  <a:srgbClr val="CC0000"/>
                </a:solidFill>
                <a:latin typeface="Calibri"/>
                <a:ea typeface="Calibri"/>
                <a:cs typeface="Calibri"/>
                <a:sym typeface="Calibri"/>
              </a:rPr>
              <a:t>what happens if ACK/NAK corrupted</a:t>
            </a:r>
            <a:r>
              <a:rPr b="0" i="0" lang="en-US" sz="2800" u="none" cap="none" strike="noStrike">
                <a:solidFill>
                  <a:srgbClr val="CC0000"/>
                </a:solidFill>
                <a:latin typeface="Calibri"/>
                <a:ea typeface="Calibri"/>
                <a:cs typeface="Calibri"/>
                <a:sym typeface="Calibri"/>
              </a:rPr>
              <a:t>?</a:t>
            </a:r>
            <a:endParaRPr/>
          </a:p>
          <a:p>
            <a:pPr indent="-217487" lvl="0" marL="460375" marR="0" rtl="0" algn="l">
              <a:lnSpc>
                <a:spcPct val="8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sender doesn’t know what happened at receiver!</a:t>
            </a:r>
            <a:endParaRPr/>
          </a:p>
          <a:p>
            <a:pPr indent="-217487" lvl="0" marL="460375" marR="0" rtl="0" algn="l">
              <a:lnSpc>
                <a:spcPct val="8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can’t just retransmit: possible duplicate</a:t>
            </a:r>
            <a:endParaRPr b="0" i="0" sz="3200" u="none" cap="none" strike="noStrike">
              <a:solidFill>
                <a:srgbClr val="000000"/>
              </a:solidFill>
              <a:latin typeface="Calibri"/>
              <a:ea typeface="Calibri"/>
              <a:cs typeface="Calibri"/>
              <a:sym typeface="Calibri"/>
            </a:endParaRPr>
          </a:p>
          <a:p>
            <a:pPr indent="-222250" lvl="0" marL="352425" marR="0" rtl="0" algn="l">
              <a:lnSpc>
                <a:spcPct val="80000"/>
              </a:lnSpc>
              <a:spcBef>
                <a:spcPts val="1440"/>
              </a:spcBef>
              <a:spcAft>
                <a:spcPts val="0"/>
              </a:spcAft>
              <a:buClr>
                <a:srgbClr val="0000A3"/>
              </a:buClr>
              <a:buSzPts val="2400"/>
              <a:buFont typeface="Noto Sans Symbols"/>
              <a:buNone/>
            </a:pPr>
            <a:r>
              <a:t/>
            </a:r>
            <a:endParaRPr b="0" i="0" sz="2400" u="none" cap="none" strike="noStrike">
              <a:solidFill>
                <a:srgbClr val="000000"/>
              </a:solidFill>
              <a:latin typeface="Calibri"/>
              <a:ea typeface="Calibri"/>
              <a:cs typeface="Calibri"/>
              <a:sym typeface="Calibri"/>
            </a:endParaRPr>
          </a:p>
          <a:p>
            <a:pPr indent="-222250" lvl="0" marL="352425" marR="0" rtl="0" algn="l">
              <a:lnSpc>
                <a:spcPct val="7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222250" lvl="0" marL="352425" marR="0" rtl="0" algn="l">
              <a:lnSpc>
                <a:spcPct val="7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900" name="Google Shape;900;p23"/>
          <p:cNvSpPr txBox="1"/>
          <p:nvPr/>
        </p:nvSpPr>
        <p:spPr>
          <a:xfrm>
            <a:off x="6207334" y="1371689"/>
            <a:ext cx="5293186" cy="3063891"/>
          </a:xfrm>
          <a:prstGeom prst="rect">
            <a:avLst/>
          </a:prstGeom>
          <a:noFill/>
          <a:ln>
            <a:noFill/>
          </a:ln>
        </p:spPr>
        <p:txBody>
          <a:bodyPr anchorCtr="0" anchor="t" bIns="45700" lIns="91425" spcFirstLastPara="1" rIns="91425" wrap="square" tIns="45700">
            <a:normAutofit lnSpcReduction="10000"/>
          </a:bodyPr>
          <a:lstStyle/>
          <a:p>
            <a:pPr indent="-222250" lvl="0" marL="352425" marR="0" rtl="0" algn="l">
              <a:lnSpc>
                <a:spcPct val="90000"/>
              </a:lnSpc>
              <a:spcBef>
                <a:spcPts val="0"/>
              </a:spcBef>
              <a:spcAft>
                <a:spcPts val="0"/>
              </a:spcAft>
              <a:buClr>
                <a:srgbClr val="0000A3"/>
              </a:buClr>
              <a:buSzPts val="3500"/>
              <a:buFont typeface="Noto Sans Symbols"/>
              <a:buNone/>
            </a:pPr>
            <a:r>
              <a:rPr b="0" i="0" lang="en-US" sz="3500" u="none" cap="none" strike="noStrike">
                <a:solidFill>
                  <a:srgbClr val="CC0000"/>
                </a:solidFill>
                <a:latin typeface="Calibri"/>
                <a:ea typeface="Calibri"/>
                <a:cs typeface="Calibri"/>
                <a:sym typeface="Calibri"/>
              </a:rPr>
              <a:t>handling duplicates</a:t>
            </a:r>
            <a:r>
              <a:rPr b="0" i="0" lang="en-US" sz="3500" u="none" cap="none" strike="noStrike">
                <a:solidFill>
                  <a:srgbClr val="FF0000"/>
                </a:solidFill>
                <a:latin typeface="Calibri"/>
                <a:ea typeface="Calibri"/>
                <a:cs typeface="Calibri"/>
                <a:sym typeface="Calibri"/>
              </a:rPr>
              <a:t>: </a:t>
            </a:r>
            <a:endParaRPr/>
          </a:p>
          <a:p>
            <a:pPr indent="-217487" lvl="0" marL="46037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sender retransmits current pkt if ACK/NAK corrupted</a:t>
            </a:r>
            <a:endParaRPr/>
          </a:p>
          <a:p>
            <a:pPr indent="-217487" lvl="0" marL="46037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sender adds </a:t>
            </a:r>
            <a:r>
              <a:rPr b="0" i="1" lang="en-US" sz="2800" u="none" cap="none" strike="noStrike">
                <a:solidFill>
                  <a:srgbClr val="000099"/>
                </a:solidFill>
                <a:latin typeface="Calibri"/>
                <a:ea typeface="Calibri"/>
                <a:cs typeface="Calibri"/>
                <a:sym typeface="Calibri"/>
              </a:rPr>
              <a:t>sequence number</a:t>
            </a:r>
            <a:r>
              <a:rPr b="0" i="0" lang="en-US" sz="2800" u="none" cap="none" strike="noStrike">
                <a:solidFill>
                  <a:srgbClr val="000000"/>
                </a:solidFill>
                <a:latin typeface="Calibri"/>
                <a:ea typeface="Calibri"/>
                <a:cs typeface="Calibri"/>
                <a:sym typeface="Calibri"/>
              </a:rPr>
              <a:t> to each pkt</a:t>
            </a:r>
            <a:endParaRPr/>
          </a:p>
          <a:p>
            <a:pPr indent="-217487" lvl="0" marL="46037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receiver discards (doesn’t deliver up) duplicate pkt</a:t>
            </a:r>
            <a:endParaRPr b="0" i="0" sz="2800" u="none" cap="none" strike="noStrike">
              <a:solidFill>
                <a:srgbClr val="000000"/>
              </a:solidFill>
              <a:latin typeface="Calibri"/>
              <a:ea typeface="Calibri"/>
              <a:cs typeface="Calibri"/>
              <a:sym typeface="Calibri"/>
            </a:endParaRPr>
          </a:p>
        </p:txBody>
      </p:sp>
      <p:grpSp>
        <p:nvGrpSpPr>
          <p:cNvPr id="901" name="Google Shape;901;p23"/>
          <p:cNvGrpSpPr/>
          <p:nvPr/>
        </p:nvGrpSpPr>
        <p:grpSpPr>
          <a:xfrm>
            <a:off x="3103667" y="4578498"/>
            <a:ext cx="5984666" cy="1603375"/>
            <a:chOff x="1552" y="2800"/>
            <a:chExt cx="2578" cy="1010"/>
          </a:xfrm>
        </p:grpSpPr>
        <p:sp>
          <p:nvSpPr>
            <p:cNvPr id="902" name="Google Shape;902;p23"/>
            <p:cNvSpPr/>
            <p:nvPr/>
          </p:nvSpPr>
          <p:spPr>
            <a:xfrm>
              <a:off x="1552" y="2974"/>
              <a:ext cx="2578" cy="836"/>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903" name="Google Shape;903;p23"/>
            <p:cNvSpPr/>
            <p:nvPr/>
          </p:nvSpPr>
          <p:spPr>
            <a:xfrm>
              <a:off x="2226" y="2864"/>
              <a:ext cx="596" cy="2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904" name="Google Shape;904;p23"/>
            <p:cNvSpPr txBox="1"/>
            <p:nvPr/>
          </p:nvSpPr>
          <p:spPr>
            <a:xfrm>
              <a:off x="1724" y="2800"/>
              <a:ext cx="1052" cy="36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3200"/>
                <a:buFont typeface="Calibri"/>
                <a:buNone/>
              </a:pPr>
              <a:r>
                <a:rPr b="0" i="0" lang="en-US" sz="3200" u="none" cap="none" strike="noStrike">
                  <a:solidFill>
                    <a:srgbClr val="CC0000"/>
                  </a:solidFill>
                  <a:latin typeface="Calibri"/>
                  <a:ea typeface="Calibri"/>
                  <a:cs typeface="Calibri"/>
                  <a:sym typeface="Calibri"/>
                </a:rPr>
                <a:t>stop and wait</a:t>
              </a:r>
              <a:endParaRPr/>
            </a:p>
          </p:txBody>
        </p:sp>
        <p:sp>
          <p:nvSpPr>
            <p:cNvPr id="905" name="Google Shape;905;p23"/>
            <p:cNvSpPr txBox="1"/>
            <p:nvPr/>
          </p:nvSpPr>
          <p:spPr>
            <a:xfrm>
              <a:off x="1678" y="3136"/>
              <a:ext cx="2452" cy="588"/>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sender sends one packet,  then waits for receiver  response</a:t>
              </a:r>
              <a:endParaRPr/>
            </a:p>
          </p:txBody>
        </p:sp>
      </p:grpSp>
      <p:sp>
        <p:nvSpPr>
          <p:cNvPr id="906" name="Google Shape;906;p2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24"/>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rdt2.1: sender, handling garbled ACK/NAKs</a:t>
            </a:r>
            <a:endParaRPr sz="4400"/>
          </a:p>
        </p:txBody>
      </p:sp>
      <p:sp>
        <p:nvSpPr>
          <p:cNvPr id="913" name="Google Shape;913;p24"/>
          <p:cNvSpPr/>
          <p:nvPr/>
        </p:nvSpPr>
        <p:spPr>
          <a:xfrm>
            <a:off x="4658777" y="2435427"/>
            <a:ext cx="901700" cy="836612"/>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914" name="Google Shape;914;p24"/>
          <p:cNvSpPr txBox="1"/>
          <p:nvPr/>
        </p:nvSpPr>
        <p:spPr>
          <a:xfrm>
            <a:off x="4567752" y="2511448"/>
            <a:ext cx="1090613"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call 0 from above</a:t>
            </a:r>
            <a:endParaRPr b="0" i="0" sz="1400" u="none" cap="none" strike="noStrike">
              <a:solidFill>
                <a:srgbClr val="000000"/>
              </a:solidFill>
              <a:latin typeface="Times New Roman"/>
              <a:ea typeface="Times New Roman"/>
              <a:cs typeface="Times New Roman"/>
              <a:sym typeface="Times New Roman"/>
            </a:endParaRPr>
          </a:p>
        </p:txBody>
      </p:sp>
      <p:cxnSp>
        <p:nvCxnSpPr>
          <p:cNvPr id="915" name="Google Shape;915;p24"/>
          <p:cNvCxnSpPr/>
          <p:nvPr/>
        </p:nvCxnSpPr>
        <p:spPr>
          <a:xfrm>
            <a:off x="4384139" y="2390977"/>
            <a:ext cx="377825" cy="190500"/>
          </a:xfrm>
          <a:prstGeom prst="straightConnector1">
            <a:avLst/>
          </a:prstGeom>
          <a:noFill/>
          <a:ln cap="flat" cmpd="sng" w="28575">
            <a:solidFill>
              <a:srgbClr val="000000"/>
            </a:solidFill>
            <a:prstDash val="dash"/>
            <a:round/>
            <a:headEnd len="med" w="med" type="none"/>
            <a:tailEnd len="med" w="med" type="triangle"/>
          </a:ln>
        </p:spPr>
      </p:cxnSp>
      <p:grpSp>
        <p:nvGrpSpPr>
          <p:cNvPr id="916" name="Google Shape;916;p24"/>
          <p:cNvGrpSpPr/>
          <p:nvPr/>
        </p:nvGrpSpPr>
        <p:grpSpPr>
          <a:xfrm>
            <a:off x="6492339" y="2383039"/>
            <a:ext cx="1089025" cy="865188"/>
            <a:chOff x="2848" y="1499"/>
            <a:chExt cx="660" cy="510"/>
          </a:xfrm>
        </p:grpSpPr>
        <p:sp>
          <p:nvSpPr>
            <p:cNvPr id="917" name="Google Shape;917;p24"/>
            <p:cNvSpPr/>
            <p:nvPr/>
          </p:nvSpPr>
          <p:spPr>
            <a:xfrm>
              <a:off x="2893" y="1499"/>
              <a:ext cx="568" cy="51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918" name="Google Shape;918;p24"/>
            <p:cNvSpPr txBox="1"/>
            <p:nvPr/>
          </p:nvSpPr>
          <p:spPr>
            <a:xfrm>
              <a:off x="2848" y="1551"/>
              <a:ext cx="660"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 or NAK 0</a:t>
              </a:r>
              <a:endParaRPr b="0" i="0" sz="1400" u="none" cap="none" strike="noStrike">
                <a:solidFill>
                  <a:srgbClr val="000000"/>
                </a:solidFill>
                <a:latin typeface="Times New Roman"/>
                <a:ea typeface="Times New Roman"/>
                <a:cs typeface="Times New Roman"/>
                <a:sym typeface="Times New Roman"/>
              </a:endParaRPr>
            </a:p>
          </p:txBody>
        </p:sp>
      </p:grpSp>
      <p:grpSp>
        <p:nvGrpSpPr>
          <p:cNvPr id="919" name="Google Shape;919;p24"/>
          <p:cNvGrpSpPr/>
          <p:nvPr/>
        </p:nvGrpSpPr>
        <p:grpSpPr>
          <a:xfrm>
            <a:off x="4914364" y="1394027"/>
            <a:ext cx="3694113" cy="1087437"/>
            <a:chOff x="4914364" y="1394027"/>
            <a:chExt cx="3694113" cy="1087437"/>
          </a:xfrm>
        </p:grpSpPr>
        <p:sp>
          <p:nvSpPr>
            <p:cNvPr id="920" name="Google Shape;920;p24"/>
            <p:cNvSpPr txBox="1"/>
            <p:nvPr/>
          </p:nvSpPr>
          <p:spPr>
            <a:xfrm>
              <a:off x="4914364" y="1706764"/>
              <a:ext cx="3694113"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sndpkt = make_pkt(0, 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grpSp>
          <p:nvGrpSpPr>
            <p:cNvPr id="921" name="Google Shape;921;p24"/>
            <p:cNvGrpSpPr/>
            <p:nvPr/>
          </p:nvGrpSpPr>
          <p:grpSpPr>
            <a:xfrm>
              <a:off x="4928652" y="1394027"/>
              <a:ext cx="2852737" cy="1087437"/>
              <a:chOff x="4928652" y="1394027"/>
              <a:chExt cx="2852737" cy="1087437"/>
            </a:xfrm>
          </p:grpSpPr>
          <p:sp>
            <p:nvSpPr>
              <p:cNvPr id="922" name="Google Shape;922;p24"/>
              <p:cNvSpPr txBox="1"/>
              <p:nvPr/>
            </p:nvSpPr>
            <p:spPr>
              <a:xfrm>
                <a:off x="4928652" y="1394027"/>
                <a:ext cx="2111375" cy="300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cxnSp>
            <p:nvCxnSpPr>
              <p:cNvPr id="923" name="Google Shape;923;p24"/>
              <p:cNvCxnSpPr/>
              <p:nvPr/>
            </p:nvCxnSpPr>
            <p:spPr>
              <a:xfrm>
                <a:off x="5046127" y="1759152"/>
                <a:ext cx="2735262" cy="0"/>
              </a:xfrm>
              <a:prstGeom prst="straightConnector1">
                <a:avLst/>
              </a:prstGeom>
              <a:noFill/>
              <a:ln cap="flat" cmpd="sng" w="28575">
                <a:solidFill>
                  <a:srgbClr val="000000"/>
                </a:solidFill>
                <a:prstDash val="solid"/>
                <a:round/>
                <a:headEnd len="med" w="med" type="none"/>
                <a:tailEnd len="med" w="med" type="none"/>
              </a:ln>
            </p:spPr>
          </p:cxnSp>
          <p:sp>
            <p:nvSpPr>
              <p:cNvPr id="924" name="Google Shape;924;p24"/>
              <p:cNvSpPr/>
              <p:nvPr/>
            </p:nvSpPr>
            <p:spPr>
              <a:xfrm flipH="1" rot="10800000">
                <a:off x="5215989" y="2260802"/>
                <a:ext cx="1482725" cy="220662"/>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grpSp>
        <p:nvGrpSpPr>
          <p:cNvPr id="925" name="Google Shape;925;p24"/>
          <p:cNvGrpSpPr/>
          <p:nvPr/>
        </p:nvGrpSpPr>
        <p:grpSpPr>
          <a:xfrm>
            <a:off x="7265819" y="1999849"/>
            <a:ext cx="3627361" cy="1207103"/>
            <a:chOff x="7265819" y="1999849"/>
            <a:chExt cx="3627361" cy="1207103"/>
          </a:xfrm>
        </p:grpSpPr>
        <p:sp>
          <p:nvSpPr>
            <p:cNvPr id="926" name="Google Shape;926;p24"/>
            <p:cNvSpPr/>
            <p:nvPr/>
          </p:nvSpPr>
          <p:spPr>
            <a:xfrm rot="-1357180">
              <a:off x="7379752" y="2244927"/>
              <a:ext cx="466725" cy="685800"/>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27" name="Google Shape;927;p24"/>
            <p:cNvSpPr txBox="1"/>
            <p:nvPr/>
          </p:nvSpPr>
          <p:spPr>
            <a:xfrm>
              <a:off x="7742239" y="2806902"/>
              <a:ext cx="226218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928" name="Google Shape;928;p24"/>
            <p:cNvSpPr txBox="1"/>
            <p:nvPr/>
          </p:nvSpPr>
          <p:spPr>
            <a:xfrm>
              <a:off x="7714671" y="1999849"/>
              <a:ext cx="3178509"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(corrupt(rcvpkt) ||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isNAK(rcvpkt) )</a:t>
              </a:r>
              <a:endParaRPr b="0" i="0" sz="1600" u="none" cap="none" strike="noStrike">
                <a:solidFill>
                  <a:srgbClr val="000000"/>
                </a:solidFill>
                <a:latin typeface="Times New Roman"/>
                <a:ea typeface="Times New Roman"/>
                <a:cs typeface="Times New Roman"/>
                <a:sym typeface="Times New Roman"/>
              </a:endParaRPr>
            </a:p>
          </p:txBody>
        </p:sp>
        <p:cxnSp>
          <p:nvCxnSpPr>
            <p:cNvPr id="929" name="Google Shape;929;p24"/>
            <p:cNvCxnSpPr/>
            <p:nvPr/>
          </p:nvCxnSpPr>
          <p:spPr>
            <a:xfrm>
              <a:off x="7835364" y="2846589"/>
              <a:ext cx="1433513" cy="0"/>
            </a:xfrm>
            <a:prstGeom prst="straightConnector1">
              <a:avLst/>
            </a:prstGeom>
            <a:noFill/>
            <a:ln cap="flat" cmpd="sng" w="28575">
              <a:solidFill>
                <a:srgbClr val="000000"/>
              </a:solidFill>
              <a:prstDash val="solid"/>
              <a:round/>
              <a:headEnd len="med" w="med" type="none"/>
              <a:tailEnd len="med" w="med" type="none"/>
            </a:ln>
          </p:spPr>
        </p:cxnSp>
      </p:grpSp>
      <p:grpSp>
        <p:nvGrpSpPr>
          <p:cNvPr id="930" name="Google Shape;930;p24"/>
          <p:cNvGrpSpPr/>
          <p:nvPr/>
        </p:nvGrpSpPr>
        <p:grpSpPr>
          <a:xfrm>
            <a:off x="5155664" y="4908752"/>
            <a:ext cx="3763963" cy="984250"/>
            <a:chOff x="5155664" y="4908752"/>
            <a:chExt cx="3763963" cy="984250"/>
          </a:xfrm>
        </p:grpSpPr>
        <p:sp>
          <p:nvSpPr>
            <p:cNvPr id="931" name="Google Shape;931;p24"/>
            <p:cNvSpPr/>
            <p:nvPr/>
          </p:nvSpPr>
          <p:spPr>
            <a:xfrm>
              <a:off x="5390614" y="4908752"/>
              <a:ext cx="1606550" cy="247650"/>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2" name="Google Shape;932;p24"/>
            <p:cNvSpPr txBox="1"/>
            <p:nvPr/>
          </p:nvSpPr>
          <p:spPr>
            <a:xfrm>
              <a:off x="5155664" y="5492952"/>
              <a:ext cx="3763963"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sndpkt = make_pkt(1, 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933" name="Google Shape;933;p24"/>
            <p:cNvSpPr txBox="1"/>
            <p:nvPr/>
          </p:nvSpPr>
          <p:spPr>
            <a:xfrm>
              <a:off x="5225514" y="5154814"/>
              <a:ext cx="2389188"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cxnSp>
          <p:nvCxnSpPr>
            <p:cNvPr id="934" name="Google Shape;934;p24"/>
            <p:cNvCxnSpPr/>
            <p:nvPr/>
          </p:nvCxnSpPr>
          <p:spPr>
            <a:xfrm>
              <a:off x="5273139" y="5507239"/>
              <a:ext cx="2903538" cy="0"/>
            </a:xfrm>
            <a:prstGeom prst="straightConnector1">
              <a:avLst/>
            </a:prstGeom>
            <a:noFill/>
            <a:ln cap="flat" cmpd="sng" w="28575">
              <a:solidFill>
                <a:srgbClr val="000000"/>
              </a:solidFill>
              <a:prstDash val="solid"/>
              <a:round/>
              <a:headEnd len="med" w="med" type="none"/>
              <a:tailEnd len="med" w="med" type="none"/>
            </a:ln>
          </p:spPr>
        </p:cxnSp>
      </p:grpSp>
      <p:grpSp>
        <p:nvGrpSpPr>
          <p:cNvPr id="935" name="Google Shape;935;p24"/>
          <p:cNvGrpSpPr/>
          <p:nvPr/>
        </p:nvGrpSpPr>
        <p:grpSpPr>
          <a:xfrm>
            <a:off x="1859796" y="4436442"/>
            <a:ext cx="3008971" cy="1404172"/>
            <a:chOff x="1859796" y="4436442"/>
            <a:chExt cx="3008971" cy="1404172"/>
          </a:xfrm>
        </p:grpSpPr>
        <p:sp>
          <p:nvSpPr>
            <p:cNvPr id="936" name="Google Shape;936;p24"/>
            <p:cNvSpPr/>
            <p:nvPr/>
          </p:nvSpPr>
          <p:spPr>
            <a:xfrm rot="-6989453">
              <a:off x="3969802" y="4732539"/>
              <a:ext cx="952500" cy="469900"/>
            </a:xfrm>
            <a:custGeom>
              <a:rect b="b" l="l" r="r" t="t"/>
              <a:pathLst>
                <a:path extrusionOk="0" h="740" w="1500">
                  <a:moveTo>
                    <a:pt x="361" y="671"/>
                  </a:moveTo>
                  <a:cubicBezTo>
                    <a:pt x="0" y="0"/>
                    <a:pt x="1500" y="90"/>
                    <a:pt x="1017" y="74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7" name="Google Shape;937;p24"/>
            <p:cNvSpPr txBox="1"/>
            <p:nvPr/>
          </p:nvSpPr>
          <p:spPr>
            <a:xfrm>
              <a:off x="2510889" y="5564389"/>
              <a:ext cx="1819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938" name="Google Shape;938;p24"/>
            <p:cNvSpPr txBox="1"/>
            <p:nvPr/>
          </p:nvSpPr>
          <p:spPr>
            <a:xfrm>
              <a:off x="1859796" y="4726939"/>
              <a:ext cx="2391034" cy="571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&amp;&amp; (corrupt(rcvpkt)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isNAK(rcvpkt) )</a:t>
              </a:r>
              <a:endParaRPr b="0" i="0" sz="1600" u="none" cap="none" strike="noStrike">
                <a:solidFill>
                  <a:srgbClr val="000000"/>
                </a:solidFill>
                <a:latin typeface="Times New Roman"/>
                <a:ea typeface="Times New Roman"/>
                <a:cs typeface="Times New Roman"/>
                <a:sym typeface="Times New Roman"/>
              </a:endParaRPr>
            </a:p>
          </p:txBody>
        </p:sp>
        <p:cxnSp>
          <p:nvCxnSpPr>
            <p:cNvPr id="939" name="Google Shape;939;p24"/>
            <p:cNvCxnSpPr/>
            <p:nvPr/>
          </p:nvCxnSpPr>
          <p:spPr>
            <a:xfrm>
              <a:off x="2601377" y="5572327"/>
              <a:ext cx="1557337" cy="0"/>
            </a:xfrm>
            <a:prstGeom prst="straightConnector1">
              <a:avLst/>
            </a:prstGeom>
            <a:noFill/>
            <a:ln cap="flat" cmpd="sng" w="28575">
              <a:solidFill>
                <a:srgbClr val="000000"/>
              </a:solidFill>
              <a:prstDash val="solid"/>
              <a:round/>
              <a:headEnd len="med" w="med" type="none"/>
              <a:tailEnd len="med" w="med" type="none"/>
            </a:ln>
          </p:spPr>
        </p:cxnSp>
      </p:grpSp>
      <p:grpSp>
        <p:nvGrpSpPr>
          <p:cNvPr id="940" name="Google Shape;940;p24"/>
          <p:cNvGrpSpPr/>
          <p:nvPr/>
        </p:nvGrpSpPr>
        <p:grpSpPr>
          <a:xfrm>
            <a:off x="6643152" y="4329314"/>
            <a:ext cx="1117600" cy="823913"/>
            <a:chOff x="4156" y="2812"/>
            <a:chExt cx="704" cy="519"/>
          </a:xfrm>
        </p:grpSpPr>
        <p:sp>
          <p:nvSpPr>
            <p:cNvPr id="941" name="Google Shape;941;p24"/>
            <p:cNvSpPr/>
            <p:nvPr/>
          </p:nvSpPr>
          <p:spPr>
            <a:xfrm>
              <a:off x="4242" y="2812"/>
              <a:ext cx="567" cy="519"/>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942" name="Google Shape;942;p24"/>
            <p:cNvSpPr txBox="1"/>
            <p:nvPr/>
          </p:nvSpPr>
          <p:spPr>
            <a:xfrm>
              <a:off x="4156" y="2870"/>
              <a:ext cx="704"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call 1 from above</a:t>
              </a:r>
              <a:endParaRPr b="0" i="0" sz="1400" u="none" cap="none" strike="noStrike">
                <a:solidFill>
                  <a:srgbClr val="000000"/>
                </a:solidFill>
                <a:latin typeface="Times New Roman"/>
                <a:ea typeface="Times New Roman"/>
                <a:cs typeface="Times New Roman"/>
                <a:sym typeface="Times New Roman"/>
              </a:endParaRPr>
            </a:p>
          </p:txBody>
        </p:sp>
      </p:grpSp>
      <p:grpSp>
        <p:nvGrpSpPr>
          <p:cNvPr id="943" name="Google Shape;943;p24"/>
          <p:cNvGrpSpPr/>
          <p:nvPr/>
        </p:nvGrpSpPr>
        <p:grpSpPr>
          <a:xfrm>
            <a:off x="4453989" y="4275339"/>
            <a:ext cx="1046163" cy="823913"/>
            <a:chOff x="4916" y="3266"/>
            <a:chExt cx="659" cy="519"/>
          </a:xfrm>
        </p:grpSpPr>
        <p:sp>
          <p:nvSpPr>
            <p:cNvPr id="944" name="Google Shape;944;p24"/>
            <p:cNvSpPr/>
            <p:nvPr/>
          </p:nvSpPr>
          <p:spPr>
            <a:xfrm>
              <a:off x="4957" y="3266"/>
              <a:ext cx="567" cy="519"/>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945" name="Google Shape;945;p24"/>
            <p:cNvSpPr txBox="1"/>
            <p:nvPr/>
          </p:nvSpPr>
          <p:spPr>
            <a:xfrm>
              <a:off x="4916" y="3319"/>
              <a:ext cx="65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 or NAK 1</a:t>
              </a:r>
              <a:endParaRPr b="0" i="0" sz="1400" u="none" cap="none" strike="noStrike">
                <a:solidFill>
                  <a:srgbClr val="000000"/>
                </a:solidFill>
                <a:latin typeface="Times New Roman"/>
                <a:ea typeface="Times New Roman"/>
                <a:cs typeface="Times New Roman"/>
                <a:sym typeface="Times New Roman"/>
              </a:endParaRPr>
            </a:p>
          </p:txBody>
        </p:sp>
      </p:grpSp>
      <p:grpSp>
        <p:nvGrpSpPr>
          <p:cNvPr id="946" name="Google Shape;946;p24"/>
          <p:cNvGrpSpPr/>
          <p:nvPr/>
        </p:nvGrpSpPr>
        <p:grpSpPr>
          <a:xfrm>
            <a:off x="7340063" y="2989465"/>
            <a:ext cx="3184985" cy="1470025"/>
            <a:chOff x="7340063" y="2989464"/>
            <a:chExt cx="3184985" cy="1470025"/>
          </a:xfrm>
        </p:grpSpPr>
        <p:sp>
          <p:nvSpPr>
            <p:cNvPr id="947" name="Google Shape;947;p24"/>
            <p:cNvSpPr/>
            <p:nvPr/>
          </p:nvSpPr>
          <p:spPr>
            <a:xfrm rot="-5400000">
              <a:off x="6760626" y="3568902"/>
              <a:ext cx="1363663" cy="204788"/>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48" name="Google Shape;948;p24"/>
            <p:cNvSpPr txBox="1"/>
            <p:nvPr/>
          </p:nvSpPr>
          <p:spPr>
            <a:xfrm>
              <a:off x="7529435" y="3255707"/>
              <a:ext cx="2995613"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&amp;&amp; notcorrupt(rcvpkt)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&amp;&amp; isACK(rcvpkt) </a:t>
              </a:r>
              <a:endParaRPr/>
            </a:p>
          </p:txBody>
        </p:sp>
        <p:cxnSp>
          <p:nvCxnSpPr>
            <p:cNvPr id="949" name="Google Shape;949;p24"/>
            <p:cNvCxnSpPr/>
            <p:nvPr/>
          </p:nvCxnSpPr>
          <p:spPr>
            <a:xfrm>
              <a:off x="7611527" y="4113414"/>
              <a:ext cx="990600" cy="0"/>
            </a:xfrm>
            <a:prstGeom prst="straightConnector1">
              <a:avLst/>
            </a:prstGeom>
            <a:noFill/>
            <a:ln cap="flat" cmpd="sng" w="28575">
              <a:solidFill>
                <a:srgbClr val="000000"/>
              </a:solidFill>
              <a:prstDash val="solid"/>
              <a:round/>
              <a:headEnd len="med" w="med" type="none"/>
              <a:tailEnd len="med" w="med" type="none"/>
            </a:ln>
          </p:spPr>
        </p:cxnSp>
        <p:sp>
          <p:nvSpPr>
            <p:cNvPr id="950" name="Google Shape;950;p24"/>
            <p:cNvSpPr txBox="1"/>
            <p:nvPr/>
          </p:nvSpPr>
          <p:spPr>
            <a:xfrm>
              <a:off x="7994114" y="4122939"/>
              <a:ext cx="323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nvGrpSpPr>
          <p:cNvPr id="951" name="Google Shape;951;p24"/>
          <p:cNvGrpSpPr/>
          <p:nvPr/>
        </p:nvGrpSpPr>
        <p:grpSpPr>
          <a:xfrm>
            <a:off x="768495" y="3049789"/>
            <a:ext cx="3918857" cy="1284288"/>
            <a:chOff x="768495" y="3049789"/>
            <a:chExt cx="3918857" cy="1284288"/>
          </a:xfrm>
        </p:grpSpPr>
        <p:sp>
          <p:nvSpPr>
            <p:cNvPr id="952" name="Google Shape;952;p24"/>
            <p:cNvSpPr/>
            <p:nvPr/>
          </p:nvSpPr>
          <p:spPr>
            <a:xfrm flipH="1" rot="5400000">
              <a:off x="3992027" y="3621289"/>
              <a:ext cx="1266825" cy="123825"/>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53" name="Google Shape;953;p24"/>
            <p:cNvSpPr txBox="1"/>
            <p:nvPr/>
          </p:nvSpPr>
          <p:spPr>
            <a:xfrm>
              <a:off x="768495" y="3141125"/>
              <a:ext cx="3623727" cy="571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&amp;&amp; notcorrupt(rcvpkt) &amp;&amp; isACK(rcvpkt)</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954" name="Google Shape;954;p24"/>
            <p:cNvCxnSpPr/>
            <p:nvPr/>
          </p:nvCxnSpPr>
          <p:spPr>
            <a:xfrm>
              <a:off x="2572802" y="3983239"/>
              <a:ext cx="1738312" cy="0"/>
            </a:xfrm>
            <a:prstGeom prst="straightConnector1">
              <a:avLst/>
            </a:prstGeom>
            <a:noFill/>
            <a:ln cap="flat" cmpd="sng" w="28575">
              <a:solidFill>
                <a:srgbClr val="000000"/>
              </a:solidFill>
              <a:prstDash val="solid"/>
              <a:round/>
              <a:headEnd len="med" w="med" type="none"/>
              <a:tailEnd len="med" w="med" type="none"/>
            </a:ln>
          </p:spPr>
        </p:cxnSp>
        <p:sp>
          <p:nvSpPr>
            <p:cNvPr id="955" name="Google Shape;955;p24"/>
            <p:cNvSpPr txBox="1"/>
            <p:nvPr/>
          </p:nvSpPr>
          <p:spPr>
            <a:xfrm>
              <a:off x="3144302" y="3997527"/>
              <a:ext cx="323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sp>
        <p:nvSpPr>
          <p:cNvPr id="956" name="Google Shape;956;p2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500"/>
                                        <p:tgtEl>
                                          <p:spTgt spid="9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500"/>
                                        <p:tgtEl>
                                          <p:spTgt spid="9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
                                        <p:tgtEl>
                                          <p:spTgt spid="9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500"/>
                                        <p:tgtEl>
                                          <p:spTgt spid="9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7"/>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Quiz                              </a:t>
            </a:r>
            <a:endParaRPr/>
          </a:p>
        </p:txBody>
      </p:sp>
      <p:sp>
        <p:nvSpPr>
          <p:cNvPr id="44" name="Google Shape;44;p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
        <p:nvSpPr>
          <p:cNvPr id="45" name="Google Shape;45;p7"/>
          <p:cNvSpPr txBox="1"/>
          <p:nvPr/>
        </p:nvSpPr>
        <p:spPr>
          <a:xfrm>
            <a:off x="1482436" y="2967335"/>
            <a:ext cx="93933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273239"/>
                </a:solidFill>
                <a:latin typeface="Nunito"/>
                <a:ea typeface="Nunito"/>
                <a:cs typeface="Nunito"/>
                <a:sym typeface="Nunito"/>
              </a:rPr>
              <a:t>If the data unit to be transmitted is 10101001 00111001, what is the procedure to calculate checksum on Sender side and Receiver side.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25"/>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A3"/>
              </a:buClr>
              <a:buSzPct val="100000"/>
              <a:buFont typeface="Calibri"/>
              <a:buNone/>
            </a:pPr>
            <a:r>
              <a:rPr lang="en-US" sz="4800"/>
              <a:t>rdt2.1: receiver, handling garbled ACK/NAKs</a:t>
            </a:r>
            <a:endParaRPr sz="4400"/>
          </a:p>
        </p:txBody>
      </p:sp>
      <p:grpSp>
        <p:nvGrpSpPr>
          <p:cNvPr id="963" name="Google Shape;963;p25"/>
          <p:cNvGrpSpPr/>
          <p:nvPr/>
        </p:nvGrpSpPr>
        <p:grpSpPr>
          <a:xfrm>
            <a:off x="4764244" y="3345999"/>
            <a:ext cx="817563" cy="795338"/>
            <a:chOff x="963" y="1131"/>
            <a:chExt cx="515" cy="501"/>
          </a:xfrm>
        </p:grpSpPr>
        <p:sp>
          <p:nvSpPr>
            <p:cNvPr id="964" name="Google Shape;964;p25"/>
            <p:cNvSpPr/>
            <p:nvPr/>
          </p:nvSpPr>
          <p:spPr>
            <a:xfrm>
              <a:off x="963" y="1131"/>
              <a:ext cx="490" cy="501"/>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965" name="Google Shape;965;p25"/>
            <p:cNvSpPr txBox="1"/>
            <p:nvPr/>
          </p:nvSpPr>
          <p:spPr>
            <a:xfrm>
              <a:off x="974" y="1153"/>
              <a:ext cx="504"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from below</a:t>
              </a:r>
              <a:endParaRPr b="0" i="0" sz="1400" u="none" cap="none" strike="noStrike">
                <a:solidFill>
                  <a:srgbClr val="000000"/>
                </a:solidFill>
                <a:latin typeface="Times New Roman"/>
                <a:ea typeface="Times New Roman"/>
                <a:cs typeface="Times New Roman"/>
                <a:sym typeface="Times New Roman"/>
              </a:endParaRPr>
            </a:p>
          </p:txBody>
        </p:sp>
      </p:grpSp>
      <p:cxnSp>
        <p:nvCxnSpPr>
          <p:cNvPr id="966" name="Google Shape;966;p25"/>
          <p:cNvCxnSpPr/>
          <p:nvPr/>
        </p:nvCxnSpPr>
        <p:spPr>
          <a:xfrm>
            <a:off x="4600732" y="2276024"/>
            <a:ext cx="419100" cy="1079500"/>
          </a:xfrm>
          <a:prstGeom prst="straightConnector1">
            <a:avLst/>
          </a:prstGeom>
          <a:noFill/>
          <a:ln cap="flat" cmpd="sng" w="28575">
            <a:solidFill>
              <a:srgbClr val="000000"/>
            </a:solidFill>
            <a:prstDash val="dash"/>
            <a:round/>
            <a:headEnd len="med" w="med" type="none"/>
            <a:tailEnd len="med" w="med" type="triangle"/>
          </a:ln>
        </p:spPr>
      </p:cxnSp>
      <p:grpSp>
        <p:nvGrpSpPr>
          <p:cNvPr id="967" name="Google Shape;967;p25"/>
          <p:cNvGrpSpPr/>
          <p:nvPr/>
        </p:nvGrpSpPr>
        <p:grpSpPr>
          <a:xfrm>
            <a:off x="4688044" y="4161974"/>
            <a:ext cx="3862388" cy="2187575"/>
            <a:chOff x="4688044" y="4161974"/>
            <a:chExt cx="3862388" cy="2187575"/>
          </a:xfrm>
        </p:grpSpPr>
        <p:sp>
          <p:nvSpPr>
            <p:cNvPr id="968" name="Google Shape;968;p25"/>
            <p:cNvSpPr/>
            <p:nvPr/>
          </p:nvSpPr>
          <p:spPr>
            <a:xfrm>
              <a:off x="5299232" y="4161974"/>
              <a:ext cx="1590675" cy="688975"/>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69" name="Google Shape;969;p25"/>
            <p:cNvSpPr txBox="1"/>
            <p:nvPr/>
          </p:nvSpPr>
          <p:spPr>
            <a:xfrm>
              <a:off x="4688044" y="4742999"/>
              <a:ext cx="3581400"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notcorrupt(rcvpkt)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&amp;&amp; has_seq1(rcvpkt)</a:t>
              </a: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Times New Roman"/>
                <a:ea typeface="Times New Roman"/>
                <a:cs typeface="Times New Roman"/>
                <a:sym typeface="Times New Roman"/>
              </a:endParaRPr>
            </a:p>
          </p:txBody>
        </p:sp>
        <p:cxnSp>
          <p:nvCxnSpPr>
            <p:cNvPr id="970" name="Google Shape;970;p25"/>
            <p:cNvCxnSpPr/>
            <p:nvPr/>
          </p:nvCxnSpPr>
          <p:spPr>
            <a:xfrm>
              <a:off x="4754719" y="5300212"/>
              <a:ext cx="2898775" cy="0"/>
            </a:xfrm>
            <a:prstGeom prst="straightConnector1">
              <a:avLst/>
            </a:prstGeom>
            <a:noFill/>
            <a:ln cap="flat" cmpd="sng" w="28575">
              <a:solidFill>
                <a:srgbClr val="000000"/>
              </a:solidFill>
              <a:prstDash val="solid"/>
              <a:round/>
              <a:headEnd len="med" w="med" type="none"/>
              <a:tailEnd len="med" w="med" type="none"/>
            </a:ln>
          </p:spPr>
        </p:cxnSp>
        <p:sp>
          <p:nvSpPr>
            <p:cNvPr id="971" name="Google Shape;971;p25"/>
            <p:cNvSpPr txBox="1"/>
            <p:nvPr/>
          </p:nvSpPr>
          <p:spPr>
            <a:xfrm>
              <a:off x="4697569" y="5355774"/>
              <a:ext cx="3852863" cy="993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make_pkt(ACK, chksum)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b="0" i="0" sz="1400" u="none" cap="none" strike="noStrike">
                <a:solidFill>
                  <a:srgbClr val="000000"/>
                </a:solidFill>
                <a:latin typeface="Times New Roman"/>
                <a:ea typeface="Times New Roman"/>
                <a:cs typeface="Times New Roman"/>
                <a:sym typeface="Times New Roman"/>
              </a:endParaRPr>
            </a:p>
          </p:txBody>
        </p:sp>
      </p:grpSp>
      <p:grpSp>
        <p:nvGrpSpPr>
          <p:cNvPr id="972" name="Google Shape;972;p25"/>
          <p:cNvGrpSpPr/>
          <p:nvPr/>
        </p:nvGrpSpPr>
        <p:grpSpPr>
          <a:xfrm>
            <a:off x="6462869" y="3380924"/>
            <a:ext cx="825500" cy="796925"/>
            <a:chOff x="4398" y="3133"/>
            <a:chExt cx="520" cy="502"/>
          </a:xfrm>
        </p:grpSpPr>
        <p:sp>
          <p:nvSpPr>
            <p:cNvPr id="973" name="Google Shape;973;p25"/>
            <p:cNvSpPr/>
            <p:nvPr/>
          </p:nvSpPr>
          <p:spPr>
            <a:xfrm>
              <a:off x="4398" y="3133"/>
              <a:ext cx="507" cy="502"/>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974" name="Google Shape;974;p25"/>
            <p:cNvSpPr txBox="1"/>
            <p:nvPr/>
          </p:nvSpPr>
          <p:spPr>
            <a:xfrm>
              <a:off x="4414" y="3163"/>
              <a:ext cx="504"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from below</a:t>
              </a:r>
              <a:endParaRPr b="0" i="0" sz="1400" u="none" cap="none" strike="noStrike">
                <a:solidFill>
                  <a:srgbClr val="000000"/>
                </a:solidFill>
                <a:latin typeface="Times New Roman"/>
                <a:ea typeface="Times New Roman"/>
                <a:cs typeface="Times New Roman"/>
                <a:sym typeface="Times New Roman"/>
              </a:endParaRPr>
            </a:p>
          </p:txBody>
        </p:sp>
      </p:grpSp>
      <p:grpSp>
        <p:nvGrpSpPr>
          <p:cNvPr id="975" name="Google Shape;975;p25"/>
          <p:cNvGrpSpPr/>
          <p:nvPr/>
        </p:nvGrpSpPr>
        <p:grpSpPr>
          <a:xfrm>
            <a:off x="4849969" y="1277487"/>
            <a:ext cx="3981450" cy="2101850"/>
            <a:chOff x="4849969" y="1277487"/>
            <a:chExt cx="3981450" cy="2101850"/>
          </a:xfrm>
        </p:grpSpPr>
        <p:sp>
          <p:nvSpPr>
            <p:cNvPr id="976" name="Google Shape;976;p25"/>
            <p:cNvSpPr/>
            <p:nvPr/>
          </p:nvSpPr>
          <p:spPr>
            <a:xfrm flipH="1" rot="10800000">
              <a:off x="5281769" y="2593524"/>
              <a:ext cx="1590675" cy="785813"/>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77" name="Google Shape;977;p25"/>
            <p:cNvGrpSpPr/>
            <p:nvPr/>
          </p:nvGrpSpPr>
          <p:grpSpPr>
            <a:xfrm>
              <a:off x="4849969" y="1277487"/>
              <a:ext cx="3981450" cy="1231900"/>
              <a:chOff x="4849969" y="1277487"/>
              <a:chExt cx="3981450" cy="1231900"/>
            </a:xfrm>
          </p:grpSpPr>
          <p:sp>
            <p:nvSpPr>
              <p:cNvPr id="978" name="Google Shape;978;p25"/>
              <p:cNvSpPr txBox="1"/>
              <p:nvPr/>
            </p:nvSpPr>
            <p:spPr>
              <a:xfrm>
                <a:off x="4849969" y="1277487"/>
                <a:ext cx="3981450"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notcorrupt(rcvpkt)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&amp;&amp; has_seq0(rcvpkt) </a:t>
                </a:r>
                <a:endParaRPr b="0" i="0" sz="1400" u="none" cap="none" strike="noStrike">
                  <a:solidFill>
                    <a:srgbClr val="000000"/>
                  </a:solidFill>
                  <a:latin typeface="Times New Roman"/>
                  <a:ea typeface="Times New Roman"/>
                  <a:cs typeface="Times New Roman"/>
                  <a:sym typeface="Times New Roman"/>
                </a:endParaRPr>
              </a:p>
            </p:txBody>
          </p:sp>
          <p:cxnSp>
            <p:nvCxnSpPr>
              <p:cNvPr id="979" name="Google Shape;979;p25"/>
              <p:cNvCxnSpPr/>
              <p:nvPr/>
            </p:nvCxnSpPr>
            <p:spPr>
              <a:xfrm>
                <a:off x="4959507" y="1847399"/>
                <a:ext cx="1914525" cy="0"/>
              </a:xfrm>
              <a:prstGeom prst="straightConnector1">
                <a:avLst/>
              </a:prstGeom>
              <a:noFill/>
              <a:ln cap="flat" cmpd="sng" w="28575">
                <a:solidFill>
                  <a:srgbClr val="000000"/>
                </a:solidFill>
                <a:prstDash val="solid"/>
                <a:round/>
                <a:headEnd len="med" w="med" type="none"/>
                <a:tailEnd len="med" w="med" type="none"/>
              </a:ln>
            </p:spPr>
          </p:cxnSp>
          <p:sp>
            <p:nvSpPr>
              <p:cNvPr id="980" name="Google Shape;980;p25"/>
              <p:cNvSpPr txBox="1"/>
              <p:nvPr/>
            </p:nvSpPr>
            <p:spPr>
              <a:xfrm>
                <a:off x="4862669" y="1804537"/>
                <a:ext cx="3475038" cy="704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make_pkt(ACK, chksum)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b="0" i="0" sz="1400" u="none" cap="none" strike="noStrike">
                  <a:solidFill>
                    <a:srgbClr val="000000"/>
                  </a:solidFill>
                  <a:latin typeface="Times New Roman"/>
                  <a:ea typeface="Times New Roman"/>
                  <a:cs typeface="Times New Roman"/>
                  <a:sym typeface="Times New Roman"/>
                </a:endParaRPr>
              </a:p>
            </p:txBody>
          </p:sp>
        </p:grpSp>
      </p:grpSp>
      <p:grpSp>
        <p:nvGrpSpPr>
          <p:cNvPr id="981" name="Google Shape;981;p25"/>
          <p:cNvGrpSpPr/>
          <p:nvPr/>
        </p:nvGrpSpPr>
        <p:grpSpPr>
          <a:xfrm>
            <a:off x="7028916" y="2655437"/>
            <a:ext cx="3840853" cy="1309628"/>
            <a:chOff x="7028916" y="2655437"/>
            <a:chExt cx="3840853" cy="1309628"/>
          </a:xfrm>
        </p:grpSpPr>
        <p:sp>
          <p:nvSpPr>
            <p:cNvPr id="982" name="Google Shape;982;p25"/>
            <p:cNvSpPr txBox="1"/>
            <p:nvPr/>
          </p:nvSpPr>
          <p:spPr>
            <a:xfrm>
              <a:off x="7842407" y="2952299"/>
              <a:ext cx="3027362" cy="409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make_pkt(NAK, chksum)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b="0" i="0" sz="1400" u="none" cap="none" strike="noStrike">
                <a:solidFill>
                  <a:srgbClr val="000000"/>
                </a:solidFill>
                <a:latin typeface="Times New Roman"/>
                <a:ea typeface="Times New Roman"/>
                <a:cs typeface="Times New Roman"/>
                <a:sym typeface="Times New Roman"/>
              </a:endParaRPr>
            </a:p>
          </p:txBody>
        </p:sp>
        <p:sp>
          <p:nvSpPr>
            <p:cNvPr id="983" name="Google Shape;983;p25"/>
            <p:cNvSpPr/>
            <p:nvPr/>
          </p:nvSpPr>
          <p:spPr>
            <a:xfrm rot="-1361013">
              <a:off x="7162957" y="2972937"/>
              <a:ext cx="839787" cy="863600"/>
            </a:xfrm>
            <a:custGeom>
              <a:rect b="b" l="l" r="r" t="t"/>
              <a:pathLst>
                <a:path extrusionOk="0" h="1815" w="619">
                  <a:moveTo>
                    <a:pt x="39" y="1136"/>
                  </a:moveTo>
                  <a:cubicBezTo>
                    <a:pt x="619" y="1815"/>
                    <a:pt x="484" y="0"/>
                    <a:pt x="0" y="77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84" name="Google Shape;984;p25"/>
            <p:cNvSpPr txBox="1"/>
            <p:nvPr/>
          </p:nvSpPr>
          <p:spPr>
            <a:xfrm>
              <a:off x="7793194" y="2655437"/>
              <a:ext cx="2871788"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(corrupt(rcvpkt)</a:t>
              </a:r>
              <a:endParaRPr b="0" i="0" sz="1400" u="none" cap="none" strike="noStrike">
                <a:solidFill>
                  <a:srgbClr val="000000"/>
                </a:solidFill>
                <a:latin typeface="Times New Roman"/>
                <a:ea typeface="Times New Roman"/>
                <a:cs typeface="Times New Roman"/>
                <a:sym typeface="Times New Roman"/>
              </a:endParaRPr>
            </a:p>
          </p:txBody>
        </p:sp>
        <p:cxnSp>
          <p:nvCxnSpPr>
            <p:cNvPr id="985" name="Google Shape;985;p25"/>
            <p:cNvCxnSpPr/>
            <p:nvPr/>
          </p:nvCxnSpPr>
          <p:spPr>
            <a:xfrm>
              <a:off x="7931307" y="2966587"/>
              <a:ext cx="1938337" cy="0"/>
            </a:xfrm>
            <a:prstGeom prst="straightConnector1">
              <a:avLst/>
            </a:prstGeom>
            <a:noFill/>
            <a:ln cap="flat" cmpd="sng" w="28575">
              <a:solidFill>
                <a:srgbClr val="000000"/>
              </a:solidFill>
              <a:prstDash val="solid"/>
              <a:round/>
              <a:headEnd len="med" w="med" type="none"/>
              <a:tailEnd len="med" w="med" type="none"/>
            </a:ln>
          </p:spPr>
        </p:cxnSp>
      </p:grpSp>
      <p:grpSp>
        <p:nvGrpSpPr>
          <p:cNvPr id="986" name="Google Shape;986;p25"/>
          <p:cNvGrpSpPr/>
          <p:nvPr/>
        </p:nvGrpSpPr>
        <p:grpSpPr>
          <a:xfrm>
            <a:off x="7078824" y="3592896"/>
            <a:ext cx="3662358" cy="1234241"/>
            <a:chOff x="7078824" y="3592896"/>
            <a:chExt cx="3662358" cy="1234241"/>
          </a:xfrm>
        </p:grpSpPr>
        <p:sp>
          <p:nvSpPr>
            <p:cNvPr id="987" name="Google Shape;987;p25"/>
            <p:cNvSpPr txBox="1"/>
            <p:nvPr/>
          </p:nvSpPr>
          <p:spPr>
            <a:xfrm>
              <a:off x="7845582" y="3665087"/>
              <a:ext cx="2624137"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not corrupt(rcvpkt) &amp;&amp;</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has_seq0(rcvpkt)</a:t>
              </a:r>
              <a:endParaRPr/>
            </a:p>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imes New Roman"/>
                <a:ea typeface="Times New Roman"/>
                <a:cs typeface="Times New Roman"/>
                <a:sym typeface="Times New Roman"/>
              </a:endParaRPr>
            </a:p>
          </p:txBody>
        </p:sp>
        <p:cxnSp>
          <p:nvCxnSpPr>
            <p:cNvPr id="988" name="Google Shape;988;p25"/>
            <p:cNvCxnSpPr/>
            <p:nvPr/>
          </p:nvCxnSpPr>
          <p:spPr>
            <a:xfrm>
              <a:off x="7929719" y="4363587"/>
              <a:ext cx="1938338" cy="0"/>
            </a:xfrm>
            <a:prstGeom prst="straightConnector1">
              <a:avLst/>
            </a:prstGeom>
            <a:noFill/>
            <a:ln cap="flat" cmpd="sng" w="28575">
              <a:solidFill>
                <a:srgbClr val="000000"/>
              </a:solidFill>
              <a:prstDash val="solid"/>
              <a:round/>
              <a:headEnd len="med" w="med" type="none"/>
              <a:tailEnd len="med" w="med" type="none"/>
            </a:ln>
          </p:spPr>
        </p:cxnSp>
        <p:sp>
          <p:nvSpPr>
            <p:cNvPr id="989" name="Google Shape;989;p25"/>
            <p:cNvSpPr/>
            <p:nvPr/>
          </p:nvSpPr>
          <p:spPr>
            <a:xfrm rot="1020547">
              <a:off x="7186769" y="3696837"/>
              <a:ext cx="839788" cy="863600"/>
            </a:xfrm>
            <a:custGeom>
              <a:rect b="b" l="l" r="r" t="t"/>
              <a:pathLst>
                <a:path extrusionOk="0" h="1815" w="619">
                  <a:moveTo>
                    <a:pt x="39" y="1136"/>
                  </a:moveTo>
                  <a:cubicBezTo>
                    <a:pt x="619" y="1815"/>
                    <a:pt x="484" y="0"/>
                    <a:pt x="0" y="77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90" name="Google Shape;990;p25"/>
            <p:cNvSpPr txBox="1"/>
            <p:nvPr/>
          </p:nvSpPr>
          <p:spPr>
            <a:xfrm>
              <a:off x="7801132" y="4417562"/>
              <a:ext cx="2940050" cy="409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make_pkt(ACK, chksum)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b="0" i="0" sz="1400" u="none" cap="none" strike="noStrike">
                <a:solidFill>
                  <a:srgbClr val="000000"/>
                </a:solidFill>
                <a:latin typeface="Times New Roman"/>
                <a:ea typeface="Times New Roman"/>
                <a:cs typeface="Times New Roman"/>
                <a:sym typeface="Times New Roman"/>
              </a:endParaRPr>
            </a:p>
          </p:txBody>
        </p:sp>
      </p:grpSp>
      <p:grpSp>
        <p:nvGrpSpPr>
          <p:cNvPr id="991" name="Google Shape;991;p25"/>
          <p:cNvGrpSpPr/>
          <p:nvPr/>
        </p:nvGrpSpPr>
        <p:grpSpPr>
          <a:xfrm>
            <a:off x="1919444" y="3529396"/>
            <a:ext cx="2989258" cy="1254878"/>
            <a:chOff x="1919444" y="3529396"/>
            <a:chExt cx="2989258" cy="1254878"/>
          </a:xfrm>
        </p:grpSpPr>
        <p:sp>
          <p:nvSpPr>
            <p:cNvPr id="992" name="Google Shape;992;p25"/>
            <p:cNvSpPr txBox="1"/>
            <p:nvPr/>
          </p:nvSpPr>
          <p:spPr>
            <a:xfrm>
              <a:off x="1919444" y="3644449"/>
              <a:ext cx="2624138"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not corrupt(rcvpkt) &amp;&amp;</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has_seq1(rcvpkt)</a:t>
              </a:r>
              <a:endParaRPr/>
            </a:p>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imes New Roman"/>
                <a:ea typeface="Times New Roman"/>
                <a:cs typeface="Times New Roman"/>
                <a:sym typeface="Times New Roman"/>
              </a:endParaRPr>
            </a:p>
          </p:txBody>
        </p:sp>
        <p:cxnSp>
          <p:nvCxnSpPr>
            <p:cNvPr id="993" name="Google Shape;993;p25"/>
            <p:cNvCxnSpPr/>
            <p:nvPr/>
          </p:nvCxnSpPr>
          <p:spPr>
            <a:xfrm>
              <a:off x="2003582" y="4352474"/>
              <a:ext cx="1938337" cy="0"/>
            </a:xfrm>
            <a:prstGeom prst="straightConnector1">
              <a:avLst/>
            </a:prstGeom>
            <a:noFill/>
            <a:ln cap="flat" cmpd="sng" w="28575">
              <a:solidFill>
                <a:srgbClr val="000000"/>
              </a:solidFill>
              <a:prstDash val="solid"/>
              <a:round/>
              <a:headEnd len="med" w="med" type="none"/>
              <a:tailEnd len="med" w="med" type="none"/>
            </a:ln>
          </p:spPr>
        </p:cxnSp>
        <p:sp>
          <p:nvSpPr>
            <p:cNvPr id="994" name="Google Shape;994;p25"/>
            <p:cNvSpPr txBox="1"/>
            <p:nvPr/>
          </p:nvSpPr>
          <p:spPr>
            <a:xfrm>
              <a:off x="1951194" y="4374699"/>
              <a:ext cx="2940050" cy="409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make_pkt(ACK, chksum)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b="0" i="0" sz="1400" u="none" cap="none" strike="noStrike">
                <a:solidFill>
                  <a:srgbClr val="000000"/>
                </a:solidFill>
                <a:latin typeface="Times New Roman"/>
                <a:ea typeface="Times New Roman"/>
                <a:cs typeface="Times New Roman"/>
                <a:sym typeface="Times New Roman"/>
              </a:endParaRPr>
            </a:p>
          </p:txBody>
        </p:sp>
        <p:sp>
          <p:nvSpPr>
            <p:cNvPr id="995" name="Google Shape;995;p25"/>
            <p:cNvSpPr/>
            <p:nvPr/>
          </p:nvSpPr>
          <p:spPr>
            <a:xfrm flipH="1" rot="-1020547">
              <a:off x="3960969" y="3633337"/>
              <a:ext cx="839788" cy="863600"/>
            </a:xfrm>
            <a:custGeom>
              <a:rect b="b" l="l" r="r" t="t"/>
              <a:pathLst>
                <a:path extrusionOk="0" h="1815" w="619">
                  <a:moveTo>
                    <a:pt x="39" y="1136"/>
                  </a:moveTo>
                  <a:cubicBezTo>
                    <a:pt x="619" y="1815"/>
                    <a:pt x="484" y="0"/>
                    <a:pt x="0" y="77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996" name="Google Shape;996;p25"/>
          <p:cNvGrpSpPr/>
          <p:nvPr/>
        </p:nvGrpSpPr>
        <p:grpSpPr>
          <a:xfrm>
            <a:off x="1867057" y="2591937"/>
            <a:ext cx="3087687" cy="1385828"/>
            <a:chOff x="1867057" y="2591937"/>
            <a:chExt cx="3087687" cy="1385828"/>
          </a:xfrm>
        </p:grpSpPr>
        <p:sp>
          <p:nvSpPr>
            <p:cNvPr id="997" name="Google Shape;997;p25"/>
            <p:cNvSpPr txBox="1"/>
            <p:nvPr/>
          </p:nvSpPr>
          <p:spPr>
            <a:xfrm>
              <a:off x="1867057" y="2591937"/>
              <a:ext cx="2871787"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(corrupt(rcvpkt)</a:t>
              </a:r>
              <a:endParaRPr b="0" i="0" sz="1400" u="none" cap="none" strike="noStrike">
                <a:solidFill>
                  <a:srgbClr val="000000"/>
                </a:solidFill>
                <a:latin typeface="Times New Roman"/>
                <a:ea typeface="Times New Roman"/>
                <a:cs typeface="Times New Roman"/>
                <a:sym typeface="Times New Roman"/>
              </a:endParaRPr>
            </a:p>
          </p:txBody>
        </p:sp>
        <p:cxnSp>
          <p:nvCxnSpPr>
            <p:cNvPr id="998" name="Google Shape;998;p25"/>
            <p:cNvCxnSpPr/>
            <p:nvPr/>
          </p:nvCxnSpPr>
          <p:spPr>
            <a:xfrm>
              <a:off x="2005169" y="2966587"/>
              <a:ext cx="1938338" cy="0"/>
            </a:xfrm>
            <a:prstGeom prst="straightConnector1">
              <a:avLst/>
            </a:prstGeom>
            <a:noFill/>
            <a:ln cap="flat" cmpd="sng" w="28575">
              <a:solidFill>
                <a:srgbClr val="000000"/>
              </a:solidFill>
              <a:prstDash val="solid"/>
              <a:round/>
              <a:headEnd len="med" w="med" type="none"/>
              <a:tailEnd len="med" w="med" type="none"/>
            </a:ln>
          </p:spPr>
        </p:cxnSp>
        <p:sp>
          <p:nvSpPr>
            <p:cNvPr id="999" name="Google Shape;999;p25"/>
            <p:cNvSpPr txBox="1"/>
            <p:nvPr/>
          </p:nvSpPr>
          <p:spPr>
            <a:xfrm>
              <a:off x="1927382" y="2933249"/>
              <a:ext cx="3027362" cy="409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make_pkt(NAK, chksum)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b="0" i="0" sz="1400" u="none" cap="none" strike="noStrike">
                <a:solidFill>
                  <a:srgbClr val="000000"/>
                </a:solidFill>
                <a:latin typeface="Times New Roman"/>
                <a:ea typeface="Times New Roman"/>
                <a:cs typeface="Times New Roman"/>
                <a:sym typeface="Times New Roman"/>
              </a:endParaRPr>
            </a:p>
          </p:txBody>
        </p:sp>
        <p:sp>
          <p:nvSpPr>
            <p:cNvPr id="1000" name="Google Shape;1000;p25"/>
            <p:cNvSpPr/>
            <p:nvPr/>
          </p:nvSpPr>
          <p:spPr>
            <a:xfrm flipH="1" rot="1361013">
              <a:off x="3948269" y="2985637"/>
              <a:ext cx="839788" cy="863600"/>
            </a:xfrm>
            <a:custGeom>
              <a:rect b="b" l="l" r="r" t="t"/>
              <a:pathLst>
                <a:path extrusionOk="0" h="1815" w="619">
                  <a:moveTo>
                    <a:pt x="39" y="1136"/>
                  </a:moveTo>
                  <a:cubicBezTo>
                    <a:pt x="619" y="1815"/>
                    <a:pt x="484" y="0"/>
                    <a:pt x="0" y="77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01" name="Google Shape;1001;p2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500"/>
                                        <p:tgtEl>
                                          <p:spTgt spid="9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500"/>
                                        <p:tgtEl>
                                          <p:spTgt spid="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500"/>
                                        <p:tgtEl>
                                          <p:spTgt spid="9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500"/>
                                        <p:tgtEl>
                                          <p:spTgt spid="9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26"/>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rdt2.1: discussion</a:t>
            </a:r>
            <a:endParaRPr sz="4400"/>
          </a:p>
        </p:txBody>
      </p:sp>
      <p:sp>
        <p:nvSpPr>
          <p:cNvPr id="1008" name="Google Shape;1008;p26"/>
          <p:cNvSpPr txBox="1"/>
          <p:nvPr/>
        </p:nvSpPr>
        <p:spPr>
          <a:xfrm>
            <a:off x="798690" y="1355502"/>
            <a:ext cx="5297310" cy="4648200"/>
          </a:xfrm>
          <a:prstGeom prst="rect">
            <a:avLst/>
          </a:prstGeom>
          <a:noFill/>
          <a:ln>
            <a:noFill/>
          </a:ln>
        </p:spPr>
        <p:txBody>
          <a:bodyPr anchorCtr="0" anchor="t" bIns="45700" lIns="91425" spcFirstLastPara="1" rIns="91425" wrap="square" tIns="45700">
            <a:normAutofit/>
          </a:bodyPr>
          <a:lstStyle/>
          <a:p>
            <a:pPr indent="0" lvl="0" marL="12700" marR="0" rtl="0" algn="l">
              <a:lnSpc>
                <a:spcPct val="90000"/>
              </a:lnSpc>
              <a:spcBef>
                <a:spcPts val="0"/>
              </a:spcBef>
              <a:spcAft>
                <a:spcPts val="0"/>
              </a:spcAft>
              <a:buClr>
                <a:srgbClr val="0000A3"/>
              </a:buClr>
              <a:buSzPts val="3200"/>
              <a:buFont typeface="Noto Sans Symbols"/>
              <a:buNone/>
            </a:pPr>
            <a:r>
              <a:rPr b="0" i="0" lang="en-US" sz="3200" u="sng" cap="none" strike="noStrike">
                <a:solidFill>
                  <a:srgbClr val="CC0000"/>
                </a:solidFill>
                <a:latin typeface="Calibri"/>
                <a:ea typeface="Calibri"/>
                <a:cs typeface="Calibri"/>
                <a:sym typeface="Calibri"/>
              </a:rPr>
              <a:t>sender:</a:t>
            </a:r>
            <a:endParaRPr b="0" i="0" sz="3200" u="none" cap="none" strike="noStrike">
              <a:solidFill>
                <a:srgbClr val="CC0000"/>
              </a:solidFill>
              <a:latin typeface="Calibri"/>
              <a:ea typeface="Calibri"/>
              <a:cs typeface="Calibri"/>
              <a:sym typeface="Calibri"/>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seq # added to pkt</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two seq. #s (0,1) will suffice.  Why?</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must check if received ACK/NAK corrupted </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twice as many states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state must “remember” whether “expected” pkt should have seq # of 0 or 1 </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1009" name="Google Shape;1009;p26"/>
          <p:cNvSpPr txBox="1"/>
          <p:nvPr/>
        </p:nvSpPr>
        <p:spPr>
          <a:xfrm>
            <a:off x="6543540" y="1355502"/>
            <a:ext cx="4849769" cy="4648200"/>
          </a:xfrm>
          <a:prstGeom prst="rect">
            <a:avLst/>
          </a:prstGeom>
          <a:noFill/>
          <a:ln>
            <a:noFill/>
          </a:ln>
        </p:spPr>
        <p:txBody>
          <a:bodyPr anchorCtr="0" anchor="t" bIns="45700" lIns="91425" spcFirstLastPara="1" rIns="91425" wrap="square" tIns="45700">
            <a:normAutofit/>
          </a:bodyPr>
          <a:lstStyle/>
          <a:p>
            <a:pPr indent="0" lvl="0" marL="12700" marR="0" rtl="0" algn="l">
              <a:lnSpc>
                <a:spcPct val="90000"/>
              </a:lnSpc>
              <a:spcBef>
                <a:spcPts val="0"/>
              </a:spcBef>
              <a:spcAft>
                <a:spcPts val="0"/>
              </a:spcAft>
              <a:buClr>
                <a:srgbClr val="0000A3"/>
              </a:buClr>
              <a:buSzPts val="3200"/>
              <a:buFont typeface="Noto Sans Symbols"/>
              <a:buNone/>
            </a:pPr>
            <a:r>
              <a:rPr b="0" i="0" lang="en-US" sz="3200" u="sng" cap="none" strike="noStrike">
                <a:solidFill>
                  <a:srgbClr val="CC0000"/>
                </a:solidFill>
                <a:latin typeface="Calibri"/>
                <a:ea typeface="Calibri"/>
                <a:cs typeface="Calibri"/>
                <a:sym typeface="Calibri"/>
              </a:rPr>
              <a:t>receiver:</a:t>
            </a:r>
            <a:endParaRPr b="0" i="0" sz="3200" u="none" cap="none" strike="noStrike">
              <a:solidFill>
                <a:srgbClr val="CC0000"/>
              </a:solidFill>
              <a:latin typeface="Calibri"/>
              <a:ea typeface="Calibri"/>
              <a:cs typeface="Calibri"/>
              <a:sym typeface="Calibri"/>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must check if received packet is duplicate</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state indicates whether 0 or 1 is expected pkt seq #</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note: receiver can </a:t>
            </a:r>
            <a:r>
              <a:rPr b="0" i="1" lang="en-US" sz="2800" u="none" cap="none" strike="noStrike">
                <a:solidFill>
                  <a:srgbClr val="000000"/>
                </a:solidFill>
                <a:latin typeface="Calibri"/>
                <a:ea typeface="Calibri"/>
                <a:cs typeface="Calibri"/>
                <a:sym typeface="Calibri"/>
              </a:rPr>
              <a:t>not</a:t>
            </a:r>
            <a:r>
              <a:rPr b="0" i="0" lang="en-US" sz="2800" u="none" cap="none" strike="noStrike">
                <a:solidFill>
                  <a:srgbClr val="000000"/>
                </a:solidFill>
                <a:latin typeface="Calibri"/>
                <a:ea typeface="Calibri"/>
                <a:cs typeface="Calibri"/>
                <a:sym typeface="Calibri"/>
              </a:rPr>
              <a:t> know if its last ACK/NAK received OK at sender</a:t>
            </a:r>
            <a:endParaRPr/>
          </a:p>
        </p:txBody>
      </p:sp>
      <p:sp>
        <p:nvSpPr>
          <p:cNvPr id="1010" name="Google Shape;1010;p2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500"/>
                                        <p:tgtEl>
                                          <p:spTgt spid="10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27"/>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rdt2.2: a NAK-free protocol</a:t>
            </a:r>
            <a:endParaRPr sz="4400"/>
          </a:p>
        </p:txBody>
      </p:sp>
      <p:sp>
        <p:nvSpPr>
          <p:cNvPr id="1017" name="Google Shape;1017;p27"/>
          <p:cNvSpPr txBox="1"/>
          <p:nvPr/>
        </p:nvSpPr>
        <p:spPr>
          <a:xfrm>
            <a:off x="606648" y="1714500"/>
            <a:ext cx="10978703" cy="3385534"/>
          </a:xfrm>
          <a:prstGeom prst="rect">
            <a:avLst/>
          </a:prstGeom>
          <a:noFill/>
          <a:ln>
            <a:noFill/>
          </a:ln>
        </p:spPr>
        <p:txBody>
          <a:bodyPr anchorCtr="0" anchor="t" bIns="45700" lIns="91425" spcFirstLastPara="1" rIns="91425" wrap="square" tIns="45700">
            <a:normAutofit/>
          </a:bodyPr>
          <a:lstStyle/>
          <a:p>
            <a:pPr indent="-280988" lvl="0" marL="46037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same functionality as rdt2.1, using ACKs only</a:t>
            </a:r>
            <a:endParaRPr/>
          </a:p>
          <a:p>
            <a:pPr indent="-280988" lvl="0" marL="46037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instead of NAK, receiver sends ACK for last pkt received OK</a:t>
            </a:r>
            <a:endParaRPr/>
          </a:p>
          <a:p>
            <a:pPr indent="-219075" lvl="1" marL="808038"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receiver must </a:t>
            </a:r>
            <a:r>
              <a:rPr b="0" i="1" lang="en-US" sz="2800" u="none" cap="none" strike="noStrike">
                <a:solidFill>
                  <a:srgbClr val="000000"/>
                </a:solidFill>
                <a:latin typeface="Calibri"/>
                <a:ea typeface="Calibri"/>
                <a:cs typeface="Calibri"/>
                <a:sym typeface="Calibri"/>
              </a:rPr>
              <a:t>explicitly</a:t>
            </a:r>
            <a:r>
              <a:rPr b="0" i="0" lang="en-US" sz="2800" u="none" cap="none" strike="noStrike">
                <a:solidFill>
                  <a:srgbClr val="000000"/>
                </a:solidFill>
                <a:latin typeface="Calibri"/>
                <a:ea typeface="Calibri"/>
                <a:cs typeface="Calibri"/>
                <a:sym typeface="Calibri"/>
              </a:rPr>
              <a:t> include seq # of pkt being ACKed </a:t>
            </a:r>
            <a:endParaRPr/>
          </a:p>
          <a:p>
            <a:pPr indent="-280988" lvl="0" marL="46037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duplicate ACK at sender results in same action as NAK: </a:t>
            </a:r>
            <a:r>
              <a:rPr b="0" i="1" lang="en-US" sz="3200" u="none" cap="none" strike="noStrike">
                <a:solidFill>
                  <a:srgbClr val="000000"/>
                </a:solidFill>
                <a:latin typeface="Calibri"/>
                <a:ea typeface="Calibri"/>
                <a:cs typeface="Calibri"/>
                <a:sym typeface="Calibri"/>
              </a:rPr>
              <a:t>retransmit current pkt</a:t>
            </a:r>
            <a:endParaRPr b="0" i="0" sz="3200" u="none" cap="none" strike="noStrike">
              <a:solidFill>
                <a:srgbClr val="000000"/>
              </a:solidFill>
              <a:latin typeface="Calibri"/>
              <a:ea typeface="Calibri"/>
              <a:cs typeface="Calibri"/>
              <a:sym typeface="Calibri"/>
            </a:endParaRPr>
          </a:p>
        </p:txBody>
      </p:sp>
      <p:sp>
        <p:nvSpPr>
          <p:cNvPr id="1018" name="Google Shape;1018;p27"/>
          <p:cNvSpPr txBox="1"/>
          <p:nvPr/>
        </p:nvSpPr>
        <p:spPr>
          <a:xfrm>
            <a:off x="798690" y="4623515"/>
            <a:ext cx="90637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As we will see, TCP uses this approach to be NAK-free</a:t>
            </a:r>
            <a:endParaRPr/>
          </a:p>
        </p:txBody>
      </p:sp>
      <p:sp>
        <p:nvSpPr>
          <p:cNvPr id="1019" name="Google Shape;1019;p2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28"/>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rdt2.2: sender, receiver fragments</a:t>
            </a:r>
            <a:endParaRPr sz="4400"/>
          </a:p>
        </p:txBody>
      </p:sp>
      <p:grpSp>
        <p:nvGrpSpPr>
          <p:cNvPr id="1026" name="Google Shape;1026;p28"/>
          <p:cNvGrpSpPr/>
          <p:nvPr/>
        </p:nvGrpSpPr>
        <p:grpSpPr>
          <a:xfrm>
            <a:off x="3740933" y="1183947"/>
            <a:ext cx="6508750" cy="2841625"/>
            <a:chOff x="1529" y="780"/>
            <a:chExt cx="4100" cy="1790"/>
          </a:xfrm>
        </p:grpSpPr>
        <p:grpSp>
          <p:nvGrpSpPr>
            <p:cNvPr id="1027" name="Google Shape;1027;p28"/>
            <p:cNvGrpSpPr/>
            <p:nvPr/>
          </p:nvGrpSpPr>
          <p:grpSpPr>
            <a:xfrm>
              <a:off x="1651" y="1399"/>
              <a:ext cx="669" cy="528"/>
              <a:chOff x="1441" y="2062"/>
              <a:chExt cx="669" cy="528"/>
            </a:xfrm>
          </p:grpSpPr>
          <p:sp>
            <p:nvSpPr>
              <p:cNvPr id="1028" name="Google Shape;1028;p28"/>
              <p:cNvSpPr/>
              <p:nvPr/>
            </p:nvSpPr>
            <p:spPr>
              <a:xfrm>
                <a:off x="1483" y="2062"/>
                <a:ext cx="578" cy="528"/>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029" name="Google Shape;1029;p28"/>
              <p:cNvSpPr txBox="1"/>
              <p:nvPr/>
            </p:nvSpPr>
            <p:spPr>
              <a:xfrm>
                <a:off x="1441" y="2110"/>
                <a:ext cx="66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call 0 from above</a:t>
                </a:r>
                <a:endParaRPr b="0" i="0" sz="1400" u="none" cap="none" strike="noStrike">
                  <a:solidFill>
                    <a:srgbClr val="000000"/>
                  </a:solidFill>
                  <a:latin typeface="Times New Roman"/>
                  <a:ea typeface="Times New Roman"/>
                  <a:cs typeface="Times New Roman"/>
                  <a:sym typeface="Times New Roman"/>
                </a:endParaRPr>
              </a:p>
            </p:txBody>
          </p:sp>
        </p:grpSp>
        <p:sp>
          <p:nvSpPr>
            <p:cNvPr id="1030" name="Google Shape;1030;p28"/>
            <p:cNvSpPr txBox="1"/>
            <p:nvPr/>
          </p:nvSpPr>
          <p:spPr>
            <a:xfrm>
              <a:off x="1863" y="957"/>
              <a:ext cx="2345" cy="2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sndpkt = make_pkt(0, data, checksum)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sp>
          <p:nvSpPr>
            <p:cNvPr id="1031" name="Google Shape;1031;p28"/>
            <p:cNvSpPr txBox="1"/>
            <p:nvPr/>
          </p:nvSpPr>
          <p:spPr>
            <a:xfrm>
              <a:off x="1871" y="780"/>
              <a:ext cx="1086" cy="1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rdt_send(data)</a:t>
              </a:r>
              <a:endParaRPr b="0" i="0" sz="1600" u="none" cap="none" strike="noStrike">
                <a:solidFill>
                  <a:srgbClr val="000000"/>
                </a:solidFill>
                <a:latin typeface="Times New Roman"/>
                <a:ea typeface="Times New Roman"/>
                <a:cs typeface="Times New Roman"/>
                <a:sym typeface="Times New Roman"/>
              </a:endParaRPr>
            </a:p>
          </p:txBody>
        </p:sp>
        <p:cxnSp>
          <p:nvCxnSpPr>
            <p:cNvPr id="1032" name="Google Shape;1032;p28"/>
            <p:cNvCxnSpPr/>
            <p:nvPr/>
          </p:nvCxnSpPr>
          <p:spPr>
            <a:xfrm>
              <a:off x="1910" y="992"/>
              <a:ext cx="2238" cy="0"/>
            </a:xfrm>
            <a:prstGeom prst="straightConnector1">
              <a:avLst/>
            </a:prstGeom>
            <a:noFill/>
            <a:ln cap="flat" cmpd="sng" w="28575">
              <a:solidFill>
                <a:srgbClr val="000000"/>
              </a:solidFill>
              <a:prstDash val="solid"/>
              <a:round/>
              <a:headEnd len="med" w="med" type="none"/>
              <a:tailEnd len="med" w="med" type="none"/>
            </a:ln>
          </p:spPr>
        </p:cxnSp>
        <p:cxnSp>
          <p:nvCxnSpPr>
            <p:cNvPr id="1033" name="Google Shape;1033;p28"/>
            <p:cNvCxnSpPr/>
            <p:nvPr/>
          </p:nvCxnSpPr>
          <p:spPr>
            <a:xfrm>
              <a:off x="1529" y="1313"/>
              <a:ext cx="264" cy="145"/>
            </a:xfrm>
            <a:prstGeom prst="straightConnector1">
              <a:avLst/>
            </a:prstGeom>
            <a:noFill/>
            <a:ln cap="flat" cmpd="sng" w="19050">
              <a:solidFill>
                <a:srgbClr val="000000"/>
              </a:solidFill>
              <a:prstDash val="dash"/>
              <a:round/>
              <a:headEnd len="med" w="med" type="none"/>
              <a:tailEnd len="med" w="med" type="triangle"/>
            </a:ln>
          </p:spPr>
        </p:cxnSp>
        <p:sp>
          <p:nvSpPr>
            <p:cNvPr id="1034" name="Google Shape;1034;p28"/>
            <p:cNvSpPr/>
            <p:nvPr/>
          </p:nvSpPr>
          <p:spPr>
            <a:xfrm flipH="1" rot="10800000">
              <a:off x="2096" y="1272"/>
              <a:ext cx="1195" cy="130"/>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35" name="Google Shape;1035;p28"/>
            <p:cNvSpPr/>
            <p:nvPr/>
          </p:nvSpPr>
          <p:spPr>
            <a:xfrm rot="-1357180">
              <a:off x="3655" y="1225"/>
              <a:ext cx="285" cy="542"/>
            </a:xfrm>
            <a:custGeom>
              <a:rect b="b" l="l" r="r" t="t"/>
              <a:pathLst>
                <a:path extrusionOk="0" h="1080" w="735">
                  <a:moveTo>
                    <a:pt x="0" y="195"/>
                  </a:moveTo>
                  <a:cubicBezTo>
                    <a:pt x="690" y="0"/>
                    <a:pt x="735" y="1080"/>
                    <a:pt x="0" y="8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36" name="Google Shape;1036;p28"/>
            <p:cNvSpPr txBox="1"/>
            <p:nvPr/>
          </p:nvSpPr>
          <p:spPr>
            <a:xfrm>
              <a:off x="3978" y="1670"/>
              <a:ext cx="1338" cy="2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Arial"/>
                <a:buNone/>
              </a:pPr>
              <a:r>
                <a:rPr b="1" i="0" lang="en-US" sz="1600" u="none" cap="none" strike="noStrike">
                  <a:solidFill>
                    <a:srgbClr val="FF0000"/>
                  </a:solidFill>
                  <a:latin typeface="Arial"/>
                  <a:ea typeface="Arial"/>
                  <a:cs typeface="Arial"/>
                  <a:sym typeface="Arial"/>
                </a:rPr>
                <a:t>udt_send(sndpkt)</a:t>
              </a:r>
              <a:endParaRPr b="1" i="0" sz="1600" u="none" cap="none" strike="noStrike">
                <a:solidFill>
                  <a:srgbClr val="FF0000"/>
                </a:solidFill>
                <a:latin typeface="Times New Roman"/>
                <a:ea typeface="Times New Roman"/>
                <a:cs typeface="Times New Roman"/>
                <a:sym typeface="Times New Roman"/>
              </a:endParaRPr>
            </a:p>
          </p:txBody>
        </p:sp>
        <p:sp>
          <p:nvSpPr>
            <p:cNvPr id="1037" name="Google Shape;1037;p28"/>
            <p:cNvSpPr txBox="1"/>
            <p:nvPr/>
          </p:nvSpPr>
          <p:spPr>
            <a:xfrm>
              <a:off x="3917" y="1174"/>
              <a:ext cx="1712" cy="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corrupt(rcvpkt)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1" i="0" lang="en-US" sz="1600" u="none" cap="none" strike="noStrike">
                  <a:solidFill>
                    <a:srgbClr val="FF0000"/>
                  </a:solidFill>
                  <a:latin typeface="Arial"/>
                  <a:ea typeface="Arial"/>
                  <a:cs typeface="Arial"/>
                  <a:sym typeface="Arial"/>
                </a:rPr>
                <a:t>isACK(rcvpkt,1)</a:t>
              </a: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Times New Roman"/>
                <a:ea typeface="Times New Roman"/>
                <a:cs typeface="Times New Roman"/>
                <a:sym typeface="Times New Roman"/>
              </a:endParaRPr>
            </a:p>
          </p:txBody>
        </p:sp>
        <p:cxnSp>
          <p:nvCxnSpPr>
            <p:cNvPr id="1038" name="Google Shape;1038;p28"/>
            <p:cNvCxnSpPr/>
            <p:nvPr/>
          </p:nvCxnSpPr>
          <p:spPr>
            <a:xfrm flipH="1" rot="10800000">
              <a:off x="4043" y="1666"/>
              <a:ext cx="895" cy="1"/>
            </a:xfrm>
            <a:prstGeom prst="straightConnector1">
              <a:avLst/>
            </a:prstGeom>
            <a:noFill/>
            <a:ln cap="flat" cmpd="sng" w="28575">
              <a:solidFill>
                <a:srgbClr val="000000"/>
              </a:solidFill>
              <a:prstDash val="solid"/>
              <a:round/>
              <a:headEnd len="med" w="med" type="none"/>
              <a:tailEnd len="med" w="med" type="none"/>
            </a:ln>
          </p:spPr>
        </p:cxnSp>
        <p:sp>
          <p:nvSpPr>
            <p:cNvPr id="1039" name="Google Shape;1039;p28"/>
            <p:cNvSpPr/>
            <p:nvPr/>
          </p:nvSpPr>
          <p:spPr>
            <a:xfrm>
              <a:off x="3747" y="1792"/>
              <a:ext cx="128" cy="774"/>
            </a:xfrm>
            <a:custGeom>
              <a:rect b="b" l="l" r="r" t="t"/>
              <a:pathLst>
                <a:path extrusionOk="0" h="774" w="128">
                  <a:moveTo>
                    <a:pt x="67" y="774"/>
                  </a:moveTo>
                  <a:cubicBezTo>
                    <a:pt x="128" y="425"/>
                    <a:pt x="81" y="0"/>
                    <a:pt x="0"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40" name="Google Shape;1040;p28"/>
            <p:cNvSpPr txBox="1"/>
            <p:nvPr/>
          </p:nvSpPr>
          <p:spPr>
            <a:xfrm>
              <a:off x="3838" y="2051"/>
              <a:ext cx="1520" cy="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&amp;&amp; notcorrupt(rcvpkt)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&amp;&amp; </a:t>
              </a:r>
              <a:r>
                <a:rPr b="1" i="0" lang="en-US" sz="1600" u="none" cap="none" strike="noStrike">
                  <a:solidFill>
                    <a:srgbClr val="FF0000"/>
                  </a:solidFill>
                  <a:latin typeface="Arial"/>
                  <a:ea typeface="Arial"/>
                  <a:cs typeface="Arial"/>
                  <a:sym typeface="Arial"/>
                </a:rPr>
                <a:t>isACK(rcvpkt,0)</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041" name="Google Shape;1041;p28"/>
            <p:cNvCxnSpPr/>
            <p:nvPr/>
          </p:nvCxnSpPr>
          <p:spPr>
            <a:xfrm>
              <a:off x="3894" y="2570"/>
              <a:ext cx="1174" cy="0"/>
            </a:xfrm>
            <a:prstGeom prst="straightConnector1">
              <a:avLst/>
            </a:prstGeom>
            <a:noFill/>
            <a:ln cap="flat" cmpd="sng" w="28575">
              <a:solidFill>
                <a:srgbClr val="000000"/>
              </a:solidFill>
              <a:prstDash val="solid"/>
              <a:round/>
              <a:headEnd len="med" w="med" type="none"/>
              <a:tailEnd len="med" w="med" type="none"/>
            </a:ln>
          </p:spPr>
        </p:cxnSp>
        <p:grpSp>
          <p:nvGrpSpPr>
            <p:cNvPr id="1042" name="Google Shape;1042;p28"/>
            <p:cNvGrpSpPr/>
            <p:nvPr/>
          </p:nvGrpSpPr>
          <p:grpSpPr>
            <a:xfrm>
              <a:off x="3135" y="1365"/>
              <a:ext cx="669" cy="528"/>
              <a:chOff x="1441" y="2062"/>
              <a:chExt cx="669" cy="528"/>
            </a:xfrm>
          </p:grpSpPr>
          <p:sp>
            <p:nvSpPr>
              <p:cNvPr id="1043" name="Google Shape;1043;p28"/>
              <p:cNvSpPr/>
              <p:nvPr/>
            </p:nvSpPr>
            <p:spPr>
              <a:xfrm>
                <a:off x="1483" y="2062"/>
                <a:ext cx="578" cy="528"/>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044" name="Google Shape;1044;p28"/>
              <p:cNvSpPr txBox="1"/>
              <p:nvPr/>
            </p:nvSpPr>
            <p:spPr>
              <a:xfrm>
                <a:off x="1441" y="2110"/>
                <a:ext cx="66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a:t>
                </a:r>
                <a:endParaRPr b="0" i="0" sz="1400" u="none" cap="none" strike="noStrike">
                  <a:solidFill>
                    <a:srgbClr val="000000"/>
                  </a:solidFill>
                  <a:latin typeface="Times New Roman"/>
                  <a:ea typeface="Times New Roman"/>
                  <a:cs typeface="Times New Roman"/>
                  <a:sym typeface="Times New Roman"/>
                </a:endParaRPr>
              </a:p>
            </p:txBody>
          </p:sp>
        </p:grpSp>
        <p:sp>
          <p:nvSpPr>
            <p:cNvPr id="1045" name="Google Shape;1045;p28"/>
            <p:cNvSpPr txBox="1"/>
            <p:nvPr/>
          </p:nvSpPr>
          <p:spPr>
            <a:xfrm>
              <a:off x="2363" y="1810"/>
              <a:ext cx="935"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0" lang="en-US" sz="2000" u="none" cap="none" strike="noStrike">
                  <a:solidFill>
                    <a:srgbClr val="000099"/>
                  </a:solidFill>
                  <a:latin typeface="Tahoma"/>
                  <a:ea typeface="Tahoma"/>
                  <a:cs typeface="Tahoma"/>
                  <a:sym typeface="Tahoma"/>
                </a:rPr>
                <a:t>sender FSM</a:t>
              </a:r>
              <a:endParaRPr/>
            </a:p>
            <a:p>
              <a:pPr indent="0" lvl="0" marL="0" marR="0" rtl="0" algn="ctr">
                <a:lnSpc>
                  <a:spcPct val="100000"/>
                </a:lnSpc>
                <a:spcBef>
                  <a:spcPts val="0"/>
                </a:spcBef>
                <a:spcAft>
                  <a:spcPts val="0"/>
                </a:spcAft>
                <a:buClr>
                  <a:srgbClr val="000099"/>
                </a:buClr>
                <a:buSzPts val="2000"/>
                <a:buFont typeface="Tahoma"/>
                <a:buNone/>
              </a:pPr>
              <a:r>
                <a:rPr b="0" i="0" lang="en-US" sz="2000" u="none" cap="none" strike="noStrike">
                  <a:solidFill>
                    <a:srgbClr val="000099"/>
                  </a:solidFill>
                  <a:latin typeface="Tahoma"/>
                  <a:ea typeface="Tahoma"/>
                  <a:cs typeface="Tahoma"/>
                  <a:sym typeface="Tahoma"/>
                </a:rPr>
                <a:t>fragment</a:t>
              </a:r>
              <a:endParaRPr/>
            </a:p>
          </p:txBody>
        </p:sp>
      </p:grpSp>
      <p:cxnSp>
        <p:nvCxnSpPr>
          <p:cNvPr id="1046" name="Google Shape;1046;p28"/>
          <p:cNvCxnSpPr/>
          <p:nvPr/>
        </p:nvCxnSpPr>
        <p:spPr>
          <a:xfrm>
            <a:off x="1978808" y="2549197"/>
            <a:ext cx="7883525" cy="2757488"/>
          </a:xfrm>
          <a:prstGeom prst="straightConnector1">
            <a:avLst/>
          </a:prstGeom>
          <a:noFill/>
          <a:ln cap="flat" cmpd="sng" w="9525">
            <a:solidFill>
              <a:srgbClr val="000000"/>
            </a:solidFill>
            <a:prstDash val="dot"/>
            <a:round/>
            <a:headEnd len="med" w="med" type="none"/>
            <a:tailEnd len="med" w="med" type="none"/>
          </a:ln>
        </p:spPr>
      </p:cxnSp>
      <p:grpSp>
        <p:nvGrpSpPr>
          <p:cNvPr id="1047" name="Google Shape;1047;p28"/>
          <p:cNvGrpSpPr/>
          <p:nvPr/>
        </p:nvGrpSpPr>
        <p:grpSpPr>
          <a:xfrm>
            <a:off x="1313645" y="3769985"/>
            <a:ext cx="7234238" cy="2535237"/>
            <a:chOff x="0" y="2409"/>
            <a:chExt cx="4557" cy="1597"/>
          </a:xfrm>
        </p:grpSpPr>
        <p:sp>
          <p:nvSpPr>
            <p:cNvPr id="1048" name="Google Shape;1048;p28"/>
            <p:cNvSpPr txBox="1"/>
            <p:nvPr/>
          </p:nvSpPr>
          <p:spPr>
            <a:xfrm>
              <a:off x="1849" y="3217"/>
              <a:ext cx="2482" cy="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notcorrupt(rcvpkt)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&amp;&amp; has_seq1(rcvpkt) </a:t>
              </a:r>
              <a:endParaRPr b="0" i="0" sz="1600" u="none" cap="none" strike="noStrike">
                <a:solidFill>
                  <a:srgbClr val="000000"/>
                </a:solidFill>
                <a:latin typeface="Times New Roman"/>
                <a:ea typeface="Times New Roman"/>
                <a:cs typeface="Times New Roman"/>
                <a:sym typeface="Times New Roman"/>
              </a:endParaRPr>
            </a:p>
          </p:txBody>
        </p:sp>
        <p:sp>
          <p:nvSpPr>
            <p:cNvPr id="1049" name="Google Shape;1049;p28"/>
            <p:cNvSpPr txBox="1"/>
            <p:nvPr/>
          </p:nvSpPr>
          <p:spPr>
            <a:xfrm>
              <a:off x="1829" y="3568"/>
              <a:ext cx="2630" cy="4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extract(rcvpkt,data)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deliver_data(data)</a:t>
              </a:r>
              <a:endParaRPr/>
            </a:p>
            <a:p>
              <a:pPr indent="0" lvl="0" marL="0" marR="0" rtl="0" algn="l">
                <a:lnSpc>
                  <a:spcPct val="100000"/>
                </a:lnSpc>
                <a:spcBef>
                  <a:spcPts val="0"/>
                </a:spcBef>
                <a:spcAft>
                  <a:spcPts val="0"/>
                </a:spcAft>
                <a:buClr>
                  <a:srgbClr val="FF0000"/>
                </a:buClr>
                <a:buSzPts val="1600"/>
                <a:buFont typeface="Arial"/>
                <a:buNone/>
              </a:pPr>
              <a:r>
                <a:rPr b="1" i="0" lang="en-US" sz="1600" u="none" cap="none" strike="noStrike">
                  <a:solidFill>
                    <a:srgbClr val="FF0000"/>
                  </a:solidFill>
                  <a:latin typeface="Arial"/>
                  <a:ea typeface="Arial"/>
                  <a:cs typeface="Arial"/>
                  <a:sym typeface="Arial"/>
                </a:rPr>
                <a:t>sndpkt = make_pkt(ACK1, chksum)</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udt_send(sndpkt)</a:t>
              </a:r>
              <a:endParaRPr b="0" i="0" sz="1600" u="none" cap="none" strike="noStrike">
                <a:solidFill>
                  <a:srgbClr val="000000"/>
                </a:solidFill>
                <a:latin typeface="Times New Roman"/>
                <a:ea typeface="Times New Roman"/>
                <a:cs typeface="Times New Roman"/>
                <a:sym typeface="Times New Roman"/>
              </a:endParaRPr>
            </a:p>
          </p:txBody>
        </p:sp>
        <p:grpSp>
          <p:nvGrpSpPr>
            <p:cNvPr id="1050" name="Google Shape;1050;p28"/>
            <p:cNvGrpSpPr/>
            <p:nvPr/>
          </p:nvGrpSpPr>
          <p:grpSpPr>
            <a:xfrm>
              <a:off x="0" y="2409"/>
              <a:ext cx="3510" cy="1168"/>
              <a:chOff x="0" y="2409"/>
              <a:chExt cx="3510" cy="1168"/>
            </a:xfrm>
          </p:grpSpPr>
          <p:grpSp>
            <p:nvGrpSpPr>
              <p:cNvPr id="1051" name="Google Shape;1051;p28"/>
              <p:cNvGrpSpPr/>
              <p:nvPr/>
            </p:nvGrpSpPr>
            <p:grpSpPr>
              <a:xfrm>
                <a:off x="1529" y="2687"/>
                <a:ext cx="534" cy="501"/>
                <a:chOff x="3570" y="3063"/>
                <a:chExt cx="534" cy="501"/>
              </a:xfrm>
            </p:grpSpPr>
            <p:sp>
              <p:nvSpPr>
                <p:cNvPr id="1052" name="Google Shape;1052;p28"/>
                <p:cNvSpPr/>
                <p:nvPr/>
              </p:nvSpPr>
              <p:spPr>
                <a:xfrm>
                  <a:off x="3570" y="3063"/>
                  <a:ext cx="534" cy="501"/>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053" name="Google Shape;1053;p28"/>
                <p:cNvSpPr txBox="1"/>
                <p:nvPr/>
              </p:nvSpPr>
              <p:spPr>
                <a:xfrm>
                  <a:off x="3597" y="3085"/>
                  <a:ext cx="504"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from below</a:t>
                  </a:r>
                  <a:endParaRPr b="0" i="0" sz="1400" u="none" cap="none" strike="noStrike">
                    <a:solidFill>
                      <a:srgbClr val="000000"/>
                    </a:solidFill>
                    <a:latin typeface="Times New Roman"/>
                    <a:ea typeface="Times New Roman"/>
                    <a:cs typeface="Times New Roman"/>
                    <a:sym typeface="Times New Roman"/>
                  </a:endParaRPr>
                </a:p>
              </p:txBody>
            </p:sp>
          </p:grpSp>
          <p:sp>
            <p:nvSpPr>
              <p:cNvPr id="1054" name="Google Shape;1054;p28"/>
              <p:cNvSpPr/>
              <p:nvPr/>
            </p:nvSpPr>
            <p:spPr>
              <a:xfrm>
                <a:off x="1925" y="2618"/>
                <a:ext cx="520" cy="117"/>
              </a:xfrm>
              <a:custGeom>
                <a:rect b="b" l="l" r="r" t="t"/>
                <a:pathLst>
                  <a:path extrusionOk="0" h="117" w="520">
                    <a:moveTo>
                      <a:pt x="0" y="117"/>
                    </a:moveTo>
                    <a:cubicBezTo>
                      <a:pt x="136" y="17"/>
                      <a:pt x="276" y="0"/>
                      <a:pt x="520" y="17"/>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55" name="Google Shape;1055;p28"/>
              <p:cNvSpPr/>
              <p:nvPr/>
            </p:nvSpPr>
            <p:spPr>
              <a:xfrm>
                <a:off x="1996" y="3125"/>
                <a:ext cx="1514" cy="130"/>
              </a:xfrm>
              <a:custGeom>
                <a:rect b="b" l="l" r="r" t="t"/>
                <a:pathLst>
                  <a:path extrusionOk="0" h="130" w="1514">
                    <a:moveTo>
                      <a:pt x="0" y="0"/>
                    </a:moveTo>
                    <a:cubicBezTo>
                      <a:pt x="266" y="130"/>
                      <a:pt x="1322" y="113"/>
                      <a:pt x="1514" y="17"/>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056" name="Google Shape;1056;p28"/>
              <p:cNvCxnSpPr/>
              <p:nvPr/>
            </p:nvCxnSpPr>
            <p:spPr>
              <a:xfrm>
                <a:off x="1919" y="3577"/>
                <a:ext cx="1206" cy="0"/>
              </a:xfrm>
              <a:prstGeom prst="straightConnector1">
                <a:avLst/>
              </a:prstGeom>
              <a:noFill/>
              <a:ln cap="flat" cmpd="sng" w="28575">
                <a:solidFill>
                  <a:srgbClr val="000000"/>
                </a:solidFill>
                <a:prstDash val="solid"/>
                <a:round/>
                <a:headEnd len="med" w="med" type="none"/>
                <a:tailEnd len="med" w="med" type="none"/>
              </a:ln>
            </p:spPr>
          </p:cxnSp>
          <p:sp>
            <p:nvSpPr>
              <p:cNvPr id="1057" name="Google Shape;1057;p28"/>
              <p:cNvSpPr/>
              <p:nvPr/>
            </p:nvSpPr>
            <p:spPr>
              <a:xfrm flipH="1">
                <a:off x="1237" y="2468"/>
                <a:ext cx="309" cy="856"/>
              </a:xfrm>
              <a:custGeom>
                <a:rect b="b" l="l" r="r" t="t"/>
                <a:pathLst>
                  <a:path extrusionOk="0" h="1815" w="619">
                    <a:moveTo>
                      <a:pt x="39" y="1136"/>
                    </a:moveTo>
                    <a:cubicBezTo>
                      <a:pt x="619" y="1815"/>
                      <a:pt x="484" y="0"/>
                      <a:pt x="0" y="77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058" name="Google Shape;1058;p28"/>
              <p:cNvCxnSpPr/>
              <p:nvPr/>
            </p:nvCxnSpPr>
            <p:spPr>
              <a:xfrm>
                <a:off x="57" y="2936"/>
                <a:ext cx="1212" cy="0"/>
              </a:xfrm>
              <a:prstGeom prst="straightConnector1">
                <a:avLst/>
              </a:prstGeom>
              <a:noFill/>
              <a:ln cap="flat" cmpd="sng" w="28575">
                <a:solidFill>
                  <a:srgbClr val="000000"/>
                </a:solidFill>
                <a:prstDash val="solid"/>
                <a:round/>
                <a:headEnd len="med" w="med" type="none"/>
                <a:tailEnd len="med" w="med" type="none"/>
              </a:ln>
            </p:spPr>
          </p:cxnSp>
          <p:sp>
            <p:nvSpPr>
              <p:cNvPr id="1059" name="Google Shape;1059;p28"/>
              <p:cNvSpPr txBox="1"/>
              <p:nvPr/>
            </p:nvSpPr>
            <p:spPr>
              <a:xfrm>
                <a:off x="6" y="2409"/>
                <a:ext cx="1487" cy="4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rdt_rcv(rcvpkt) &amp;&amp;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(corrupt(rcvpkt)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1" i="0" lang="en-US" sz="1600" u="none" cap="none" strike="noStrike">
                    <a:solidFill>
                      <a:srgbClr val="FF0000"/>
                    </a:solidFill>
                    <a:latin typeface="Arial"/>
                    <a:ea typeface="Arial"/>
                    <a:cs typeface="Arial"/>
                    <a:sym typeface="Arial"/>
                  </a:rPr>
                  <a:t>has_seq1(rcvpkt))</a:t>
                </a:r>
                <a:endParaRPr b="1" i="0" sz="1600" u="none" cap="none" strike="noStrike">
                  <a:solidFill>
                    <a:srgbClr val="FF0000"/>
                  </a:solidFill>
                  <a:latin typeface="Times New Roman"/>
                  <a:ea typeface="Times New Roman"/>
                  <a:cs typeface="Times New Roman"/>
                  <a:sym typeface="Times New Roman"/>
                </a:endParaRPr>
              </a:p>
            </p:txBody>
          </p:sp>
          <p:sp>
            <p:nvSpPr>
              <p:cNvPr id="1060" name="Google Shape;1060;p28"/>
              <p:cNvSpPr txBox="1"/>
              <p:nvPr/>
            </p:nvSpPr>
            <p:spPr>
              <a:xfrm>
                <a:off x="0" y="2954"/>
                <a:ext cx="1284" cy="2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600"/>
                  <a:buFont typeface="Arial"/>
                  <a:buNone/>
                </a:pPr>
                <a:r>
                  <a:rPr b="1" i="0" lang="en-US" sz="1600" u="none" cap="none" strike="noStrike">
                    <a:solidFill>
                      <a:srgbClr val="FF0000"/>
                    </a:solidFill>
                    <a:latin typeface="Arial"/>
                    <a:ea typeface="Arial"/>
                    <a:cs typeface="Arial"/>
                    <a:sym typeface="Arial"/>
                  </a:rPr>
                  <a:t>udt_send(sndpkt)</a:t>
                </a:r>
                <a:endParaRPr b="1" i="0" sz="1600" u="none" cap="none" strike="noStrike">
                  <a:solidFill>
                    <a:srgbClr val="FF0000"/>
                  </a:solidFill>
                  <a:latin typeface="Times New Roman"/>
                  <a:ea typeface="Times New Roman"/>
                  <a:cs typeface="Times New Roman"/>
                  <a:sym typeface="Times New Roman"/>
                </a:endParaRPr>
              </a:p>
            </p:txBody>
          </p:sp>
          <p:sp>
            <p:nvSpPr>
              <p:cNvPr id="1061" name="Google Shape;1061;p28"/>
              <p:cNvSpPr txBox="1"/>
              <p:nvPr/>
            </p:nvSpPr>
            <p:spPr>
              <a:xfrm>
                <a:off x="2166" y="2709"/>
                <a:ext cx="1020"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0" lang="en-US" sz="2000" u="none" cap="none" strike="noStrike">
                    <a:solidFill>
                      <a:srgbClr val="000099"/>
                    </a:solidFill>
                    <a:latin typeface="Tahoma"/>
                    <a:ea typeface="Tahoma"/>
                    <a:cs typeface="Tahoma"/>
                    <a:sym typeface="Tahoma"/>
                  </a:rPr>
                  <a:t>receiver FSM</a:t>
                </a:r>
                <a:endParaRPr/>
              </a:p>
              <a:p>
                <a:pPr indent="0" lvl="0" marL="0" marR="0" rtl="0" algn="ctr">
                  <a:lnSpc>
                    <a:spcPct val="100000"/>
                  </a:lnSpc>
                  <a:spcBef>
                    <a:spcPts val="0"/>
                  </a:spcBef>
                  <a:spcAft>
                    <a:spcPts val="0"/>
                  </a:spcAft>
                  <a:buClr>
                    <a:srgbClr val="000099"/>
                  </a:buClr>
                  <a:buSzPts val="2000"/>
                  <a:buFont typeface="Tahoma"/>
                  <a:buNone/>
                </a:pPr>
                <a:r>
                  <a:rPr b="0" i="0" lang="en-US" sz="2000" u="none" cap="none" strike="noStrike">
                    <a:solidFill>
                      <a:srgbClr val="000099"/>
                    </a:solidFill>
                    <a:latin typeface="Tahoma"/>
                    <a:ea typeface="Tahoma"/>
                    <a:cs typeface="Tahoma"/>
                    <a:sym typeface="Tahoma"/>
                  </a:rPr>
                  <a:t>fragment</a:t>
                </a:r>
                <a:endParaRPr/>
              </a:p>
            </p:txBody>
          </p:sp>
        </p:grpSp>
        <p:sp>
          <p:nvSpPr>
            <p:cNvPr id="1062" name="Google Shape;1062;p28"/>
            <p:cNvSpPr txBox="1"/>
            <p:nvPr/>
          </p:nvSpPr>
          <p:spPr>
            <a:xfrm>
              <a:off x="4318" y="2585"/>
              <a:ext cx="239"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sp>
        <p:nvSpPr>
          <p:cNvPr id="1063" name="Google Shape;1063;p2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29"/>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rdt3.0: channels with errors </a:t>
            </a:r>
            <a:r>
              <a:rPr i="1" lang="en-US"/>
              <a:t>and</a:t>
            </a:r>
            <a:r>
              <a:rPr lang="en-US"/>
              <a:t> loss</a:t>
            </a:r>
            <a:endParaRPr sz="4000"/>
          </a:p>
        </p:txBody>
      </p:sp>
      <p:sp>
        <p:nvSpPr>
          <p:cNvPr id="1070" name="Google Shape;1070;p29"/>
          <p:cNvSpPr txBox="1"/>
          <p:nvPr/>
        </p:nvSpPr>
        <p:spPr>
          <a:xfrm>
            <a:off x="700825" y="1291107"/>
            <a:ext cx="10533232" cy="4648200"/>
          </a:xfrm>
          <a:prstGeom prst="rect">
            <a:avLst/>
          </a:prstGeom>
          <a:noFill/>
          <a:ln>
            <a:noFill/>
          </a:ln>
        </p:spPr>
        <p:txBody>
          <a:bodyPr anchorCtr="0" anchor="t" bIns="45700" lIns="91425" spcFirstLastPara="1" rIns="91425" wrap="square" tIns="45700">
            <a:normAutofit/>
          </a:bodyPr>
          <a:lstStyle/>
          <a:p>
            <a:pPr indent="-12700" lvl="0" marL="114300" marR="0" rtl="0" algn="l">
              <a:lnSpc>
                <a:spcPct val="90000"/>
              </a:lnSpc>
              <a:spcBef>
                <a:spcPts val="0"/>
              </a:spcBef>
              <a:spcAft>
                <a:spcPts val="0"/>
              </a:spcAft>
              <a:buClr>
                <a:srgbClr val="0000A3"/>
              </a:buClr>
              <a:buSzPts val="3200"/>
              <a:buFont typeface="Noto Sans Symbols"/>
              <a:buNone/>
            </a:pPr>
            <a:r>
              <a:rPr b="0" i="1" lang="en-US" sz="3200" u="none" cap="none" strike="noStrike">
                <a:solidFill>
                  <a:srgbClr val="CC0000"/>
                </a:solidFill>
                <a:latin typeface="Calibri"/>
                <a:ea typeface="Calibri"/>
                <a:cs typeface="Calibri"/>
                <a:sym typeface="Calibri"/>
              </a:rPr>
              <a:t>New channel assumption:</a:t>
            </a:r>
            <a:r>
              <a:rPr b="0" i="1"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underlying channel can also </a:t>
            </a:r>
            <a:r>
              <a:rPr b="0" i="1" lang="en-US" sz="3200" u="none" cap="none" strike="noStrike">
                <a:solidFill>
                  <a:srgbClr val="000000"/>
                </a:solidFill>
                <a:latin typeface="Calibri"/>
                <a:ea typeface="Calibri"/>
                <a:cs typeface="Calibri"/>
                <a:sym typeface="Calibri"/>
              </a:rPr>
              <a:t>lose</a:t>
            </a:r>
            <a:r>
              <a:rPr b="0" i="0" lang="en-US" sz="3200" u="none" cap="none" strike="noStrike">
                <a:solidFill>
                  <a:srgbClr val="000000"/>
                </a:solidFill>
                <a:latin typeface="Calibri"/>
                <a:ea typeface="Calibri"/>
                <a:cs typeface="Calibri"/>
                <a:sym typeface="Calibri"/>
              </a:rPr>
              <a:t> packets (data, ACKs)</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checksum, sequence #s, ACKs, retransmissions will be of help … but not quite enough</a:t>
            </a:r>
            <a:endParaRPr/>
          </a:p>
        </p:txBody>
      </p:sp>
      <p:sp>
        <p:nvSpPr>
          <p:cNvPr id="1071" name="Google Shape;1071;p29"/>
          <p:cNvSpPr txBox="1"/>
          <p:nvPr/>
        </p:nvSpPr>
        <p:spPr>
          <a:xfrm>
            <a:off x="1351723" y="4023238"/>
            <a:ext cx="9435547" cy="1323439"/>
          </a:xfrm>
          <a:prstGeom prst="rect">
            <a:avLst/>
          </a:prstGeom>
          <a:noFill/>
          <a:ln>
            <a:noFill/>
          </a:ln>
        </p:spPr>
        <p:txBody>
          <a:bodyPr anchorCtr="0" anchor="t" bIns="45700" lIns="91425" spcFirstLastPara="1" rIns="91425" wrap="square" tIns="45700">
            <a:spAutoFit/>
          </a:bodyPr>
          <a:lstStyle/>
          <a:p>
            <a:pPr indent="-568325" lvl="0" marL="581025" marR="0" rtl="0" algn="ctr">
              <a:lnSpc>
                <a:spcPct val="100000"/>
              </a:lnSpc>
              <a:spcBef>
                <a:spcPts val="0"/>
              </a:spcBef>
              <a:spcAft>
                <a:spcPts val="0"/>
              </a:spcAft>
              <a:buClr>
                <a:srgbClr val="C00000"/>
              </a:buClr>
              <a:buSzPts val="4000"/>
              <a:buFont typeface="Calibri"/>
              <a:buNone/>
            </a:pPr>
            <a:r>
              <a:rPr b="0" i="1" lang="en-US" sz="4000" u="none" cap="none" strike="noStrike">
                <a:solidFill>
                  <a:srgbClr val="C00000"/>
                </a:solidFill>
                <a:latin typeface="Calibri"/>
                <a:ea typeface="Calibri"/>
                <a:cs typeface="Calibri"/>
                <a:sym typeface="Calibri"/>
              </a:rPr>
              <a:t>Q: </a:t>
            </a:r>
            <a:r>
              <a:rPr b="0" i="0" lang="en-US" sz="4000" u="none" cap="none" strike="noStrike">
                <a:solidFill>
                  <a:srgbClr val="000000"/>
                </a:solidFill>
                <a:latin typeface="Calibri"/>
                <a:ea typeface="Calibri"/>
                <a:cs typeface="Calibri"/>
                <a:sym typeface="Calibri"/>
              </a:rPr>
              <a:t>How do </a:t>
            </a:r>
            <a:r>
              <a:rPr b="0" i="1" lang="en-US" sz="4000" u="none" cap="none" strike="noStrike">
                <a:solidFill>
                  <a:srgbClr val="000000"/>
                </a:solidFill>
                <a:latin typeface="Calibri"/>
                <a:ea typeface="Calibri"/>
                <a:cs typeface="Calibri"/>
                <a:sym typeface="Calibri"/>
              </a:rPr>
              <a:t>humans</a:t>
            </a:r>
            <a:r>
              <a:rPr b="0" i="0" lang="en-US" sz="4000" u="none" cap="none" strike="noStrike">
                <a:solidFill>
                  <a:srgbClr val="000000"/>
                </a:solidFill>
                <a:latin typeface="Calibri"/>
                <a:ea typeface="Calibri"/>
                <a:cs typeface="Calibri"/>
                <a:sym typeface="Calibri"/>
              </a:rPr>
              <a:t> handle lost sender-to-receiver words in conversation?</a:t>
            </a:r>
            <a:endParaRPr/>
          </a:p>
        </p:txBody>
      </p:sp>
      <p:sp>
        <p:nvSpPr>
          <p:cNvPr id="1072" name="Google Shape;1072;p2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0"/>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rdt3.0: channels with errors </a:t>
            </a:r>
            <a:r>
              <a:rPr i="1" lang="en-US"/>
              <a:t>and</a:t>
            </a:r>
            <a:r>
              <a:rPr lang="en-US"/>
              <a:t> loss</a:t>
            </a:r>
            <a:endParaRPr sz="4000"/>
          </a:p>
        </p:txBody>
      </p:sp>
      <p:sp>
        <p:nvSpPr>
          <p:cNvPr id="1079" name="Google Shape;1079;p30"/>
          <p:cNvSpPr txBox="1"/>
          <p:nvPr/>
        </p:nvSpPr>
        <p:spPr>
          <a:xfrm>
            <a:off x="751114" y="1355502"/>
            <a:ext cx="10924659" cy="5074708"/>
          </a:xfrm>
          <a:prstGeom prst="rect">
            <a:avLst/>
          </a:prstGeom>
          <a:noFill/>
          <a:ln>
            <a:noFill/>
          </a:ln>
        </p:spPr>
        <p:txBody>
          <a:bodyPr anchorCtr="0" anchor="t" bIns="45700" lIns="91425" spcFirstLastPara="1" rIns="91425" wrap="square" tIns="45700">
            <a:normAutofit/>
          </a:bodyPr>
          <a:lstStyle/>
          <a:p>
            <a:pPr indent="0" lvl="0" marL="12700" marR="0" rtl="0" algn="l">
              <a:lnSpc>
                <a:spcPct val="90000"/>
              </a:lnSpc>
              <a:spcBef>
                <a:spcPts val="0"/>
              </a:spcBef>
              <a:spcAft>
                <a:spcPts val="0"/>
              </a:spcAft>
              <a:buClr>
                <a:srgbClr val="0000A3"/>
              </a:buClr>
              <a:buSzPts val="3200"/>
              <a:buFont typeface="Noto Sans Symbols"/>
              <a:buNone/>
            </a:pPr>
            <a:r>
              <a:rPr b="0" i="1" lang="en-US" sz="3200" u="none" cap="none" strike="noStrike">
                <a:solidFill>
                  <a:srgbClr val="CC0000"/>
                </a:solidFill>
                <a:latin typeface="Calibri"/>
                <a:ea typeface="Calibri"/>
                <a:cs typeface="Calibri"/>
                <a:sym typeface="Calibri"/>
              </a:rPr>
              <a:t>Approach:</a:t>
            </a:r>
            <a:r>
              <a:rPr b="0" i="1"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sender waits “reasonable” amount of time for ACK </a:t>
            </a:r>
            <a:endParaRPr/>
          </a:p>
          <a:p>
            <a:pPr indent="-341313" lvl="0" marL="406400" marR="0" rtl="0" algn="l">
              <a:lnSpc>
                <a:spcPct val="80000"/>
              </a:lnSpc>
              <a:spcBef>
                <a:spcPts val="12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retransmits if no ACK received in this time</a:t>
            </a:r>
            <a:endParaRPr/>
          </a:p>
          <a:p>
            <a:pPr indent="-341313" lvl="0" marL="406400" marR="0" rtl="0" algn="l">
              <a:lnSpc>
                <a:spcPct val="70000"/>
              </a:lnSpc>
              <a:spcBef>
                <a:spcPts val="12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if pkt (or ACK) just delayed (not lost):</a:t>
            </a:r>
            <a:endParaRPr/>
          </a:p>
          <a:p>
            <a:pPr indent="-374650" lvl="2" marL="747713" marR="0" rtl="0" algn="l">
              <a:lnSpc>
                <a:spcPct val="90000"/>
              </a:lnSpc>
              <a:spcBef>
                <a:spcPts val="12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retransmission will be  duplicate, but seq #s already handles this!</a:t>
            </a:r>
            <a:endParaRPr/>
          </a:p>
          <a:p>
            <a:pPr indent="-374650" lvl="2" marL="747713" marR="0" rtl="0" algn="l">
              <a:lnSpc>
                <a:spcPct val="90000"/>
              </a:lnSpc>
              <a:spcBef>
                <a:spcPts val="12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receiver must specify seq # of packet being ACKed</a:t>
            </a:r>
            <a:endParaRPr/>
          </a:p>
        </p:txBody>
      </p:sp>
      <p:grpSp>
        <p:nvGrpSpPr>
          <p:cNvPr id="1080" name="Google Shape;1080;p30"/>
          <p:cNvGrpSpPr/>
          <p:nvPr/>
        </p:nvGrpSpPr>
        <p:grpSpPr>
          <a:xfrm>
            <a:off x="3852654" y="4876800"/>
            <a:ext cx="3484723" cy="1905000"/>
            <a:chOff x="3667124" y="4359729"/>
            <a:chExt cx="3484723" cy="1905000"/>
          </a:xfrm>
        </p:grpSpPr>
        <p:pic>
          <p:nvPicPr>
            <p:cNvPr descr="Image result for red alarm clock" id="1081" name="Google Shape;1081;p30"/>
            <p:cNvPicPr preferRelativeResize="0"/>
            <p:nvPr/>
          </p:nvPicPr>
          <p:blipFill rotWithShape="1">
            <a:blip r:embed="rId3">
              <a:alphaModFix/>
            </a:blip>
            <a:srcRect b="0" l="0" r="0" t="0"/>
            <a:stretch/>
          </p:blipFill>
          <p:spPr>
            <a:xfrm>
              <a:off x="3667124" y="4359729"/>
              <a:ext cx="3381375" cy="1905000"/>
            </a:xfrm>
            <a:prstGeom prst="rect">
              <a:avLst/>
            </a:prstGeom>
            <a:noFill/>
            <a:ln>
              <a:noFill/>
            </a:ln>
          </p:spPr>
        </p:pic>
        <p:sp>
          <p:nvSpPr>
            <p:cNvPr id="1082" name="Google Shape;1082;p30"/>
            <p:cNvSpPr txBox="1"/>
            <p:nvPr/>
          </p:nvSpPr>
          <p:spPr>
            <a:xfrm>
              <a:off x="5932303" y="4757575"/>
              <a:ext cx="1219544" cy="370396"/>
            </a:xfrm>
            <a:prstGeom prst="rect">
              <a:avLst/>
            </a:prstGeom>
            <a:noFill/>
            <a:ln>
              <a:noFill/>
            </a:ln>
          </p:spPr>
          <p:txBody>
            <a:bodyPr anchorCtr="0" anchor="t" bIns="45700" lIns="91425" spcFirstLastPara="1" rIns="91425" wrap="square" tIns="45700">
              <a:spAutoFit/>
            </a:bodyPr>
            <a:lstStyle/>
            <a:p>
              <a:pPr indent="0" lvl="0" marL="0" marR="0" rtl="0" algn="l">
                <a:lnSpc>
                  <a:spcPct val="75000"/>
                </a:lnSpc>
                <a:spcBef>
                  <a:spcPts val="0"/>
                </a:spcBef>
                <a:spcAft>
                  <a:spcPts val="0"/>
                </a:spcAft>
                <a:buClr>
                  <a:srgbClr val="C00000"/>
                </a:buClr>
                <a:buSzPts val="2400"/>
                <a:buFont typeface="Tahoma"/>
                <a:buNone/>
              </a:pPr>
              <a:r>
                <a:rPr b="0" i="1" lang="en-US" sz="2400" u="none" cap="none" strike="noStrike">
                  <a:solidFill>
                    <a:srgbClr val="C00000"/>
                  </a:solidFill>
                  <a:latin typeface="Tahoma"/>
                  <a:ea typeface="Tahoma"/>
                  <a:cs typeface="Tahoma"/>
                  <a:sym typeface="Tahoma"/>
                </a:rPr>
                <a:t>timeout</a:t>
              </a:r>
              <a:endParaRPr/>
            </a:p>
          </p:txBody>
        </p:sp>
      </p:grpSp>
      <p:sp>
        <p:nvSpPr>
          <p:cNvPr id="1083" name="Google Shape;1083;p30"/>
          <p:cNvSpPr txBox="1"/>
          <p:nvPr/>
        </p:nvSpPr>
        <p:spPr>
          <a:xfrm>
            <a:off x="808619" y="4059181"/>
            <a:ext cx="10924659" cy="1016402"/>
          </a:xfrm>
          <a:prstGeom prst="rect">
            <a:avLst/>
          </a:prstGeom>
          <a:noFill/>
          <a:ln>
            <a:noFill/>
          </a:ln>
        </p:spPr>
        <p:txBody>
          <a:bodyPr anchorCtr="0" anchor="t" bIns="45700" lIns="91425" spcFirstLastPara="1" rIns="91425" wrap="square" tIns="45700">
            <a:normAutofit lnSpcReduction="10000"/>
          </a:bodyPr>
          <a:lstStyle/>
          <a:p>
            <a:pPr indent="-341313" lvl="0" marL="406400" marR="0" rtl="0" algn="l">
              <a:lnSpc>
                <a:spcPct val="10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use countdown timer to interrupt after “reasonable” amount of time</a:t>
            </a:r>
            <a:endParaRPr/>
          </a:p>
        </p:txBody>
      </p:sp>
      <p:sp>
        <p:nvSpPr>
          <p:cNvPr id="1084" name="Google Shape;1084;p3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083">
                                            <p:txEl>
                                              <p:pRg end="0" st="0"/>
                                            </p:txEl>
                                          </p:spTgt>
                                        </p:tgtEl>
                                        <p:attrNameLst>
                                          <p:attrName>style.visibility</p:attrName>
                                        </p:attrNameLst>
                                      </p:cBhvr>
                                      <p:to>
                                        <p:strVal val="visible"/>
                                      </p:to>
                                    </p:set>
                                    <p:animEffect filter="fade" transition="in">
                                      <p:cBhvr>
                                        <p:cTn dur="500"/>
                                        <p:tgtEl>
                                          <p:spTgt spid="10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80"/>
                                        </p:tgtEl>
                                        <p:attrNameLst>
                                          <p:attrName>style.visibility</p:attrName>
                                        </p:attrNameLst>
                                      </p:cBhvr>
                                      <p:to>
                                        <p:strVal val="visible"/>
                                      </p:to>
                                    </p:set>
                                    <p:animEffect filter="fade" transition="in">
                                      <p:cBhvr>
                                        <p:cTn dur="500"/>
                                        <p:tgtEl>
                                          <p:spTgt spid="10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1"/>
          <p:cNvSpPr/>
          <p:nvPr/>
        </p:nvSpPr>
        <p:spPr>
          <a:xfrm>
            <a:off x="2666162" y="3735852"/>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1" name="Google Shape;1091;p31"/>
          <p:cNvSpPr/>
          <p:nvPr/>
        </p:nvSpPr>
        <p:spPr>
          <a:xfrm>
            <a:off x="5108911" y="5798809"/>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2" name="Google Shape;1092;p31"/>
          <p:cNvSpPr/>
          <p:nvPr/>
        </p:nvSpPr>
        <p:spPr>
          <a:xfrm>
            <a:off x="8105934" y="3949220"/>
            <a:ext cx="944562"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3" name="Google Shape;1093;p31"/>
          <p:cNvSpPr/>
          <p:nvPr/>
        </p:nvSpPr>
        <p:spPr>
          <a:xfrm>
            <a:off x="4772033" y="1955144"/>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4" name="Google Shape;1094;p31"/>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sender</a:t>
            </a:r>
            <a:endParaRPr sz="4400"/>
          </a:p>
        </p:txBody>
      </p:sp>
      <p:cxnSp>
        <p:nvCxnSpPr>
          <p:cNvPr id="1095" name="Google Shape;1095;p31"/>
          <p:cNvCxnSpPr/>
          <p:nvPr/>
        </p:nvCxnSpPr>
        <p:spPr>
          <a:xfrm>
            <a:off x="4488198" y="1637972"/>
            <a:ext cx="157163" cy="576262"/>
          </a:xfrm>
          <a:prstGeom prst="straightConnector1">
            <a:avLst/>
          </a:prstGeom>
          <a:noFill/>
          <a:ln cap="flat" cmpd="sng" w="28575">
            <a:solidFill>
              <a:srgbClr val="000000"/>
            </a:solidFill>
            <a:prstDash val="dash"/>
            <a:round/>
            <a:headEnd len="med" w="med" type="none"/>
            <a:tailEnd len="med" w="med" type="triangle"/>
          </a:ln>
        </p:spPr>
      </p:cxnSp>
      <p:grpSp>
        <p:nvGrpSpPr>
          <p:cNvPr id="1096" name="Google Shape;1096;p31"/>
          <p:cNvGrpSpPr/>
          <p:nvPr/>
        </p:nvGrpSpPr>
        <p:grpSpPr>
          <a:xfrm>
            <a:off x="7099636" y="2184072"/>
            <a:ext cx="889000" cy="865187"/>
            <a:chOff x="445" y="1273"/>
            <a:chExt cx="560" cy="545"/>
          </a:xfrm>
        </p:grpSpPr>
        <p:sp>
          <p:nvSpPr>
            <p:cNvPr id="1097" name="Google Shape;1097;p31"/>
            <p:cNvSpPr/>
            <p:nvPr/>
          </p:nvSpPr>
          <p:spPr>
            <a:xfrm>
              <a:off x="445" y="1273"/>
              <a:ext cx="560" cy="54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098" name="Google Shape;1098;p31"/>
            <p:cNvSpPr txBox="1"/>
            <p:nvPr/>
          </p:nvSpPr>
          <p:spPr>
            <a:xfrm>
              <a:off x="499" y="1309"/>
              <a:ext cx="450" cy="28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ACK0</a:t>
              </a:r>
              <a:endParaRPr b="0" i="0" sz="1400" u="none" cap="none" strike="noStrike">
                <a:solidFill>
                  <a:srgbClr val="000000"/>
                </a:solidFill>
                <a:latin typeface="Times New Roman"/>
                <a:ea typeface="Times New Roman"/>
                <a:cs typeface="Times New Roman"/>
                <a:sym typeface="Times New Roman"/>
              </a:endParaRPr>
            </a:p>
          </p:txBody>
        </p:sp>
      </p:grpSp>
      <p:grpSp>
        <p:nvGrpSpPr>
          <p:cNvPr id="1099" name="Google Shape;1099;p31"/>
          <p:cNvGrpSpPr/>
          <p:nvPr/>
        </p:nvGrpSpPr>
        <p:grpSpPr>
          <a:xfrm>
            <a:off x="4758073" y="1183947"/>
            <a:ext cx="3860800" cy="1144587"/>
            <a:chOff x="4758073" y="1183947"/>
            <a:chExt cx="3860800" cy="1144587"/>
          </a:xfrm>
        </p:grpSpPr>
        <p:sp>
          <p:nvSpPr>
            <p:cNvPr id="1100" name="Google Shape;1100;p31"/>
            <p:cNvSpPr txBox="1"/>
            <p:nvPr/>
          </p:nvSpPr>
          <p:spPr>
            <a:xfrm>
              <a:off x="4758073" y="1477634"/>
              <a:ext cx="3860800"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make_pkt(0, data, checksum)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start_timer</a:t>
              </a:r>
              <a:endParaRPr b="0" i="0" sz="1400" u="none" cap="none" strike="noStrike">
                <a:solidFill>
                  <a:srgbClr val="000000"/>
                </a:solidFill>
                <a:latin typeface="Times New Roman"/>
                <a:ea typeface="Times New Roman"/>
                <a:cs typeface="Times New Roman"/>
                <a:sym typeface="Times New Roman"/>
              </a:endParaRPr>
            </a:p>
          </p:txBody>
        </p:sp>
        <p:sp>
          <p:nvSpPr>
            <p:cNvPr id="1101" name="Google Shape;1101;p31"/>
            <p:cNvSpPr txBox="1"/>
            <p:nvPr/>
          </p:nvSpPr>
          <p:spPr>
            <a:xfrm>
              <a:off x="4799348" y="1183947"/>
              <a:ext cx="17240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rdt_send(data)</a:t>
              </a:r>
              <a:endParaRPr b="0" i="0" sz="1400" u="none" cap="none" strike="noStrike">
                <a:solidFill>
                  <a:srgbClr val="000000"/>
                </a:solidFill>
                <a:latin typeface="Times New Roman"/>
                <a:ea typeface="Times New Roman"/>
                <a:cs typeface="Times New Roman"/>
                <a:sym typeface="Times New Roman"/>
              </a:endParaRPr>
            </a:p>
          </p:txBody>
        </p:sp>
        <p:cxnSp>
          <p:nvCxnSpPr>
            <p:cNvPr id="1102" name="Google Shape;1102;p31"/>
            <p:cNvCxnSpPr/>
            <p:nvPr/>
          </p:nvCxnSpPr>
          <p:spPr>
            <a:xfrm>
              <a:off x="4900948" y="1522084"/>
              <a:ext cx="990600" cy="0"/>
            </a:xfrm>
            <a:prstGeom prst="straightConnector1">
              <a:avLst/>
            </a:prstGeom>
            <a:noFill/>
            <a:ln cap="flat" cmpd="sng" w="28575">
              <a:solidFill>
                <a:srgbClr val="000000"/>
              </a:solidFill>
              <a:prstDash val="solid"/>
              <a:round/>
              <a:headEnd len="med" w="med" type="none"/>
              <a:tailEnd len="med" w="med" type="none"/>
            </a:ln>
          </p:spPr>
        </p:cxnSp>
        <p:sp>
          <p:nvSpPr>
            <p:cNvPr id="1103" name="Google Shape;1103;p31"/>
            <p:cNvSpPr/>
            <p:nvPr/>
          </p:nvSpPr>
          <p:spPr>
            <a:xfrm flipH="1" rot="10800000">
              <a:off x="5123198" y="2165022"/>
              <a:ext cx="2090738" cy="163512"/>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104" name="Google Shape;1104;p31"/>
          <p:cNvGrpSpPr/>
          <p:nvPr/>
        </p:nvGrpSpPr>
        <p:grpSpPr>
          <a:xfrm>
            <a:off x="7191711" y="4098597"/>
            <a:ext cx="1189037" cy="850900"/>
            <a:chOff x="4090" y="3230"/>
            <a:chExt cx="749" cy="536"/>
          </a:xfrm>
        </p:grpSpPr>
        <p:sp>
          <p:nvSpPr>
            <p:cNvPr id="1105" name="Google Shape;1105;p31"/>
            <p:cNvSpPr/>
            <p:nvPr/>
          </p:nvSpPr>
          <p:spPr>
            <a:xfrm>
              <a:off x="4159" y="3230"/>
              <a:ext cx="595" cy="53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06" name="Google Shape;1106;p31"/>
            <p:cNvSpPr txBox="1"/>
            <p:nvPr/>
          </p:nvSpPr>
          <p:spPr>
            <a:xfrm>
              <a:off x="4090" y="3270"/>
              <a:ext cx="74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call 1 from above</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07" name="Google Shape;1107;p31"/>
          <p:cNvGrpSpPr/>
          <p:nvPr/>
        </p:nvGrpSpPr>
        <p:grpSpPr>
          <a:xfrm>
            <a:off x="5054936" y="4832022"/>
            <a:ext cx="3444875" cy="1038225"/>
            <a:chOff x="5054936" y="4832022"/>
            <a:chExt cx="3444875" cy="1038225"/>
          </a:xfrm>
        </p:grpSpPr>
        <p:sp>
          <p:nvSpPr>
            <p:cNvPr id="1108" name="Google Shape;1108;p31"/>
            <p:cNvSpPr/>
            <p:nvPr/>
          </p:nvSpPr>
          <p:spPr>
            <a:xfrm>
              <a:off x="5108911" y="4832022"/>
              <a:ext cx="2312987" cy="274637"/>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09" name="Google Shape;1109;p31"/>
            <p:cNvSpPr txBox="1"/>
            <p:nvPr/>
          </p:nvSpPr>
          <p:spPr>
            <a:xfrm>
              <a:off x="5054936" y="5317797"/>
              <a:ext cx="3444875" cy="552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make_pkt(1, data, checksum)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start_timer</a:t>
              </a:r>
              <a:endParaRPr b="0" i="0" sz="1400" u="none" cap="none" strike="noStrike">
                <a:solidFill>
                  <a:srgbClr val="000000"/>
                </a:solidFill>
                <a:latin typeface="Times New Roman"/>
                <a:ea typeface="Times New Roman"/>
                <a:cs typeface="Times New Roman"/>
                <a:sym typeface="Times New Roman"/>
              </a:endParaRPr>
            </a:p>
          </p:txBody>
        </p:sp>
        <p:sp>
          <p:nvSpPr>
            <p:cNvPr id="1110" name="Google Shape;1110;p31"/>
            <p:cNvSpPr txBox="1"/>
            <p:nvPr/>
          </p:nvSpPr>
          <p:spPr>
            <a:xfrm>
              <a:off x="5054936" y="5035222"/>
              <a:ext cx="17240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rdt_send(data)</a:t>
              </a:r>
              <a:endParaRPr b="0" i="0" sz="1400" u="none" cap="none" strike="noStrike">
                <a:solidFill>
                  <a:srgbClr val="000000"/>
                </a:solidFill>
                <a:latin typeface="Times New Roman"/>
                <a:ea typeface="Times New Roman"/>
                <a:cs typeface="Times New Roman"/>
                <a:sym typeface="Times New Roman"/>
              </a:endParaRPr>
            </a:p>
          </p:txBody>
        </p:sp>
        <p:cxnSp>
          <p:nvCxnSpPr>
            <p:cNvPr id="1111" name="Google Shape;1111;p31"/>
            <p:cNvCxnSpPr/>
            <p:nvPr/>
          </p:nvCxnSpPr>
          <p:spPr>
            <a:xfrm>
              <a:off x="5173998" y="5346372"/>
              <a:ext cx="2598738" cy="0"/>
            </a:xfrm>
            <a:prstGeom prst="straightConnector1">
              <a:avLst/>
            </a:prstGeom>
            <a:noFill/>
            <a:ln cap="flat" cmpd="sng" w="28575">
              <a:solidFill>
                <a:srgbClr val="000000"/>
              </a:solidFill>
              <a:prstDash val="solid"/>
              <a:round/>
              <a:headEnd len="med" w="med" type="none"/>
              <a:tailEnd len="med" w="med" type="none"/>
            </a:ln>
          </p:spPr>
        </p:cxnSp>
      </p:grpSp>
      <p:grpSp>
        <p:nvGrpSpPr>
          <p:cNvPr id="1112" name="Google Shape;1112;p31"/>
          <p:cNvGrpSpPr/>
          <p:nvPr/>
        </p:nvGrpSpPr>
        <p:grpSpPr>
          <a:xfrm>
            <a:off x="7858461" y="2912734"/>
            <a:ext cx="2309812" cy="1184275"/>
            <a:chOff x="7858461" y="2912734"/>
            <a:chExt cx="2309812" cy="1184275"/>
          </a:xfrm>
        </p:grpSpPr>
        <p:sp>
          <p:nvSpPr>
            <p:cNvPr id="1113" name="Google Shape;1113;p31"/>
            <p:cNvSpPr/>
            <p:nvPr/>
          </p:nvSpPr>
          <p:spPr>
            <a:xfrm rot="-5400000">
              <a:off x="7349667" y="3421528"/>
              <a:ext cx="1184275" cy="166687"/>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14" name="Google Shape;1114;p31"/>
            <p:cNvSpPr txBox="1"/>
            <p:nvPr/>
          </p:nvSpPr>
          <p:spPr>
            <a:xfrm>
              <a:off x="8018798" y="3200072"/>
              <a:ext cx="2149475"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notcorrupt(rcvpkt)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isACK(rcvpkt,0)</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115" name="Google Shape;1115;p31"/>
            <p:cNvCxnSpPr/>
            <p:nvPr/>
          </p:nvCxnSpPr>
          <p:spPr>
            <a:xfrm>
              <a:off x="8134686" y="3911272"/>
              <a:ext cx="1419225" cy="0"/>
            </a:xfrm>
            <a:prstGeom prst="straightConnector1">
              <a:avLst/>
            </a:prstGeom>
            <a:noFill/>
            <a:ln cap="flat" cmpd="sng" w="28575">
              <a:solidFill>
                <a:srgbClr val="000000"/>
              </a:solidFill>
              <a:prstDash val="solid"/>
              <a:round/>
              <a:headEnd len="med" w="med" type="none"/>
              <a:tailEnd len="med" w="med" type="none"/>
            </a:ln>
          </p:spPr>
        </p:cxnSp>
        <p:sp>
          <p:nvSpPr>
            <p:cNvPr id="1116" name="Google Shape;1116;p31"/>
            <p:cNvSpPr txBox="1"/>
            <p:nvPr/>
          </p:nvSpPr>
          <p:spPr>
            <a:xfrm>
              <a:off x="8039436" y="3892222"/>
              <a:ext cx="1514475" cy="179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stop_timer</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17" name="Google Shape;1117;p31"/>
          <p:cNvGrpSpPr/>
          <p:nvPr/>
        </p:nvGrpSpPr>
        <p:grpSpPr>
          <a:xfrm>
            <a:off x="2638761" y="2958772"/>
            <a:ext cx="1933239" cy="1239836"/>
            <a:chOff x="2638761" y="2958772"/>
            <a:chExt cx="1933239" cy="1239836"/>
          </a:xfrm>
        </p:grpSpPr>
        <p:sp>
          <p:nvSpPr>
            <p:cNvPr id="1118" name="Google Shape;1118;p31"/>
            <p:cNvSpPr/>
            <p:nvPr/>
          </p:nvSpPr>
          <p:spPr>
            <a:xfrm flipH="1" rot="5400000">
              <a:off x="3932569" y="3559178"/>
              <a:ext cx="1137909" cy="140952"/>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19" name="Google Shape;1119;p31"/>
            <p:cNvSpPr txBox="1"/>
            <p:nvPr/>
          </p:nvSpPr>
          <p:spPr>
            <a:xfrm>
              <a:off x="2646698" y="2958772"/>
              <a:ext cx="1912938"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notcorrupt(rcvpkt)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isACK(rcvpkt,1)</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120" name="Google Shape;1120;p31"/>
            <p:cNvCxnSpPr/>
            <p:nvPr/>
          </p:nvCxnSpPr>
          <p:spPr>
            <a:xfrm>
              <a:off x="2773698" y="3698547"/>
              <a:ext cx="1517650" cy="0"/>
            </a:xfrm>
            <a:prstGeom prst="straightConnector1">
              <a:avLst/>
            </a:prstGeom>
            <a:noFill/>
            <a:ln cap="flat" cmpd="sng" w="28575">
              <a:solidFill>
                <a:srgbClr val="000000"/>
              </a:solidFill>
              <a:prstDash val="solid"/>
              <a:round/>
              <a:headEnd len="med" w="med" type="none"/>
              <a:tailEnd len="med" w="med" type="none"/>
            </a:ln>
          </p:spPr>
        </p:cxnSp>
        <p:sp>
          <p:nvSpPr>
            <p:cNvPr id="1121" name="Google Shape;1121;p31"/>
            <p:cNvSpPr txBox="1"/>
            <p:nvPr/>
          </p:nvSpPr>
          <p:spPr>
            <a:xfrm>
              <a:off x="2638761" y="3671559"/>
              <a:ext cx="1514475"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stop_timer</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22" name="Google Shape;1122;p31"/>
          <p:cNvGrpSpPr/>
          <p:nvPr/>
        </p:nvGrpSpPr>
        <p:grpSpPr>
          <a:xfrm>
            <a:off x="4157998" y="2228522"/>
            <a:ext cx="1189038" cy="850900"/>
            <a:chOff x="4090" y="3230"/>
            <a:chExt cx="749" cy="536"/>
          </a:xfrm>
        </p:grpSpPr>
        <p:sp>
          <p:nvSpPr>
            <p:cNvPr id="1123" name="Google Shape;1123;p31"/>
            <p:cNvSpPr/>
            <p:nvPr/>
          </p:nvSpPr>
          <p:spPr>
            <a:xfrm>
              <a:off x="4159" y="3230"/>
              <a:ext cx="595" cy="53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24" name="Google Shape;1124;p31"/>
            <p:cNvSpPr txBox="1"/>
            <p:nvPr/>
          </p:nvSpPr>
          <p:spPr>
            <a:xfrm>
              <a:off x="4090" y="3270"/>
              <a:ext cx="74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call 0 from above</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25" name="Google Shape;1125;p31"/>
          <p:cNvGrpSpPr/>
          <p:nvPr/>
        </p:nvGrpSpPr>
        <p:grpSpPr>
          <a:xfrm>
            <a:off x="4369136" y="4082722"/>
            <a:ext cx="889000" cy="865187"/>
            <a:chOff x="445" y="1273"/>
            <a:chExt cx="560" cy="545"/>
          </a:xfrm>
        </p:grpSpPr>
        <p:sp>
          <p:nvSpPr>
            <p:cNvPr id="1126" name="Google Shape;1126;p31"/>
            <p:cNvSpPr/>
            <p:nvPr/>
          </p:nvSpPr>
          <p:spPr>
            <a:xfrm>
              <a:off x="445" y="1273"/>
              <a:ext cx="560" cy="54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27" name="Google Shape;1127;p31"/>
            <p:cNvSpPr txBox="1"/>
            <p:nvPr/>
          </p:nvSpPr>
          <p:spPr>
            <a:xfrm>
              <a:off x="499" y="1309"/>
              <a:ext cx="450" cy="28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ACK1</a:t>
              </a:r>
              <a:endParaRPr b="0" i="0" sz="1400" u="none" cap="none" strike="noStrike">
                <a:solidFill>
                  <a:srgbClr val="000000"/>
                </a:solidFill>
                <a:latin typeface="Times New Roman"/>
                <a:ea typeface="Times New Roman"/>
                <a:cs typeface="Times New Roman"/>
                <a:sym typeface="Times New Roman"/>
              </a:endParaRPr>
            </a:p>
          </p:txBody>
        </p:sp>
      </p:grpSp>
      <p:sp>
        <p:nvSpPr>
          <p:cNvPr id="1128" name="Google Shape;1128;p31"/>
          <p:cNvSpPr/>
          <p:nvPr/>
        </p:nvSpPr>
        <p:spPr>
          <a:xfrm>
            <a:off x="3771900" y="1861459"/>
            <a:ext cx="4800600" cy="1534886"/>
          </a:xfrm>
          <a:prstGeom prst="ellipse">
            <a:avLst/>
          </a:prstGeom>
          <a:noFill/>
          <a:ln cap="flat" cmpd="sng" w="412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9" name="Google Shape;1129;p31"/>
          <p:cNvSpPr/>
          <p:nvPr/>
        </p:nvSpPr>
        <p:spPr>
          <a:xfrm>
            <a:off x="3858986" y="3777345"/>
            <a:ext cx="4800600" cy="1534886"/>
          </a:xfrm>
          <a:prstGeom prst="ellipse">
            <a:avLst/>
          </a:prstGeom>
          <a:noFill/>
          <a:ln cap="flat" cmpd="sng" w="412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0" name="Google Shape;1130;p31"/>
          <p:cNvSpPr/>
          <p:nvPr/>
        </p:nvSpPr>
        <p:spPr>
          <a:xfrm>
            <a:off x="4254500" y="2216171"/>
            <a:ext cx="952500" cy="871123"/>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1" name="Google Shape;1131;p31"/>
          <p:cNvSpPr/>
          <p:nvPr/>
        </p:nvSpPr>
        <p:spPr>
          <a:xfrm>
            <a:off x="7086600" y="2184400"/>
            <a:ext cx="914400" cy="867848"/>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2" name="Google Shape;1132;p31"/>
          <p:cNvSpPr/>
          <p:nvPr/>
        </p:nvSpPr>
        <p:spPr>
          <a:xfrm>
            <a:off x="7302500" y="4102100"/>
            <a:ext cx="936658" cy="850900"/>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3" name="Google Shape;1133;p31"/>
          <p:cNvSpPr/>
          <p:nvPr/>
        </p:nvSpPr>
        <p:spPr>
          <a:xfrm>
            <a:off x="4356100" y="4070372"/>
            <a:ext cx="914400" cy="876300"/>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4" name="Google Shape;1134;p31"/>
          <p:cNvSpPr/>
          <p:nvPr/>
        </p:nvSpPr>
        <p:spPr>
          <a:xfrm>
            <a:off x="4251325" y="2212996"/>
            <a:ext cx="952500" cy="871123"/>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5" name="Google Shape;1135;p3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28"/>
                                        </p:tgtEl>
                                      </p:cBhvr>
                                    </p:animEffect>
                                    <p:set>
                                      <p:cBhvr>
                                        <p:cTn dur="1" fill="hold">
                                          <p:stCondLst>
                                            <p:cond delay="500"/>
                                          </p:stCondLst>
                                        </p:cTn>
                                        <p:tgtEl>
                                          <p:spTgt spid="11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500"/>
                                        <p:tgtEl>
                                          <p:spTgt spid="1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500"/>
                                        <p:tgtEl>
                                          <p:spTgt spid="1130"/>
                                        </p:tgtEl>
                                      </p:cBhvr>
                                    </p:animEffect>
                                  </p:childTnLst>
                                </p:cTn>
                              </p:par>
                              <p:par>
                                <p:cTn fill="hold" nodeType="withEffect" presetClass="exit" presetID="10" presetSubtype="0">
                                  <p:stCondLst>
                                    <p:cond delay="0"/>
                                  </p:stCondLst>
                                  <p:childTnLst>
                                    <p:animEffect filter="fade" transition="out">
                                      <p:cBhvr>
                                        <p:cTn dur="500"/>
                                        <p:tgtEl>
                                          <p:spTgt spid="1129"/>
                                        </p:tgtEl>
                                      </p:cBhvr>
                                    </p:animEffect>
                                    <p:set>
                                      <p:cBhvr>
                                        <p:cTn dur="1" fill="hold">
                                          <p:stCondLst>
                                            <p:cond delay="500"/>
                                          </p:stCondLst>
                                        </p:cTn>
                                        <p:tgtEl>
                                          <p:spTgt spid="1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500"/>
                                        <p:tgtEl>
                                          <p:spTgt spid="1099"/>
                                        </p:tgtEl>
                                      </p:cBhvr>
                                    </p:animEffect>
                                  </p:childTnLst>
                                </p:cTn>
                              </p:par>
                              <p:par>
                                <p:cTn fill="hold" nodeType="withEffect" presetClass="exit" presetID="10" presetSubtype="0">
                                  <p:stCondLst>
                                    <p:cond delay="0"/>
                                  </p:stCondLst>
                                  <p:childTnLst>
                                    <p:animEffect filter="fade" transition="out">
                                      <p:cBhvr>
                                        <p:cTn dur="500"/>
                                        <p:tgtEl>
                                          <p:spTgt spid="1130"/>
                                        </p:tgtEl>
                                      </p:cBhvr>
                                    </p:animEffect>
                                    <p:set>
                                      <p:cBhvr>
                                        <p:cTn dur="1" fill="hold">
                                          <p:stCondLst>
                                            <p:cond delay="500"/>
                                          </p:stCondLst>
                                        </p:cTn>
                                        <p:tgtEl>
                                          <p:spTgt spid="11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500"/>
                                        <p:tgtEl>
                                          <p:spTgt spid="10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500"/>
                                        <p:tgtEl>
                                          <p:spTgt spid="1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500"/>
                                        <p:tgtEl>
                                          <p:spTgt spid="1112"/>
                                        </p:tgtEl>
                                      </p:cBhvr>
                                    </p:animEffect>
                                  </p:childTnLst>
                                </p:cTn>
                              </p:par>
                              <p:par>
                                <p:cTn fill="hold" nodeType="withEffect" presetClass="exit" presetID="10" presetSubtype="0">
                                  <p:stCondLst>
                                    <p:cond delay="0"/>
                                  </p:stCondLst>
                                  <p:childTnLst>
                                    <p:animEffect filter="fade" transition="out">
                                      <p:cBhvr>
                                        <p:cTn dur="500"/>
                                        <p:tgtEl>
                                          <p:spTgt spid="1131"/>
                                        </p:tgtEl>
                                      </p:cBhvr>
                                    </p:animEffect>
                                    <p:set>
                                      <p:cBhvr>
                                        <p:cTn dur="1" fill="hold">
                                          <p:stCondLst>
                                            <p:cond delay="500"/>
                                          </p:stCondLst>
                                        </p:cTn>
                                        <p:tgtEl>
                                          <p:spTgt spid="11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500"/>
                                        <p:tgtEl>
                                          <p:spTgt spid="10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5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500"/>
                                        <p:tgtEl>
                                          <p:spTgt spid="1107"/>
                                        </p:tgtEl>
                                      </p:cBhvr>
                                    </p:animEffect>
                                  </p:childTnLst>
                                </p:cTn>
                              </p:par>
                              <p:par>
                                <p:cTn fill="hold" nodeType="withEffect" presetClass="exit" presetID="10" presetSubtype="0">
                                  <p:stCondLst>
                                    <p:cond delay="0"/>
                                  </p:stCondLst>
                                  <p:childTnLst>
                                    <p:animEffect filter="fade" transition="out">
                                      <p:cBhvr>
                                        <p:cTn dur="500"/>
                                        <p:tgtEl>
                                          <p:spTgt spid="1132"/>
                                        </p:tgtEl>
                                      </p:cBhvr>
                                    </p:animEffect>
                                    <p:set>
                                      <p:cBhvr>
                                        <p:cTn dur="1" fill="hold">
                                          <p:stCondLst>
                                            <p:cond delay="500"/>
                                          </p:stCondLst>
                                        </p:cTn>
                                        <p:tgtEl>
                                          <p:spTgt spid="11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500"/>
                                        <p:tgtEl>
                                          <p:spTgt spid="1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gtEl>
                                        <p:attrNameLst>
                                          <p:attrName>style.visibility</p:attrName>
                                        </p:attrNameLst>
                                      </p:cBhvr>
                                      <p:to>
                                        <p:strVal val="visible"/>
                                      </p:to>
                                    </p:set>
                                    <p:animEffect filter="fade" transition="in">
                                      <p:cBhvr>
                                        <p:cTn dur="500"/>
                                        <p:tgtEl>
                                          <p:spTgt spid="1117"/>
                                        </p:tgtEl>
                                      </p:cBhvr>
                                    </p:animEffect>
                                  </p:childTnLst>
                                </p:cTn>
                              </p:par>
                              <p:par>
                                <p:cTn fill="hold" nodeType="with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500"/>
                                        <p:tgtEl>
                                          <p:spTgt spid="1090"/>
                                        </p:tgtEl>
                                      </p:cBhvr>
                                    </p:animEffect>
                                  </p:childTnLst>
                                </p:cTn>
                              </p:par>
                              <p:par>
                                <p:cTn fill="hold" nodeType="withEffect" presetClass="exit" presetID="10" presetSubtype="0">
                                  <p:stCondLst>
                                    <p:cond delay="0"/>
                                  </p:stCondLst>
                                  <p:childTnLst>
                                    <p:animEffect filter="fade" transition="out">
                                      <p:cBhvr>
                                        <p:cTn dur="500"/>
                                        <p:tgtEl>
                                          <p:spTgt spid="1133"/>
                                        </p:tgtEl>
                                      </p:cBhvr>
                                    </p:animEffect>
                                    <p:set>
                                      <p:cBhvr>
                                        <p:cTn dur="1" fill="hold">
                                          <p:stCondLst>
                                            <p:cond delay="500"/>
                                          </p:stCondLst>
                                        </p:cTn>
                                        <p:tgtEl>
                                          <p:spTgt spid="113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500"/>
                                        <p:tgtEl>
                                          <p:spTgt spid="1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32"/>
          <p:cNvSpPr/>
          <p:nvPr/>
        </p:nvSpPr>
        <p:spPr>
          <a:xfrm>
            <a:off x="2666162" y="3735852"/>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2" name="Google Shape;1142;p32"/>
          <p:cNvSpPr/>
          <p:nvPr/>
        </p:nvSpPr>
        <p:spPr>
          <a:xfrm>
            <a:off x="5108911" y="5798809"/>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3" name="Google Shape;1143;p32"/>
          <p:cNvSpPr/>
          <p:nvPr/>
        </p:nvSpPr>
        <p:spPr>
          <a:xfrm>
            <a:off x="8105934" y="3949220"/>
            <a:ext cx="944562"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4" name="Google Shape;1144;p32"/>
          <p:cNvSpPr/>
          <p:nvPr/>
        </p:nvSpPr>
        <p:spPr>
          <a:xfrm>
            <a:off x="4772033" y="1955144"/>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5" name="Google Shape;1145;p32"/>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sender</a:t>
            </a:r>
            <a:endParaRPr sz="4400"/>
          </a:p>
        </p:txBody>
      </p:sp>
      <p:cxnSp>
        <p:nvCxnSpPr>
          <p:cNvPr id="1146" name="Google Shape;1146;p32"/>
          <p:cNvCxnSpPr/>
          <p:nvPr/>
        </p:nvCxnSpPr>
        <p:spPr>
          <a:xfrm>
            <a:off x="4488198" y="1637972"/>
            <a:ext cx="157163" cy="576262"/>
          </a:xfrm>
          <a:prstGeom prst="straightConnector1">
            <a:avLst/>
          </a:prstGeom>
          <a:noFill/>
          <a:ln cap="flat" cmpd="sng" w="28575">
            <a:solidFill>
              <a:srgbClr val="000000"/>
            </a:solidFill>
            <a:prstDash val="dash"/>
            <a:round/>
            <a:headEnd len="med" w="med" type="none"/>
            <a:tailEnd len="med" w="med" type="triangle"/>
          </a:ln>
        </p:spPr>
      </p:cxnSp>
      <p:grpSp>
        <p:nvGrpSpPr>
          <p:cNvPr id="1147" name="Google Shape;1147;p32"/>
          <p:cNvGrpSpPr/>
          <p:nvPr/>
        </p:nvGrpSpPr>
        <p:grpSpPr>
          <a:xfrm>
            <a:off x="7099636" y="2184072"/>
            <a:ext cx="889000" cy="865187"/>
            <a:chOff x="445" y="1273"/>
            <a:chExt cx="560" cy="545"/>
          </a:xfrm>
        </p:grpSpPr>
        <p:sp>
          <p:nvSpPr>
            <p:cNvPr id="1148" name="Google Shape;1148;p32"/>
            <p:cNvSpPr/>
            <p:nvPr/>
          </p:nvSpPr>
          <p:spPr>
            <a:xfrm>
              <a:off x="445" y="1273"/>
              <a:ext cx="560" cy="54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49" name="Google Shape;1149;p32"/>
            <p:cNvSpPr txBox="1"/>
            <p:nvPr/>
          </p:nvSpPr>
          <p:spPr>
            <a:xfrm>
              <a:off x="499" y="1309"/>
              <a:ext cx="450" cy="28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ACK0</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50" name="Google Shape;1150;p32"/>
          <p:cNvGrpSpPr/>
          <p:nvPr/>
        </p:nvGrpSpPr>
        <p:grpSpPr>
          <a:xfrm>
            <a:off x="4758073" y="1183947"/>
            <a:ext cx="3860800" cy="1144587"/>
            <a:chOff x="4758073" y="1183947"/>
            <a:chExt cx="3860800" cy="1144587"/>
          </a:xfrm>
        </p:grpSpPr>
        <p:sp>
          <p:nvSpPr>
            <p:cNvPr id="1151" name="Google Shape;1151;p32"/>
            <p:cNvSpPr txBox="1"/>
            <p:nvPr/>
          </p:nvSpPr>
          <p:spPr>
            <a:xfrm>
              <a:off x="4758073" y="1477634"/>
              <a:ext cx="3860800"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make_pkt(0, data, checksum)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start_timer</a:t>
              </a:r>
              <a:endParaRPr b="0" i="0" sz="1400" u="none" cap="none" strike="noStrike">
                <a:solidFill>
                  <a:srgbClr val="000000"/>
                </a:solidFill>
                <a:latin typeface="Times New Roman"/>
                <a:ea typeface="Times New Roman"/>
                <a:cs typeface="Times New Roman"/>
                <a:sym typeface="Times New Roman"/>
              </a:endParaRPr>
            </a:p>
          </p:txBody>
        </p:sp>
        <p:sp>
          <p:nvSpPr>
            <p:cNvPr id="1152" name="Google Shape;1152;p32"/>
            <p:cNvSpPr txBox="1"/>
            <p:nvPr/>
          </p:nvSpPr>
          <p:spPr>
            <a:xfrm>
              <a:off x="4799348" y="1183947"/>
              <a:ext cx="17240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rdt_send(data)</a:t>
              </a:r>
              <a:endParaRPr b="0" i="0" sz="1400" u="none" cap="none" strike="noStrike">
                <a:solidFill>
                  <a:srgbClr val="000000"/>
                </a:solidFill>
                <a:latin typeface="Times New Roman"/>
                <a:ea typeface="Times New Roman"/>
                <a:cs typeface="Times New Roman"/>
                <a:sym typeface="Times New Roman"/>
              </a:endParaRPr>
            </a:p>
          </p:txBody>
        </p:sp>
        <p:cxnSp>
          <p:nvCxnSpPr>
            <p:cNvPr id="1153" name="Google Shape;1153;p32"/>
            <p:cNvCxnSpPr/>
            <p:nvPr/>
          </p:nvCxnSpPr>
          <p:spPr>
            <a:xfrm>
              <a:off x="4900948" y="1522084"/>
              <a:ext cx="990600" cy="0"/>
            </a:xfrm>
            <a:prstGeom prst="straightConnector1">
              <a:avLst/>
            </a:prstGeom>
            <a:noFill/>
            <a:ln cap="flat" cmpd="sng" w="28575">
              <a:solidFill>
                <a:srgbClr val="000000"/>
              </a:solidFill>
              <a:prstDash val="solid"/>
              <a:round/>
              <a:headEnd len="med" w="med" type="none"/>
              <a:tailEnd len="med" w="med" type="none"/>
            </a:ln>
          </p:spPr>
        </p:cxnSp>
        <p:sp>
          <p:nvSpPr>
            <p:cNvPr id="1154" name="Google Shape;1154;p32"/>
            <p:cNvSpPr/>
            <p:nvPr/>
          </p:nvSpPr>
          <p:spPr>
            <a:xfrm flipH="1" rot="10800000">
              <a:off x="5123198" y="2165022"/>
              <a:ext cx="2090738" cy="163512"/>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155" name="Google Shape;1155;p32"/>
          <p:cNvGrpSpPr/>
          <p:nvPr/>
        </p:nvGrpSpPr>
        <p:grpSpPr>
          <a:xfrm>
            <a:off x="7191711" y="4098597"/>
            <a:ext cx="1189037" cy="850900"/>
            <a:chOff x="4090" y="3230"/>
            <a:chExt cx="749" cy="536"/>
          </a:xfrm>
        </p:grpSpPr>
        <p:sp>
          <p:nvSpPr>
            <p:cNvPr id="1156" name="Google Shape;1156;p32"/>
            <p:cNvSpPr/>
            <p:nvPr/>
          </p:nvSpPr>
          <p:spPr>
            <a:xfrm>
              <a:off x="4159" y="3230"/>
              <a:ext cx="595" cy="53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57" name="Google Shape;1157;p32"/>
            <p:cNvSpPr txBox="1"/>
            <p:nvPr/>
          </p:nvSpPr>
          <p:spPr>
            <a:xfrm>
              <a:off x="4090" y="3270"/>
              <a:ext cx="74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call 1 from above</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58" name="Google Shape;1158;p32"/>
          <p:cNvGrpSpPr/>
          <p:nvPr/>
        </p:nvGrpSpPr>
        <p:grpSpPr>
          <a:xfrm>
            <a:off x="5054936" y="4832022"/>
            <a:ext cx="3444875" cy="1038225"/>
            <a:chOff x="5054936" y="4832022"/>
            <a:chExt cx="3444875" cy="1038225"/>
          </a:xfrm>
        </p:grpSpPr>
        <p:sp>
          <p:nvSpPr>
            <p:cNvPr id="1159" name="Google Shape;1159;p32"/>
            <p:cNvSpPr/>
            <p:nvPr/>
          </p:nvSpPr>
          <p:spPr>
            <a:xfrm>
              <a:off x="5108911" y="4832022"/>
              <a:ext cx="2312987" cy="274637"/>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60" name="Google Shape;1160;p32"/>
            <p:cNvSpPr txBox="1"/>
            <p:nvPr/>
          </p:nvSpPr>
          <p:spPr>
            <a:xfrm>
              <a:off x="5054936" y="5317797"/>
              <a:ext cx="3444875" cy="552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sndpkt = make_pkt(1, data, checksum)</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start_timer</a:t>
              </a:r>
              <a:endParaRPr b="0" i="0" sz="1400" u="none" cap="none" strike="noStrike">
                <a:solidFill>
                  <a:srgbClr val="000000"/>
                </a:solidFill>
                <a:latin typeface="Times New Roman"/>
                <a:ea typeface="Times New Roman"/>
                <a:cs typeface="Times New Roman"/>
                <a:sym typeface="Times New Roman"/>
              </a:endParaRPr>
            </a:p>
          </p:txBody>
        </p:sp>
        <p:sp>
          <p:nvSpPr>
            <p:cNvPr id="1161" name="Google Shape;1161;p32"/>
            <p:cNvSpPr txBox="1"/>
            <p:nvPr/>
          </p:nvSpPr>
          <p:spPr>
            <a:xfrm>
              <a:off x="5054936" y="5035222"/>
              <a:ext cx="17240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rdt_send(data)</a:t>
              </a:r>
              <a:endParaRPr b="0" i="0" sz="1400" u="none" cap="none" strike="noStrike">
                <a:solidFill>
                  <a:srgbClr val="000000"/>
                </a:solidFill>
                <a:latin typeface="Times New Roman"/>
                <a:ea typeface="Times New Roman"/>
                <a:cs typeface="Times New Roman"/>
                <a:sym typeface="Times New Roman"/>
              </a:endParaRPr>
            </a:p>
          </p:txBody>
        </p:sp>
        <p:cxnSp>
          <p:nvCxnSpPr>
            <p:cNvPr id="1162" name="Google Shape;1162;p32"/>
            <p:cNvCxnSpPr/>
            <p:nvPr/>
          </p:nvCxnSpPr>
          <p:spPr>
            <a:xfrm>
              <a:off x="5173998" y="5346372"/>
              <a:ext cx="2598738" cy="0"/>
            </a:xfrm>
            <a:prstGeom prst="straightConnector1">
              <a:avLst/>
            </a:prstGeom>
            <a:noFill/>
            <a:ln cap="flat" cmpd="sng" w="28575">
              <a:solidFill>
                <a:srgbClr val="000000"/>
              </a:solidFill>
              <a:prstDash val="solid"/>
              <a:round/>
              <a:headEnd len="med" w="med" type="none"/>
              <a:tailEnd len="med" w="med" type="none"/>
            </a:ln>
          </p:spPr>
        </p:cxnSp>
      </p:grpSp>
      <p:grpSp>
        <p:nvGrpSpPr>
          <p:cNvPr id="1163" name="Google Shape;1163;p32"/>
          <p:cNvGrpSpPr/>
          <p:nvPr/>
        </p:nvGrpSpPr>
        <p:grpSpPr>
          <a:xfrm>
            <a:off x="7858461" y="2912734"/>
            <a:ext cx="2309812" cy="1184275"/>
            <a:chOff x="7858461" y="2912734"/>
            <a:chExt cx="2309812" cy="1184275"/>
          </a:xfrm>
        </p:grpSpPr>
        <p:sp>
          <p:nvSpPr>
            <p:cNvPr id="1164" name="Google Shape;1164;p32"/>
            <p:cNvSpPr/>
            <p:nvPr/>
          </p:nvSpPr>
          <p:spPr>
            <a:xfrm rot="-5400000">
              <a:off x="7349667" y="3421528"/>
              <a:ext cx="1184275" cy="166687"/>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65" name="Google Shape;1165;p32"/>
            <p:cNvSpPr txBox="1"/>
            <p:nvPr/>
          </p:nvSpPr>
          <p:spPr>
            <a:xfrm>
              <a:off x="8018798" y="3200072"/>
              <a:ext cx="2149475"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notcorrupt(rcvpkt)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isACK(rcvpkt,0)</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166" name="Google Shape;1166;p32"/>
            <p:cNvCxnSpPr/>
            <p:nvPr/>
          </p:nvCxnSpPr>
          <p:spPr>
            <a:xfrm>
              <a:off x="8134686" y="3911272"/>
              <a:ext cx="1419225" cy="0"/>
            </a:xfrm>
            <a:prstGeom prst="straightConnector1">
              <a:avLst/>
            </a:prstGeom>
            <a:noFill/>
            <a:ln cap="flat" cmpd="sng" w="28575">
              <a:solidFill>
                <a:srgbClr val="000000"/>
              </a:solidFill>
              <a:prstDash val="solid"/>
              <a:round/>
              <a:headEnd len="med" w="med" type="none"/>
              <a:tailEnd len="med" w="med" type="none"/>
            </a:ln>
          </p:spPr>
        </p:cxnSp>
        <p:sp>
          <p:nvSpPr>
            <p:cNvPr id="1167" name="Google Shape;1167;p32"/>
            <p:cNvSpPr txBox="1"/>
            <p:nvPr/>
          </p:nvSpPr>
          <p:spPr>
            <a:xfrm>
              <a:off x="8039436" y="3892222"/>
              <a:ext cx="1514475" cy="179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stop_timer</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68" name="Google Shape;1168;p32"/>
          <p:cNvGrpSpPr/>
          <p:nvPr/>
        </p:nvGrpSpPr>
        <p:grpSpPr>
          <a:xfrm>
            <a:off x="2638761" y="2958772"/>
            <a:ext cx="1945938" cy="1239836"/>
            <a:chOff x="2638761" y="2958772"/>
            <a:chExt cx="1945938" cy="1239836"/>
          </a:xfrm>
        </p:grpSpPr>
        <p:sp>
          <p:nvSpPr>
            <p:cNvPr id="1169" name="Google Shape;1169;p32"/>
            <p:cNvSpPr/>
            <p:nvPr/>
          </p:nvSpPr>
          <p:spPr>
            <a:xfrm flipH="1" rot="5400000">
              <a:off x="3932568" y="3546478"/>
              <a:ext cx="1150609" cy="153652"/>
            </a:xfrm>
            <a:custGeom>
              <a:rect b="b" l="l" r="r" t="t"/>
              <a:pathLst>
                <a:path extrusionOk="0" h="525" w="2835">
                  <a:moveTo>
                    <a:pt x="0" y="0"/>
                  </a:moveTo>
                  <a:cubicBezTo>
                    <a:pt x="60" y="525"/>
                    <a:pt x="2835" y="495"/>
                    <a:pt x="2835"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70" name="Google Shape;1170;p32"/>
            <p:cNvSpPr txBox="1"/>
            <p:nvPr/>
          </p:nvSpPr>
          <p:spPr>
            <a:xfrm>
              <a:off x="2646698" y="2958772"/>
              <a:ext cx="1912938"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notcorrupt(rcvpkt)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&amp;&amp; isACK(rcvpkt,1)</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171" name="Google Shape;1171;p32"/>
            <p:cNvCxnSpPr/>
            <p:nvPr/>
          </p:nvCxnSpPr>
          <p:spPr>
            <a:xfrm>
              <a:off x="2773698" y="3698547"/>
              <a:ext cx="1517650" cy="0"/>
            </a:xfrm>
            <a:prstGeom prst="straightConnector1">
              <a:avLst/>
            </a:prstGeom>
            <a:noFill/>
            <a:ln cap="flat" cmpd="sng" w="28575">
              <a:solidFill>
                <a:srgbClr val="000000"/>
              </a:solidFill>
              <a:prstDash val="solid"/>
              <a:round/>
              <a:headEnd len="med" w="med" type="none"/>
              <a:tailEnd len="med" w="med" type="none"/>
            </a:ln>
          </p:spPr>
        </p:cxnSp>
        <p:sp>
          <p:nvSpPr>
            <p:cNvPr id="1172" name="Google Shape;1172;p32"/>
            <p:cNvSpPr txBox="1"/>
            <p:nvPr/>
          </p:nvSpPr>
          <p:spPr>
            <a:xfrm>
              <a:off x="2638761" y="3671559"/>
              <a:ext cx="1514475"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stop_timer</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73" name="Google Shape;1173;p32"/>
          <p:cNvGrpSpPr/>
          <p:nvPr/>
        </p:nvGrpSpPr>
        <p:grpSpPr>
          <a:xfrm>
            <a:off x="7977523" y="2372984"/>
            <a:ext cx="2447925" cy="741363"/>
            <a:chOff x="7977523" y="2372984"/>
            <a:chExt cx="2447925" cy="741363"/>
          </a:xfrm>
        </p:grpSpPr>
        <p:sp>
          <p:nvSpPr>
            <p:cNvPr id="1174" name="Google Shape;1174;p32"/>
            <p:cNvSpPr/>
            <p:nvPr/>
          </p:nvSpPr>
          <p:spPr>
            <a:xfrm>
              <a:off x="8369605" y="2404148"/>
              <a:ext cx="732514" cy="223838"/>
            </a:xfrm>
            <a:prstGeom prst="rect">
              <a:avLst/>
            </a:pr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5" name="Google Shape;1175;p32"/>
            <p:cNvSpPr/>
            <p:nvPr/>
          </p:nvSpPr>
          <p:spPr>
            <a:xfrm>
              <a:off x="8358054" y="2870582"/>
              <a:ext cx="1037420"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76" name="Google Shape;1176;p32"/>
            <p:cNvGrpSpPr/>
            <p:nvPr/>
          </p:nvGrpSpPr>
          <p:grpSpPr>
            <a:xfrm>
              <a:off x="7977523" y="2372984"/>
              <a:ext cx="2447925" cy="741363"/>
              <a:chOff x="7977523" y="2372984"/>
              <a:chExt cx="2447925" cy="741363"/>
            </a:xfrm>
          </p:grpSpPr>
          <p:sp>
            <p:nvSpPr>
              <p:cNvPr id="1177" name="Google Shape;1177;p32"/>
              <p:cNvSpPr/>
              <p:nvPr/>
            </p:nvSpPr>
            <p:spPr>
              <a:xfrm>
                <a:off x="7977523" y="2431722"/>
                <a:ext cx="461963" cy="682625"/>
              </a:xfrm>
              <a:custGeom>
                <a:rect b="b" l="l" r="r" t="t"/>
                <a:pathLst>
                  <a:path extrusionOk="0" h="430" w="291">
                    <a:moveTo>
                      <a:pt x="0" y="120"/>
                    </a:moveTo>
                    <a:cubicBezTo>
                      <a:pt x="291" y="0"/>
                      <a:pt x="259" y="430"/>
                      <a:pt x="15" y="25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78" name="Google Shape;1178;p32"/>
              <p:cNvSpPr txBox="1"/>
              <p:nvPr/>
            </p:nvSpPr>
            <p:spPr>
              <a:xfrm>
                <a:off x="8309311" y="2609522"/>
                <a:ext cx="2116137"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start_timer</a:t>
                </a:r>
                <a:endParaRPr b="0" i="0" sz="1400" u="none" cap="none" strike="noStrike">
                  <a:solidFill>
                    <a:srgbClr val="000000"/>
                  </a:solidFill>
                  <a:latin typeface="Times New Roman"/>
                  <a:ea typeface="Times New Roman"/>
                  <a:cs typeface="Times New Roman"/>
                  <a:sym typeface="Times New Roman"/>
                </a:endParaRPr>
              </a:p>
            </p:txBody>
          </p:sp>
          <p:sp>
            <p:nvSpPr>
              <p:cNvPr id="1179" name="Google Shape;1179;p32"/>
              <p:cNvSpPr txBox="1"/>
              <p:nvPr/>
            </p:nvSpPr>
            <p:spPr>
              <a:xfrm>
                <a:off x="8331536" y="2372984"/>
                <a:ext cx="11144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timeout</a:t>
                </a:r>
                <a:endParaRPr b="0" i="0" sz="1400" u="none" cap="none" strike="noStrike">
                  <a:solidFill>
                    <a:srgbClr val="000000"/>
                  </a:solidFill>
                  <a:latin typeface="Times New Roman"/>
                  <a:ea typeface="Times New Roman"/>
                  <a:cs typeface="Times New Roman"/>
                  <a:sym typeface="Times New Roman"/>
                </a:endParaRPr>
              </a:p>
            </p:txBody>
          </p:sp>
          <p:cxnSp>
            <p:nvCxnSpPr>
              <p:cNvPr id="1180" name="Google Shape;1180;p32"/>
              <p:cNvCxnSpPr/>
              <p:nvPr/>
            </p:nvCxnSpPr>
            <p:spPr>
              <a:xfrm>
                <a:off x="8420436" y="2626984"/>
                <a:ext cx="990600" cy="0"/>
              </a:xfrm>
              <a:prstGeom prst="straightConnector1">
                <a:avLst/>
              </a:prstGeom>
              <a:noFill/>
              <a:ln cap="flat" cmpd="sng" w="28575">
                <a:solidFill>
                  <a:srgbClr val="000000"/>
                </a:solidFill>
                <a:prstDash val="solid"/>
                <a:round/>
                <a:headEnd len="med" w="med" type="none"/>
                <a:tailEnd len="med" w="med" type="none"/>
              </a:ln>
            </p:spPr>
          </p:cxnSp>
        </p:grpSp>
      </p:grpSp>
      <p:grpSp>
        <p:nvGrpSpPr>
          <p:cNvPr id="1181" name="Google Shape;1181;p32"/>
          <p:cNvGrpSpPr/>
          <p:nvPr/>
        </p:nvGrpSpPr>
        <p:grpSpPr>
          <a:xfrm>
            <a:off x="4157998" y="2228522"/>
            <a:ext cx="1189038" cy="850900"/>
            <a:chOff x="4090" y="3230"/>
            <a:chExt cx="749" cy="536"/>
          </a:xfrm>
        </p:grpSpPr>
        <p:sp>
          <p:nvSpPr>
            <p:cNvPr id="1182" name="Google Shape;1182;p32"/>
            <p:cNvSpPr/>
            <p:nvPr/>
          </p:nvSpPr>
          <p:spPr>
            <a:xfrm>
              <a:off x="4159" y="3230"/>
              <a:ext cx="595" cy="536"/>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83" name="Google Shape;1183;p32"/>
            <p:cNvSpPr txBox="1"/>
            <p:nvPr/>
          </p:nvSpPr>
          <p:spPr>
            <a:xfrm>
              <a:off x="4090" y="3270"/>
              <a:ext cx="749" cy="3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call 0 from above</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84" name="Google Shape;1184;p32"/>
          <p:cNvGrpSpPr/>
          <p:nvPr/>
        </p:nvGrpSpPr>
        <p:grpSpPr>
          <a:xfrm>
            <a:off x="4369136" y="4082722"/>
            <a:ext cx="889000" cy="865187"/>
            <a:chOff x="445" y="1273"/>
            <a:chExt cx="560" cy="545"/>
          </a:xfrm>
        </p:grpSpPr>
        <p:sp>
          <p:nvSpPr>
            <p:cNvPr id="1185" name="Google Shape;1185;p32"/>
            <p:cNvSpPr/>
            <p:nvPr/>
          </p:nvSpPr>
          <p:spPr>
            <a:xfrm>
              <a:off x="445" y="1273"/>
              <a:ext cx="560" cy="545"/>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1186" name="Google Shape;1186;p32"/>
            <p:cNvSpPr txBox="1"/>
            <p:nvPr/>
          </p:nvSpPr>
          <p:spPr>
            <a:xfrm>
              <a:off x="499" y="1309"/>
              <a:ext cx="450" cy="28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 for ACK1</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87" name="Google Shape;1187;p32"/>
          <p:cNvGrpSpPr/>
          <p:nvPr/>
        </p:nvGrpSpPr>
        <p:grpSpPr>
          <a:xfrm>
            <a:off x="8164848" y="4466897"/>
            <a:ext cx="1760538" cy="890587"/>
            <a:chOff x="8164848" y="4466897"/>
            <a:chExt cx="1760538" cy="890587"/>
          </a:xfrm>
        </p:grpSpPr>
        <p:sp>
          <p:nvSpPr>
            <p:cNvPr id="1188" name="Google Shape;1188;p32"/>
            <p:cNvSpPr/>
            <p:nvPr/>
          </p:nvSpPr>
          <p:spPr>
            <a:xfrm>
              <a:off x="8164848" y="4466897"/>
              <a:ext cx="579438" cy="890587"/>
            </a:xfrm>
            <a:custGeom>
              <a:rect b="b" l="l" r="r" t="t"/>
              <a:pathLst>
                <a:path extrusionOk="0" h="483" w="322">
                  <a:moveTo>
                    <a:pt x="31" y="120"/>
                  </a:moveTo>
                  <a:cubicBezTo>
                    <a:pt x="322" y="0"/>
                    <a:pt x="64" y="483"/>
                    <a:pt x="0" y="18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89" name="Google Shape;1189;p32"/>
            <p:cNvSpPr txBox="1"/>
            <p:nvPr/>
          </p:nvSpPr>
          <p:spPr>
            <a:xfrm>
              <a:off x="8963361" y="4946322"/>
              <a:ext cx="323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sp>
          <p:nvSpPr>
            <p:cNvPr id="1190" name="Google Shape;1190;p32"/>
            <p:cNvSpPr txBox="1"/>
            <p:nvPr/>
          </p:nvSpPr>
          <p:spPr>
            <a:xfrm>
              <a:off x="8496636" y="4697084"/>
              <a:ext cx="1428750"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a:t>
              </a:r>
              <a:endParaRPr b="0" i="0" sz="1400" u="none" cap="none" strike="noStrike">
                <a:solidFill>
                  <a:srgbClr val="000000"/>
                </a:solidFill>
                <a:latin typeface="Times New Roman"/>
                <a:ea typeface="Times New Roman"/>
                <a:cs typeface="Times New Roman"/>
                <a:sym typeface="Times New Roman"/>
              </a:endParaRPr>
            </a:p>
          </p:txBody>
        </p:sp>
        <p:cxnSp>
          <p:nvCxnSpPr>
            <p:cNvPr id="1191" name="Google Shape;1191;p32"/>
            <p:cNvCxnSpPr/>
            <p:nvPr/>
          </p:nvCxnSpPr>
          <p:spPr>
            <a:xfrm>
              <a:off x="8583948" y="4982834"/>
              <a:ext cx="1101725" cy="0"/>
            </a:xfrm>
            <a:prstGeom prst="straightConnector1">
              <a:avLst/>
            </a:prstGeom>
            <a:noFill/>
            <a:ln cap="flat" cmpd="sng" w="28575">
              <a:solidFill>
                <a:srgbClr val="000000"/>
              </a:solidFill>
              <a:prstDash val="solid"/>
              <a:round/>
              <a:headEnd len="med" w="med" type="none"/>
              <a:tailEnd len="med" w="med" type="none"/>
            </a:ln>
          </p:spPr>
        </p:cxnSp>
      </p:grpSp>
      <p:grpSp>
        <p:nvGrpSpPr>
          <p:cNvPr id="1192" name="Google Shape;1192;p32"/>
          <p:cNvGrpSpPr/>
          <p:nvPr/>
        </p:nvGrpSpPr>
        <p:grpSpPr>
          <a:xfrm>
            <a:off x="7807661" y="1290309"/>
            <a:ext cx="2117725" cy="1144588"/>
            <a:chOff x="7807661" y="1290309"/>
            <a:chExt cx="2117725" cy="1144588"/>
          </a:xfrm>
        </p:grpSpPr>
        <p:sp>
          <p:nvSpPr>
            <p:cNvPr id="1193" name="Google Shape;1193;p32"/>
            <p:cNvSpPr/>
            <p:nvPr/>
          </p:nvSpPr>
          <p:spPr>
            <a:xfrm>
              <a:off x="7807661" y="1768147"/>
              <a:ext cx="871537" cy="666750"/>
            </a:xfrm>
            <a:custGeom>
              <a:rect b="b" l="l" r="r" t="t"/>
              <a:pathLst>
                <a:path extrusionOk="0" h="420" w="549">
                  <a:moveTo>
                    <a:pt x="0" y="306"/>
                  </a:moveTo>
                  <a:cubicBezTo>
                    <a:pt x="78" y="0"/>
                    <a:pt x="549" y="315"/>
                    <a:pt x="87" y="42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94" name="Google Shape;1194;p32"/>
            <p:cNvSpPr txBox="1"/>
            <p:nvPr/>
          </p:nvSpPr>
          <p:spPr>
            <a:xfrm>
              <a:off x="8220411" y="1290309"/>
              <a:ext cx="1704975"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isACK(rcvpkt,1) )</a:t>
              </a:r>
              <a:endParaRPr b="0" i="0" sz="1400" u="none" cap="none" strike="noStrike">
                <a:solidFill>
                  <a:srgbClr val="000000"/>
                </a:solidFill>
                <a:latin typeface="Times New Roman"/>
                <a:ea typeface="Times New Roman"/>
                <a:cs typeface="Times New Roman"/>
                <a:sym typeface="Times New Roman"/>
              </a:endParaRPr>
            </a:p>
          </p:txBody>
        </p:sp>
        <p:cxnSp>
          <p:nvCxnSpPr>
            <p:cNvPr id="1195" name="Google Shape;1195;p32"/>
            <p:cNvCxnSpPr/>
            <p:nvPr/>
          </p:nvCxnSpPr>
          <p:spPr>
            <a:xfrm>
              <a:off x="8429961" y="1991984"/>
              <a:ext cx="1350962" cy="0"/>
            </a:xfrm>
            <a:prstGeom prst="straightConnector1">
              <a:avLst/>
            </a:prstGeom>
            <a:noFill/>
            <a:ln cap="flat" cmpd="sng" w="28575">
              <a:solidFill>
                <a:srgbClr val="000000"/>
              </a:solidFill>
              <a:prstDash val="solid"/>
              <a:round/>
              <a:headEnd len="med" w="med" type="none"/>
              <a:tailEnd len="med" w="med" type="none"/>
            </a:ln>
          </p:spPr>
        </p:cxnSp>
        <p:sp>
          <p:nvSpPr>
            <p:cNvPr id="1196" name="Google Shape;1196;p32"/>
            <p:cNvSpPr txBox="1"/>
            <p:nvPr/>
          </p:nvSpPr>
          <p:spPr>
            <a:xfrm>
              <a:off x="8866523" y="1941184"/>
              <a:ext cx="323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nvGrpSpPr>
          <p:cNvPr id="1197" name="Google Shape;1197;p32"/>
          <p:cNvGrpSpPr/>
          <p:nvPr/>
        </p:nvGrpSpPr>
        <p:grpSpPr>
          <a:xfrm>
            <a:off x="2775286" y="1876097"/>
            <a:ext cx="1549400" cy="890587"/>
            <a:chOff x="2775286" y="1876097"/>
            <a:chExt cx="1549400" cy="890587"/>
          </a:xfrm>
        </p:grpSpPr>
        <p:sp>
          <p:nvSpPr>
            <p:cNvPr id="1198" name="Google Shape;1198;p32"/>
            <p:cNvSpPr txBox="1"/>
            <p:nvPr/>
          </p:nvSpPr>
          <p:spPr>
            <a:xfrm>
              <a:off x="2775286" y="1968172"/>
              <a:ext cx="1428750"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a:t>
              </a:r>
              <a:endParaRPr b="0" i="0" sz="1400" u="none" cap="none" strike="noStrike">
                <a:solidFill>
                  <a:srgbClr val="000000"/>
                </a:solidFill>
                <a:latin typeface="Times New Roman"/>
                <a:ea typeface="Times New Roman"/>
                <a:cs typeface="Times New Roman"/>
                <a:sym typeface="Times New Roman"/>
              </a:endParaRPr>
            </a:p>
          </p:txBody>
        </p:sp>
        <p:cxnSp>
          <p:nvCxnSpPr>
            <p:cNvPr id="1199" name="Google Shape;1199;p32"/>
            <p:cNvCxnSpPr/>
            <p:nvPr/>
          </p:nvCxnSpPr>
          <p:spPr>
            <a:xfrm>
              <a:off x="2862598" y="2253922"/>
              <a:ext cx="1101725" cy="0"/>
            </a:xfrm>
            <a:prstGeom prst="straightConnector1">
              <a:avLst/>
            </a:prstGeom>
            <a:noFill/>
            <a:ln cap="flat" cmpd="sng" w="28575">
              <a:solidFill>
                <a:srgbClr val="000000"/>
              </a:solidFill>
              <a:prstDash val="solid"/>
              <a:round/>
              <a:headEnd len="med" w="med" type="none"/>
              <a:tailEnd len="med" w="med" type="none"/>
            </a:ln>
          </p:spPr>
        </p:cxnSp>
        <p:sp>
          <p:nvSpPr>
            <p:cNvPr id="1200" name="Google Shape;1200;p32"/>
            <p:cNvSpPr/>
            <p:nvPr/>
          </p:nvSpPr>
          <p:spPr>
            <a:xfrm rot="10800000">
              <a:off x="3745248" y="1876097"/>
              <a:ext cx="579438" cy="890587"/>
            </a:xfrm>
            <a:custGeom>
              <a:rect b="b" l="l" r="r" t="t"/>
              <a:pathLst>
                <a:path extrusionOk="0" h="483" w="322">
                  <a:moveTo>
                    <a:pt x="31" y="120"/>
                  </a:moveTo>
                  <a:cubicBezTo>
                    <a:pt x="322" y="0"/>
                    <a:pt x="64" y="483"/>
                    <a:pt x="0" y="183"/>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01" name="Google Shape;1201;p32"/>
            <p:cNvSpPr txBox="1"/>
            <p:nvPr/>
          </p:nvSpPr>
          <p:spPr>
            <a:xfrm>
              <a:off x="3215023" y="2217409"/>
              <a:ext cx="323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grpSp>
        <p:nvGrpSpPr>
          <p:cNvPr id="1202" name="Google Shape;1202;p32"/>
          <p:cNvGrpSpPr/>
          <p:nvPr/>
        </p:nvGrpSpPr>
        <p:grpSpPr>
          <a:xfrm>
            <a:off x="2367298" y="4307189"/>
            <a:ext cx="1973263" cy="725996"/>
            <a:chOff x="2367298" y="4307189"/>
            <a:chExt cx="1973263" cy="725996"/>
          </a:xfrm>
        </p:grpSpPr>
        <p:sp>
          <p:nvSpPr>
            <p:cNvPr id="1203" name="Google Shape;1203;p32"/>
            <p:cNvSpPr/>
            <p:nvPr/>
          </p:nvSpPr>
          <p:spPr>
            <a:xfrm>
              <a:off x="2418382" y="4342649"/>
              <a:ext cx="769654" cy="223838"/>
            </a:xfrm>
            <a:prstGeom prst="rect">
              <a:avLst/>
            </a:pr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4" name="Google Shape;1204;p32"/>
            <p:cNvSpPr/>
            <p:nvPr/>
          </p:nvSpPr>
          <p:spPr>
            <a:xfrm>
              <a:off x="2418337" y="4809347"/>
              <a:ext cx="909161" cy="2238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5" name="Google Shape;1205;p32"/>
            <p:cNvSpPr/>
            <p:nvPr/>
          </p:nvSpPr>
          <p:spPr>
            <a:xfrm>
              <a:off x="3769061" y="4506584"/>
              <a:ext cx="571500" cy="420688"/>
            </a:xfrm>
            <a:custGeom>
              <a:rect b="b" l="l" r="r" t="t"/>
              <a:pathLst>
                <a:path extrusionOk="0" h="662" w="900">
                  <a:moveTo>
                    <a:pt x="900" y="360"/>
                  </a:moveTo>
                  <a:cubicBezTo>
                    <a:pt x="171" y="662"/>
                    <a:pt x="0" y="0"/>
                    <a:pt x="825" y="15"/>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06" name="Google Shape;1206;p32"/>
            <p:cNvSpPr txBox="1"/>
            <p:nvPr/>
          </p:nvSpPr>
          <p:spPr>
            <a:xfrm>
              <a:off x="2367298" y="4554209"/>
              <a:ext cx="1824038"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udt_send(sndpkt)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start_timer</a:t>
              </a:r>
              <a:endParaRPr b="0" i="0" sz="1400" u="none" cap="none" strike="noStrike">
                <a:solidFill>
                  <a:srgbClr val="000000"/>
                </a:solidFill>
                <a:latin typeface="Times New Roman"/>
                <a:ea typeface="Times New Roman"/>
                <a:cs typeface="Times New Roman"/>
                <a:sym typeface="Times New Roman"/>
              </a:endParaRPr>
            </a:p>
          </p:txBody>
        </p:sp>
        <p:sp>
          <p:nvSpPr>
            <p:cNvPr id="1207" name="Google Shape;1207;p32"/>
            <p:cNvSpPr txBox="1"/>
            <p:nvPr/>
          </p:nvSpPr>
          <p:spPr>
            <a:xfrm>
              <a:off x="2381586" y="4307189"/>
              <a:ext cx="11144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timeout</a:t>
              </a:r>
              <a:endParaRPr b="0" i="0" sz="1400" u="none" cap="none" strike="noStrike">
                <a:solidFill>
                  <a:srgbClr val="000000"/>
                </a:solidFill>
                <a:latin typeface="Times New Roman"/>
                <a:ea typeface="Times New Roman"/>
                <a:cs typeface="Times New Roman"/>
                <a:sym typeface="Times New Roman"/>
              </a:endParaRPr>
            </a:p>
          </p:txBody>
        </p:sp>
        <p:cxnSp>
          <p:nvCxnSpPr>
            <p:cNvPr id="1208" name="Google Shape;1208;p32"/>
            <p:cNvCxnSpPr/>
            <p:nvPr/>
          </p:nvCxnSpPr>
          <p:spPr>
            <a:xfrm>
              <a:off x="2484773" y="4582784"/>
              <a:ext cx="990600" cy="0"/>
            </a:xfrm>
            <a:prstGeom prst="straightConnector1">
              <a:avLst/>
            </a:prstGeom>
            <a:noFill/>
            <a:ln cap="flat" cmpd="sng" w="28575">
              <a:solidFill>
                <a:srgbClr val="000000"/>
              </a:solidFill>
              <a:prstDash val="solid"/>
              <a:round/>
              <a:headEnd len="med" w="med" type="none"/>
              <a:tailEnd len="med" w="med" type="none"/>
            </a:ln>
          </p:spPr>
        </p:cxnSp>
      </p:grpSp>
      <p:grpSp>
        <p:nvGrpSpPr>
          <p:cNvPr id="1209" name="Google Shape;1209;p32"/>
          <p:cNvGrpSpPr/>
          <p:nvPr/>
        </p:nvGrpSpPr>
        <p:grpSpPr>
          <a:xfrm>
            <a:off x="3029286" y="4795509"/>
            <a:ext cx="1631950" cy="1428750"/>
            <a:chOff x="3029286" y="4795509"/>
            <a:chExt cx="1631950" cy="1428750"/>
          </a:xfrm>
        </p:grpSpPr>
        <p:sp>
          <p:nvSpPr>
            <p:cNvPr id="1210" name="Google Shape;1210;p32"/>
            <p:cNvSpPr txBox="1"/>
            <p:nvPr/>
          </p:nvSpPr>
          <p:spPr>
            <a:xfrm>
              <a:off x="3029286" y="5155872"/>
              <a:ext cx="1622425" cy="5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rdt_rcv(rcvpkt) &amp;&amp;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corrupt(rcvpkt)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isACK(rcvpkt,0) )</a:t>
              </a:r>
              <a:endParaRPr b="0" i="0" sz="1400" u="none" cap="none" strike="noStrike">
                <a:solidFill>
                  <a:srgbClr val="000000"/>
                </a:solidFill>
                <a:latin typeface="Times New Roman"/>
                <a:ea typeface="Times New Roman"/>
                <a:cs typeface="Times New Roman"/>
                <a:sym typeface="Times New Roman"/>
              </a:endParaRPr>
            </a:p>
          </p:txBody>
        </p:sp>
        <p:cxnSp>
          <p:nvCxnSpPr>
            <p:cNvPr id="1211" name="Google Shape;1211;p32"/>
            <p:cNvCxnSpPr/>
            <p:nvPr/>
          </p:nvCxnSpPr>
          <p:spPr>
            <a:xfrm>
              <a:off x="3132473" y="5881359"/>
              <a:ext cx="1254125" cy="0"/>
            </a:xfrm>
            <a:prstGeom prst="straightConnector1">
              <a:avLst/>
            </a:prstGeom>
            <a:noFill/>
            <a:ln cap="flat" cmpd="sng" w="28575">
              <a:solidFill>
                <a:srgbClr val="000000"/>
              </a:solidFill>
              <a:prstDash val="solid"/>
              <a:round/>
              <a:headEnd len="med" w="med" type="none"/>
              <a:tailEnd len="med" w="med" type="none"/>
            </a:ln>
          </p:spPr>
        </p:cxnSp>
        <p:sp>
          <p:nvSpPr>
            <p:cNvPr id="1212" name="Google Shape;1212;p32"/>
            <p:cNvSpPr/>
            <p:nvPr/>
          </p:nvSpPr>
          <p:spPr>
            <a:xfrm>
              <a:off x="3969086" y="4795509"/>
              <a:ext cx="692150" cy="631825"/>
            </a:xfrm>
            <a:custGeom>
              <a:rect b="b" l="l" r="r" t="t"/>
              <a:pathLst>
                <a:path extrusionOk="0" h="398" w="436">
                  <a:moveTo>
                    <a:pt x="436" y="101"/>
                  </a:moveTo>
                  <a:cubicBezTo>
                    <a:pt x="367" y="398"/>
                    <a:pt x="0" y="31"/>
                    <a:pt x="300"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213" name="Google Shape;1213;p32"/>
            <p:cNvSpPr txBox="1"/>
            <p:nvPr/>
          </p:nvSpPr>
          <p:spPr>
            <a:xfrm>
              <a:off x="3618248" y="5887709"/>
              <a:ext cx="323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Λ</a:t>
              </a:r>
              <a:endParaRPr/>
            </a:p>
          </p:txBody>
        </p:sp>
      </p:grpSp>
      <p:sp>
        <p:nvSpPr>
          <p:cNvPr id="1214" name="Google Shape;1214;p32"/>
          <p:cNvSpPr/>
          <p:nvPr/>
        </p:nvSpPr>
        <p:spPr>
          <a:xfrm>
            <a:off x="7086600" y="2184400"/>
            <a:ext cx="914400" cy="867848"/>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5" name="Google Shape;1215;p32"/>
          <p:cNvSpPr/>
          <p:nvPr/>
        </p:nvSpPr>
        <p:spPr>
          <a:xfrm>
            <a:off x="7302500" y="4102100"/>
            <a:ext cx="936658" cy="850900"/>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6" name="Google Shape;1216;p32"/>
          <p:cNvSpPr/>
          <p:nvPr/>
        </p:nvSpPr>
        <p:spPr>
          <a:xfrm>
            <a:off x="4356100" y="4070372"/>
            <a:ext cx="914400" cy="876300"/>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7" name="Google Shape;1217;p32"/>
          <p:cNvSpPr/>
          <p:nvPr/>
        </p:nvSpPr>
        <p:spPr>
          <a:xfrm>
            <a:off x="4254500" y="2216171"/>
            <a:ext cx="952500" cy="871123"/>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8" name="Google Shape;1218;p3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500"/>
                                        <p:tgtEl>
                                          <p:spTgt spid="1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500"/>
                                        <p:tgtEl>
                                          <p:spTgt spid="1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2"/>
                                        </p:tgtEl>
                                        <p:attrNameLst>
                                          <p:attrName>style.visibility</p:attrName>
                                        </p:attrNameLst>
                                      </p:cBhvr>
                                      <p:to>
                                        <p:strVal val="visible"/>
                                      </p:to>
                                    </p:set>
                                    <p:animEffect filter="fade" transition="in">
                                      <p:cBhvr>
                                        <p:cTn dur="500"/>
                                        <p:tgtEl>
                                          <p:spTgt spid="1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14"/>
                                        </p:tgtEl>
                                      </p:cBhvr>
                                    </p:animEffect>
                                    <p:set>
                                      <p:cBhvr>
                                        <p:cTn dur="1" fill="hold">
                                          <p:stCondLst>
                                            <p:cond delay="500"/>
                                          </p:stCondLst>
                                        </p:cTn>
                                        <p:tgtEl>
                                          <p:spTgt spid="121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500"/>
                                        <p:tgtEl>
                                          <p:spTgt spid="12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500"/>
                                        <p:tgtEl>
                                          <p:spTgt spid="1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15"/>
                                        </p:tgtEl>
                                      </p:cBhvr>
                                    </p:animEffect>
                                    <p:set>
                                      <p:cBhvr>
                                        <p:cTn dur="1" fill="hold">
                                          <p:stCondLst>
                                            <p:cond delay="500"/>
                                          </p:stCondLst>
                                        </p:cTn>
                                        <p:tgtEl>
                                          <p:spTgt spid="121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500"/>
                                        <p:tgtEl>
                                          <p:spTgt spid="1216"/>
                                        </p:tgtEl>
                                      </p:cBhvr>
                                    </p:animEffect>
                                  </p:childTnLst>
                                </p:cTn>
                              </p:par>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500"/>
                                        <p:tgtEl>
                                          <p:spTgt spid="1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500"/>
                                        <p:tgtEl>
                                          <p:spTgt spid="1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16"/>
                                        </p:tgtEl>
                                      </p:cBhvr>
                                    </p:animEffect>
                                    <p:set>
                                      <p:cBhvr>
                                        <p:cTn dur="1" fill="hold">
                                          <p:stCondLst>
                                            <p:cond delay="500"/>
                                          </p:stCondLst>
                                        </p:cTn>
                                        <p:tgtEl>
                                          <p:spTgt spid="12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500"/>
                                        <p:tgtEl>
                                          <p:spTgt spid="1217"/>
                                        </p:tgtEl>
                                      </p:cBhvr>
                                    </p:animEffect>
                                  </p:childTnLst>
                                </p:cTn>
                              </p:par>
                              <p:par>
                                <p:cTn fill="hold" nodeType="with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500"/>
                                        <p:tgtEl>
                                          <p:spTgt spid="1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33"/>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in action</a:t>
            </a:r>
            <a:endParaRPr sz="4400"/>
          </a:p>
        </p:txBody>
      </p:sp>
      <p:sp>
        <p:nvSpPr>
          <p:cNvPr id="1225" name="Google Shape;1225;p33"/>
          <p:cNvSpPr txBox="1"/>
          <p:nvPr/>
        </p:nvSpPr>
        <p:spPr>
          <a:xfrm>
            <a:off x="1363148" y="1512487"/>
            <a:ext cx="936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1" lang="en-US" sz="2000" u="sng" cap="none" strike="noStrike">
                <a:solidFill>
                  <a:srgbClr val="000099"/>
                </a:solidFill>
                <a:latin typeface="Tahoma"/>
                <a:ea typeface="Tahoma"/>
                <a:cs typeface="Tahoma"/>
                <a:sym typeface="Tahoma"/>
              </a:rPr>
              <a:t>sender</a:t>
            </a:r>
            <a:endParaRPr/>
          </a:p>
        </p:txBody>
      </p:sp>
      <p:sp>
        <p:nvSpPr>
          <p:cNvPr id="1226" name="Google Shape;1226;p33"/>
          <p:cNvSpPr txBox="1"/>
          <p:nvPr/>
        </p:nvSpPr>
        <p:spPr>
          <a:xfrm>
            <a:off x="3803136" y="1507725"/>
            <a:ext cx="107156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Tahoma"/>
              <a:buNone/>
            </a:pPr>
            <a:r>
              <a:rPr b="0" i="1" lang="en-US" sz="2000" u="sng" cap="none" strike="noStrike">
                <a:solidFill>
                  <a:srgbClr val="008000"/>
                </a:solidFill>
                <a:latin typeface="Tahoma"/>
                <a:ea typeface="Tahoma"/>
                <a:cs typeface="Tahoma"/>
                <a:sym typeface="Tahoma"/>
              </a:rPr>
              <a:t>receiver</a:t>
            </a:r>
            <a:endParaRPr/>
          </a:p>
        </p:txBody>
      </p:sp>
      <p:sp>
        <p:nvSpPr>
          <p:cNvPr id="1227" name="Google Shape;1227;p33"/>
          <p:cNvSpPr txBox="1"/>
          <p:nvPr/>
        </p:nvSpPr>
        <p:spPr>
          <a:xfrm>
            <a:off x="3806311" y="3131737"/>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pkt1</a:t>
            </a:r>
            <a:endParaRPr/>
          </a:p>
        </p:txBody>
      </p:sp>
      <p:sp>
        <p:nvSpPr>
          <p:cNvPr id="1228" name="Google Shape;1228;p33"/>
          <p:cNvSpPr txBox="1"/>
          <p:nvPr/>
        </p:nvSpPr>
        <p:spPr>
          <a:xfrm>
            <a:off x="3812661" y="3987400"/>
            <a:ext cx="10001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sp>
        <p:nvSpPr>
          <p:cNvPr id="1229" name="Google Shape;1229;p33"/>
          <p:cNvSpPr txBox="1"/>
          <p:nvPr/>
        </p:nvSpPr>
        <p:spPr>
          <a:xfrm>
            <a:off x="3809486" y="2445937"/>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230" name="Google Shape;1230;p33"/>
          <p:cNvSpPr txBox="1"/>
          <p:nvPr/>
        </p:nvSpPr>
        <p:spPr>
          <a:xfrm>
            <a:off x="3806311" y="3357162"/>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ack1</a:t>
            </a:r>
            <a:endParaRPr/>
          </a:p>
        </p:txBody>
      </p:sp>
      <p:sp>
        <p:nvSpPr>
          <p:cNvPr id="1231" name="Google Shape;1231;p33"/>
          <p:cNvSpPr txBox="1"/>
          <p:nvPr/>
        </p:nvSpPr>
        <p:spPr>
          <a:xfrm>
            <a:off x="3806311" y="4182662"/>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232" name="Google Shape;1232;p33"/>
          <p:cNvSpPr txBox="1"/>
          <p:nvPr/>
        </p:nvSpPr>
        <p:spPr>
          <a:xfrm>
            <a:off x="1291711" y="2695175"/>
            <a:ext cx="10223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ack0</a:t>
            </a:r>
            <a:endParaRPr/>
          </a:p>
        </p:txBody>
      </p:sp>
      <p:sp>
        <p:nvSpPr>
          <p:cNvPr id="1233" name="Google Shape;1233;p33"/>
          <p:cNvSpPr txBox="1"/>
          <p:nvPr/>
        </p:nvSpPr>
        <p:spPr>
          <a:xfrm>
            <a:off x="1136136" y="3788962"/>
            <a:ext cx="11747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234" name="Google Shape;1234;p33"/>
          <p:cNvSpPr txBox="1"/>
          <p:nvPr/>
        </p:nvSpPr>
        <p:spPr>
          <a:xfrm>
            <a:off x="1136136" y="2914250"/>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pkt1</a:t>
            </a:r>
            <a:endParaRPr/>
          </a:p>
        </p:txBody>
      </p:sp>
      <p:sp>
        <p:nvSpPr>
          <p:cNvPr id="1235" name="Google Shape;1235;p33"/>
          <p:cNvSpPr txBox="1"/>
          <p:nvPr/>
        </p:nvSpPr>
        <p:spPr>
          <a:xfrm>
            <a:off x="1280598" y="3549250"/>
            <a:ext cx="10223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a:t>
            </a:r>
            <a:endParaRPr/>
          </a:p>
        </p:txBody>
      </p:sp>
      <p:sp>
        <p:nvSpPr>
          <p:cNvPr id="1236" name="Google Shape;1236;p33"/>
          <p:cNvSpPr txBox="1"/>
          <p:nvPr/>
        </p:nvSpPr>
        <p:spPr>
          <a:xfrm>
            <a:off x="1125023" y="1952225"/>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237" name="Google Shape;1237;p33"/>
          <p:cNvSpPr txBox="1"/>
          <p:nvPr/>
        </p:nvSpPr>
        <p:spPr>
          <a:xfrm>
            <a:off x="3801548" y="2234800"/>
            <a:ext cx="10001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grpSp>
        <p:nvGrpSpPr>
          <p:cNvPr id="1238" name="Google Shape;1238;p33"/>
          <p:cNvGrpSpPr/>
          <p:nvPr/>
        </p:nvGrpSpPr>
        <p:grpSpPr>
          <a:xfrm>
            <a:off x="2341048" y="2022075"/>
            <a:ext cx="1471613" cy="512762"/>
            <a:chOff x="850" y="1159"/>
            <a:chExt cx="927" cy="323"/>
          </a:xfrm>
        </p:grpSpPr>
        <p:cxnSp>
          <p:nvCxnSpPr>
            <p:cNvPr id="1239" name="Google Shape;1239;p33"/>
            <p:cNvCxnSpPr/>
            <p:nvPr/>
          </p:nvCxnSpPr>
          <p:spPr>
            <a:xfrm>
              <a:off x="850" y="1257"/>
              <a:ext cx="927" cy="225"/>
            </a:xfrm>
            <a:prstGeom prst="straightConnector1">
              <a:avLst/>
            </a:prstGeom>
            <a:noFill/>
            <a:ln cap="flat" cmpd="sng" w="28575">
              <a:solidFill>
                <a:srgbClr val="000099"/>
              </a:solidFill>
              <a:prstDash val="solid"/>
              <a:round/>
              <a:headEnd len="med" w="med" type="none"/>
              <a:tailEnd len="med" w="med" type="triangle"/>
            </a:ln>
          </p:spPr>
        </p:cxnSp>
        <p:sp>
          <p:nvSpPr>
            <p:cNvPr id="1240" name="Google Shape;1240;p33"/>
            <p:cNvSpPr txBox="1"/>
            <p:nvPr/>
          </p:nvSpPr>
          <p:spPr>
            <a:xfrm>
              <a:off x="1100" y="1159"/>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241" name="Google Shape;1241;p33"/>
          <p:cNvGrpSpPr/>
          <p:nvPr/>
        </p:nvGrpSpPr>
        <p:grpSpPr>
          <a:xfrm>
            <a:off x="2334698" y="3758800"/>
            <a:ext cx="1471613" cy="487362"/>
            <a:chOff x="846" y="2253"/>
            <a:chExt cx="927" cy="307"/>
          </a:xfrm>
        </p:grpSpPr>
        <p:cxnSp>
          <p:nvCxnSpPr>
            <p:cNvPr id="1242" name="Google Shape;1242;p33"/>
            <p:cNvCxnSpPr/>
            <p:nvPr/>
          </p:nvCxnSpPr>
          <p:spPr>
            <a:xfrm>
              <a:off x="846" y="2335"/>
              <a:ext cx="927" cy="225"/>
            </a:xfrm>
            <a:prstGeom prst="straightConnector1">
              <a:avLst/>
            </a:prstGeom>
            <a:noFill/>
            <a:ln cap="flat" cmpd="sng" w="28575">
              <a:solidFill>
                <a:srgbClr val="000099"/>
              </a:solidFill>
              <a:prstDash val="solid"/>
              <a:round/>
              <a:headEnd len="med" w="med" type="none"/>
              <a:tailEnd len="med" w="med" type="triangle"/>
            </a:ln>
          </p:spPr>
        </p:cxnSp>
        <p:sp>
          <p:nvSpPr>
            <p:cNvPr id="1243" name="Google Shape;1243;p33"/>
            <p:cNvSpPr txBox="1"/>
            <p:nvPr/>
          </p:nvSpPr>
          <p:spPr>
            <a:xfrm>
              <a:off x="1097" y="2253"/>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244" name="Google Shape;1244;p33"/>
          <p:cNvGrpSpPr/>
          <p:nvPr/>
        </p:nvGrpSpPr>
        <p:grpSpPr>
          <a:xfrm>
            <a:off x="2348986" y="2896787"/>
            <a:ext cx="1471612" cy="504825"/>
            <a:chOff x="855" y="1710"/>
            <a:chExt cx="927" cy="318"/>
          </a:xfrm>
        </p:grpSpPr>
        <p:cxnSp>
          <p:nvCxnSpPr>
            <p:cNvPr id="1245" name="Google Shape;1245;p33"/>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246" name="Google Shape;1246;p33"/>
            <p:cNvSpPr txBox="1"/>
            <p:nvPr/>
          </p:nvSpPr>
          <p:spPr>
            <a:xfrm>
              <a:off x="1094" y="1710"/>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grpSp>
        <p:nvGrpSpPr>
          <p:cNvPr id="1247" name="Google Shape;1247;p33"/>
          <p:cNvGrpSpPr/>
          <p:nvPr/>
        </p:nvGrpSpPr>
        <p:grpSpPr>
          <a:xfrm>
            <a:off x="2334698" y="3361925"/>
            <a:ext cx="1471613" cy="471487"/>
            <a:chOff x="846" y="2003"/>
            <a:chExt cx="927" cy="297"/>
          </a:xfrm>
        </p:grpSpPr>
        <p:cxnSp>
          <p:nvCxnSpPr>
            <p:cNvPr id="1248" name="Google Shape;1248;p33"/>
            <p:cNvCxnSpPr/>
            <p:nvPr/>
          </p:nvCxnSpPr>
          <p:spPr>
            <a:xfrm flipH="1">
              <a:off x="846" y="2075"/>
              <a:ext cx="927" cy="225"/>
            </a:xfrm>
            <a:prstGeom prst="straightConnector1">
              <a:avLst/>
            </a:prstGeom>
            <a:noFill/>
            <a:ln cap="flat" cmpd="sng" w="28575">
              <a:solidFill>
                <a:srgbClr val="008000"/>
              </a:solidFill>
              <a:prstDash val="solid"/>
              <a:round/>
              <a:headEnd len="med" w="med" type="none"/>
              <a:tailEnd len="med" w="med" type="triangle"/>
            </a:ln>
          </p:spPr>
        </p:cxnSp>
        <p:sp>
          <p:nvSpPr>
            <p:cNvPr id="1249" name="Google Shape;1249;p33"/>
            <p:cNvSpPr txBox="1"/>
            <p:nvPr/>
          </p:nvSpPr>
          <p:spPr>
            <a:xfrm>
              <a:off x="1092" y="2003"/>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ack1</a:t>
              </a:r>
              <a:endParaRPr/>
            </a:p>
          </p:txBody>
        </p:sp>
      </p:grpSp>
      <p:grpSp>
        <p:nvGrpSpPr>
          <p:cNvPr id="1250" name="Google Shape;1250;p33"/>
          <p:cNvGrpSpPr/>
          <p:nvPr/>
        </p:nvGrpSpPr>
        <p:grpSpPr>
          <a:xfrm>
            <a:off x="2326761" y="2522137"/>
            <a:ext cx="1471612" cy="455613"/>
            <a:chOff x="841" y="1474"/>
            <a:chExt cx="927" cy="287"/>
          </a:xfrm>
        </p:grpSpPr>
        <p:cxnSp>
          <p:nvCxnSpPr>
            <p:cNvPr id="1251" name="Google Shape;1251;p33"/>
            <p:cNvCxnSpPr/>
            <p:nvPr/>
          </p:nvCxnSpPr>
          <p:spPr>
            <a:xfrm flipH="1">
              <a:off x="841" y="153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252" name="Google Shape;1252;p33"/>
            <p:cNvSpPr txBox="1"/>
            <p:nvPr/>
          </p:nvSpPr>
          <p:spPr>
            <a:xfrm>
              <a:off x="1089" y="1474"/>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grpSp>
        <p:nvGrpSpPr>
          <p:cNvPr id="1253" name="Google Shape;1253;p33"/>
          <p:cNvGrpSpPr/>
          <p:nvPr/>
        </p:nvGrpSpPr>
        <p:grpSpPr>
          <a:xfrm>
            <a:off x="2320411" y="4214412"/>
            <a:ext cx="1471612" cy="461963"/>
            <a:chOff x="837" y="2540"/>
            <a:chExt cx="927" cy="291"/>
          </a:xfrm>
        </p:grpSpPr>
        <p:cxnSp>
          <p:nvCxnSpPr>
            <p:cNvPr id="1254" name="Google Shape;1254;p33"/>
            <p:cNvCxnSpPr/>
            <p:nvPr/>
          </p:nvCxnSpPr>
          <p:spPr>
            <a:xfrm flipH="1">
              <a:off x="837" y="260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255" name="Google Shape;1255;p33"/>
            <p:cNvSpPr txBox="1"/>
            <p:nvPr/>
          </p:nvSpPr>
          <p:spPr>
            <a:xfrm>
              <a:off x="1086" y="2540"/>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sp>
        <p:nvSpPr>
          <p:cNvPr id="1256" name="Google Shape;1256;p33"/>
          <p:cNvSpPr txBox="1"/>
          <p:nvPr/>
        </p:nvSpPr>
        <p:spPr>
          <a:xfrm>
            <a:off x="2628386" y="5293912"/>
            <a:ext cx="1252537"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(a) no loss</a:t>
            </a:r>
            <a:endParaRPr/>
          </a:p>
        </p:txBody>
      </p:sp>
      <p:sp>
        <p:nvSpPr>
          <p:cNvPr id="1257" name="Google Shape;1257;p33"/>
          <p:cNvSpPr txBox="1"/>
          <p:nvPr/>
        </p:nvSpPr>
        <p:spPr>
          <a:xfrm>
            <a:off x="7079959" y="1461687"/>
            <a:ext cx="936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1" lang="en-US" sz="2000" u="sng" cap="none" strike="noStrike">
                <a:solidFill>
                  <a:srgbClr val="000099"/>
                </a:solidFill>
                <a:latin typeface="Tahoma"/>
                <a:ea typeface="Tahoma"/>
                <a:cs typeface="Tahoma"/>
                <a:sym typeface="Tahoma"/>
              </a:rPr>
              <a:t>sender</a:t>
            </a:r>
            <a:endParaRPr/>
          </a:p>
        </p:txBody>
      </p:sp>
      <p:sp>
        <p:nvSpPr>
          <p:cNvPr id="1258" name="Google Shape;1258;p33"/>
          <p:cNvSpPr txBox="1"/>
          <p:nvPr/>
        </p:nvSpPr>
        <p:spPr>
          <a:xfrm>
            <a:off x="9519946" y="1456925"/>
            <a:ext cx="1071563"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Tahoma"/>
              <a:buNone/>
            </a:pPr>
            <a:r>
              <a:rPr b="0" i="1" lang="en-US" sz="2000" u="sng" cap="none" strike="noStrike">
                <a:solidFill>
                  <a:srgbClr val="008000"/>
                </a:solidFill>
                <a:latin typeface="Tahoma"/>
                <a:ea typeface="Tahoma"/>
                <a:cs typeface="Tahoma"/>
                <a:sym typeface="Tahoma"/>
              </a:rPr>
              <a:t>receiver</a:t>
            </a:r>
            <a:endParaRPr/>
          </a:p>
        </p:txBody>
      </p:sp>
      <p:sp>
        <p:nvSpPr>
          <p:cNvPr id="1259" name="Google Shape;1259;p33"/>
          <p:cNvSpPr txBox="1"/>
          <p:nvPr/>
        </p:nvSpPr>
        <p:spPr>
          <a:xfrm>
            <a:off x="9521534" y="4373162"/>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pkt1</a:t>
            </a:r>
            <a:endParaRPr/>
          </a:p>
        </p:txBody>
      </p:sp>
      <p:sp>
        <p:nvSpPr>
          <p:cNvPr id="1260" name="Google Shape;1260;p33"/>
          <p:cNvSpPr txBox="1"/>
          <p:nvPr/>
        </p:nvSpPr>
        <p:spPr>
          <a:xfrm>
            <a:off x="9529471" y="5214537"/>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sp>
        <p:nvSpPr>
          <p:cNvPr id="1261" name="Google Shape;1261;p33"/>
          <p:cNvSpPr txBox="1"/>
          <p:nvPr/>
        </p:nvSpPr>
        <p:spPr>
          <a:xfrm>
            <a:off x="9526296" y="2395137"/>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262" name="Google Shape;1262;p33"/>
          <p:cNvSpPr txBox="1"/>
          <p:nvPr/>
        </p:nvSpPr>
        <p:spPr>
          <a:xfrm>
            <a:off x="9523121" y="4584300"/>
            <a:ext cx="11969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ack1</a:t>
            </a:r>
            <a:endParaRPr/>
          </a:p>
        </p:txBody>
      </p:sp>
      <p:sp>
        <p:nvSpPr>
          <p:cNvPr id="1263" name="Google Shape;1263;p33"/>
          <p:cNvSpPr txBox="1"/>
          <p:nvPr/>
        </p:nvSpPr>
        <p:spPr>
          <a:xfrm>
            <a:off x="9523121" y="5409800"/>
            <a:ext cx="11969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264" name="Google Shape;1264;p33"/>
          <p:cNvSpPr txBox="1"/>
          <p:nvPr/>
        </p:nvSpPr>
        <p:spPr>
          <a:xfrm>
            <a:off x="7008521" y="2644375"/>
            <a:ext cx="10223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ack0</a:t>
            </a:r>
            <a:endParaRPr/>
          </a:p>
        </p:txBody>
      </p:sp>
      <p:sp>
        <p:nvSpPr>
          <p:cNvPr id="1265" name="Google Shape;1265;p33"/>
          <p:cNvSpPr txBox="1"/>
          <p:nvPr/>
        </p:nvSpPr>
        <p:spPr>
          <a:xfrm>
            <a:off x="6852946" y="5016100"/>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266" name="Google Shape;1266;p33"/>
          <p:cNvSpPr txBox="1"/>
          <p:nvPr/>
        </p:nvSpPr>
        <p:spPr>
          <a:xfrm>
            <a:off x="6852946" y="2863450"/>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pkt1</a:t>
            </a:r>
            <a:endParaRPr/>
          </a:p>
        </p:txBody>
      </p:sp>
      <p:sp>
        <p:nvSpPr>
          <p:cNvPr id="1267" name="Google Shape;1267;p33"/>
          <p:cNvSpPr txBox="1"/>
          <p:nvPr/>
        </p:nvSpPr>
        <p:spPr>
          <a:xfrm>
            <a:off x="6997409" y="4776387"/>
            <a:ext cx="10223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a:t>
            </a:r>
            <a:endParaRPr/>
          </a:p>
        </p:txBody>
      </p:sp>
      <p:sp>
        <p:nvSpPr>
          <p:cNvPr id="1268" name="Google Shape;1268;p33"/>
          <p:cNvSpPr txBox="1"/>
          <p:nvPr/>
        </p:nvSpPr>
        <p:spPr>
          <a:xfrm>
            <a:off x="6841834" y="1901425"/>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269" name="Google Shape;1269;p33"/>
          <p:cNvSpPr txBox="1"/>
          <p:nvPr/>
        </p:nvSpPr>
        <p:spPr>
          <a:xfrm>
            <a:off x="9518359" y="2184000"/>
            <a:ext cx="10001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grpSp>
        <p:nvGrpSpPr>
          <p:cNvPr id="1270" name="Google Shape;1270;p33"/>
          <p:cNvGrpSpPr/>
          <p:nvPr/>
        </p:nvGrpSpPr>
        <p:grpSpPr>
          <a:xfrm>
            <a:off x="8057859" y="1971275"/>
            <a:ext cx="1471612" cy="512762"/>
            <a:chOff x="850" y="1159"/>
            <a:chExt cx="927" cy="323"/>
          </a:xfrm>
        </p:grpSpPr>
        <p:cxnSp>
          <p:nvCxnSpPr>
            <p:cNvPr id="1271" name="Google Shape;1271;p33"/>
            <p:cNvCxnSpPr/>
            <p:nvPr/>
          </p:nvCxnSpPr>
          <p:spPr>
            <a:xfrm>
              <a:off x="850" y="1257"/>
              <a:ext cx="927" cy="225"/>
            </a:xfrm>
            <a:prstGeom prst="straightConnector1">
              <a:avLst/>
            </a:prstGeom>
            <a:noFill/>
            <a:ln cap="flat" cmpd="sng" w="28575">
              <a:solidFill>
                <a:srgbClr val="000099"/>
              </a:solidFill>
              <a:prstDash val="solid"/>
              <a:round/>
              <a:headEnd len="med" w="med" type="none"/>
              <a:tailEnd len="med" w="med" type="triangle"/>
            </a:ln>
          </p:spPr>
        </p:cxnSp>
        <p:sp>
          <p:nvSpPr>
            <p:cNvPr id="1272" name="Google Shape;1272;p33"/>
            <p:cNvSpPr txBox="1"/>
            <p:nvPr/>
          </p:nvSpPr>
          <p:spPr>
            <a:xfrm>
              <a:off x="1100" y="1159"/>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273" name="Google Shape;1273;p33"/>
          <p:cNvGrpSpPr/>
          <p:nvPr/>
        </p:nvGrpSpPr>
        <p:grpSpPr>
          <a:xfrm>
            <a:off x="8051509" y="4985937"/>
            <a:ext cx="1471612" cy="487363"/>
            <a:chOff x="846" y="2253"/>
            <a:chExt cx="927" cy="307"/>
          </a:xfrm>
        </p:grpSpPr>
        <p:cxnSp>
          <p:nvCxnSpPr>
            <p:cNvPr id="1274" name="Google Shape;1274;p33"/>
            <p:cNvCxnSpPr/>
            <p:nvPr/>
          </p:nvCxnSpPr>
          <p:spPr>
            <a:xfrm>
              <a:off x="846" y="2335"/>
              <a:ext cx="927" cy="225"/>
            </a:xfrm>
            <a:prstGeom prst="straightConnector1">
              <a:avLst/>
            </a:prstGeom>
            <a:noFill/>
            <a:ln cap="flat" cmpd="sng" w="28575">
              <a:solidFill>
                <a:srgbClr val="000099"/>
              </a:solidFill>
              <a:prstDash val="solid"/>
              <a:round/>
              <a:headEnd len="med" w="med" type="none"/>
              <a:tailEnd len="med" w="med" type="triangle"/>
            </a:ln>
          </p:spPr>
        </p:cxnSp>
        <p:sp>
          <p:nvSpPr>
            <p:cNvPr id="1275" name="Google Shape;1275;p33"/>
            <p:cNvSpPr txBox="1"/>
            <p:nvPr/>
          </p:nvSpPr>
          <p:spPr>
            <a:xfrm>
              <a:off x="1097" y="2253"/>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276" name="Google Shape;1276;p33"/>
          <p:cNvGrpSpPr/>
          <p:nvPr/>
        </p:nvGrpSpPr>
        <p:grpSpPr>
          <a:xfrm>
            <a:off x="8051509" y="4589062"/>
            <a:ext cx="1471612" cy="471488"/>
            <a:chOff x="846" y="2003"/>
            <a:chExt cx="927" cy="297"/>
          </a:xfrm>
        </p:grpSpPr>
        <p:cxnSp>
          <p:nvCxnSpPr>
            <p:cNvPr id="1277" name="Google Shape;1277;p33"/>
            <p:cNvCxnSpPr/>
            <p:nvPr/>
          </p:nvCxnSpPr>
          <p:spPr>
            <a:xfrm flipH="1">
              <a:off x="846" y="2075"/>
              <a:ext cx="927" cy="225"/>
            </a:xfrm>
            <a:prstGeom prst="straightConnector1">
              <a:avLst/>
            </a:prstGeom>
            <a:noFill/>
            <a:ln cap="flat" cmpd="sng" w="28575">
              <a:solidFill>
                <a:srgbClr val="008000"/>
              </a:solidFill>
              <a:prstDash val="solid"/>
              <a:round/>
              <a:headEnd len="med" w="med" type="none"/>
              <a:tailEnd len="med" w="med" type="triangle"/>
            </a:ln>
          </p:spPr>
        </p:cxnSp>
        <p:sp>
          <p:nvSpPr>
            <p:cNvPr id="1278" name="Google Shape;1278;p33"/>
            <p:cNvSpPr txBox="1"/>
            <p:nvPr/>
          </p:nvSpPr>
          <p:spPr>
            <a:xfrm>
              <a:off x="1092" y="2003"/>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ack1</a:t>
              </a:r>
              <a:endParaRPr/>
            </a:p>
          </p:txBody>
        </p:sp>
      </p:grpSp>
      <p:grpSp>
        <p:nvGrpSpPr>
          <p:cNvPr id="1279" name="Google Shape;1279;p33"/>
          <p:cNvGrpSpPr/>
          <p:nvPr/>
        </p:nvGrpSpPr>
        <p:grpSpPr>
          <a:xfrm>
            <a:off x="8043571" y="2471337"/>
            <a:ext cx="1471613" cy="455613"/>
            <a:chOff x="841" y="1474"/>
            <a:chExt cx="927" cy="287"/>
          </a:xfrm>
        </p:grpSpPr>
        <p:cxnSp>
          <p:nvCxnSpPr>
            <p:cNvPr id="1280" name="Google Shape;1280;p33"/>
            <p:cNvCxnSpPr/>
            <p:nvPr/>
          </p:nvCxnSpPr>
          <p:spPr>
            <a:xfrm flipH="1">
              <a:off x="841" y="153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281" name="Google Shape;1281;p33"/>
            <p:cNvSpPr txBox="1"/>
            <p:nvPr/>
          </p:nvSpPr>
          <p:spPr>
            <a:xfrm>
              <a:off x="1089" y="1474"/>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grpSp>
        <p:nvGrpSpPr>
          <p:cNvPr id="1282" name="Google Shape;1282;p33"/>
          <p:cNvGrpSpPr/>
          <p:nvPr/>
        </p:nvGrpSpPr>
        <p:grpSpPr>
          <a:xfrm>
            <a:off x="8037221" y="5436787"/>
            <a:ext cx="1471613" cy="466725"/>
            <a:chOff x="837" y="2537"/>
            <a:chExt cx="927" cy="294"/>
          </a:xfrm>
        </p:grpSpPr>
        <p:cxnSp>
          <p:nvCxnSpPr>
            <p:cNvPr id="1283" name="Google Shape;1283;p33"/>
            <p:cNvCxnSpPr/>
            <p:nvPr/>
          </p:nvCxnSpPr>
          <p:spPr>
            <a:xfrm flipH="1">
              <a:off x="837" y="260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284" name="Google Shape;1284;p33"/>
            <p:cNvSpPr txBox="1"/>
            <p:nvPr/>
          </p:nvSpPr>
          <p:spPr>
            <a:xfrm>
              <a:off x="1091" y="2537"/>
              <a:ext cx="37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Tahoma"/>
                <a:buNone/>
              </a:pPr>
              <a:r>
                <a:rPr b="0" i="0" lang="en-US" sz="1600" u="none" cap="none" strike="noStrike">
                  <a:solidFill>
                    <a:srgbClr val="008000"/>
                  </a:solidFill>
                  <a:latin typeface="Tahoma"/>
                  <a:ea typeface="Tahoma"/>
                  <a:cs typeface="Tahoma"/>
                  <a:sym typeface="Tahoma"/>
                </a:rPr>
                <a:t>ack0</a:t>
              </a:r>
              <a:endParaRPr/>
            </a:p>
          </p:txBody>
        </p:sp>
      </p:grpSp>
      <p:sp>
        <p:nvSpPr>
          <p:cNvPr id="1285" name="Google Shape;1285;p33"/>
          <p:cNvSpPr txBox="1"/>
          <p:nvPr/>
        </p:nvSpPr>
        <p:spPr>
          <a:xfrm>
            <a:off x="8130884" y="6207345"/>
            <a:ext cx="1671637"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(b) packet loss</a:t>
            </a:r>
            <a:endParaRPr/>
          </a:p>
        </p:txBody>
      </p:sp>
      <p:grpSp>
        <p:nvGrpSpPr>
          <p:cNvPr id="1286" name="Google Shape;1286;p33"/>
          <p:cNvGrpSpPr/>
          <p:nvPr/>
        </p:nvGrpSpPr>
        <p:grpSpPr>
          <a:xfrm>
            <a:off x="8065796" y="2845987"/>
            <a:ext cx="1157288" cy="738188"/>
            <a:chOff x="3726" y="1687"/>
            <a:chExt cx="729" cy="465"/>
          </a:xfrm>
        </p:grpSpPr>
        <p:cxnSp>
          <p:nvCxnSpPr>
            <p:cNvPr id="1287" name="Google Shape;1287;p33"/>
            <p:cNvCxnSpPr/>
            <p:nvPr/>
          </p:nvCxnSpPr>
          <p:spPr>
            <a:xfrm>
              <a:off x="3726" y="1780"/>
              <a:ext cx="548" cy="148"/>
            </a:xfrm>
            <a:prstGeom prst="straightConnector1">
              <a:avLst/>
            </a:prstGeom>
            <a:noFill/>
            <a:ln cap="flat" cmpd="sng" w="28575">
              <a:solidFill>
                <a:srgbClr val="000099"/>
              </a:solidFill>
              <a:prstDash val="solid"/>
              <a:round/>
              <a:headEnd len="med" w="med" type="none"/>
              <a:tailEnd len="med" w="med" type="triangle"/>
            </a:ln>
          </p:spPr>
        </p:cxnSp>
        <p:sp>
          <p:nvSpPr>
            <p:cNvPr id="1288" name="Google Shape;1288;p33"/>
            <p:cNvSpPr txBox="1"/>
            <p:nvPr/>
          </p:nvSpPr>
          <p:spPr>
            <a:xfrm>
              <a:off x="3965" y="1687"/>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sp>
          <p:nvSpPr>
            <p:cNvPr id="1289" name="Google Shape;1289;p33"/>
            <p:cNvSpPr txBox="1"/>
            <p:nvPr/>
          </p:nvSpPr>
          <p:spPr>
            <a:xfrm>
              <a:off x="4185" y="1808"/>
              <a:ext cx="215"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Tahoma"/>
                <a:buNone/>
              </a:pPr>
              <a:r>
                <a:rPr b="1" i="0" lang="en-US" sz="1800" u="none" cap="none" strike="noStrike">
                  <a:solidFill>
                    <a:srgbClr val="FF0000"/>
                  </a:solidFill>
                  <a:latin typeface="Tahoma"/>
                  <a:ea typeface="Tahoma"/>
                  <a:cs typeface="Tahoma"/>
                  <a:sym typeface="Tahoma"/>
                </a:rPr>
                <a:t>X</a:t>
              </a:r>
              <a:endParaRPr/>
            </a:p>
          </p:txBody>
        </p:sp>
        <p:sp>
          <p:nvSpPr>
            <p:cNvPr id="1290" name="Google Shape;1290;p33"/>
            <p:cNvSpPr txBox="1"/>
            <p:nvPr/>
          </p:nvSpPr>
          <p:spPr>
            <a:xfrm>
              <a:off x="4126" y="1940"/>
              <a:ext cx="329"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1" lang="en-US" sz="1600" u="none" cap="none" strike="noStrike">
                  <a:solidFill>
                    <a:srgbClr val="FF0000"/>
                  </a:solidFill>
                  <a:latin typeface="Tahoma"/>
                  <a:ea typeface="Tahoma"/>
                  <a:cs typeface="Tahoma"/>
                  <a:sym typeface="Tahoma"/>
                </a:rPr>
                <a:t>loss</a:t>
              </a:r>
              <a:endParaRPr/>
            </a:p>
          </p:txBody>
        </p:sp>
      </p:grpSp>
      <p:grpSp>
        <p:nvGrpSpPr>
          <p:cNvPr id="1291" name="Google Shape;1291;p33"/>
          <p:cNvGrpSpPr/>
          <p:nvPr/>
        </p:nvGrpSpPr>
        <p:grpSpPr>
          <a:xfrm>
            <a:off x="7946734" y="3149200"/>
            <a:ext cx="122237" cy="1033462"/>
            <a:chOff x="3651" y="1878"/>
            <a:chExt cx="78" cy="963"/>
          </a:xfrm>
        </p:grpSpPr>
        <p:cxnSp>
          <p:nvCxnSpPr>
            <p:cNvPr id="1292" name="Google Shape;1292;p33"/>
            <p:cNvCxnSpPr/>
            <p:nvPr/>
          </p:nvCxnSpPr>
          <p:spPr>
            <a:xfrm>
              <a:off x="3729" y="1879"/>
              <a:ext cx="0" cy="962"/>
            </a:xfrm>
            <a:prstGeom prst="straightConnector1">
              <a:avLst/>
            </a:prstGeom>
            <a:noFill/>
            <a:ln cap="flat" cmpd="sng" w="28575">
              <a:solidFill>
                <a:srgbClr val="000000"/>
              </a:solidFill>
              <a:prstDash val="solid"/>
              <a:round/>
              <a:headEnd len="med" w="med" type="none"/>
              <a:tailEnd len="med" w="med" type="none"/>
            </a:ln>
          </p:spPr>
        </p:cxnSp>
        <p:cxnSp>
          <p:nvCxnSpPr>
            <p:cNvPr id="1293" name="Google Shape;1293;p33"/>
            <p:cNvCxnSpPr/>
            <p:nvPr/>
          </p:nvCxnSpPr>
          <p:spPr>
            <a:xfrm rot="10800000">
              <a:off x="3651" y="1878"/>
              <a:ext cx="75" cy="0"/>
            </a:xfrm>
            <a:prstGeom prst="straightConnector1">
              <a:avLst/>
            </a:prstGeom>
            <a:noFill/>
            <a:ln cap="flat" cmpd="sng" w="28575">
              <a:solidFill>
                <a:srgbClr val="000000"/>
              </a:solidFill>
              <a:prstDash val="solid"/>
              <a:round/>
              <a:headEnd len="med" w="med" type="none"/>
              <a:tailEnd len="med" w="med" type="none"/>
            </a:ln>
          </p:spPr>
        </p:cxnSp>
        <p:cxnSp>
          <p:nvCxnSpPr>
            <p:cNvPr id="1294" name="Google Shape;1294;p33"/>
            <p:cNvCxnSpPr/>
            <p:nvPr/>
          </p:nvCxnSpPr>
          <p:spPr>
            <a:xfrm rot="10800000">
              <a:off x="3651" y="2841"/>
              <a:ext cx="75" cy="0"/>
            </a:xfrm>
            <a:prstGeom prst="straightConnector1">
              <a:avLst/>
            </a:prstGeom>
            <a:noFill/>
            <a:ln cap="flat" cmpd="sng" w="28575">
              <a:solidFill>
                <a:srgbClr val="000000"/>
              </a:solidFill>
              <a:prstDash val="solid"/>
              <a:round/>
              <a:headEnd len="med" w="med" type="none"/>
              <a:tailEnd len="med" w="med" type="none"/>
            </a:ln>
          </p:spPr>
        </p:cxnSp>
      </p:grpSp>
      <p:grpSp>
        <p:nvGrpSpPr>
          <p:cNvPr id="1295" name="Google Shape;1295;p33"/>
          <p:cNvGrpSpPr/>
          <p:nvPr/>
        </p:nvGrpSpPr>
        <p:grpSpPr>
          <a:xfrm>
            <a:off x="8075321" y="4138212"/>
            <a:ext cx="1471613" cy="504825"/>
            <a:chOff x="855" y="1710"/>
            <a:chExt cx="927" cy="318"/>
          </a:xfrm>
        </p:grpSpPr>
        <p:cxnSp>
          <p:nvCxnSpPr>
            <p:cNvPr id="1296" name="Google Shape;1296;p33"/>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297" name="Google Shape;1297;p33"/>
            <p:cNvSpPr txBox="1"/>
            <p:nvPr/>
          </p:nvSpPr>
          <p:spPr>
            <a:xfrm>
              <a:off x="1094" y="1710"/>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grpSp>
        <p:nvGrpSpPr>
          <p:cNvPr id="1298" name="Google Shape;1298;p33"/>
          <p:cNvGrpSpPr/>
          <p:nvPr/>
        </p:nvGrpSpPr>
        <p:grpSpPr>
          <a:xfrm>
            <a:off x="6643396" y="3761975"/>
            <a:ext cx="1377950" cy="731837"/>
            <a:chOff x="2802" y="2348"/>
            <a:chExt cx="868" cy="461"/>
          </a:xfrm>
        </p:grpSpPr>
        <p:pic>
          <p:nvPicPr>
            <p:cNvPr descr="alarm_clock_ringing" id="1299" name="Google Shape;1299;p33"/>
            <p:cNvPicPr preferRelativeResize="0"/>
            <p:nvPr/>
          </p:nvPicPr>
          <p:blipFill rotWithShape="1">
            <a:blip r:embed="rId3">
              <a:alphaModFix/>
            </a:blip>
            <a:srcRect b="0" l="0" r="0" t="0"/>
            <a:stretch/>
          </p:blipFill>
          <p:spPr>
            <a:xfrm>
              <a:off x="2846" y="2348"/>
              <a:ext cx="275" cy="303"/>
            </a:xfrm>
            <a:prstGeom prst="rect">
              <a:avLst/>
            </a:prstGeom>
            <a:noFill/>
            <a:ln>
              <a:noFill/>
            </a:ln>
          </p:spPr>
        </p:pic>
        <p:sp>
          <p:nvSpPr>
            <p:cNvPr id="1300" name="Google Shape;1300;p33"/>
            <p:cNvSpPr txBox="1"/>
            <p:nvPr/>
          </p:nvSpPr>
          <p:spPr>
            <a:xfrm>
              <a:off x="2802" y="2491"/>
              <a:ext cx="868" cy="318"/>
            </a:xfrm>
            <a:prstGeom prst="rect">
              <a:avLst/>
            </a:prstGeom>
            <a:noFill/>
            <a:ln>
              <a:noFill/>
            </a:ln>
          </p:spPr>
          <p:txBody>
            <a:bodyPr anchorCtr="0" anchor="t" bIns="45700" lIns="91425" spcFirstLastPara="1" rIns="91425" wrap="square" tIns="45700">
              <a:spAutoFit/>
            </a:bodyPr>
            <a:lstStyle/>
            <a:p>
              <a:pPr indent="0" lvl="0" marL="0" marR="0" rtl="0" algn="r">
                <a:lnSpc>
                  <a:spcPct val="75000"/>
                </a:lnSpc>
                <a:spcBef>
                  <a:spcPts val="0"/>
                </a:spcBef>
                <a:spcAft>
                  <a:spcPts val="0"/>
                </a:spcAft>
                <a:buClr>
                  <a:srgbClr val="FF0000"/>
                </a:buClr>
                <a:buSzPts val="1800"/>
                <a:buFont typeface="Tahoma"/>
                <a:buNone/>
              </a:pPr>
              <a:r>
                <a:rPr b="0" i="1" lang="en-US" sz="1800" u="none" cap="none" strike="noStrike">
                  <a:solidFill>
                    <a:srgbClr val="FF0000"/>
                  </a:solidFill>
                  <a:latin typeface="Tahoma"/>
                  <a:ea typeface="Tahoma"/>
                  <a:cs typeface="Tahoma"/>
                  <a:sym typeface="Tahoma"/>
                </a:rPr>
                <a:t>timeout</a:t>
              </a:r>
              <a:endParaRPr/>
            </a:p>
            <a:p>
              <a:pPr indent="0" lvl="0" marL="0" marR="0" rtl="0" algn="r">
                <a:lnSpc>
                  <a:spcPct val="75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resend pkt1</a:t>
              </a:r>
              <a:endParaRPr/>
            </a:p>
          </p:txBody>
        </p:sp>
      </p:grpSp>
      <p:sp>
        <p:nvSpPr>
          <p:cNvPr id="1301" name="Google Shape;1301;p3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500"/>
                                        <p:tgtEl>
                                          <p:spTgt spid="1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7">
                                            <p:txEl>
                                              <p:pRg end="0" st="0"/>
                                            </p:txEl>
                                          </p:spTgt>
                                        </p:tgtEl>
                                        <p:attrNameLst>
                                          <p:attrName>style.visibility</p:attrName>
                                        </p:attrNameLst>
                                      </p:cBhvr>
                                      <p:to>
                                        <p:strVal val="visible"/>
                                      </p:to>
                                    </p:set>
                                    <p:animEffect filter="fade" transition="in">
                                      <p:cBhvr>
                                        <p:cTn dur="500"/>
                                        <p:tgtEl>
                                          <p:spTgt spid="1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500"/>
                                        <p:tgtEl>
                                          <p:spTgt spid="12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5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500"/>
                                        <p:tgtEl>
                                          <p:spTgt spid="12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500"/>
                                        <p:tgtEl>
                                          <p:spTgt spid="12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7">
                                            <p:txEl>
                                              <p:pRg end="0" st="0"/>
                                            </p:txEl>
                                          </p:spTgt>
                                        </p:tgtEl>
                                        <p:attrNameLst>
                                          <p:attrName>style.visibility</p:attrName>
                                        </p:attrNameLst>
                                      </p:cBhvr>
                                      <p:to>
                                        <p:strVal val="visible"/>
                                      </p:to>
                                    </p:set>
                                    <p:animEffect filter="fade" transition="in">
                                      <p:cBhvr>
                                        <p:cTn dur="500"/>
                                        <p:tgtEl>
                                          <p:spTgt spid="1227">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500"/>
                                        <p:tgtEl>
                                          <p:spTgt spid="124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500"/>
                                        <p:tgtEl>
                                          <p:spTgt spid="123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500"/>
                                        <p:tgtEl>
                                          <p:spTgt spid="124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31">
                                            <p:txEl>
                                              <p:pRg end="0" st="0"/>
                                            </p:txEl>
                                          </p:spTgt>
                                        </p:tgtEl>
                                        <p:attrNameLst>
                                          <p:attrName>style.visibility</p:attrName>
                                        </p:attrNameLst>
                                      </p:cBhvr>
                                      <p:to>
                                        <p:strVal val="visible"/>
                                      </p:to>
                                    </p:set>
                                    <p:animEffect filter="fade" transition="in">
                                      <p:cBhvr>
                                        <p:cTn dur="500"/>
                                        <p:tgtEl>
                                          <p:spTgt spid="1231">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53"/>
                                        </p:tgtEl>
                                        <p:attrNameLst>
                                          <p:attrName>style.visibility</p:attrName>
                                        </p:attrNameLst>
                                      </p:cBhvr>
                                      <p:to>
                                        <p:strVal val="visible"/>
                                      </p:to>
                                    </p:set>
                                    <p:animEffect filter="fade" transition="in">
                                      <p:cBhvr>
                                        <p:cTn dur="500"/>
                                        <p:tgtEl>
                                          <p:spTgt spid="1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500"/>
                                        <p:tgtEl>
                                          <p:spTgt spid="12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69">
                                            <p:txEl>
                                              <p:pRg end="0" st="0"/>
                                            </p:txEl>
                                          </p:spTgt>
                                        </p:tgtEl>
                                        <p:attrNameLst>
                                          <p:attrName>style.visibility</p:attrName>
                                        </p:attrNameLst>
                                      </p:cBhvr>
                                      <p:to>
                                        <p:strVal val="visible"/>
                                      </p:to>
                                    </p:set>
                                    <p:animEffect filter="fade" transition="in">
                                      <p:cBhvr>
                                        <p:cTn dur="500"/>
                                        <p:tgtEl>
                                          <p:spTgt spid="126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500"/>
                                        <p:tgtEl>
                                          <p:spTgt spid="126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79"/>
                                        </p:tgtEl>
                                        <p:attrNameLst>
                                          <p:attrName>style.visibility</p:attrName>
                                        </p:attrNameLst>
                                      </p:cBhvr>
                                      <p:to>
                                        <p:strVal val="visible"/>
                                      </p:to>
                                    </p:set>
                                    <p:animEffect filter="fade" transition="in">
                                      <p:cBhvr>
                                        <p:cTn dur="500"/>
                                        <p:tgtEl>
                                          <p:spTgt spid="12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500"/>
                                        <p:tgtEl>
                                          <p:spTgt spid="126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500"/>
                                        <p:tgtEl>
                                          <p:spTgt spid="12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500"/>
                                        <p:tgtEl>
                                          <p:spTgt spid="1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8"/>
                                        </p:tgtEl>
                                        <p:attrNameLst>
                                          <p:attrName>style.visibility</p:attrName>
                                        </p:attrNameLst>
                                      </p:cBhvr>
                                      <p:to>
                                        <p:strVal val="visible"/>
                                      </p:to>
                                    </p:set>
                                    <p:animEffect filter="fade" transition="in">
                                      <p:cBhvr>
                                        <p:cTn dur="500"/>
                                        <p:tgtEl>
                                          <p:spTgt spid="1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500"/>
                                        <p:tgtEl>
                                          <p:spTgt spid="12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9">
                                            <p:txEl>
                                              <p:pRg end="0" st="0"/>
                                            </p:txEl>
                                          </p:spTgt>
                                        </p:tgtEl>
                                        <p:attrNameLst>
                                          <p:attrName>style.visibility</p:attrName>
                                        </p:attrNameLst>
                                      </p:cBhvr>
                                      <p:to>
                                        <p:strVal val="visible"/>
                                      </p:to>
                                    </p:set>
                                    <p:animEffect filter="fade" transition="in">
                                      <p:cBhvr>
                                        <p:cTn dur="500"/>
                                        <p:tgtEl>
                                          <p:spTgt spid="125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500"/>
                                        <p:tgtEl>
                                          <p:spTgt spid="12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500"/>
                                        <p:tgtEl>
                                          <p:spTgt spid="12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500"/>
                                        <p:tgtEl>
                                          <p:spTgt spid="126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500"/>
                                        <p:tgtEl>
                                          <p:spTgt spid="126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500"/>
                                        <p:tgtEl>
                                          <p:spTgt spid="127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60"/>
                                        </p:tgtEl>
                                        <p:attrNameLst>
                                          <p:attrName>style.visibility</p:attrName>
                                        </p:attrNameLst>
                                      </p:cBhvr>
                                      <p:to>
                                        <p:strVal val="visible"/>
                                      </p:to>
                                    </p:set>
                                    <p:animEffect filter="fade" transition="in">
                                      <p:cBhvr>
                                        <p:cTn dur="500"/>
                                        <p:tgtEl>
                                          <p:spTgt spid="126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63">
                                            <p:txEl>
                                              <p:pRg end="0" st="0"/>
                                            </p:txEl>
                                          </p:spTgt>
                                        </p:tgtEl>
                                        <p:attrNameLst>
                                          <p:attrName>style.visibility</p:attrName>
                                        </p:attrNameLst>
                                      </p:cBhvr>
                                      <p:to>
                                        <p:strVal val="visible"/>
                                      </p:to>
                                    </p:set>
                                    <p:animEffect filter="fade" transition="in">
                                      <p:cBhvr>
                                        <p:cTn dur="500"/>
                                        <p:tgtEl>
                                          <p:spTgt spid="1263">
                                            <p:txEl>
                                              <p:pRg end="0" st="0"/>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500"/>
                                        <p:tgtEl>
                                          <p:spTgt spid="1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34"/>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in action</a:t>
            </a:r>
            <a:endParaRPr sz="4400"/>
          </a:p>
        </p:txBody>
      </p:sp>
      <p:sp>
        <p:nvSpPr>
          <p:cNvPr id="1308" name="Google Shape;1308;p34"/>
          <p:cNvSpPr txBox="1"/>
          <p:nvPr/>
        </p:nvSpPr>
        <p:spPr>
          <a:xfrm>
            <a:off x="3808470" y="3116226"/>
            <a:ext cx="10001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pkt1</a:t>
            </a:r>
            <a:endParaRPr/>
          </a:p>
        </p:txBody>
      </p:sp>
      <p:sp>
        <p:nvSpPr>
          <p:cNvPr id="1309" name="Google Shape;1309;p34"/>
          <p:cNvSpPr txBox="1"/>
          <p:nvPr/>
        </p:nvSpPr>
        <p:spPr>
          <a:xfrm>
            <a:off x="3808470" y="3341651"/>
            <a:ext cx="11969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ack1</a:t>
            </a:r>
            <a:endParaRPr/>
          </a:p>
        </p:txBody>
      </p:sp>
      <p:sp>
        <p:nvSpPr>
          <p:cNvPr id="1310" name="Google Shape;1310;p34"/>
          <p:cNvSpPr txBox="1"/>
          <p:nvPr/>
        </p:nvSpPr>
        <p:spPr>
          <a:xfrm>
            <a:off x="3789420" y="4532276"/>
            <a:ext cx="156845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(detect duplicate)</a:t>
            </a:r>
            <a:endParaRPr/>
          </a:p>
        </p:txBody>
      </p:sp>
      <p:grpSp>
        <p:nvGrpSpPr>
          <p:cNvPr id="1311" name="Google Shape;1311;p34"/>
          <p:cNvGrpSpPr/>
          <p:nvPr/>
        </p:nvGrpSpPr>
        <p:grpSpPr>
          <a:xfrm>
            <a:off x="2340033" y="2889213"/>
            <a:ext cx="1471612" cy="504825"/>
            <a:chOff x="855" y="1710"/>
            <a:chExt cx="927" cy="318"/>
          </a:xfrm>
        </p:grpSpPr>
        <p:cxnSp>
          <p:nvCxnSpPr>
            <p:cNvPr id="1312" name="Google Shape;1312;p34"/>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13" name="Google Shape;1313;p34"/>
            <p:cNvSpPr txBox="1"/>
            <p:nvPr/>
          </p:nvSpPr>
          <p:spPr>
            <a:xfrm>
              <a:off x="1094" y="1710"/>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sp>
        <p:nvSpPr>
          <p:cNvPr id="1314" name="Google Shape;1314;p34"/>
          <p:cNvSpPr txBox="1"/>
          <p:nvPr/>
        </p:nvSpPr>
        <p:spPr>
          <a:xfrm>
            <a:off x="1352608" y="1508088"/>
            <a:ext cx="936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1" lang="en-US" sz="2000" u="sng" cap="none" strike="noStrike">
                <a:solidFill>
                  <a:srgbClr val="000099"/>
                </a:solidFill>
                <a:latin typeface="Tahoma"/>
                <a:ea typeface="Tahoma"/>
                <a:cs typeface="Tahoma"/>
                <a:sym typeface="Tahoma"/>
              </a:rPr>
              <a:t>sender</a:t>
            </a:r>
            <a:endParaRPr/>
          </a:p>
        </p:txBody>
      </p:sp>
      <p:sp>
        <p:nvSpPr>
          <p:cNvPr id="1315" name="Google Shape;1315;p34"/>
          <p:cNvSpPr txBox="1"/>
          <p:nvPr/>
        </p:nvSpPr>
        <p:spPr>
          <a:xfrm>
            <a:off x="3792595" y="1503326"/>
            <a:ext cx="1071563"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Tahoma"/>
              <a:buNone/>
            </a:pPr>
            <a:r>
              <a:rPr b="0" i="1" lang="en-US" sz="2000" u="sng" cap="none" strike="noStrike">
                <a:solidFill>
                  <a:srgbClr val="008000"/>
                </a:solidFill>
                <a:latin typeface="Tahoma"/>
                <a:ea typeface="Tahoma"/>
                <a:cs typeface="Tahoma"/>
                <a:sym typeface="Tahoma"/>
              </a:rPr>
              <a:t>receiver</a:t>
            </a:r>
            <a:endParaRPr/>
          </a:p>
        </p:txBody>
      </p:sp>
      <p:sp>
        <p:nvSpPr>
          <p:cNvPr id="1316" name="Google Shape;1316;p34"/>
          <p:cNvSpPr txBox="1"/>
          <p:nvPr/>
        </p:nvSpPr>
        <p:spPr>
          <a:xfrm>
            <a:off x="3805295" y="4263988"/>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pkt1</a:t>
            </a:r>
            <a:endParaRPr/>
          </a:p>
        </p:txBody>
      </p:sp>
      <p:sp>
        <p:nvSpPr>
          <p:cNvPr id="1317" name="Google Shape;1317;p34"/>
          <p:cNvSpPr txBox="1"/>
          <p:nvPr/>
        </p:nvSpPr>
        <p:spPr>
          <a:xfrm>
            <a:off x="3802120" y="5260938"/>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sp>
        <p:nvSpPr>
          <p:cNvPr id="1318" name="Google Shape;1318;p34"/>
          <p:cNvSpPr txBox="1"/>
          <p:nvPr/>
        </p:nvSpPr>
        <p:spPr>
          <a:xfrm>
            <a:off x="3798945" y="2441538"/>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319" name="Google Shape;1319;p34"/>
          <p:cNvSpPr txBox="1"/>
          <p:nvPr/>
        </p:nvSpPr>
        <p:spPr>
          <a:xfrm>
            <a:off x="3817995" y="4686263"/>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ack1</a:t>
            </a:r>
            <a:endParaRPr/>
          </a:p>
        </p:txBody>
      </p:sp>
      <p:sp>
        <p:nvSpPr>
          <p:cNvPr id="1320" name="Google Shape;1320;p34"/>
          <p:cNvSpPr txBox="1"/>
          <p:nvPr/>
        </p:nvSpPr>
        <p:spPr>
          <a:xfrm>
            <a:off x="3795770" y="5456201"/>
            <a:ext cx="11969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321" name="Google Shape;1321;p34"/>
          <p:cNvSpPr txBox="1"/>
          <p:nvPr/>
        </p:nvSpPr>
        <p:spPr>
          <a:xfrm>
            <a:off x="1281170" y="2690776"/>
            <a:ext cx="10223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ack0</a:t>
            </a:r>
            <a:endParaRPr/>
          </a:p>
        </p:txBody>
      </p:sp>
      <p:sp>
        <p:nvSpPr>
          <p:cNvPr id="1322" name="Google Shape;1322;p34"/>
          <p:cNvSpPr txBox="1"/>
          <p:nvPr/>
        </p:nvSpPr>
        <p:spPr>
          <a:xfrm>
            <a:off x="1125595" y="5062501"/>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323" name="Google Shape;1323;p34"/>
          <p:cNvSpPr txBox="1"/>
          <p:nvPr/>
        </p:nvSpPr>
        <p:spPr>
          <a:xfrm>
            <a:off x="1125595" y="2909851"/>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pkt1</a:t>
            </a:r>
            <a:endParaRPr/>
          </a:p>
        </p:txBody>
      </p:sp>
      <p:sp>
        <p:nvSpPr>
          <p:cNvPr id="1324" name="Google Shape;1324;p34"/>
          <p:cNvSpPr txBox="1"/>
          <p:nvPr/>
        </p:nvSpPr>
        <p:spPr>
          <a:xfrm>
            <a:off x="1270058" y="4822788"/>
            <a:ext cx="10223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a:t>
            </a:r>
            <a:endParaRPr/>
          </a:p>
        </p:txBody>
      </p:sp>
      <p:sp>
        <p:nvSpPr>
          <p:cNvPr id="1325" name="Google Shape;1325;p34"/>
          <p:cNvSpPr txBox="1"/>
          <p:nvPr/>
        </p:nvSpPr>
        <p:spPr>
          <a:xfrm>
            <a:off x="1114483" y="1947826"/>
            <a:ext cx="11747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326" name="Google Shape;1326;p34"/>
          <p:cNvSpPr txBox="1"/>
          <p:nvPr/>
        </p:nvSpPr>
        <p:spPr>
          <a:xfrm>
            <a:off x="3791008" y="2230401"/>
            <a:ext cx="10001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grpSp>
        <p:nvGrpSpPr>
          <p:cNvPr id="1327" name="Google Shape;1327;p34"/>
          <p:cNvGrpSpPr/>
          <p:nvPr/>
        </p:nvGrpSpPr>
        <p:grpSpPr>
          <a:xfrm>
            <a:off x="2330508" y="2017676"/>
            <a:ext cx="1471612" cy="512762"/>
            <a:chOff x="850" y="1159"/>
            <a:chExt cx="927" cy="323"/>
          </a:xfrm>
        </p:grpSpPr>
        <p:cxnSp>
          <p:nvCxnSpPr>
            <p:cNvPr id="1328" name="Google Shape;1328;p34"/>
            <p:cNvCxnSpPr/>
            <p:nvPr/>
          </p:nvCxnSpPr>
          <p:spPr>
            <a:xfrm>
              <a:off x="850" y="1257"/>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29" name="Google Shape;1329;p34"/>
            <p:cNvSpPr txBox="1"/>
            <p:nvPr/>
          </p:nvSpPr>
          <p:spPr>
            <a:xfrm>
              <a:off x="1100" y="1159"/>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330" name="Google Shape;1330;p34"/>
          <p:cNvGrpSpPr/>
          <p:nvPr/>
        </p:nvGrpSpPr>
        <p:grpSpPr>
          <a:xfrm>
            <a:off x="2324158" y="5032338"/>
            <a:ext cx="1471612" cy="487363"/>
            <a:chOff x="846" y="2253"/>
            <a:chExt cx="927" cy="307"/>
          </a:xfrm>
        </p:grpSpPr>
        <p:cxnSp>
          <p:nvCxnSpPr>
            <p:cNvPr id="1331" name="Google Shape;1331;p34"/>
            <p:cNvCxnSpPr/>
            <p:nvPr/>
          </p:nvCxnSpPr>
          <p:spPr>
            <a:xfrm>
              <a:off x="846" y="2335"/>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32" name="Google Shape;1332;p34"/>
            <p:cNvSpPr txBox="1"/>
            <p:nvPr/>
          </p:nvSpPr>
          <p:spPr>
            <a:xfrm>
              <a:off x="1097" y="2253"/>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333" name="Google Shape;1333;p34"/>
          <p:cNvGrpSpPr/>
          <p:nvPr/>
        </p:nvGrpSpPr>
        <p:grpSpPr>
          <a:xfrm>
            <a:off x="2324158" y="4635463"/>
            <a:ext cx="1471612" cy="471488"/>
            <a:chOff x="846" y="2003"/>
            <a:chExt cx="927" cy="297"/>
          </a:xfrm>
        </p:grpSpPr>
        <p:cxnSp>
          <p:nvCxnSpPr>
            <p:cNvPr id="1334" name="Google Shape;1334;p34"/>
            <p:cNvCxnSpPr/>
            <p:nvPr/>
          </p:nvCxnSpPr>
          <p:spPr>
            <a:xfrm flipH="1">
              <a:off x="846" y="2075"/>
              <a:ext cx="927" cy="225"/>
            </a:xfrm>
            <a:prstGeom prst="straightConnector1">
              <a:avLst/>
            </a:prstGeom>
            <a:noFill/>
            <a:ln cap="flat" cmpd="sng" w="28575">
              <a:solidFill>
                <a:srgbClr val="008000"/>
              </a:solidFill>
              <a:prstDash val="solid"/>
              <a:round/>
              <a:headEnd len="med" w="med" type="none"/>
              <a:tailEnd len="med" w="med" type="triangle"/>
            </a:ln>
          </p:spPr>
        </p:cxnSp>
        <p:sp>
          <p:nvSpPr>
            <p:cNvPr id="1335" name="Google Shape;1335;p34"/>
            <p:cNvSpPr txBox="1"/>
            <p:nvPr/>
          </p:nvSpPr>
          <p:spPr>
            <a:xfrm>
              <a:off x="1092" y="2003"/>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ack1</a:t>
              </a:r>
              <a:endParaRPr/>
            </a:p>
          </p:txBody>
        </p:sp>
      </p:grpSp>
      <p:grpSp>
        <p:nvGrpSpPr>
          <p:cNvPr id="1336" name="Google Shape;1336;p34"/>
          <p:cNvGrpSpPr/>
          <p:nvPr/>
        </p:nvGrpSpPr>
        <p:grpSpPr>
          <a:xfrm>
            <a:off x="2316220" y="2517738"/>
            <a:ext cx="1471613" cy="455613"/>
            <a:chOff x="841" y="1474"/>
            <a:chExt cx="927" cy="287"/>
          </a:xfrm>
        </p:grpSpPr>
        <p:cxnSp>
          <p:nvCxnSpPr>
            <p:cNvPr id="1337" name="Google Shape;1337;p34"/>
            <p:cNvCxnSpPr/>
            <p:nvPr/>
          </p:nvCxnSpPr>
          <p:spPr>
            <a:xfrm flipH="1">
              <a:off x="841" y="153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338" name="Google Shape;1338;p34"/>
            <p:cNvSpPr txBox="1"/>
            <p:nvPr/>
          </p:nvSpPr>
          <p:spPr>
            <a:xfrm>
              <a:off x="1089" y="1474"/>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grpSp>
        <p:nvGrpSpPr>
          <p:cNvPr id="1339" name="Google Shape;1339;p34"/>
          <p:cNvGrpSpPr/>
          <p:nvPr/>
        </p:nvGrpSpPr>
        <p:grpSpPr>
          <a:xfrm>
            <a:off x="2309870" y="5487951"/>
            <a:ext cx="1471613" cy="461962"/>
            <a:chOff x="837" y="2540"/>
            <a:chExt cx="927" cy="291"/>
          </a:xfrm>
        </p:grpSpPr>
        <p:cxnSp>
          <p:nvCxnSpPr>
            <p:cNvPr id="1340" name="Google Shape;1340;p34"/>
            <p:cNvCxnSpPr/>
            <p:nvPr/>
          </p:nvCxnSpPr>
          <p:spPr>
            <a:xfrm flipH="1">
              <a:off x="837" y="260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341" name="Google Shape;1341;p34"/>
            <p:cNvSpPr txBox="1"/>
            <p:nvPr/>
          </p:nvSpPr>
          <p:spPr>
            <a:xfrm>
              <a:off x="1086" y="2540"/>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sp>
        <p:nvSpPr>
          <p:cNvPr id="1342" name="Google Shape;1342;p34"/>
          <p:cNvSpPr txBox="1"/>
          <p:nvPr/>
        </p:nvSpPr>
        <p:spPr>
          <a:xfrm>
            <a:off x="2108258" y="6200738"/>
            <a:ext cx="13938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(c) ACK loss</a:t>
            </a:r>
            <a:endParaRPr/>
          </a:p>
        </p:txBody>
      </p:sp>
      <p:grpSp>
        <p:nvGrpSpPr>
          <p:cNvPr id="1343" name="Google Shape;1343;p34"/>
          <p:cNvGrpSpPr/>
          <p:nvPr/>
        </p:nvGrpSpPr>
        <p:grpSpPr>
          <a:xfrm>
            <a:off x="2595620" y="3289263"/>
            <a:ext cx="1212850" cy="719138"/>
            <a:chOff x="1324" y="1931"/>
            <a:chExt cx="764" cy="453"/>
          </a:xfrm>
        </p:grpSpPr>
        <p:cxnSp>
          <p:nvCxnSpPr>
            <p:cNvPr id="1344" name="Google Shape;1344;p34"/>
            <p:cNvCxnSpPr/>
            <p:nvPr/>
          </p:nvCxnSpPr>
          <p:spPr>
            <a:xfrm flipH="1">
              <a:off x="1514" y="2031"/>
              <a:ext cx="574" cy="132"/>
            </a:xfrm>
            <a:prstGeom prst="straightConnector1">
              <a:avLst/>
            </a:prstGeom>
            <a:noFill/>
            <a:ln cap="flat" cmpd="sng" w="28575">
              <a:solidFill>
                <a:srgbClr val="008000"/>
              </a:solidFill>
              <a:prstDash val="solid"/>
              <a:round/>
              <a:headEnd len="med" w="med" type="none"/>
              <a:tailEnd len="med" w="med" type="triangle"/>
            </a:ln>
          </p:spPr>
        </p:cxnSp>
        <p:sp>
          <p:nvSpPr>
            <p:cNvPr id="1345" name="Google Shape;1345;p34"/>
            <p:cNvSpPr txBox="1"/>
            <p:nvPr/>
          </p:nvSpPr>
          <p:spPr>
            <a:xfrm>
              <a:off x="1456" y="1931"/>
              <a:ext cx="3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ack1</a:t>
              </a:r>
              <a:endParaRPr/>
            </a:p>
          </p:txBody>
        </p:sp>
        <p:sp>
          <p:nvSpPr>
            <p:cNvPr id="1346" name="Google Shape;1346;p34"/>
            <p:cNvSpPr txBox="1"/>
            <p:nvPr/>
          </p:nvSpPr>
          <p:spPr>
            <a:xfrm>
              <a:off x="1383" y="2040"/>
              <a:ext cx="215"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Tahoma"/>
                <a:buNone/>
              </a:pPr>
              <a:r>
                <a:rPr b="1" i="0" lang="en-US" sz="1800" u="none" cap="none" strike="noStrike">
                  <a:solidFill>
                    <a:srgbClr val="FF0000"/>
                  </a:solidFill>
                  <a:latin typeface="Tahoma"/>
                  <a:ea typeface="Tahoma"/>
                  <a:cs typeface="Tahoma"/>
                  <a:sym typeface="Tahoma"/>
                </a:rPr>
                <a:t>X</a:t>
              </a:r>
              <a:endParaRPr/>
            </a:p>
          </p:txBody>
        </p:sp>
        <p:sp>
          <p:nvSpPr>
            <p:cNvPr id="1347" name="Google Shape;1347;p34"/>
            <p:cNvSpPr txBox="1"/>
            <p:nvPr/>
          </p:nvSpPr>
          <p:spPr>
            <a:xfrm>
              <a:off x="1324" y="2172"/>
              <a:ext cx="329"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1" lang="en-US" sz="1600" u="none" cap="none" strike="noStrike">
                  <a:solidFill>
                    <a:srgbClr val="FF0000"/>
                  </a:solidFill>
                  <a:latin typeface="Tahoma"/>
                  <a:ea typeface="Tahoma"/>
                  <a:cs typeface="Tahoma"/>
                  <a:sym typeface="Tahoma"/>
                </a:rPr>
                <a:t>loss</a:t>
              </a:r>
              <a:endParaRPr/>
            </a:p>
          </p:txBody>
        </p:sp>
      </p:grpSp>
      <p:grpSp>
        <p:nvGrpSpPr>
          <p:cNvPr id="1348" name="Google Shape;1348;p34"/>
          <p:cNvGrpSpPr/>
          <p:nvPr/>
        </p:nvGrpSpPr>
        <p:grpSpPr>
          <a:xfrm>
            <a:off x="2219383" y="3195601"/>
            <a:ext cx="122237" cy="1033462"/>
            <a:chOff x="3651" y="1878"/>
            <a:chExt cx="78" cy="963"/>
          </a:xfrm>
        </p:grpSpPr>
        <p:cxnSp>
          <p:nvCxnSpPr>
            <p:cNvPr id="1349" name="Google Shape;1349;p34"/>
            <p:cNvCxnSpPr/>
            <p:nvPr/>
          </p:nvCxnSpPr>
          <p:spPr>
            <a:xfrm>
              <a:off x="3729" y="1879"/>
              <a:ext cx="0" cy="962"/>
            </a:xfrm>
            <a:prstGeom prst="straightConnector1">
              <a:avLst/>
            </a:prstGeom>
            <a:noFill/>
            <a:ln cap="flat" cmpd="sng" w="28575">
              <a:solidFill>
                <a:srgbClr val="000000"/>
              </a:solidFill>
              <a:prstDash val="solid"/>
              <a:round/>
              <a:headEnd len="med" w="med" type="none"/>
              <a:tailEnd len="med" w="med" type="none"/>
            </a:ln>
          </p:spPr>
        </p:cxnSp>
        <p:cxnSp>
          <p:nvCxnSpPr>
            <p:cNvPr id="1350" name="Google Shape;1350;p34"/>
            <p:cNvCxnSpPr/>
            <p:nvPr/>
          </p:nvCxnSpPr>
          <p:spPr>
            <a:xfrm rot="10800000">
              <a:off x="3651" y="1878"/>
              <a:ext cx="75" cy="0"/>
            </a:xfrm>
            <a:prstGeom prst="straightConnector1">
              <a:avLst/>
            </a:prstGeom>
            <a:noFill/>
            <a:ln cap="flat" cmpd="sng" w="28575">
              <a:solidFill>
                <a:srgbClr val="000000"/>
              </a:solidFill>
              <a:prstDash val="solid"/>
              <a:round/>
              <a:headEnd len="med" w="med" type="none"/>
              <a:tailEnd len="med" w="med" type="none"/>
            </a:ln>
          </p:spPr>
        </p:cxnSp>
        <p:cxnSp>
          <p:nvCxnSpPr>
            <p:cNvPr id="1351" name="Google Shape;1351;p34"/>
            <p:cNvCxnSpPr/>
            <p:nvPr/>
          </p:nvCxnSpPr>
          <p:spPr>
            <a:xfrm rot="10800000">
              <a:off x="3651" y="2841"/>
              <a:ext cx="75" cy="0"/>
            </a:xfrm>
            <a:prstGeom prst="straightConnector1">
              <a:avLst/>
            </a:prstGeom>
            <a:noFill/>
            <a:ln cap="flat" cmpd="sng" w="28575">
              <a:solidFill>
                <a:srgbClr val="000000"/>
              </a:solidFill>
              <a:prstDash val="solid"/>
              <a:round/>
              <a:headEnd len="med" w="med" type="none"/>
              <a:tailEnd len="med" w="med" type="none"/>
            </a:ln>
          </p:spPr>
        </p:cxnSp>
      </p:grpSp>
      <p:grpSp>
        <p:nvGrpSpPr>
          <p:cNvPr id="1352" name="Google Shape;1352;p34"/>
          <p:cNvGrpSpPr/>
          <p:nvPr/>
        </p:nvGrpSpPr>
        <p:grpSpPr>
          <a:xfrm>
            <a:off x="2347970" y="4184613"/>
            <a:ext cx="1471613" cy="504825"/>
            <a:chOff x="855" y="1710"/>
            <a:chExt cx="927" cy="318"/>
          </a:xfrm>
        </p:grpSpPr>
        <p:cxnSp>
          <p:nvCxnSpPr>
            <p:cNvPr id="1353" name="Google Shape;1353;p34"/>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54" name="Google Shape;1354;p34"/>
            <p:cNvSpPr txBox="1"/>
            <p:nvPr/>
          </p:nvSpPr>
          <p:spPr>
            <a:xfrm>
              <a:off x="1094" y="1710"/>
              <a:ext cx="35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grpSp>
        <p:nvGrpSpPr>
          <p:cNvPr id="1355" name="Google Shape;1355;p34"/>
          <p:cNvGrpSpPr/>
          <p:nvPr/>
        </p:nvGrpSpPr>
        <p:grpSpPr>
          <a:xfrm>
            <a:off x="916045" y="3808376"/>
            <a:ext cx="1377950" cy="731837"/>
            <a:chOff x="2802" y="2348"/>
            <a:chExt cx="868" cy="461"/>
          </a:xfrm>
        </p:grpSpPr>
        <p:pic>
          <p:nvPicPr>
            <p:cNvPr descr="alarm_clock_ringing" id="1356" name="Google Shape;1356;p34"/>
            <p:cNvPicPr preferRelativeResize="0"/>
            <p:nvPr/>
          </p:nvPicPr>
          <p:blipFill rotWithShape="1">
            <a:blip r:embed="rId3">
              <a:alphaModFix/>
            </a:blip>
            <a:srcRect b="0" l="0" r="0" t="0"/>
            <a:stretch/>
          </p:blipFill>
          <p:spPr>
            <a:xfrm>
              <a:off x="2846" y="2348"/>
              <a:ext cx="275" cy="303"/>
            </a:xfrm>
            <a:prstGeom prst="rect">
              <a:avLst/>
            </a:prstGeom>
            <a:noFill/>
            <a:ln>
              <a:noFill/>
            </a:ln>
          </p:spPr>
        </p:pic>
        <p:sp>
          <p:nvSpPr>
            <p:cNvPr id="1357" name="Google Shape;1357;p34"/>
            <p:cNvSpPr txBox="1"/>
            <p:nvPr/>
          </p:nvSpPr>
          <p:spPr>
            <a:xfrm>
              <a:off x="2802" y="2491"/>
              <a:ext cx="868" cy="318"/>
            </a:xfrm>
            <a:prstGeom prst="rect">
              <a:avLst/>
            </a:prstGeom>
            <a:noFill/>
            <a:ln>
              <a:noFill/>
            </a:ln>
          </p:spPr>
          <p:txBody>
            <a:bodyPr anchorCtr="0" anchor="t" bIns="45700" lIns="91425" spcFirstLastPara="1" rIns="91425" wrap="square" tIns="45700">
              <a:spAutoFit/>
            </a:bodyPr>
            <a:lstStyle/>
            <a:p>
              <a:pPr indent="0" lvl="0" marL="0" marR="0" rtl="0" algn="r">
                <a:lnSpc>
                  <a:spcPct val="75000"/>
                </a:lnSpc>
                <a:spcBef>
                  <a:spcPts val="0"/>
                </a:spcBef>
                <a:spcAft>
                  <a:spcPts val="0"/>
                </a:spcAft>
                <a:buClr>
                  <a:srgbClr val="FF0000"/>
                </a:buClr>
                <a:buSzPts val="1800"/>
                <a:buFont typeface="Tahoma"/>
                <a:buNone/>
              </a:pPr>
              <a:r>
                <a:rPr b="0" i="1" lang="en-US" sz="1800" u="none" cap="none" strike="noStrike">
                  <a:solidFill>
                    <a:srgbClr val="FF0000"/>
                  </a:solidFill>
                  <a:latin typeface="Tahoma"/>
                  <a:ea typeface="Tahoma"/>
                  <a:cs typeface="Tahoma"/>
                  <a:sym typeface="Tahoma"/>
                </a:rPr>
                <a:t>timeout</a:t>
              </a:r>
              <a:endParaRPr/>
            </a:p>
            <a:p>
              <a:pPr indent="0" lvl="0" marL="0" marR="0" rtl="0" algn="r">
                <a:lnSpc>
                  <a:spcPct val="75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resend pkt1</a:t>
              </a:r>
              <a:endParaRPr/>
            </a:p>
          </p:txBody>
        </p:sp>
      </p:grpSp>
      <p:sp>
        <p:nvSpPr>
          <p:cNvPr id="1358" name="Google Shape;1358;p34"/>
          <p:cNvSpPr txBox="1"/>
          <p:nvPr/>
        </p:nvSpPr>
        <p:spPr>
          <a:xfrm>
            <a:off x="9492400" y="2644738"/>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pkt1</a:t>
            </a:r>
            <a:endParaRPr/>
          </a:p>
        </p:txBody>
      </p:sp>
      <p:sp>
        <p:nvSpPr>
          <p:cNvPr id="1359" name="Google Shape;1359;p34"/>
          <p:cNvSpPr txBox="1"/>
          <p:nvPr/>
        </p:nvSpPr>
        <p:spPr>
          <a:xfrm>
            <a:off x="9492400" y="2870163"/>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ack1</a:t>
            </a:r>
            <a:endParaRPr/>
          </a:p>
        </p:txBody>
      </p:sp>
      <p:sp>
        <p:nvSpPr>
          <p:cNvPr id="1360" name="Google Shape;1360;p34"/>
          <p:cNvSpPr txBox="1"/>
          <p:nvPr/>
        </p:nvSpPr>
        <p:spPr>
          <a:xfrm>
            <a:off x="9432963" y="4166394"/>
            <a:ext cx="156845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(detect duplicate)</a:t>
            </a:r>
            <a:endParaRPr/>
          </a:p>
        </p:txBody>
      </p:sp>
      <p:grpSp>
        <p:nvGrpSpPr>
          <p:cNvPr id="1361" name="Google Shape;1361;p34"/>
          <p:cNvGrpSpPr/>
          <p:nvPr/>
        </p:nvGrpSpPr>
        <p:grpSpPr>
          <a:xfrm>
            <a:off x="8023963" y="2517742"/>
            <a:ext cx="1471612" cy="404813"/>
            <a:chOff x="855" y="1773"/>
            <a:chExt cx="927" cy="255"/>
          </a:xfrm>
        </p:grpSpPr>
        <p:cxnSp>
          <p:nvCxnSpPr>
            <p:cNvPr id="1362" name="Google Shape;1362;p34"/>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63" name="Google Shape;1363;p34"/>
            <p:cNvSpPr txBox="1"/>
            <p:nvPr/>
          </p:nvSpPr>
          <p:spPr>
            <a:xfrm>
              <a:off x="1094" y="1773"/>
              <a:ext cx="358"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sp>
        <p:nvSpPr>
          <p:cNvPr id="1364" name="Google Shape;1364;p34"/>
          <p:cNvSpPr txBox="1"/>
          <p:nvPr/>
        </p:nvSpPr>
        <p:spPr>
          <a:xfrm>
            <a:off x="7036538" y="1036601"/>
            <a:ext cx="936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1" lang="en-US" sz="2000" u="sng" cap="none" strike="noStrike">
                <a:solidFill>
                  <a:srgbClr val="000099"/>
                </a:solidFill>
                <a:latin typeface="Tahoma"/>
                <a:ea typeface="Tahoma"/>
                <a:cs typeface="Tahoma"/>
                <a:sym typeface="Tahoma"/>
              </a:rPr>
              <a:t>sender</a:t>
            </a:r>
            <a:endParaRPr/>
          </a:p>
        </p:txBody>
      </p:sp>
      <p:sp>
        <p:nvSpPr>
          <p:cNvPr id="1365" name="Google Shape;1365;p34"/>
          <p:cNvSpPr txBox="1"/>
          <p:nvPr/>
        </p:nvSpPr>
        <p:spPr>
          <a:xfrm>
            <a:off x="9476525" y="1031838"/>
            <a:ext cx="1071563"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Tahoma"/>
              <a:buNone/>
            </a:pPr>
            <a:r>
              <a:rPr b="0" i="1" lang="en-US" sz="2000" u="sng" cap="none" strike="noStrike">
                <a:solidFill>
                  <a:srgbClr val="008000"/>
                </a:solidFill>
                <a:latin typeface="Tahoma"/>
                <a:ea typeface="Tahoma"/>
                <a:cs typeface="Tahoma"/>
                <a:sym typeface="Tahoma"/>
              </a:rPr>
              <a:t>receiver</a:t>
            </a:r>
            <a:endParaRPr/>
          </a:p>
        </p:txBody>
      </p:sp>
      <p:sp>
        <p:nvSpPr>
          <p:cNvPr id="1366" name="Google Shape;1366;p34"/>
          <p:cNvSpPr txBox="1"/>
          <p:nvPr/>
        </p:nvSpPr>
        <p:spPr>
          <a:xfrm>
            <a:off x="9500155" y="3886501"/>
            <a:ext cx="10001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pkt1</a:t>
            </a:r>
            <a:endParaRPr/>
          </a:p>
        </p:txBody>
      </p:sp>
      <p:sp>
        <p:nvSpPr>
          <p:cNvPr id="1367" name="Google Shape;1367;p34"/>
          <p:cNvSpPr txBox="1"/>
          <p:nvPr/>
        </p:nvSpPr>
        <p:spPr>
          <a:xfrm>
            <a:off x="9482875" y="1970051"/>
            <a:ext cx="11969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sp>
        <p:nvSpPr>
          <p:cNvPr id="1368" name="Google Shape;1368;p34"/>
          <p:cNvSpPr txBox="1"/>
          <p:nvPr/>
        </p:nvSpPr>
        <p:spPr>
          <a:xfrm>
            <a:off x="6965100" y="2219288"/>
            <a:ext cx="10223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ack0</a:t>
            </a:r>
            <a:endParaRPr/>
          </a:p>
        </p:txBody>
      </p:sp>
      <p:sp>
        <p:nvSpPr>
          <p:cNvPr id="1369" name="Google Shape;1369;p34"/>
          <p:cNvSpPr txBox="1"/>
          <p:nvPr/>
        </p:nvSpPr>
        <p:spPr>
          <a:xfrm>
            <a:off x="6809525" y="2438363"/>
            <a:ext cx="11747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pkt1</a:t>
            </a:r>
            <a:endParaRPr/>
          </a:p>
        </p:txBody>
      </p:sp>
      <p:sp>
        <p:nvSpPr>
          <p:cNvPr id="1370" name="Google Shape;1370;p34"/>
          <p:cNvSpPr txBox="1"/>
          <p:nvPr/>
        </p:nvSpPr>
        <p:spPr>
          <a:xfrm>
            <a:off x="6798413" y="1476338"/>
            <a:ext cx="11747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371" name="Google Shape;1371;p34"/>
          <p:cNvSpPr txBox="1"/>
          <p:nvPr/>
        </p:nvSpPr>
        <p:spPr>
          <a:xfrm>
            <a:off x="9474938" y="1758913"/>
            <a:ext cx="100012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grpSp>
        <p:nvGrpSpPr>
          <p:cNvPr id="1372" name="Google Shape;1372;p34"/>
          <p:cNvGrpSpPr/>
          <p:nvPr/>
        </p:nvGrpSpPr>
        <p:grpSpPr>
          <a:xfrm>
            <a:off x="8014438" y="1658899"/>
            <a:ext cx="1471612" cy="400050"/>
            <a:chOff x="850" y="1230"/>
            <a:chExt cx="927" cy="252"/>
          </a:xfrm>
        </p:grpSpPr>
        <p:cxnSp>
          <p:nvCxnSpPr>
            <p:cNvPr id="1373" name="Google Shape;1373;p34"/>
            <p:cNvCxnSpPr/>
            <p:nvPr/>
          </p:nvCxnSpPr>
          <p:spPr>
            <a:xfrm>
              <a:off x="850" y="1257"/>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74" name="Google Shape;1374;p34"/>
            <p:cNvSpPr txBox="1"/>
            <p:nvPr/>
          </p:nvSpPr>
          <p:spPr>
            <a:xfrm>
              <a:off x="1082" y="1230"/>
              <a:ext cx="358"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375" name="Google Shape;1375;p34"/>
          <p:cNvGrpSpPr/>
          <p:nvPr/>
        </p:nvGrpSpPr>
        <p:grpSpPr>
          <a:xfrm>
            <a:off x="8000150" y="2131982"/>
            <a:ext cx="1471613" cy="369888"/>
            <a:chOff x="841" y="1528"/>
            <a:chExt cx="927" cy="233"/>
          </a:xfrm>
        </p:grpSpPr>
        <p:cxnSp>
          <p:nvCxnSpPr>
            <p:cNvPr id="1376" name="Google Shape;1376;p34"/>
            <p:cNvCxnSpPr/>
            <p:nvPr/>
          </p:nvCxnSpPr>
          <p:spPr>
            <a:xfrm flipH="1">
              <a:off x="841" y="1536"/>
              <a:ext cx="927" cy="225"/>
            </a:xfrm>
            <a:prstGeom prst="straightConnector1">
              <a:avLst/>
            </a:prstGeom>
            <a:noFill/>
            <a:ln cap="flat" cmpd="sng" w="28575">
              <a:solidFill>
                <a:srgbClr val="008000"/>
              </a:solidFill>
              <a:prstDash val="solid"/>
              <a:round/>
              <a:headEnd len="med" w="med" type="none"/>
              <a:tailEnd len="med" w="med" type="triangle"/>
            </a:ln>
          </p:spPr>
        </p:cxnSp>
        <p:sp>
          <p:nvSpPr>
            <p:cNvPr id="1377" name="Google Shape;1377;p34"/>
            <p:cNvSpPr txBox="1"/>
            <p:nvPr/>
          </p:nvSpPr>
          <p:spPr>
            <a:xfrm>
              <a:off x="1089" y="1528"/>
              <a:ext cx="386"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sp>
        <p:nvSpPr>
          <p:cNvPr id="1378" name="Google Shape;1378;p34"/>
          <p:cNvSpPr txBox="1"/>
          <p:nvPr/>
        </p:nvSpPr>
        <p:spPr>
          <a:xfrm>
            <a:off x="6965100" y="6200644"/>
            <a:ext cx="3867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(d) premature timeout/ delayed ACK</a:t>
            </a:r>
            <a:endParaRPr/>
          </a:p>
        </p:txBody>
      </p:sp>
      <p:grpSp>
        <p:nvGrpSpPr>
          <p:cNvPr id="1379" name="Google Shape;1379;p34"/>
          <p:cNvGrpSpPr/>
          <p:nvPr/>
        </p:nvGrpSpPr>
        <p:grpSpPr>
          <a:xfrm>
            <a:off x="7903313" y="2724113"/>
            <a:ext cx="122237" cy="1033463"/>
            <a:chOff x="3651" y="1878"/>
            <a:chExt cx="78" cy="963"/>
          </a:xfrm>
        </p:grpSpPr>
        <p:cxnSp>
          <p:nvCxnSpPr>
            <p:cNvPr id="1380" name="Google Shape;1380;p34"/>
            <p:cNvCxnSpPr/>
            <p:nvPr/>
          </p:nvCxnSpPr>
          <p:spPr>
            <a:xfrm>
              <a:off x="3729" y="1879"/>
              <a:ext cx="0" cy="962"/>
            </a:xfrm>
            <a:prstGeom prst="straightConnector1">
              <a:avLst/>
            </a:prstGeom>
            <a:noFill/>
            <a:ln cap="flat" cmpd="sng" w="28575">
              <a:solidFill>
                <a:srgbClr val="000000"/>
              </a:solidFill>
              <a:prstDash val="solid"/>
              <a:round/>
              <a:headEnd len="med" w="med" type="none"/>
              <a:tailEnd len="med" w="med" type="none"/>
            </a:ln>
          </p:spPr>
        </p:cxnSp>
        <p:cxnSp>
          <p:nvCxnSpPr>
            <p:cNvPr id="1381" name="Google Shape;1381;p34"/>
            <p:cNvCxnSpPr/>
            <p:nvPr/>
          </p:nvCxnSpPr>
          <p:spPr>
            <a:xfrm rot="10800000">
              <a:off x="3651" y="1878"/>
              <a:ext cx="75" cy="0"/>
            </a:xfrm>
            <a:prstGeom prst="straightConnector1">
              <a:avLst/>
            </a:prstGeom>
            <a:noFill/>
            <a:ln cap="flat" cmpd="sng" w="28575">
              <a:solidFill>
                <a:srgbClr val="000000"/>
              </a:solidFill>
              <a:prstDash val="solid"/>
              <a:round/>
              <a:headEnd len="med" w="med" type="none"/>
              <a:tailEnd len="med" w="med" type="none"/>
            </a:ln>
          </p:spPr>
        </p:cxnSp>
        <p:cxnSp>
          <p:nvCxnSpPr>
            <p:cNvPr id="1382" name="Google Shape;1382;p34"/>
            <p:cNvCxnSpPr/>
            <p:nvPr/>
          </p:nvCxnSpPr>
          <p:spPr>
            <a:xfrm rot="10800000">
              <a:off x="3651" y="2841"/>
              <a:ext cx="75" cy="0"/>
            </a:xfrm>
            <a:prstGeom prst="straightConnector1">
              <a:avLst/>
            </a:prstGeom>
            <a:noFill/>
            <a:ln cap="flat" cmpd="sng" w="28575">
              <a:solidFill>
                <a:srgbClr val="000000"/>
              </a:solidFill>
              <a:prstDash val="solid"/>
              <a:round/>
              <a:headEnd len="med" w="med" type="none"/>
              <a:tailEnd len="med" w="med" type="none"/>
            </a:ln>
          </p:spPr>
        </p:cxnSp>
      </p:grpSp>
      <p:grpSp>
        <p:nvGrpSpPr>
          <p:cNvPr id="1383" name="Google Shape;1383;p34"/>
          <p:cNvGrpSpPr/>
          <p:nvPr/>
        </p:nvGrpSpPr>
        <p:grpSpPr>
          <a:xfrm>
            <a:off x="8031900" y="3854417"/>
            <a:ext cx="1471613" cy="363538"/>
            <a:chOff x="855" y="1799"/>
            <a:chExt cx="927" cy="229"/>
          </a:xfrm>
        </p:grpSpPr>
        <p:cxnSp>
          <p:nvCxnSpPr>
            <p:cNvPr id="1384" name="Google Shape;1384;p34"/>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385" name="Google Shape;1385;p34"/>
            <p:cNvSpPr txBox="1"/>
            <p:nvPr/>
          </p:nvSpPr>
          <p:spPr>
            <a:xfrm>
              <a:off x="1121" y="1799"/>
              <a:ext cx="358"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grpSp>
        <p:nvGrpSpPr>
          <p:cNvPr id="1386" name="Google Shape;1386;p34"/>
          <p:cNvGrpSpPr/>
          <p:nvPr/>
        </p:nvGrpSpPr>
        <p:grpSpPr>
          <a:xfrm>
            <a:off x="6599975" y="3336888"/>
            <a:ext cx="1377950" cy="731838"/>
            <a:chOff x="2802" y="2348"/>
            <a:chExt cx="868" cy="461"/>
          </a:xfrm>
        </p:grpSpPr>
        <p:pic>
          <p:nvPicPr>
            <p:cNvPr descr="alarm_clock_ringing" id="1387" name="Google Shape;1387;p34"/>
            <p:cNvPicPr preferRelativeResize="0"/>
            <p:nvPr/>
          </p:nvPicPr>
          <p:blipFill rotWithShape="1">
            <a:blip r:embed="rId3">
              <a:alphaModFix/>
            </a:blip>
            <a:srcRect b="0" l="0" r="0" t="0"/>
            <a:stretch/>
          </p:blipFill>
          <p:spPr>
            <a:xfrm>
              <a:off x="2846" y="2348"/>
              <a:ext cx="275" cy="303"/>
            </a:xfrm>
            <a:prstGeom prst="rect">
              <a:avLst/>
            </a:prstGeom>
            <a:noFill/>
            <a:ln>
              <a:noFill/>
            </a:ln>
          </p:spPr>
        </p:pic>
        <p:sp>
          <p:nvSpPr>
            <p:cNvPr id="1388" name="Google Shape;1388;p34"/>
            <p:cNvSpPr txBox="1"/>
            <p:nvPr/>
          </p:nvSpPr>
          <p:spPr>
            <a:xfrm>
              <a:off x="2802" y="2491"/>
              <a:ext cx="868" cy="318"/>
            </a:xfrm>
            <a:prstGeom prst="rect">
              <a:avLst/>
            </a:prstGeom>
            <a:noFill/>
            <a:ln>
              <a:noFill/>
            </a:ln>
          </p:spPr>
          <p:txBody>
            <a:bodyPr anchorCtr="0" anchor="t" bIns="45700" lIns="91425" spcFirstLastPara="1" rIns="91425" wrap="square" tIns="45700">
              <a:spAutoFit/>
            </a:bodyPr>
            <a:lstStyle/>
            <a:p>
              <a:pPr indent="0" lvl="0" marL="0" marR="0" rtl="0" algn="r">
                <a:lnSpc>
                  <a:spcPct val="75000"/>
                </a:lnSpc>
                <a:spcBef>
                  <a:spcPts val="0"/>
                </a:spcBef>
                <a:spcAft>
                  <a:spcPts val="0"/>
                </a:spcAft>
                <a:buClr>
                  <a:srgbClr val="FF0000"/>
                </a:buClr>
                <a:buSzPts val="1800"/>
                <a:buFont typeface="Tahoma"/>
                <a:buNone/>
              </a:pPr>
              <a:r>
                <a:rPr b="0" i="1" lang="en-US" sz="1800" u="none" cap="none" strike="noStrike">
                  <a:solidFill>
                    <a:srgbClr val="FF0000"/>
                  </a:solidFill>
                  <a:latin typeface="Tahoma"/>
                  <a:ea typeface="Tahoma"/>
                  <a:cs typeface="Tahoma"/>
                  <a:sym typeface="Tahoma"/>
                </a:rPr>
                <a:t>timeout</a:t>
              </a:r>
              <a:endParaRPr/>
            </a:p>
            <a:p>
              <a:pPr indent="0" lvl="0" marL="0" marR="0" rtl="0" algn="r">
                <a:lnSpc>
                  <a:spcPct val="75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resend pkt1</a:t>
              </a:r>
              <a:endParaRPr/>
            </a:p>
          </p:txBody>
        </p:sp>
      </p:grpSp>
      <p:grpSp>
        <p:nvGrpSpPr>
          <p:cNvPr id="1389" name="Google Shape;1389;p34"/>
          <p:cNvGrpSpPr/>
          <p:nvPr/>
        </p:nvGrpSpPr>
        <p:grpSpPr>
          <a:xfrm>
            <a:off x="8580889" y="2976526"/>
            <a:ext cx="911514" cy="752475"/>
            <a:chOff x="4186" y="1705"/>
            <a:chExt cx="598" cy="453"/>
          </a:xfrm>
        </p:grpSpPr>
        <p:cxnSp>
          <p:nvCxnSpPr>
            <p:cNvPr id="1390" name="Google Shape;1390;p34"/>
            <p:cNvCxnSpPr/>
            <p:nvPr/>
          </p:nvCxnSpPr>
          <p:spPr>
            <a:xfrm flipH="1">
              <a:off x="4343" y="1705"/>
              <a:ext cx="441" cy="329"/>
            </a:xfrm>
            <a:prstGeom prst="straightConnector1">
              <a:avLst/>
            </a:prstGeom>
            <a:noFill/>
            <a:ln cap="flat" cmpd="sng" w="28575">
              <a:solidFill>
                <a:srgbClr val="008000"/>
              </a:solidFill>
              <a:prstDash val="solid"/>
              <a:round/>
              <a:headEnd len="med" w="med" type="none"/>
              <a:tailEnd len="med" w="med" type="none"/>
            </a:ln>
          </p:spPr>
        </p:cxnSp>
        <p:cxnSp>
          <p:nvCxnSpPr>
            <p:cNvPr id="1391" name="Google Shape;1391;p34"/>
            <p:cNvCxnSpPr/>
            <p:nvPr/>
          </p:nvCxnSpPr>
          <p:spPr>
            <a:xfrm flipH="1">
              <a:off x="4186" y="2047"/>
              <a:ext cx="146" cy="111"/>
            </a:xfrm>
            <a:prstGeom prst="straightConnector1">
              <a:avLst/>
            </a:prstGeom>
            <a:noFill/>
            <a:ln cap="flat" cmpd="sng" w="28575">
              <a:solidFill>
                <a:srgbClr val="008000"/>
              </a:solidFill>
              <a:prstDash val="dot"/>
              <a:round/>
              <a:headEnd len="med" w="med" type="none"/>
              <a:tailEnd len="med" w="med" type="none"/>
            </a:ln>
          </p:spPr>
        </p:cxnSp>
        <p:sp>
          <p:nvSpPr>
            <p:cNvPr id="1392" name="Google Shape;1392;p34"/>
            <p:cNvSpPr txBox="1"/>
            <p:nvPr/>
          </p:nvSpPr>
          <p:spPr>
            <a:xfrm>
              <a:off x="4223" y="1846"/>
              <a:ext cx="460" cy="20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ack1</a:t>
              </a:r>
              <a:endParaRPr/>
            </a:p>
          </p:txBody>
        </p:sp>
      </p:grpSp>
      <p:cxnSp>
        <p:nvCxnSpPr>
          <p:cNvPr id="1393" name="Google Shape;1393;p34"/>
          <p:cNvCxnSpPr/>
          <p:nvPr/>
        </p:nvCxnSpPr>
        <p:spPr>
          <a:xfrm flipH="1">
            <a:off x="7922363" y="3521038"/>
            <a:ext cx="909637" cy="739775"/>
          </a:xfrm>
          <a:prstGeom prst="straightConnector1">
            <a:avLst/>
          </a:prstGeom>
          <a:noFill/>
          <a:ln cap="flat" cmpd="sng" w="28575">
            <a:solidFill>
              <a:srgbClr val="008000"/>
            </a:solidFill>
            <a:prstDash val="solid"/>
            <a:round/>
            <a:headEnd len="med" w="med" type="none"/>
            <a:tailEnd len="med" w="med" type="triangle"/>
          </a:ln>
        </p:spPr>
      </p:cxnSp>
      <p:grpSp>
        <p:nvGrpSpPr>
          <p:cNvPr id="1394" name="Google Shape;1394;p34"/>
          <p:cNvGrpSpPr/>
          <p:nvPr/>
        </p:nvGrpSpPr>
        <p:grpSpPr>
          <a:xfrm>
            <a:off x="8012670" y="4309460"/>
            <a:ext cx="2667702" cy="714018"/>
            <a:chOff x="8162097" y="4679496"/>
            <a:chExt cx="2667702" cy="714018"/>
          </a:xfrm>
        </p:grpSpPr>
        <p:grpSp>
          <p:nvGrpSpPr>
            <p:cNvPr id="1395" name="Google Shape;1395;p34"/>
            <p:cNvGrpSpPr/>
            <p:nvPr/>
          </p:nvGrpSpPr>
          <p:grpSpPr>
            <a:xfrm>
              <a:off x="8162097" y="4974413"/>
              <a:ext cx="1471613" cy="419101"/>
              <a:chOff x="2229" y="3467"/>
              <a:chExt cx="927" cy="264"/>
            </a:xfrm>
          </p:grpSpPr>
          <p:cxnSp>
            <p:nvCxnSpPr>
              <p:cNvPr id="1396" name="Google Shape;1396;p34"/>
              <p:cNvCxnSpPr/>
              <p:nvPr/>
            </p:nvCxnSpPr>
            <p:spPr>
              <a:xfrm flipH="1">
                <a:off x="2229" y="3467"/>
                <a:ext cx="927" cy="225"/>
              </a:xfrm>
              <a:prstGeom prst="straightConnector1">
                <a:avLst/>
              </a:prstGeom>
              <a:noFill/>
              <a:ln cap="flat" cmpd="sng" w="28575">
                <a:solidFill>
                  <a:srgbClr val="008000"/>
                </a:solidFill>
                <a:prstDash val="solid"/>
                <a:round/>
                <a:headEnd len="med" w="med" type="none"/>
                <a:tailEnd len="med" w="med" type="triangle"/>
              </a:ln>
            </p:spPr>
          </p:cxnSp>
          <p:sp>
            <p:nvSpPr>
              <p:cNvPr id="1397" name="Google Shape;1397;p34"/>
              <p:cNvSpPr txBox="1"/>
              <p:nvPr/>
            </p:nvSpPr>
            <p:spPr>
              <a:xfrm>
                <a:off x="2336" y="3519"/>
                <a:ext cx="386"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ack1</a:t>
                </a:r>
                <a:endParaRPr/>
              </a:p>
            </p:txBody>
          </p:sp>
        </p:grpSp>
        <p:sp>
          <p:nvSpPr>
            <p:cNvPr id="1398" name="Google Shape;1398;p34"/>
            <p:cNvSpPr txBox="1"/>
            <p:nvPr/>
          </p:nvSpPr>
          <p:spPr>
            <a:xfrm>
              <a:off x="9632824" y="4679496"/>
              <a:ext cx="11969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ack1</a:t>
              </a:r>
              <a:endParaRPr/>
            </a:p>
          </p:txBody>
        </p:sp>
      </p:grpSp>
      <p:grpSp>
        <p:nvGrpSpPr>
          <p:cNvPr id="1399" name="Google Shape;1399;p34"/>
          <p:cNvGrpSpPr/>
          <p:nvPr/>
        </p:nvGrpSpPr>
        <p:grpSpPr>
          <a:xfrm>
            <a:off x="6804583" y="4153524"/>
            <a:ext cx="3833816" cy="1104906"/>
            <a:chOff x="6954010" y="4523560"/>
            <a:chExt cx="3833816" cy="1104906"/>
          </a:xfrm>
        </p:grpSpPr>
        <p:grpSp>
          <p:nvGrpSpPr>
            <p:cNvPr id="1400" name="Google Shape;1400;p34"/>
            <p:cNvGrpSpPr/>
            <p:nvPr/>
          </p:nvGrpSpPr>
          <p:grpSpPr>
            <a:xfrm>
              <a:off x="6954010" y="4523560"/>
              <a:ext cx="1174750" cy="609601"/>
              <a:chOff x="2830" y="3285"/>
              <a:chExt cx="740" cy="384"/>
            </a:xfrm>
          </p:grpSpPr>
          <p:sp>
            <p:nvSpPr>
              <p:cNvPr id="1401" name="Google Shape;1401;p34"/>
              <p:cNvSpPr txBox="1"/>
              <p:nvPr/>
            </p:nvSpPr>
            <p:spPr>
              <a:xfrm>
                <a:off x="2830" y="3438"/>
                <a:ext cx="740"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p:txBody>
          </p:sp>
          <p:sp>
            <p:nvSpPr>
              <p:cNvPr id="1402" name="Google Shape;1402;p34"/>
              <p:cNvSpPr txBox="1"/>
              <p:nvPr/>
            </p:nvSpPr>
            <p:spPr>
              <a:xfrm>
                <a:off x="2916" y="3285"/>
                <a:ext cx="644"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a:t>
                </a:r>
                <a:endParaRPr/>
              </a:p>
            </p:txBody>
          </p:sp>
        </p:grpSp>
        <p:grpSp>
          <p:nvGrpSpPr>
            <p:cNvPr id="1403" name="Google Shape;1403;p34"/>
            <p:cNvGrpSpPr/>
            <p:nvPr/>
          </p:nvGrpSpPr>
          <p:grpSpPr>
            <a:xfrm>
              <a:off x="8073197" y="4747083"/>
              <a:ext cx="1547813" cy="446403"/>
              <a:chOff x="850" y="1229"/>
              <a:chExt cx="927" cy="253"/>
            </a:xfrm>
          </p:grpSpPr>
          <p:cxnSp>
            <p:nvCxnSpPr>
              <p:cNvPr id="1404" name="Google Shape;1404;p34"/>
              <p:cNvCxnSpPr/>
              <p:nvPr/>
            </p:nvCxnSpPr>
            <p:spPr>
              <a:xfrm>
                <a:off x="850" y="1257"/>
                <a:ext cx="927" cy="225"/>
              </a:xfrm>
              <a:prstGeom prst="straightConnector1">
                <a:avLst/>
              </a:prstGeom>
              <a:noFill/>
              <a:ln cap="flat" cmpd="sng" w="28575">
                <a:solidFill>
                  <a:srgbClr val="000099"/>
                </a:solidFill>
                <a:prstDash val="solid"/>
                <a:round/>
                <a:headEnd len="med" w="med" type="none"/>
                <a:tailEnd len="med" w="med" type="triangle"/>
              </a:ln>
            </p:spPr>
          </p:cxnSp>
          <p:sp>
            <p:nvSpPr>
              <p:cNvPr id="1405" name="Google Shape;1405;p34"/>
              <p:cNvSpPr txBox="1"/>
              <p:nvPr/>
            </p:nvSpPr>
            <p:spPr>
              <a:xfrm>
                <a:off x="1014" y="1229"/>
                <a:ext cx="340" cy="1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pkt0</a:t>
                </a:r>
                <a:endParaRPr/>
              </a:p>
            </p:txBody>
          </p:sp>
        </p:grpSp>
        <p:grpSp>
          <p:nvGrpSpPr>
            <p:cNvPr id="1406" name="Google Shape;1406;p34"/>
            <p:cNvGrpSpPr/>
            <p:nvPr/>
          </p:nvGrpSpPr>
          <p:grpSpPr>
            <a:xfrm>
              <a:off x="9582913" y="5037915"/>
              <a:ext cx="1204913" cy="590551"/>
              <a:chOff x="4762" y="2985"/>
              <a:chExt cx="759" cy="372"/>
            </a:xfrm>
          </p:grpSpPr>
          <p:sp>
            <p:nvSpPr>
              <p:cNvPr id="1407" name="Google Shape;1407;p34"/>
              <p:cNvSpPr txBox="1"/>
              <p:nvPr/>
            </p:nvSpPr>
            <p:spPr>
              <a:xfrm>
                <a:off x="4762" y="2985"/>
                <a:ext cx="630"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pkt0</a:t>
                </a:r>
                <a:endParaRPr/>
              </a:p>
            </p:txBody>
          </p:sp>
          <p:sp>
            <p:nvSpPr>
              <p:cNvPr id="1408" name="Google Shape;1408;p34"/>
              <p:cNvSpPr txBox="1"/>
              <p:nvPr/>
            </p:nvSpPr>
            <p:spPr>
              <a:xfrm>
                <a:off x="4767" y="3126"/>
                <a:ext cx="754"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ack0</a:t>
                </a:r>
                <a:endParaRPr/>
              </a:p>
            </p:txBody>
          </p:sp>
        </p:grpSp>
      </p:grpSp>
      <p:grpSp>
        <p:nvGrpSpPr>
          <p:cNvPr id="1409" name="Google Shape;1409;p34"/>
          <p:cNvGrpSpPr/>
          <p:nvPr/>
        </p:nvGrpSpPr>
        <p:grpSpPr>
          <a:xfrm>
            <a:off x="8034892" y="4967903"/>
            <a:ext cx="1457325" cy="488950"/>
            <a:chOff x="3839" y="2850"/>
            <a:chExt cx="918" cy="308"/>
          </a:xfrm>
        </p:grpSpPr>
        <p:cxnSp>
          <p:nvCxnSpPr>
            <p:cNvPr id="1410" name="Google Shape;1410;p34"/>
            <p:cNvCxnSpPr/>
            <p:nvPr/>
          </p:nvCxnSpPr>
          <p:spPr>
            <a:xfrm flipH="1">
              <a:off x="3839" y="2850"/>
              <a:ext cx="918" cy="308"/>
            </a:xfrm>
            <a:prstGeom prst="straightConnector1">
              <a:avLst/>
            </a:prstGeom>
            <a:noFill/>
            <a:ln cap="flat" cmpd="sng" w="28575">
              <a:solidFill>
                <a:srgbClr val="008000"/>
              </a:solidFill>
              <a:prstDash val="solid"/>
              <a:round/>
              <a:headEnd len="med" w="med" type="none"/>
              <a:tailEnd len="med" w="med" type="triangle"/>
            </a:ln>
          </p:spPr>
        </p:cxnSp>
        <p:sp>
          <p:nvSpPr>
            <p:cNvPr id="1411" name="Google Shape;1411;p34"/>
            <p:cNvSpPr txBox="1"/>
            <p:nvPr/>
          </p:nvSpPr>
          <p:spPr>
            <a:xfrm>
              <a:off x="4104" y="2873"/>
              <a:ext cx="386"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1600"/>
                <a:buFont typeface="Arial"/>
                <a:buNone/>
              </a:pPr>
              <a:r>
                <a:rPr b="0" i="0" lang="en-US" sz="1600" u="none" cap="none" strike="noStrike">
                  <a:solidFill>
                    <a:srgbClr val="008000"/>
                  </a:solidFill>
                  <a:latin typeface="Arial"/>
                  <a:ea typeface="Arial"/>
                  <a:cs typeface="Arial"/>
                  <a:sym typeface="Arial"/>
                </a:rPr>
                <a:t>ack0</a:t>
              </a:r>
              <a:endParaRPr/>
            </a:p>
          </p:txBody>
        </p:sp>
      </p:grpSp>
      <p:grpSp>
        <p:nvGrpSpPr>
          <p:cNvPr id="1412" name="Google Shape;1412;p34"/>
          <p:cNvGrpSpPr/>
          <p:nvPr/>
        </p:nvGrpSpPr>
        <p:grpSpPr>
          <a:xfrm>
            <a:off x="8026461" y="5469606"/>
            <a:ext cx="1471612" cy="363538"/>
            <a:chOff x="855" y="1799"/>
            <a:chExt cx="927" cy="229"/>
          </a:xfrm>
        </p:grpSpPr>
        <p:cxnSp>
          <p:nvCxnSpPr>
            <p:cNvPr id="1413" name="Google Shape;1413;p34"/>
            <p:cNvCxnSpPr/>
            <p:nvPr/>
          </p:nvCxnSpPr>
          <p:spPr>
            <a:xfrm>
              <a:off x="855" y="1803"/>
              <a:ext cx="927" cy="225"/>
            </a:xfrm>
            <a:prstGeom prst="straightConnector1">
              <a:avLst/>
            </a:prstGeom>
            <a:noFill/>
            <a:ln cap="flat" cmpd="sng" w="28575">
              <a:solidFill>
                <a:srgbClr val="000099"/>
              </a:solidFill>
              <a:prstDash val="solid"/>
              <a:round/>
              <a:headEnd len="med" w="med" type="none"/>
              <a:tailEnd len="med" w="med" type="triangle"/>
            </a:ln>
          </p:spPr>
        </p:cxnSp>
        <p:sp>
          <p:nvSpPr>
            <p:cNvPr id="1414" name="Google Shape;1414;p34"/>
            <p:cNvSpPr txBox="1"/>
            <p:nvPr/>
          </p:nvSpPr>
          <p:spPr>
            <a:xfrm>
              <a:off x="1129" y="1799"/>
              <a:ext cx="358" cy="2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Arial"/>
                <a:buNone/>
              </a:pPr>
              <a:r>
                <a:rPr b="0" i="0" lang="en-US" sz="1600" u="none" cap="none" strike="noStrike">
                  <a:solidFill>
                    <a:srgbClr val="000099"/>
                  </a:solidFill>
                  <a:latin typeface="Arial"/>
                  <a:ea typeface="Arial"/>
                  <a:cs typeface="Arial"/>
                  <a:sym typeface="Arial"/>
                </a:rPr>
                <a:t>pkt1</a:t>
              </a:r>
              <a:endParaRPr/>
            </a:p>
          </p:txBody>
        </p:sp>
      </p:grpSp>
      <p:grpSp>
        <p:nvGrpSpPr>
          <p:cNvPr id="1415" name="Google Shape;1415;p34"/>
          <p:cNvGrpSpPr/>
          <p:nvPr/>
        </p:nvGrpSpPr>
        <p:grpSpPr>
          <a:xfrm>
            <a:off x="6993934" y="4806637"/>
            <a:ext cx="1022350" cy="553607"/>
            <a:chOff x="6289259" y="5452590"/>
            <a:chExt cx="1022350" cy="553607"/>
          </a:xfrm>
        </p:grpSpPr>
        <p:sp>
          <p:nvSpPr>
            <p:cNvPr id="1416" name="Google Shape;1416;p34"/>
            <p:cNvSpPr txBox="1"/>
            <p:nvPr/>
          </p:nvSpPr>
          <p:spPr>
            <a:xfrm>
              <a:off x="6339123" y="5698420"/>
              <a:ext cx="81945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(ignore)</a:t>
              </a:r>
              <a:endParaRPr/>
            </a:p>
          </p:txBody>
        </p:sp>
        <p:sp>
          <p:nvSpPr>
            <p:cNvPr id="1417" name="Google Shape;1417;p34"/>
            <p:cNvSpPr txBox="1"/>
            <p:nvPr/>
          </p:nvSpPr>
          <p:spPr>
            <a:xfrm>
              <a:off x="6289259" y="5452590"/>
              <a:ext cx="10223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a:t>
              </a:r>
              <a:endParaRPr/>
            </a:p>
          </p:txBody>
        </p:sp>
      </p:grpSp>
      <p:sp>
        <p:nvSpPr>
          <p:cNvPr id="1418" name="Google Shape;1418;p3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500"/>
                                        <p:tgtEl>
                                          <p:spTgt spid="13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26">
                                            <p:txEl>
                                              <p:pRg end="0" st="0"/>
                                            </p:txEl>
                                          </p:spTgt>
                                        </p:tgtEl>
                                        <p:attrNameLst>
                                          <p:attrName>style.visibility</p:attrName>
                                        </p:attrNameLst>
                                      </p:cBhvr>
                                      <p:to>
                                        <p:strVal val="visible"/>
                                      </p:to>
                                    </p:set>
                                    <p:animEffect filter="fade" transition="in">
                                      <p:cBhvr>
                                        <p:cTn dur="500"/>
                                        <p:tgtEl>
                                          <p:spTgt spid="132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18"/>
                                        </p:tgtEl>
                                        <p:attrNameLst>
                                          <p:attrName>style.visibility</p:attrName>
                                        </p:attrNameLst>
                                      </p:cBhvr>
                                      <p:to>
                                        <p:strVal val="visible"/>
                                      </p:to>
                                    </p:set>
                                    <p:animEffect filter="fade" transition="in">
                                      <p:cBhvr>
                                        <p:cTn dur="500"/>
                                        <p:tgtEl>
                                          <p:spTgt spid="131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36"/>
                                        </p:tgtEl>
                                        <p:attrNameLst>
                                          <p:attrName>style.visibility</p:attrName>
                                        </p:attrNameLst>
                                      </p:cBhvr>
                                      <p:to>
                                        <p:strVal val="visible"/>
                                      </p:to>
                                    </p:set>
                                    <p:animEffect filter="fade" transition="in">
                                      <p:cBhvr>
                                        <p:cTn dur="500"/>
                                        <p:tgtEl>
                                          <p:spTgt spid="133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1"/>
                                        </p:tgtEl>
                                        <p:attrNameLst>
                                          <p:attrName>style.visibility</p:attrName>
                                        </p:attrNameLst>
                                      </p:cBhvr>
                                      <p:to>
                                        <p:strVal val="visible"/>
                                      </p:to>
                                    </p:set>
                                    <p:animEffect filter="fade" transition="in">
                                      <p:cBhvr>
                                        <p:cTn dur="500"/>
                                        <p:tgtEl>
                                          <p:spTgt spid="132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23"/>
                                        </p:tgtEl>
                                        <p:attrNameLst>
                                          <p:attrName>style.visibility</p:attrName>
                                        </p:attrNameLst>
                                      </p:cBhvr>
                                      <p:to>
                                        <p:strVal val="visible"/>
                                      </p:to>
                                    </p:set>
                                    <p:animEffect filter="fade" transition="in">
                                      <p:cBhvr>
                                        <p:cTn dur="500"/>
                                        <p:tgtEl>
                                          <p:spTgt spid="132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500"/>
                                        <p:tgtEl>
                                          <p:spTgt spid="131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08">
                                            <p:txEl>
                                              <p:pRg end="0" st="0"/>
                                            </p:txEl>
                                          </p:spTgt>
                                        </p:tgtEl>
                                        <p:attrNameLst>
                                          <p:attrName>style.visibility</p:attrName>
                                        </p:attrNameLst>
                                      </p:cBhvr>
                                      <p:to>
                                        <p:strVal val="visible"/>
                                      </p:to>
                                    </p:set>
                                    <p:animEffect filter="fade" transition="in">
                                      <p:cBhvr>
                                        <p:cTn dur="500"/>
                                        <p:tgtEl>
                                          <p:spTgt spid="1308">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500"/>
                                        <p:tgtEl>
                                          <p:spTgt spid="130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43"/>
                                        </p:tgtEl>
                                        <p:attrNameLst>
                                          <p:attrName>style.visibility</p:attrName>
                                        </p:attrNameLst>
                                      </p:cBhvr>
                                      <p:to>
                                        <p:strVal val="visible"/>
                                      </p:to>
                                    </p:set>
                                    <p:animEffect filter="fade" transition="in">
                                      <p:cBhvr>
                                        <p:cTn dur="500"/>
                                        <p:tgtEl>
                                          <p:spTgt spid="1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5"/>
                                        </p:tgtEl>
                                        <p:attrNameLst>
                                          <p:attrName>style.visibility</p:attrName>
                                        </p:attrNameLst>
                                      </p:cBhvr>
                                      <p:to>
                                        <p:strVal val="visible"/>
                                      </p:to>
                                    </p:set>
                                    <p:animEffect filter="fade" transition="in">
                                      <p:cBhvr>
                                        <p:cTn dur="500"/>
                                        <p:tgtEl>
                                          <p:spTgt spid="1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2"/>
                                        </p:tgtEl>
                                        <p:attrNameLst>
                                          <p:attrName>style.visibility</p:attrName>
                                        </p:attrNameLst>
                                      </p:cBhvr>
                                      <p:to>
                                        <p:strVal val="visible"/>
                                      </p:to>
                                    </p:set>
                                    <p:animEffect filter="fade" transition="in">
                                      <p:cBhvr>
                                        <p:cTn dur="500"/>
                                        <p:tgtEl>
                                          <p:spTgt spid="13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16">
                                            <p:txEl>
                                              <p:pRg end="0" st="0"/>
                                            </p:txEl>
                                          </p:spTgt>
                                        </p:tgtEl>
                                        <p:attrNameLst>
                                          <p:attrName>style.visibility</p:attrName>
                                        </p:attrNameLst>
                                      </p:cBhvr>
                                      <p:to>
                                        <p:strVal val="visible"/>
                                      </p:to>
                                    </p:set>
                                    <p:animEffect filter="fade" transition="in">
                                      <p:cBhvr>
                                        <p:cTn dur="500"/>
                                        <p:tgtEl>
                                          <p:spTgt spid="131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10"/>
                                        </p:tgtEl>
                                        <p:attrNameLst>
                                          <p:attrName>style.visibility</p:attrName>
                                        </p:attrNameLst>
                                      </p:cBhvr>
                                      <p:to>
                                        <p:strVal val="visible"/>
                                      </p:to>
                                    </p:set>
                                    <p:animEffect filter="fade" transition="in">
                                      <p:cBhvr>
                                        <p:cTn dur="500"/>
                                        <p:tgtEl>
                                          <p:spTgt spid="1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500"/>
                                        <p:tgtEl>
                                          <p:spTgt spid="131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500"/>
                                        <p:tgtEl>
                                          <p:spTgt spid="13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500"/>
                                        <p:tgtEl>
                                          <p:spTgt spid="132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500"/>
                                        <p:tgtEl>
                                          <p:spTgt spid="132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500"/>
                                        <p:tgtEl>
                                          <p:spTgt spid="133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17"/>
                                        </p:tgtEl>
                                        <p:attrNameLst>
                                          <p:attrName>style.visibility</p:attrName>
                                        </p:attrNameLst>
                                      </p:cBhvr>
                                      <p:to>
                                        <p:strVal val="visible"/>
                                      </p:to>
                                    </p:set>
                                    <p:animEffect filter="fade" transition="in">
                                      <p:cBhvr>
                                        <p:cTn dur="500"/>
                                        <p:tgtEl>
                                          <p:spTgt spid="131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20">
                                            <p:txEl>
                                              <p:pRg end="0" st="0"/>
                                            </p:txEl>
                                          </p:spTgt>
                                        </p:tgtEl>
                                        <p:attrNameLst>
                                          <p:attrName>style.visibility</p:attrName>
                                        </p:attrNameLst>
                                      </p:cBhvr>
                                      <p:to>
                                        <p:strVal val="visible"/>
                                      </p:to>
                                    </p:set>
                                    <p:animEffect filter="fade" transition="in">
                                      <p:cBhvr>
                                        <p:cTn dur="500"/>
                                        <p:tgtEl>
                                          <p:spTgt spid="1320">
                                            <p:txEl>
                                              <p:pRg end="0" st="0"/>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39"/>
                                        </p:tgtEl>
                                        <p:attrNameLst>
                                          <p:attrName>style.visibility</p:attrName>
                                        </p:attrNameLst>
                                      </p:cBhvr>
                                      <p:to>
                                        <p:strVal val="visible"/>
                                      </p:to>
                                    </p:set>
                                    <p:animEffect filter="fade" transition="in">
                                      <p:cBhvr>
                                        <p:cTn dur="500"/>
                                        <p:tgtEl>
                                          <p:spTgt spid="1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2"/>
                                        </p:tgtEl>
                                        <p:attrNameLst>
                                          <p:attrName>style.visibility</p:attrName>
                                        </p:attrNameLst>
                                      </p:cBhvr>
                                      <p:to>
                                        <p:strVal val="visible"/>
                                      </p:to>
                                    </p:set>
                                    <p:animEffect filter="fade" transition="in">
                                      <p:cBhvr>
                                        <p:cTn dur="500"/>
                                        <p:tgtEl>
                                          <p:spTgt spid="137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71">
                                            <p:txEl>
                                              <p:pRg end="0" st="0"/>
                                            </p:txEl>
                                          </p:spTgt>
                                        </p:tgtEl>
                                        <p:attrNameLst>
                                          <p:attrName>style.visibility</p:attrName>
                                        </p:attrNameLst>
                                      </p:cBhvr>
                                      <p:to>
                                        <p:strVal val="visible"/>
                                      </p:to>
                                    </p:set>
                                    <p:animEffect filter="fade" transition="in">
                                      <p:cBhvr>
                                        <p:cTn dur="500"/>
                                        <p:tgtEl>
                                          <p:spTgt spid="137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7"/>
                                        </p:tgtEl>
                                        <p:attrNameLst>
                                          <p:attrName>style.visibility</p:attrName>
                                        </p:attrNameLst>
                                      </p:cBhvr>
                                      <p:to>
                                        <p:strVal val="visible"/>
                                      </p:to>
                                    </p:set>
                                    <p:animEffect filter="fade" transition="in">
                                      <p:cBhvr>
                                        <p:cTn dur="500"/>
                                        <p:tgtEl>
                                          <p:spTgt spid="136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75"/>
                                        </p:tgtEl>
                                        <p:attrNameLst>
                                          <p:attrName>style.visibility</p:attrName>
                                        </p:attrNameLst>
                                      </p:cBhvr>
                                      <p:to>
                                        <p:strVal val="visible"/>
                                      </p:to>
                                    </p:set>
                                    <p:animEffect filter="fade" transition="in">
                                      <p:cBhvr>
                                        <p:cTn dur="500"/>
                                        <p:tgtEl>
                                          <p:spTgt spid="13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68"/>
                                        </p:tgtEl>
                                        <p:attrNameLst>
                                          <p:attrName>style.visibility</p:attrName>
                                        </p:attrNameLst>
                                      </p:cBhvr>
                                      <p:to>
                                        <p:strVal val="visible"/>
                                      </p:to>
                                    </p:set>
                                    <p:animEffect filter="fade" transition="in">
                                      <p:cBhvr>
                                        <p:cTn dur="500"/>
                                        <p:tgtEl>
                                          <p:spTgt spid="136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69"/>
                                        </p:tgtEl>
                                        <p:attrNameLst>
                                          <p:attrName>style.visibility</p:attrName>
                                        </p:attrNameLst>
                                      </p:cBhvr>
                                      <p:to>
                                        <p:strVal val="visible"/>
                                      </p:to>
                                    </p:set>
                                    <p:animEffect filter="fade" transition="in">
                                      <p:cBhvr>
                                        <p:cTn dur="500"/>
                                        <p:tgtEl>
                                          <p:spTgt spid="136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500"/>
                                        <p:tgtEl>
                                          <p:spTgt spid="136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58">
                                            <p:txEl>
                                              <p:pRg end="0" st="0"/>
                                            </p:txEl>
                                          </p:spTgt>
                                        </p:tgtEl>
                                        <p:attrNameLst>
                                          <p:attrName>style.visibility</p:attrName>
                                        </p:attrNameLst>
                                      </p:cBhvr>
                                      <p:to>
                                        <p:strVal val="visible"/>
                                      </p:to>
                                    </p:set>
                                    <p:animEffect filter="fade" transition="in">
                                      <p:cBhvr>
                                        <p:cTn dur="500"/>
                                        <p:tgtEl>
                                          <p:spTgt spid="1358">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500"/>
                                        <p:tgtEl>
                                          <p:spTgt spid="135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79"/>
                                        </p:tgtEl>
                                        <p:attrNameLst>
                                          <p:attrName>style.visibility</p:attrName>
                                        </p:attrNameLst>
                                      </p:cBhvr>
                                      <p:to>
                                        <p:strVal val="visible"/>
                                      </p:to>
                                    </p:set>
                                    <p:animEffect filter="fade" transition="in">
                                      <p:cBhvr>
                                        <p:cTn dur="1000"/>
                                        <p:tgtEl>
                                          <p:spTgt spid="1379"/>
                                        </p:tgtEl>
                                      </p:cBhvr>
                                    </p:animEffect>
                                  </p:childTnLst>
                                </p:cTn>
                              </p:par>
                              <p:par>
                                <p:cTn fill="hold" nodeType="withEffect" presetClass="entr" presetID="10" presetSubtype="0">
                                  <p:stCondLst>
                                    <p:cond delay="0"/>
                                  </p:stCondLst>
                                  <p:childTnLst>
                                    <p:set>
                                      <p:cBhvr>
                                        <p:cTn dur="1" fill="hold">
                                          <p:stCondLst>
                                            <p:cond delay="0"/>
                                          </p:stCondLst>
                                        </p:cTn>
                                        <p:tgtEl>
                                          <p:spTgt spid="1389"/>
                                        </p:tgtEl>
                                        <p:attrNameLst>
                                          <p:attrName>style.visibility</p:attrName>
                                        </p:attrNameLst>
                                      </p:cBhvr>
                                      <p:to>
                                        <p:strVal val="visible"/>
                                      </p:to>
                                    </p:set>
                                    <p:animEffect filter="fade" transition="in">
                                      <p:cBhvr>
                                        <p:cTn dur="500"/>
                                        <p:tgtEl>
                                          <p:spTgt spid="1389"/>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86"/>
                                        </p:tgtEl>
                                        <p:attrNameLst>
                                          <p:attrName>style.visibility</p:attrName>
                                        </p:attrNameLst>
                                      </p:cBhvr>
                                      <p:to>
                                        <p:strVal val="visible"/>
                                      </p:to>
                                    </p:set>
                                    <p:animEffect filter="fade" transition="in">
                                      <p:cBhvr>
                                        <p:cTn dur="500"/>
                                        <p:tgtEl>
                                          <p:spTgt spid="1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5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93"/>
                                        </p:tgtEl>
                                        <p:attrNameLst>
                                          <p:attrName>style.visibility</p:attrName>
                                        </p:attrNameLst>
                                      </p:cBhvr>
                                      <p:to>
                                        <p:strVal val="visible"/>
                                      </p:to>
                                    </p:set>
                                    <p:animEffect filter="fade" transition="in">
                                      <p:cBhvr>
                                        <p:cTn dur="500"/>
                                        <p:tgtEl>
                                          <p:spTgt spid="13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66">
                                            <p:txEl>
                                              <p:pRg end="0" st="0"/>
                                            </p:txEl>
                                          </p:spTgt>
                                        </p:tgtEl>
                                        <p:attrNameLst>
                                          <p:attrName>style.visibility</p:attrName>
                                        </p:attrNameLst>
                                      </p:cBhvr>
                                      <p:to>
                                        <p:strVal val="visible"/>
                                      </p:to>
                                    </p:set>
                                    <p:animEffect filter="fade" transition="in">
                                      <p:cBhvr>
                                        <p:cTn dur="500"/>
                                        <p:tgtEl>
                                          <p:spTgt spid="13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500"/>
                                        <p:tgtEl>
                                          <p:spTgt spid="1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4"/>
                                        </p:tgtEl>
                                        <p:attrNameLst>
                                          <p:attrName>style.visibility</p:attrName>
                                        </p:attrNameLst>
                                      </p:cBhvr>
                                      <p:to>
                                        <p:strVal val="visible"/>
                                      </p:to>
                                    </p:set>
                                    <p:animEffect filter="fade" transition="in">
                                      <p:cBhvr>
                                        <p:cTn dur="500"/>
                                        <p:tgtEl>
                                          <p:spTgt spid="1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500"/>
                                        <p:tgtEl>
                                          <p:spTgt spid="1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9"/>
                                        </p:tgtEl>
                                        <p:attrNameLst>
                                          <p:attrName>style.visibility</p:attrName>
                                        </p:attrNameLst>
                                      </p:cBhvr>
                                      <p:to>
                                        <p:strVal val="visible"/>
                                      </p:to>
                                    </p:set>
                                    <p:animEffect filter="fade" transition="in">
                                      <p:cBhvr>
                                        <p:cTn dur="500"/>
                                        <p:tgtEl>
                                          <p:spTgt spid="14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12"/>
                                        </p:tgtEl>
                                        <p:attrNameLst>
                                          <p:attrName>style.visibility</p:attrName>
                                        </p:attrNameLst>
                                      </p:cBhvr>
                                      <p:to>
                                        <p:strVal val="visible"/>
                                      </p:to>
                                    </p:set>
                                    <p:animEffect filter="fade" transition="in">
                                      <p:cBhvr>
                                        <p:cTn dur="500"/>
                                        <p:tgtEl>
                                          <p:spTgt spid="1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500"/>
                                        <p:tgtEl>
                                          <p:spTgt spid="1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 name="Shape 49"/>
        <p:cNvGrpSpPr/>
        <p:nvPr/>
      </p:nvGrpSpPr>
      <p:grpSpPr>
        <a:xfrm>
          <a:off x="0" y="0"/>
          <a:ext cx="0" cy="0"/>
          <a:chOff x="0" y="0"/>
          <a:chExt cx="0" cy="0"/>
        </a:xfrm>
      </p:grpSpPr>
      <p:sp>
        <p:nvSpPr>
          <p:cNvPr id="50" name="Google Shape;50;p8"/>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Quiz</a:t>
            </a:r>
            <a:endParaRPr/>
          </a:p>
        </p:txBody>
      </p:sp>
      <p:sp>
        <p:nvSpPr>
          <p:cNvPr id="51" name="Google Shape;51;p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
        <p:nvSpPr>
          <p:cNvPr id="52" name="Google Shape;52;p8"/>
          <p:cNvSpPr txBox="1"/>
          <p:nvPr/>
        </p:nvSpPr>
        <p:spPr>
          <a:xfrm>
            <a:off x="1482436" y="2967335"/>
            <a:ext cx="939338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73239"/>
                </a:solidFill>
                <a:latin typeface="Nunito"/>
                <a:ea typeface="Nunito"/>
                <a:cs typeface="Nunito"/>
                <a:sym typeface="Nunito"/>
              </a:rPr>
              <a:t>If the data transmitted along with checksum is 10101001 00111001 00011101. But the data received at </a:t>
            </a:r>
            <a:r>
              <a:rPr i="0" lang="en-US" sz="1800">
                <a:solidFill>
                  <a:srgbClr val="273239"/>
                </a:solidFill>
                <a:latin typeface="Nunito"/>
                <a:ea typeface="Nunito"/>
                <a:cs typeface="Nunito"/>
                <a:sym typeface="Nunito"/>
              </a:rPr>
              <a:t>destination is 00101001 10111001 00011101, </a:t>
            </a:r>
            <a:r>
              <a:rPr b="0" i="0" lang="en-US" sz="1800">
                <a:solidFill>
                  <a:srgbClr val="273239"/>
                </a:solidFill>
                <a:latin typeface="Nunito"/>
                <a:ea typeface="Nunito"/>
                <a:cs typeface="Nunito"/>
                <a:sym typeface="Nunito"/>
              </a:rPr>
              <a:t>what is the procedure to calculate checksum on Sender side and Receiver side.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35"/>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Performance of rdt3.0 </a:t>
            </a:r>
            <a:r>
              <a:rPr lang="en-US" sz="3200"/>
              <a:t>(stop-and-wait)</a:t>
            </a:r>
            <a:endParaRPr sz="4400"/>
          </a:p>
        </p:txBody>
      </p:sp>
      <p:sp>
        <p:nvSpPr>
          <p:cNvPr id="1425" name="Google Shape;1425;p35"/>
          <p:cNvSpPr txBox="1"/>
          <p:nvPr/>
        </p:nvSpPr>
        <p:spPr>
          <a:xfrm>
            <a:off x="870314" y="2451713"/>
            <a:ext cx="10532792" cy="1044522"/>
          </a:xfrm>
          <a:prstGeom prst="rect">
            <a:avLst/>
          </a:prstGeom>
          <a:noFill/>
          <a:ln>
            <a:noFill/>
          </a:ln>
        </p:spPr>
        <p:txBody>
          <a:bodyPr anchorCtr="0" anchor="t" bIns="45700" lIns="91425" spcFirstLastPara="1" rIns="91425" wrap="square" tIns="45700">
            <a:normAutofit/>
          </a:bodyPr>
          <a:lstStyle/>
          <a:p>
            <a:pPr indent="-279400" lvl="0" marL="40957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example: 1 Gbps link, 15 ms prop. delay, 8000 bit packet</a:t>
            </a:r>
            <a:endParaRPr b="0" i="0" sz="2800" u="none" cap="none" strike="noStrike">
              <a:solidFill>
                <a:srgbClr val="000000"/>
              </a:solidFill>
              <a:latin typeface="Calibri"/>
              <a:ea typeface="Calibri"/>
              <a:cs typeface="Calibri"/>
              <a:sym typeface="Calibri"/>
            </a:endParaRPr>
          </a:p>
        </p:txBody>
      </p:sp>
      <p:sp>
        <p:nvSpPr>
          <p:cNvPr id="1426" name="Google Shape;1426;p35"/>
          <p:cNvSpPr/>
          <p:nvPr/>
        </p:nvSpPr>
        <p:spPr>
          <a:xfrm>
            <a:off x="536827" y="1472895"/>
            <a:ext cx="10752586" cy="476250"/>
          </a:xfrm>
          <a:prstGeom prst="rect">
            <a:avLst/>
          </a:prstGeom>
          <a:noFill/>
          <a:ln>
            <a:noFill/>
          </a:ln>
        </p:spPr>
        <p:txBody>
          <a:bodyPr anchorCtr="0" anchor="t" bIns="45700" lIns="91425" spcFirstLastPara="1" rIns="91425" wrap="square" tIns="45700">
            <a:noAutofit/>
          </a:bodyPr>
          <a:lstStyle/>
          <a:p>
            <a:pPr indent="-231775" lvl="1" marL="688975" marR="0" rtl="0" algn="l">
              <a:lnSpc>
                <a:spcPct val="85000"/>
              </a:lnSpc>
              <a:spcBef>
                <a:spcPts val="0"/>
              </a:spcBef>
              <a:spcAft>
                <a:spcPts val="0"/>
              </a:spcAft>
              <a:buClr>
                <a:srgbClr val="000099"/>
              </a:buClr>
              <a:buSzPts val="3200"/>
              <a:buFont typeface="Noto Sans Symbols"/>
              <a:buChar char="▪"/>
            </a:pPr>
            <a:r>
              <a:rPr b="0" i="1" lang="en-US" sz="3200" u="none" cap="none" strike="noStrike">
                <a:solidFill>
                  <a:srgbClr val="000000"/>
                </a:solidFill>
                <a:latin typeface="Calibri"/>
                <a:ea typeface="Calibri"/>
                <a:cs typeface="Calibri"/>
                <a:sym typeface="Calibri"/>
              </a:rPr>
              <a:t>U </a:t>
            </a:r>
            <a:r>
              <a:rPr b="0" baseline="-25000" i="1" lang="en-US" sz="3200" u="none" cap="none" strike="noStrike">
                <a:solidFill>
                  <a:srgbClr val="000000"/>
                </a:solidFill>
                <a:latin typeface="Calibri"/>
                <a:ea typeface="Calibri"/>
                <a:cs typeface="Calibri"/>
                <a:sym typeface="Calibri"/>
              </a:rPr>
              <a:t>sender</a:t>
            </a:r>
            <a:r>
              <a:rPr b="0" i="0" lang="en-US" sz="3200" u="none" cap="none" strike="noStrike">
                <a:solidFill>
                  <a:srgbClr val="000000"/>
                </a:solidFill>
                <a:latin typeface="Calibri"/>
                <a:ea typeface="Calibri"/>
                <a:cs typeface="Calibri"/>
                <a:sym typeface="Calibri"/>
              </a:rPr>
              <a:t>: </a:t>
            </a:r>
            <a:r>
              <a:rPr b="0" i="1" lang="en-US" sz="3200" u="none" cap="none" strike="noStrike">
                <a:solidFill>
                  <a:srgbClr val="CC0000"/>
                </a:solidFill>
                <a:latin typeface="Calibri"/>
                <a:ea typeface="Calibri"/>
                <a:cs typeface="Calibri"/>
                <a:sym typeface="Calibri"/>
              </a:rPr>
              <a:t>utilization</a:t>
            </a:r>
            <a:r>
              <a:rPr b="0" i="0" lang="en-US" sz="3200" u="none" cap="none" strike="noStrike">
                <a:solidFill>
                  <a:srgbClr val="000000"/>
                </a:solidFill>
                <a:latin typeface="Calibri"/>
                <a:ea typeface="Calibri"/>
                <a:cs typeface="Calibri"/>
                <a:sym typeface="Calibri"/>
              </a:rPr>
              <a:t> – fraction of time sender busy sending</a:t>
            </a:r>
            <a:endParaRPr/>
          </a:p>
        </p:txBody>
      </p:sp>
      <p:grpSp>
        <p:nvGrpSpPr>
          <p:cNvPr id="1427" name="Google Shape;1427;p35"/>
          <p:cNvGrpSpPr/>
          <p:nvPr/>
        </p:nvGrpSpPr>
        <p:grpSpPr>
          <a:xfrm>
            <a:off x="1782678" y="3526869"/>
            <a:ext cx="5724525" cy="812800"/>
            <a:chOff x="137" y="1675"/>
            <a:chExt cx="3606" cy="512"/>
          </a:xfrm>
        </p:grpSpPr>
        <p:sp>
          <p:nvSpPr>
            <p:cNvPr id="1428" name="Google Shape;1428;p35"/>
            <p:cNvSpPr txBox="1"/>
            <p:nvPr/>
          </p:nvSpPr>
          <p:spPr>
            <a:xfrm>
              <a:off x="137" y="1795"/>
              <a:ext cx="647"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1" lang="en-US" sz="2400" u="none" cap="none" strike="noStrike">
                  <a:solidFill>
                    <a:srgbClr val="000000"/>
                  </a:solidFill>
                  <a:latin typeface="Calibri"/>
                  <a:ea typeface="Calibri"/>
                  <a:cs typeface="Calibri"/>
                  <a:sym typeface="Calibri"/>
                </a:rPr>
                <a:t>D</a:t>
              </a:r>
              <a:r>
                <a:rPr b="0" baseline="-25000" i="1" lang="en-US" sz="2400" u="none" cap="none" strike="noStrike">
                  <a:solidFill>
                    <a:srgbClr val="000000"/>
                  </a:solidFill>
                  <a:latin typeface="Calibri"/>
                  <a:ea typeface="Calibri"/>
                  <a:cs typeface="Calibri"/>
                  <a:sym typeface="Calibri"/>
                </a:rPr>
                <a:t>trans</a:t>
              </a:r>
              <a:r>
                <a:rPr b="0" i="1" lang="en-US" sz="2400" u="none" cap="none" strike="noStrike">
                  <a:solidFill>
                    <a:srgbClr val="000000"/>
                  </a:solidFill>
                  <a:latin typeface="Calibri"/>
                  <a:ea typeface="Calibri"/>
                  <a:cs typeface="Calibri"/>
                  <a:sym typeface="Calibri"/>
                </a:rPr>
                <a:t> =</a:t>
              </a:r>
              <a:endParaRPr/>
            </a:p>
          </p:txBody>
        </p:sp>
        <p:grpSp>
          <p:nvGrpSpPr>
            <p:cNvPr id="1429" name="Google Shape;1429;p35"/>
            <p:cNvGrpSpPr/>
            <p:nvPr/>
          </p:nvGrpSpPr>
          <p:grpSpPr>
            <a:xfrm>
              <a:off x="827" y="1677"/>
              <a:ext cx="235" cy="499"/>
              <a:chOff x="155" y="2937"/>
              <a:chExt cx="235" cy="499"/>
            </a:xfrm>
          </p:grpSpPr>
          <p:sp>
            <p:nvSpPr>
              <p:cNvPr id="1430" name="Google Shape;1430;p35"/>
              <p:cNvSpPr txBox="1"/>
              <p:nvPr/>
            </p:nvSpPr>
            <p:spPr>
              <a:xfrm>
                <a:off x="176" y="2937"/>
                <a:ext cx="198"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1" lang="en-US" sz="2400" u="none" cap="none" strike="noStrike">
                    <a:solidFill>
                      <a:srgbClr val="000000"/>
                    </a:solidFill>
                    <a:latin typeface="Calibri"/>
                    <a:ea typeface="Calibri"/>
                    <a:cs typeface="Calibri"/>
                    <a:sym typeface="Calibri"/>
                  </a:rPr>
                  <a:t>L</a:t>
                </a:r>
                <a:endParaRPr/>
              </a:p>
            </p:txBody>
          </p:sp>
          <p:sp>
            <p:nvSpPr>
              <p:cNvPr id="1431" name="Google Shape;1431;p35"/>
              <p:cNvSpPr txBox="1"/>
              <p:nvPr/>
            </p:nvSpPr>
            <p:spPr>
              <a:xfrm>
                <a:off x="155" y="3145"/>
                <a:ext cx="221"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1" lang="en-US" sz="2400" u="none" cap="none" strike="noStrike">
                    <a:solidFill>
                      <a:srgbClr val="000000"/>
                    </a:solidFill>
                    <a:latin typeface="Calibri"/>
                    <a:ea typeface="Calibri"/>
                    <a:cs typeface="Calibri"/>
                    <a:sym typeface="Calibri"/>
                  </a:rPr>
                  <a:t>R</a:t>
                </a:r>
                <a:endParaRPr/>
              </a:p>
            </p:txBody>
          </p:sp>
          <p:cxnSp>
            <p:nvCxnSpPr>
              <p:cNvPr id="1432" name="Google Shape;1432;p35"/>
              <p:cNvCxnSpPr/>
              <p:nvPr/>
            </p:nvCxnSpPr>
            <p:spPr>
              <a:xfrm>
                <a:off x="204" y="3192"/>
                <a:ext cx="186" cy="0"/>
              </a:xfrm>
              <a:prstGeom prst="straightConnector1">
                <a:avLst/>
              </a:prstGeom>
              <a:noFill/>
              <a:ln cap="flat" cmpd="sng" w="19050">
                <a:solidFill>
                  <a:schemeClr val="dk1"/>
                </a:solidFill>
                <a:prstDash val="solid"/>
                <a:round/>
                <a:headEnd len="med" w="med" type="none"/>
                <a:tailEnd len="med" w="med" type="none"/>
              </a:ln>
            </p:spPr>
          </p:cxnSp>
        </p:grpSp>
        <p:grpSp>
          <p:nvGrpSpPr>
            <p:cNvPr id="1433" name="Google Shape;1433;p35"/>
            <p:cNvGrpSpPr/>
            <p:nvPr/>
          </p:nvGrpSpPr>
          <p:grpSpPr>
            <a:xfrm>
              <a:off x="1233" y="1675"/>
              <a:ext cx="1225" cy="512"/>
              <a:chOff x="1401" y="1693"/>
              <a:chExt cx="1225" cy="512"/>
            </a:xfrm>
          </p:grpSpPr>
          <p:sp>
            <p:nvSpPr>
              <p:cNvPr id="1434" name="Google Shape;1434;p35"/>
              <p:cNvSpPr txBox="1"/>
              <p:nvPr/>
            </p:nvSpPr>
            <p:spPr>
              <a:xfrm>
                <a:off x="2085" y="1748"/>
                <a:ext cx="153"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p:txBody>
          </p:sp>
          <p:sp>
            <p:nvSpPr>
              <p:cNvPr id="1435" name="Google Shape;1435;p35"/>
              <p:cNvSpPr txBox="1"/>
              <p:nvPr/>
            </p:nvSpPr>
            <p:spPr>
              <a:xfrm>
                <a:off x="1563" y="1693"/>
                <a:ext cx="836"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1" lang="en-US" sz="2400" u="none" cap="none" strike="noStrike">
                    <a:solidFill>
                      <a:srgbClr val="000000"/>
                    </a:solidFill>
                    <a:latin typeface="Calibri"/>
                    <a:ea typeface="Calibri"/>
                    <a:cs typeface="Calibri"/>
                    <a:sym typeface="Calibri"/>
                  </a:rPr>
                  <a:t>8000 bits</a:t>
                </a:r>
                <a:endParaRPr/>
              </a:p>
            </p:txBody>
          </p:sp>
          <p:sp>
            <p:nvSpPr>
              <p:cNvPr id="1436" name="Google Shape;1436;p35"/>
              <p:cNvSpPr txBox="1"/>
              <p:nvPr/>
            </p:nvSpPr>
            <p:spPr>
              <a:xfrm>
                <a:off x="1401" y="1917"/>
                <a:ext cx="122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1" lang="en-US" sz="2400" u="none" cap="none" strike="noStrike">
                    <a:solidFill>
                      <a:srgbClr val="000000"/>
                    </a:solidFill>
                    <a:latin typeface="Calibri"/>
                    <a:ea typeface="Calibri"/>
                    <a:cs typeface="Calibri"/>
                    <a:sym typeface="Calibri"/>
                  </a:rPr>
                  <a:t>10</a:t>
                </a:r>
                <a:r>
                  <a:rPr b="0" baseline="30000" i="1" lang="en-US" sz="2400" u="none" cap="none" strike="noStrike">
                    <a:solidFill>
                      <a:srgbClr val="000000"/>
                    </a:solidFill>
                    <a:latin typeface="Calibri"/>
                    <a:ea typeface="Calibri"/>
                    <a:cs typeface="Calibri"/>
                    <a:sym typeface="Calibri"/>
                  </a:rPr>
                  <a:t>9 </a:t>
                </a:r>
                <a:r>
                  <a:rPr b="0" i="1" lang="en-US" sz="2400" u="none" cap="none" strike="noStrike">
                    <a:solidFill>
                      <a:srgbClr val="000000"/>
                    </a:solidFill>
                    <a:latin typeface="Calibri"/>
                    <a:ea typeface="Calibri"/>
                    <a:cs typeface="Calibri"/>
                    <a:sym typeface="Calibri"/>
                  </a:rPr>
                  <a:t>bits/sec</a:t>
                </a:r>
                <a:endParaRPr/>
              </a:p>
            </p:txBody>
          </p:sp>
          <p:cxnSp>
            <p:nvCxnSpPr>
              <p:cNvPr id="1437" name="Google Shape;1437;p35"/>
              <p:cNvCxnSpPr/>
              <p:nvPr/>
            </p:nvCxnSpPr>
            <p:spPr>
              <a:xfrm>
                <a:off x="1604" y="1950"/>
                <a:ext cx="970" cy="0"/>
              </a:xfrm>
              <a:prstGeom prst="straightConnector1">
                <a:avLst/>
              </a:prstGeom>
              <a:noFill/>
              <a:ln cap="flat" cmpd="sng" w="19050">
                <a:solidFill>
                  <a:schemeClr val="dk1"/>
                </a:solidFill>
                <a:prstDash val="solid"/>
                <a:round/>
                <a:headEnd len="med" w="med" type="none"/>
                <a:tailEnd len="med" w="med" type="none"/>
              </a:ln>
            </p:spPr>
          </p:cxnSp>
        </p:grpSp>
        <p:sp>
          <p:nvSpPr>
            <p:cNvPr id="1438" name="Google Shape;1438;p35"/>
            <p:cNvSpPr txBox="1"/>
            <p:nvPr/>
          </p:nvSpPr>
          <p:spPr>
            <a:xfrm>
              <a:off x="1093" y="1789"/>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t>
              </a:r>
              <a:endParaRPr/>
            </a:p>
          </p:txBody>
        </p:sp>
        <p:sp>
          <p:nvSpPr>
            <p:cNvPr id="1439" name="Google Shape;1439;p35"/>
            <p:cNvSpPr txBox="1"/>
            <p:nvPr/>
          </p:nvSpPr>
          <p:spPr>
            <a:xfrm>
              <a:off x="2509" y="1789"/>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t>
              </a:r>
              <a:endParaRPr/>
            </a:p>
          </p:txBody>
        </p:sp>
        <p:sp>
          <p:nvSpPr>
            <p:cNvPr id="1440" name="Google Shape;1440;p35"/>
            <p:cNvSpPr txBox="1"/>
            <p:nvPr/>
          </p:nvSpPr>
          <p:spPr>
            <a:xfrm>
              <a:off x="2715" y="1777"/>
              <a:ext cx="1028"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1" lang="en-US" sz="2400" u="none" cap="none" strike="noStrike">
                  <a:solidFill>
                    <a:srgbClr val="000000"/>
                  </a:solidFill>
                  <a:latin typeface="Calibri"/>
                  <a:ea typeface="Calibri"/>
                  <a:cs typeface="Calibri"/>
                  <a:sym typeface="Calibri"/>
                </a:rPr>
                <a:t>8 microsecs</a:t>
              </a:r>
              <a:endParaRPr/>
            </a:p>
          </p:txBody>
        </p:sp>
      </p:grpSp>
      <p:sp>
        <p:nvSpPr>
          <p:cNvPr id="1441" name="Google Shape;1441;p35"/>
          <p:cNvSpPr txBox="1"/>
          <p:nvPr/>
        </p:nvSpPr>
        <p:spPr>
          <a:xfrm>
            <a:off x="829076" y="3163511"/>
            <a:ext cx="9723349" cy="1044522"/>
          </a:xfrm>
          <a:prstGeom prst="rect">
            <a:avLst/>
          </a:prstGeom>
          <a:noFill/>
          <a:ln>
            <a:noFill/>
          </a:ln>
        </p:spPr>
        <p:txBody>
          <a:bodyPr anchorCtr="0" anchor="t" bIns="45700" lIns="91425" spcFirstLastPara="1" rIns="91425" wrap="square" tIns="45700">
            <a:normAutofit/>
          </a:bodyPr>
          <a:lstStyle/>
          <a:p>
            <a:pPr indent="-457200" lvl="1" marL="930275" marR="0" rtl="0" algn="l">
              <a:lnSpc>
                <a:spcPct val="90000"/>
              </a:lnSpc>
              <a:spcBef>
                <a:spcPts val="0"/>
              </a:spcBef>
              <a:spcAft>
                <a:spcPts val="0"/>
              </a:spcAft>
              <a:buClr>
                <a:srgbClr val="0000A3"/>
              </a:buClr>
              <a:buSzPts val="2800"/>
              <a:buFont typeface="Arial"/>
              <a:buChar char="•"/>
            </a:pPr>
            <a:r>
              <a:rPr b="0" i="0" lang="en-US" sz="2800" u="none" cap="none" strike="noStrike">
                <a:solidFill>
                  <a:srgbClr val="000000"/>
                </a:solidFill>
                <a:latin typeface="Calibri"/>
                <a:ea typeface="Calibri"/>
                <a:cs typeface="Calibri"/>
                <a:sym typeface="Calibri"/>
              </a:rPr>
              <a:t>time to transmit packet into channel:</a:t>
            </a:r>
            <a:endParaRPr/>
          </a:p>
        </p:txBody>
      </p:sp>
      <p:sp>
        <p:nvSpPr>
          <p:cNvPr id="1442" name="Google Shape;1442;p3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gtEl>
                                        <p:attrNameLst>
                                          <p:attrName>style.visibility</p:attrName>
                                        </p:attrNameLst>
                                      </p:cBhvr>
                                      <p:to>
                                        <p:strVal val="visible"/>
                                      </p:to>
                                    </p:set>
                                    <p:animEffect filter="fade" transition="in">
                                      <p:cBhvr>
                                        <p:cTn dur="500"/>
                                        <p:tgtEl>
                                          <p:spTgt spid="1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5">
                                            <p:txEl>
                                              <p:pRg end="0" st="0"/>
                                            </p:txEl>
                                          </p:spTgt>
                                        </p:tgtEl>
                                        <p:attrNameLst>
                                          <p:attrName>style.visibility</p:attrName>
                                        </p:attrNameLst>
                                      </p:cBhvr>
                                      <p:to>
                                        <p:strVal val="visible"/>
                                      </p:to>
                                    </p:set>
                                    <p:animEffect filter="fade" transition="in">
                                      <p:cBhvr>
                                        <p:cTn dur="500"/>
                                        <p:tgtEl>
                                          <p:spTgt spid="1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7"/>
                                        </p:tgtEl>
                                        <p:attrNameLst>
                                          <p:attrName>style.visibility</p:attrName>
                                        </p:attrNameLst>
                                      </p:cBhvr>
                                      <p:to>
                                        <p:strVal val="visible"/>
                                      </p:to>
                                    </p:set>
                                    <p:animEffect filter="fade" transition="in">
                                      <p:cBhvr>
                                        <p:cTn dur="500"/>
                                        <p:tgtEl>
                                          <p:spTgt spid="1427"/>
                                        </p:tgtEl>
                                      </p:cBhvr>
                                    </p:animEffect>
                                  </p:childTnLst>
                                </p:cTn>
                              </p:par>
                              <p:par>
                                <p:cTn fill="hold" nodeType="withEffect" presetClass="entr" presetID="10" presetSubtype="0">
                                  <p:stCondLst>
                                    <p:cond delay="0"/>
                                  </p:stCondLst>
                                  <p:childTnLst>
                                    <p:set>
                                      <p:cBhvr>
                                        <p:cTn dur="1" fill="hold">
                                          <p:stCondLst>
                                            <p:cond delay="0"/>
                                          </p:stCondLst>
                                        </p:cTn>
                                        <p:tgtEl>
                                          <p:spTgt spid="1441">
                                            <p:txEl>
                                              <p:pRg end="0" st="0"/>
                                            </p:txEl>
                                          </p:spTgt>
                                        </p:tgtEl>
                                        <p:attrNameLst>
                                          <p:attrName>style.visibility</p:attrName>
                                        </p:attrNameLst>
                                      </p:cBhvr>
                                      <p:to>
                                        <p:strVal val="visible"/>
                                      </p:to>
                                    </p:set>
                                    <p:animEffect filter="fade" transition="in">
                                      <p:cBhvr>
                                        <p:cTn dur="500"/>
                                        <p:tgtEl>
                                          <p:spTgt spid="14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36"/>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stop-and-wait operation</a:t>
            </a:r>
            <a:endParaRPr sz="4400"/>
          </a:p>
        </p:txBody>
      </p:sp>
      <p:grpSp>
        <p:nvGrpSpPr>
          <p:cNvPr id="1449" name="Google Shape;1449;p36"/>
          <p:cNvGrpSpPr/>
          <p:nvPr/>
        </p:nvGrpSpPr>
        <p:grpSpPr>
          <a:xfrm>
            <a:off x="3188111" y="1436688"/>
            <a:ext cx="8729662" cy="3249612"/>
            <a:chOff x="1660525" y="1638643"/>
            <a:chExt cx="8729662" cy="3249612"/>
          </a:xfrm>
        </p:grpSpPr>
        <p:cxnSp>
          <p:nvCxnSpPr>
            <p:cNvPr id="1450" name="Google Shape;1450;p36"/>
            <p:cNvCxnSpPr/>
            <p:nvPr/>
          </p:nvCxnSpPr>
          <p:spPr>
            <a:xfrm>
              <a:off x="4984750" y="2194268"/>
              <a:ext cx="2227262" cy="922337"/>
            </a:xfrm>
            <a:prstGeom prst="straightConnector1">
              <a:avLst/>
            </a:prstGeom>
            <a:noFill/>
            <a:ln cap="flat" cmpd="sng" w="9525">
              <a:solidFill>
                <a:srgbClr val="000000"/>
              </a:solidFill>
              <a:prstDash val="solid"/>
              <a:round/>
              <a:headEnd len="med" w="med" type="none"/>
              <a:tailEnd len="med" w="med" type="none"/>
            </a:ln>
          </p:spPr>
        </p:cxnSp>
        <p:sp>
          <p:nvSpPr>
            <p:cNvPr id="1451" name="Google Shape;1451;p36"/>
            <p:cNvSpPr txBox="1"/>
            <p:nvPr/>
          </p:nvSpPr>
          <p:spPr>
            <a:xfrm>
              <a:off x="1660525" y="1989480"/>
              <a:ext cx="3232150" cy="3524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first packet bit transmitted, t = 0</a:t>
              </a:r>
              <a:endParaRPr/>
            </a:p>
          </p:txBody>
        </p:sp>
        <p:cxnSp>
          <p:nvCxnSpPr>
            <p:cNvPr id="1452" name="Google Shape;1452;p36"/>
            <p:cNvCxnSpPr/>
            <p:nvPr/>
          </p:nvCxnSpPr>
          <p:spPr>
            <a:xfrm>
              <a:off x="4973637" y="1975193"/>
              <a:ext cx="23813" cy="2913062"/>
            </a:xfrm>
            <a:prstGeom prst="straightConnector1">
              <a:avLst/>
            </a:prstGeom>
            <a:noFill/>
            <a:ln cap="flat" cmpd="sng" w="9525">
              <a:solidFill>
                <a:srgbClr val="000000"/>
              </a:solidFill>
              <a:prstDash val="solid"/>
              <a:round/>
              <a:headEnd len="med" w="med" type="none"/>
              <a:tailEnd len="med" w="med" type="triangle"/>
            </a:ln>
          </p:spPr>
        </p:cxnSp>
        <p:cxnSp>
          <p:nvCxnSpPr>
            <p:cNvPr id="1453" name="Google Shape;1453;p36"/>
            <p:cNvCxnSpPr/>
            <p:nvPr/>
          </p:nvCxnSpPr>
          <p:spPr>
            <a:xfrm>
              <a:off x="7200900" y="1987893"/>
              <a:ext cx="22225" cy="2890837"/>
            </a:xfrm>
            <a:prstGeom prst="straightConnector1">
              <a:avLst/>
            </a:prstGeom>
            <a:noFill/>
            <a:ln cap="flat" cmpd="sng" w="9525">
              <a:solidFill>
                <a:srgbClr val="000000"/>
              </a:solidFill>
              <a:prstDash val="solid"/>
              <a:round/>
              <a:headEnd len="med" w="med" type="none"/>
              <a:tailEnd len="med" w="med" type="triangle"/>
            </a:ln>
          </p:spPr>
        </p:cxnSp>
        <p:sp>
          <p:nvSpPr>
            <p:cNvPr id="1454" name="Google Shape;1454;p36"/>
            <p:cNvSpPr txBox="1"/>
            <p:nvPr/>
          </p:nvSpPr>
          <p:spPr>
            <a:xfrm>
              <a:off x="4445000" y="1638643"/>
              <a:ext cx="885825" cy="350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sender</a:t>
              </a:r>
              <a:endParaRPr b="0" i="0" sz="1600" u="none" cap="none" strike="noStrike">
                <a:solidFill>
                  <a:srgbClr val="000000"/>
                </a:solidFill>
                <a:latin typeface="Times New Roman"/>
                <a:ea typeface="Times New Roman"/>
                <a:cs typeface="Times New Roman"/>
                <a:sym typeface="Times New Roman"/>
              </a:endParaRPr>
            </a:p>
          </p:txBody>
        </p:sp>
        <p:sp>
          <p:nvSpPr>
            <p:cNvPr id="1455" name="Google Shape;1455;p36"/>
            <p:cNvSpPr txBox="1"/>
            <p:nvPr/>
          </p:nvSpPr>
          <p:spPr>
            <a:xfrm>
              <a:off x="6623050" y="1638643"/>
              <a:ext cx="946150" cy="350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receiver</a:t>
              </a:r>
              <a:endParaRPr b="0" i="0" sz="1600" u="none" cap="none" strike="noStrike">
                <a:solidFill>
                  <a:srgbClr val="000000"/>
                </a:solidFill>
                <a:latin typeface="Times New Roman"/>
                <a:ea typeface="Times New Roman"/>
                <a:cs typeface="Times New Roman"/>
                <a:sym typeface="Times New Roman"/>
              </a:endParaRPr>
            </a:p>
          </p:txBody>
        </p:sp>
        <p:cxnSp>
          <p:nvCxnSpPr>
            <p:cNvPr id="1456" name="Google Shape;1456;p36"/>
            <p:cNvCxnSpPr/>
            <p:nvPr/>
          </p:nvCxnSpPr>
          <p:spPr>
            <a:xfrm>
              <a:off x="4997450" y="2189505"/>
              <a:ext cx="2190750" cy="3175"/>
            </a:xfrm>
            <a:prstGeom prst="straightConnector1">
              <a:avLst/>
            </a:prstGeom>
            <a:noFill/>
            <a:ln cap="flat" cmpd="sng" w="9525">
              <a:solidFill>
                <a:srgbClr val="000000"/>
              </a:solidFill>
              <a:prstDash val="dash"/>
              <a:round/>
              <a:headEnd len="med" w="med" type="none"/>
              <a:tailEnd len="med" w="med" type="none"/>
            </a:ln>
          </p:spPr>
        </p:cxnSp>
        <p:cxnSp>
          <p:nvCxnSpPr>
            <p:cNvPr id="1457" name="Google Shape;1457;p36"/>
            <p:cNvCxnSpPr/>
            <p:nvPr/>
          </p:nvCxnSpPr>
          <p:spPr>
            <a:xfrm>
              <a:off x="5002212" y="4300880"/>
              <a:ext cx="2192338" cy="0"/>
            </a:xfrm>
            <a:prstGeom prst="straightConnector1">
              <a:avLst/>
            </a:prstGeom>
            <a:noFill/>
            <a:ln cap="flat" cmpd="sng" w="9525">
              <a:solidFill>
                <a:srgbClr val="000000"/>
              </a:solidFill>
              <a:prstDash val="dash"/>
              <a:round/>
              <a:headEnd len="med" w="med" type="none"/>
              <a:tailEnd len="med" w="med" type="none"/>
            </a:ln>
          </p:spPr>
        </p:cxnSp>
        <p:cxnSp>
          <p:nvCxnSpPr>
            <p:cNvPr id="1458" name="Google Shape;1458;p36"/>
            <p:cNvCxnSpPr/>
            <p:nvPr/>
          </p:nvCxnSpPr>
          <p:spPr>
            <a:xfrm flipH="1" rot="10800000">
              <a:off x="5002212" y="3357905"/>
              <a:ext cx="2209800" cy="922338"/>
            </a:xfrm>
            <a:prstGeom prst="straightConnector1">
              <a:avLst/>
            </a:prstGeom>
            <a:noFill/>
            <a:ln cap="flat" cmpd="sng" w="9525">
              <a:solidFill>
                <a:srgbClr val="000000"/>
              </a:solidFill>
              <a:prstDash val="solid"/>
              <a:round/>
              <a:headEnd len="med" w="med" type="none"/>
              <a:tailEnd len="med" w="med" type="none"/>
            </a:ln>
          </p:spPr>
        </p:cxnSp>
        <p:sp>
          <p:nvSpPr>
            <p:cNvPr id="1459" name="Google Shape;1459;p36"/>
            <p:cNvSpPr/>
            <p:nvPr/>
          </p:nvSpPr>
          <p:spPr>
            <a:xfrm>
              <a:off x="4979987" y="2187918"/>
              <a:ext cx="2232025" cy="1155700"/>
            </a:xfrm>
            <a:custGeom>
              <a:rect b="b" l="l" r="r" t="t"/>
              <a:pathLst>
                <a:path extrusionOk="0" h="1185" w="2902">
                  <a:moveTo>
                    <a:pt x="0" y="0"/>
                  </a:moveTo>
                  <a:lnTo>
                    <a:pt x="2895" y="937"/>
                  </a:lnTo>
                  <a:lnTo>
                    <a:pt x="2902" y="1185"/>
                  </a:lnTo>
                  <a:lnTo>
                    <a:pt x="0" y="247"/>
                  </a:lnTo>
                  <a:lnTo>
                    <a:pt x="0" y="0"/>
                  </a:lnTo>
                  <a:close/>
                </a:path>
              </a:pathLst>
            </a:custGeom>
            <a:solidFill>
              <a:srgbClr val="00C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460" name="Google Shape;1460;p36"/>
            <p:cNvCxnSpPr/>
            <p:nvPr/>
          </p:nvCxnSpPr>
          <p:spPr>
            <a:xfrm rot="10800000">
              <a:off x="4835525" y="2187918"/>
              <a:ext cx="131762" cy="0"/>
            </a:xfrm>
            <a:prstGeom prst="straightConnector1">
              <a:avLst/>
            </a:prstGeom>
            <a:noFill/>
            <a:ln cap="flat" cmpd="sng" w="9525">
              <a:solidFill>
                <a:srgbClr val="000000"/>
              </a:solidFill>
              <a:prstDash val="solid"/>
              <a:round/>
              <a:headEnd len="med" w="med" type="none"/>
              <a:tailEnd len="med" w="med" type="none"/>
            </a:ln>
          </p:spPr>
        </p:cxnSp>
        <p:cxnSp>
          <p:nvCxnSpPr>
            <p:cNvPr id="1461" name="Google Shape;1461;p36"/>
            <p:cNvCxnSpPr/>
            <p:nvPr/>
          </p:nvCxnSpPr>
          <p:spPr>
            <a:xfrm rot="10800000">
              <a:off x="4835525" y="2429218"/>
              <a:ext cx="131762" cy="0"/>
            </a:xfrm>
            <a:prstGeom prst="straightConnector1">
              <a:avLst/>
            </a:prstGeom>
            <a:noFill/>
            <a:ln cap="flat" cmpd="sng" w="9525">
              <a:solidFill>
                <a:srgbClr val="000000"/>
              </a:solidFill>
              <a:prstDash val="solid"/>
              <a:round/>
              <a:headEnd len="med" w="med" type="none"/>
              <a:tailEnd len="med" w="med" type="none"/>
            </a:ln>
          </p:spPr>
        </p:cxnSp>
        <p:cxnSp>
          <p:nvCxnSpPr>
            <p:cNvPr id="1462" name="Google Shape;1462;p36"/>
            <p:cNvCxnSpPr/>
            <p:nvPr/>
          </p:nvCxnSpPr>
          <p:spPr>
            <a:xfrm rot="10800000">
              <a:off x="4846637" y="4288180"/>
              <a:ext cx="133350" cy="0"/>
            </a:xfrm>
            <a:prstGeom prst="straightConnector1">
              <a:avLst/>
            </a:prstGeom>
            <a:noFill/>
            <a:ln cap="flat" cmpd="sng" w="9525">
              <a:solidFill>
                <a:srgbClr val="000000"/>
              </a:solidFill>
              <a:prstDash val="solid"/>
              <a:round/>
              <a:headEnd len="med" w="med" type="none"/>
              <a:tailEnd len="med" w="med" type="none"/>
            </a:ln>
          </p:spPr>
        </p:cxnSp>
        <p:sp>
          <p:nvSpPr>
            <p:cNvPr id="1463" name="Google Shape;1463;p36"/>
            <p:cNvSpPr txBox="1"/>
            <p:nvPr/>
          </p:nvSpPr>
          <p:spPr>
            <a:xfrm>
              <a:off x="4183062" y="3161055"/>
              <a:ext cx="847725" cy="336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0000"/>
                </a:buClr>
                <a:buSzPts val="1600"/>
                <a:buFont typeface="Arial"/>
                <a:buNone/>
              </a:pPr>
              <a:r>
                <a:rPr b="0" i="0" lang="en-US" sz="1600" u="none" cap="none" strike="noStrike">
                  <a:solidFill>
                    <a:srgbClr val="CC0000"/>
                  </a:solidFill>
                  <a:latin typeface="Arial"/>
                  <a:ea typeface="Arial"/>
                  <a:cs typeface="Arial"/>
                  <a:sym typeface="Arial"/>
                </a:rPr>
                <a:t>RTT</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464" name="Google Shape;1464;p36"/>
            <p:cNvCxnSpPr/>
            <p:nvPr/>
          </p:nvCxnSpPr>
          <p:spPr>
            <a:xfrm>
              <a:off x="4870450" y="3469030"/>
              <a:ext cx="11112" cy="811213"/>
            </a:xfrm>
            <a:prstGeom prst="straightConnector1">
              <a:avLst/>
            </a:prstGeom>
            <a:noFill/>
            <a:ln cap="flat" cmpd="sng" w="9525">
              <a:solidFill>
                <a:srgbClr val="000000"/>
              </a:solidFill>
              <a:prstDash val="solid"/>
              <a:round/>
              <a:headEnd len="med" w="med" type="none"/>
              <a:tailEnd len="med" w="med" type="triangle"/>
            </a:ln>
          </p:spPr>
        </p:cxnSp>
        <p:cxnSp>
          <p:nvCxnSpPr>
            <p:cNvPr id="1465" name="Google Shape;1465;p36"/>
            <p:cNvCxnSpPr/>
            <p:nvPr/>
          </p:nvCxnSpPr>
          <p:spPr>
            <a:xfrm flipH="1" rot="10800000">
              <a:off x="4875212" y="2451443"/>
              <a:ext cx="3175" cy="768350"/>
            </a:xfrm>
            <a:prstGeom prst="straightConnector1">
              <a:avLst/>
            </a:prstGeom>
            <a:noFill/>
            <a:ln cap="flat" cmpd="sng" w="9525">
              <a:solidFill>
                <a:srgbClr val="000000"/>
              </a:solidFill>
              <a:prstDash val="solid"/>
              <a:round/>
              <a:headEnd len="med" w="med" type="none"/>
              <a:tailEnd len="med" w="med" type="triangle"/>
            </a:ln>
          </p:spPr>
        </p:cxnSp>
        <p:cxnSp>
          <p:nvCxnSpPr>
            <p:cNvPr id="1466" name="Google Shape;1466;p36"/>
            <p:cNvCxnSpPr/>
            <p:nvPr/>
          </p:nvCxnSpPr>
          <p:spPr>
            <a:xfrm rot="10800000">
              <a:off x="7188200" y="3102318"/>
              <a:ext cx="133350" cy="0"/>
            </a:xfrm>
            <a:prstGeom prst="straightConnector1">
              <a:avLst/>
            </a:prstGeom>
            <a:noFill/>
            <a:ln cap="flat" cmpd="sng" w="9525">
              <a:solidFill>
                <a:srgbClr val="000000"/>
              </a:solidFill>
              <a:prstDash val="solid"/>
              <a:round/>
              <a:headEnd len="med" w="med" type="none"/>
              <a:tailEnd len="med" w="med" type="none"/>
            </a:ln>
          </p:spPr>
        </p:cxnSp>
        <p:sp>
          <p:nvSpPr>
            <p:cNvPr id="1467" name="Google Shape;1467;p36"/>
            <p:cNvSpPr txBox="1"/>
            <p:nvPr/>
          </p:nvSpPr>
          <p:spPr>
            <a:xfrm>
              <a:off x="7269162" y="2926105"/>
              <a:ext cx="2425700" cy="352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first packet bit arrives</a:t>
              </a:r>
              <a:endParaRPr b="0" i="0" sz="1600" u="none" cap="none" strike="noStrike">
                <a:solidFill>
                  <a:srgbClr val="000000"/>
                </a:solidFill>
                <a:latin typeface="Times New Roman"/>
                <a:ea typeface="Times New Roman"/>
                <a:cs typeface="Times New Roman"/>
                <a:sym typeface="Times New Roman"/>
              </a:endParaRPr>
            </a:p>
          </p:txBody>
        </p:sp>
        <p:cxnSp>
          <p:nvCxnSpPr>
            <p:cNvPr id="1468" name="Google Shape;1468;p36"/>
            <p:cNvCxnSpPr/>
            <p:nvPr/>
          </p:nvCxnSpPr>
          <p:spPr>
            <a:xfrm>
              <a:off x="7212012" y="3351555"/>
              <a:ext cx="127000" cy="0"/>
            </a:xfrm>
            <a:prstGeom prst="straightConnector1">
              <a:avLst/>
            </a:prstGeom>
            <a:noFill/>
            <a:ln cap="flat" cmpd="sng" w="9525">
              <a:solidFill>
                <a:srgbClr val="000000"/>
              </a:solidFill>
              <a:prstDash val="solid"/>
              <a:round/>
              <a:headEnd len="med" w="med" type="none"/>
              <a:tailEnd len="med" w="med" type="none"/>
            </a:ln>
          </p:spPr>
        </p:cxnSp>
        <p:sp>
          <p:nvSpPr>
            <p:cNvPr id="1469" name="Google Shape;1469;p36"/>
            <p:cNvSpPr txBox="1"/>
            <p:nvPr/>
          </p:nvSpPr>
          <p:spPr>
            <a:xfrm>
              <a:off x="7275512" y="3178518"/>
              <a:ext cx="3114675" cy="569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last packet bit arrives, send ACK</a:t>
              </a:r>
              <a:endParaRPr b="0" i="0" sz="1600" u="none" cap="none" strike="noStrike">
                <a:solidFill>
                  <a:srgbClr val="000000"/>
                </a:solidFill>
                <a:latin typeface="Times New Roman"/>
                <a:ea typeface="Times New Roman"/>
                <a:cs typeface="Times New Roman"/>
                <a:sym typeface="Times New Roman"/>
              </a:endParaRPr>
            </a:p>
          </p:txBody>
        </p:sp>
        <p:sp>
          <p:nvSpPr>
            <p:cNvPr id="1470" name="Google Shape;1470;p36"/>
            <p:cNvSpPr txBox="1"/>
            <p:nvPr/>
          </p:nvSpPr>
          <p:spPr>
            <a:xfrm>
              <a:off x="2252662" y="3961155"/>
              <a:ext cx="2686050" cy="635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ACK arrives, send next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packet, </a:t>
              </a:r>
              <a:r>
                <a:rPr b="0" i="0" lang="en-US" sz="1600" u="none" cap="none" strike="noStrike">
                  <a:solidFill>
                    <a:srgbClr val="CC0000"/>
                  </a:solidFill>
                  <a:latin typeface="Arial"/>
                  <a:ea typeface="Arial"/>
                  <a:cs typeface="Arial"/>
                  <a:sym typeface="Arial"/>
                </a:rPr>
                <a:t>t = RTT + L / R</a:t>
              </a:r>
              <a:endParaRPr b="0" i="0" sz="1600" u="none" cap="none" strike="noStrike">
                <a:solidFill>
                  <a:srgbClr val="CC0000"/>
                </a:solidFill>
                <a:latin typeface="Times New Roman"/>
                <a:ea typeface="Times New Roman"/>
                <a:cs typeface="Times New Roman"/>
                <a:sym typeface="Times New Roman"/>
              </a:endParaRPr>
            </a:p>
          </p:txBody>
        </p:sp>
        <p:sp>
          <p:nvSpPr>
            <p:cNvPr id="1471" name="Google Shape;1471;p36"/>
            <p:cNvSpPr/>
            <p:nvPr/>
          </p:nvSpPr>
          <p:spPr>
            <a:xfrm>
              <a:off x="4997450" y="4296118"/>
              <a:ext cx="1419225" cy="577850"/>
            </a:xfrm>
            <a:custGeom>
              <a:rect b="b" l="l" r="r" t="t"/>
              <a:pathLst>
                <a:path extrusionOk="0" h="592" w="1845">
                  <a:moveTo>
                    <a:pt x="0" y="0"/>
                  </a:moveTo>
                  <a:lnTo>
                    <a:pt x="1845" y="592"/>
                  </a:lnTo>
                  <a:lnTo>
                    <a:pt x="1095" y="592"/>
                  </a:lnTo>
                  <a:lnTo>
                    <a:pt x="0" y="247"/>
                  </a:lnTo>
                  <a:lnTo>
                    <a:pt x="0" y="0"/>
                  </a:lnTo>
                  <a:close/>
                </a:path>
              </a:pathLst>
            </a:custGeom>
            <a:gradFill>
              <a:gsLst>
                <a:gs pos="0">
                  <a:srgbClr val="00CCFF"/>
                </a:gs>
                <a:gs pos="100000">
                  <a:srgbClr val="FFFFFF"/>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472" name="Google Shape;1472;p36"/>
            <p:cNvGrpSpPr/>
            <p:nvPr/>
          </p:nvGrpSpPr>
          <p:grpSpPr>
            <a:xfrm>
              <a:off x="4991100" y="4288180"/>
              <a:ext cx="1281112" cy="534988"/>
              <a:chOff x="12315" y="13225"/>
              <a:chExt cx="2775" cy="913"/>
            </a:xfrm>
          </p:grpSpPr>
          <p:cxnSp>
            <p:nvCxnSpPr>
              <p:cNvPr id="1473" name="Google Shape;1473;p36"/>
              <p:cNvCxnSpPr/>
              <p:nvPr/>
            </p:nvCxnSpPr>
            <p:spPr>
              <a:xfrm>
                <a:off x="12315" y="13225"/>
                <a:ext cx="1587" cy="513"/>
              </a:xfrm>
              <a:prstGeom prst="straightConnector1">
                <a:avLst/>
              </a:prstGeom>
              <a:noFill/>
              <a:ln cap="flat" cmpd="sng" w="9525">
                <a:solidFill>
                  <a:srgbClr val="000000"/>
                </a:solidFill>
                <a:prstDash val="solid"/>
                <a:round/>
                <a:headEnd len="med" w="med" type="none"/>
                <a:tailEnd len="med" w="med" type="none"/>
              </a:ln>
            </p:spPr>
          </p:cxnSp>
          <p:cxnSp>
            <p:nvCxnSpPr>
              <p:cNvPr id="1474" name="Google Shape;1474;p36"/>
              <p:cNvCxnSpPr/>
              <p:nvPr/>
            </p:nvCxnSpPr>
            <p:spPr>
              <a:xfrm>
                <a:off x="13915" y="13737"/>
                <a:ext cx="1175" cy="401"/>
              </a:xfrm>
              <a:prstGeom prst="straightConnector1">
                <a:avLst/>
              </a:prstGeom>
              <a:noFill/>
              <a:ln cap="flat" cmpd="sng" w="9525">
                <a:solidFill>
                  <a:srgbClr val="000000"/>
                </a:solidFill>
                <a:prstDash val="dot"/>
                <a:round/>
                <a:headEnd len="med" w="med" type="none"/>
                <a:tailEnd len="med" w="med" type="none"/>
              </a:ln>
            </p:spPr>
          </p:cxnSp>
        </p:grpSp>
        <p:cxnSp>
          <p:nvCxnSpPr>
            <p:cNvPr id="1475" name="Google Shape;1475;p36"/>
            <p:cNvCxnSpPr/>
            <p:nvPr/>
          </p:nvCxnSpPr>
          <p:spPr>
            <a:xfrm>
              <a:off x="4991100" y="4529480"/>
              <a:ext cx="317500" cy="123825"/>
            </a:xfrm>
            <a:prstGeom prst="straightConnector1">
              <a:avLst/>
            </a:prstGeom>
            <a:noFill/>
            <a:ln cap="flat" cmpd="sng" w="9525">
              <a:solidFill>
                <a:srgbClr val="000000"/>
              </a:solidFill>
              <a:prstDash val="solid"/>
              <a:round/>
              <a:headEnd len="med" w="med" type="none"/>
              <a:tailEnd len="med" w="med" type="none"/>
            </a:ln>
          </p:spPr>
        </p:cxnSp>
        <p:cxnSp>
          <p:nvCxnSpPr>
            <p:cNvPr id="1476" name="Google Shape;1476;p36"/>
            <p:cNvCxnSpPr/>
            <p:nvPr/>
          </p:nvCxnSpPr>
          <p:spPr>
            <a:xfrm>
              <a:off x="5314950" y="4653305"/>
              <a:ext cx="541337" cy="234950"/>
            </a:xfrm>
            <a:prstGeom prst="straightConnector1">
              <a:avLst/>
            </a:prstGeom>
            <a:noFill/>
            <a:ln cap="flat" cmpd="sng" w="9525">
              <a:solidFill>
                <a:srgbClr val="000000"/>
              </a:solidFill>
              <a:prstDash val="dot"/>
              <a:round/>
              <a:headEnd len="med" w="med" type="none"/>
              <a:tailEnd len="med" w="med" type="none"/>
            </a:ln>
          </p:spPr>
        </p:cxnSp>
      </p:grpSp>
      <p:sp>
        <p:nvSpPr>
          <p:cNvPr id="1477" name="Google Shape;1477;p3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9"/>
                                        </p:tgtEl>
                                        <p:attrNameLst>
                                          <p:attrName>style.visibility</p:attrName>
                                        </p:attrNameLst>
                                      </p:cBhvr>
                                      <p:to>
                                        <p:strVal val="visible"/>
                                      </p:to>
                                    </p:set>
                                    <p:animEffect filter="fade" transition="in">
                                      <p:cBhvr>
                                        <p:cTn dur="2000"/>
                                        <p:tgtEl>
                                          <p:spTgt spid="1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37"/>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stop-and-wait operation</a:t>
            </a:r>
            <a:endParaRPr sz="4400"/>
          </a:p>
        </p:txBody>
      </p:sp>
      <p:cxnSp>
        <p:nvCxnSpPr>
          <p:cNvPr id="1484" name="Google Shape;1484;p37"/>
          <p:cNvCxnSpPr/>
          <p:nvPr/>
        </p:nvCxnSpPr>
        <p:spPr>
          <a:xfrm>
            <a:off x="6523093" y="1992313"/>
            <a:ext cx="2227262" cy="922337"/>
          </a:xfrm>
          <a:prstGeom prst="straightConnector1">
            <a:avLst/>
          </a:prstGeom>
          <a:noFill/>
          <a:ln cap="flat" cmpd="sng" w="9525">
            <a:solidFill>
              <a:srgbClr val="000000"/>
            </a:solidFill>
            <a:prstDash val="solid"/>
            <a:round/>
            <a:headEnd len="med" w="med" type="none"/>
            <a:tailEnd len="med" w="med" type="none"/>
          </a:ln>
        </p:spPr>
      </p:cxnSp>
      <p:cxnSp>
        <p:nvCxnSpPr>
          <p:cNvPr id="1485" name="Google Shape;1485;p37"/>
          <p:cNvCxnSpPr/>
          <p:nvPr/>
        </p:nvCxnSpPr>
        <p:spPr>
          <a:xfrm>
            <a:off x="6511980" y="1773238"/>
            <a:ext cx="23813" cy="2913062"/>
          </a:xfrm>
          <a:prstGeom prst="straightConnector1">
            <a:avLst/>
          </a:prstGeom>
          <a:noFill/>
          <a:ln cap="flat" cmpd="sng" w="9525">
            <a:solidFill>
              <a:srgbClr val="000000"/>
            </a:solidFill>
            <a:prstDash val="solid"/>
            <a:round/>
            <a:headEnd len="med" w="med" type="none"/>
            <a:tailEnd len="med" w="med" type="triangle"/>
          </a:ln>
        </p:spPr>
      </p:cxnSp>
      <p:cxnSp>
        <p:nvCxnSpPr>
          <p:cNvPr id="1486" name="Google Shape;1486;p37"/>
          <p:cNvCxnSpPr/>
          <p:nvPr/>
        </p:nvCxnSpPr>
        <p:spPr>
          <a:xfrm>
            <a:off x="8739243" y="1785938"/>
            <a:ext cx="22225" cy="2890837"/>
          </a:xfrm>
          <a:prstGeom prst="straightConnector1">
            <a:avLst/>
          </a:prstGeom>
          <a:noFill/>
          <a:ln cap="flat" cmpd="sng" w="9525">
            <a:solidFill>
              <a:srgbClr val="000000"/>
            </a:solidFill>
            <a:prstDash val="solid"/>
            <a:round/>
            <a:headEnd len="med" w="med" type="none"/>
            <a:tailEnd len="med" w="med" type="triangle"/>
          </a:ln>
        </p:spPr>
      </p:cxnSp>
      <p:sp>
        <p:nvSpPr>
          <p:cNvPr id="1487" name="Google Shape;1487;p37"/>
          <p:cNvSpPr txBox="1"/>
          <p:nvPr/>
        </p:nvSpPr>
        <p:spPr>
          <a:xfrm>
            <a:off x="5983343" y="1436688"/>
            <a:ext cx="885825" cy="350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sender</a:t>
            </a:r>
            <a:endParaRPr b="0" i="0" sz="1600" u="none" cap="none" strike="noStrike">
              <a:solidFill>
                <a:srgbClr val="000000"/>
              </a:solidFill>
              <a:latin typeface="Times New Roman"/>
              <a:ea typeface="Times New Roman"/>
              <a:cs typeface="Times New Roman"/>
              <a:sym typeface="Times New Roman"/>
            </a:endParaRPr>
          </a:p>
        </p:txBody>
      </p:sp>
      <p:sp>
        <p:nvSpPr>
          <p:cNvPr id="1488" name="Google Shape;1488;p37"/>
          <p:cNvSpPr txBox="1"/>
          <p:nvPr/>
        </p:nvSpPr>
        <p:spPr>
          <a:xfrm>
            <a:off x="8161393" y="1436688"/>
            <a:ext cx="946150" cy="3508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receiver</a:t>
            </a:r>
            <a:endParaRPr b="0" i="0" sz="1600" u="none" cap="none" strike="noStrike">
              <a:solidFill>
                <a:srgbClr val="000000"/>
              </a:solidFill>
              <a:latin typeface="Times New Roman"/>
              <a:ea typeface="Times New Roman"/>
              <a:cs typeface="Times New Roman"/>
              <a:sym typeface="Times New Roman"/>
            </a:endParaRPr>
          </a:p>
        </p:txBody>
      </p:sp>
      <p:cxnSp>
        <p:nvCxnSpPr>
          <p:cNvPr id="1489" name="Google Shape;1489;p37"/>
          <p:cNvCxnSpPr/>
          <p:nvPr/>
        </p:nvCxnSpPr>
        <p:spPr>
          <a:xfrm>
            <a:off x="6535793" y="1987550"/>
            <a:ext cx="2190750" cy="3175"/>
          </a:xfrm>
          <a:prstGeom prst="straightConnector1">
            <a:avLst/>
          </a:prstGeom>
          <a:noFill/>
          <a:ln cap="flat" cmpd="sng" w="9525">
            <a:solidFill>
              <a:srgbClr val="000000"/>
            </a:solidFill>
            <a:prstDash val="dash"/>
            <a:round/>
            <a:headEnd len="med" w="med" type="none"/>
            <a:tailEnd len="med" w="med" type="none"/>
          </a:ln>
        </p:spPr>
      </p:cxnSp>
      <p:cxnSp>
        <p:nvCxnSpPr>
          <p:cNvPr id="1490" name="Google Shape;1490;p37"/>
          <p:cNvCxnSpPr/>
          <p:nvPr/>
        </p:nvCxnSpPr>
        <p:spPr>
          <a:xfrm>
            <a:off x="6540555" y="4098925"/>
            <a:ext cx="2192338" cy="0"/>
          </a:xfrm>
          <a:prstGeom prst="straightConnector1">
            <a:avLst/>
          </a:prstGeom>
          <a:noFill/>
          <a:ln cap="flat" cmpd="sng" w="9525">
            <a:solidFill>
              <a:srgbClr val="000000"/>
            </a:solidFill>
            <a:prstDash val="dash"/>
            <a:round/>
            <a:headEnd len="med" w="med" type="none"/>
            <a:tailEnd len="med" w="med" type="none"/>
          </a:ln>
        </p:spPr>
      </p:cxnSp>
      <p:cxnSp>
        <p:nvCxnSpPr>
          <p:cNvPr id="1491" name="Google Shape;1491;p37"/>
          <p:cNvCxnSpPr/>
          <p:nvPr/>
        </p:nvCxnSpPr>
        <p:spPr>
          <a:xfrm flipH="1" rot="10800000">
            <a:off x="6540555" y="3155950"/>
            <a:ext cx="2209800" cy="922338"/>
          </a:xfrm>
          <a:prstGeom prst="straightConnector1">
            <a:avLst/>
          </a:prstGeom>
          <a:noFill/>
          <a:ln cap="flat" cmpd="sng" w="9525">
            <a:solidFill>
              <a:srgbClr val="000000"/>
            </a:solidFill>
            <a:prstDash val="solid"/>
            <a:round/>
            <a:headEnd len="med" w="med" type="none"/>
            <a:tailEnd len="med" w="med" type="none"/>
          </a:ln>
        </p:spPr>
      </p:cxnSp>
      <p:sp>
        <p:nvSpPr>
          <p:cNvPr id="1492" name="Google Shape;1492;p37"/>
          <p:cNvSpPr/>
          <p:nvPr/>
        </p:nvSpPr>
        <p:spPr>
          <a:xfrm>
            <a:off x="6518330" y="1985963"/>
            <a:ext cx="2232025" cy="1155700"/>
          </a:xfrm>
          <a:custGeom>
            <a:rect b="b" l="l" r="r" t="t"/>
            <a:pathLst>
              <a:path extrusionOk="0" h="1185" w="2902">
                <a:moveTo>
                  <a:pt x="0" y="0"/>
                </a:moveTo>
                <a:lnTo>
                  <a:pt x="2895" y="937"/>
                </a:lnTo>
                <a:lnTo>
                  <a:pt x="2902" y="1185"/>
                </a:lnTo>
                <a:lnTo>
                  <a:pt x="0" y="247"/>
                </a:lnTo>
                <a:lnTo>
                  <a:pt x="0" y="0"/>
                </a:lnTo>
                <a:close/>
              </a:path>
            </a:pathLst>
          </a:custGeom>
          <a:solidFill>
            <a:srgbClr val="00C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493" name="Google Shape;1493;p37"/>
          <p:cNvCxnSpPr/>
          <p:nvPr/>
        </p:nvCxnSpPr>
        <p:spPr>
          <a:xfrm rot="10800000">
            <a:off x="6373868" y="1985963"/>
            <a:ext cx="131762" cy="0"/>
          </a:xfrm>
          <a:prstGeom prst="straightConnector1">
            <a:avLst/>
          </a:prstGeom>
          <a:noFill/>
          <a:ln cap="flat" cmpd="sng" w="9525">
            <a:solidFill>
              <a:srgbClr val="000000"/>
            </a:solidFill>
            <a:prstDash val="solid"/>
            <a:round/>
            <a:headEnd len="med" w="med" type="none"/>
            <a:tailEnd len="med" w="med" type="none"/>
          </a:ln>
        </p:spPr>
      </p:cxnSp>
      <p:cxnSp>
        <p:nvCxnSpPr>
          <p:cNvPr id="1494" name="Google Shape;1494;p37"/>
          <p:cNvCxnSpPr/>
          <p:nvPr/>
        </p:nvCxnSpPr>
        <p:spPr>
          <a:xfrm rot="10800000">
            <a:off x="6373868" y="2227263"/>
            <a:ext cx="131762" cy="0"/>
          </a:xfrm>
          <a:prstGeom prst="straightConnector1">
            <a:avLst/>
          </a:prstGeom>
          <a:noFill/>
          <a:ln cap="flat" cmpd="sng" w="9525">
            <a:solidFill>
              <a:srgbClr val="000000"/>
            </a:solidFill>
            <a:prstDash val="solid"/>
            <a:round/>
            <a:headEnd len="med" w="med" type="none"/>
            <a:tailEnd len="med" w="med" type="none"/>
          </a:ln>
        </p:spPr>
      </p:cxnSp>
      <p:cxnSp>
        <p:nvCxnSpPr>
          <p:cNvPr id="1495" name="Google Shape;1495;p37"/>
          <p:cNvCxnSpPr/>
          <p:nvPr/>
        </p:nvCxnSpPr>
        <p:spPr>
          <a:xfrm rot="10800000">
            <a:off x="6384980" y="4086225"/>
            <a:ext cx="133350" cy="0"/>
          </a:xfrm>
          <a:prstGeom prst="straightConnector1">
            <a:avLst/>
          </a:prstGeom>
          <a:noFill/>
          <a:ln cap="flat" cmpd="sng" w="9525">
            <a:solidFill>
              <a:srgbClr val="000000"/>
            </a:solidFill>
            <a:prstDash val="solid"/>
            <a:round/>
            <a:headEnd len="med" w="med" type="none"/>
            <a:tailEnd len="med" w="med" type="none"/>
          </a:ln>
        </p:spPr>
      </p:cxnSp>
      <p:cxnSp>
        <p:nvCxnSpPr>
          <p:cNvPr id="1496" name="Google Shape;1496;p37"/>
          <p:cNvCxnSpPr/>
          <p:nvPr/>
        </p:nvCxnSpPr>
        <p:spPr>
          <a:xfrm rot="10800000">
            <a:off x="8726543" y="2900363"/>
            <a:ext cx="133350" cy="0"/>
          </a:xfrm>
          <a:prstGeom prst="straightConnector1">
            <a:avLst/>
          </a:prstGeom>
          <a:noFill/>
          <a:ln cap="flat" cmpd="sng" w="9525">
            <a:solidFill>
              <a:srgbClr val="000000"/>
            </a:solidFill>
            <a:prstDash val="solid"/>
            <a:round/>
            <a:headEnd len="med" w="med" type="none"/>
            <a:tailEnd len="med" w="med" type="none"/>
          </a:ln>
        </p:spPr>
      </p:cxnSp>
      <p:cxnSp>
        <p:nvCxnSpPr>
          <p:cNvPr id="1497" name="Google Shape;1497;p37"/>
          <p:cNvCxnSpPr/>
          <p:nvPr/>
        </p:nvCxnSpPr>
        <p:spPr>
          <a:xfrm>
            <a:off x="8750355" y="3149600"/>
            <a:ext cx="127000" cy="0"/>
          </a:xfrm>
          <a:prstGeom prst="straightConnector1">
            <a:avLst/>
          </a:prstGeom>
          <a:noFill/>
          <a:ln cap="flat" cmpd="sng" w="9525">
            <a:solidFill>
              <a:srgbClr val="000000"/>
            </a:solidFill>
            <a:prstDash val="solid"/>
            <a:round/>
            <a:headEnd len="med" w="med" type="none"/>
            <a:tailEnd len="med" w="med" type="none"/>
          </a:ln>
        </p:spPr>
      </p:cxnSp>
      <p:sp>
        <p:nvSpPr>
          <p:cNvPr id="1498" name="Google Shape;1498;p37"/>
          <p:cNvSpPr/>
          <p:nvPr/>
        </p:nvSpPr>
        <p:spPr>
          <a:xfrm>
            <a:off x="6535793" y="4094163"/>
            <a:ext cx="1419225" cy="577850"/>
          </a:xfrm>
          <a:custGeom>
            <a:rect b="b" l="l" r="r" t="t"/>
            <a:pathLst>
              <a:path extrusionOk="0" h="592" w="1845">
                <a:moveTo>
                  <a:pt x="0" y="0"/>
                </a:moveTo>
                <a:lnTo>
                  <a:pt x="1845" y="592"/>
                </a:lnTo>
                <a:lnTo>
                  <a:pt x="1095" y="592"/>
                </a:lnTo>
                <a:lnTo>
                  <a:pt x="0" y="247"/>
                </a:lnTo>
                <a:lnTo>
                  <a:pt x="0" y="0"/>
                </a:lnTo>
                <a:close/>
              </a:path>
            </a:pathLst>
          </a:custGeom>
          <a:gradFill>
            <a:gsLst>
              <a:gs pos="0">
                <a:srgbClr val="00CCFF"/>
              </a:gs>
              <a:gs pos="100000">
                <a:srgbClr val="FFFFFF"/>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499" name="Google Shape;1499;p37"/>
          <p:cNvGrpSpPr/>
          <p:nvPr/>
        </p:nvGrpSpPr>
        <p:grpSpPr>
          <a:xfrm>
            <a:off x="6529443" y="4086225"/>
            <a:ext cx="1281112" cy="534988"/>
            <a:chOff x="12315" y="13225"/>
            <a:chExt cx="2775" cy="913"/>
          </a:xfrm>
        </p:grpSpPr>
        <p:cxnSp>
          <p:nvCxnSpPr>
            <p:cNvPr id="1500" name="Google Shape;1500;p37"/>
            <p:cNvCxnSpPr/>
            <p:nvPr/>
          </p:nvCxnSpPr>
          <p:spPr>
            <a:xfrm>
              <a:off x="12315" y="13225"/>
              <a:ext cx="1587" cy="513"/>
            </a:xfrm>
            <a:prstGeom prst="straightConnector1">
              <a:avLst/>
            </a:prstGeom>
            <a:noFill/>
            <a:ln cap="flat" cmpd="sng" w="9525">
              <a:solidFill>
                <a:srgbClr val="000000"/>
              </a:solidFill>
              <a:prstDash val="solid"/>
              <a:round/>
              <a:headEnd len="med" w="med" type="none"/>
              <a:tailEnd len="med" w="med" type="none"/>
            </a:ln>
          </p:spPr>
        </p:cxnSp>
        <p:cxnSp>
          <p:nvCxnSpPr>
            <p:cNvPr id="1501" name="Google Shape;1501;p37"/>
            <p:cNvCxnSpPr/>
            <p:nvPr/>
          </p:nvCxnSpPr>
          <p:spPr>
            <a:xfrm>
              <a:off x="13915" y="13737"/>
              <a:ext cx="1175" cy="401"/>
            </a:xfrm>
            <a:prstGeom prst="straightConnector1">
              <a:avLst/>
            </a:prstGeom>
            <a:noFill/>
            <a:ln cap="flat" cmpd="sng" w="9525">
              <a:solidFill>
                <a:srgbClr val="000000"/>
              </a:solidFill>
              <a:prstDash val="dot"/>
              <a:round/>
              <a:headEnd len="med" w="med" type="none"/>
              <a:tailEnd len="med" w="med" type="none"/>
            </a:ln>
          </p:spPr>
        </p:cxnSp>
      </p:grpSp>
      <p:cxnSp>
        <p:nvCxnSpPr>
          <p:cNvPr id="1502" name="Google Shape;1502;p37"/>
          <p:cNvCxnSpPr/>
          <p:nvPr/>
        </p:nvCxnSpPr>
        <p:spPr>
          <a:xfrm>
            <a:off x="6529443" y="4327525"/>
            <a:ext cx="317500" cy="123825"/>
          </a:xfrm>
          <a:prstGeom prst="straightConnector1">
            <a:avLst/>
          </a:prstGeom>
          <a:noFill/>
          <a:ln cap="flat" cmpd="sng" w="9525">
            <a:solidFill>
              <a:srgbClr val="000000"/>
            </a:solidFill>
            <a:prstDash val="solid"/>
            <a:round/>
            <a:headEnd len="med" w="med" type="none"/>
            <a:tailEnd len="med" w="med" type="none"/>
          </a:ln>
        </p:spPr>
      </p:cxnSp>
      <p:cxnSp>
        <p:nvCxnSpPr>
          <p:cNvPr id="1503" name="Google Shape;1503;p37"/>
          <p:cNvCxnSpPr/>
          <p:nvPr/>
        </p:nvCxnSpPr>
        <p:spPr>
          <a:xfrm>
            <a:off x="6853293" y="4451350"/>
            <a:ext cx="541337" cy="234950"/>
          </a:xfrm>
          <a:prstGeom prst="straightConnector1">
            <a:avLst/>
          </a:prstGeom>
          <a:noFill/>
          <a:ln cap="flat" cmpd="sng" w="9525">
            <a:solidFill>
              <a:srgbClr val="000000"/>
            </a:solidFill>
            <a:prstDash val="dot"/>
            <a:round/>
            <a:headEnd len="med" w="med" type="none"/>
            <a:tailEnd len="med" w="med" type="none"/>
          </a:ln>
        </p:spPr>
      </p:cxnSp>
      <p:grpSp>
        <p:nvGrpSpPr>
          <p:cNvPr id="1504" name="Google Shape;1504;p37"/>
          <p:cNvGrpSpPr/>
          <p:nvPr/>
        </p:nvGrpSpPr>
        <p:grpSpPr>
          <a:xfrm>
            <a:off x="2244612" y="2022637"/>
            <a:ext cx="1278602" cy="597475"/>
            <a:chOff x="749300" y="3009900"/>
            <a:chExt cx="1278602" cy="597475"/>
          </a:xfrm>
        </p:grpSpPr>
        <p:sp>
          <p:nvSpPr>
            <p:cNvPr id="1505" name="Google Shape;1505;p37"/>
            <p:cNvSpPr txBox="1"/>
            <p:nvPr/>
          </p:nvSpPr>
          <p:spPr>
            <a:xfrm>
              <a:off x="749300" y="3022600"/>
              <a:ext cx="111120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U</a:t>
              </a:r>
              <a:r>
                <a:rPr b="0" baseline="-25000" i="0" lang="en-US" sz="2800" u="none" cap="none" strike="noStrike">
                  <a:solidFill>
                    <a:srgbClr val="000000"/>
                  </a:solidFill>
                  <a:latin typeface="Calibri"/>
                  <a:ea typeface="Calibri"/>
                  <a:cs typeface="Calibri"/>
                  <a:sym typeface="Calibri"/>
                </a:rPr>
                <a:t>sender</a:t>
              </a:r>
              <a:endParaRPr/>
            </a:p>
          </p:txBody>
        </p:sp>
        <p:sp>
          <p:nvSpPr>
            <p:cNvPr id="1506" name="Google Shape;1506;p37"/>
            <p:cNvSpPr txBox="1"/>
            <p:nvPr/>
          </p:nvSpPr>
          <p:spPr>
            <a:xfrm>
              <a:off x="1663700" y="3009900"/>
              <a:ext cx="3642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a:p>
          </p:txBody>
        </p:sp>
      </p:grpSp>
      <p:sp>
        <p:nvSpPr>
          <p:cNvPr id="1507" name="Google Shape;1507;p37"/>
          <p:cNvSpPr txBox="1"/>
          <p:nvPr/>
        </p:nvSpPr>
        <p:spPr>
          <a:xfrm>
            <a:off x="4022612" y="1768637"/>
            <a:ext cx="8338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L / R</a:t>
            </a:r>
            <a:endParaRPr/>
          </a:p>
        </p:txBody>
      </p:sp>
      <p:sp>
        <p:nvSpPr>
          <p:cNvPr id="1508" name="Google Shape;1508;p37"/>
          <p:cNvSpPr txBox="1"/>
          <p:nvPr/>
        </p:nvSpPr>
        <p:spPr>
          <a:xfrm>
            <a:off x="3565412" y="2314737"/>
            <a:ext cx="73109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RTT</a:t>
            </a:r>
            <a:endParaRPr/>
          </a:p>
        </p:txBody>
      </p:sp>
      <p:cxnSp>
        <p:nvCxnSpPr>
          <p:cNvPr id="1509" name="Google Shape;1509;p37"/>
          <p:cNvCxnSpPr/>
          <p:nvPr/>
        </p:nvCxnSpPr>
        <p:spPr>
          <a:xfrm>
            <a:off x="3654312" y="2314737"/>
            <a:ext cx="1549400" cy="0"/>
          </a:xfrm>
          <a:prstGeom prst="straightConnector1">
            <a:avLst/>
          </a:prstGeom>
          <a:noFill/>
          <a:ln cap="flat" cmpd="sng" w="22225">
            <a:solidFill>
              <a:schemeClr val="dk1"/>
            </a:solidFill>
            <a:prstDash val="solid"/>
            <a:miter lim="800000"/>
            <a:headEnd len="sm" w="sm" type="none"/>
            <a:tailEnd len="sm" w="sm" type="none"/>
          </a:ln>
        </p:spPr>
      </p:cxnSp>
      <p:grpSp>
        <p:nvGrpSpPr>
          <p:cNvPr id="1510" name="Google Shape;1510;p37"/>
          <p:cNvGrpSpPr/>
          <p:nvPr/>
        </p:nvGrpSpPr>
        <p:grpSpPr>
          <a:xfrm>
            <a:off x="5721405" y="2234921"/>
            <a:ext cx="847725" cy="1860804"/>
            <a:chOff x="4183062" y="2436876"/>
            <a:chExt cx="847725" cy="1860804"/>
          </a:xfrm>
        </p:grpSpPr>
        <p:sp>
          <p:nvSpPr>
            <p:cNvPr id="1511" name="Google Shape;1511;p37"/>
            <p:cNvSpPr txBox="1"/>
            <p:nvPr/>
          </p:nvSpPr>
          <p:spPr>
            <a:xfrm>
              <a:off x="4183062" y="3161055"/>
              <a:ext cx="847725" cy="336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0000"/>
                </a:buClr>
                <a:buSzPts val="1600"/>
                <a:buFont typeface="Arial"/>
                <a:buNone/>
              </a:pPr>
              <a:r>
                <a:rPr b="0" i="0" lang="en-US" sz="1600" u="none" cap="none" strike="noStrike">
                  <a:solidFill>
                    <a:srgbClr val="CC0000"/>
                  </a:solidFill>
                  <a:latin typeface="Arial"/>
                  <a:ea typeface="Arial"/>
                  <a:cs typeface="Arial"/>
                  <a:sym typeface="Arial"/>
                </a:rPr>
                <a:t>RTT</a:t>
              </a:r>
              <a:r>
                <a:rPr b="0" i="0" lang="en-US" sz="1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cxnSp>
          <p:nvCxnSpPr>
            <p:cNvPr id="1512" name="Google Shape;1512;p37"/>
            <p:cNvCxnSpPr/>
            <p:nvPr/>
          </p:nvCxnSpPr>
          <p:spPr>
            <a:xfrm>
              <a:off x="4870450" y="3469030"/>
              <a:ext cx="11112" cy="811213"/>
            </a:xfrm>
            <a:prstGeom prst="straightConnector1">
              <a:avLst/>
            </a:prstGeom>
            <a:noFill/>
            <a:ln cap="flat" cmpd="sng" w="9525">
              <a:solidFill>
                <a:srgbClr val="000000"/>
              </a:solidFill>
              <a:prstDash val="solid"/>
              <a:round/>
              <a:headEnd len="med" w="med" type="none"/>
              <a:tailEnd len="med" w="med" type="triangle"/>
            </a:ln>
          </p:spPr>
        </p:cxnSp>
        <p:cxnSp>
          <p:nvCxnSpPr>
            <p:cNvPr id="1513" name="Google Shape;1513;p37"/>
            <p:cNvCxnSpPr/>
            <p:nvPr/>
          </p:nvCxnSpPr>
          <p:spPr>
            <a:xfrm flipH="1" rot="10800000">
              <a:off x="4875212" y="2451443"/>
              <a:ext cx="3175" cy="768350"/>
            </a:xfrm>
            <a:prstGeom prst="straightConnector1">
              <a:avLst/>
            </a:prstGeom>
            <a:noFill/>
            <a:ln cap="flat" cmpd="sng" w="9525">
              <a:solidFill>
                <a:srgbClr val="000000"/>
              </a:solidFill>
              <a:prstDash val="solid"/>
              <a:round/>
              <a:headEnd len="med" w="med" type="none"/>
              <a:tailEnd len="med" w="med" type="triangle"/>
            </a:ln>
          </p:spPr>
        </p:cxnSp>
        <p:sp>
          <p:nvSpPr>
            <p:cNvPr id="1514" name="Google Shape;1514;p37"/>
            <p:cNvSpPr/>
            <p:nvPr/>
          </p:nvSpPr>
          <p:spPr>
            <a:xfrm>
              <a:off x="4421124" y="2436876"/>
              <a:ext cx="77724" cy="1860804"/>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515" name="Google Shape;1515;p37"/>
          <p:cNvGrpSpPr/>
          <p:nvPr/>
        </p:nvGrpSpPr>
        <p:grpSpPr>
          <a:xfrm>
            <a:off x="5737741" y="1941782"/>
            <a:ext cx="847725" cy="336550"/>
            <a:chOff x="4199398" y="2143737"/>
            <a:chExt cx="847725" cy="336550"/>
          </a:xfrm>
        </p:grpSpPr>
        <p:sp>
          <p:nvSpPr>
            <p:cNvPr id="1516" name="Google Shape;1516;p37"/>
            <p:cNvSpPr txBox="1"/>
            <p:nvPr/>
          </p:nvSpPr>
          <p:spPr>
            <a:xfrm>
              <a:off x="4199398" y="2143737"/>
              <a:ext cx="847725" cy="336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0000"/>
                </a:buClr>
                <a:buSzPts val="1600"/>
                <a:buFont typeface="Arial"/>
                <a:buNone/>
              </a:pPr>
              <a:r>
                <a:rPr b="0" i="0" lang="en-US" sz="1600" u="none" cap="none" strike="noStrike">
                  <a:solidFill>
                    <a:srgbClr val="CC0000"/>
                  </a:solidFill>
                  <a:latin typeface="Arial"/>
                  <a:ea typeface="Arial"/>
                  <a:cs typeface="Arial"/>
                  <a:sym typeface="Arial"/>
                </a:rPr>
                <a:t>L/R</a:t>
              </a:r>
              <a:endParaRPr b="0" i="0" sz="2400" u="none" cap="none" strike="noStrike">
                <a:solidFill>
                  <a:srgbClr val="000000"/>
                </a:solidFill>
                <a:latin typeface="Times New Roman"/>
                <a:ea typeface="Times New Roman"/>
                <a:cs typeface="Times New Roman"/>
                <a:sym typeface="Times New Roman"/>
              </a:endParaRPr>
            </a:p>
          </p:txBody>
        </p:sp>
        <p:sp>
          <p:nvSpPr>
            <p:cNvPr id="1517" name="Google Shape;1517;p37"/>
            <p:cNvSpPr/>
            <p:nvPr/>
          </p:nvSpPr>
          <p:spPr>
            <a:xfrm>
              <a:off x="4418854" y="2180844"/>
              <a:ext cx="85344" cy="24688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518" name="Google Shape;1518;p37"/>
          <p:cNvSpPr txBox="1"/>
          <p:nvPr/>
        </p:nvSpPr>
        <p:spPr>
          <a:xfrm>
            <a:off x="4175012" y="2314737"/>
            <a:ext cx="10951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 L / R</a:t>
            </a:r>
            <a:endParaRPr/>
          </a:p>
        </p:txBody>
      </p:sp>
      <p:grpSp>
        <p:nvGrpSpPr>
          <p:cNvPr id="1519" name="Google Shape;1519;p37"/>
          <p:cNvGrpSpPr/>
          <p:nvPr/>
        </p:nvGrpSpPr>
        <p:grpSpPr>
          <a:xfrm>
            <a:off x="3156251" y="2947504"/>
            <a:ext cx="1781653" cy="1463020"/>
            <a:chOff x="1660939" y="3934767"/>
            <a:chExt cx="1781653" cy="1463020"/>
          </a:xfrm>
        </p:grpSpPr>
        <p:sp>
          <p:nvSpPr>
            <p:cNvPr id="1520" name="Google Shape;1520;p37"/>
            <p:cNvSpPr txBox="1"/>
            <p:nvPr/>
          </p:nvSpPr>
          <p:spPr>
            <a:xfrm>
              <a:off x="1673639" y="4856490"/>
              <a:ext cx="3642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a:p>
          </p:txBody>
        </p:sp>
        <p:sp>
          <p:nvSpPr>
            <p:cNvPr id="1521" name="Google Shape;1521;p37"/>
            <p:cNvSpPr txBox="1"/>
            <p:nvPr/>
          </p:nvSpPr>
          <p:spPr>
            <a:xfrm>
              <a:off x="2070100" y="4874567"/>
              <a:ext cx="137249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0.00027</a:t>
              </a:r>
              <a:endParaRPr/>
            </a:p>
          </p:txBody>
        </p:sp>
        <p:grpSp>
          <p:nvGrpSpPr>
            <p:cNvPr id="1522" name="Google Shape;1522;p37"/>
            <p:cNvGrpSpPr/>
            <p:nvPr/>
          </p:nvGrpSpPr>
          <p:grpSpPr>
            <a:xfrm>
              <a:off x="1660939" y="3934767"/>
              <a:ext cx="1473628" cy="868065"/>
              <a:chOff x="1660939" y="3795067"/>
              <a:chExt cx="1473628" cy="868065"/>
            </a:xfrm>
          </p:grpSpPr>
          <p:sp>
            <p:nvSpPr>
              <p:cNvPr id="1523" name="Google Shape;1523;p37"/>
              <p:cNvSpPr txBox="1"/>
              <p:nvPr/>
            </p:nvSpPr>
            <p:spPr>
              <a:xfrm>
                <a:off x="1660939" y="3952557"/>
                <a:ext cx="3642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a:p>
            </p:txBody>
          </p:sp>
          <p:grpSp>
            <p:nvGrpSpPr>
              <p:cNvPr id="1524" name="Google Shape;1524;p37"/>
              <p:cNvGrpSpPr/>
              <p:nvPr/>
            </p:nvGrpSpPr>
            <p:grpSpPr>
              <a:xfrm>
                <a:off x="2095500" y="3795067"/>
                <a:ext cx="1039067" cy="868065"/>
                <a:chOff x="2032000" y="3795067"/>
                <a:chExt cx="1039067" cy="868065"/>
              </a:xfrm>
            </p:grpSpPr>
            <p:sp>
              <p:nvSpPr>
                <p:cNvPr id="1525" name="Google Shape;1525;p37"/>
                <p:cNvSpPr txBox="1"/>
                <p:nvPr/>
              </p:nvSpPr>
              <p:spPr>
                <a:xfrm>
                  <a:off x="2146300" y="3795067"/>
                  <a:ext cx="72808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.008</a:t>
                  </a:r>
                  <a:endParaRPr/>
                </a:p>
              </p:txBody>
            </p:sp>
            <p:sp>
              <p:nvSpPr>
                <p:cNvPr id="1526" name="Google Shape;1526;p37"/>
                <p:cNvSpPr txBox="1"/>
                <p:nvPr/>
              </p:nvSpPr>
              <p:spPr>
                <a:xfrm>
                  <a:off x="2032000" y="4201467"/>
                  <a:ext cx="103906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30.008</a:t>
                  </a:r>
                  <a:endParaRPr/>
                </a:p>
              </p:txBody>
            </p:sp>
            <p:cxnSp>
              <p:nvCxnSpPr>
                <p:cNvPr id="1527" name="Google Shape;1527;p37"/>
                <p:cNvCxnSpPr/>
                <p:nvPr/>
              </p:nvCxnSpPr>
              <p:spPr>
                <a:xfrm>
                  <a:off x="2120900" y="4239567"/>
                  <a:ext cx="825500" cy="0"/>
                </a:xfrm>
                <a:prstGeom prst="straightConnector1">
                  <a:avLst/>
                </a:prstGeom>
                <a:noFill/>
                <a:ln cap="flat" cmpd="sng" w="19050">
                  <a:solidFill>
                    <a:schemeClr val="dk1"/>
                  </a:solidFill>
                  <a:prstDash val="solid"/>
                  <a:miter lim="800000"/>
                  <a:headEnd len="sm" w="sm" type="none"/>
                  <a:tailEnd len="sm" w="sm" type="none"/>
                </a:ln>
              </p:spPr>
            </p:cxnSp>
          </p:grpSp>
        </p:grpSp>
      </p:grpSp>
      <p:sp>
        <p:nvSpPr>
          <p:cNvPr id="1528" name="Google Shape;1528;p37"/>
          <p:cNvSpPr/>
          <p:nvPr/>
        </p:nvSpPr>
        <p:spPr>
          <a:xfrm>
            <a:off x="5728597" y="1978889"/>
            <a:ext cx="85344" cy="246888"/>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9" name="Google Shape;1529;p37"/>
          <p:cNvSpPr txBox="1"/>
          <p:nvPr/>
        </p:nvSpPr>
        <p:spPr>
          <a:xfrm>
            <a:off x="1219200" y="5055243"/>
            <a:ext cx="10194664" cy="1231106"/>
          </a:xfrm>
          <a:prstGeom prst="rect">
            <a:avLst/>
          </a:prstGeom>
          <a:noFill/>
          <a:ln>
            <a:noFill/>
          </a:ln>
        </p:spPr>
        <p:txBody>
          <a:bodyPr anchorCtr="0" anchor="t" bIns="45700" lIns="91425" spcFirstLastPara="1" rIns="91425" wrap="square" tIns="45700">
            <a:spAutoFit/>
          </a:bodyPr>
          <a:lstStyle/>
          <a:p>
            <a:pPr indent="-287338" lvl="0" marL="287338"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000000"/>
                </a:solidFill>
                <a:latin typeface="Calibri"/>
                <a:ea typeface="Calibri"/>
                <a:cs typeface="Calibri"/>
                <a:sym typeface="Calibri"/>
              </a:rPr>
              <a:t>rdt 3.0 protocol performance stinks!</a:t>
            </a:r>
            <a:endParaRPr/>
          </a:p>
          <a:p>
            <a:pPr indent="-287338" lvl="0" marL="287338"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000000"/>
                </a:solidFill>
                <a:latin typeface="Calibri"/>
                <a:ea typeface="Calibri"/>
                <a:cs typeface="Calibri"/>
                <a:sym typeface="Calibri"/>
              </a:rPr>
              <a:t>Protocol limits performance of underlying infrastructure (channel)</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30" name="Google Shape;1530;p3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4"/>
                                        </p:tgtEl>
                                        <p:attrNameLst>
                                          <p:attrName>style.visibility</p:attrName>
                                        </p:attrNameLst>
                                      </p:cBhvr>
                                      <p:to>
                                        <p:strVal val="visible"/>
                                      </p:to>
                                    </p:set>
                                    <p:animEffect filter="fade" transition="in">
                                      <p:cBhvr>
                                        <p:cTn dur="500"/>
                                        <p:tgtEl>
                                          <p:spTgt spid="1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500"/>
                                        <p:tgtEl>
                                          <p:spTgt spid="1508"/>
                                        </p:tgtEl>
                                      </p:cBhvr>
                                    </p:animEffect>
                                  </p:childTnLst>
                                </p:cTn>
                              </p:par>
                              <p:par>
                                <p:cTn fill="hold" nodeType="with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500"/>
                                        <p:tgtEl>
                                          <p:spTgt spid="1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5"/>
                                        </p:tgtEl>
                                        <p:attrNameLst>
                                          <p:attrName>style.visibility</p:attrName>
                                        </p:attrNameLst>
                                      </p:cBhvr>
                                      <p:to>
                                        <p:strVal val="visible"/>
                                      </p:to>
                                    </p:set>
                                    <p:animEffect filter="fade" transition="in">
                                      <p:cBhvr>
                                        <p:cTn dur="500"/>
                                        <p:tgtEl>
                                          <p:spTgt spid="1515"/>
                                        </p:tgtEl>
                                      </p:cBhvr>
                                    </p:animEffect>
                                  </p:childTnLst>
                                </p:cTn>
                              </p:par>
                              <p:par>
                                <p:cTn fill="hold" nodeType="withEffect" presetClass="entr" presetID="10" presetSubtype="0">
                                  <p:stCondLst>
                                    <p:cond delay="0"/>
                                  </p:stCondLst>
                                  <p:childTnLst>
                                    <p:set>
                                      <p:cBhvr>
                                        <p:cTn dur="1" fill="hold">
                                          <p:stCondLst>
                                            <p:cond delay="0"/>
                                          </p:stCondLst>
                                        </p:cTn>
                                        <p:tgtEl>
                                          <p:spTgt spid="1518"/>
                                        </p:tgtEl>
                                        <p:attrNameLst>
                                          <p:attrName>style.visibility</p:attrName>
                                        </p:attrNameLst>
                                      </p:cBhvr>
                                      <p:to>
                                        <p:strVal val="visible"/>
                                      </p:to>
                                    </p:set>
                                    <p:animEffect filter="fade" transition="in">
                                      <p:cBhvr>
                                        <p:cTn dur="500"/>
                                        <p:tgtEl>
                                          <p:spTgt spid="1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7"/>
                                        </p:tgtEl>
                                        <p:attrNameLst>
                                          <p:attrName>style.visibility</p:attrName>
                                        </p:attrNameLst>
                                      </p:cBhvr>
                                      <p:to>
                                        <p:strVal val="visible"/>
                                      </p:to>
                                    </p:set>
                                    <p:animEffect filter="fade" transition="in">
                                      <p:cBhvr>
                                        <p:cTn dur="500"/>
                                        <p:tgtEl>
                                          <p:spTgt spid="1507"/>
                                        </p:tgtEl>
                                      </p:cBhvr>
                                    </p:animEffect>
                                  </p:childTnLst>
                                </p:cTn>
                              </p:par>
                              <p:par>
                                <p:cTn fill="hold" nodeType="withEffect" presetClass="entr" presetID="10" presetSubtype="0">
                                  <p:stCondLst>
                                    <p:cond delay="0"/>
                                  </p:stCondLst>
                                  <p:childTnLst>
                                    <p:set>
                                      <p:cBhvr>
                                        <p:cTn dur="1" fill="hold">
                                          <p:stCondLst>
                                            <p:cond delay="0"/>
                                          </p:stCondLst>
                                        </p:cTn>
                                        <p:tgtEl>
                                          <p:spTgt spid="1528"/>
                                        </p:tgtEl>
                                        <p:attrNameLst>
                                          <p:attrName>style.visibility</p:attrName>
                                        </p:attrNameLst>
                                      </p:cBhvr>
                                      <p:to>
                                        <p:strVal val="visible"/>
                                      </p:to>
                                    </p:set>
                                    <p:animEffect filter="fade" transition="in">
                                      <p:cBhvr>
                                        <p:cTn dur="500"/>
                                        <p:tgtEl>
                                          <p:spTgt spid="15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500"/>
                                        <p:tgtEl>
                                          <p:spTgt spid="1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9"/>
                                        </p:tgtEl>
                                        <p:attrNameLst>
                                          <p:attrName>style.visibility</p:attrName>
                                        </p:attrNameLst>
                                      </p:cBhvr>
                                      <p:to>
                                        <p:strVal val="visible"/>
                                      </p:to>
                                    </p:set>
                                    <p:animEffect filter="fade" transition="in">
                                      <p:cBhvr>
                                        <p:cTn dur="500"/>
                                        <p:tgtEl>
                                          <p:spTgt spid="1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9"/>
                                        </p:tgtEl>
                                        <p:attrNameLst>
                                          <p:attrName>style.visibility</p:attrName>
                                        </p:attrNameLst>
                                      </p:cBhvr>
                                      <p:to>
                                        <p:strVal val="visible"/>
                                      </p:to>
                                    </p:set>
                                    <p:animEffect filter="fade" transition="in">
                                      <p:cBhvr>
                                        <p:cTn dur="500"/>
                                        <p:tgtEl>
                                          <p:spTgt spid="1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38"/>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rdt3.0: pipelined protocols operation</a:t>
            </a:r>
            <a:endParaRPr sz="4400"/>
          </a:p>
        </p:txBody>
      </p:sp>
      <p:sp>
        <p:nvSpPr>
          <p:cNvPr id="1537" name="Google Shape;1537;p38"/>
          <p:cNvSpPr txBox="1"/>
          <p:nvPr/>
        </p:nvSpPr>
        <p:spPr>
          <a:xfrm>
            <a:off x="722556" y="1312877"/>
            <a:ext cx="10988826" cy="2033185"/>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CC0000"/>
                </a:solidFill>
                <a:latin typeface="Calibri"/>
                <a:ea typeface="Calibri"/>
                <a:cs typeface="Calibri"/>
                <a:sym typeface="Calibri"/>
              </a:rPr>
              <a:t>pipelining:</a:t>
            </a:r>
            <a:r>
              <a:rPr b="0" i="0" lang="en-US" sz="2800" u="none" cap="none" strike="noStrike">
                <a:solidFill>
                  <a:srgbClr val="000000"/>
                </a:solidFill>
                <a:latin typeface="Calibri"/>
                <a:ea typeface="Calibri"/>
                <a:cs typeface="Calibri"/>
                <a:sym typeface="Calibri"/>
              </a:rPr>
              <a:t> sender allows multiple, “in-flight”, yet-to-be-acknowledged packets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range of sequence numbers must be increased</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buffering at sender and/or receiver</a:t>
            </a:r>
            <a:endParaRPr/>
          </a:p>
        </p:txBody>
      </p:sp>
      <p:grpSp>
        <p:nvGrpSpPr>
          <p:cNvPr id="1538" name="Google Shape;1538;p38"/>
          <p:cNvGrpSpPr/>
          <p:nvPr/>
        </p:nvGrpSpPr>
        <p:grpSpPr>
          <a:xfrm>
            <a:off x="2916237" y="2993267"/>
            <a:ext cx="6359525" cy="2370138"/>
            <a:chOff x="1673403" y="3019025"/>
            <a:chExt cx="6359525" cy="2370138"/>
          </a:xfrm>
        </p:grpSpPr>
        <p:pic>
          <p:nvPicPr>
            <p:cNvPr descr="rdt_pipelined1" id="1539" name="Google Shape;1539;p38"/>
            <p:cNvPicPr preferRelativeResize="0"/>
            <p:nvPr/>
          </p:nvPicPr>
          <p:blipFill rotWithShape="1">
            <a:blip r:embed="rId3">
              <a:alphaModFix/>
            </a:blip>
            <a:srcRect b="0" l="0" r="0" t="0"/>
            <a:stretch/>
          </p:blipFill>
          <p:spPr>
            <a:xfrm>
              <a:off x="1927403" y="3019025"/>
              <a:ext cx="6105525" cy="2370138"/>
            </a:xfrm>
            <a:prstGeom prst="rect">
              <a:avLst/>
            </a:prstGeom>
            <a:noFill/>
            <a:ln>
              <a:noFill/>
            </a:ln>
          </p:spPr>
        </p:pic>
        <p:grpSp>
          <p:nvGrpSpPr>
            <p:cNvPr id="1540" name="Google Shape;1540;p38"/>
            <p:cNvGrpSpPr/>
            <p:nvPr/>
          </p:nvGrpSpPr>
          <p:grpSpPr>
            <a:xfrm>
              <a:off x="1673403" y="3696888"/>
              <a:ext cx="469900" cy="465137"/>
              <a:chOff x="881" y="2283"/>
              <a:chExt cx="296" cy="293"/>
            </a:xfrm>
          </p:grpSpPr>
          <p:sp>
            <p:nvSpPr>
              <p:cNvPr id="1541" name="Google Shape;1541;p38"/>
              <p:cNvSpPr/>
              <p:nvPr/>
            </p:nvSpPr>
            <p:spPr>
              <a:xfrm>
                <a:off x="1026" y="2283"/>
                <a:ext cx="122" cy="2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42" name="Google Shape;1542;p38"/>
              <p:cNvGrpSpPr/>
              <p:nvPr/>
            </p:nvGrpSpPr>
            <p:grpSpPr>
              <a:xfrm flipH="1">
                <a:off x="881" y="2283"/>
                <a:ext cx="296" cy="293"/>
                <a:chOff x="2839" y="3501"/>
                <a:chExt cx="755" cy="803"/>
              </a:xfrm>
            </p:grpSpPr>
            <p:pic>
              <p:nvPicPr>
                <p:cNvPr descr="desktop_computer_stylized_medium" id="1543" name="Google Shape;1543;p38"/>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1544" name="Google Shape;1544;p3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1545" name="Google Shape;1545;p38"/>
            <p:cNvSpPr/>
            <p:nvPr/>
          </p:nvSpPr>
          <p:spPr>
            <a:xfrm>
              <a:off x="7613828" y="3709588"/>
              <a:ext cx="185737" cy="431800"/>
            </a:xfrm>
            <a:custGeom>
              <a:rect b="b" l="l" r="r" t="t"/>
              <a:pathLst>
                <a:path extrusionOk="0" h="272" w="117">
                  <a:moveTo>
                    <a:pt x="6" y="6"/>
                  </a:moveTo>
                  <a:lnTo>
                    <a:pt x="3" y="77"/>
                  </a:lnTo>
                  <a:lnTo>
                    <a:pt x="59" y="120"/>
                  </a:lnTo>
                  <a:lnTo>
                    <a:pt x="0" y="146"/>
                  </a:lnTo>
                  <a:lnTo>
                    <a:pt x="3" y="270"/>
                  </a:lnTo>
                  <a:lnTo>
                    <a:pt x="117" y="272"/>
                  </a:lnTo>
                  <a:lnTo>
                    <a:pt x="114" y="0"/>
                  </a:lnTo>
                  <a:lnTo>
                    <a:pt x="6" y="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546" name="Google Shape;1546;p38"/>
            <p:cNvGrpSpPr/>
            <p:nvPr/>
          </p:nvGrpSpPr>
          <p:grpSpPr>
            <a:xfrm>
              <a:off x="4784903" y="3714350"/>
              <a:ext cx="469900" cy="465138"/>
              <a:chOff x="881" y="2283"/>
              <a:chExt cx="296" cy="293"/>
            </a:xfrm>
          </p:grpSpPr>
          <p:sp>
            <p:nvSpPr>
              <p:cNvPr id="1547" name="Google Shape;1547;p38"/>
              <p:cNvSpPr/>
              <p:nvPr/>
            </p:nvSpPr>
            <p:spPr>
              <a:xfrm>
                <a:off x="1026" y="2283"/>
                <a:ext cx="122" cy="2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48" name="Google Shape;1548;p38"/>
              <p:cNvGrpSpPr/>
              <p:nvPr/>
            </p:nvGrpSpPr>
            <p:grpSpPr>
              <a:xfrm flipH="1">
                <a:off x="881" y="2283"/>
                <a:ext cx="296" cy="293"/>
                <a:chOff x="2839" y="3501"/>
                <a:chExt cx="755" cy="803"/>
              </a:xfrm>
            </p:grpSpPr>
            <p:pic>
              <p:nvPicPr>
                <p:cNvPr descr="desktop_computer_stylized_medium" id="1549" name="Google Shape;1549;p38"/>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1550" name="Google Shape;1550;p3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grpSp>
          <p:nvGrpSpPr>
            <p:cNvPr id="1551" name="Google Shape;1551;p38"/>
            <p:cNvGrpSpPr/>
            <p:nvPr/>
          </p:nvGrpSpPr>
          <p:grpSpPr>
            <a:xfrm>
              <a:off x="4493546" y="3633388"/>
              <a:ext cx="223838" cy="501650"/>
              <a:chOff x="4140" y="429"/>
              <a:chExt cx="1425" cy="2396"/>
            </a:xfrm>
          </p:grpSpPr>
          <p:sp>
            <p:nvSpPr>
              <p:cNvPr id="1552" name="Google Shape;1552;p38"/>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53" name="Google Shape;1553;p38"/>
              <p:cNvSpPr/>
              <p:nvPr/>
            </p:nvSpPr>
            <p:spPr>
              <a:xfrm>
                <a:off x="4211" y="429"/>
                <a:ext cx="1041"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54" name="Google Shape;1554;p38"/>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55" name="Google Shape;1555;p3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56" name="Google Shape;1556;p38"/>
              <p:cNvSpPr/>
              <p:nvPr/>
            </p:nvSpPr>
            <p:spPr>
              <a:xfrm>
                <a:off x="4211" y="694"/>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57" name="Google Shape;1557;p38"/>
              <p:cNvGrpSpPr/>
              <p:nvPr/>
            </p:nvGrpSpPr>
            <p:grpSpPr>
              <a:xfrm>
                <a:off x="4747" y="671"/>
                <a:ext cx="586" cy="144"/>
                <a:chOff x="611" y="2571"/>
                <a:chExt cx="731" cy="138"/>
              </a:xfrm>
            </p:grpSpPr>
            <p:sp>
              <p:nvSpPr>
                <p:cNvPr id="1558" name="Google Shape;1558;p38"/>
                <p:cNvSpPr/>
                <p:nvPr/>
              </p:nvSpPr>
              <p:spPr>
                <a:xfrm>
                  <a:off x="611" y="2571"/>
                  <a:ext cx="731"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59" name="Google Shape;1559;p38"/>
                <p:cNvSpPr/>
                <p:nvPr/>
              </p:nvSpPr>
              <p:spPr>
                <a:xfrm>
                  <a:off x="623" y="2586"/>
                  <a:ext cx="706"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560" name="Google Shape;1560;p38"/>
              <p:cNvSpPr/>
              <p:nvPr/>
            </p:nvSpPr>
            <p:spPr>
              <a:xfrm>
                <a:off x="4221" y="1020"/>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61" name="Google Shape;1561;p38"/>
              <p:cNvGrpSpPr/>
              <p:nvPr/>
            </p:nvGrpSpPr>
            <p:grpSpPr>
              <a:xfrm>
                <a:off x="4746" y="998"/>
                <a:ext cx="586" cy="129"/>
                <a:chOff x="613" y="2572"/>
                <a:chExt cx="731" cy="134"/>
              </a:xfrm>
            </p:grpSpPr>
            <p:sp>
              <p:nvSpPr>
                <p:cNvPr id="1562" name="Google Shape;1562;p38"/>
                <p:cNvSpPr/>
                <p:nvPr/>
              </p:nvSpPr>
              <p:spPr>
                <a:xfrm>
                  <a:off x="613" y="2572"/>
                  <a:ext cx="731"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63" name="Google Shape;1563;p38"/>
                <p:cNvSpPr/>
                <p:nvPr/>
              </p:nvSpPr>
              <p:spPr>
                <a:xfrm>
                  <a:off x="626" y="2588"/>
                  <a:ext cx="706" cy="10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564" name="Google Shape;1564;p38"/>
              <p:cNvSpPr/>
              <p:nvPr/>
            </p:nvSpPr>
            <p:spPr>
              <a:xfrm>
                <a:off x="4221" y="1362"/>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65" name="Google Shape;1565;p38"/>
              <p:cNvSpPr/>
              <p:nvPr/>
            </p:nvSpPr>
            <p:spPr>
              <a:xfrm>
                <a:off x="4231" y="1657"/>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66" name="Google Shape;1566;p38"/>
              <p:cNvGrpSpPr/>
              <p:nvPr/>
            </p:nvGrpSpPr>
            <p:grpSpPr>
              <a:xfrm>
                <a:off x="4737" y="1627"/>
                <a:ext cx="576" cy="152"/>
                <a:chOff x="616" y="2568"/>
                <a:chExt cx="718" cy="140"/>
              </a:xfrm>
            </p:grpSpPr>
            <p:sp>
              <p:nvSpPr>
                <p:cNvPr id="1567" name="Google Shape;1567;p38"/>
                <p:cNvSpPr/>
                <p:nvPr/>
              </p:nvSpPr>
              <p:spPr>
                <a:xfrm>
                  <a:off x="616" y="2568"/>
                  <a:ext cx="718"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68" name="Google Shape;1568;p38"/>
                <p:cNvSpPr/>
                <p:nvPr/>
              </p:nvSpPr>
              <p:spPr>
                <a:xfrm>
                  <a:off x="628" y="2582"/>
                  <a:ext cx="692" cy="11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569" name="Google Shape;1569;p3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570" name="Google Shape;1570;p38"/>
              <p:cNvGrpSpPr/>
              <p:nvPr/>
            </p:nvGrpSpPr>
            <p:grpSpPr>
              <a:xfrm>
                <a:off x="4737" y="1324"/>
                <a:ext cx="586" cy="144"/>
                <a:chOff x="611" y="2565"/>
                <a:chExt cx="730" cy="144"/>
              </a:xfrm>
            </p:grpSpPr>
            <p:sp>
              <p:nvSpPr>
                <p:cNvPr id="1571" name="Google Shape;1571;p38"/>
                <p:cNvSpPr/>
                <p:nvPr/>
              </p:nvSpPr>
              <p:spPr>
                <a:xfrm>
                  <a:off x="611" y="2565"/>
                  <a:ext cx="730"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72" name="Google Shape;1572;p38"/>
                <p:cNvSpPr/>
                <p:nvPr/>
              </p:nvSpPr>
              <p:spPr>
                <a:xfrm>
                  <a:off x="623" y="2580"/>
                  <a:ext cx="705"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573" name="Google Shape;1573;p38"/>
              <p:cNvSpPr/>
              <p:nvPr/>
            </p:nvSpPr>
            <p:spPr>
              <a:xfrm>
                <a:off x="5252"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74" name="Google Shape;1574;p3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75" name="Google Shape;1575;p3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76" name="Google Shape;1576;p38"/>
              <p:cNvSpPr/>
              <p:nvPr/>
            </p:nvSpPr>
            <p:spPr>
              <a:xfrm>
                <a:off x="5514" y="2613"/>
                <a:ext cx="51" cy="9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77" name="Google Shape;1577;p3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78" name="Google Shape;1578;p38"/>
              <p:cNvSpPr/>
              <p:nvPr/>
            </p:nvSpPr>
            <p:spPr>
              <a:xfrm>
                <a:off x="4140" y="2681"/>
                <a:ext cx="1203"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79" name="Google Shape;1579;p38"/>
              <p:cNvSpPr/>
              <p:nvPr/>
            </p:nvSpPr>
            <p:spPr>
              <a:xfrm>
                <a:off x="4211" y="2711"/>
                <a:ext cx="1061"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80" name="Google Shape;1580;p38"/>
              <p:cNvSpPr/>
              <p:nvPr/>
            </p:nvSpPr>
            <p:spPr>
              <a:xfrm>
                <a:off x="4312" y="2385"/>
                <a:ext cx="15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81" name="Google Shape;1581;p38"/>
              <p:cNvSpPr/>
              <p:nvPr/>
            </p:nvSpPr>
            <p:spPr>
              <a:xfrm>
                <a:off x="4484" y="2385"/>
                <a:ext cx="162"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582" name="Google Shape;1582;p38"/>
              <p:cNvSpPr/>
              <p:nvPr/>
            </p:nvSpPr>
            <p:spPr>
              <a:xfrm>
                <a:off x="4666" y="2378"/>
                <a:ext cx="15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83" name="Google Shape;1583;p38"/>
              <p:cNvSpPr/>
              <p:nvPr/>
            </p:nvSpPr>
            <p:spPr>
              <a:xfrm>
                <a:off x="5060" y="1832"/>
                <a:ext cx="91" cy="766"/>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grpSp>
          <p:nvGrpSpPr>
            <p:cNvPr id="1584" name="Google Shape;1584;p38"/>
            <p:cNvGrpSpPr/>
            <p:nvPr/>
          </p:nvGrpSpPr>
          <p:grpSpPr>
            <a:xfrm>
              <a:off x="7659865" y="3576238"/>
              <a:ext cx="223838" cy="501650"/>
              <a:chOff x="4140" y="429"/>
              <a:chExt cx="1425" cy="2396"/>
            </a:xfrm>
          </p:grpSpPr>
          <p:sp>
            <p:nvSpPr>
              <p:cNvPr id="1585" name="Google Shape;1585;p38"/>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86" name="Google Shape;1586;p38"/>
              <p:cNvSpPr/>
              <p:nvPr/>
            </p:nvSpPr>
            <p:spPr>
              <a:xfrm>
                <a:off x="4211" y="429"/>
                <a:ext cx="1041"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87" name="Google Shape;1587;p38"/>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88" name="Google Shape;1588;p3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89" name="Google Shape;1589;p38"/>
              <p:cNvSpPr/>
              <p:nvPr/>
            </p:nvSpPr>
            <p:spPr>
              <a:xfrm>
                <a:off x="4211" y="694"/>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90" name="Google Shape;1590;p38"/>
              <p:cNvGrpSpPr/>
              <p:nvPr/>
            </p:nvGrpSpPr>
            <p:grpSpPr>
              <a:xfrm>
                <a:off x="4747" y="671"/>
                <a:ext cx="586" cy="144"/>
                <a:chOff x="611" y="2571"/>
                <a:chExt cx="731" cy="138"/>
              </a:xfrm>
            </p:grpSpPr>
            <p:sp>
              <p:nvSpPr>
                <p:cNvPr id="1591" name="Google Shape;1591;p38"/>
                <p:cNvSpPr/>
                <p:nvPr/>
              </p:nvSpPr>
              <p:spPr>
                <a:xfrm>
                  <a:off x="611" y="2571"/>
                  <a:ext cx="731"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92" name="Google Shape;1592;p38"/>
                <p:cNvSpPr/>
                <p:nvPr/>
              </p:nvSpPr>
              <p:spPr>
                <a:xfrm>
                  <a:off x="623" y="2586"/>
                  <a:ext cx="706"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593" name="Google Shape;1593;p38"/>
              <p:cNvSpPr/>
              <p:nvPr/>
            </p:nvSpPr>
            <p:spPr>
              <a:xfrm>
                <a:off x="4221" y="1020"/>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94" name="Google Shape;1594;p38"/>
              <p:cNvGrpSpPr/>
              <p:nvPr/>
            </p:nvGrpSpPr>
            <p:grpSpPr>
              <a:xfrm>
                <a:off x="4746" y="998"/>
                <a:ext cx="586" cy="129"/>
                <a:chOff x="613" y="2572"/>
                <a:chExt cx="731" cy="134"/>
              </a:xfrm>
            </p:grpSpPr>
            <p:sp>
              <p:nvSpPr>
                <p:cNvPr id="1595" name="Google Shape;1595;p38"/>
                <p:cNvSpPr/>
                <p:nvPr/>
              </p:nvSpPr>
              <p:spPr>
                <a:xfrm>
                  <a:off x="613" y="2572"/>
                  <a:ext cx="731"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96" name="Google Shape;1596;p38"/>
                <p:cNvSpPr/>
                <p:nvPr/>
              </p:nvSpPr>
              <p:spPr>
                <a:xfrm>
                  <a:off x="626" y="2588"/>
                  <a:ext cx="706" cy="10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597" name="Google Shape;1597;p38"/>
              <p:cNvSpPr/>
              <p:nvPr/>
            </p:nvSpPr>
            <p:spPr>
              <a:xfrm>
                <a:off x="4221" y="1362"/>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598" name="Google Shape;1598;p38"/>
              <p:cNvSpPr/>
              <p:nvPr/>
            </p:nvSpPr>
            <p:spPr>
              <a:xfrm>
                <a:off x="4231" y="1657"/>
                <a:ext cx="596"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599" name="Google Shape;1599;p38"/>
              <p:cNvGrpSpPr/>
              <p:nvPr/>
            </p:nvGrpSpPr>
            <p:grpSpPr>
              <a:xfrm>
                <a:off x="4737" y="1627"/>
                <a:ext cx="576" cy="152"/>
                <a:chOff x="616" y="2568"/>
                <a:chExt cx="718" cy="140"/>
              </a:xfrm>
            </p:grpSpPr>
            <p:sp>
              <p:nvSpPr>
                <p:cNvPr id="1600" name="Google Shape;1600;p38"/>
                <p:cNvSpPr/>
                <p:nvPr/>
              </p:nvSpPr>
              <p:spPr>
                <a:xfrm>
                  <a:off x="616" y="2568"/>
                  <a:ext cx="718"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01" name="Google Shape;1601;p38"/>
                <p:cNvSpPr/>
                <p:nvPr/>
              </p:nvSpPr>
              <p:spPr>
                <a:xfrm>
                  <a:off x="628" y="2582"/>
                  <a:ext cx="692" cy="11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602" name="Google Shape;1602;p3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603" name="Google Shape;1603;p38"/>
              <p:cNvGrpSpPr/>
              <p:nvPr/>
            </p:nvGrpSpPr>
            <p:grpSpPr>
              <a:xfrm>
                <a:off x="4737" y="1324"/>
                <a:ext cx="586" cy="144"/>
                <a:chOff x="611" y="2565"/>
                <a:chExt cx="730" cy="144"/>
              </a:xfrm>
            </p:grpSpPr>
            <p:sp>
              <p:nvSpPr>
                <p:cNvPr id="1604" name="Google Shape;1604;p38"/>
                <p:cNvSpPr/>
                <p:nvPr/>
              </p:nvSpPr>
              <p:spPr>
                <a:xfrm>
                  <a:off x="611" y="2565"/>
                  <a:ext cx="730"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05" name="Google Shape;1605;p38"/>
                <p:cNvSpPr/>
                <p:nvPr/>
              </p:nvSpPr>
              <p:spPr>
                <a:xfrm>
                  <a:off x="623" y="2580"/>
                  <a:ext cx="705"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sp>
            <p:nvSpPr>
              <p:cNvPr id="1606" name="Google Shape;1606;p38"/>
              <p:cNvSpPr/>
              <p:nvPr/>
            </p:nvSpPr>
            <p:spPr>
              <a:xfrm>
                <a:off x="5252"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07" name="Google Shape;1607;p3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08" name="Google Shape;1608;p3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09" name="Google Shape;1609;p38"/>
              <p:cNvSpPr/>
              <p:nvPr/>
            </p:nvSpPr>
            <p:spPr>
              <a:xfrm>
                <a:off x="5514" y="2613"/>
                <a:ext cx="51" cy="91"/>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10" name="Google Shape;1610;p3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11" name="Google Shape;1611;p38"/>
              <p:cNvSpPr/>
              <p:nvPr/>
            </p:nvSpPr>
            <p:spPr>
              <a:xfrm>
                <a:off x="4140" y="2681"/>
                <a:ext cx="1203"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12" name="Google Shape;1612;p38"/>
              <p:cNvSpPr/>
              <p:nvPr/>
            </p:nvSpPr>
            <p:spPr>
              <a:xfrm>
                <a:off x="4211" y="2711"/>
                <a:ext cx="1061"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13" name="Google Shape;1613;p38"/>
              <p:cNvSpPr/>
              <p:nvPr/>
            </p:nvSpPr>
            <p:spPr>
              <a:xfrm>
                <a:off x="4312" y="2385"/>
                <a:ext cx="15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14" name="Google Shape;1614;p38"/>
              <p:cNvSpPr/>
              <p:nvPr/>
            </p:nvSpPr>
            <p:spPr>
              <a:xfrm>
                <a:off x="4484" y="2385"/>
                <a:ext cx="162"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615" name="Google Shape;1615;p38"/>
              <p:cNvSpPr/>
              <p:nvPr/>
            </p:nvSpPr>
            <p:spPr>
              <a:xfrm>
                <a:off x="4666" y="2378"/>
                <a:ext cx="15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616" name="Google Shape;1616;p38"/>
              <p:cNvSpPr/>
              <p:nvPr/>
            </p:nvSpPr>
            <p:spPr>
              <a:xfrm>
                <a:off x="5060" y="1832"/>
                <a:ext cx="91" cy="766"/>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grpSp>
      <p:sp>
        <p:nvSpPr>
          <p:cNvPr id="1617" name="Google Shape;1617;p38"/>
          <p:cNvSpPr/>
          <p:nvPr/>
        </p:nvSpPr>
        <p:spPr>
          <a:xfrm>
            <a:off x="6069496" y="2941983"/>
            <a:ext cx="3750365" cy="2491408"/>
          </a:xfrm>
          <a:custGeom>
            <a:rect b="b" l="l" r="r" t="t"/>
            <a:pathLst>
              <a:path extrusionOk="0" h="2491408" w="3750365">
                <a:moveTo>
                  <a:pt x="331304" y="0"/>
                </a:moveTo>
                <a:lnTo>
                  <a:pt x="0" y="861391"/>
                </a:lnTo>
                <a:lnTo>
                  <a:pt x="13252" y="1378226"/>
                </a:lnTo>
                <a:lnTo>
                  <a:pt x="26504" y="2491408"/>
                </a:lnTo>
                <a:lnTo>
                  <a:pt x="3750365" y="2451652"/>
                </a:lnTo>
                <a:lnTo>
                  <a:pt x="3723861" y="79513"/>
                </a:lnTo>
                <a:lnTo>
                  <a:pt x="33130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8" name="Google Shape;1618;p3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17"/>
                                        </p:tgtEl>
                                      </p:cBhvr>
                                    </p:animEffect>
                                    <p:set>
                                      <p:cBhvr>
                                        <p:cTn dur="1" fill="hold">
                                          <p:stCondLst>
                                            <p:cond delay="500"/>
                                          </p:stCondLst>
                                        </p:cTn>
                                        <p:tgtEl>
                                          <p:spTgt spid="16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39"/>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Pipelining: increased utilization</a:t>
            </a:r>
            <a:endParaRPr sz="4400"/>
          </a:p>
        </p:txBody>
      </p:sp>
      <p:grpSp>
        <p:nvGrpSpPr>
          <p:cNvPr id="1625" name="Google Shape;1625;p39"/>
          <p:cNvGrpSpPr/>
          <p:nvPr/>
        </p:nvGrpSpPr>
        <p:grpSpPr>
          <a:xfrm>
            <a:off x="1436915" y="1417186"/>
            <a:ext cx="9144000" cy="3759200"/>
            <a:chOff x="1436915" y="1417186"/>
            <a:chExt cx="9144000" cy="3759200"/>
          </a:xfrm>
        </p:grpSpPr>
        <p:grpSp>
          <p:nvGrpSpPr>
            <p:cNvPr id="1626" name="Google Shape;1626;p39"/>
            <p:cNvGrpSpPr/>
            <p:nvPr/>
          </p:nvGrpSpPr>
          <p:grpSpPr>
            <a:xfrm>
              <a:off x="1436915" y="1744211"/>
              <a:ext cx="5265738" cy="3432175"/>
              <a:chOff x="1436915" y="1744211"/>
              <a:chExt cx="5265738" cy="3432175"/>
            </a:xfrm>
          </p:grpSpPr>
          <p:sp>
            <p:nvSpPr>
              <p:cNvPr id="1627" name="Google Shape;1627;p39"/>
              <p:cNvSpPr txBox="1"/>
              <p:nvPr/>
            </p:nvSpPr>
            <p:spPr>
              <a:xfrm>
                <a:off x="1436915" y="1760086"/>
                <a:ext cx="3086100" cy="35401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first packet bit transmitted, t = 0</a:t>
                </a:r>
                <a:endParaRPr b="0" i="0" sz="1600" u="none" cap="none" strike="noStrike">
                  <a:solidFill>
                    <a:srgbClr val="000000"/>
                  </a:solidFill>
                  <a:latin typeface="Times New Roman"/>
                  <a:ea typeface="Times New Roman"/>
                  <a:cs typeface="Times New Roman"/>
                  <a:sym typeface="Times New Roman"/>
                </a:endParaRPr>
              </a:p>
            </p:txBody>
          </p:sp>
          <p:cxnSp>
            <p:nvCxnSpPr>
              <p:cNvPr id="1628" name="Google Shape;1628;p39"/>
              <p:cNvCxnSpPr/>
              <p:nvPr/>
            </p:nvCxnSpPr>
            <p:spPr>
              <a:xfrm>
                <a:off x="4599215" y="1744211"/>
                <a:ext cx="20638" cy="3284538"/>
              </a:xfrm>
              <a:prstGeom prst="straightConnector1">
                <a:avLst/>
              </a:prstGeom>
              <a:noFill/>
              <a:ln cap="flat" cmpd="sng" w="9525">
                <a:solidFill>
                  <a:srgbClr val="000000"/>
                </a:solidFill>
                <a:prstDash val="solid"/>
                <a:round/>
                <a:headEnd len="med" w="med" type="none"/>
                <a:tailEnd len="med" w="med" type="triangle"/>
              </a:ln>
            </p:spPr>
          </p:cxnSp>
          <p:cxnSp>
            <p:nvCxnSpPr>
              <p:cNvPr id="1629" name="Google Shape;1629;p39"/>
              <p:cNvCxnSpPr/>
              <p:nvPr/>
            </p:nvCxnSpPr>
            <p:spPr>
              <a:xfrm>
                <a:off x="6680428" y="1756911"/>
                <a:ext cx="22225" cy="3351213"/>
              </a:xfrm>
              <a:prstGeom prst="straightConnector1">
                <a:avLst/>
              </a:prstGeom>
              <a:noFill/>
              <a:ln cap="flat" cmpd="sng" w="9525">
                <a:solidFill>
                  <a:srgbClr val="000000"/>
                </a:solidFill>
                <a:prstDash val="solid"/>
                <a:round/>
                <a:headEnd len="med" w="med" type="none"/>
                <a:tailEnd len="med" w="med" type="triangle"/>
              </a:ln>
            </p:spPr>
          </p:cxnSp>
          <p:grpSp>
            <p:nvGrpSpPr>
              <p:cNvPr id="1630" name="Google Shape;1630;p39"/>
              <p:cNvGrpSpPr/>
              <p:nvPr/>
            </p:nvGrpSpPr>
            <p:grpSpPr>
              <a:xfrm>
                <a:off x="4480153" y="4081011"/>
                <a:ext cx="1466850" cy="608013"/>
                <a:chOff x="12502" y="21425"/>
                <a:chExt cx="3400" cy="1025"/>
              </a:xfrm>
            </p:grpSpPr>
            <p:cxnSp>
              <p:nvCxnSpPr>
                <p:cNvPr id="1631" name="Google Shape;1631;p39"/>
                <p:cNvCxnSpPr/>
                <p:nvPr/>
              </p:nvCxnSpPr>
              <p:spPr>
                <a:xfrm flipH="1">
                  <a:off x="12502" y="21425"/>
                  <a:ext cx="288" cy="2"/>
                </a:xfrm>
                <a:prstGeom prst="straightConnector1">
                  <a:avLst/>
                </a:prstGeom>
                <a:noFill/>
                <a:ln cap="flat" cmpd="sng" w="9525">
                  <a:solidFill>
                    <a:srgbClr val="000000"/>
                  </a:solidFill>
                  <a:prstDash val="solid"/>
                  <a:round/>
                  <a:headEnd len="med" w="med" type="none"/>
                  <a:tailEnd len="med" w="med" type="none"/>
                </a:ln>
              </p:spPr>
            </p:cxnSp>
            <p:sp>
              <p:nvSpPr>
                <p:cNvPr id="1632" name="Google Shape;1632;p39"/>
                <p:cNvSpPr/>
                <p:nvPr/>
              </p:nvSpPr>
              <p:spPr>
                <a:xfrm>
                  <a:off x="12827" y="21438"/>
                  <a:ext cx="3075" cy="987"/>
                </a:xfrm>
                <a:custGeom>
                  <a:rect b="b" l="l" r="r" t="t"/>
                  <a:pathLst>
                    <a:path extrusionOk="0" h="592" w="1845">
                      <a:moveTo>
                        <a:pt x="0" y="0"/>
                      </a:moveTo>
                      <a:lnTo>
                        <a:pt x="1845" y="592"/>
                      </a:lnTo>
                      <a:lnTo>
                        <a:pt x="1095" y="592"/>
                      </a:lnTo>
                      <a:lnTo>
                        <a:pt x="0" y="247"/>
                      </a:lnTo>
                      <a:lnTo>
                        <a:pt x="0" y="0"/>
                      </a:lnTo>
                      <a:close/>
                    </a:path>
                  </a:pathLst>
                </a:custGeom>
                <a:gradFill>
                  <a:gsLst>
                    <a:gs pos="0">
                      <a:srgbClr val="00CCFF"/>
                    </a:gs>
                    <a:gs pos="100000">
                      <a:srgbClr val="FFFFFF"/>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633" name="Google Shape;1633;p39"/>
                <p:cNvGrpSpPr/>
                <p:nvPr/>
              </p:nvGrpSpPr>
              <p:grpSpPr>
                <a:xfrm>
                  <a:off x="12815" y="21425"/>
                  <a:ext cx="2776" cy="913"/>
                  <a:chOff x="12315" y="13225"/>
                  <a:chExt cx="2775" cy="913"/>
                </a:xfrm>
              </p:grpSpPr>
              <p:cxnSp>
                <p:nvCxnSpPr>
                  <p:cNvPr id="1634" name="Google Shape;1634;p39"/>
                  <p:cNvCxnSpPr/>
                  <p:nvPr/>
                </p:nvCxnSpPr>
                <p:spPr>
                  <a:xfrm>
                    <a:off x="12315" y="13225"/>
                    <a:ext cx="1587" cy="513"/>
                  </a:xfrm>
                  <a:prstGeom prst="straightConnector1">
                    <a:avLst/>
                  </a:prstGeom>
                  <a:noFill/>
                  <a:ln cap="flat" cmpd="sng" w="9525">
                    <a:solidFill>
                      <a:srgbClr val="000000"/>
                    </a:solidFill>
                    <a:prstDash val="solid"/>
                    <a:round/>
                    <a:headEnd len="med" w="med" type="none"/>
                    <a:tailEnd len="med" w="med" type="none"/>
                  </a:ln>
                </p:spPr>
              </p:cxnSp>
              <p:cxnSp>
                <p:nvCxnSpPr>
                  <p:cNvPr id="1635" name="Google Shape;1635;p39"/>
                  <p:cNvCxnSpPr/>
                  <p:nvPr/>
                </p:nvCxnSpPr>
                <p:spPr>
                  <a:xfrm>
                    <a:off x="13915" y="13737"/>
                    <a:ext cx="1175" cy="401"/>
                  </a:xfrm>
                  <a:prstGeom prst="straightConnector1">
                    <a:avLst/>
                  </a:prstGeom>
                  <a:noFill/>
                  <a:ln cap="flat" cmpd="sng" w="9525">
                    <a:solidFill>
                      <a:srgbClr val="000000"/>
                    </a:solidFill>
                    <a:prstDash val="dot"/>
                    <a:round/>
                    <a:headEnd len="med" w="med" type="none"/>
                    <a:tailEnd len="med" w="med" type="none"/>
                  </a:ln>
                </p:spPr>
              </p:cxnSp>
            </p:grpSp>
            <p:cxnSp>
              <p:nvCxnSpPr>
                <p:cNvPr id="1636" name="Google Shape;1636;p39"/>
                <p:cNvCxnSpPr/>
                <p:nvPr/>
              </p:nvCxnSpPr>
              <p:spPr>
                <a:xfrm>
                  <a:off x="12815" y="21837"/>
                  <a:ext cx="687" cy="213"/>
                </a:xfrm>
                <a:prstGeom prst="straightConnector1">
                  <a:avLst/>
                </a:prstGeom>
                <a:noFill/>
                <a:ln cap="flat" cmpd="sng" w="9525">
                  <a:solidFill>
                    <a:srgbClr val="000000"/>
                  </a:solidFill>
                  <a:prstDash val="solid"/>
                  <a:round/>
                  <a:headEnd len="med" w="med" type="none"/>
                  <a:tailEnd len="med" w="med" type="none"/>
                </a:ln>
              </p:spPr>
            </p:cxnSp>
            <p:cxnSp>
              <p:nvCxnSpPr>
                <p:cNvPr id="1637" name="Google Shape;1637;p39"/>
                <p:cNvCxnSpPr/>
                <p:nvPr/>
              </p:nvCxnSpPr>
              <p:spPr>
                <a:xfrm>
                  <a:off x="13515" y="22048"/>
                  <a:ext cx="1175" cy="402"/>
                </a:xfrm>
                <a:prstGeom prst="straightConnector1">
                  <a:avLst/>
                </a:prstGeom>
                <a:noFill/>
                <a:ln cap="flat" cmpd="sng" w="9525">
                  <a:solidFill>
                    <a:srgbClr val="000000"/>
                  </a:solidFill>
                  <a:prstDash val="dot"/>
                  <a:round/>
                  <a:headEnd len="med" w="med" type="none"/>
                  <a:tailEnd len="med" w="med" type="none"/>
                </a:ln>
              </p:spPr>
            </p:cxnSp>
          </p:grpSp>
          <p:grpSp>
            <p:nvGrpSpPr>
              <p:cNvPr id="1638" name="Google Shape;1638;p39"/>
              <p:cNvGrpSpPr/>
              <p:nvPr/>
            </p:nvGrpSpPr>
            <p:grpSpPr>
              <a:xfrm>
                <a:off x="4469040" y="4319136"/>
                <a:ext cx="1466850" cy="606425"/>
                <a:chOff x="12502" y="21425"/>
                <a:chExt cx="3400" cy="1025"/>
              </a:xfrm>
            </p:grpSpPr>
            <p:cxnSp>
              <p:nvCxnSpPr>
                <p:cNvPr id="1639" name="Google Shape;1639;p39"/>
                <p:cNvCxnSpPr/>
                <p:nvPr/>
              </p:nvCxnSpPr>
              <p:spPr>
                <a:xfrm flipH="1">
                  <a:off x="12502" y="21425"/>
                  <a:ext cx="288" cy="2"/>
                </a:xfrm>
                <a:prstGeom prst="straightConnector1">
                  <a:avLst/>
                </a:prstGeom>
                <a:noFill/>
                <a:ln cap="flat" cmpd="sng" w="9525">
                  <a:solidFill>
                    <a:srgbClr val="000000"/>
                  </a:solidFill>
                  <a:prstDash val="solid"/>
                  <a:round/>
                  <a:headEnd len="med" w="med" type="none"/>
                  <a:tailEnd len="med" w="med" type="none"/>
                </a:ln>
              </p:spPr>
            </p:cxnSp>
            <p:sp>
              <p:nvSpPr>
                <p:cNvPr id="1640" name="Google Shape;1640;p39"/>
                <p:cNvSpPr/>
                <p:nvPr/>
              </p:nvSpPr>
              <p:spPr>
                <a:xfrm>
                  <a:off x="12827" y="21438"/>
                  <a:ext cx="3075" cy="987"/>
                </a:xfrm>
                <a:custGeom>
                  <a:rect b="b" l="l" r="r" t="t"/>
                  <a:pathLst>
                    <a:path extrusionOk="0" h="592" w="1845">
                      <a:moveTo>
                        <a:pt x="0" y="0"/>
                      </a:moveTo>
                      <a:lnTo>
                        <a:pt x="1845" y="592"/>
                      </a:lnTo>
                      <a:lnTo>
                        <a:pt x="1095" y="592"/>
                      </a:lnTo>
                      <a:lnTo>
                        <a:pt x="0" y="247"/>
                      </a:lnTo>
                      <a:lnTo>
                        <a:pt x="0" y="0"/>
                      </a:lnTo>
                      <a:close/>
                    </a:path>
                  </a:pathLst>
                </a:custGeom>
                <a:gradFill>
                  <a:gsLst>
                    <a:gs pos="0">
                      <a:srgbClr val="00CCFF"/>
                    </a:gs>
                    <a:gs pos="100000">
                      <a:srgbClr val="FFFFFF"/>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641" name="Google Shape;1641;p39"/>
                <p:cNvGrpSpPr/>
                <p:nvPr/>
              </p:nvGrpSpPr>
              <p:grpSpPr>
                <a:xfrm>
                  <a:off x="12815" y="21425"/>
                  <a:ext cx="2776" cy="913"/>
                  <a:chOff x="12315" y="13225"/>
                  <a:chExt cx="2775" cy="913"/>
                </a:xfrm>
              </p:grpSpPr>
              <p:cxnSp>
                <p:nvCxnSpPr>
                  <p:cNvPr id="1642" name="Google Shape;1642;p39"/>
                  <p:cNvCxnSpPr/>
                  <p:nvPr/>
                </p:nvCxnSpPr>
                <p:spPr>
                  <a:xfrm>
                    <a:off x="12315" y="13225"/>
                    <a:ext cx="1587" cy="513"/>
                  </a:xfrm>
                  <a:prstGeom prst="straightConnector1">
                    <a:avLst/>
                  </a:prstGeom>
                  <a:noFill/>
                  <a:ln cap="flat" cmpd="sng" w="9525">
                    <a:solidFill>
                      <a:srgbClr val="000000"/>
                    </a:solidFill>
                    <a:prstDash val="solid"/>
                    <a:round/>
                    <a:headEnd len="med" w="med" type="none"/>
                    <a:tailEnd len="med" w="med" type="none"/>
                  </a:ln>
                </p:spPr>
              </p:cxnSp>
              <p:cxnSp>
                <p:nvCxnSpPr>
                  <p:cNvPr id="1643" name="Google Shape;1643;p39"/>
                  <p:cNvCxnSpPr/>
                  <p:nvPr/>
                </p:nvCxnSpPr>
                <p:spPr>
                  <a:xfrm>
                    <a:off x="13915" y="13737"/>
                    <a:ext cx="1175" cy="401"/>
                  </a:xfrm>
                  <a:prstGeom prst="straightConnector1">
                    <a:avLst/>
                  </a:prstGeom>
                  <a:noFill/>
                  <a:ln cap="flat" cmpd="sng" w="9525">
                    <a:solidFill>
                      <a:srgbClr val="000000"/>
                    </a:solidFill>
                    <a:prstDash val="dot"/>
                    <a:round/>
                    <a:headEnd len="med" w="med" type="none"/>
                    <a:tailEnd len="med" w="med" type="none"/>
                  </a:ln>
                </p:spPr>
              </p:cxnSp>
            </p:grpSp>
            <p:cxnSp>
              <p:nvCxnSpPr>
                <p:cNvPr id="1644" name="Google Shape;1644;p39"/>
                <p:cNvCxnSpPr/>
                <p:nvPr/>
              </p:nvCxnSpPr>
              <p:spPr>
                <a:xfrm>
                  <a:off x="12815" y="21837"/>
                  <a:ext cx="687" cy="213"/>
                </a:xfrm>
                <a:prstGeom prst="straightConnector1">
                  <a:avLst/>
                </a:prstGeom>
                <a:noFill/>
                <a:ln cap="flat" cmpd="sng" w="9525">
                  <a:solidFill>
                    <a:srgbClr val="000000"/>
                  </a:solidFill>
                  <a:prstDash val="solid"/>
                  <a:round/>
                  <a:headEnd len="med" w="med" type="none"/>
                  <a:tailEnd len="med" w="med" type="none"/>
                </a:ln>
              </p:spPr>
            </p:cxnSp>
            <p:cxnSp>
              <p:nvCxnSpPr>
                <p:cNvPr id="1645" name="Google Shape;1645;p39"/>
                <p:cNvCxnSpPr/>
                <p:nvPr/>
              </p:nvCxnSpPr>
              <p:spPr>
                <a:xfrm>
                  <a:off x="13515" y="22048"/>
                  <a:ext cx="1175" cy="402"/>
                </a:xfrm>
                <a:prstGeom prst="straightConnector1">
                  <a:avLst/>
                </a:prstGeom>
                <a:noFill/>
                <a:ln cap="flat" cmpd="sng" w="9525">
                  <a:solidFill>
                    <a:srgbClr val="000000"/>
                  </a:solidFill>
                  <a:prstDash val="dot"/>
                  <a:round/>
                  <a:headEnd len="med" w="med" type="none"/>
                  <a:tailEnd len="med" w="med" type="none"/>
                </a:ln>
              </p:spPr>
            </p:cxnSp>
          </p:grpSp>
          <p:grpSp>
            <p:nvGrpSpPr>
              <p:cNvPr id="1646" name="Google Shape;1646;p39"/>
              <p:cNvGrpSpPr/>
              <p:nvPr/>
            </p:nvGrpSpPr>
            <p:grpSpPr>
              <a:xfrm>
                <a:off x="4480153" y="4569961"/>
                <a:ext cx="1466850" cy="606425"/>
                <a:chOff x="12502" y="21425"/>
                <a:chExt cx="3400" cy="1025"/>
              </a:xfrm>
            </p:grpSpPr>
            <p:cxnSp>
              <p:nvCxnSpPr>
                <p:cNvPr id="1647" name="Google Shape;1647;p39"/>
                <p:cNvCxnSpPr/>
                <p:nvPr/>
              </p:nvCxnSpPr>
              <p:spPr>
                <a:xfrm flipH="1">
                  <a:off x="12502" y="21425"/>
                  <a:ext cx="288" cy="2"/>
                </a:xfrm>
                <a:prstGeom prst="straightConnector1">
                  <a:avLst/>
                </a:prstGeom>
                <a:noFill/>
                <a:ln cap="flat" cmpd="sng" w="9525">
                  <a:solidFill>
                    <a:srgbClr val="000000"/>
                  </a:solidFill>
                  <a:prstDash val="solid"/>
                  <a:round/>
                  <a:headEnd len="med" w="med" type="none"/>
                  <a:tailEnd len="med" w="med" type="none"/>
                </a:ln>
              </p:spPr>
            </p:cxnSp>
            <p:sp>
              <p:nvSpPr>
                <p:cNvPr id="1648" name="Google Shape;1648;p39"/>
                <p:cNvSpPr/>
                <p:nvPr/>
              </p:nvSpPr>
              <p:spPr>
                <a:xfrm>
                  <a:off x="12827" y="21438"/>
                  <a:ext cx="3075" cy="987"/>
                </a:xfrm>
                <a:custGeom>
                  <a:rect b="b" l="l" r="r" t="t"/>
                  <a:pathLst>
                    <a:path extrusionOk="0" h="592" w="1845">
                      <a:moveTo>
                        <a:pt x="0" y="0"/>
                      </a:moveTo>
                      <a:lnTo>
                        <a:pt x="1845" y="592"/>
                      </a:lnTo>
                      <a:lnTo>
                        <a:pt x="1095" y="592"/>
                      </a:lnTo>
                      <a:lnTo>
                        <a:pt x="0" y="247"/>
                      </a:lnTo>
                      <a:lnTo>
                        <a:pt x="0" y="0"/>
                      </a:lnTo>
                      <a:close/>
                    </a:path>
                  </a:pathLst>
                </a:custGeom>
                <a:gradFill>
                  <a:gsLst>
                    <a:gs pos="0">
                      <a:srgbClr val="00CCFF"/>
                    </a:gs>
                    <a:gs pos="100000">
                      <a:srgbClr val="FFFFFF"/>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649" name="Google Shape;1649;p39"/>
                <p:cNvGrpSpPr/>
                <p:nvPr/>
              </p:nvGrpSpPr>
              <p:grpSpPr>
                <a:xfrm>
                  <a:off x="12815" y="21425"/>
                  <a:ext cx="2776" cy="913"/>
                  <a:chOff x="12315" y="13225"/>
                  <a:chExt cx="2775" cy="913"/>
                </a:xfrm>
              </p:grpSpPr>
              <p:cxnSp>
                <p:nvCxnSpPr>
                  <p:cNvPr id="1650" name="Google Shape;1650;p39"/>
                  <p:cNvCxnSpPr/>
                  <p:nvPr/>
                </p:nvCxnSpPr>
                <p:spPr>
                  <a:xfrm>
                    <a:off x="12315" y="13225"/>
                    <a:ext cx="1587" cy="513"/>
                  </a:xfrm>
                  <a:prstGeom prst="straightConnector1">
                    <a:avLst/>
                  </a:prstGeom>
                  <a:noFill/>
                  <a:ln cap="flat" cmpd="sng" w="9525">
                    <a:solidFill>
                      <a:srgbClr val="000000"/>
                    </a:solidFill>
                    <a:prstDash val="solid"/>
                    <a:round/>
                    <a:headEnd len="med" w="med" type="none"/>
                    <a:tailEnd len="med" w="med" type="none"/>
                  </a:ln>
                </p:spPr>
              </p:cxnSp>
              <p:cxnSp>
                <p:nvCxnSpPr>
                  <p:cNvPr id="1651" name="Google Shape;1651;p39"/>
                  <p:cNvCxnSpPr/>
                  <p:nvPr/>
                </p:nvCxnSpPr>
                <p:spPr>
                  <a:xfrm>
                    <a:off x="13915" y="13737"/>
                    <a:ext cx="1175" cy="401"/>
                  </a:xfrm>
                  <a:prstGeom prst="straightConnector1">
                    <a:avLst/>
                  </a:prstGeom>
                  <a:noFill/>
                  <a:ln cap="flat" cmpd="sng" w="9525">
                    <a:solidFill>
                      <a:srgbClr val="000000"/>
                    </a:solidFill>
                    <a:prstDash val="dot"/>
                    <a:round/>
                    <a:headEnd len="med" w="med" type="none"/>
                    <a:tailEnd len="med" w="med" type="none"/>
                  </a:ln>
                </p:spPr>
              </p:cxnSp>
            </p:grpSp>
            <p:cxnSp>
              <p:nvCxnSpPr>
                <p:cNvPr id="1652" name="Google Shape;1652;p39"/>
                <p:cNvCxnSpPr/>
                <p:nvPr/>
              </p:nvCxnSpPr>
              <p:spPr>
                <a:xfrm>
                  <a:off x="12815" y="21837"/>
                  <a:ext cx="687" cy="213"/>
                </a:xfrm>
                <a:prstGeom prst="straightConnector1">
                  <a:avLst/>
                </a:prstGeom>
                <a:noFill/>
                <a:ln cap="flat" cmpd="sng" w="9525">
                  <a:solidFill>
                    <a:srgbClr val="000000"/>
                  </a:solidFill>
                  <a:prstDash val="solid"/>
                  <a:round/>
                  <a:headEnd len="med" w="med" type="none"/>
                  <a:tailEnd len="med" w="med" type="none"/>
                </a:ln>
              </p:spPr>
            </p:cxnSp>
            <p:cxnSp>
              <p:nvCxnSpPr>
                <p:cNvPr id="1653" name="Google Shape;1653;p39"/>
                <p:cNvCxnSpPr/>
                <p:nvPr/>
              </p:nvCxnSpPr>
              <p:spPr>
                <a:xfrm>
                  <a:off x="13515" y="22048"/>
                  <a:ext cx="1175" cy="402"/>
                </a:xfrm>
                <a:prstGeom prst="straightConnector1">
                  <a:avLst/>
                </a:prstGeom>
                <a:noFill/>
                <a:ln cap="flat" cmpd="sng" w="9525">
                  <a:solidFill>
                    <a:srgbClr val="000000"/>
                  </a:solidFill>
                  <a:prstDash val="dot"/>
                  <a:round/>
                  <a:headEnd len="med" w="med" type="none"/>
                  <a:tailEnd len="med" w="med" type="none"/>
                </a:ln>
              </p:spPr>
            </p:cxnSp>
          </p:grpSp>
          <p:cxnSp>
            <p:nvCxnSpPr>
              <p:cNvPr id="1654" name="Google Shape;1654;p39"/>
              <p:cNvCxnSpPr/>
              <p:nvPr/>
            </p:nvCxnSpPr>
            <p:spPr>
              <a:xfrm flipH="1" rot="10800000">
                <a:off x="4630965" y="3646036"/>
                <a:ext cx="2065338" cy="931863"/>
              </a:xfrm>
              <a:prstGeom prst="straightConnector1">
                <a:avLst/>
              </a:prstGeom>
              <a:noFill/>
              <a:ln cap="flat" cmpd="sng" w="9525">
                <a:solidFill>
                  <a:srgbClr val="000000"/>
                </a:solidFill>
                <a:prstDash val="solid"/>
                <a:round/>
                <a:headEnd len="med" w="med" type="none"/>
                <a:tailEnd len="med" w="med" type="none"/>
              </a:ln>
            </p:spPr>
          </p:cxnSp>
        </p:grpSp>
        <p:grpSp>
          <p:nvGrpSpPr>
            <p:cNvPr id="1655" name="Google Shape;1655;p39"/>
            <p:cNvGrpSpPr/>
            <p:nvPr/>
          </p:nvGrpSpPr>
          <p:grpSpPr>
            <a:xfrm>
              <a:off x="1782990" y="1417186"/>
              <a:ext cx="8797925" cy="2974975"/>
              <a:chOff x="1782990" y="1417186"/>
              <a:chExt cx="8797925" cy="2974975"/>
            </a:xfrm>
          </p:grpSpPr>
          <p:cxnSp>
            <p:nvCxnSpPr>
              <p:cNvPr id="1656" name="Google Shape;1656;p39"/>
              <p:cNvCxnSpPr/>
              <p:nvPr/>
            </p:nvCxnSpPr>
            <p:spPr>
              <a:xfrm>
                <a:off x="4608740" y="1966461"/>
                <a:ext cx="2082800" cy="931863"/>
              </a:xfrm>
              <a:prstGeom prst="straightConnector1">
                <a:avLst/>
              </a:prstGeom>
              <a:noFill/>
              <a:ln cap="flat" cmpd="sng" w="9525">
                <a:solidFill>
                  <a:srgbClr val="000000"/>
                </a:solidFill>
                <a:prstDash val="solid"/>
                <a:round/>
                <a:headEnd len="med" w="med" type="none"/>
                <a:tailEnd len="med" w="med" type="none"/>
              </a:ln>
            </p:spPr>
          </p:cxnSp>
          <p:sp>
            <p:nvSpPr>
              <p:cNvPr id="1657" name="Google Shape;1657;p39"/>
              <p:cNvSpPr txBox="1"/>
              <p:nvPr/>
            </p:nvSpPr>
            <p:spPr>
              <a:xfrm>
                <a:off x="4138840" y="1417186"/>
                <a:ext cx="1042988" cy="3556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sender</a:t>
                </a:r>
                <a:endParaRPr b="0" i="0" sz="1600" u="none" cap="none" strike="noStrike">
                  <a:solidFill>
                    <a:srgbClr val="000000"/>
                  </a:solidFill>
                  <a:latin typeface="Times New Roman"/>
                  <a:ea typeface="Times New Roman"/>
                  <a:cs typeface="Times New Roman"/>
                  <a:sym typeface="Times New Roman"/>
                </a:endParaRPr>
              </a:p>
            </p:txBody>
          </p:sp>
          <p:sp>
            <p:nvSpPr>
              <p:cNvPr id="1658" name="Google Shape;1658;p39"/>
              <p:cNvSpPr txBox="1"/>
              <p:nvPr/>
            </p:nvSpPr>
            <p:spPr>
              <a:xfrm>
                <a:off x="6167665" y="1417186"/>
                <a:ext cx="1108075" cy="3556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receiver</a:t>
                </a:r>
                <a:endParaRPr b="0" i="0" sz="1600" u="none" cap="none" strike="noStrike">
                  <a:solidFill>
                    <a:srgbClr val="000000"/>
                  </a:solidFill>
                  <a:latin typeface="Times New Roman"/>
                  <a:ea typeface="Times New Roman"/>
                  <a:cs typeface="Times New Roman"/>
                  <a:sym typeface="Times New Roman"/>
                </a:endParaRPr>
              </a:p>
            </p:txBody>
          </p:sp>
          <p:cxnSp>
            <p:nvCxnSpPr>
              <p:cNvPr id="1659" name="Google Shape;1659;p39"/>
              <p:cNvCxnSpPr/>
              <p:nvPr/>
            </p:nvCxnSpPr>
            <p:spPr>
              <a:xfrm>
                <a:off x="4619853" y="1961699"/>
                <a:ext cx="2049462" cy="3175"/>
              </a:xfrm>
              <a:prstGeom prst="straightConnector1">
                <a:avLst/>
              </a:prstGeom>
              <a:noFill/>
              <a:ln cap="flat" cmpd="sng" w="9525">
                <a:solidFill>
                  <a:srgbClr val="000000"/>
                </a:solidFill>
                <a:prstDash val="dash"/>
                <a:round/>
                <a:headEnd len="med" w="med" type="none"/>
                <a:tailEnd len="med" w="med" type="none"/>
              </a:ln>
            </p:spPr>
          </p:cxnSp>
          <p:cxnSp>
            <p:nvCxnSpPr>
              <p:cNvPr id="1660" name="Google Shape;1660;p39"/>
              <p:cNvCxnSpPr/>
              <p:nvPr/>
            </p:nvCxnSpPr>
            <p:spPr>
              <a:xfrm>
                <a:off x="4626203" y="4093711"/>
                <a:ext cx="2049462" cy="0"/>
              </a:xfrm>
              <a:prstGeom prst="straightConnector1">
                <a:avLst/>
              </a:prstGeom>
              <a:noFill/>
              <a:ln cap="flat" cmpd="sng" w="9525">
                <a:solidFill>
                  <a:srgbClr val="000000"/>
                </a:solidFill>
                <a:prstDash val="dash"/>
                <a:round/>
                <a:headEnd len="med" w="med" type="none"/>
                <a:tailEnd len="med" w="med" type="none"/>
              </a:ln>
            </p:spPr>
          </p:cxnSp>
          <p:sp>
            <p:nvSpPr>
              <p:cNvPr id="1661" name="Google Shape;1661;p39"/>
              <p:cNvSpPr/>
              <p:nvPr/>
            </p:nvSpPr>
            <p:spPr>
              <a:xfrm>
                <a:off x="4603978" y="1958524"/>
                <a:ext cx="2087562" cy="1169987"/>
              </a:xfrm>
              <a:custGeom>
                <a:rect b="b" l="l" r="r" t="t"/>
                <a:pathLst>
                  <a:path extrusionOk="0" h="1185" w="2902">
                    <a:moveTo>
                      <a:pt x="0" y="0"/>
                    </a:moveTo>
                    <a:lnTo>
                      <a:pt x="2895" y="937"/>
                    </a:lnTo>
                    <a:lnTo>
                      <a:pt x="2902" y="1185"/>
                    </a:lnTo>
                    <a:lnTo>
                      <a:pt x="0" y="247"/>
                    </a:lnTo>
                    <a:lnTo>
                      <a:pt x="0" y="0"/>
                    </a:lnTo>
                    <a:close/>
                  </a:path>
                </a:pathLst>
              </a:custGeom>
              <a:solidFill>
                <a:srgbClr val="00C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662" name="Google Shape;1662;p39"/>
              <p:cNvCxnSpPr/>
              <p:nvPr/>
            </p:nvCxnSpPr>
            <p:spPr>
              <a:xfrm flipH="1">
                <a:off x="4469040" y="1958524"/>
                <a:ext cx="123825" cy="3175"/>
              </a:xfrm>
              <a:prstGeom prst="straightConnector1">
                <a:avLst/>
              </a:prstGeom>
              <a:noFill/>
              <a:ln cap="flat" cmpd="sng" w="9525">
                <a:solidFill>
                  <a:srgbClr val="000000"/>
                </a:solidFill>
                <a:prstDash val="solid"/>
                <a:round/>
                <a:headEnd len="med" w="med" type="none"/>
                <a:tailEnd len="med" w="med" type="none"/>
              </a:ln>
            </p:spPr>
          </p:cxnSp>
          <p:cxnSp>
            <p:nvCxnSpPr>
              <p:cNvPr id="1663" name="Google Shape;1663;p39"/>
              <p:cNvCxnSpPr/>
              <p:nvPr/>
            </p:nvCxnSpPr>
            <p:spPr>
              <a:xfrm rot="10800000">
                <a:off x="4469040" y="2202999"/>
                <a:ext cx="123825" cy="0"/>
              </a:xfrm>
              <a:prstGeom prst="straightConnector1">
                <a:avLst/>
              </a:prstGeom>
              <a:noFill/>
              <a:ln cap="flat" cmpd="sng" w="9525">
                <a:solidFill>
                  <a:srgbClr val="000000"/>
                </a:solidFill>
                <a:prstDash val="solid"/>
                <a:round/>
                <a:headEnd len="med" w="med" type="none"/>
                <a:tailEnd len="med" w="med" type="none"/>
              </a:ln>
            </p:spPr>
          </p:cxnSp>
          <p:sp>
            <p:nvSpPr>
              <p:cNvPr id="1664" name="Google Shape;1664;p39"/>
              <p:cNvSpPr txBox="1"/>
              <p:nvPr/>
            </p:nvSpPr>
            <p:spPr>
              <a:xfrm>
                <a:off x="3687990" y="2942774"/>
                <a:ext cx="965200" cy="3397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RTT </a:t>
                </a:r>
                <a:endParaRPr b="0" i="0" sz="1600" u="none" cap="none" strike="noStrike">
                  <a:solidFill>
                    <a:srgbClr val="000000"/>
                  </a:solidFill>
                  <a:latin typeface="Times New Roman"/>
                  <a:ea typeface="Times New Roman"/>
                  <a:cs typeface="Times New Roman"/>
                  <a:sym typeface="Times New Roman"/>
                </a:endParaRPr>
              </a:p>
            </p:txBody>
          </p:sp>
          <p:cxnSp>
            <p:nvCxnSpPr>
              <p:cNvPr id="1665" name="Google Shape;1665;p39"/>
              <p:cNvCxnSpPr/>
              <p:nvPr/>
            </p:nvCxnSpPr>
            <p:spPr>
              <a:xfrm>
                <a:off x="4502378" y="3253924"/>
                <a:ext cx="9525" cy="820737"/>
              </a:xfrm>
              <a:prstGeom prst="straightConnector1">
                <a:avLst/>
              </a:prstGeom>
              <a:noFill/>
              <a:ln cap="flat" cmpd="sng" w="9525">
                <a:solidFill>
                  <a:srgbClr val="000000"/>
                </a:solidFill>
                <a:prstDash val="solid"/>
                <a:round/>
                <a:headEnd len="med" w="med" type="none"/>
                <a:tailEnd len="med" w="med" type="triangle"/>
              </a:ln>
            </p:spPr>
          </p:cxnSp>
          <p:cxnSp>
            <p:nvCxnSpPr>
              <p:cNvPr id="1666" name="Google Shape;1666;p39"/>
              <p:cNvCxnSpPr/>
              <p:nvPr/>
            </p:nvCxnSpPr>
            <p:spPr>
              <a:xfrm flipH="1" rot="10800000">
                <a:off x="4507140" y="2225224"/>
                <a:ext cx="1588" cy="776287"/>
              </a:xfrm>
              <a:prstGeom prst="straightConnector1">
                <a:avLst/>
              </a:prstGeom>
              <a:noFill/>
              <a:ln cap="flat" cmpd="sng" w="9525">
                <a:solidFill>
                  <a:srgbClr val="000000"/>
                </a:solidFill>
                <a:prstDash val="solid"/>
                <a:round/>
                <a:headEnd len="med" w="med" type="none"/>
                <a:tailEnd len="med" w="med" type="triangle"/>
              </a:ln>
            </p:spPr>
          </p:cxnSp>
          <p:sp>
            <p:nvSpPr>
              <p:cNvPr id="1667" name="Google Shape;1667;p39"/>
              <p:cNvSpPr txBox="1"/>
              <p:nvPr/>
            </p:nvSpPr>
            <p:spPr>
              <a:xfrm>
                <a:off x="1782990" y="2041074"/>
                <a:ext cx="2740025" cy="3540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last bit transmitted, t = L / R</a:t>
                </a:r>
                <a:endParaRPr b="0" i="0" sz="1600" u="none" cap="none" strike="noStrike">
                  <a:solidFill>
                    <a:srgbClr val="000000"/>
                  </a:solidFill>
                  <a:latin typeface="Times New Roman"/>
                  <a:ea typeface="Times New Roman"/>
                  <a:cs typeface="Times New Roman"/>
                  <a:sym typeface="Times New Roman"/>
                </a:endParaRPr>
              </a:p>
            </p:txBody>
          </p:sp>
          <p:cxnSp>
            <p:nvCxnSpPr>
              <p:cNvPr id="1668" name="Google Shape;1668;p39"/>
              <p:cNvCxnSpPr/>
              <p:nvPr/>
            </p:nvCxnSpPr>
            <p:spPr>
              <a:xfrm rot="10800000">
                <a:off x="6669315" y="2884036"/>
                <a:ext cx="125413" cy="0"/>
              </a:xfrm>
              <a:prstGeom prst="straightConnector1">
                <a:avLst/>
              </a:prstGeom>
              <a:noFill/>
              <a:ln cap="flat" cmpd="sng" w="9525">
                <a:solidFill>
                  <a:srgbClr val="000000"/>
                </a:solidFill>
                <a:prstDash val="solid"/>
                <a:round/>
                <a:headEnd len="med" w="med" type="none"/>
                <a:tailEnd len="med" w="med" type="none"/>
              </a:ln>
            </p:spPr>
          </p:cxnSp>
          <p:sp>
            <p:nvSpPr>
              <p:cNvPr id="1669" name="Google Shape;1669;p39"/>
              <p:cNvSpPr txBox="1"/>
              <p:nvPr/>
            </p:nvSpPr>
            <p:spPr>
              <a:xfrm>
                <a:off x="6745515" y="2706236"/>
                <a:ext cx="2641600" cy="35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first packet bit arrives</a:t>
                </a:r>
                <a:endParaRPr b="0" i="0" sz="1600" u="none" cap="none" strike="noStrike">
                  <a:solidFill>
                    <a:srgbClr val="000000"/>
                  </a:solidFill>
                  <a:latin typeface="Times New Roman"/>
                  <a:ea typeface="Times New Roman"/>
                  <a:cs typeface="Times New Roman"/>
                  <a:sym typeface="Times New Roman"/>
                </a:endParaRPr>
              </a:p>
            </p:txBody>
          </p:sp>
          <p:cxnSp>
            <p:nvCxnSpPr>
              <p:cNvPr id="1670" name="Google Shape;1670;p39"/>
              <p:cNvCxnSpPr/>
              <p:nvPr/>
            </p:nvCxnSpPr>
            <p:spPr>
              <a:xfrm>
                <a:off x="6691540" y="3134861"/>
                <a:ext cx="119063" cy="0"/>
              </a:xfrm>
              <a:prstGeom prst="straightConnector1">
                <a:avLst/>
              </a:prstGeom>
              <a:noFill/>
              <a:ln cap="flat" cmpd="sng" w="9525">
                <a:solidFill>
                  <a:srgbClr val="000000"/>
                </a:solidFill>
                <a:prstDash val="solid"/>
                <a:round/>
                <a:headEnd len="med" w="med" type="none"/>
                <a:tailEnd len="med" w="med" type="none"/>
              </a:ln>
            </p:spPr>
          </p:cxnSp>
          <p:sp>
            <p:nvSpPr>
              <p:cNvPr id="1671" name="Google Shape;1671;p39"/>
              <p:cNvSpPr txBox="1"/>
              <p:nvPr/>
            </p:nvSpPr>
            <p:spPr>
              <a:xfrm>
                <a:off x="6750278" y="2958649"/>
                <a:ext cx="3581400" cy="384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last packet bit arrives, send ACK</a:t>
                </a:r>
                <a:endParaRPr b="0" i="0" sz="1600" u="none" cap="none" strike="noStrike">
                  <a:solidFill>
                    <a:srgbClr val="000000"/>
                  </a:solidFill>
                  <a:latin typeface="Times New Roman"/>
                  <a:ea typeface="Times New Roman"/>
                  <a:cs typeface="Times New Roman"/>
                  <a:sym typeface="Times New Roman"/>
                </a:endParaRPr>
              </a:p>
            </p:txBody>
          </p:sp>
          <p:sp>
            <p:nvSpPr>
              <p:cNvPr id="1672" name="Google Shape;1672;p39"/>
              <p:cNvSpPr txBox="1"/>
              <p:nvPr/>
            </p:nvSpPr>
            <p:spPr>
              <a:xfrm>
                <a:off x="1930628" y="3750811"/>
                <a:ext cx="2635250" cy="6413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ACK arrives, send next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packet, t = RTT + L / R</a:t>
                </a:r>
                <a:endParaRPr b="0" i="0" sz="1600" u="none" cap="none" strike="noStrike">
                  <a:solidFill>
                    <a:srgbClr val="000000"/>
                  </a:solidFill>
                  <a:latin typeface="Times New Roman"/>
                  <a:ea typeface="Times New Roman"/>
                  <a:cs typeface="Times New Roman"/>
                  <a:sym typeface="Times New Roman"/>
                </a:endParaRPr>
              </a:p>
            </p:txBody>
          </p:sp>
          <p:sp>
            <p:nvSpPr>
              <p:cNvPr id="1673" name="Google Shape;1673;p39"/>
              <p:cNvSpPr/>
              <p:nvPr/>
            </p:nvSpPr>
            <p:spPr>
              <a:xfrm>
                <a:off x="4608740" y="2210936"/>
                <a:ext cx="2087563" cy="1168400"/>
              </a:xfrm>
              <a:custGeom>
                <a:rect b="b" l="l" r="r" t="t"/>
                <a:pathLst>
                  <a:path extrusionOk="0" h="1185" w="2902">
                    <a:moveTo>
                      <a:pt x="0" y="0"/>
                    </a:moveTo>
                    <a:lnTo>
                      <a:pt x="2895" y="937"/>
                    </a:lnTo>
                    <a:lnTo>
                      <a:pt x="2902" y="1185"/>
                    </a:lnTo>
                    <a:lnTo>
                      <a:pt x="0" y="247"/>
                    </a:lnTo>
                    <a:lnTo>
                      <a:pt x="0" y="0"/>
                    </a:lnTo>
                    <a:close/>
                  </a:path>
                </a:pathLst>
              </a:custGeom>
              <a:solidFill>
                <a:srgbClr val="00C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674" name="Google Shape;1674;p39"/>
              <p:cNvSpPr/>
              <p:nvPr/>
            </p:nvSpPr>
            <p:spPr>
              <a:xfrm>
                <a:off x="4608740" y="2461761"/>
                <a:ext cx="2087563" cy="1168400"/>
              </a:xfrm>
              <a:custGeom>
                <a:rect b="b" l="l" r="r" t="t"/>
                <a:pathLst>
                  <a:path extrusionOk="0" h="1185" w="2902">
                    <a:moveTo>
                      <a:pt x="0" y="0"/>
                    </a:moveTo>
                    <a:lnTo>
                      <a:pt x="2895" y="937"/>
                    </a:lnTo>
                    <a:lnTo>
                      <a:pt x="2902" y="1185"/>
                    </a:lnTo>
                    <a:lnTo>
                      <a:pt x="0" y="247"/>
                    </a:lnTo>
                    <a:lnTo>
                      <a:pt x="0" y="0"/>
                    </a:lnTo>
                    <a:close/>
                  </a:path>
                </a:pathLst>
              </a:custGeom>
              <a:solidFill>
                <a:srgbClr val="00C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cxnSp>
            <p:nvCxnSpPr>
              <p:cNvPr id="1675" name="Google Shape;1675;p39"/>
              <p:cNvCxnSpPr/>
              <p:nvPr/>
            </p:nvCxnSpPr>
            <p:spPr>
              <a:xfrm flipH="1" rot="10800000">
                <a:off x="4626203" y="3142799"/>
                <a:ext cx="2065337" cy="931862"/>
              </a:xfrm>
              <a:prstGeom prst="straightConnector1">
                <a:avLst/>
              </a:prstGeom>
              <a:noFill/>
              <a:ln cap="flat" cmpd="sng" w="9525">
                <a:solidFill>
                  <a:srgbClr val="000000"/>
                </a:solidFill>
                <a:prstDash val="solid"/>
                <a:round/>
                <a:headEnd len="med" w="med" type="none"/>
                <a:tailEnd len="med" w="med" type="none"/>
              </a:ln>
            </p:spPr>
          </p:cxnSp>
          <p:cxnSp>
            <p:nvCxnSpPr>
              <p:cNvPr id="1676" name="Google Shape;1676;p39"/>
              <p:cNvCxnSpPr/>
              <p:nvPr/>
            </p:nvCxnSpPr>
            <p:spPr>
              <a:xfrm flipH="1" rot="10800000">
                <a:off x="4626203" y="3393624"/>
                <a:ext cx="2065337" cy="931862"/>
              </a:xfrm>
              <a:prstGeom prst="straightConnector1">
                <a:avLst/>
              </a:prstGeom>
              <a:noFill/>
              <a:ln cap="flat" cmpd="sng" w="9525">
                <a:solidFill>
                  <a:srgbClr val="000000"/>
                </a:solidFill>
                <a:prstDash val="solid"/>
                <a:round/>
                <a:headEnd len="med" w="med" type="none"/>
                <a:tailEnd len="med" w="med" type="none"/>
              </a:ln>
            </p:spPr>
          </p:cxnSp>
          <p:sp>
            <p:nvSpPr>
              <p:cNvPr id="1677" name="Google Shape;1677;p39"/>
              <p:cNvSpPr txBox="1"/>
              <p:nvPr/>
            </p:nvSpPr>
            <p:spPr>
              <a:xfrm>
                <a:off x="6747103" y="3212649"/>
                <a:ext cx="3833812" cy="384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last bit of 2</a:t>
                </a:r>
                <a:r>
                  <a:rPr b="0" baseline="30000" i="0" lang="en-US" sz="1600" u="none" cap="none" strike="noStrike">
                    <a:solidFill>
                      <a:srgbClr val="000000"/>
                    </a:solidFill>
                    <a:latin typeface="Arial"/>
                    <a:ea typeface="Arial"/>
                    <a:cs typeface="Arial"/>
                    <a:sym typeface="Arial"/>
                  </a:rPr>
                  <a:t>nd</a:t>
                </a:r>
                <a:r>
                  <a:rPr b="0" i="0" lang="en-US" sz="1600" u="none" cap="none" strike="noStrike">
                    <a:solidFill>
                      <a:srgbClr val="000000"/>
                    </a:solidFill>
                    <a:latin typeface="Arial"/>
                    <a:ea typeface="Arial"/>
                    <a:cs typeface="Arial"/>
                    <a:sym typeface="Arial"/>
                  </a:rPr>
                  <a:t> packet arrives, send ACK</a:t>
                </a:r>
                <a:endParaRPr b="0" i="0" sz="1600" u="none" cap="none" strike="noStrike">
                  <a:solidFill>
                    <a:srgbClr val="000000"/>
                  </a:solidFill>
                  <a:latin typeface="Times New Roman"/>
                  <a:ea typeface="Times New Roman"/>
                  <a:cs typeface="Times New Roman"/>
                  <a:sym typeface="Times New Roman"/>
                </a:endParaRPr>
              </a:p>
            </p:txBody>
          </p:sp>
          <p:cxnSp>
            <p:nvCxnSpPr>
              <p:cNvPr id="1678" name="Google Shape;1678;p39"/>
              <p:cNvCxnSpPr/>
              <p:nvPr/>
            </p:nvCxnSpPr>
            <p:spPr>
              <a:xfrm>
                <a:off x="6691540" y="3371399"/>
                <a:ext cx="112713" cy="0"/>
              </a:xfrm>
              <a:prstGeom prst="straightConnector1">
                <a:avLst/>
              </a:prstGeom>
              <a:noFill/>
              <a:ln cap="flat" cmpd="sng" w="9525">
                <a:solidFill>
                  <a:srgbClr val="000000"/>
                </a:solidFill>
                <a:prstDash val="solid"/>
                <a:round/>
                <a:headEnd len="med" w="med" type="none"/>
                <a:tailEnd len="med" w="med" type="none"/>
              </a:ln>
            </p:spPr>
          </p:cxnSp>
          <p:cxnSp>
            <p:nvCxnSpPr>
              <p:cNvPr id="1679" name="Google Shape;1679;p39"/>
              <p:cNvCxnSpPr/>
              <p:nvPr/>
            </p:nvCxnSpPr>
            <p:spPr>
              <a:xfrm>
                <a:off x="6702653" y="3623811"/>
                <a:ext cx="112712" cy="0"/>
              </a:xfrm>
              <a:prstGeom prst="straightConnector1">
                <a:avLst/>
              </a:prstGeom>
              <a:noFill/>
              <a:ln cap="flat" cmpd="sng" w="9525">
                <a:solidFill>
                  <a:srgbClr val="000000"/>
                </a:solidFill>
                <a:prstDash val="solid"/>
                <a:round/>
                <a:headEnd len="med" w="med" type="none"/>
                <a:tailEnd len="med" w="med" type="none"/>
              </a:ln>
            </p:spPr>
          </p:cxnSp>
          <p:sp>
            <p:nvSpPr>
              <p:cNvPr id="1680" name="Google Shape;1680;p39"/>
              <p:cNvSpPr txBox="1"/>
              <p:nvPr/>
            </p:nvSpPr>
            <p:spPr>
              <a:xfrm>
                <a:off x="6742340" y="3446011"/>
                <a:ext cx="3838575" cy="384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last bit of 3</a:t>
                </a:r>
                <a:r>
                  <a:rPr b="0" baseline="30000" i="0" lang="en-US" sz="1600" u="none" cap="none" strike="noStrike">
                    <a:solidFill>
                      <a:srgbClr val="000000"/>
                    </a:solidFill>
                    <a:latin typeface="Arial"/>
                    <a:ea typeface="Arial"/>
                    <a:cs typeface="Arial"/>
                    <a:sym typeface="Arial"/>
                  </a:rPr>
                  <a:t>rd</a:t>
                </a:r>
                <a:r>
                  <a:rPr b="0" i="0" lang="en-US" sz="1600" u="none" cap="none" strike="noStrike">
                    <a:solidFill>
                      <a:srgbClr val="000000"/>
                    </a:solidFill>
                    <a:latin typeface="Arial"/>
                    <a:ea typeface="Arial"/>
                    <a:cs typeface="Arial"/>
                    <a:sym typeface="Arial"/>
                  </a:rPr>
                  <a:t> packet arrives, send ACK</a:t>
                </a:r>
                <a:endParaRPr b="0" i="0" sz="1600" u="none" cap="none" strike="noStrike">
                  <a:solidFill>
                    <a:srgbClr val="000000"/>
                  </a:solidFill>
                  <a:latin typeface="Times New Roman"/>
                  <a:ea typeface="Times New Roman"/>
                  <a:cs typeface="Times New Roman"/>
                  <a:sym typeface="Times New Roman"/>
                </a:endParaRPr>
              </a:p>
            </p:txBody>
          </p:sp>
        </p:grpSp>
      </p:grpSp>
      <p:grpSp>
        <p:nvGrpSpPr>
          <p:cNvPr id="1681" name="Google Shape;1681;p39"/>
          <p:cNvGrpSpPr/>
          <p:nvPr/>
        </p:nvGrpSpPr>
        <p:grpSpPr>
          <a:xfrm>
            <a:off x="6955065" y="4341361"/>
            <a:ext cx="3460750" cy="1145039"/>
            <a:chOff x="6955065" y="4341361"/>
            <a:chExt cx="3460750" cy="1145039"/>
          </a:xfrm>
        </p:grpSpPr>
        <p:sp>
          <p:nvSpPr>
            <p:cNvPr id="1682" name="Google Shape;1682;p39"/>
            <p:cNvSpPr txBox="1"/>
            <p:nvPr/>
          </p:nvSpPr>
          <p:spPr>
            <a:xfrm>
              <a:off x="6955065" y="4341361"/>
              <a:ext cx="3460750"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3-packet pipelining increases</a:t>
              </a:r>
              <a:endParaRPr/>
            </a:p>
            <a:p>
              <a:pPr indent="0" lvl="0" marL="0" marR="0" rtl="0" algn="ctr">
                <a:lnSpc>
                  <a:spcPct val="100000"/>
                </a:lnSpc>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 utilization by a factor of 3!</a:t>
              </a:r>
              <a:endParaRPr/>
            </a:p>
          </p:txBody>
        </p:sp>
        <p:cxnSp>
          <p:nvCxnSpPr>
            <p:cNvPr id="1683" name="Google Shape;1683;p39"/>
            <p:cNvCxnSpPr/>
            <p:nvPr/>
          </p:nvCxnSpPr>
          <p:spPr>
            <a:xfrm>
              <a:off x="7948840" y="5009699"/>
              <a:ext cx="1360" cy="476701"/>
            </a:xfrm>
            <a:prstGeom prst="straightConnector1">
              <a:avLst/>
            </a:prstGeom>
            <a:noFill/>
            <a:ln cap="flat" cmpd="sng" w="9525">
              <a:solidFill>
                <a:srgbClr val="CC0000"/>
              </a:solidFill>
              <a:prstDash val="solid"/>
              <a:round/>
              <a:headEnd len="med" w="med" type="none"/>
              <a:tailEnd len="med" w="med" type="triangle"/>
            </a:ln>
          </p:spPr>
        </p:cxnSp>
      </p:grpSp>
      <p:pic>
        <p:nvPicPr>
          <p:cNvPr id="1684" name="Google Shape;1684;p39"/>
          <p:cNvPicPr preferRelativeResize="0"/>
          <p:nvPr/>
        </p:nvPicPr>
        <p:blipFill rotWithShape="1">
          <a:blip r:embed="rId3">
            <a:alphaModFix/>
          </a:blip>
          <a:srcRect b="0" l="0" r="0" t="0"/>
          <a:stretch/>
        </p:blipFill>
        <p:spPr>
          <a:xfrm>
            <a:off x="2992665" y="5276399"/>
            <a:ext cx="6748463" cy="933450"/>
          </a:xfrm>
          <a:prstGeom prst="rect">
            <a:avLst/>
          </a:prstGeom>
          <a:noFill/>
          <a:ln>
            <a:noFill/>
          </a:ln>
        </p:spPr>
      </p:pic>
      <p:sp>
        <p:nvSpPr>
          <p:cNvPr id="1685" name="Google Shape;1685;p3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5"/>
                                        </p:tgtEl>
                                        <p:attrNameLst>
                                          <p:attrName>style.visibility</p:attrName>
                                        </p:attrNameLst>
                                      </p:cBhvr>
                                      <p:to>
                                        <p:strVal val="visible"/>
                                      </p:to>
                                    </p:set>
                                    <p:animEffect filter="fade" transition="in">
                                      <p:cBhvr>
                                        <p:cTn dur="2000"/>
                                        <p:tgtEl>
                                          <p:spTgt spid="1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1"/>
                                        </p:tgtEl>
                                        <p:attrNameLst>
                                          <p:attrName>style.visibility</p:attrName>
                                        </p:attrNameLst>
                                      </p:cBhvr>
                                      <p:to>
                                        <p:strVal val="visible"/>
                                      </p:to>
                                    </p:set>
                                    <p:animEffect filter="fade" transition="in">
                                      <p:cBhvr>
                                        <p:cTn dur="500"/>
                                        <p:tgtEl>
                                          <p:spTgt spid="1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40"/>
          <p:cNvSpPr/>
          <p:nvPr/>
        </p:nvSpPr>
        <p:spPr>
          <a:xfrm>
            <a:off x="2766060" y="3200400"/>
            <a:ext cx="2480310" cy="67437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92" name="Google Shape;1692;p40"/>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Go-Back-N: sender</a:t>
            </a:r>
            <a:endParaRPr sz="4400"/>
          </a:p>
        </p:txBody>
      </p:sp>
      <p:sp>
        <p:nvSpPr>
          <p:cNvPr id="1693" name="Google Shape;1693;p40"/>
          <p:cNvSpPr txBox="1"/>
          <p:nvPr/>
        </p:nvSpPr>
        <p:spPr>
          <a:xfrm>
            <a:off x="938540" y="1295239"/>
            <a:ext cx="11077752" cy="1396094"/>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sender: “window” of up to N, consecutive transmitted but unACKed pkts </a:t>
            </a:r>
            <a:endParaRPr/>
          </a:p>
          <a:p>
            <a:pPr indent="-342900" lvl="1" marL="815975" marR="0" rtl="0" algn="l">
              <a:lnSpc>
                <a:spcPct val="90000"/>
              </a:lnSpc>
              <a:spcBef>
                <a:spcPts val="1000"/>
              </a:spcBef>
              <a:spcAft>
                <a:spcPts val="0"/>
              </a:spcAft>
              <a:buClr>
                <a:srgbClr val="0000A3"/>
              </a:buClr>
              <a:buSzPts val="2400"/>
              <a:buFont typeface="Arial"/>
              <a:buChar char="•"/>
            </a:pPr>
            <a:r>
              <a:rPr b="0" i="0" lang="en-US" sz="2400" u="none" cap="none" strike="noStrike">
                <a:solidFill>
                  <a:srgbClr val="000000"/>
                </a:solidFill>
                <a:latin typeface="Calibri"/>
                <a:ea typeface="Calibri"/>
                <a:cs typeface="Calibri"/>
                <a:sym typeface="Calibri"/>
              </a:rPr>
              <a:t>k-bit seq # in pkt header</a:t>
            </a:r>
            <a:endParaRPr/>
          </a:p>
          <a:p>
            <a:pPr indent="-69850" lvl="1" marL="695325" marR="0" rtl="0" algn="l">
              <a:lnSpc>
                <a:spcPct val="90000"/>
              </a:lnSpc>
              <a:spcBef>
                <a:spcPts val="1000"/>
              </a:spcBef>
              <a:spcAft>
                <a:spcPts val="0"/>
              </a:spcAft>
              <a:buClr>
                <a:srgbClr val="0000A3"/>
              </a:buClr>
              <a:buSzPts val="2400"/>
              <a:buFont typeface="Noto Sans Symbols"/>
              <a:buNone/>
            </a:pPr>
            <a:r>
              <a:t/>
            </a:r>
            <a:endParaRPr b="0" i="0" sz="2400" u="none" cap="none" strike="noStrike">
              <a:solidFill>
                <a:srgbClr val="000000"/>
              </a:solidFill>
              <a:latin typeface="Calibri"/>
              <a:ea typeface="Calibri"/>
              <a:cs typeface="Calibri"/>
              <a:sym typeface="Calibri"/>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pic>
        <p:nvPicPr>
          <p:cNvPr descr="gbn_seqnum" id="1694" name="Google Shape;1694;p40"/>
          <p:cNvPicPr preferRelativeResize="0"/>
          <p:nvPr/>
        </p:nvPicPr>
        <p:blipFill rotWithShape="1">
          <a:blip r:embed="rId3">
            <a:alphaModFix amt="83000"/>
          </a:blip>
          <a:srcRect b="0" l="0" r="0" t="0"/>
          <a:stretch/>
        </p:blipFill>
        <p:spPr>
          <a:xfrm>
            <a:off x="1743751" y="2576024"/>
            <a:ext cx="9167471" cy="1845354"/>
          </a:xfrm>
          <a:prstGeom prst="rect">
            <a:avLst/>
          </a:prstGeom>
          <a:noFill/>
          <a:ln>
            <a:noFill/>
          </a:ln>
        </p:spPr>
      </p:pic>
      <p:sp>
        <p:nvSpPr>
          <p:cNvPr id="1695" name="Google Shape;1695;p40"/>
          <p:cNvSpPr/>
          <p:nvPr/>
        </p:nvSpPr>
        <p:spPr>
          <a:xfrm>
            <a:off x="1057835" y="4782281"/>
            <a:ext cx="11309804" cy="1985049"/>
          </a:xfrm>
          <a:prstGeom prst="rect">
            <a:avLst/>
          </a:prstGeom>
          <a:noFill/>
          <a:ln>
            <a:noFill/>
          </a:ln>
        </p:spPr>
        <p:txBody>
          <a:bodyPr anchorCtr="0" anchor="t" bIns="45700" lIns="91425" spcFirstLastPara="1" rIns="91425" wrap="square" tIns="45700">
            <a:noAutofit/>
          </a:bodyPr>
          <a:lstStyle/>
          <a:p>
            <a:pPr indent="-339725" lvl="0" marL="350838" marR="0" rtl="0" algn="l">
              <a:lnSpc>
                <a:spcPct val="85000"/>
              </a:lnSpc>
              <a:spcBef>
                <a:spcPts val="0"/>
              </a:spcBef>
              <a:spcAft>
                <a:spcPts val="0"/>
              </a:spcAft>
              <a:buClr>
                <a:srgbClr val="000099"/>
              </a:buClr>
              <a:buSzPts val="2800"/>
              <a:buFont typeface="Noto Sans Symbols"/>
              <a:buChar char="▪"/>
            </a:pPr>
            <a:r>
              <a:rPr b="0" i="1" lang="en-US" sz="2800" u="none" cap="none" strike="noStrike">
                <a:solidFill>
                  <a:srgbClr val="C00000"/>
                </a:solidFill>
                <a:latin typeface="Calibri"/>
                <a:ea typeface="Calibri"/>
                <a:cs typeface="Calibri"/>
                <a:sym typeface="Calibri"/>
              </a:rPr>
              <a:t>cumulative ACK: </a:t>
            </a:r>
            <a:r>
              <a:rPr b="0" i="0" lang="en-US" sz="2800" u="none" cap="none" strike="noStrike">
                <a:solidFill>
                  <a:srgbClr val="000000"/>
                </a:solidFill>
                <a:latin typeface="Calibri"/>
                <a:ea typeface="Calibri"/>
                <a:cs typeface="Calibri"/>
                <a:sym typeface="Calibri"/>
              </a:rPr>
              <a:t>ACK(</a:t>
            </a:r>
            <a:r>
              <a:rPr b="0" i="1" lang="en-US" sz="2800" u="none" cap="none" strike="noStrike">
                <a:solidFill>
                  <a:srgbClr val="000000"/>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 ACKs all packets up to, including seq # </a:t>
            </a:r>
            <a:r>
              <a:rPr b="0" i="1" lang="en-US" sz="2800" u="none" cap="none" strike="noStrike">
                <a:solidFill>
                  <a:srgbClr val="000000"/>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 </a:t>
            </a:r>
            <a:endParaRPr/>
          </a:p>
          <a:p>
            <a:pPr indent="-457200" lvl="1" marL="862013" marR="0" rtl="0" algn="l">
              <a:lnSpc>
                <a:spcPct val="85000"/>
              </a:lnSpc>
              <a:spcBef>
                <a:spcPts val="560"/>
              </a:spcBef>
              <a:spcAft>
                <a:spcPts val="0"/>
              </a:spcAft>
              <a:buClr>
                <a:srgbClr val="000099"/>
              </a:buClr>
              <a:buSzPts val="2800"/>
              <a:buFont typeface="Arial"/>
              <a:buChar char="•"/>
            </a:pPr>
            <a:r>
              <a:rPr b="0" i="0" lang="en-US" sz="2800" u="none" cap="none" strike="noStrike">
                <a:solidFill>
                  <a:srgbClr val="000000"/>
                </a:solidFill>
                <a:latin typeface="Calibri"/>
                <a:ea typeface="Calibri"/>
                <a:cs typeface="Calibri"/>
                <a:sym typeface="Calibri"/>
              </a:rPr>
              <a:t>on receiving ACK(</a:t>
            </a:r>
            <a:r>
              <a:rPr b="0" i="1" lang="en-US" sz="2800" u="none" cap="none" strike="noStrike">
                <a:solidFill>
                  <a:srgbClr val="000000"/>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 move window forward to begin at </a:t>
            </a:r>
            <a:r>
              <a:rPr b="0" i="1" lang="en-US" sz="2800" u="none" cap="none" strike="noStrike">
                <a:solidFill>
                  <a:srgbClr val="000000"/>
                </a:solidFill>
                <a:latin typeface="Calibri"/>
                <a:ea typeface="Calibri"/>
                <a:cs typeface="Calibri"/>
                <a:sym typeface="Calibri"/>
              </a:rPr>
              <a:t>n+1</a:t>
            </a:r>
            <a:endParaRPr/>
          </a:p>
          <a:p>
            <a:pPr indent="-339725" lvl="0" marL="350838" marR="0" rtl="0" algn="l">
              <a:lnSpc>
                <a:spcPct val="85000"/>
              </a:lnSpc>
              <a:spcBef>
                <a:spcPts val="560"/>
              </a:spcBef>
              <a:spcAft>
                <a:spcPts val="0"/>
              </a:spcAft>
              <a:buClr>
                <a:srgbClr val="000099"/>
              </a:buClr>
              <a:buSzPts val="2800"/>
              <a:buFont typeface="Noto Sans Symbols"/>
              <a:buChar char="▪"/>
            </a:pPr>
            <a:r>
              <a:rPr b="0" i="0" lang="en-US" sz="2800" u="none" cap="none" strike="noStrike">
                <a:solidFill>
                  <a:srgbClr val="000000"/>
                </a:solidFill>
                <a:latin typeface="Calibri"/>
                <a:ea typeface="Calibri"/>
                <a:cs typeface="Calibri"/>
                <a:sym typeface="Calibri"/>
              </a:rPr>
              <a:t>timer for oldest in-flight packet</a:t>
            </a:r>
            <a:endParaRPr/>
          </a:p>
          <a:p>
            <a:pPr indent="-339725" lvl="0" marL="350838" marR="0" rtl="0" algn="l">
              <a:lnSpc>
                <a:spcPct val="85000"/>
              </a:lnSpc>
              <a:spcBef>
                <a:spcPts val="560"/>
              </a:spcBef>
              <a:spcAft>
                <a:spcPts val="0"/>
              </a:spcAft>
              <a:buClr>
                <a:srgbClr val="000099"/>
              </a:buClr>
              <a:buSzPts val="2800"/>
              <a:buFont typeface="Noto Sans Symbols"/>
              <a:buChar char="▪"/>
            </a:pPr>
            <a:r>
              <a:rPr b="0" i="1" lang="en-US" sz="2800" u="none" cap="none" strike="noStrike">
                <a:solidFill>
                  <a:srgbClr val="000000"/>
                </a:solidFill>
                <a:latin typeface="Calibri"/>
                <a:ea typeface="Calibri"/>
                <a:cs typeface="Calibri"/>
                <a:sym typeface="Calibri"/>
              </a:rPr>
              <a:t>timeout(n):</a:t>
            </a:r>
            <a:r>
              <a:rPr b="0" i="0" lang="en-US" sz="2800" u="none" cap="none" strike="noStrike">
                <a:solidFill>
                  <a:srgbClr val="000000"/>
                </a:solidFill>
                <a:latin typeface="Calibri"/>
                <a:ea typeface="Calibri"/>
                <a:cs typeface="Calibri"/>
                <a:sym typeface="Calibri"/>
              </a:rPr>
              <a:t> retransmit packet n and all higher seq # packets in window</a:t>
            </a:r>
            <a:endParaRPr b="0" i="0" sz="3200" u="none" cap="none" strike="noStrike">
              <a:solidFill>
                <a:srgbClr val="000000"/>
              </a:solidFill>
              <a:latin typeface="Calibri"/>
              <a:ea typeface="Calibri"/>
              <a:cs typeface="Calibri"/>
              <a:sym typeface="Calibri"/>
            </a:endParaRPr>
          </a:p>
          <a:p>
            <a:pPr indent="-176530" lvl="0" marL="292100" marR="0" rtl="0" algn="l">
              <a:lnSpc>
                <a:spcPct val="85000"/>
              </a:lnSpc>
              <a:spcBef>
                <a:spcPts val="560"/>
              </a:spcBef>
              <a:spcAft>
                <a:spcPts val="0"/>
              </a:spcAft>
              <a:buClr>
                <a:srgbClr val="000099"/>
              </a:buClr>
              <a:buSzPts val="1820"/>
              <a:buFont typeface="Noto Sans Symbols"/>
              <a:buNone/>
            </a:pPr>
            <a:r>
              <a:t/>
            </a:r>
            <a:endParaRPr b="0" i="0" sz="2800" u="none" cap="none" strike="noStrike">
              <a:solidFill>
                <a:srgbClr val="000000"/>
              </a:solidFill>
              <a:latin typeface="Gill Sans"/>
              <a:ea typeface="Gill Sans"/>
              <a:cs typeface="Gill Sans"/>
              <a:sym typeface="Gill Sans"/>
            </a:endParaRPr>
          </a:p>
        </p:txBody>
      </p:sp>
      <p:sp>
        <p:nvSpPr>
          <p:cNvPr id="1696" name="Google Shape;1696;p4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4"/>
                                        </p:tgtEl>
                                        <p:attrNameLst>
                                          <p:attrName>style.visibility</p:attrName>
                                        </p:attrNameLst>
                                      </p:cBhvr>
                                      <p:to>
                                        <p:strVal val="visible"/>
                                      </p:to>
                                    </p:set>
                                    <p:animEffect filter="fade" transition="in">
                                      <p:cBhvr>
                                        <p:cTn dur="500"/>
                                        <p:tgtEl>
                                          <p:spTgt spid="1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1"/>
                                        </p:tgtEl>
                                        <p:attrNameLst>
                                          <p:attrName>style.visibility</p:attrName>
                                        </p:attrNameLst>
                                      </p:cBhvr>
                                      <p:to>
                                        <p:strVal val="visible"/>
                                      </p:to>
                                    </p:set>
                                    <p:animEffect filter="fade" transition="in">
                                      <p:cBhvr>
                                        <p:cTn dur="500"/>
                                        <p:tgtEl>
                                          <p:spTgt spid="1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5"/>
                                        </p:tgtEl>
                                        <p:attrNameLst>
                                          <p:attrName>style.visibility</p:attrName>
                                        </p:attrNameLst>
                                      </p:cBhvr>
                                      <p:to>
                                        <p:strVal val="visible"/>
                                      </p:to>
                                    </p:set>
                                    <p:animEffect filter="fade" transition="in">
                                      <p:cBhvr>
                                        <p:cTn dur="500"/>
                                        <p:tgtEl>
                                          <p:spTgt spid="16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41"/>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Go-Back-N: receiver</a:t>
            </a:r>
            <a:endParaRPr sz="4400"/>
          </a:p>
        </p:txBody>
      </p:sp>
      <p:sp>
        <p:nvSpPr>
          <p:cNvPr id="1703" name="Google Shape;1703;p41"/>
          <p:cNvSpPr txBox="1"/>
          <p:nvPr/>
        </p:nvSpPr>
        <p:spPr>
          <a:xfrm>
            <a:off x="803389" y="1374775"/>
            <a:ext cx="10318069" cy="2854325"/>
          </a:xfrm>
          <a:prstGeom prst="rect">
            <a:avLst/>
          </a:prstGeom>
          <a:noFill/>
          <a:ln>
            <a:noFill/>
          </a:ln>
        </p:spPr>
        <p:txBody>
          <a:bodyPr anchorCtr="0" anchor="t" bIns="45700" lIns="91425" spcFirstLastPara="1" rIns="91425" wrap="square" tIns="45700">
            <a:normAutofit lnSpcReduction="10000"/>
          </a:bodyPr>
          <a:lstStyle/>
          <a:p>
            <a:pPr indent="-277813" lvl="0" marL="2889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ACK-only: always send ACK for correctly-received packet so far, with highest </a:t>
            </a:r>
            <a:r>
              <a:rPr b="0" i="1" lang="en-US" sz="2800" u="none" cap="none" strike="noStrike">
                <a:solidFill>
                  <a:srgbClr val="CC0000"/>
                </a:solidFill>
                <a:latin typeface="Calibri"/>
                <a:ea typeface="Calibri"/>
                <a:cs typeface="Calibri"/>
                <a:sym typeface="Calibri"/>
              </a:rPr>
              <a:t>in-order</a:t>
            </a:r>
            <a:r>
              <a:rPr b="0" i="0" lang="en-US" sz="2800" u="none" cap="none" strike="noStrike">
                <a:solidFill>
                  <a:srgbClr val="000000"/>
                </a:solidFill>
                <a:latin typeface="Calibri"/>
                <a:ea typeface="Calibri"/>
                <a:cs typeface="Calibri"/>
                <a:sym typeface="Calibri"/>
              </a:rPr>
              <a:t> seq #</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may generate duplicate ACKs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need only remember </a:t>
            </a:r>
            <a:r>
              <a:rPr b="0" i="0" lang="en-US" sz="2400" u="none" cap="none" strike="noStrike">
                <a:solidFill>
                  <a:srgbClr val="0013A3"/>
                </a:solidFill>
                <a:latin typeface="Courier New"/>
                <a:ea typeface="Courier New"/>
                <a:cs typeface="Courier New"/>
                <a:sym typeface="Courier New"/>
              </a:rPr>
              <a:t>rcv_base</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on receipt of out-of-order packet: </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can discard (don’t buffer) or buffer: an implementation decision</a:t>
            </a:r>
            <a:endParaRPr b="0" i="1" sz="2400" u="none" cap="none" strike="noStrike">
              <a:solidFill>
                <a:srgbClr val="CC0000"/>
              </a:solidFill>
              <a:latin typeface="Calibri"/>
              <a:ea typeface="Calibri"/>
              <a:cs typeface="Calibri"/>
              <a:sym typeface="Calibri"/>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re-ACK pkt with highest in-order seq #</a:t>
            </a:r>
            <a:endParaRPr/>
          </a:p>
        </p:txBody>
      </p:sp>
      <p:grpSp>
        <p:nvGrpSpPr>
          <p:cNvPr id="1704" name="Google Shape;1704;p41"/>
          <p:cNvGrpSpPr/>
          <p:nvPr/>
        </p:nvGrpSpPr>
        <p:grpSpPr>
          <a:xfrm>
            <a:off x="965200" y="4368800"/>
            <a:ext cx="10131689" cy="2135212"/>
            <a:chOff x="965200" y="4368800"/>
            <a:chExt cx="10131689" cy="2135212"/>
          </a:xfrm>
        </p:grpSpPr>
        <p:sp>
          <p:nvSpPr>
            <p:cNvPr id="1705" name="Google Shape;1705;p41"/>
            <p:cNvSpPr/>
            <p:nvPr/>
          </p:nvSpPr>
          <p:spPr>
            <a:xfrm>
              <a:off x="2412281" y="4877998"/>
              <a:ext cx="81951" cy="595223"/>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6" name="Google Shape;1706;p41"/>
            <p:cNvSpPr/>
            <p:nvPr/>
          </p:nvSpPr>
          <p:spPr>
            <a:xfrm>
              <a:off x="2603500" y="4878537"/>
              <a:ext cx="81951" cy="595223"/>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7" name="Google Shape;1707;p41"/>
            <p:cNvSpPr/>
            <p:nvPr/>
          </p:nvSpPr>
          <p:spPr>
            <a:xfrm>
              <a:off x="2777467" y="4879975"/>
              <a:ext cx="81951" cy="595223"/>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8" name="Google Shape;1708;p41"/>
            <p:cNvSpPr/>
            <p:nvPr/>
          </p:nvSpPr>
          <p:spPr>
            <a:xfrm>
              <a:off x="2951434" y="4878238"/>
              <a:ext cx="81951" cy="595223"/>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9" name="Google Shape;1709;p41"/>
            <p:cNvSpPr/>
            <p:nvPr/>
          </p:nvSpPr>
          <p:spPr>
            <a:xfrm>
              <a:off x="3125401" y="4879676"/>
              <a:ext cx="81951" cy="595223"/>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0" name="Google Shape;1710;p41"/>
            <p:cNvSpPr/>
            <p:nvPr/>
          </p:nvSpPr>
          <p:spPr>
            <a:xfrm>
              <a:off x="3312307" y="4876800"/>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1" name="Google Shape;1711;p41"/>
            <p:cNvSpPr/>
            <p:nvPr/>
          </p:nvSpPr>
          <p:spPr>
            <a:xfrm>
              <a:off x="4042679" y="4877097"/>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2" name="Google Shape;1712;p41"/>
            <p:cNvSpPr/>
            <p:nvPr/>
          </p:nvSpPr>
          <p:spPr>
            <a:xfrm>
              <a:off x="4216646" y="4877396"/>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3" name="Google Shape;1713;p41"/>
            <p:cNvSpPr/>
            <p:nvPr/>
          </p:nvSpPr>
          <p:spPr>
            <a:xfrm>
              <a:off x="4394926" y="4877695"/>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4" name="Google Shape;1714;p41"/>
            <p:cNvSpPr/>
            <p:nvPr/>
          </p:nvSpPr>
          <p:spPr>
            <a:xfrm>
              <a:off x="4573204" y="4877096"/>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5" name="Google Shape;1715;p41"/>
            <p:cNvSpPr/>
            <p:nvPr/>
          </p:nvSpPr>
          <p:spPr>
            <a:xfrm>
              <a:off x="4738544" y="4882607"/>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16" name="Google Shape;1716;p41"/>
            <p:cNvSpPr txBox="1"/>
            <p:nvPr/>
          </p:nvSpPr>
          <p:spPr>
            <a:xfrm>
              <a:off x="3200400" y="5878722"/>
              <a:ext cx="12875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13A3"/>
                </a:buClr>
                <a:buSzPts val="1800"/>
                <a:buFont typeface="Courier New"/>
                <a:buNone/>
              </a:pPr>
              <a:r>
                <a:rPr b="0" i="0" lang="en-US" sz="1800" u="none" cap="none" strike="noStrike">
                  <a:solidFill>
                    <a:srgbClr val="0013A3"/>
                  </a:solidFill>
                  <a:latin typeface="Courier New"/>
                  <a:ea typeface="Courier New"/>
                  <a:cs typeface="Courier New"/>
                  <a:sym typeface="Courier New"/>
                </a:rPr>
                <a:t>rcv_base</a:t>
              </a:r>
              <a:endParaRPr b="0" i="0" sz="1800" u="none" cap="none" strike="noStrike">
                <a:solidFill>
                  <a:srgbClr val="0013A3"/>
                </a:solidFill>
                <a:latin typeface="Calibri"/>
                <a:ea typeface="Calibri"/>
                <a:cs typeface="Calibri"/>
                <a:sym typeface="Calibri"/>
              </a:endParaRPr>
            </a:p>
          </p:txBody>
        </p:sp>
        <p:cxnSp>
          <p:nvCxnSpPr>
            <p:cNvPr id="1717" name="Google Shape;1717;p41"/>
            <p:cNvCxnSpPr/>
            <p:nvPr/>
          </p:nvCxnSpPr>
          <p:spPr>
            <a:xfrm rot="10800000">
              <a:off x="3340100" y="5523122"/>
              <a:ext cx="0" cy="469900"/>
            </a:xfrm>
            <a:prstGeom prst="straightConnector1">
              <a:avLst/>
            </a:prstGeom>
            <a:noFill/>
            <a:ln cap="flat" cmpd="sng" w="22225">
              <a:solidFill>
                <a:schemeClr val="accent1"/>
              </a:solidFill>
              <a:prstDash val="solid"/>
              <a:miter lim="800000"/>
              <a:headEnd len="sm" w="sm" type="none"/>
              <a:tailEnd len="med" w="med" type="triangle"/>
            </a:ln>
          </p:spPr>
        </p:cxnSp>
        <p:grpSp>
          <p:nvGrpSpPr>
            <p:cNvPr id="1718" name="Google Shape;1718;p41"/>
            <p:cNvGrpSpPr/>
            <p:nvPr/>
          </p:nvGrpSpPr>
          <p:grpSpPr>
            <a:xfrm>
              <a:off x="7035081" y="4522877"/>
              <a:ext cx="4061808" cy="1981135"/>
              <a:chOff x="7797081" y="4179977"/>
              <a:chExt cx="4061808" cy="1981135"/>
            </a:xfrm>
          </p:grpSpPr>
          <p:sp>
            <p:nvSpPr>
              <p:cNvPr id="1719" name="Google Shape;1719;p41"/>
              <p:cNvSpPr/>
              <p:nvPr/>
            </p:nvSpPr>
            <p:spPr>
              <a:xfrm>
                <a:off x="7797081" y="4179977"/>
                <a:ext cx="81951" cy="595223"/>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0" name="Google Shape;1720;p41"/>
              <p:cNvSpPr/>
              <p:nvPr/>
            </p:nvSpPr>
            <p:spPr>
              <a:xfrm>
                <a:off x="7797081" y="5565889"/>
                <a:ext cx="81951" cy="595223"/>
              </a:xfrm>
              <a:prstGeom prst="rect">
                <a:avLst/>
              </a:prstGeom>
              <a:solidFill>
                <a:srgbClr val="BFBFBF"/>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1" name="Google Shape;1721;p41"/>
              <p:cNvSpPr txBox="1"/>
              <p:nvPr/>
            </p:nvSpPr>
            <p:spPr>
              <a:xfrm>
                <a:off x="8089900" y="4279900"/>
                <a:ext cx="20945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received and ACKed</a:t>
                </a:r>
                <a:endParaRPr/>
              </a:p>
            </p:txBody>
          </p:sp>
          <p:sp>
            <p:nvSpPr>
              <p:cNvPr id="1722" name="Google Shape;1722;p41"/>
              <p:cNvSpPr txBox="1"/>
              <p:nvPr/>
            </p:nvSpPr>
            <p:spPr>
              <a:xfrm>
                <a:off x="8115300" y="4965700"/>
                <a:ext cx="37435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Out-of-order: received but not  ACKed</a:t>
                </a:r>
                <a:endParaRPr/>
              </a:p>
            </p:txBody>
          </p:sp>
          <p:sp>
            <p:nvSpPr>
              <p:cNvPr id="1723" name="Google Shape;1723;p41"/>
              <p:cNvSpPr txBox="1"/>
              <p:nvPr/>
            </p:nvSpPr>
            <p:spPr>
              <a:xfrm>
                <a:off x="8089900" y="5664200"/>
                <a:ext cx="13832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Not received</a:t>
                </a:r>
                <a:endParaRPr/>
              </a:p>
            </p:txBody>
          </p:sp>
        </p:grpSp>
        <p:sp>
          <p:nvSpPr>
            <p:cNvPr id="1724" name="Google Shape;1724;p41"/>
            <p:cNvSpPr txBox="1"/>
            <p:nvPr/>
          </p:nvSpPr>
          <p:spPr>
            <a:xfrm>
              <a:off x="965200" y="4368800"/>
              <a:ext cx="541981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Receiver view of sequence number space:</a:t>
              </a:r>
              <a:endParaRPr/>
            </a:p>
          </p:txBody>
        </p:sp>
        <p:sp>
          <p:nvSpPr>
            <p:cNvPr id="1725" name="Google Shape;1725;p41"/>
            <p:cNvSpPr/>
            <p:nvPr/>
          </p:nvSpPr>
          <p:spPr>
            <a:xfrm>
              <a:off x="7043594" y="5225507"/>
              <a:ext cx="81951" cy="595223"/>
            </a:xfrm>
            <a:prstGeom prst="rect">
              <a:avLst/>
            </a:prstGeom>
            <a:solidFill>
              <a:srgbClr val="DF167A"/>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26" name="Google Shape;1726;p41"/>
            <p:cNvSpPr/>
            <p:nvPr/>
          </p:nvSpPr>
          <p:spPr>
            <a:xfrm>
              <a:off x="3855894" y="4876800"/>
              <a:ext cx="81951" cy="595223"/>
            </a:xfrm>
            <a:prstGeom prst="rect">
              <a:avLst/>
            </a:prstGeom>
            <a:solidFill>
              <a:srgbClr val="DF167A"/>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27" name="Google Shape;1727;p41"/>
            <p:cNvSpPr/>
            <p:nvPr/>
          </p:nvSpPr>
          <p:spPr>
            <a:xfrm>
              <a:off x="3500294" y="4876800"/>
              <a:ext cx="81951" cy="595223"/>
            </a:xfrm>
            <a:prstGeom prst="rect">
              <a:avLst/>
            </a:prstGeom>
            <a:solidFill>
              <a:srgbClr val="DF167A"/>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28" name="Google Shape;1728;p41"/>
            <p:cNvSpPr/>
            <p:nvPr/>
          </p:nvSpPr>
          <p:spPr>
            <a:xfrm>
              <a:off x="3684444" y="4876800"/>
              <a:ext cx="81951" cy="595223"/>
            </a:xfrm>
            <a:prstGeom prst="rect">
              <a:avLst/>
            </a:prstGeom>
            <a:solidFill>
              <a:srgbClr val="DF167A"/>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729" name="Google Shape;1729;p41"/>
            <p:cNvSpPr txBox="1"/>
            <p:nvPr/>
          </p:nvSpPr>
          <p:spPr>
            <a:xfrm>
              <a:off x="1892300" y="5105400"/>
              <a:ext cx="4331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0" name="Google Shape;1730;p41"/>
            <p:cNvSpPr txBox="1"/>
            <p:nvPr/>
          </p:nvSpPr>
          <p:spPr>
            <a:xfrm>
              <a:off x="4876800" y="5105400"/>
              <a:ext cx="4331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grpSp>
      <p:sp>
        <p:nvSpPr>
          <p:cNvPr id="1731" name="Google Shape;1731;p4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4"/>
                                        </p:tgtEl>
                                        <p:attrNameLst>
                                          <p:attrName>style.visibility</p:attrName>
                                        </p:attrNameLst>
                                      </p:cBhvr>
                                      <p:to>
                                        <p:strVal val="visible"/>
                                      </p:to>
                                    </p:set>
                                    <p:animEffect filter="fade" transition="in">
                                      <p:cBhvr>
                                        <p:cTn dur="500"/>
                                        <p:tgtEl>
                                          <p:spTgt spid="1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42"/>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Go-Back-N in action</a:t>
            </a:r>
            <a:endParaRPr sz="4400"/>
          </a:p>
        </p:txBody>
      </p:sp>
      <p:sp>
        <p:nvSpPr>
          <p:cNvPr id="1738" name="Google Shape;1738;p42"/>
          <p:cNvSpPr txBox="1"/>
          <p:nvPr/>
        </p:nvSpPr>
        <p:spPr>
          <a:xfrm>
            <a:off x="4770437" y="1531937"/>
            <a:ext cx="1246188" cy="14652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pkt1</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pkt2</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pkt3</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(wait)</a:t>
            </a:r>
            <a:endParaRPr/>
          </a:p>
        </p:txBody>
      </p:sp>
      <p:sp>
        <p:nvSpPr>
          <p:cNvPr id="1739" name="Google Shape;1739;p42"/>
          <p:cNvSpPr txBox="1"/>
          <p:nvPr/>
        </p:nvSpPr>
        <p:spPr>
          <a:xfrm>
            <a:off x="5091112" y="1160462"/>
            <a:ext cx="936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1" lang="en-US" sz="2000" u="sng" cap="none" strike="noStrike">
                <a:solidFill>
                  <a:srgbClr val="000099"/>
                </a:solidFill>
                <a:latin typeface="Tahoma"/>
                <a:ea typeface="Tahoma"/>
                <a:cs typeface="Tahoma"/>
                <a:sym typeface="Tahoma"/>
              </a:rPr>
              <a:t>sender</a:t>
            </a:r>
            <a:endParaRPr/>
          </a:p>
        </p:txBody>
      </p:sp>
      <p:sp>
        <p:nvSpPr>
          <p:cNvPr id="1740" name="Google Shape;1740;p42"/>
          <p:cNvSpPr txBox="1"/>
          <p:nvPr/>
        </p:nvSpPr>
        <p:spPr>
          <a:xfrm>
            <a:off x="8121650" y="1179512"/>
            <a:ext cx="107156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Tahoma"/>
              <a:buNone/>
            </a:pPr>
            <a:r>
              <a:rPr b="0" i="1" lang="en-US" sz="2000" u="sng" cap="none" strike="noStrike">
                <a:solidFill>
                  <a:srgbClr val="008000"/>
                </a:solidFill>
                <a:latin typeface="Tahoma"/>
                <a:ea typeface="Tahoma"/>
                <a:cs typeface="Tahoma"/>
                <a:sym typeface="Tahoma"/>
              </a:rPr>
              <a:t>receiver</a:t>
            </a:r>
            <a:endParaRPr/>
          </a:p>
        </p:txBody>
      </p:sp>
      <p:cxnSp>
        <p:nvCxnSpPr>
          <p:cNvPr id="1741" name="Google Shape;1741;p42"/>
          <p:cNvCxnSpPr/>
          <p:nvPr/>
        </p:nvCxnSpPr>
        <p:spPr>
          <a:xfrm>
            <a:off x="8196262" y="1778000"/>
            <a:ext cx="11113" cy="4538662"/>
          </a:xfrm>
          <a:prstGeom prst="straightConnector1">
            <a:avLst/>
          </a:prstGeom>
          <a:noFill/>
          <a:ln cap="flat" cmpd="sng" w="9525">
            <a:solidFill>
              <a:srgbClr val="000000"/>
            </a:solidFill>
            <a:prstDash val="solid"/>
            <a:round/>
            <a:headEnd len="med" w="med" type="none"/>
            <a:tailEnd len="med" w="med" type="none"/>
          </a:ln>
        </p:spPr>
      </p:cxnSp>
      <p:sp>
        <p:nvSpPr>
          <p:cNvPr id="1742" name="Google Shape;1742;p42"/>
          <p:cNvSpPr txBox="1"/>
          <p:nvPr/>
        </p:nvSpPr>
        <p:spPr>
          <a:xfrm>
            <a:off x="8139112" y="1973262"/>
            <a:ext cx="2568575" cy="1465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pkt0, send ack0</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pkt1, send ack1</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pkt3, discard, </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           (re)send ack1</a:t>
            </a:r>
            <a:endParaRPr/>
          </a:p>
        </p:txBody>
      </p:sp>
      <p:sp>
        <p:nvSpPr>
          <p:cNvPr id="1743" name="Google Shape;1743;p42"/>
          <p:cNvSpPr txBox="1"/>
          <p:nvPr/>
        </p:nvSpPr>
        <p:spPr>
          <a:xfrm>
            <a:off x="4775200" y="4713287"/>
            <a:ext cx="1246187" cy="1082675"/>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pkt2</a:t>
            </a:r>
            <a:endParaRPr/>
          </a:p>
          <a:p>
            <a:pPr indent="0" lvl="0" marL="0" marR="0" rtl="0" algn="r">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pkt3</a:t>
            </a:r>
            <a:endParaRPr/>
          </a:p>
          <a:p>
            <a:pPr indent="0" lvl="0" marL="0" marR="0" rtl="0" algn="r">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pkt4</a:t>
            </a:r>
            <a:endParaRPr/>
          </a:p>
          <a:p>
            <a:pPr indent="0" lvl="0" marL="0" marR="0" rtl="0" algn="r">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pkt5</a:t>
            </a:r>
            <a:endParaRPr/>
          </a:p>
        </p:txBody>
      </p:sp>
      <p:cxnSp>
        <p:nvCxnSpPr>
          <p:cNvPr id="1744" name="Google Shape;1744;p42"/>
          <p:cNvCxnSpPr/>
          <p:nvPr/>
        </p:nvCxnSpPr>
        <p:spPr>
          <a:xfrm flipH="1">
            <a:off x="6067425" y="2249487"/>
            <a:ext cx="2014537" cy="1066800"/>
          </a:xfrm>
          <a:prstGeom prst="straightConnector1">
            <a:avLst/>
          </a:prstGeom>
          <a:noFill/>
          <a:ln cap="flat" cmpd="sng" w="28575">
            <a:solidFill>
              <a:srgbClr val="008000"/>
            </a:solidFill>
            <a:prstDash val="solid"/>
            <a:round/>
            <a:headEnd len="med" w="med" type="none"/>
            <a:tailEnd len="med" w="med" type="triangle"/>
          </a:ln>
        </p:spPr>
      </p:cxnSp>
      <p:grpSp>
        <p:nvGrpSpPr>
          <p:cNvPr id="1745" name="Google Shape;1745;p42"/>
          <p:cNvGrpSpPr/>
          <p:nvPr/>
        </p:nvGrpSpPr>
        <p:grpSpPr>
          <a:xfrm>
            <a:off x="6059487" y="1725612"/>
            <a:ext cx="2122488" cy="1292225"/>
            <a:chOff x="6059487" y="1725612"/>
            <a:chExt cx="2122488" cy="1292225"/>
          </a:xfrm>
        </p:grpSpPr>
        <p:cxnSp>
          <p:nvCxnSpPr>
            <p:cNvPr id="1746" name="Google Shape;1746;p42"/>
            <p:cNvCxnSpPr/>
            <p:nvPr/>
          </p:nvCxnSpPr>
          <p:spPr>
            <a:xfrm>
              <a:off x="6061075" y="1725612"/>
              <a:ext cx="2101850" cy="468313"/>
            </a:xfrm>
            <a:prstGeom prst="straightConnector1">
              <a:avLst/>
            </a:prstGeom>
            <a:noFill/>
            <a:ln cap="flat" cmpd="sng" w="28575">
              <a:solidFill>
                <a:srgbClr val="000099"/>
              </a:solidFill>
              <a:prstDash val="solid"/>
              <a:round/>
              <a:headEnd len="med" w="med" type="none"/>
              <a:tailEnd len="med" w="med" type="triangle"/>
            </a:ln>
          </p:spPr>
        </p:cxnSp>
        <p:cxnSp>
          <p:nvCxnSpPr>
            <p:cNvPr id="1747" name="Google Shape;1747;p42"/>
            <p:cNvCxnSpPr/>
            <p:nvPr/>
          </p:nvCxnSpPr>
          <p:spPr>
            <a:xfrm>
              <a:off x="6059487" y="2000250"/>
              <a:ext cx="2100263" cy="468312"/>
            </a:xfrm>
            <a:prstGeom prst="straightConnector1">
              <a:avLst/>
            </a:prstGeom>
            <a:noFill/>
            <a:ln cap="flat" cmpd="sng" w="28575">
              <a:solidFill>
                <a:srgbClr val="000099"/>
              </a:solidFill>
              <a:prstDash val="solid"/>
              <a:round/>
              <a:headEnd len="med" w="med" type="none"/>
              <a:tailEnd len="med" w="med" type="triangle"/>
            </a:ln>
          </p:spPr>
        </p:cxnSp>
        <p:cxnSp>
          <p:nvCxnSpPr>
            <p:cNvPr id="1748" name="Google Shape;1748;p42"/>
            <p:cNvCxnSpPr/>
            <p:nvPr/>
          </p:nvCxnSpPr>
          <p:spPr>
            <a:xfrm>
              <a:off x="6075362" y="2263775"/>
              <a:ext cx="876300" cy="200025"/>
            </a:xfrm>
            <a:prstGeom prst="straightConnector1">
              <a:avLst/>
            </a:prstGeom>
            <a:noFill/>
            <a:ln cap="flat" cmpd="sng" w="28575">
              <a:solidFill>
                <a:srgbClr val="000099"/>
              </a:solidFill>
              <a:prstDash val="solid"/>
              <a:round/>
              <a:headEnd len="med" w="med" type="none"/>
              <a:tailEnd len="med" w="med" type="triangle"/>
            </a:ln>
          </p:spPr>
        </p:cxnSp>
        <p:cxnSp>
          <p:nvCxnSpPr>
            <p:cNvPr id="1749" name="Google Shape;1749;p42"/>
            <p:cNvCxnSpPr/>
            <p:nvPr/>
          </p:nvCxnSpPr>
          <p:spPr>
            <a:xfrm>
              <a:off x="6081712" y="2549525"/>
              <a:ext cx="2100263" cy="468312"/>
            </a:xfrm>
            <a:prstGeom prst="straightConnector1">
              <a:avLst/>
            </a:prstGeom>
            <a:noFill/>
            <a:ln cap="flat" cmpd="sng" w="28575">
              <a:solidFill>
                <a:srgbClr val="000099"/>
              </a:solidFill>
              <a:prstDash val="solid"/>
              <a:round/>
              <a:headEnd len="med" w="med" type="none"/>
              <a:tailEnd len="med" w="med" type="triangle"/>
            </a:ln>
          </p:spPr>
        </p:cxnSp>
        <p:sp>
          <p:nvSpPr>
            <p:cNvPr id="1750" name="Google Shape;1750;p42"/>
            <p:cNvSpPr txBox="1"/>
            <p:nvPr/>
          </p:nvSpPr>
          <p:spPr>
            <a:xfrm>
              <a:off x="6837362" y="2298700"/>
              <a:ext cx="341313"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Tahoma"/>
                <a:buNone/>
              </a:pPr>
              <a:r>
                <a:rPr b="1" i="0" lang="en-US" sz="1800" u="none" cap="none" strike="noStrike">
                  <a:solidFill>
                    <a:srgbClr val="FF0000"/>
                  </a:solidFill>
                  <a:latin typeface="Tahoma"/>
                  <a:ea typeface="Tahoma"/>
                  <a:cs typeface="Tahoma"/>
                  <a:sym typeface="Tahoma"/>
                </a:rPr>
                <a:t>X</a:t>
              </a:r>
              <a:endParaRPr/>
            </a:p>
          </p:txBody>
        </p:sp>
        <p:sp>
          <p:nvSpPr>
            <p:cNvPr id="1751" name="Google Shape;1751;p42"/>
            <p:cNvSpPr txBox="1"/>
            <p:nvPr/>
          </p:nvSpPr>
          <p:spPr>
            <a:xfrm>
              <a:off x="6996112" y="2319337"/>
              <a:ext cx="522288"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1" lang="en-US" sz="1600" u="none" cap="none" strike="noStrike">
                  <a:solidFill>
                    <a:srgbClr val="FF0000"/>
                  </a:solidFill>
                  <a:latin typeface="Tahoma"/>
                  <a:ea typeface="Tahoma"/>
                  <a:cs typeface="Tahoma"/>
                  <a:sym typeface="Tahoma"/>
                </a:rPr>
                <a:t>loss</a:t>
              </a:r>
              <a:endParaRPr/>
            </a:p>
          </p:txBody>
        </p:sp>
      </p:grpSp>
      <p:cxnSp>
        <p:nvCxnSpPr>
          <p:cNvPr id="1752" name="Google Shape;1752;p42"/>
          <p:cNvCxnSpPr/>
          <p:nvPr/>
        </p:nvCxnSpPr>
        <p:spPr>
          <a:xfrm flipH="1">
            <a:off x="6064250" y="2535237"/>
            <a:ext cx="2014537" cy="1100138"/>
          </a:xfrm>
          <a:prstGeom prst="straightConnector1">
            <a:avLst/>
          </a:prstGeom>
          <a:noFill/>
          <a:ln cap="flat" cmpd="sng" w="28575">
            <a:solidFill>
              <a:srgbClr val="008000"/>
            </a:solidFill>
            <a:prstDash val="solid"/>
            <a:round/>
            <a:headEnd len="med" w="med" type="none"/>
            <a:tailEnd len="med" w="med" type="triangle"/>
          </a:ln>
        </p:spPr>
      </p:cxnSp>
      <p:cxnSp>
        <p:nvCxnSpPr>
          <p:cNvPr id="1753" name="Google Shape;1753;p42"/>
          <p:cNvCxnSpPr/>
          <p:nvPr/>
        </p:nvCxnSpPr>
        <p:spPr>
          <a:xfrm>
            <a:off x="6067425" y="3371850"/>
            <a:ext cx="2100262" cy="468312"/>
          </a:xfrm>
          <a:prstGeom prst="straightConnector1">
            <a:avLst/>
          </a:prstGeom>
          <a:noFill/>
          <a:ln cap="flat" cmpd="sng" w="28575">
            <a:solidFill>
              <a:srgbClr val="000099"/>
            </a:solidFill>
            <a:prstDash val="solid"/>
            <a:round/>
            <a:headEnd len="med" w="med" type="none"/>
            <a:tailEnd len="med" w="med" type="triangle"/>
          </a:ln>
        </p:spPr>
      </p:cxnSp>
      <p:cxnSp>
        <p:nvCxnSpPr>
          <p:cNvPr id="1754" name="Google Shape;1754;p42"/>
          <p:cNvCxnSpPr/>
          <p:nvPr/>
        </p:nvCxnSpPr>
        <p:spPr>
          <a:xfrm>
            <a:off x="6099175" y="3690937"/>
            <a:ext cx="2101850" cy="468313"/>
          </a:xfrm>
          <a:prstGeom prst="straightConnector1">
            <a:avLst/>
          </a:prstGeom>
          <a:noFill/>
          <a:ln cap="flat" cmpd="sng" w="28575">
            <a:solidFill>
              <a:srgbClr val="000099"/>
            </a:solidFill>
            <a:prstDash val="solid"/>
            <a:round/>
            <a:headEnd len="med" w="med" type="none"/>
            <a:tailEnd len="med" w="med" type="triangle"/>
          </a:ln>
        </p:spPr>
      </p:cxnSp>
      <p:cxnSp>
        <p:nvCxnSpPr>
          <p:cNvPr id="1755" name="Google Shape;1755;p42"/>
          <p:cNvCxnSpPr/>
          <p:nvPr/>
        </p:nvCxnSpPr>
        <p:spPr>
          <a:xfrm flipH="1">
            <a:off x="6096000" y="3065462"/>
            <a:ext cx="2014537" cy="1100138"/>
          </a:xfrm>
          <a:prstGeom prst="straightConnector1">
            <a:avLst/>
          </a:prstGeom>
          <a:noFill/>
          <a:ln cap="flat" cmpd="sng" w="28575">
            <a:solidFill>
              <a:srgbClr val="008000"/>
            </a:solidFill>
            <a:prstDash val="solid"/>
            <a:round/>
            <a:headEnd len="med" w="med" type="none"/>
            <a:tailEnd len="med" w="med" type="triangle"/>
          </a:ln>
        </p:spPr>
      </p:cxnSp>
      <p:grpSp>
        <p:nvGrpSpPr>
          <p:cNvPr id="1756" name="Google Shape;1756;p42"/>
          <p:cNvGrpSpPr/>
          <p:nvPr/>
        </p:nvGrpSpPr>
        <p:grpSpPr>
          <a:xfrm>
            <a:off x="4081462" y="2254250"/>
            <a:ext cx="1978025" cy="2543175"/>
            <a:chOff x="4081462" y="2254250"/>
            <a:chExt cx="1978025" cy="2543175"/>
          </a:xfrm>
        </p:grpSpPr>
        <p:pic>
          <p:nvPicPr>
            <p:cNvPr descr="alarm_clock_ringing" id="1757" name="Google Shape;1757;p42"/>
            <p:cNvPicPr preferRelativeResize="0"/>
            <p:nvPr/>
          </p:nvPicPr>
          <p:blipFill rotWithShape="1">
            <a:blip r:embed="rId3">
              <a:alphaModFix/>
            </a:blip>
            <a:srcRect b="0" l="0" r="0" t="0"/>
            <a:stretch/>
          </p:blipFill>
          <p:spPr>
            <a:xfrm>
              <a:off x="4081462" y="4283075"/>
              <a:ext cx="436563" cy="481012"/>
            </a:xfrm>
            <a:prstGeom prst="rect">
              <a:avLst/>
            </a:prstGeom>
            <a:noFill/>
            <a:ln>
              <a:noFill/>
            </a:ln>
          </p:spPr>
        </p:pic>
        <p:sp>
          <p:nvSpPr>
            <p:cNvPr id="1758" name="Google Shape;1758;p42"/>
            <p:cNvSpPr txBox="1"/>
            <p:nvPr/>
          </p:nvSpPr>
          <p:spPr>
            <a:xfrm>
              <a:off x="4449762" y="4498975"/>
              <a:ext cx="1538288" cy="298450"/>
            </a:xfrm>
            <a:prstGeom prst="rect">
              <a:avLst/>
            </a:prstGeom>
            <a:noFill/>
            <a:ln>
              <a:noFill/>
            </a:ln>
          </p:spPr>
          <p:txBody>
            <a:bodyPr anchorCtr="0" anchor="t" bIns="45700" lIns="91425" spcFirstLastPara="1" rIns="91425" wrap="square" tIns="45700">
              <a:spAutoFit/>
            </a:bodyPr>
            <a:lstStyle/>
            <a:p>
              <a:pPr indent="0" lvl="0" marL="0" marR="0" rtl="0" algn="r">
                <a:lnSpc>
                  <a:spcPct val="75000"/>
                </a:lnSpc>
                <a:spcBef>
                  <a:spcPts val="0"/>
                </a:spcBef>
                <a:spcAft>
                  <a:spcPts val="0"/>
                </a:spcAft>
                <a:buClr>
                  <a:srgbClr val="FF0000"/>
                </a:buClr>
                <a:buSzPts val="1800"/>
                <a:buFont typeface="Tahoma"/>
                <a:buNone/>
              </a:pPr>
              <a:r>
                <a:rPr b="0" i="1" lang="en-US" sz="1800" u="none" cap="none" strike="noStrike">
                  <a:solidFill>
                    <a:srgbClr val="FF0000"/>
                  </a:solidFill>
                  <a:latin typeface="Tahoma"/>
                  <a:ea typeface="Tahoma"/>
                  <a:cs typeface="Tahoma"/>
                  <a:sym typeface="Tahoma"/>
                </a:rPr>
                <a:t>pkt 2 timeout</a:t>
              </a:r>
              <a:endParaRPr/>
            </a:p>
          </p:txBody>
        </p:sp>
        <p:grpSp>
          <p:nvGrpSpPr>
            <p:cNvPr id="1759" name="Google Shape;1759;p42"/>
            <p:cNvGrpSpPr/>
            <p:nvPr/>
          </p:nvGrpSpPr>
          <p:grpSpPr>
            <a:xfrm>
              <a:off x="5956300" y="2254250"/>
              <a:ext cx="103187" cy="2462212"/>
              <a:chOff x="3651" y="1878"/>
              <a:chExt cx="78" cy="963"/>
            </a:xfrm>
          </p:grpSpPr>
          <p:cxnSp>
            <p:nvCxnSpPr>
              <p:cNvPr id="1760" name="Google Shape;1760;p42"/>
              <p:cNvCxnSpPr/>
              <p:nvPr/>
            </p:nvCxnSpPr>
            <p:spPr>
              <a:xfrm>
                <a:off x="3729" y="1879"/>
                <a:ext cx="0" cy="962"/>
              </a:xfrm>
              <a:prstGeom prst="straightConnector1">
                <a:avLst/>
              </a:prstGeom>
              <a:noFill/>
              <a:ln cap="flat" cmpd="sng" w="28575">
                <a:solidFill>
                  <a:srgbClr val="000000"/>
                </a:solidFill>
                <a:prstDash val="solid"/>
                <a:round/>
                <a:headEnd len="med" w="med" type="none"/>
                <a:tailEnd len="med" w="med" type="none"/>
              </a:ln>
            </p:spPr>
          </p:cxnSp>
          <p:cxnSp>
            <p:nvCxnSpPr>
              <p:cNvPr id="1761" name="Google Shape;1761;p42"/>
              <p:cNvCxnSpPr/>
              <p:nvPr/>
            </p:nvCxnSpPr>
            <p:spPr>
              <a:xfrm rot="10800000">
                <a:off x="3651" y="1878"/>
                <a:ext cx="76" cy="0"/>
              </a:xfrm>
              <a:prstGeom prst="straightConnector1">
                <a:avLst/>
              </a:prstGeom>
              <a:noFill/>
              <a:ln cap="flat" cmpd="sng" w="28575">
                <a:solidFill>
                  <a:srgbClr val="000000"/>
                </a:solidFill>
                <a:prstDash val="solid"/>
                <a:round/>
                <a:headEnd len="med" w="med" type="none"/>
                <a:tailEnd len="med" w="med" type="none"/>
              </a:ln>
            </p:spPr>
          </p:cxnSp>
          <p:cxnSp>
            <p:nvCxnSpPr>
              <p:cNvPr id="1762" name="Google Shape;1762;p42"/>
              <p:cNvCxnSpPr/>
              <p:nvPr/>
            </p:nvCxnSpPr>
            <p:spPr>
              <a:xfrm rot="10800000">
                <a:off x="3651" y="2841"/>
                <a:ext cx="76" cy="0"/>
              </a:xfrm>
              <a:prstGeom prst="straightConnector1">
                <a:avLst/>
              </a:prstGeom>
              <a:noFill/>
              <a:ln cap="flat" cmpd="sng" w="28575">
                <a:solidFill>
                  <a:srgbClr val="000000"/>
                </a:solidFill>
                <a:prstDash val="solid"/>
                <a:round/>
                <a:headEnd len="med" w="med" type="none"/>
                <a:tailEnd len="med" w="med" type="none"/>
              </a:ln>
            </p:spPr>
          </p:cxnSp>
        </p:grpSp>
      </p:grpSp>
      <p:grpSp>
        <p:nvGrpSpPr>
          <p:cNvPr id="1763" name="Google Shape;1763;p42"/>
          <p:cNvGrpSpPr/>
          <p:nvPr/>
        </p:nvGrpSpPr>
        <p:grpSpPr>
          <a:xfrm>
            <a:off x="6061075" y="4884737"/>
            <a:ext cx="2114550" cy="1179513"/>
            <a:chOff x="6061075" y="4884737"/>
            <a:chExt cx="2114550" cy="1179513"/>
          </a:xfrm>
        </p:grpSpPr>
        <p:cxnSp>
          <p:nvCxnSpPr>
            <p:cNvPr id="1764" name="Google Shape;1764;p42"/>
            <p:cNvCxnSpPr/>
            <p:nvPr/>
          </p:nvCxnSpPr>
          <p:spPr>
            <a:xfrm>
              <a:off x="6075362" y="4884737"/>
              <a:ext cx="2100263" cy="468313"/>
            </a:xfrm>
            <a:prstGeom prst="straightConnector1">
              <a:avLst/>
            </a:prstGeom>
            <a:noFill/>
            <a:ln cap="flat" cmpd="sng" w="28575">
              <a:solidFill>
                <a:srgbClr val="000099"/>
              </a:solidFill>
              <a:prstDash val="solid"/>
              <a:round/>
              <a:headEnd len="med" w="med" type="none"/>
              <a:tailEnd len="med" w="med" type="triangle"/>
            </a:ln>
          </p:spPr>
        </p:cxnSp>
        <p:cxnSp>
          <p:nvCxnSpPr>
            <p:cNvPr id="1765" name="Google Shape;1765;p42"/>
            <p:cNvCxnSpPr/>
            <p:nvPr/>
          </p:nvCxnSpPr>
          <p:spPr>
            <a:xfrm>
              <a:off x="6067425" y="5129212"/>
              <a:ext cx="2101850" cy="468313"/>
            </a:xfrm>
            <a:prstGeom prst="straightConnector1">
              <a:avLst/>
            </a:prstGeom>
            <a:noFill/>
            <a:ln cap="flat" cmpd="sng" w="28575">
              <a:solidFill>
                <a:srgbClr val="000099"/>
              </a:solidFill>
              <a:prstDash val="solid"/>
              <a:round/>
              <a:headEnd len="med" w="med" type="none"/>
              <a:tailEnd len="med" w="med" type="triangle"/>
            </a:ln>
          </p:spPr>
        </p:cxnSp>
        <p:cxnSp>
          <p:nvCxnSpPr>
            <p:cNvPr id="1766" name="Google Shape;1766;p42"/>
            <p:cNvCxnSpPr/>
            <p:nvPr/>
          </p:nvCxnSpPr>
          <p:spPr>
            <a:xfrm>
              <a:off x="6061075" y="5362575"/>
              <a:ext cx="2101850" cy="468312"/>
            </a:xfrm>
            <a:prstGeom prst="straightConnector1">
              <a:avLst/>
            </a:prstGeom>
            <a:noFill/>
            <a:ln cap="flat" cmpd="sng" w="28575">
              <a:solidFill>
                <a:srgbClr val="000099"/>
              </a:solidFill>
              <a:prstDash val="solid"/>
              <a:round/>
              <a:headEnd len="med" w="med" type="none"/>
              <a:tailEnd len="med" w="med" type="triangle"/>
            </a:ln>
          </p:spPr>
        </p:cxnSp>
        <p:cxnSp>
          <p:nvCxnSpPr>
            <p:cNvPr id="1767" name="Google Shape;1767;p42"/>
            <p:cNvCxnSpPr/>
            <p:nvPr/>
          </p:nvCxnSpPr>
          <p:spPr>
            <a:xfrm>
              <a:off x="6064250" y="5595937"/>
              <a:ext cx="2100262" cy="468313"/>
            </a:xfrm>
            <a:prstGeom prst="straightConnector1">
              <a:avLst/>
            </a:prstGeom>
            <a:noFill/>
            <a:ln cap="flat" cmpd="sng" w="28575">
              <a:solidFill>
                <a:srgbClr val="000099"/>
              </a:solidFill>
              <a:prstDash val="solid"/>
              <a:round/>
              <a:headEnd len="med" w="med" type="none"/>
              <a:tailEnd len="med" w="med" type="triangle"/>
            </a:ln>
          </p:spPr>
        </p:cxnSp>
      </p:grpSp>
      <p:sp>
        <p:nvSpPr>
          <p:cNvPr id="1768" name="Google Shape;1768;p42"/>
          <p:cNvSpPr txBox="1"/>
          <p:nvPr/>
        </p:nvSpPr>
        <p:spPr>
          <a:xfrm>
            <a:off x="8135937" y="3497262"/>
            <a:ext cx="24130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pkt4, discard, </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           (re)send ack1</a:t>
            </a:r>
            <a:endParaRPr/>
          </a:p>
        </p:txBody>
      </p:sp>
      <p:sp>
        <p:nvSpPr>
          <p:cNvPr id="1769" name="Google Shape;1769;p42"/>
          <p:cNvSpPr txBox="1"/>
          <p:nvPr/>
        </p:nvSpPr>
        <p:spPr>
          <a:xfrm>
            <a:off x="8154987" y="4017962"/>
            <a:ext cx="24130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pkt5, discard, </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           (re)send ack1</a:t>
            </a:r>
            <a:endParaRPr/>
          </a:p>
        </p:txBody>
      </p:sp>
      <p:sp>
        <p:nvSpPr>
          <p:cNvPr id="1770" name="Google Shape;1770;p42"/>
          <p:cNvSpPr txBox="1"/>
          <p:nvPr/>
        </p:nvSpPr>
        <p:spPr>
          <a:xfrm>
            <a:off x="8166100" y="5172075"/>
            <a:ext cx="2965450" cy="10826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pkt2, deliver, send ack2</a:t>
            </a:r>
            <a:endParaRPr/>
          </a:p>
          <a:p>
            <a:pPr indent="0" lvl="0" marL="0" marR="0" rtl="0" algn="l">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pkt3, deliver, send ack3</a:t>
            </a:r>
            <a:endParaRPr/>
          </a:p>
          <a:p>
            <a:pPr indent="0" lvl="0" marL="0" marR="0" rtl="0" algn="l">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pkt4, deliver, send ack4</a:t>
            </a:r>
            <a:endParaRPr/>
          </a:p>
          <a:p>
            <a:pPr indent="0" lvl="0" marL="0" marR="0" rtl="0" algn="l">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pkt5, deliver, send ack5</a:t>
            </a:r>
            <a:endParaRPr/>
          </a:p>
        </p:txBody>
      </p:sp>
      <p:sp>
        <p:nvSpPr>
          <p:cNvPr id="1771" name="Google Shape;1771;p42"/>
          <p:cNvSpPr txBox="1"/>
          <p:nvPr/>
        </p:nvSpPr>
        <p:spPr>
          <a:xfrm>
            <a:off x="4217987" y="4000500"/>
            <a:ext cx="1811338"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ignore duplicate ACK</a:t>
            </a:r>
            <a:endParaRPr/>
          </a:p>
        </p:txBody>
      </p:sp>
      <p:sp>
        <p:nvSpPr>
          <p:cNvPr id="1772" name="Google Shape;1772;p42"/>
          <p:cNvSpPr txBox="1"/>
          <p:nvPr/>
        </p:nvSpPr>
        <p:spPr>
          <a:xfrm>
            <a:off x="2278062" y="1223962"/>
            <a:ext cx="21463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Tahoma"/>
              <a:buNone/>
            </a:pPr>
            <a:r>
              <a:rPr b="0" i="1" lang="en-US" sz="1600" u="sng" cap="none" strike="noStrike">
                <a:solidFill>
                  <a:srgbClr val="000099"/>
                </a:solidFill>
                <a:latin typeface="Tahoma"/>
                <a:ea typeface="Tahoma"/>
                <a:cs typeface="Tahoma"/>
                <a:sym typeface="Tahoma"/>
              </a:rPr>
              <a:t>sender window (N=4)</a:t>
            </a:r>
            <a:endParaRPr/>
          </a:p>
        </p:txBody>
      </p:sp>
      <p:grpSp>
        <p:nvGrpSpPr>
          <p:cNvPr id="1773" name="Google Shape;1773;p42"/>
          <p:cNvGrpSpPr/>
          <p:nvPr/>
        </p:nvGrpSpPr>
        <p:grpSpPr>
          <a:xfrm>
            <a:off x="2317750" y="1570037"/>
            <a:ext cx="1520825" cy="1150938"/>
            <a:chOff x="2317750" y="1570037"/>
            <a:chExt cx="1520825" cy="1150938"/>
          </a:xfrm>
        </p:grpSpPr>
        <p:grpSp>
          <p:nvGrpSpPr>
            <p:cNvPr id="1774" name="Google Shape;1774;p42"/>
            <p:cNvGrpSpPr/>
            <p:nvPr/>
          </p:nvGrpSpPr>
          <p:grpSpPr>
            <a:xfrm>
              <a:off x="2320925" y="1570037"/>
              <a:ext cx="1512887" cy="304800"/>
              <a:chOff x="115" y="914"/>
              <a:chExt cx="953" cy="192"/>
            </a:xfrm>
          </p:grpSpPr>
          <p:sp>
            <p:nvSpPr>
              <p:cNvPr id="1775" name="Google Shape;1775;p42"/>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76" name="Google Shape;1776;p42"/>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nvGrpSpPr>
            <p:cNvPr id="1777" name="Google Shape;1777;p42"/>
            <p:cNvGrpSpPr/>
            <p:nvPr/>
          </p:nvGrpSpPr>
          <p:grpSpPr>
            <a:xfrm>
              <a:off x="2317750" y="1855787"/>
              <a:ext cx="1512887" cy="304800"/>
              <a:chOff x="115" y="914"/>
              <a:chExt cx="953" cy="192"/>
            </a:xfrm>
          </p:grpSpPr>
          <p:sp>
            <p:nvSpPr>
              <p:cNvPr id="1778" name="Google Shape;1778;p42"/>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79" name="Google Shape;1779;p42"/>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nvGrpSpPr>
            <p:cNvPr id="1780" name="Google Shape;1780;p42"/>
            <p:cNvGrpSpPr/>
            <p:nvPr/>
          </p:nvGrpSpPr>
          <p:grpSpPr>
            <a:xfrm>
              <a:off x="2325687" y="2141537"/>
              <a:ext cx="1512888" cy="304800"/>
              <a:chOff x="115" y="914"/>
              <a:chExt cx="953" cy="192"/>
            </a:xfrm>
          </p:grpSpPr>
          <p:sp>
            <p:nvSpPr>
              <p:cNvPr id="1781" name="Google Shape;1781;p42"/>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82" name="Google Shape;1782;p42"/>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nvGrpSpPr>
            <p:cNvPr id="1783" name="Google Shape;1783;p42"/>
            <p:cNvGrpSpPr/>
            <p:nvPr/>
          </p:nvGrpSpPr>
          <p:grpSpPr>
            <a:xfrm>
              <a:off x="2322512" y="2416175"/>
              <a:ext cx="1512888" cy="304800"/>
              <a:chOff x="115" y="914"/>
              <a:chExt cx="953" cy="192"/>
            </a:xfrm>
          </p:grpSpPr>
          <p:sp>
            <p:nvSpPr>
              <p:cNvPr id="1784" name="Google Shape;1784;p42"/>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85" name="Google Shape;1785;p42"/>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grpSp>
        <p:nvGrpSpPr>
          <p:cNvPr id="1786" name="Google Shape;1786;p42"/>
          <p:cNvGrpSpPr/>
          <p:nvPr/>
        </p:nvGrpSpPr>
        <p:grpSpPr>
          <a:xfrm>
            <a:off x="2319337" y="3135312"/>
            <a:ext cx="3749675" cy="369332"/>
            <a:chOff x="2319337" y="3135312"/>
            <a:chExt cx="3749675" cy="369332"/>
          </a:xfrm>
        </p:grpSpPr>
        <p:sp>
          <p:nvSpPr>
            <p:cNvPr id="1787" name="Google Shape;1787;p42"/>
            <p:cNvSpPr/>
            <p:nvPr/>
          </p:nvSpPr>
          <p:spPr>
            <a:xfrm>
              <a:off x="2533650" y="3221037"/>
              <a:ext cx="628650" cy="2286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788" name="Google Shape;1788;p42"/>
            <p:cNvGrpSpPr/>
            <p:nvPr/>
          </p:nvGrpSpPr>
          <p:grpSpPr>
            <a:xfrm>
              <a:off x="2319337" y="3135312"/>
              <a:ext cx="3749675" cy="369332"/>
              <a:chOff x="2319337" y="3135312"/>
              <a:chExt cx="3749675" cy="369332"/>
            </a:xfrm>
          </p:grpSpPr>
          <p:sp>
            <p:nvSpPr>
              <p:cNvPr id="1789" name="Google Shape;1789;p42"/>
              <p:cNvSpPr txBox="1"/>
              <p:nvPr/>
            </p:nvSpPr>
            <p:spPr>
              <a:xfrm>
                <a:off x="3894955" y="3135312"/>
                <a:ext cx="2174057"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ack0, send pkt4</a:t>
                </a:r>
                <a:endParaRPr/>
              </a:p>
            </p:txBody>
          </p:sp>
          <p:sp>
            <p:nvSpPr>
              <p:cNvPr id="1790" name="Google Shape;1790;p42"/>
              <p:cNvSpPr txBox="1"/>
              <p:nvPr/>
            </p:nvSpPr>
            <p:spPr>
              <a:xfrm>
                <a:off x="2319337" y="3186112"/>
                <a:ext cx="1512888"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a:t>
                </a:r>
                <a:r>
                  <a:rPr b="0" i="0" lang="en-US" sz="1400" u="none" cap="none" strike="noStrike">
                    <a:solidFill>
                      <a:srgbClr val="FFFFFF"/>
                    </a:solidFill>
                    <a:latin typeface="Arial"/>
                    <a:ea typeface="Arial"/>
                    <a:cs typeface="Arial"/>
                    <a:sym typeface="Arial"/>
                  </a:rPr>
                  <a:t>1 2 3 4</a:t>
                </a:r>
                <a:r>
                  <a:rPr b="0" i="0" lang="en-US" sz="1400" u="none" cap="none" strike="noStrike">
                    <a:solidFill>
                      <a:srgbClr val="000000"/>
                    </a:solidFill>
                    <a:latin typeface="Arial"/>
                    <a:ea typeface="Arial"/>
                    <a:cs typeface="Arial"/>
                    <a:sym typeface="Arial"/>
                  </a:rPr>
                  <a:t> 5 6 7 8 </a:t>
                </a:r>
                <a:endParaRPr/>
              </a:p>
            </p:txBody>
          </p:sp>
        </p:grpSp>
      </p:grpSp>
      <p:grpSp>
        <p:nvGrpSpPr>
          <p:cNvPr id="1791" name="Google Shape;1791;p42"/>
          <p:cNvGrpSpPr/>
          <p:nvPr/>
        </p:nvGrpSpPr>
        <p:grpSpPr>
          <a:xfrm>
            <a:off x="2305050" y="4754562"/>
            <a:ext cx="1520825" cy="1050925"/>
            <a:chOff x="2305050" y="4754562"/>
            <a:chExt cx="1520825" cy="1050925"/>
          </a:xfrm>
        </p:grpSpPr>
        <p:grpSp>
          <p:nvGrpSpPr>
            <p:cNvPr id="1792" name="Google Shape;1792;p42"/>
            <p:cNvGrpSpPr/>
            <p:nvPr/>
          </p:nvGrpSpPr>
          <p:grpSpPr>
            <a:xfrm>
              <a:off x="2305050" y="4754562"/>
              <a:ext cx="1512887" cy="304800"/>
              <a:chOff x="112" y="2105"/>
              <a:chExt cx="953" cy="192"/>
            </a:xfrm>
          </p:grpSpPr>
          <p:sp>
            <p:nvSpPr>
              <p:cNvPr id="1793" name="Google Shape;1793;p42"/>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94" name="Google Shape;1794;p42"/>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nvGrpSpPr>
            <p:cNvPr id="1795" name="Google Shape;1795;p42"/>
            <p:cNvGrpSpPr/>
            <p:nvPr/>
          </p:nvGrpSpPr>
          <p:grpSpPr>
            <a:xfrm>
              <a:off x="2312987" y="4995862"/>
              <a:ext cx="1512888" cy="304800"/>
              <a:chOff x="112" y="2105"/>
              <a:chExt cx="953" cy="192"/>
            </a:xfrm>
          </p:grpSpPr>
          <p:sp>
            <p:nvSpPr>
              <p:cNvPr id="1796" name="Google Shape;1796;p42"/>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97" name="Google Shape;1797;p42"/>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nvGrpSpPr>
            <p:cNvPr id="1798" name="Google Shape;1798;p42"/>
            <p:cNvGrpSpPr/>
            <p:nvPr/>
          </p:nvGrpSpPr>
          <p:grpSpPr>
            <a:xfrm>
              <a:off x="2309812" y="5259387"/>
              <a:ext cx="1512888" cy="304800"/>
              <a:chOff x="112" y="2105"/>
              <a:chExt cx="953" cy="192"/>
            </a:xfrm>
          </p:grpSpPr>
          <p:sp>
            <p:nvSpPr>
              <p:cNvPr id="1799" name="Google Shape;1799;p42"/>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00" name="Google Shape;1800;p42"/>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nvGrpSpPr>
            <p:cNvPr id="1801" name="Google Shape;1801;p42"/>
            <p:cNvGrpSpPr/>
            <p:nvPr/>
          </p:nvGrpSpPr>
          <p:grpSpPr>
            <a:xfrm>
              <a:off x="2306637" y="5500687"/>
              <a:ext cx="1512888" cy="304800"/>
              <a:chOff x="112" y="2105"/>
              <a:chExt cx="953" cy="192"/>
            </a:xfrm>
          </p:grpSpPr>
          <p:sp>
            <p:nvSpPr>
              <p:cNvPr id="1802" name="Google Shape;1802;p42"/>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03" name="Google Shape;1803;p42"/>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grpSp>
        <p:nvGrpSpPr>
          <p:cNvPr id="1804" name="Google Shape;1804;p42"/>
          <p:cNvGrpSpPr/>
          <p:nvPr/>
        </p:nvGrpSpPr>
        <p:grpSpPr>
          <a:xfrm>
            <a:off x="7129462" y="3876675"/>
            <a:ext cx="1039813" cy="873125"/>
            <a:chOff x="7129462" y="3876675"/>
            <a:chExt cx="1039813" cy="873125"/>
          </a:xfrm>
        </p:grpSpPr>
        <p:cxnSp>
          <p:nvCxnSpPr>
            <p:cNvPr id="1805" name="Google Shape;1805;p42"/>
            <p:cNvCxnSpPr/>
            <p:nvPr/>
          </p:nvCxnSpPr>
          <p:spPr>
            <a:xfrm flipH="1">
              <a:off x="7129462" y="3876675"/>
              <a:ext cx="1033463" cy="563562"/>
            </a:xfrm>
            <a:prstGeom prst="straightConnector1">
              <a:avLst/>
            </a:prstGeom>
            <a:noFill/>
            <a:ln cap="flat" cmpd="sng" w="28575">
              <a:solidFill>
                <a:srgbClr val="008000"/>
              </a:solidFill>
              <a:prstDash val="solid"/>
              <a:round/>
              <a:headEnd len="med" w="med" type="none"/>
              <a:tailEnd len="med" w="med" type="triangle"/>
            </a:ln>
          </p:spPr>
        </p:cxnSp>
        <p:cxnSp>
          <p:nvCxnSpPr>
            <p:cNvPr id="1806" name="Google Shape;1806;p42"/>
            <p:cNvCxnSpPr/>
            <p:nvPr/>
          </p:nvCxnSpPr>
          <p:spPr>
            <a:xfrm flipH="1">
              <a:off x="7135812" y="4186237"/>
              <a:ext cx="1033463" cy="563563"/>
            </a:xfrm>
            <a:prstGeom prst="straightConnector1">
              <a:avLst/>
            </a:prstGeom>
            <a:noFill/>
            <a:ln cap="flat" cmpd="sng" w="28575">
              <a:solidFill>
                <a:srgbClr val="008000"/>
              </a:solidFill>
              <a:prstDash val="solid"/>
              <a:round/>
              <a:headEnd len="med" w="med" type="none"/>
              <a:tailEnd len="med" w="med" type="triangle"/>
            </a:ln>
          </p:spPr>
        </p:cxnSp>
      </p:grpSp>
      <p:grpSp>
        <p:nvGrpSpPr>
          <p:cNvPr id="1807" name="Google Shape;1807;p42"/>
          <p:cNvGrpSpPr/>
          <p:nvPr/>
        </p:nvGrpSpPr>
        <p:grpSpPr>
          <a:xfrm>
            <a:off x="7108825" y="5376862"/>
            <a:ext cx="1081087" cy="1303338"/>
            <a:chOff x="7083425" y="5376862"/>
            <a:chExt cx="1081087" cy="1303338"/>
          </a:xfrm>
        </p:grpSpPr>
        <p:cxnSp>
          <p:nvCxnSpPr>
            <p:cNvPr id="1808" name="Google Shape;1808;p42"/>
            <p:cNvCxnSpPr/>
            <p:nvPr/>
          </p:nvCxnSpPr>
          <p:spPr>
            <a:xfrm flipH="1">
              <a:off x="7131050" y="5376862"/>
              <a:ext cx="1033462" cy="563563"/>
            </a:xfrm>
            <a:prstGeom prst="straightConnector1">
              <a:avLst/>
            </a:prstGeom>
            <a:noFill/>
            <a:ln cap="flat" cmpd="sng" w="28575">
              <a:solidFill>
                <a:srgbClr val="008000"/>
              </a:solidFill>
              <a:prstDash val="solid"/>
              <a:round/>
              <a:headEnd len="med" w="med" type="none"/>
              <a:tailEnd len="med" w="med" type="triangle"/>
            </a:ln>
          </p:spPr>
        </p:cxnSp>
        <p:cxnSp>
          <p:nvCxnSpPr>
            <p:cNvPr id="1809" name="Google Shape;1809;p42"/>
            <p:cNvCxnSpPr/>
            <p:nvPr/>
          </p:nvCxnSpPr>
          <p:spPr>
            <a:xfrm flipH="1">
              <a:off x="7115175" y="5630862"/>
              <a:ext cx="1033462" cy="563563"/>
            </a:xfrm>
            <a:prstGeom prst="straightConnector1">
              <a:avLst/>
            </a:prstGeom>
            <a:noFill/>
            <a:ln cap="flat" cmpd="sng" w="28575">
              <a:solidFill>
                <a:srgbClr val="008000"/>
              </a:solidFill>
              <a:prstDash val="solid"/>
              <a:round/>
              <a:headEnd len="med" w="med" type="none"/>
              <a:tailEnd len="med" w="med" type="triangle"/>
            </a:ln>
          </p:spPr>
        </p:cxnSp>
        <p:cxnSp>
          <p:nvCxnSpPr>
            <p:cNvPr id="1810" name="Google Shape;1810;p42"/>
            <p:cNvCxnSpPr/>
            <p:nvPr/>
          </p:nvCxnSpPr>
          <p:spPr>
            <a:xfrm flipH="1">
              <a:off x="7099300" y="5873750"/>
              <a:ext cx="1033462" cy="563562"/>
            </a:xfrm>
            <a:prstGeom prst="straightConnector1">
              <a:avLst/>
            </a:prstGeom>
            <a:noFill/>
            <a:ln cap="flat" cmpd="sng" w="28575">
              <a:solidFill>
                <a:srgbClr val="008000"/>
              </a:solidFill>
              <a:prstDash val="solid"/>
              <a:round/>
              <a:headEnd len="med" w="med" type="none"/>
              <a:tailEnd len="med" w="med" type="triangle"/>
            </a:ln>
          </p:spPr>
        </p:cxnSp>
        <p:cxnSp>
          <p:nvCxnSpPr>
            <p:cNvPr id="1811" name="Google Shape;1811;p42"/>
            <p:cNvCxnSpPr/>
            <p:nvPr/>
          </p:nvCxnSpPr>
          <p:spPr>
            <a:xfrm flipH="1">
              <a:off x="7083425" y="6116637"/>
              <a:ext cx="1033462" cy="563563"/>
            </a:xfrm>
            <a:prstGeom prst="straightConnector1">
              <a:avLst/>
            </a:prstGeom>
            <a:noFill/>
            <a:ln cap="flat" cmpd="sng" w="28575">
              <a:solidFill>
                <a:srgbClr val="008000"/>
              </a:solidFill>
              <a:prstDash val="solid"/>
              <a:round/>
              <a:headEnd len="med" w="med" type="none"/>
              <a:tailEnd len="med" w="med" type="triangle"/>
            </a:ln>
          </p:spPr>
        </p:cxnSp>
      </p:grpSp>
      <p:grpSp>
        <p:nvGrpSpPr>
          <p:cNvPr id="1812" name="Google Shape;1812;p42"/>
          <p:cNvGrpSpPr/>
          <p:nvPr/>
        </p:nvGrpSpPr>
        <p:grpSpPr>
          <a:xfrm>
            <a:off x="2316162" y="3452813"/>
            <a:ext cx="3752850" cy="369332"/>
            <a:chOff x="2316162" y="3452813"/>
            <a:chExt cx="3752850" cy="369332"/>
          </a:xfrm>
        </p:grpSpPr>
        <p:grpSp>
          <p:nvGrpSpPr>
            <p:cNvPr id="1813" name="Google Shape;1813;p42"/>
            <p:cNvGrpSpPr/>
            <p:nvPr/>
          </p:nvGrpSpPr>
          <p:grpSpPr>
            <a:xfrm>
              <a:off x="2316162" y="3460750"/>
              <a:ext cx="1512888" cy="304800"/>
              <a:chOff x="112" y="2105"/>
              <a:chExt cx="953" cy="192"/>
            </a:xfrm>
          </p:grpSpPr>
          <p:sp>
            <p:nvSpPr>
              <p:cNvPr id="1814" name="Google Shape;1814;p42"/>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15" name="Google Shape;1815;p42"/>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sp>
          <p:nvSpPr>
            <p:cNvPr id="1816" name="Google Shape;1816;p42"/>
            <p:cNvSpPr txBox="1"/>
            <p:nvPr/>
          </p:nvSpPr>
          <p:spPr>
            <a:xfrm>
              <a:off x="3860800" y="3452813"/>
              <a:ext cx="2208212"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 send pkt5</a:t>
              </a:r>
              <a:endParaRPr/>
            </a:p>
          </p:txBody>
        </p:sp>
      </p:grpSp>
      <p:cxnSp>
        <p:nvCxnSpPr>
          <p:cNvPr id="1817" name="Google Shape;1817;p42"/>
          <p:cNvCxnSpPr/>
          <p:nvPr/>
        </p:nvCxnSpPr>
        <p:spPr>
          <a:xfrm>
            <a:off x="6037262" y="1612900"/>
            <a:ext cx="11113" cy="4538662"/>
          </a:xfrm>
          <a:prstGeom prst="straightConnector1">
            <a:avLst/>
          </a:prstGeom>
          <a:noFill/>
          <a:ln cap="flat" cmpd="sng" w="9525">
            <a:solidFill>
              <a:srgbClr val="000000"/>
            </a:solidFill>
            <a:prstDash val="solid"/>
            <a:round/>
            <a:headEnd len="med" w="med" type="none"/>
            <a:tailEnd len="med" w="med" type="none"/>
          </a:ln>
        </p:spPr>
      </p:cxnSp>
      <p:sp>
        <p:nvSpPr>
          <p:cNvPr id="1818" name="Google Shape;1818;p4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3"/>
                                        </p:tgtEl>
                                        <p:attrNameLst>
                                          <p:attrName>style.visibility</p:attrName>
                                        </p:attrNameLst>
                                      </p:cBhvr>
                                      <p:to>
                                        <p:strVal val="visible"/>
                                      </p:to>
                                    </p:set>
                                    <p:animEffect filter="fade" transition="in">
                                      <p:cBhvr>
                                        <p:cTn dur="500"/>
                                        <p:tgtEl>
                                          <p:spTgt spid="17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38"/>
                                        </p:tgtEl>
                                        <p:attrNameLst>
                                          <p:attrName>style.visibility</p:attrName>
                                        </p:attrNameLst>
                                      </p:cBhvr>
                                      <p:to>
                                        <p:strVal val="visible"/>
                                      </p:to>
                                    </p:set>
                                    <p:animEffect filter="fade" transition="in">
                                      <p:cBhvr>
                                        <p:cTn dur="500"/>
                                        <p:tgtEl>
                                          <p:spTgt spid="17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45"/>
                                        </p:tgtEl>
                                        <p:attrNameLst>
                                          <p:attrName>style.visibility</p:attrName>
                                        </p:attrNameLst>
                                      </p:cBhvr>
                                      <p:to>
                                        <p:strVal val="visible"/>
                                      </p:to>
                                    </p:set>
                                    <p:animEffect filter="fade" transition="in">
                                      <p:cBhvr>
                                        <p:cTn dur="500"/>
                                        <p:tgtEl>
                                          <p:spTgt spid="17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42"/>
                                        </p:tgtEl>
                                        <p:attrNameLst>
                                          <p:attrName>style.visibility</p:attrName>
                                        </p:attrNameLst>
                                      </p:cBhvr>
                                      <p:to>
                                        <p:strVal val="visible"/>
                                      </p:to>
                                    </p:set>
                                    <p:animEffect filter="fade" transition="in">
                                      <p:cBhvr>
                                        <p:cTn dur="500"/>
                                        <p:tgtEl>
                                          <p:spTgt spid="1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500"/>
                                        <p:tgtEl>
                                          <p:spTgt spid="1744"/>
                                        </p:tgtEl>
                                      </p:cBhvr>
                                    </p:animEffect>
                                  </p:childTnLst>
                                </p:cTn>
                              </p:par>
                              <p:par>
                                <p:cTn fill="hold" nodeType="withEffect" presetClass="entr" presetID="10" presetSubtype="0">
                                  <p:stCondLst>
                                    <p:cond delay="0"/>
                                  </p:stCondLst>
                                  <p:childTnLst>
                                    <p:set>
                                      <p:cBhvr>
                                        <p:cTn dur="1" fill="hold">
                                          <p:stCondLst>
                                            <p:cond delay="0"/>
                                          </p:stCondLst>
                                        </p:cTn>
                                        <p:tgtEl>
                                          <p:spTgt spid="1752"/>
                                        </p:tgtEl>
                                        <p:attrNameLst>
                                          <p:attrName>style.visibility</p:attrName>
                                        </p:attrNameLst>
                                      </p:cBhvr>
                                      <p:to>
                                        <p:strVal val="visible"/>
                                      </p:to>
                                    </p:set>
                                    <p:animEffect filter="fade" transition="in">
                                      <p:cBhvr>
                                        <p:cTn dur="500"/>
                                        <p:tgtEl>
                                          <p:spTgt spid="1752"/>
                                        </p:tgtEl>
                                      </p:cBhvr>
                                    </p:animEffect>
                                  </p:childTnLst>
                                </p:cTn>
                              </p:par>
                              <p:par>
                                <p:cTn fill="hold" nodeType="withEffect" presetClass="entr" presetID="10" presetSubtype="0">
                                  <p:stCondLst>
                                    <p:cond delay="0"/>
                                  </p:stCondLst>
                                  <p:childTnLst>
                                    <p:set>
                                      <p:cBhvr>
                                        <p:cTn dur="1" fill="hold">
                                          <p:stCondLst>
                                            <p:cond delay="0"/>
                                          </p:stCondLst>
                                        </p:cTn>
                                        <p:tgtEl>
                                          <p:spTgt spid="1755"/>
                                        </p:tgtEl>
                                        <p:attrNameLst>
                                          <p:attrName>style.visibility</p:attrName>
                                        </p:attrNameLst>
                                      </p:cBhvr>
                                      <p:to>
                                        <p:strVal val="visible"/>
                                      </p:to>
                                    </p:set>
                                    <p:animEffect filter="fade" transition="in">
                                      <p:cBhvr>
                                        <p:cTn dur="500"/>
                                        <p:tgtEl>
                                          <p:spTgt spid="1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6"/>
                                        </p:tgtEl>
                                        <p:attrNameLst>
                                          <p:attrName>style.visibility</p:attrName>
                                        </p:attrNameLst>
                                      </p:cBhvr>
                                      <p:to>
                                        <p:strVal val="visible"/>
                                      </p:to>
                                    </p:set>
                                    <p:animEffect filter="fade" transition="in">
                                      <p:cBhvr>
                                        <p:cTn dur="500"/>
                                        <p:tgtEl>
                                          <p:spTgt spid="17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3"/>
                                        </p:tgtEl>
                                        <p:attrNameLst>
                                          <p:attrName>style.visibility</p:attrName>
                                        </p:attrNameLst>
                                      </p:cBhvr>
                                      <p:to>
                                        <p:strVal val="visible"/>
                                      </p:to>
                                    </p:set>
                                    <p:animEffect filter="fade" transition="in">
                                      <p:cBhvr>
                                        <p:cTn dur="500"/>
                                        <p:tgtEl>
                                          <p:spTgt spid="17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68"/>
                                        </p:tgtEl>
                                        <p:attrNameLst>
                                          <p:attrName>style.visibility</p:attrName>
                                        </p:attrNameLst>
                                      </p:cBhvr>
                                      <p:to>
                                        <p:strVal val="visible"/>
                                      </p:to>
                                    </p:set>
                                    <p:animEffect filter="fade" transition="in">
                                      <p:cBhvr>
                                        <p:cTn dur="500"/>
                                        <p:tgtEl>
                                          <p:spTgt spid="1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500"/>
                                        <p:tgtEl>
                                          <p:spTgt spid="18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54"/>
                                        </p:tgtEl>
                                        <p:attrNameLst>
                                          <p:attrName>style.visibility</p:attrName>
                                        </p:attrNameLst>
                                      </p:cBhvr>
                                      <p:to>
                                        <p:strVal val="visible"/>
                                      </p:to>
                                    </p:set>
                                    <p:animEffect filter="fade" transition="in">
                                      <p:cBhvr>
                                        <p:cTn dur="500"/>
                                        <p:tgtEl>
                                          <p:spTgt spid="17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69"/>
                                        </p:tgtEl>
                                        <p:attrNameLst>
                                          <p:attrName>style.visibility</p:attrName>
                                        </p:attrNameLst>
                                      </p:cBhvr>
                                      <p:to>
                                        <p:strVal val="visible"/>
                                      </p:to>
                                    </p:set>
                                    <p:animEffect filter="fade" transition="in">
                                      <p:cBhvr>
                                        <p:cTn dur="500"/>
                                        <p:tgtEl>
                                          <p:spTgt spid="1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1"/>
                                        </p:tgtEl>
                                        <p:attrNameLst>
                                          <p:attrName>style.visibility</p:attrName>
                                        </p:attrNameLst>
                                      </p:cBhvr>
                                      <p:to>
                                        <p:strVal val="visible"/>
                                      </p:to>
                                    </p:set>
                                    <p:animEffect filter="fade" transition="in">
                                      <p:cBhvr>
                                        <p:cTn dur="500"/>
                                        <p:tgtEl>
                                          <p:spTgt spid="1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4"/>
                                        </p:tgtEl>
                                        <p:attrNameLst>
                                          <p:attrName>style.visibility</p:attrName>
                                        </p:attrNameLst>
                                      </p:cBhvr>
                                      <p:to>
                                        <p:strVal val="visible"/>
                                      </p:to>
                                    </p:set>
                                    <p:animEffect filter="fade" transition="in">
                                      <p:cBhvr>
                                        <p:cTn dur="500"/>
                                        <p:tgtEl>
                                          <p:spTgt spid="1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6"/>
                                        </p:tgtEl>
                                        <p:attrNameLst>
                                          <p:attrName>style.visibility</p:attrName>
                                        </p:attrNameLst>
                                      </p:cBhvr>
                                      <p:to>
                                        <p:strVal val="visible"/>
                                      </p:to>
                                    </p:set>
                                    <p:animEffect filter="fade" transition="in">
                                      <p:cBhvr>
                                        <p:cTn dur="500"/>
                                        <p:tgtEl>
                                          <p:spTgt spid="1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1"/>
                                        </p:tgtEl>
                                        <p:attrNameLst>
                                          <p:attrName>style.visibility</p:attrName>
                                        </p:attrNameLst>
                                      </p:cBhvr>
                                      <p:to>
                                        <p:strVal val="visible"/>
                                      </p:to>
                                    </p:set>
                                    <p:animEffect filter="fade" transition="in">
                                      <p:cBhvr>
                                        <p:cTn dur="500"/>
                                        <p:tgtEl>
                                          <p:spTgt spid="17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3"/>
                                        </p:tgtEl>
                                        <p:attrNameLst>
                                          <p:attrName>style.visibility</p:attrName>
                                        </p:attrNameLst>
                                      </p:cBhvr>
                                      <p:to>
                                        <p:strVal val="visible"/>
                                      </p:to>
                                    </p:set>
                                    <p:animEffect filter="fade" transition="in">
                                      <p:cBhvr>
                                        <p:cTn dur="500"/>
                                        <p:tgtEl>
                                          <p:spTgt spid="17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63"/>
                                        </p:tgtEl>
                                        <p:attrNameLst>
                                          <p:attrName>style.visibility</p:attrName>
                                        </p:attrNameLst>
                                      </p:cBhvr>
                                      <p:to>
                                        <p:strVal val="visible"/>
                                      </p:to>
                                    </p:set>
                                    <p:animEffect filter="fade" transition="in">
                                      <p:cBhvr>
                                        <p:cTn dur="500"/>
                                        <p:tgtEl>
                                          <p:spTgt spid="176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70"/>
                                        </p:tgtEl>
                                        <p:attrNameLst>
                                          <p:attrName>style.visibility</p:attrName>
                                        </p:attrNameLst>
                                      </p:cBhvr>
                                      <p:to>
                                        <p:strVal val="visible"/>
                                      </p:to>
                                    </p:set>
                                    <p:animEffect filter="fade" transition="in">
                                      <p:cBhvr>
                                        <p:cTn dur="500"/>
                                        <p:tgtEl>
                                          <p:spTgt spid="17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07"/>
                                        </p:tgtEl>
                                        <p:attrNameLst>
                                          <p:attrName>style.visibility</p:attrName>
                                        </p:attrNameLst>
                                      </p:cBhvr>
                                      <p:to>
                                        <p:strVal val="visible"/>
                                      </p:to>
                                    </p:set>
                                    <p:animEffect filter="fade" transition="in">
                                      <p:cBhvr>
                                        <p:cTn dur="500"/>
                                        <p:tgtEl>
                                          <p:spTgt spid="18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43"/>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Selective repeat: the approach</a:t>
            </a:r>
            <a:endParaRPr sz="4400"/>
          </a:p>
        </p:txBody>
      </p:sp>
      <p:sp>
        <p:nvSpPr>
          <p:cNvPr id="1825" name="Google Shape;1825;p43"/>
          <p:cNvSpPr txBox="1"/>
          <p:nvPr/>
        </p:nvSpPr>
        <p:spPr>
          <a:xfrm>
            <a:off x="545687" y="1489418"/>
            <a:ext cx="11353627" cy="46482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Char char="▪"/>
            </a:pPr>
            <a:r>
              <a:rPr b="0" i="1" lang="en-US" sz="3200" u="none" cap="none" strike="noStrike">
                <a:solidFill>
                  <a:srgbClr val="CC0000"/>
                </a:solidFill>
                <a:latin typeface="Calibri"/>
                <a:ea typeface="Calibri"/>
                <a:cs typeface="Calibri"/>
                <a:sym typeface="Calibri"/>
              </a:rPr>
              <a:t>pipelining</a:t>
            </a:r>
            <a:r>
              <a:rPr b="0" i="0" lang="en-US" sz="3200" u="none" cap="none" strike="noStrike">
                <a:solidFill>
                  <a:srgbClr val="000000"/>
                </a:solidFill>
                <a:latin typeface="Calibri"/>
                <a:ea typeface="Calibri"/>
                <a:cs typeface="Calibri"/>
                <a:sym typeface="Calibri"/>
              </a:rPr>
              <a:t>:</a:t>
            </a:r>
            <a:r>
              <a:rPr b="0" i="0"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 </a:t>
            </a:r>
            <a:r>
              <a:rPr b="0" i="1" lang="en-US" sz="3200" u="none" cap="none" strike="noStrike">
                <a:solidFill>
                  <a:srgbClr val="000000"/>
                </a:solidFill>
                <a:latin typeface="Calibri"/>
                <a:ea typeface="Calibri"/>
                <a:cs typeface="Calibri"/>
                <a:sym typeface="Calibri"/>
              </a:rPr>
              <a:t>multiple</a:t>
            </a:r>
            <a:r>
              <a:rPr b="0" i="0" lang="en-US" sz="3200" u="none" cap="none" strike="noStrike">
                <a:solidFill>
                  <a:srgbClr val="000000"/>
                </a:solidFill>
                <a:latin typeface="Calibri"/>
                <a:ea typeface="Calibri"/>
                <a:cs typeface="Calibri"/>
                <a:sym typeface="Calibri"/>
              </a:rPr>
              <a:t> packets</a:t>
            </a:r>
            <a:r>
              <a:rPr b="0" i="0" lang="en-US" sz="3200" u="none" cap="none" strike="noStrike">
                <a:solidFill>
                  <a:srgbClr val="000000"/>
                </a:solidFill>
                <a:latin typeface="Calibri"/>
                <a:ea typeface="Calibri"/>
                <a:cs typeface="Calibri"/>
                <a:sym typeface="Calibri"/>
              </a:rPr>
              <a:t> in flight</a:t>
            </a:r>
            <a:endParaRPr/>
          </a:p>
          <a:p>
            <a:pPr indent="-222250" lvl="0" marL="352425" marR="0" rtl="0" algn="l">
              <a:lnSpc>
                <a:spcPct val="90000"/>
              </a:lnSpc>
              <a:spcBef>
                <a:spcPts val="1000"/>
              </a:spcBef>
              <a:spcAft>
                <a:spcPts val="0"/>
              </a:spcAft>
              <a:buClr>
                <a:srgbClr val="0000A3"/>
              </a:buClr>
              <a:buSzPts val="3200"/>
              <a:buFont typeface="Noto Sans Symbols"/>
              <a:buChar char="▪"/>
            </a:pPr>
            <a:r>
              <a:rPr b="0" i="1" lang="en-US" sz="3200" u="none" cap="none" strike="noStrike">
                <a:solidFill>
                  <a:srgbClr val="CC0000"/>
                </a:solidFill>
                <a:latin typeface="Calibri"/>
                <a:ea typeface="Calibri"/>
                <a:cs typeface="Calibri"/>
                <a:sym typeface="Calibri"/>
              </a:rPr>
              <a:t>receiver individually ACKs </a:t>
            </a:r>
            <a:r>
              <a:rPr b="0" i="0" lang="en-US" sz="3200" u="none" cap="none" strike="noStrike">
                <a:solidFill>
                  <a:srgbClr val="000000"/>
                </a:solidFill>
                <a:latin typeface="Calibri"/>
                <a:ea typeface="Calibri"/>
                <a:cs typeface="Calibri"/>
                <a:sym typeface="Calibri"/>
              </a:rPr>
              <a:t>all correctly received packets</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buffers packets, as needed, for in-order delivery to upper layer</a:t>
            </a:r>
            <a:endParaRPr/>
          </a:p>
          <a:p>
            <a:pPr indent="-222250" lvl="0" marL="35242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sender:</a:t>
            </a:r>
            <a:endParaRPr/>
          </a:p>
          <a:p>
            <a:pPr indent="-227012" lvl="1" marL="747713" marR="0" rtl="0" algn="l">
              <a:lnSpc>
                <a:spcPct val="90000"/>
              </a:lnSpc>
              <a:spcBef>
                <a:spcPts val="1000"/>
              </a:spcBef>
              <a:spcAft>
                <a:spcPts val="0"/>
              </a:spcAft>
              <a:buClr>
                <a:srgbClr val="0000A3"/>
              </a:buClr>
              <a:buSzPts val="2800"/>
              <a:buFont typeface="Arial"/>
              <a:buChar char="•"/>
            </a:pPr>
            <a:r>
              <a:rPr b="0" i="0" lang="en-US" sz="2800" u="none" cap="none" strike="noStrike">
                <a:solidFill>
                  <a:srgbClr val="000000"/>
                </a:solidFill>
                <a:latin typeface="Calibri"/>
                <a:ea typeface="Calibri"/>
                <a:cs typeface="Calibri"/>
                <a:sym typeface="Calibri"/>
              </a:rPr>
              <a:t>maintains (conceptually) a timer for each unACKed pkt</a:t>
            </a:r>
            <a:endParaRPr/>
          </a:p>
          <a:p>
            <a:pPr indent="-227012" lvl="2" marL="1195388" marR="0" rtl="0" algn="l">
              <a:lnSpc>
                <a:spcPct val="90000"/>
              </a:lnSpc>
              <a:spcBef>
                <a:spcPts val="1000"/>
              </a:spcBef>
              <a:spcAft>
                <a:spcPts val="0"/>
              </a:spcAft>
              <a:buClr>
                <a:srgbClr val="0000A3"/>
              </a:buClr>
              <a:buSzPts val="2800"/>
              <a:buFont typeface="Arial"/>
              <a:buChar char="•"/>
            </a:pPr>
            <a:r>
              <a:rPr b="0" i="0" lang="en-US" sz="2800" u="none" cap="none" strike="noStrike">
                <a:solidFill>
                  <a:srgbClr val="000000"/>
                </a:solidFill>
                <a:latin typeface="Calibri"/>
                <a:ea typeface="Calibri"/>
                <a:cs typeface="Calibri"/>
                <a:sym typeface="Calibri"/>
              </a:rPr>
              <a:t>timeout: retransmits single unACKed packet  associated with timeout</a:t>
            </a:r>
            <a:endParaRPr/>
          </a:p>
          <a:p>
            <a:pPr indent="-223837" lvl="1" marL="746125" marR="0" rtl="0" algn="l">
              <a:lnSpc>
                <a:spcPct val="90000"/>
              </a:lnSpc>
              <a:spcBef>
                <a:spcPts val="1000"/>
              </a:spcBef>
              <a:spcAft>
                <a:spcPts val="0"/>
              </a:spcAft>
              <a:buClr>
                <a:srgbClr val="0000A3"/>
              </a:buClr>
              <a:buSzPts val="2800"/>
              <a:buFont typeface="Arial"/>
              <a:buChar char="•"/>
            </a:pPr>
            <a:r>
              <a:rPr b="0" i="0" lang="en-US" sz="2800" u="none" cap="none" strike="noStrike">
                <a:solidFill>
                  <a:srgbClr val="000000"/>
                </a:solidFill>
                <a:latin typeface="Calibri"/>
                <a:ea typeface="Calibri"/>
                <a:cs typeface="Calibri"/>
                <a:sym typeface="Calibri"/>
              </a:rPr>
              <a:t>maintains (conceptually) “window” over  </a:t>
            </a:r>
            <a:r>
              <a:rPr b="0" i="1" lang="en-US" sz="2800" u="none" cap="none" strike="noStrike">
                <a:solidFill>
                  <a:srgbClr val="CC0000"/>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 consecutive seq #s</a:t>
            </a:r>
            <a:endParaRPr/>
          </a:p>
          <a:p>
            <a:pPr indent="-231775" lvl="2" marL="1143000"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limits pipelined, “in flight” packets to be within this window</a:t>
            </a:r>
            <a:endParaRPr/>
          </a:p>
        </p:txBody>
      </p:sp>
      <p:sp>
        <p:nvSpPr>
          <p:cNvPr id="1826" name="Google Shape;1826;p4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7F7F7F"/>
              </a:buClr>
              <a:buSzPts val="1100"/>
              <a:buFont typeface="Calibri"/>
              <a:buNone/>
            </a:pPr>
            <a:r>
              <a:rPr b="0" i="0" lang="en-US" sz="1100" u="none" cap="none" strike="noStrike">
                <a:solidFill>
                  <a:srgbClr val="7F7F7F"/>
                </a:solidFill>
                <a:latin typeface="Calibri"/>
                <a:ea typeface="Calibri"/>
                <a:cs typeface="Calibri"/>
                <a:sym typeface="Calibri"/>
              </a:rPr>
              <a:t>Transport Layer: 3-</a:t>
            </a:r>
            <a:fld id="{00000000-1234-1234-1234-123412341234}" type="slidenum">
              <a:rPr b="0" i="0" lang="en-US" sz="1100" u="none" cap="none" strike="noStrike">
                <a:solidFill>
                  <a:srgbClr val="7F7F7F"/>
                </a:solidFill>
                <a:latin typeface="Calibri"/>
                <a:ea typeface="Calibri"/>
                <a:cs typeface="Calibri"/>
                <a:sym typeface="Calibri"/>
              </a:rPr>
              <a:t>‹#›</a:t>
            </a:fld>
            <a:endParaRPr b="0" i="0" sz="1100" u="none" cap="none" strike="noStrike">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0" st="0"/>
                                            </p:txEl>
                                          </p:spTgt>
                                        </p:tgtEl>
                                        <p:attrNameLst>
                                          <p:attrName>style.visibility</p:attrName>
                                        </p:attrNameLst>
                                      </p:cBhvr>
                                      <p:to>
                                        <p:strVal val="visible"/>
                                      </p:to>
                                    </p:set>
                                    <p:animEffect filter="fade" transition="in">
                                      <p:cBhvr>
                                        <p:cTn dur="500"/>
                                        <p:tgtEl>
                                          <p:spTgt spid="18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1" st="1"/>
                                            </p:txEl>
                                          </p:spTgt>
                                        </p:tgtEl>
                                        <p:attrNameLst>
                                          <p:attrName>style.visibility</p:attrName>
                                        </p:attrNameLst>
                                      </p:cBhvr>
                                      <p:to>
                                        <p:strVal val="visible"/>
                                      </p:to>
                                    </p:set>
                                    <p:animEffect filter="fade" transition="in">
                                      <p:cBhvr>
                                        <p:cTn dur="500"/>
                                        <p:tgtEl>
                                          <p:spTgt spid="18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2" st="2"/>
                                            </p:txEl>
                                          </p:spTgt>
                                        </p:tgtEl>
                                        <p:attrNameLst>
                                          <p:attrName>style.visibility</p:attrName>
                                        </p:attrNameLst>
                                      </p:cBhvr>
                                      <p:to>
                                        <p:strVal val="visible"/>
                                      </p:to>
                                    </p:set>
                                    <p:animEffect filter="fade" transition="in">
                                      <p:cBhvr>
                                        <p:cTn dur="500"/>
                                        <p:tgtEl>
                                          <p:spTgt spid="18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3" st="3"/>
                                            </p:txEl>
                                          </p:spTgt>
                                        </p:tgtEl>
                                        <p:attrNameLst>
                                          <p:attrName>style.visibility</p:attrName>
                                        </p:attrNameLst>
                                      </p:cBhvr>
                                      <p:to>
                                        <p:strVal val="visible"/>
                                      </p:to>
                                    </p:set>
                                    <p:animEffect filter="fade" transition="in">
                                      <p:cBhvr>
                                        <p:cTn dur="500"/>
                                        <p:tgtEl>
                                          <p:spTgt spid="18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4" st="4"/>
                                            </p:txEl>
                                          </p:spTgt>
                                        </p:tgtEl>
                                        <p:attrNameLst>
                                          <p:attrName>style.visibility</p:attrName>
                                        </p:attrNameLst>
                                      </p:cBhvr>
                                      <p:to>
                                        <p:strVal val="visible"/>
                                      </p:to>
                                    </p:set>
                                    <p:animEffect filter="fade" transition="in">
                                      <p:cBhvr>
                                        <p:cTn dur="500"/>
                                        <p:tgtEl>
                                          <p:spTgt spid="18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5" st="5"/>
                                            </p:txEl>
                                          </p:spTgt>
                                        </p:tgtEl>
                                        <p:attrNameLst>
                                          <p:attrName>style.visibility</p:attrName>
                                        </p:attrNameLst>
                                      </p:cBhvr>
                                      <p:to>
                                        <p:strVal val="visible"/>
                                      </p:to>
                                    </p:set>
                                    <p:animEffect filter="fade" transition="in">
                                      <p:cBhvr>
                                        <p:cTn dur="500"/>
                                        <p:tgtEl>
                                          <p:spTgt spid="18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6" st="6"/>
                                            </p:txEl>
                                          </p:spTgt>
                                        </p:tgtEl>
                                        <p:attrNameLst>
                                          <p:attrName>style.visibility</p:attrName>
                                        </p:attrNameLst>
                                      </p:cBhvr>
                                      <p:to>
                                        <p:strVal val="visible"/>
                                      </p:to>
                                    </p:set>
                                    <p:animEffect filter="fade" transition="in">
                                      <p:cBhvr>
                                        <p:cTn dur="500"/>
                                        <p:tgtEl>
                                          <p:spTgt spid="18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7" st="7"/>
                                            </p:txEl>
                                          </p:spTgt>
                                        </p:tgtEl>
                                        <p:attrNameLst>
                                          <p:attrName>style.visibility</p:attrName>
                                        </p:attrNameLst>
                                      </p:cBhvr>
                                      <p:to>
                                        <p:strVal val="visible"/>
                                      </p:to>
                                    </p:set>
                                    <p:animEffect filter="fade" transition="in">
                                      <p:cBhvr>
                                        <p:cTn dur="500"/>
                                        <p:tgtEl>
                                          <p:spTgt spid="182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44"/>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Selective repeat: sender, receiver windows</a:t>
            </a:r>
            <a:endParaRPr sz="4400"/>
          </a:p>
        </p:txBody>
      </p:sp>
      <p:pic>
        <p:nvPicPr>
          <p:cNvPr descr="sr_seqnum" id="1833" name="Google Shape;1833;p44"/>
          <p:cNvPicPr preferRelativeResize="0"/>
          <p:nvPr/>
        </p:nvPicPr>
        <p:blipFill rotWithShape="1">
          <a:blip r:embed="rId3">
            <a:alphaModFix/>
          </a:blip>
          <a:srcRect b="0" l="0" r="0" t="0"/>
          <a:stretch/>
        </p:blipFill>
        <p:spPr>
          <a:xfrm>
            <a:off x="1978025" y="1526602"/>
            <a:ext cx="8235950" cy="4916487"/>
          </a:xfrm>
          <a:prstGeom prst="rect">
            <a:avLst/>
          </a:prstGeom>
          <a:noFill/>
          <a:ln>
            <a:noFill/>
          </a:ln>
        </p:spPr>
      </p:pic>
      <p:sp>
        <p:nvSpPr>
          <p:cNvPr id="1834" name="Google Shape;1834;p44"/>
          <p:cNvSpPr/>
          <p:nvPr/>
        </p:nvSpPr>
        <p:spPr>
          <a:xfrm>
            <a:off x="2150592" y="4671612"/>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5" name="Google Shape;1835;p44"/>
          <p:cNvSpPr/>
          <p:nvPr/>
        </p:nvSpPr>
        <p:spPr>
          <a:xfrm>
            <a:off x="2299806" y="4667895"/>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6" name="Google Shape;1836;p44"/>
          <p:cNvSpPr/>
          <p:nvPr/>
        </p:nvSpPr>
        <p:spPr>
          <a:xfrm>
            <a:off x="2452206" y="4667364"/>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7" name="Google Shape;1837;p44"/>
          <p:cNvSpPr/>
          <p:nvPr/>
        </p:nvSpPr>
        <p:spPr>
          <a:xfrm>
            <a:off x="2604606" y="4666833"/>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8" name="Google Shape;1838;p44"/>
          <p:cNvSpPr/>
          <p:nvPr/>
        </p:nvSpPr>
        <p:spPr>
          <a:xfrm>
            <a:off x="2760192" y="4663116"/>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9" name="Google Shape;1839;p44"/>
          <p:cNvSpPr/>
          <p:nvPr/>
        </p:nvSpPr>
        <p:spPr>
          <a:xfrm>
            <a:off x="2915778" y="4665771"/>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0" name="Google Shape;1840;p44"/>
          <p:cNvSpPr/>
          <p:nvPr/>
        </p:nvSpPr>
        <p:spPr>
          <a:xfrm>
            <a:off x="3064992" y="4662054"/>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1" name="Google Shape;1841;p44"/>
          <p:cNvSpPr/>
          <p:nvPr/>
        </p:nvSpPr>
        <p:spPr>
          <a:xfrm>
            <a:off x="3220578" y="4661523"/>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2" name="Google Shape;1842;p44"/>
          <p:cNvSpPr/>
          <p:nvPr/>
        </p:nvSpPr>
        <p:spPr>
          <a:xfrm>
            <a:off x="3369792" y="4664178"/>
            <a:ext cx="73280" cy="512111"/>
          </a:xfrm>
          <a:prstGeom prst="rect">
            <a:avLst/>
          </a:prstGeom>
          <a:solidFill>
            <a:srgbClr val="548135"/>
          </a:solidFill>
          <a:ln cap="flat" cmpd="sng" w="222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3" name="Google Shape;1843;p44"/>
          <p:cNvSpPr/>
          <p:nvPr/>
        </p:nvSpPr>
        <p:spPr>
          <a:xfrm>
            <a:off x="914400" y="3897630"/>
            <a:ext cx="10835640" cy="28117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4" name="Google Shape;1844;p4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43"/>
                                        </p:tgtEl>
                                      </p:cBhvr>
                                    </p:animEffect>
                                    <p:set>
                                      <p:cBhvr>
                                        <p:cTn dur="1" fill="hold">
                                          <p:stCondLst>
                                            <p:cond delay="500"/>
                                          </p:stCondLst>
                                        </p:cTn>
                                        <p:tgtEl>
                                          <p:spTgt spid="18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Chapter 3: roadmap</a:t>
            </a:r>
            <a:endParaRPr/>
          </a:p>
        </p:txBody>
      </p:sp>
      <p:sp>
        <p:nvSpPr>
          <p:cNvPr id="59" name="Google Shape;59;p9"/>
          <p:cNvSpPr txBox="1"/>
          <p:nvPr>
            <p:ph idx="2" type="body"/>
          </p:nvPr>
        </p:nvSpPr>
        <p:spPr>
          <a:xfrm>
            <a:off x="798690" y="1414011"/>
            <a:ext cx="6618109" cy="5029078"/>
          </a:xfrm>
          <a:prstGeom prst="rect">
            <a:avLst/>
          </a:prstGeom>
          <a:noFill/>
          <a:ln>
            <a:noFill/>
          </a:ln>
        </p:spPr>
        <p:txBody>
          <a:bodyPr anchorCtr="0" anchor="t" bIns="45700" lIns="91425" spcFirstLastPara="1" rIns="91425" wrap="square" tIns="45700">
            <a:normAutofit/>
          </a:bodyPr>
          <a:lstStyle/>
          <a:p>
            <a:pPr indent="-285750" lvl="0" marL="403225" rtl="0" algn="l">
              <a:lnSpc>
                <a:spcPct val="90000"/>
              </a:lnSpc>
              <a:spcBef>
                <a:spcPts val="0"/>
              </a:spcBef>
              <a:spcAft>
                <a:spcPts val="0"/>
              </a:spcAft>
              <a:buClr>
                <a:srgbClr val="BFBFBF"/>
              </a:buClr>
              <a:buSzPts val="3200"/>
              <a:buChar char="▪"/>
            </a:pPr>
            <a:r>
              <a:rPr lang="en-US" sz="3200">
                <a:solidFill>
                  <a:srgbClr val="BFBFBF"/>
                </a:solidFill>
              </a:rPr>
              <a:t>Transport-layer services</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Multiplexing and demultiplexing</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Connectionless transport: UDP</a:t>
            </a:r>
            <a:endParaRPr/>
          </a:p>
          <a:p>
            <a:pPr indent="-285750" lvl="0" marL="403225" rtl="0" algn="l">
              <a:lnSpc>
                <a:spcPct val="90000"/>
              </a:lnSpc>
              <a:spcBef>
                <a:spcPts val="800"/>
              </a:spcBef>
              <a:spcAft>
                <a:spcPts val="0"/>
              </a:spcAft>
              <a:buClr>
                <a:srgbClr val="010086"/>
              </a:buClr>
              <a:buSzPts val="3200"/>
              <a:buChar char="▪"/>
            </a:pPr>
            <a:r>
              <a:rPr lang="en-US" sz="3200"/>
              <a:t>Principles of reliable data transfer </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Connection-oriented transport: TCP</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Principles of congestion control</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TCP congestion control</a:t>
            </a:r>
            <a:endParaRPr/>
          </a:p>
          <a:p>
            <a:pPr indent="-285750" lvl="0" marL="403225" rtl="0" algn="l">
              <a:lnSpc>
                <a:spcPct val="90000"/>
              </a:lnSpc>
              <a:spcBef>
                <a:spcPts val="800"/>
              </a:spcBef>
              <a:spcAft>
                <a:spcPts val="0"/>
              </a:spcAft>
              <a:buClr>
                <a:srgbClr val="BFBFBF"/>
              </a:buClr>
              <a:buSzPts val="3200"/>
              <a:buChar char="▪"/>
            </a:pPr>
            <a:r>
              <a:rPr lang="en-US" sz="3200">
                <a:solidFill>
                  <a:srgbClr val="BFBFBF"/>
                </a:solidFill>
              </a:rPr>
              <a:t>Evolution of transport-layer functionality</a:t>
            </a:r>
            <a:endParaRPr/>
          </a:p>
          <a:p>
            <a:pPr indent="-222250" lvl="0" marL="352425" rtl="0" algn="l">
              <a:lnSpc>
                <a:spcPct val="90000"/>
              </a:lnSpc>
              <a:spcBef>
                <a:spcPts val="1000"/>
              </a:spcBef>
              <a:spcAft>
                <a:spcPts val="0"/>
              </a:spcAft>
              <a:buSzPts val="2400"/>
              <a:buFont typeface="Noto Sans Symbols"/>
              <a:buNone/>
            </a:pPr>
            <a:r>
              <a:t/>
            </a:r>
            <a:endParaRPr sz="2400"/>
          </a:p>
        </p:txBody>
      </p:sp>
      <p:sp>
        <p:nvSpPr>
          <p:cNvPr id="60" name="Google Shape;60;p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pic>
        <p:nvPicPr>
          <p:cNvPr id="61" name="Google Shape;61;p9"/>
          <p:cNvPicPr preferRelativeResize="0"/>
          <p:nvPr/>
        </p:nvPicPr>
        <p:blipFill rotWithShape="1">
          <a:blip r:embed="rId3">
            <a:alphaModFix/>
          </a:blip>
          <a:srcRect b="0" l="0" r="0" t="0"/>
          <a:stretch/>
        </p:blipFill>
        <p:spPr>
          <a:xfrm>
            <a:off x="7774329" y="1293471"/>
            <a:ext cx="3657600" cy="2743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45"/>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Selective repeat: sender and receiver</a:t>
            </a:r>
            <a:endParaRPr sz="4400"/>
          </a:p>
        </p:txBody>
      </p:sp>
      <p:sp>
        <p:nvSpPr>
          <p:cNvPr id="1851" name="Google Shape;1851;p45"/>
          <p:cNvSpPr txBox="1"/>
          <p:nvPr/>
        </p:nvSpPr>
        <p:spPr>
          <a:xfrm>
            <a:off x="946165" y="1698978"/>
            <a:ext cx="4651241" cy="46482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CC0000"/>
                </a:solidFill>
                <a:latin typeface="Calibri"/>
                <a:ea typeface="Calibri"/>
                <a:cs typeface="Calibri"/>
                <a:sym typeface="Calibri"/>
              </a:rPr>
              <a:t>data from above:</a:t>
            </a:r>
            <a:endParaRPr/>
          </a:p>
          <a:p>
            <a:pPr indent="-228600" lvl="0" marL="520700" marR="0" rtl="0" algn="l">
              <a:lnSpc>
                <a:spcPct val="9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if next available seq # in window, send packet</a:t>
            </a:r>
            <a:endParaRPr/>
          </a:p>
          <a:p>
            <a:pPr indent="-222250" lvl="0" marL="352425" marR="0" rtl="0" algn="l">
              <a:lnSpc>
                <a:spcPct val="90000"/>
              </a:lnSpc>
              <a:spcBef>
                <a:spcPts val="1000"/>
              </a:spcBef>
              <a:spcAft>
                <a:spcPts val="0"/>
              </a:spcAft>
              <a:buClr>
                <a:srgbClr val="0000A3"/>
              </a:buClr>
              <a:buSzPts val="2800"/>
              <a:buFont typeface="Noto Sans Symbols"/>
              <a:buNone/>
            </a:pPr>
            <a:r>
              <a:rPr b="0" i="0" lang="en-US" sz="2800" u="none" cap="none" strike="noStrike">
                <a:solidFill>
                  <a:srgbClr val="CC0000"/>
                </a:solidFill>
                <a:latin typeface="Calibri"/>
                <a:ea typeface="Calibri"/>
                <a:cs typeface="Calibri"/>
                <a:sym typeface="Calibri"/>
              </a:rPr>
              <a:t>timeout(</a:t>
            </a:r>
            <a:r>
              <a:rPr b="0" i="1" lang="en-US" sz="2800" u="none" cap="none" strike="noStrike">
                <a:solidFill>
                  <a:srgbClr val="CC0000"/>
                </a:solidFill>
                <a:latin typeface="Calibri"/>
                <a:ea typeface="Calibri"/>
                <a:cs typeface="Calibri"/>
                <a:sym typeface="Calibri"/>
              </a:rPr>
              <a:t>n</a:t>
            </a:r>
            <a:r>
              <a:rPr b="0" i="0" lang="en-US" sz="2800" u="none" cap="none" strike="noStrike">
                <a:solidFill>
                  <a:srgbClr val="CC0000"/>
                </a:solidFill>
                <a:latin typeface="Calibri"/>
                <a:ea typeface="Calibri"/>
                <a:cs typeface="Calibri"/>
                <a:sym typeface="Calibri"/>
              </a:rPr>
              <a:t>):</a:t>
            </a:r>
            <a:endParaRPr/>
          </a:p>
          <a:p>
            <a:pPr indent="-228599" lvl="0" marL="471488" marR="0" rtl="0" algn="l">
              <a:lnSpc>
                <a:spcPct val="9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resend packet </a:t>
            </a:r>
            <a:r>
              <a:rPr b="0" i="1" lang="en-US" sz="2400" u="none" cap="none" strike="noStrike">
                <a:solidFill>
                  <a:srgbClr val="000000"/>
                </a:solidFill>
                <a:latin typeface="Calibri"/>
                <a:ea typeface="Calibri"/>
                <a:cs typeface="Calibri"/>
                <a:sym typeface="Calibri"/>
              </a:rPr>
              <a:t>n</a:t>
            </a:r>
            <a:r>
              <a:rPr b="0" i="0" lang="en-US" sz="2400" u="none" cap="none" strike="noStrike">
                <a:solidFill>
                  <a:srgbClr val="000000"/>
                </a:solidFill>
                <a:latin typeface="Calibri"/>
                <a:ea typeface="Calibri"/>
                <a:cs typeface="Calibri"/>
                <a:sym typeface="Calibri"/>
              </a:rPr>
              <a:t>, restart timer</a:t>
            </a:r>
            <a:endParaRPr/>
          </a:p>
          <a:p>
            <a:pPr indent="-222250" lvl="0" marL="352425" marR="0" rtl="0" algn="l">
              <a:lnSpc>
                <a:spcPct val="90000"/>
              </a:lnSpc>
              <a:spcBef>
                <a:spcPts val="1000"/>
              </a:spcBef>
              <a:spcAft>
                <a:spcPts val="0"/>
              </a:spcAft>
              <a:buClr>
                <a:srgbClr val="0000A3"/>
              </a:buClr>
              <a:buSzPts val="2400"/>
              <a:buFont typeface="Noto Sans Symbols"/>
              <a:buNone/>
            </a:pPr>
            <a:r>
              <a:rPr b="0" i="0" lang="en-US" sz="2400" u="none" cap="none" strike="noStrike">
                <a:solidFill>
                  <a:srgbClr val="CC0000"/>
                </a:solidFill>
                <a:latin typeface="Calibri"/>
                <a:ea typeface="Calibri"/>
                <a:cs typeface="Calibri"/>
                <a:sym typeface="Calibri"/>
              </a:rPr>
              <a:t>ACK(</a:t>
            </a:r>
            <a:r>
              <a:rPr b="0" i="1" lang="en-US" sz="2400" u="none" cap="none" strike="noStrike">
                <a:solidFill>
                  <a:srgbClr val="CC0000"/>
                </a:solidFill>
                <a:latin typeface="Calibri"/>
                <a:ea typeface="Calibri"/>
                <a:cs typeface="Calibri"/>
                <a:sym typeface="Calibri"/>
              </a:rPr>
              <a:t>n</a:t>
            </a:r>
            <a:r>
              <a:rPr b="0" i="0" lang="en-US" sz="2400" u="none" cap="none" strike="noStrike">
                <a:solidFill>
                  <a:srgbClr val="CC0000"/>
                </a:solidFill>
                <a:latin typeface="Calibri"/>
                <a:ea typeface="Calibri"/>
                <a:cs typeface="Calibri"/>
                <a:sym typeface="Calibri"/>
              </a:rPr>
              <a:t>)</a:t>
            </a:r>
            <a:r>
              <a:rPr b="0" i="0" lang="en-US" sz="2800" u="none" cap="none" strike="noStrike">
                <a:solidFill>
                  <a:srgbClr val="FF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in [</a:t>
            </a:r>
            <a:r>
              <a:rPr b="0" i="0" lang="en-US" sz="2000" u="none" cap="none" strike="noStrike">
                <a:solidFill>
                  <a:srgbClr val="000000"/>
                </a:solidFill>
                <a:latin typeface="Calibri"/>
                <a:ea typeface="Calibri"/>
                <a:cs typeface="Calibri"/>
                <a:sym typeface="Calibri"/>
              </a:rPr>
              <a:t>sendbase,sendbase+N-1</a:t>
            </a:r>
            <a:r>
              <a:rPr b="0" i="0" lang="en-US" sz="2400" u="none" cap="none" strike="noStrike">
                <a:solidFill>
                  <a:srgbClr val="000000"/>
                </a:solidFill>
                <a:latin typeface="Calibri"/>
                <a:ea typeface="Calibri"/>
                <a:cs typeface="Calibri"/>
                <a:sym typeface="Calibri"/>
              </a:rPr>
              <a:t>]</a:t>
            </a:r>
            <a:r>
              <a:rPr b="0" i="0" lang="en-US" sz="20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520700" marR="0" rtl="0" algn="l">
              <a:lnSpc>
                <a:spcPct val="9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mark packet </a:t>
            </a:r>
            <a:r>
              <a:rPr b="0" i="1" lang="en-US" sz="2400" u="none" cap="none" strike="noStrike">
                <a:solidFill>
                  <a:srgbClr val="000000"/>
                </a:solidFill>
                <a:latin typeface="Calibri"/>
                <a:ea typeface="Calibri"/>
                <a:cs typeface="Calibri"/>
                <a:sym typeface="Calibri"/>
              </a:rPr>
              <a:t>n</a:t>
            </a:r>
            <a:r>
              <a:rPr b="0" i="0" lang="en-US" sz="2400" u="none" cap="none" strike="noStrike">
                <a:solidFill>
                  <a:srgbClr val="000000"/>
                </a:solidFill>
                <a:latin typeface="Calibri"/>
                <a:ea typeface="Calibri"/>
                <a:cs typeface="Calibri"/>
                <a:sym typeface="Calibri"/>
              </a:rPr>
              <a:t> as received</a:t>
            </a:r>
            <a:endParaRPr/>
          </a:p>
          <a:p>
            <a:pPr indent="-228600" lvl="0" marL="520700" marR="0" rtl="0" algn="l">
              <a:lnSpc>
                <a:spcPct val="9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if n smallest unACKed packet, advance window base to next unACKed seq # </a:t>
            </a:r>
            <a:endParaRPr b="0" i="0" sz="2800" u="none" cap="none" strike="noStrike">
              <a:solidFill>
                <a:srgbClr val="000000"/>
              </a:solidFill>
              <a:latin typeface="Calibri"/>
              <a:ea typeface="Calibri"/>
              <a:cs typeface="Calibri"/>
              <a:sym typeface="Calibri"/>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1852" name="Google Shape;1852;p45"/>
          <p:cNvSpPr/>
          <p:nvPr/>
        </p:nvSpPr>
        <p:spPr>
          <a:xfrm>
            <a:off x="876300" y="1485900"/>
            <a:ext cx="4721106" cy="4610100"/>
          </a:xfrm>
          <a:prstGeom prst="rect">
            <a:avLst/>
          </a:prstGeom>
          <a:noFill/>
          <a:ln cap="flat" cmpd="sng" w="28575">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nvGrpSpPr>
          <p:cNvPr id="1853" name="Google Shape;1853;p45"/>
          <p:cNvGrpSpPr/>
          <p:nvPr/>
        </p:nvGrpSpPr>
        <p:grpSpPr>
          <a:xfrm>
            <a:off x="1079500" y="1184280"/>
            <a:ext cx="1327103" cy="584201"/>
            <a:chOff x="1100" y="3896"/>
            <a:chExt cx="752" cy="368"/>
          </a:xfrm>
        </p:grpSpPr>
        <p:sp>
          <p:nvSpPr>
            <p:cNvPr id="1854" name="Google Shape;1854;p45"/>
            <p:cNvSpPr/>
            <p:nvPr/>
          </p:nvSpPr>
          <p:spPr>
            <a:xfrm>
              <a:off x="1146" y="3984"/>
              <a:ext cx="612" cy="1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855" name="Google Shape;1855;p45"/>
            <p:cNvSpPr txBox="1"/>
            <p:nvPr/>
          </p:nvSpPr>
          <p:spPr>
            <a:xfrm>
              <a:off x="1100" y="3896"/>
              <a:ext cx="752" cy="36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3200"/>
                <a:buFont typeface="Calibri"/>
                <a:buNone/>
              </a:pPr>
              <a:r>
                <a:rPr b="0" i="0" lang="en-US" sz="3200" u="none" cap="none" strike="noStrike">
                  <a:solidFill>
                    <a:srgbClr val="000099"/>
                  </a:solidFill>
                  <a:latin typeface="Calibri"/>
                  <a:ea typeface="Calibri"/>
                  <a:cs typeface="Calibri"/>
                  <a:sym typeface="Calibri"/>
                </a:rPr>
                <a:t>sender</a:t>
              </a:r>
              <a:endParaRPr b="0" i="0" sz="2800" u="none" cap="none" strike="noStrike">
                <a:solidFill>
                  <a:srgbClr val="000099"/>
                </a:solidFill>
                <a:latin typeface="Calibri"/>
                <a:ea typeface="Calibri"/>
                <a:cs typeface="Calibri"/>
                <a:sym typeface="Calibri"/>
              </a:endParaRPr>
            </a:p>
          </p:txBody>
        </p:sp>
      </p:grpSp>
      <p:grpSp>
        <p:nvGrpSpPr>
          <p:cNvPr id="1856" name="Google Shape;1856;p45"/>
          <p:cNvGrpSpPr/>
          <p:nvPr/>
        </p:nvGrpSpPr>
        <p:grpSpPr>
          <a:xfrm>
            <a:off x="6447754" y="1183947"/>
            <a:ext cx="5269467" cy="5221186"/>
            <a:chOff x="6447754" y="1183947"/>
            <a:chExt cx="5269467" cy="5221186"/>
          </a:xfrm>
        </p:grpSpPr>
        <p:sp>
          <p:nvSpPr>
            <p:cNvPr id="1857" name="Google Shape;1857;p45"/>
            <p:cNvSpPr/>
            <p:nvPr/>
          </p:nvSpPr>
          <p:spPr>
            <a:xfrm>
              <a:off x="6855858" y="1756933"/>
              <a:ext cx="4861363"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1820"/>
                <a:buFont typeface="Noto Sans Symbols"/>
                <a:buNone/>
              </a:pPr>
              <a:r>
                <a:rPr b="0" i="0" lang="en-US" sz="2800" u="none" cap="none" strike="noStrike">
                  <a:solidFill>
                    <a:srgbClr val="CC0000"/>
                  </a:solidFill>
                  <a:latin typeface="Calibri"/>
                  <a:ea typeface="Calibri"/>
                  <a:cs typeface="Calibri"/>
                  <a:sym typeface="Calibri"/>
                </a:rPr>
                <a:t>packet </a:t>
              </a:r>
              <a:r>
                <a:rPr b="0" i="1" lang="en-US" sz="2800" u="none" cap="none" strike="noStrike">
                  <a:solidFill>
                    <a:srgbClr val="CC0000"/>
                  </a:solidFill>
                  <a:latin typeface="Calibri"/>
                  <a:ea typeface="Calibri"/>
                  <a:cs typeface="Calibri"/>
                  <a:sym typeface="Calibri"/>
                </a:rPr>
                <a:t>n</a:t>
              </a:r>
              <a:r>
                <a:rPr b="0" i="0" lang="en-US" sz="2800" u="none" cap="none" strike="noStrike">
                  <a:solidFill>
                    <a:srgbClr val="CC0000"/>
                  </a:solidFill>
                  <a:latin typeface="Calibri"/>
                  <a:ea typeface="Calibri"/>
                  <a:cs typeface="Calibri"/>
                  <a:sym typeface="Calibri"/>
                </a:rPr>
                <a:t> in </a:t>
              </a:r>
              <a:r>
                <a:rPr b="0" i="0" lang="en-US" sz="1800" u="none" cap="none" strike="noStrike">
                  <a:solidFill>
                    <a:srgbClr val="CC0000"/>
                  </a:solidFill>
                  <a:latin typeface="Calibri"/>
                  <a:ea typeface="Calibri"/>
                  <a:cs typeface="Calibri"/>
                  <a:sym typeface="Calibri"/>
                </a:rPr>
                <a:t>[</a:t>
              </a:r>
              <a:r>
                <a:rPr b="0" i="0" lang="en-US" sz="2400" u="none" cap="none" strike="noStrike">
                  <a:solidFill>
                    <a:srgbClr val="CC0000"/>
                  </a:solidFill>
                  <a:latin typeface="Calibri"/>
                  <a:ea typeface="Calibri"/>
                  <a:cs typeface="Calibri"/>
                  <a:sym typeface="Calibri"/>
                </a:rPr>
                <a:t>rcvbase, rcvbase+N-1]</a:t>
              </a:r>
              <a:endParaRPr b="0" i="0" sz="2800" u="none" cap="none" strike="noStrike">
                <a:solidFill>
                  <a:srgbClr val="CC0000"/>
                </a:solidFill>
                <a:latin typeface="Calibri"/>
                <a:ea typeface="Calibri"/>
                <a:cs typeface="Calibri"/>
                <a:sym typeface="Calibri"/>
              </a:endParaRPr>
            </a:p>
            <a:p>
              <a:pPr indent="-276225" lvl="0" marL="4064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send ACK(</a:t>
              </a:r>
              <a:r>
                <a:rPr b="0" i="1" lang="en-US" sz="2400" u="none" cap="none" strike="noStrike">
                  <a:solidFill>
                    <a:srgbClr val="000000"/>
                  </a:solidFill>
                  <a:latin typeface="Calibri"/>
                  <a:ea typeface="Calibri"/>
                  <a:cs typeface="Calibri"/>
                  <a:sym typeface="Calibri"/>
                </a:rPr>
                <a:t>n</a:t>
              </a:r>
              <a:r>
                <a:rPr b="0" i="0" lang="en-US" sz="2400" u="none" cap="none" strike="noStrike">
                  <a:solidFill>
                    <a:srgbClr val="000000"/>
                  </a:solidFill>
                  <a:latin typeface="Calibri"/>
                  <a:ea typeface="Calibri"/>
                  <a:cs typeface="Calibri"/>
                  <a:sym typeface="Calibri"/>
                </a:rPr>
                <a:t>)</a:t>
              </a:r>
              <a:endParaRPr/>
            </a:p>
            <a:p>
              <a:pPr indent="-276225" lvl="0" marL="4064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out-of-order: buffer</a:t>
              </a:r>
              <a:endParaRPr/>
            </a:p>
            <a:p>
              <a:pPr indent="-276225" lvl="0" marL="4064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in-order: deliver (also deliver buffered, in-order packets), advance window to next not-yet-received packet</a:t>
              </a:r>
              <a:endParaRPr/>
            </a:p>
            <a:p>
              <a:pPr indent="-342900" lvl="0" marL="342900" marR="0" rtl="0" algn="l">
                <a:lnSpc>
                  <a:spcPct val="85000"/>
                </a:lnSpc>
                <a:spcBef>
                  <a:spcPts val="560"/>
                </a:spcBef>
                <a:spcAft>
                  <a:spcPts val="0"/>
                </a:spcAft>
                <a:buClr>
                  <a:srgbClr val="000099"/>
                </a:buClr>
                <a:buSzPts val="1820"/>
                <a:buFont typeface="Noto Sans Symbols"/>
                <a:buNone/>
              </a:pPr>
              <a:r>
                <a:rPr b="0" i="0" lang="en-US" sz="2800" u="none" cap="none" strike="noStrike">
                  <a:solidFill>
                    <a:srgbClr val="CC0000"/>
                  </a:solidFill>
                  <a:latin typeface="Calibri"/>
                  <a:ea typeface="Calibri"/>
                  <a:cs typeface="Calibri"/>
                  <a:sym typeface="Calibri"/>
                </a:rPr>
                <a:t>packet</a:t>
              </a:r>
              <a:r>
                <a:rPr b="0" i="1" lang="en-US" sz="2800" u="none" cap="none" strike="noStrike">
                  <a:solidFill>
                    <a:srgbClr val="CC0000"/>
                  </a:solidFill>
                  <a:latin typeface="Calibri"/>
                  <a:ea typeface="Calibri"/>
                  <a:cs typeface="Calibri"/>
                  <a:sym typeface="Calibri"/>
                </a:rPr>
                <a:t> n </a:t>
              </a:r>
              <a:r>
                <a:rPr b="0" i="0" lang="en-US" sz="2800" u="none" cap="none" strike="noStrike">
                  <a:solidFill>
                    <a:srgbClr val="CC0000"/>
                  </a:solidFill>
                  <a:latin typeface="Calibri"/>
                  <a:ea typeface="Calibri"/>
                  <a:cs typeface="Calibri"/>
                  <a:sym typeface="Calibri"/>
                </a:rPr>
                <a:t>in </a:t>
              </a:r>
              <a:r>
                <a:rPr b="0" i="0" lang="en-US" sz="2400" u="none" cap="none" strike="noStrike">
                  <a:solidFill>
                    <a:srgbClr val="CC0000"/>
                  </a:solidFill>
                  <a:latin typeface="Calibri"/>
                  <a:ea typeface="Calibri"/>
                  <a:cs typeface="Calibri"/>
                  <a:sym typeface="Calibri"/>
                </a:rPr>
                <a:t>[rcvbase-N,rcvbase-1]</a:t>
              </a:r>
              <a:endParaRPr b="0" i="0" sz="3600" u="none" cap="none" strike="noStrike">
                <a:solidFill>
                  <a:srgbClr val="CC0000"/>
                </a:solidFill>
                <a:latin typeface="Calibri"/>
                <a:ea typeface="Calibri"/>
                <a:cs typeface="Calibri"/>
                <a:sym typeface="Calibri"/>
              </a:endParaRPr>
            </a:p>
            <a:p>
              <a:pPr indent="-276225" lvl="0" marL="40640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ACK(</a:t>
              </a:r>
              <a:r>
                <a:rPr b="0" i="1" lang="en-US" sz="2400" u="none" cap="none" strike="noStrike">
                  <a:solidFill>
                    <a:srgbClr val="000000"/>
                  </a:solidFill>
                  <a:latin typeface="Calibri"/>
                  <a:ea typeface="Calibri"/>
                  <a:cs typeface="Calibri"/>
                  <a:sym typeface="Calibri"/>
                </a:rPr>
                <a:t>n</a:t>
              </a:r>
              <a:r>
                <a:rPr b="0" i="0" lang="en-US" sz="2400" u="none" cap="none" strike="noStrike">
                  <a:solidFill>
                    <a:srgbClr val="000000"/>
                  </a:solidFill>
                  <a:latin typeface="Calibri"/>
                  <a:ea typeface="Calibri"/>
                  <a:cs typeface="Calibri"/>
                  <a:sym typeface="Calibri"/>
                </a:rPr>
                <a:t>)</a:t>
              </a:r>
              <a:endParaRPr/>
            </a:p>
            <a:p>
              <a:pPr indent="-342900" lvl="0" marL="342900" marR="0" rtl="0" algn="l">
                <a:lnSpc>
                  <a:spcPct val="85000"/>
                </a:lnSpc>
                <a:spcBef>
                  <a:spcPts val="560"/>
                </a:spcBef>
                <a:spcAft>
                  <a:spcPts val="0"/>
                </a:spcAft>
                <a:buClr>
                  <a:srgbClr val="000099"/>
                </a:buClr>
                <a:buSzPts val="1820"/>
                <a:buFont typeface="Noto Sans Symbols"/>
                <a:buNone/>
              </a:pPr>
              <a:r>
                <a:rPr b="0" i="0" lang="en-US" sz="2800" u="none" cap="none" strike="noStrike">
                  <a:solidFill>
                    <a:srgbClr val="CC0000"/>
                  </a:solidFill>
                  <a:latin typeface="Calibri"/>
                  <a:ea typeface="Calibri"/>
                  <a:cs typeface="Calibri"/>
                  <a:sym typeface="Calibri"/>
                </a:rPr>
                <a:t>otherwise:</a:t>
              </a:r>
              <a:r>
                <a:rPr b="0" i="0" lang="en-US" sz="2400" u="none" cap="none" strike="noStrike">
                  <a:solidFill>
                    <a:srgbClr val="FF0000"/>
                  </a:solidFill>
                  <a:latin typeface="Calibri"/>
                  <a:ea typeface="Calibri"/>
                  <a:cs typeface="Calibri"/>
                  <a:sym typeface="Calibri"/>
                </a:rPr>
                <a:t> </a:t>
              </a:r>
              <a:endParaRPr/>
            </a:p>
            <a:p>
              <a:pPr indent="-276225" lvl="0" marL="40640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ignore </a:t>
              </a:r>
              <a:endParaRPr b="0" i="0" sz="2800" u="none" cap="none" strike="noStrike">
                <a:solidFill>
                  <a:srgbClr val="000000"/>
                </a:solidFill>
                <a:latin typeface="Calibri"/>
                <a:ea typeface="Calibri"/>
                <a:cs typeface="Calibri"/>
                <a:sym typeface="Calibri"/>
              </a:endParaRPr>
            </a:p>
            <a:p>
              <a:pPr indent="-227330" lvl="0" marL="342900" marR="0" rtl="0" algn="l">
                <a:lnSpc>
                  <a:spcPct val="85000"/>
                </a:lnSpc>
                <a:spcBef>
                  <a:spcPts val="560"/>
                </a:spcBef>
                <a:spcAft>
                  <a:spcPts val="0"/>
                </a:spcAft>
                <a:buClr>
                  <a:srgbClr val="000099"/>
                </a:buClr>
                <a:buSzPts val="182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1858" name="Google Shape;1858;p45"/>
            <p:cNvSpPr/>
            <p:nvPr/>
          </p:nvSpPr>
          <p:spPr>
            <a:xfrm>
              <a:off x="6447754" y="1495097"/>
              <a:ext cx="5129210" cy="4610100"/>
            </a:xfrm>
            <a:prstGeom prst="rect">
              <a:avLst/>
            </a:prstGeom>
            <a:noFill/>
            <a:ln cap="flat" cmpd="sng" w="28575">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859" name="Google Shape;1859;p45"/>
            <p:cNvGrpSpPr/>
            <p:nvPr/>
          </p:nvGrpSpPr>
          <p:grpSpPr>
            <a:xfrm>
              <a:off x="6643024" y="1183947"/>
              <a:ext cx="1531938" cy="584201"/>
              <a:chOff x="3339" y="158"/>
              <a:chExt cx="965" cy="368"/>
            </a:xfrm>
          </p:grpSpPr>
          <p:sp>
            <p:nvSpPr>
              <p:cNvPr id="1860" name="Google Shape;1860;p45"/>
              <p:cNvSpPr/>
              <p:nvPr/>
            </p:nvSpPr>
            <p:spPr>
              <a:xfrm>
                <a:off x="3360" y="264"/>
                <a:ext cx="822" cy="1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61" name="Google Shape;1861;p45"/>
              <p:cNvSpPr txBox="1"/>
              <p:nvPr/>
            </p:nvSpPr>
            <p:spPr>
              <a:xfrm>
                <a:off x="3339" y="158"/>
                <a:ext cx="965" cy="3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3200"/>
                  <a:buFont typeface="Calibri"/>
                  <a:buNone/>
                </a:pPr>
                <a:r>
                  <a:rPr b="0" i="0" lang="en-US" sz="3200" u="none" cap="none" strike="noStrike">
                    <a:solidFill>
                      <a:srgbClr val="000099"/>
                    </a:solidFill>
                    <a:latin typeface="Calibri"/>
                    <a:ea typeface="Calibri"/>
                    <a:cs typeface="Calibri"/>
                    <a:sym typeface="Calibri"/>
                  </a:rPr>
                  <a:t>receiver</a:t>
                </a:r>
                <a:endParaRPr b="0" i="0" sz="2800" u="none" cap="none" strike="noStrike">
                  <a:solidFill>
                    <a:srgbClr val="000099"/>
                  </a:solidFill>
                  <a:latin typeface="Calibri"/>
                  <a:ea typeface="Calibri"/>
                  <a:cs typeface="Calibri"/>
                  <a:sym typeface="Calibri"/>
                </a:endParaRPr>
              </a:p>
            </p:txBody>
          </p:sp>
        </p:grpSp>
      </p:grpSp>
      <p:sp>
        <p:nvSpPr>
          <p:cNvPr id="1862" name="Google Shape;1862;p4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6"/>
                                        </p:tgtEl>
                                        <p:attrNameLst>
                                          <p:attrName>style.visibility</p:attrName>
                                        </p:attrNameLst>
                                      </p:cBhvr>
                                      <p:to>
                                        <p:strVal val="visible"/>
                                      </p:to>
                                    </p:set>
                                    <p:animEffect filter="fade" transition="in">
                                      <p:cBhvr>
                                        <p:cTn dur="500"/>
                                        <p:tgtEl>
                                          <p:spTgt spid="1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46"/>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Selective Repeat in action</a:t>
            </a:r>
            <a:endParaRPr sz="4400"/>
          </a:p>
        </p:txBody>
      </p:sp>
      <p:sp>
        <p:nvSpPr>
          <p:cNvPr id="1869" name="Google Shape;1869;p46"/>
          <p:cNvSpPr txBox="1"/>
          <p:nvPr/>
        </p:nvSpPr>
        <p:spPr>
          <a:xfrm>
            <a:off x="4770437" y="1531937"/>
            <a:ext cx="1246188" cy="14652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pkt0</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pkt1</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pkt2</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pkt3</a:t>
            </a:r>
            <a:endParaRPr/>
          </a:p>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(wait)</a:t>
            </a:r>
            <a:endParaRPr/>
          </a:p>
        </p:txBody>
      </p:sp>
      <p:sp>
        <p:nvSpPr>
          <p:cNvPr id="1870" name="Google Shape;1870;p46"/>
          <p:cNvSpPr txBox="1"/>
          <p:nvPr/>
        </p:nvSpPr>
        <p:spPr>
          <a:xfrm>
            <a:off x="5091112" y="1160462"/>
            <a:ext cx="9366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Tahoma"/>
              <a:buNone/>
            </a:pPr>
            <a:r>
              <a:rPr b="0" i="1" lang="en-US" sz="2000" u="sng" cap="none" strike="noStrike">
                <a:solidFill>
                  <a:srgbClr val="000099"/>
                </a:solidFill>
                <a:latin typeface="Tahoma"/>
                <a:ea typeface="Tahoma"/>
                <a:cs typeface="Tahoma"/>
                <a:sym typeface="Tahoma"/>
              </a:rPr>
              <a:t>sender</a:t>
            </a:r>
            <a:endParaRPr/>
          </a:p>
        </p:txBody>
      </p:sp>
      <p:sp>
        <p:nvSpPr>
          <p:cNvPr id="1871" name="Google Shape;1871;p46"/>
          <p:cNvSpPr txBox="1"/>
          <p:nvPr/>
        </p:nvSpPr>
        <p:spPr>
          <a:xfrm>
            <a:off x="8121650" y="1179512"/>
            <a:ext cx="1071562"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Tahoma"/>
              <a:buNone/>
            </a:pPr>
            <a:r>
              <a:rPr b="0" i="1" lang="en-US" sz="2000" u="sng" cap="none" strike="noStrike">
                <a:solidFill>
                  <a:srgbClr val="008000"/>
                </a:solidFill>
                <a:latin typeface="Tahoma"/>
                <a:ea typeface="Tahoma"/>
                <a:cs typeface="Tahoma"/>
                <a:sym typeface="Tahoma"/>
              </a:rPr>
              <a:t>receiver</a:t>
            </a:r>
            <a:endParaRPr/>
          </a:p>
        </p:txBody>
      </p:sp>
      <p:cxnSp>
        <p:nvCxnSpPr>
          <p:cNvPr id="1872" name="Google Shape;1872;p46"/>
          <p:cNvCxnSpPr/>
          <p:nvPr/>
        </p:nvCxnSpPr>
        <p:spPr>
          <a:xfrm>
            <a:off x="8196262" y="1778000"/>
            <a:ext cx="11113" cy="4538662"/>
          </a:xfrm>
          <a:prstGeom prst="straightConnector1">
            <a:avLst/>
          </a:prstGeom>
          <a:noFill/>
          <a:ln cap="flat" cmpd="sng" w="9525">
            <a:solidFill>
              <a:srgbClr val="000000"/>
            </a:solidFill>
            <a:prstDash val="solid"/>
            <a:round/>
            <a:headEnd len="med" w="med" type="none"/>
            <a:tailEnd len="med" w="med" type="none"/>
          </a:ln>
        </p:spPr>
      </p:cxnSp>
      <p:sp>
        <p:nvSpPr>
          <p:cNvPr id="1873" name="Google Shape;1873;p46"/>
          <p:cNvSpPr txBox="1"/>
          <p:nvPr/>
        </p:nvSpPr>
        <p:spPr>
          <a:xfrm>
            <a:off x="4498213" y="4713287"/>
            <a:ext cx="1523174" cy="563231"/>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send  pkt2</a:t>
            </a:r>
            <a:endParaRPr/>
          </a:p>
          <a:p>
            <a:pPr indent="0" lvl="0" marL="0" marR="0" rtl="0" algn="r">
              <a:lnSpc>
                <a:spcPct val="90000"/>
              </a:lnSpc>
              <a:spcBef>
                <a:spcPts val="0"/>
              </a:spcBef>
              <a:spcAft>
                <a:spcPts val="0"/>
              </a:spcAft>
              <a:buClr>
                <a:srgbClr val="C00000"/>
              </a:buClr>
              <a:buSzPts val="1600"/>
              <a:buFont typeface="Tahoma"/>
              <a:buNone/>
            </a:pPr>
            <a:r>
              <a:rPr b="0" i="0" lang="en-US" sz="1600" u="none" cap="none" strike="noStrike">
                <a:solidFill>
                  <a:srgbClr val="C00000"/>
                </a:solidFill>
                <a:latin typeface="Tahoma"/>
                <a:ea typeface="Tahoma"/>
                <a:cs typeface="Tahoma"/>
                <a:sym typeface="Tahoma"/>
              </a:rPr>
              <a:t>(but not 3,4,5)</a:t>
            </a:r>
            <a:endParaRPr/>
          </a:p>
        </p:txBody>
      </p:sp>
      <p:cxnSp>
        <p:nvCxnSpPr>
          <p:cNvPr id="1874" name="Google Shape;1874;p46"/>
          <p:cNvCxnSpPr/>
          <p:nvPr/>
        </p:nvCxnSpPr>
        <p:spPr>
          <a:xfrm flipH="1">
            <a:off x="6067425" y="2249487"/>
            <a:ext cx="2014537" cy="1066800"/>
          </a:xfrm>
          <a:prstGeom prst="straightConnector1">
            <a:avLst/>
          </a:prstGeom>
          <a:noFill/>
          <a:ln cap="flat" cmpd="sng" w="28575">
            <a:solidFill>
              <a:srgbClr val="008000"/>
            </a:solidFill>
            <a:prstDash val="solid"/>
            <a:round/>
            <a:headEnd len="med" w="med" type="none"/>
            <a:tailEnd len="med" w="med" type="triangle"/>
          </a:ln>
        </p:spPr>
      </p:cxnSp>
      <p:grpSp>
        <p:nvGrpSpPr>
          <p:cNvPr id="1875" name="Google Shape;1875;p46"/>
          <p:cNvGrpSpPr/>
          <p:nvPr/>
        </p:nvGrpSpPr>
        <p:grpSpPr>
          <a:xfrm>
            <a:off x="6059487" y="1725612"/>
            <a:ext cx="2122488" cy="1292225"/>
            <a:chOff x="6059487" y="1725612"/>
            <a:chExt cx="2122488" cy="1292225"/>
          </a:xfrm>
        </p:grpSpPr>
        <p:cxnSp>
          <p:nvCxnSpPr>
            <p:cNvPr id="1876" name="Google Shape;1876;p46"/>
            <p:cNvCxnSpPr/>
            <p:nvPr/>
          </p:nvCxnSpPr>
          <p:spPr>
            <a:xfrm>
              <a:off x="6061075" y="1725612"/>
              <a:ext cx="2101850" cy="468313"/>
            </a:xfrm>
            <a:prstGeom prst="straightConnector1">
              <a:avLst/>
            </a:prstGeom>
            <a:noFill/>
            <a:ln cap="flat" cmpd="sng" w="28575">
              <a:solidFill>
                <a:srgbClr val="000099"/>
              </a:solidFill>
              <a:prstDash val="solid"/>
              <a:round/>
              <a:headEnd len="med" w="med" type="none"/>
              <a:tailEnd len="med" w="med" type="triangle"/>
            </a:ln>
          </p:spPr>
        </p:cxnSp>
        <p:cxnSp>
          <p:nvCxnSpPr>
            <p:cNvPr id="1877" name="Google Shape;1877;p46"/>
            <p:cNvCxnSpPr/>
            <p:nvPr/>
          </p:nvCxnSpPr>
          <p:spPr>
            <a:xfrm>
              <a:off x="6059487" y="2000250"/>
              <a:ext cx="2100263" cy="468312"/>
            </a:xfrm>
            <a:prstGeom prst="straightConnector1">
              <a:avLst/>
            </a:prstGeom>
            <a:noFill/>
            <a:ln cap="flat" cmpd="sng" w="28575">
              <a:solidFill>
                <a:srgbClr val="000099"/>
              </a:solidFill>
              <a:prstDash val="solid"/>
              <a:round/>
              <a:headEnd len="med" w="med" type="none"/>
              <a:tailEnd len="med" w="med" type="triangle"/>
            </a:ln>
          </p:spPr>
        </p:cxnSp>
        <p:cxnSp>
          <p:nvCxnSpPr>
            <p:cNvPr id="1878" name="Google Shape;1878;p46"/>
            <p:cNvCxnSpPr/>
            <p:nvPr/>
          </p:nvCxnSpPr>
          <p:spPr>
            <a:xfrm>
              <a:off x="6075362" y="2263775"/>
              <a:ext cx="876300" cy="200025"/>
            </a:xfrm>
            <a:prstGeom prst="straightConnector1">
              <a:avLst/>
            </a:prstGeom>
            <a:noFill/>
            <a:ln cap="flat" cmpd="sng" w="28575">
              <a:solidFill>
                <a:srgbClr val="000099"/>
              </a:solidFill>
              <a:prstDash val="solid"/>
              <a:round/>
              <a:headEnd len="med" w="med" type="none"/>
              <a:tailEnd len="med" w="med" type="triangle"/>
            </a:ln>
          </p:spPr>
        </p:cxnSp>
        <p:cxnSp>
          <p:nvCxnSpPr>
            <p:cNvPr id="1879" name="Google Shape;1879;p46"/>
            <p:cNvCxnSpPr/>
            <p:nvPr/>
          </p:nvCxnSpPr>
          <p:spPr>
            <a:xfrm>
              <a:off x="6081712" y="2549525"/>
              <a:ext cx="2100263" cy="468312"/>
            </a:xfrm>
            <a:prstGeom prst="straightConnector1">
              <a:avLst/>
            </a:prstGeom>
            <a:noFill/>
            <a:ln cap="flat" cmpd="sng" w="28575">
              <a:solidFill>
                <a:srgbClr val="000099"/>
              </a:solidFill>
              <a:prstDash val="solid"/>
              <a:round/>
              <a:headEnd len="med" w="med" type="none"/>
              <a:tailEnd len="med" w="med" type="triangle"/>
            </a:ln>
          </p:spPr>
        </p:cxnSp>
        <p:sp>
          <p:nvSpPr>
            <p:cNvPr id="1880" name="Google Shape;1880;p46"/>
            <p:cNvSpPr txBox="1"/>
            <p:nvPr/>
          </p:nvSpPr>
          <p:spPr>
            <a:xfrm>
              <a:off x="6837362" y="2298700"/>
              <a:ext cx="341313"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Tahoma"/>
                <a:buNone/>
              </a:pPr>
              <a:r>
                <a:rPr b="1" i="0" lang="en-US" sz="1800" u="none" cap="none" strike="noStrike">
                  <a:solidFill>
                    <a:srgbClr val="FF0000"/>
                  </a:solidFill>
                  <a:latin typeface="Tahoma"/>
                  <a:ea typeface="Tahoma"/>
                  <a:cs typeface="Tahoma"/>
                  <a:sym typeface="Tahoma"/>
                </a:rPr>
                <a:t>X</a:t>
              </a:r>
              <a:endParaRPr/>
            </a:p>
          </p:txBody>
        </p:sp>
        <p:sp>
          <p:nvSpPr>
            <p:cNvPr id="1881" name="Google Shape;1881;p46"/>
            <p:cNvSpPr txBox="1"/>
            <p:nvPr/>
          </p:nvSpPr>
          <p:spPr>
            <a:xfrm>
              <a:off x="6996112" y="2319337"/>
              <a:ext cx="522288"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1" lang="en-US" sz="1600" u="none" cap="none" strike="noStrike">
                  <a:solidFill>
                    <a:srgbClr val="FF0000"/>
                  </a:solidFill>
                  <a:latin typeface="Tahoma"/>
                  <a:ea typeface="Tahoma"/>
                  <a:cs typeface="Tahoma"/>
                  <a:sym typeface="Tahoma"/>
                </a:rPr>
                <a:t>loss</a:t>
              </a:r>
              <a:endParaRPr/>
            </a:p>
          </p:txBody>
        </p:sp>
      </p:grpSp>
      <p:cxnSp>
        <p:nvCxnSpPr>
          <p:cNvPr id="1882" name="Google Shape;1882;p46"/>
          <p:cNvCxnSpPr/>
          <p:nvPr/>
        </p:nvCxnSpPr>
        <p:spPr>
          <a:xfrm flipH="1">
            <a:off x="6064250" y="2535237"/>
            <a:ext cx="2014537" cy="1100138"/>
          </a:xfrm>
          <a:prstGeom prst="straightConnector1">
            <a:avLst/>
          </a:prstGeom>
          <a:noFill/>
          <a:ln cap="flat" cmpd="sng" w="28575">
            <a:solidFill>
              <a:srgbClr val="008000"/>
            </a:solidFill>
            <a:prstDash val="solid"/>
            <a:round/>
            <a:headEnd len="med" w="med" type="none"/>
            <a:tailEnd len="med" w="med" type="triangle"/>
          </a:ln>
        </p:spPr>
      </p:cxnSp>
      <p:cxnSp>
        <p:nvCxnSpPr>
          <p:cNvPr id="1883" name="Google Shape;1883;p46"/>
          <p:cNvCxnSpPr/>
          <p:nvPr/>
        </p:nvCxnSpPr>
        <p:spPr>
          <a:xfrm>
            <a:off x="6067425" y="3371850"/>
            <a:ext cx="2100262" cy="468312"/>
          </a:xfrm>
          <a:prstGeom prst="straightConnector1">
            <a:avLst/>
          </a:prstGeom>
          <a:noFill/>
          <a:ln cap="flat" cmpd="sng" w="28575">
            <a:solidFill>
              <a:srgbClr val="000099"/>
            </a:solidFill>
            <a:prstDash val="solid"/>
            <a:round/>
            <a:headEnd len="med" w="med" type="none"/>
            <a:tailEnd len="med" w="med" type="triangle"/>
          </a:ln>
        </p:spPr>
      </p:cxnSp>
      <p:cxnSp>
        <p:nvCxnSpPr>
          <p:cNvPr id="1884" name="Google Shape;1884;p46"/>
          <p:cNvCxnSpPr/>
          <p:nvPr/>
        </p:nvCxnSpPr>
        <p:spPr>
          <a:xfrm>
            <a:off x="6099175" y="3690937"/>
            <a:ext cx="2101850" cy="468313"/>
          </a:xfrm>
          <a:prstGeom prst="straightConnector1">
            <a:avLst/>
          </a:prstGeom>
          <a:noFill/>
          <a:ln cap="flat" cmpd="sng" w="28575">
            <a:solidFill>
              <a:srgbClr val="000099"/>
            </a:solidFill>
            <a:prstDash val="solid"/>
            <a:round/>
            <a:headEnd len="med" w="med" type="none"/>
            <a:tailEnd len="med" w="med" type="triangle"/>
          </a:ln>
        </p:spPr>
      </p:cxnSp>
      <p:cxnSp>
        <p:nvCxnSpPr>
          <p:cNvPr id="1885" name="Google Shape;1885;p46"/>
          <p:cNvCxnSpPr/>
          <p:nvPr/>
        </p:nvCxnSpPr>
        <p:spPr>
          <a:xfrm flipH="1">
            <a:off x="6096000" y="3065462"/>
            <a:ext cx="2014537" cy="1100138"/>
          </a:xfrm>
          <a:prstGeom prst="straightConnector1">
            <a:avLst/>
          </a:prstGeom>
          <a:noFill/>
          <a:ln cap="flat" cmpd="sng" w="28575">
            <a:solidFill>
              <a:srgbClr val="008000"/>
            </a:solidFill>
            <a:prstDash val="solid"/>
            <a:round/>
            <a:headEnd len="med" w="med" type="none"/>
            <a:tailEnd len="med" w="med" type="triangle"/>
          </a:ln>
        </p:spPr>
      </p:cxnSp>
      <p:grpSp>
        <p:nvGrpSpPr>
          <p:cNvPr id="1886" name="Google Shape;1886;p46"/>
          <p:cNvGrpSpPr/>
          <p:nvPr/>
        </p:nvGrpSpPr>
        <p:grpSpPr>
          <a:xfrm>
            <a:off x="4081462" y="2254250"/>
            <a:ext cx="1978025" cy="2543175"/>
            <a:chOff x="4081462" y="2254250"/>
            <a:chExt cx="1978025" cy="2543175"/>
          </a:xfrm>
        </p:grpSpPr>
        <p:pic>
          <p:nvPicPr>
            <p:cNvPr descr="alarm_clock_ringing" id="1887" name="Google Shape;1887;p46"/>
            <p:cNvPicPr preferRelativeResize="0"/>
            <p:nvPr/>
          </p:nvPicPr>
          <p:blipFill rotWithShape="1">
            <a:blip r:embed="rId3">
              <a:alphaModFix/>
            </a:blip>
            <a:srcRect b="0" l="0" r="0" t="0"/>
            <a:stretch/>
          </p:blipFill>
          <p:spPr>
            <a:xfrm>
              <a:off x="4081462" y="4283075"/>
              <a:ext cx="436563" cy="481012"/>
            </a:xfrm>
            <a:prstGeom prst="rect">
              <a:avLst/>
            </a:prstGeom>
            <a:noFill/>
            <a:ln>
              <a:noFill/>
            </a:ln>
          </p:spPr>
        </p:pic>
        <p:sp>
          <p:nvSpPr>
            <p:cNvPr id="1888" name="Google Shape;1888;p46"/>
            <p:cNvSpPr txBox="1"/>
            <p:nvPr/>
          </p:nvSpPr>
          <p:spPr>
            <a:xfrm>
              <a:off x="4449762" y="4498975"/>
              <a:ext cx="1538288" cy="298450"/>
            </a:xfrm>
            <a:prstGeom prst="rect">
              <a:avLst/>
            </a:prstGeom>
            <a:noFill/>
            <a:ln>
              <a:noFill/>
            </a:ln>
          </p:spPr>
          <p:txBody>
            <a:bodyPr anchorCtr="0" anchor="t" bIns="45700" lIns="91425" spcFirstLastPara="1" rIns="91425" wrap="square" tIns="45700">
              <a:spAutoFit/>
            </a:bodyPr>
            <a:lstStyle/>
            <a:p>
              <a:pPr indent="0" lvl="0" marL="0" marR="0" rtl="0" algn="r">
                <a:lnSpc>
                  <a:spcPct val="75000"/>
                </a:lnSpc>
                <a:spcBef>
                  <a:spcPts val="0"/>
                </a:spcBef>
                <a:spcAft>
                  <a:spcPts val="0"/>
                </a:spcAft>
                <a:buClr>
                  <a:srgbClr val="FF0000"/>
                </a:buClr>
                <a:buSzPts val="1800"/>
                <a:buFont typeface="Tahoma"/>
                <a:buNone/>
              </a:pPr>
              <a:r>
                <a:rPr b="0" i="1" lang="en-US" sz="1800" u="none" cap="none" strike="noStrike">
                  <a:solidFill>
                    <a:srgbClr val="FF0000"/>
                  </a:solidFill>
                  <a:latin typeface="Tahoma"/>
                  <a:ea typeface="Tahoma"/>
                  <a:cs typeface="Tahoma"/>
                  <a:sym typeface="Tahoma"/>
                </a:rPr>
                <a:t>pkt 2 timeout</a:t>
              </a:r>
              <a:endParaRPr/>
            </a:p>
          </p:txBody>
        </p:sp>
        <p:grpSp>
          <p:nvGrpSpPr>
            <p:cNvPr id="1889" name="Google Shape;1889;p46"/>
            <p:cNvGrpSpPr/>
            <p:nvPr/>
          </p:nvGrpSpPr>
          <p:grpSpPr>
            <a:xfrm>
              <a:off x="5956300" y="2254250"/>
              <a:ext cx="103187" cy="2462212"/>
              <a:chOff x="3651" y="1878"/>
              <a:chExt cx="78" cy="963"/>
            </a:xfrm>
          </p:grpSpPr>
          <p:cxnSp>
            <p:nvCxnSpPr>
              <p:cNvPr id="1890" name="Google Shape;1890;p46"/>
              <p:cNvCxnSpPr/>
              <p:nvPr/>
            </p:nvCxnSpPr>
            <p:spPr>
              <a:xfrm>
                <a:off x="3729" y="1879"/>
                <a:ext cx="0" cy="962"/>
              </a:xfrm>
              <a:prstGeom prst="straightConnector1">
                <a:avLst/>
              </a:prstGeom>
              <a:noFill/>
              <a:ln cap="flat" cmpd="sng" w="28575">
                <a:solidFill>
                  <a:srgbClr val="000000"/>
                </a:solidFill>
                <a:prstDash val="solid"/>
                <a:round/>
                <a:headEnd len="med" w="med" type="none"/>
                <a:tailEnd len="med" w="med" type="none"/>
              </a:ln>
            </p:spPr>
          </p:cxnSp>
          <p:cxnSp>
            <p:nvCxnSpPr>
              <p:cNvPr id="1891" name="Google Shape;1891;p46"/>
              <p:cNvCxnSpPr/>
              <p:nvPr/>
            </p:nvCxnSpPr>
            <p:spPr>
              <a:xfrm rot="10800000">
                <a:off x="3651" y="1878"/>
                <a:ext cx="76" cy="0"/>
              </a:xfrm>
              <a:prstGeom prst="straightConnector1">
                <a:avLst/>
              </a:prstGeom>
              <a:noFill/>
              <a:ln cap="flat" cmpd="sng" w="28575">
                <a:solidFill>
                  <a:srgbClr val="000000"/>
                </a:solidFill>
                <a:prstDash val="solid"/>
                <a:round/>
                <a:headEnd len="med" w="med" type="none"/>
                <a:tailEnd len="med" w="med" type="none"/>
              </a:ln>
            </p:spPr>
          </p:cxnSp>
          <p:cxnSp>
            <p:nvCxnSpPr>
              <p:cNvPr id="1892" name="Google Shape;1892;p46"/>
              <p:cNvCxnSpPr/>
              <p:nvPr/>
            </p:nvCxnSpPr>
            <p:spPr>
              <a:xfrm rot="10800000">
                <a:off x="3651" y="2841"/>
                <a:ext cx="76" cy="0"/>
              </a:xfrm>
              <a:prstGeom prst="straightConnector1">
                <a:avLst/>
              </a:prstGeom>
              <a:noFill/>
              <a:ln cap="flat" cmpd="sng" w="28575">
                <a:solidFill>
                  <a:srgbClr val="000000"/>
                </a:solidFill>
                <a:prstDash val="solid"/>
                <a:round/>
                <a:headEnd len="med" w="med" type="none"/>
                <a:tailEnd len="med" w="med" type="none"/>
              </a:ln>
            </p:spPr>
          </p:cxnSp>
        </p:grpSp>
      </p:grpSp>
      <p:cxnSp>
        <p:nvCxnSpPr>
          <p:cNvPr id="1893" name="Google Shape;1893;p46"/>
          <p:cNvCxnSpPr/>
          <p:nvPr/>
        </p:nvCxnSpPr>
        <p:spPr>
          <a:xfrm>
            <a:off x="6075362" y="4884737"/>
            <a:ext cx="2100263" cy="468313"/>
          </a:xfrm>
          <a:prstGeom prst="straightConnector1">
            <a:avLst/>
          </a:prstGeom>
          <a:noFill/>
          <a:ln cap="flat" cmpd="sng" w="28575">
            <a:solidFill>
              <a:srgbClr val="000099"/>
            </a:solidFill>
            <a:prstDash val="solid"/>
            <a:round/>
            <a:headEnd len="med" w="med" type="none"/>
            <a:tailEnd len="med" w="med" type="triangle"/>
          </a:ln>
        </p:spPr>
      </p:cxnSp>
      <p:sp>
        <p:nvSpPr>
          <p:cNvPr id="1894" name="Google Shape;1894;p46"/>
          <p:cNvSpPr txBox="1"/>
          <p:nvPr/>
        </p:nvSpPr>
        <p:spPr>
          <a:xfrm>
            <a:off x="2278062" y="1223962"/>
            <a:ext cx="21463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600"/>
              <a:buFont typeface="Tahoma"/>
              <a:buNone/>
            </a:pPr>
            <a:r>
              <a:rPr b="0" i="1" lang="en-US" sz="1600" u="sng" cap="none" strike="noStrike">
                <a:solidFill>
                  <a:srgbClr val="000099"/>
                </a:solidFill>
                <a:latin typeface="Tahoma"/>
                <a:ea typeface="Tahoma"/>
                <a:cs typeface="Tahoma"/>
                <a:sym typeface="Tahoma"/>
              </a:rPr>
              <a:t>sender window (N=4)</a:t>
            </a:r>
            <a:endParaRPr/>
          </a:p>
        </p:txBody>
      </p:sp>
      <p:grpSp>
        <p:nvGrpSpPr>
          <p:cNvPr id="1895" name="Google Shape;1895;p46"/>
          <p:cNvGrpSpPr/>
          <p:nvPr/>
        </p:nvGrpSpPr>
        <p:grpSpPr>
          <a:xfrm>
            <a:off x="2317750" y="1570037"/>
            <a:ext cx="1520825" cy="1150938"/>
            <a:chOff x="2317750" y="1570037"/>
            <a:chExt cx="1520825" cy="1150938"/>
          </a:xfrm>
        </p:grpSpPr>
        <p:grpSp>
          <p:nvGrpSpPr>
            <p:cNvPr id="1896" name="Google Shape;1896;p46"/>
            <p:cNvGrpSpPr/>
            <p:nvPr/>
          </p:nvGrpSpPr>
          <p:grpSpPr>
            <a:xfrm>
              <a:off x="2320925" y="1570037"/>
              <a:ext cx="1512887" cy="304800"/>
              <a:chOff x="115" y="914"/>
              <a:chExt cx="953" cy="192"/>
            </a:xfrm>
          </p:grpSpPr>
          <p:sp>
            <p:nvSpPr>
              <p:cNvPr id="1897" name="Google Shape;1897;p46"/>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98" name="Google Shape;1898;p46"/>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nvGrpSpPr>
            <p:cNvPr id="1899" name="Google Shape;1899;p46"/>
            <p:cNvGrpSpPr/>
            <p:nvPr/>
          </p:nvGrpSpPr>
          <p:grpSpPr>
            <a:xfrm>
              <a:off x="2317750" y="1855787"/>
              <a:ext cx="1512887" cy="304800"/>
              <a:chOff x="115" y="914"/>
              <a:chExt cx="953" cy="192"/>
            </a:xfrm>
          </p:grpSpPr>
          <p:sp>
            <p:nvSpPr>
              <p:cNvPr id="1900" name="Google Shape;1900;p46"/>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01" name="Google Shape;1901;p46"/>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nvGrpSpPr>
            <p:cNvPr id="1902" name="Google Shape;1902;p46"/>
            <p:cNvGrpSpPr/>
            <p:nvPr/>
          </p:nvGrpSpPr>
          <p:grpSpPr>
            <a:xfrm>
              <a:off x="2325687" y="2141537"/>
              <a:ext cx="1512888" cy="304800"/>
              <a:chOff x="115" y="914"/>
              <a:chExt cx="953" cy="192"/>
            </a:xfrm>
          </p:grpSpPr>
          <p:sp>
            <p:nvSpPr>
              <p:cNvPr id="1903" name="Google Shape;1903;p46"/>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04" name="Google Shape;1904;p46"/>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nvGrpSpPr>
            <p:cNvPr id="1905" name="Google Shape;1905;p46"/>
            <p:cNvGrpSpPr/>
            <p:nvPr/>
          </p:nvGrpSpPr>
          <p:grpSpPr>
            <a:xfrm>
              <a:off x="2322512" y="2416175"/>
              <a:ext cx="1512888" cy="304800"/>
              <a:chOff x="115" y="914"/>
              <a:chExt cx="953" cy="192"/>
            </a:xfrm>
          </p:grpSpPr>
          <p:sp>
            <p:nvSpPr>
              <p:cNvPr id="1906" name="Google Shape;1906;p46"/>
              <p:cNvSpPr/>
              <p:nvPr/>
            </p:nvSpPr>
            <p:spPr>
              <a:xfrm>
                <a:off x="152" y="936"/>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07" name="Google Shape;1907;p46"/>
              <p:cNvSpPr txBox="1"/>
              <p:nvPr/>
            </p:nvSpPr>
            <p:spPr>
              <a:xfrm>
                <a:off x="115" y="914"/>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0 1 2 3 </a:t>
                </a:r>
                <a:r>
                  <a:rPr b="0" i="0" lang="en-US" sz="1400" u="none" cap="none" strike="noStrike">
                    <a:solidFill>
                      <a:srgbClr val="000000"/>
                    </a:solidFill>
                    <a:latin typeface="Arial"/>
                    <a:ea typeface="Arial"/>
                    <a:cs typeface="Arial"/>
                    <a:sym typeface="Arial"/>
                  </a:rPr>
                  <a:t>4 5 6 7 8 </a:t>
                </a:r>
                <a:endParaRPr/>
              </a:p>
            </p:txBody>
          </p:sp>
        </p:grpSp>
      </p:grpSp>
      <p:grpSp>
        <p:nvGrpSpPr>
          <p:cNvPr id="1908" name="Google Shape;1908;p46"/>
          <p:cNvGrpSpPr/>
          <p:nvPr/>
        </p:nvGrpSpPr>
        <p:grpSpPr>
          <a:xfrm>
            <a:off x="2319337" y="3135312"/>
            <a:ext cx="3749675" cy="369332"/>
            <a:chOff x="2319337" y="3135312"/>
            <a:chExt cx="3749675" cy="369332"/>
          </a:xfrm>
        </p:grpSpPr>
        <p:sp>
          <p:nvSpPr>
            <p:cNvPr id="1909" name="Google Shape;1909;p46"/>
            <p:cNvSpPr/>
            <p:nvPr/>
          </p:nvSpPr>
          <p:spPr>
            <a:xfrm>
              <a:off x="2533650" y="3221037"/>
              <a:ext cx="628650" cy="2286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910" name="Google Shape;1910;p46"/>
            <p:cNvGrpSpPr/>
            <p:nvPr/>
          </p:nvGrpSpPr>
          <p:grpSpPr>
            <a:xfrm>
              <a:off x="2319337" y="3135312"/>
              <a:ext cx="3749675" cy="369332"/>
              <a:chOff x="2319337" y="3135312"/>
              <a:chExt cx="3749675" cy="369332"/>
            </a:xfrm>
          </p:grpSpPr>
          <p:sp>
            <p:nvSpPr>
              <p:cNvPr id="1911" name="Google Shape;1911;p46"/>
              <p:cNvSpPr txBox="1"/>
              <p:nvPr/>
            </p:nvSpPr>
            <p:spPr>
              <a:xfrm>
                <a:off x="3894955" y="3135312"/>
                <a:ext cx="2174057"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ack0, send pkt4</a:t>
                </a:r>
                <a:endParaRPr/>
              </a:p>
            </p:txBody>
          </p:sp>
          <p:sp>
            <p:nvSpPr>
              <p:cNvPr id="1912" name="Google Shape;1912;p46"/>
              <p:cNvSpPr txBox="1"/>
              <p:nvPr/>
            </p:nvSpPr>
            <p:spPr>
              <a:xfrm>
                <a:off x="2319337" y="3186112"/>
                <a:ext cx="1512888"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a:t>
                </a:r>
                <a:r>
                  <a:rPr b="0" i="0" lang="en-US" sz="1400" u="none" cap="none" strike="noStrike">
                    <a:solidFill>
                      <a:srgbClr val="FFFFFF"/>
                    </a:solidFill>
                    <a:latin typeface="Arial"/>
                    <a:ea typeface="Arial"/>
                    <a:cs typeface="Arial"/>
                    <a:sym typeface="Arial"/>
                  </a:rPr>
                  <a:t>1 2 3 4</a:t>
                </a:r>
                <a:r>
                  <a:rPr b="0" i="0" lang="en-US" sz="1400" u="none" cap="none" strike="noStrike">
                    <a:solidFill>
                      <a:srgbClr val="000000"/>
                    </a:solidFill>
                    <a:latin typeface="Arial"/>
                    <a:ea typeface="Arial"/>
                    <a:cs typeface="Arial"/>
                    <a:sym typeface="Arial"/>
                  </a:rPr>
                  <a:t> 5 6 7 8 </a:t>
                </a:r>
                <a:endParaRPr/>
              </a:p>
            </p:txBody>
          </p:sp>
        </p:grpSp>
      </p:grpSp>
      <p:grpSp>
        <p:nvGrpSpPr>
          <p:cNvPr id="1913" name="Google Shape;1913;p46"/>
          <p:cNvGrpSpPr/>
          <p:nvPr/>
        </p:nvGrpSpPr>
        <p:grpSpPr>
          <a:xfrm>
            <a:off x="2305050" y="4754562"/>
            <a:ext cx="1520825" cy="1050925"/>
            <a:chOff x="2305050" y="4754562"/>
            <a:chExt cx="1520825" cy="1050925"/>
          </a:xfrm>
        </p:grpSpPr>
        <p:grpSp>
          <p:nvGrpSpPr>
            <p:cNvPr id="1914" name="Google Shape;1914;p46"/>
            <p:cNvGrpSpPr/>
            <p:nvPr/>
          </p:nvGrpSpPr>
          <p:grpSpPr>
            <a:xfrm>
              <a:off x="2305050" y="4754562"/>
              <a:ext cx="1512887" cy="304800"/>
              <a:chOff x="112" y="2105"/>
              <a:chExt cx="953" cy="192"/>
            </a:xfrm>
          </p:grpSpPr>
          <p:sp>
            <p:nvSpPr>
              <p:cNvPr id="1915" name="Google Shape;1915;p46"/>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16" name="Google Shape;1916;p46"/>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nvGrpSpPr>
            <p:cNvPr id="1917" name="Google Shape;1917;p46"/>
            <p:cNvGrpSpPr/>
            <p:nvPr/>
          </p:nvGrpSpPr>
          <p:grpSpPr>
            <a:xfrm>
              <a:off x="2312987" y="4995862"/>
              <a:ext cx="1512888" cy="304800"/>
              <a:chOff x="112" y="2105"/>
              <a:chExt cx="953" cy="192"/>
            </a:xfrm>
          </p:grpSpPr>
          <p:sp>
            <p:nvSpPr>
              <p:cNvPr id="1918" name="Google Shape;1918;p46"/>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19" name="Google Shape;1919;p46"/>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nvGrpSpPr>
            <p:cNvPr id="1920" name="Google Shape;1920;p46"/>
            <p:cNvGrpSpPr/>
            <p:nvPr/>
          </p:nvGrpSpPr>
          <p:grpSpPr>
            <a:xfrm>
              <a:off x="2309812" y="5259387"/>
              <a:ext cx="1512888" cy="304800"/>
              <a:chOff x="112" y="2105"/>
              <a:chExt cx="953" cy="192"/>
            </a:xfrm>
          </p:grpSpPr>
          <p:sp>
            <p:nvSpPr>
              <p:cNvPr id="1921" name="Google Shape;1921;p46"/>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22" name="Google Shape;1922;p46"/>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nvGrpSpPr>
            <p:cNvPr id="1923" name="Google Shape;1923;p46"/>
            <p:cNvGrpSpPr/>
            <p:nvPr/>
          </p:nvGrpSpPr>
          <p:grpSpPr>
            <a:xfrm>
              <a:off x="2306637" y="5500687"/>
              <a:ext cx="1512888" cy="304800"/>
              <a:chOff x="112" y="2105"/>
              <a:chExt cx="953" cy="192"/>
            </a:xfrm>
          </p:grpSpPr>
          <p:sp>
            <p:nvSpPr>
              <p:cNvPr id="1924" name="Google Shape;1924;p46"/>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25" name="Google Shape;1925;p46"/>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grpSp>
      <p:grpSp>
        <p:nvGrpSpPr>
          <p:cNvPr id="1926" name="Google Shape;1926;p46"/>
          <p:cNvGrpSpPr/>
          <p:nvPr/>
        </p:nvGrpSpPr>
        <p:grpSpPr>
          <a:xfrm>
            <a:off x="7129462" y="3876675"/>
            <a:ext cx="1039813" cy="873125"/>
            <a:chOff x="7129462" y="3876675"/>
            <a:chExt cx="1039813" cy="873125"/>
          </a:xfrm>
        </p:grpSpPr>
        <p:cxnSp>
          <p:nvCxnSpPr>
            <p:cNvPr id="1927" name="Google Shape;1927;p46"/>
            <p:cNvCxnSpPr/>
            <p:nvPr/>
          </p:nvCxnSpPr>
          <p:spPr>
            <a:xfrm flipH="1">
              <a:off x="7129462" y="3876675"/>
              <a:ext cx="1033463" cy="563562"/>
            </a:xfrm>
            <a:prstGeom prst="straightConnector1">
              <a:avLst/>
            </a:prstGeom>
            <a:noFill/>
            <a:ln cap="flat" cmpd="sng" w="28575">
              <a:solidFill>
                <a:srgbClr val="008000"/>
              </a:solidFill>
              <a:prstDash val="solid"/>
              <a:round/>
              <a:headEnd len="med" w="med" type="none"/>
              <a:tailEnd len="med" w="med" type="triangle"/>
            </a:ln>
          </p:spPr>
        </p:cxnSp>
        <p:cxnSp>
          <p:nvCxnSpPr>
            <p:cNvPr id="1928" name="Google Shape;1928;p46"/>
            <p:cNvCxnSpPr/>
            <p:nvPr/>
          </p:nvCxnSpPr>
          <p:spPr>
            <a:xfrm flipH="1">
              <a:off x="7135812" y="4186237"/>
              <a:ext cx="1033463" cy="563563"/>
            </a:xfrm>
            <a:prstGeom prst="straightConnector1">
              <a:avLst/>
            </a:prstGeom>
            <a:noFill/>
            <a:ln cap="flat" cmpd="sng" w="28575">
              <a:solidFill>
                <a:srgbClr val="008000"/>
              </a:solidFill>
              <a:prstDash val="solid"/>
              <a:round/>
              <a:headEnd len="med" w="med" type="none"/>
              <a:tailEnd len="med" w="med" type="triangle"/>
            </a:ln>
          </p:spPr>
        </p:cxnSp>
      </p:grpSp>
      <p:cxnSp>
        <p:nvCxnSpPr>
          <p:cNvPr id="1929" name="Google Shape;1929;p46"/>
          <p:cNvCxnSpPr/>
          <p:nvPr/>
        </p:nvCxnSpPr>
        <p:spPr>
          <a:xfrm flipH="1">
            <a:off x="7156450" y="5376862"/>
            <a:ext cx="1033462" cy="563563"/>
          </a:xfrm>
          <a:prstGeom prst="straightConnector1">
            <a:avLst/>
          </a:prstGeom>
          <a:noFill/>
          <a:ln cap="flat" cmpd="sng" w="28575">
            <a:solidFill>
              <a:srgbClr val="008000"/>
            </a:solidFill>
            <a:prstDash val="solid"/>
            <a:round/>
            <a:headEnd len="med" w="med" type="none"/>
            <a:tailEnd len="med" w="med" type="triangle"/>
          </a:ln>
        </p:spPr>
      </p:cxnSp>
      <p:grpSp>
        <p:nvGrpSpPr>
          <p:cNvPr id="1930" name="Google Shape;1930;p46"/>
          <p:cNvGrpSpPr/>
          <p:nvPr/>
        </p:nvGrpSpPr>
        <p:grpSpPr>
          <a:xfrm>
            <a:off x="2316162" y="3452813"/>
            <a:ext cx="3752850" cy="369332"/>
            <a:chOff x="2316162" y="3452813"/>
            <a:chExt cx="3752850" cy="369332"/>
          </a:xfrm>
        </p:grpSpPr>
        <p:grpSp>
          <p:nvGrpSpPr>
            <p:cNvPr id="1931" name="Google Shape;1931;p46"/>
            <p:cNvGrpSpPr/>
            <p:nvPr/>
          </p:nvGrpSpPr>
          <p:grpSpPr>
            <a:xfrm>
              <a:off x="2316162" y="3460750"/>
              <a:ext cx="1512888" cy="304800"/>
              <a:chOff x="112" y="2105"/>
              <a:chExt cx="953" cy="192"/>
            </a:xfrm>
          </p:grpSpPr>
          <p:sp>
            <p:nvSpPr>
              <p:cNvPr id="1932" name="Google Shape;1932;p46"/>
              <p:cNvSpPr/>
              <p:nvPr/>
            </p:nvSpPr>
            <p:spPr>
              <a:xfrm>
                <a:off x="338" y="2127"/>
                <a:ext cx="396" cy="144"/>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933" name="Google Shape;1933;p46"/>
              <p:cNvSpPr txBox="1"/>
              <p:nvPr/>
            </p:nvSpPr>
            <p:spPr>
              <a:xfrm>
                <a:off x="112" y="2105"/>
                <a:ext cx="953"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0 1</a:t>
                </a:r>
                <a:r>
                  <a:rPr b="0" i="0" lang="en-US" sz="1400" u="none" cap="none" strike="noStrike">
                    <a:solidFill>
                      <a:srgbClr val="FFFFFF"/>
                    </a:solidFill>
                    <a:latin typeface="Arial"/>
                    <a:ea typeface="Arial"/>
                    <a:cs typeface="Arial"/>
                    <a:sym typeface="Arial"/>
                  </a:rPr>
                  <a:t> 2 3 4 5</a:t>
                </a:r>
                <a:r>
                  <a:rPr b="0" i="0" lang="en-US" sz="1400" u="none" cap="none" strike="noStrike">
                    <a:solidFill>
                      <a:srgbClr val="000000"/>
                    </a:solidFill>
                    <a:latin typeface="Arial"/>
                    <a:ea typeface="Arial"/>
                    <a:cs typeface="Arial"/>
                    <a:sym typeface="Arial"/>
                  </a:rPr>
                  <a:t> 6 7 8 </a:t>
                </a:r>
                <a:endParaRPr/>
              </a:p>
            </p:txBody>
          </p:sp>
        </p:grpSp>
        <p:sp>
          <p:nvSpPr>
            <p:cNvPr id="1934" name="Google Shape;1934;p46"/>
            <p:cNvSpPr txBox="1"/>
            <p:nvPr/>
          </p:nvSpPr>
          <p:spPr>
            <a:xfrm>
              <a:off x="3860800" y="3452813"/>
              <a:ext cx="2208212"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ack1, send pkt5</a:t>
              </a:r>
              <a:endParaRPr/>
            </a:p>
          </p:txBody>
        </p:sp>
      </p:grpSp>
      <p:cxnSp>
        <p:nvCxnSpPr>
          <p:cNvPr id="1935" name="Google Shape;1935;p46"/>
          <p:cNvCxnSpPr/>
          <p:nvPr/>
        </p:nvCxnSpPr>
        <p:spPr>
          <a:xfrm>
            <a:off x="6037263" y="1612900"/>
            <a:ext cx="7938" cy="4292600"/>
          </a:xfrm>
          <a:prstGeom prst="straightConnector1">
            <a:avLst/>
          </a:prstGeom>
          <a:noFill/>
          <a:ln cap="flat" cmpd="sng" w="9525">
            <a:solidFill>
              <a:srgbClr val="000000"/>
            </a:solidFill>
            <a:prstDash val="solid"/>
            <a:round/>
            <a:headEnd len="med" w="med" type="none"/>
            <a:tailEnd len="med" w="med" type="none"/>
          </a:ln>
        </p:spPr>
      </p:cxnSp>
      <p:sp>
        <p:nvSpPr>
          <p:cNvPr id="1936" name="Google Shape;1936;p46"/>
          <p:cNvSpPr txBox="1"/>
          <p:nvPr/>
        </p:nvSpPr>
        <p:spPr>
          <a:xfrm>
            <a:off x="8122331" y="2003425"/>
            <a:ext cx="2568575" cy="1465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pkt0, send ack0</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pkt1, send ack1</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pkt3, </a:t>
            </a:r>
            <a:r>
              <a:rPr b="0" i="0" lang="en-US" sz="1800" u="none" cap="none" strike="noStrike">
                <a:solidFill>
                  <a:srgbClr val="C00000"/>
                </a:solidFill>
                <a:latin typeface="Tahoma"/>
                <a:ea typeface="Tahoma"/>
                <a:cs typeface="Tahoma"/>
                <a:sym typeface="Tahoma"/>
              </a:rPr>
              <a:t>buffer</a:t>
            </a:r>
            <a:r>
              <a:rPr b="0" i="0" lang="en-US" sz="1800" u="none" cap="none" strike="noStrik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           </a:t>
            </a:r>
            <a:r>
              <a:rPr b="0" i="0" lang="en-US" sz="1800" u="none" cap="none" strike="noStrike">
                <a:solidFill>
                  <a:srgbClr val="C00000"/>
                </a:solidFill>
                <a:latin typeface="Tahoma"/>
                <a:ea typeface="Tahoma"/>
                <a:cs typeface="Tahoma"/>
                <a:sym typeface="Tahoma"/>
              </a:rPr>
              <a:t>send ack3</a:t>
            </a:r>
            <a:endParaRPr/>
          </a:p>
        </p:txBody>
      </p:sp>
      <p:sp>
        <p:nvSpPr>
          <p:cNvPr id="1937" name="Google Shape;1937;p46"/>
          <p:cNvSpPr txBox="1"/>
          <p:nvPr/>
        </p:nvSpPr>
        <p:spPr>
          <a:xfrm>
            <a:off x="4390118" y="3967162"/>
            <a:ext cx="169862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400"/>
              <a:buFont typeface="Tahoma"/>
              <a:buNone/>
            </a:pPr>
            <a:r>
              <a:rPr b="0" i="0" lang="en-US" sz="1400" u="none" cap="none" strike="noStrike">
                <a:solidFill>
                  <a:srgbClr val="C00000"/>
                </a:solidFill>
                <a:latin typeface="Tahoma"/>
                <a:ea typeface="Tahoma"/>
                <a:cs typeface="Tahoma"/>
                <a:sym typeface="Tahoma"/>
              </a:rPr>
              <a:t>record ack3 arrived</a:t>
            </a:r>
            <a:endParaRPr/>
          </a:p>
        </p:txBody>
      </p:sp>
      <p:sp>
        <p:nvSpPr>
          <p:cNvPr id="1938" name="Google Shape;1938;p46"/>
          <p:cNvSpPr txBox="1"/>
          <p:nvPr/>
        </p:nvSpPr>
        <p:spPr>
          <a:xfrm>
            <a:off x="8169956" y="3603625"/>
            <a:ext cx="23002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pkt4, </a:t>
            </a:r>
            <a:r>
              <a:rPr b="0" i="0" lang="en-US" sz="1800" u="none" cap="none" strike="noStrike">
                <a:solidFill>
                  <a:srgbClr val="C00000"/>
                </a:solidFill>
                <a:latin typeface="Tahoma"/>
                <a:ea typeface="Tahoma"/>
                <a:cs typeface="Tahoma"/>
                <a:sym typeface="Tahoma"/>
              </a:rPr>
              <a:t>buffer, </a:t>
            </a:r>
            <a:endParaRPr/>
          </a:p>
          <a:p>
            <a:pPr indent="0" lvl="0" marL="0" marR="0" rtl="0" algn="l">
              <a:lnSpc>
                <a:spcPct val="100000"/>
              </a:lnSpc>
              <a:spcBef>
                <a:spcPts val="0"/>
              </a:spcBef>
              <a:spcAft>
                <a:spcPts val="0"/>
              </a:spcAft>
              <a:buClr>
                <a:srgbClr val="C00000"/>
              </a:buClr>
              <a:buSzPts val="1800"/>
              <a:buFont typeface="Tahoma"/>
              <a:buNone/>
            </a:pPr>
            <a:r>
              <a:rPr b="0" i="0" lang="en-US" sz="1800" u="none" cap="none" strike="noStrike">
                <a:solidFill>
                  <a:srgbClr val="C00000"/>
                </a:solidFill>
                <a:latin typeface="Tahoma"/>
                <a:ea typeface="Tahoma"/>
                <a:cs typeface="Tahoma"/>
                <a:sym typeface="Tahoma"/>
              </a:rPr>
              <a:t>           send ack4</a:t>
            </a:r>
            <a:endParaRPr/>
          </a:p>
        </p:txBody>
      </p:sp>
      <p:sp>
        <p:nvSpPr>
          <p:cNvPr id="1939" name="Google Shape;1939;p46"/>
          <p:cNvSpPr txBox="1"/>
          <p:nvPr/>
        </p:nvSpPr>
        <p:spPr>
          <a:xfrm>
            <a:off x="8189006" y="4124325"/>
            <a:ext cx="23002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receive pkt5, </a:t>
            </a:r>
            <a:r>
              <a:rPr b="0" i="0" lang="en-US" sz="1800" u="none" cap="none" strike="noStrike">
                <a:solidFill>
                  <a:srgbClr val="C00000"/>
                </a:solidFill>
                <a:latin typeface="Tahoma"/>
                <a:ea typeface="Tahoma"/>
                <a:cs typeface="Tahoma"/>
                <a:sym typeface="Tahoma"/>
              </a:rPr>
              <a:t>buffer, </a:t>
            </a:r>
            <a:endParaRPr/>
          </a:p>
          <a:p>
            <a:pPr indent="0" lvl="0" marL="0" marR="0" rtl="0" algn="l">
              <a:lnSpc>
                <a:spcPct val="100000"/>
              </a:lnSpc>
              <a:spcBef>
                <a:spcPts val="0"/>
              </a:spcBef>
              <a:spcAft>
                <a:spcPts val="0"/>
              </a:spcAft>
              <a:buClr>
                <a:srgbClr val="C00000"/>
              </a:buClr>
              <a:buSzPts val="1800"/>
              <a:buFont typeface="Tahoma"/>
              <a:buNone/>
            </a:pPr>
            <a:r>
              <a:rPr b="0" i="0" lang="en-US" sz="1800" u="none" cap="none" strike="noStrike">
                <a:solidFill>
                  <a:srgbClr val="C00000"/>
                </a:solidFill>
                <a:latin typeface="Tahoma"/>
                <a:ea typeface="Tahoma"/>
                <a:cs typeface="Tahoma"/>
                <a:sym typeface="Tahoma"/>
              </a:rPr>
              <a:t>           send ack5</a:t>
            </a:r>
            <a:endParaRPr/>
          </a:p>
        </p:txBody>
      </p:sp>
      <p:sp>
        <p:nvSpPr>
          <p:cNvPr id="1940" name="Google Shape;1940;p46"/>
          <p:cNvSpPr txBox="1"/>
          <p:nvPr/>
        </p:nvSpPr>
        <p:spPr>
          <a:xfrm>
            <a:off x="8162018" y="5189537"/>
            <a:ext cx="2960688" cy="5873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rcv pkt2; </a:t>
            </a:r>
            <a:r>
              <a:rPr b="0" i="0" lang="en-US" sz="1800" u="none" cap="none" strike="noStrike">
                <a:solidFill>
                  <a:srgbClr val="C00000"/>
                </a:solidFill>
                <a:latin typeface="Tahoma"/>
                <a:ea typeface="Tahoma"/>
                <a:cs typeface="Tahoma"/>
                <a:sym typeface="Tahoma"/>
              </a:rPr>
              <a:t>deliver pkt2,</a:t>
            </a:r>
            <a:endParaRPr/>
          </a:p>
          <a:p>
            <a:pPr indent="0" lvl="0" marL="0" marR="0" rtl="0" algn="l">
              <a:lnSpc>
                <a:spcPct val="90000"/>
              </a:lnSpc>
              <a:spcBef>
                <a:spcPts val="0"/>
              </a:spcBef>
              <a:spcAft>
                <a:spcPts val="0"/>
              </a:spcAft>
              <a:buClr>
                <a:srgbClr val="C00000"/>
              </a:buClr>
              <a:buSzPts val="1800"/>
              <a:buFont typeface="Tahoma"/>
              <a:buNone/>
            </a:pPr>
            <a:r>
              <a:rPr b="0" i="0" lang="en-US" sz="1800" u="none" cap="none" strike="noStrike">
                <a:solidFill>
                  <a:srgbClr val="C00000"/>
                </a:solidFill>
                <a:latin typeface="Tahoma"/>
                <a:ea typeface="Tahoma"/>
                <a:cs typeface="Tahoma"/>
                <a:sym typeface="Tahoma"/>
              </a:rPr>
              <a:t>pkt3, pkt4, pkt5; send ack2</a:t>
            </a:r>
            <a:endParaRPr/>
          </a:p>
        </p:txBody>
      </p:sp>
      <p:sp>
        <p:nvSpPr>
          <p:cNvPr id="1941" name="Google Shape;1941;p46"/>
          <p:cNvSpPr txBox="1"/>
          <p:nvPr/>
        </p:nvSpPr>
        <p:spPr>
          <a:xfrm>
            <a:off x="4472668" y="5919787"/>
            <a:ext cx="34988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Tahoma"/>
              <a:buNone/>
            </a:pPr>
            <a:r>
              <a:rPr b="0" i="1" lang="en-US" sz="1600" u="none" cap="none" strike="noStrike">
                <a:solidFill>
                  <a:srgbClr val="000000"/>
                </a:solidFill>
                <a:latin typeface="Tahoma"/>
                <a:ea typeface="Tahoma"/>
                <a:cs typeface="Tahoma"/>
                <a:sym typeface="Tahoma"/>
              </a:rPr>
              <a:t>Q: what happens when ack2 arrives?</a:t>
            </a:r>
            <a:endParaRPr/>
          </a:p>
        </p:txBody>
      </p:sp>
      <p:sp>
        <p:nvSpPr>
          <p:cNvPr id="1942" name="Google Shape;1942;p4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5"/>
                                        </p:tgtEl>
                                        <p:attrNameLst>
                                          <p:attrName>style.visibility</p:attrName>
                                        </p:attrNameLst>
                                      </p:cBhvr>
                                      <p:to>
                                        <p:strVal val="visible"/>
                                      </p:to>
                                    </p:set>
                                    <p:animEffect filter="fade" transition="in">
                                      <p:cBhvr>
                                        <p:cTn dur="500"/>
                                        <p:tgtEl>
                                          <p:spTgt spid="18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69"/>
                                        </p:tgtEl>
                                        <p:attrNameLst>
                                          <p:attrName>style.visibility</p:attrName>
                                        </p:attrNameLst>
                                      </p:cBhvr>
                                      <p:to>
                                        <p:strVal val="visible"/>
                                      </p:to>
                                    </p:set>
                                    <p:animEffect filter="fade" transition="in">
                                      <p:cBhvr>
                                        <p:cTn dur="500"/>
                                        <p:tgtEl>
                                          <p:spTgt spid="18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5"/>
                                        </p:tgtEl>
                                        <p:attrNameLst>
                                          <p:attrName>style.visibility</p:attrName>
                                        </p:attrNameLst>
                                      </p:cBhvr>
                                      <p:to>
                                        <p:strVal val="visible"/>
                                      </p:to>
                                    </p:set>
                                    <p:animEffect filter="fade" transition="in">
                                      <p:cBhvr>
                                        <p:cTn dur="500"/>
                                        <p:tgtEl>
                                          <p:spTgt spid="187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36"/>
                                        </p:tgtEl>
                                        <p:attrNameLst>
                                          <p:attrName>style.visibility</p:attrName>
                                        </p:attrNameLst>
                                      </p:cBhvr>
                                      <p:to>
                                        <p:strVal val="visible"/>
                                      </p:to>
                                    </p:set>
                                    <p:animEffect filter="fade" transition="in">
                                      <p:cBhvr>
                                        <p:cTn dur="500"/>
                                        <p:tgtEl>
                                          <p:spTgt spid="1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4"/>
                                        </p:tgtEl>
                                        <p:attrNameLst>
                                          <p:attrName>style.visibility</p:attrName>
                                        </p:attrNameLst>
                                      </p:cBhvr>
                                      <p:to>
                                        <p:strVal val="visible"/>
                                      </p:to>
                                    </p:set>
                                    <p:animEffect filter="fade" transition="in">
                                      <p:cBhvr>
                                        <p:cTn dur="500"/>
                                        <p:tgtEl>
                                          <p:spTgt spid="1874"/>
                                        </p:tgtEl>
                                      </p:cBhvr>
                                    </p:animEffect>
                                  </p:childTnLst>
                                </p:cTn>
                              </p:par>
                              <p:par>
                                <p:cTn fill="hold" nodeType="withEffect" presetClass="entr" presetID="10" presetSubtype="0">
                                  <p:stCondLst>
                                    <p:cond delay="0"/>
                                  </p:stCondLst>
                                  <p:childTnLst>
                                    <p:set>
                                      <p:cBhvr>
                                        <p:cTn dur="1" fill="hold">
                                          <p:stCondLst>
                                            <p:cond delay="0"/>
                                          </p:stCondLst>
                                        </p:cTn>
                                        <p:tgtEl>
                                          <p:spTgt spid="1882"/>
                                        </p:tgtEl>
                                        <p:attrNameLst>
                                          <p:attrName>style.visibility</p:attrName>
                                        </p:attrNameLst>
                                      </p:cBhvr>
                                      <p:to>
                                        <p:strVal val="visible"/>
                                      </p:to>
                                    </p:set>
                                    <p:animEffect filter="fade" transition="in">
                                      <p:cBhvr>
                                        <p:cTn dur="500"/>
                                        <p:tgtEl>
                                          <p:spTgt spid="1882"/>
                                        </p:tgtEl>
                                      </p:cBhvr>
                                    </p:animEffect>
                                  </p:childTnLst>
                                </p:cTn>
                              </p:par>
                              <p:par>
                                <p:cTn fill="hold" nodeType="withEffect" presetClass="entr" presetID="10" presetSubtype="0">
                                  <p:stCondLst>
                                    <p:cond delay="0"/>
                                  </p:stCondLst>
                                  <p:childTnLst>
                                    <p:set>
                                      <p:cBhvr>
                                        <p:cTn dur="1" fill="hold">
                                          <p:stCondLst>
                                            <p:cond delay="0"/>
                                          </p:stCondLst>
                                        </p:cTn>
                                        <p:tgtEl>
                                          <p:spTgt spid="1885"/>
                                        </p:tgtEl>
                                        <p:attrNameLst>
                                          <p:attrName>style.visibility</p:attrName>
                                        </p:attrNameLst>
                                      </p:cBhvr>
                                      <p:to>
                                        <p:strVal val="visible"/>
                                      </p:to>
                                    </p:set>
                                    <p:animEffect filter="fade" transition="in">
                                      <p:cBhvr>
                                        <p:cTn dur="500"/>
                                        <p:tgtEl>
                                          <p:spTgt spid="1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gtEl>
                                        <p:attrNameLst>
                                          <p:attrName>style.visibility</p:attrName>
                                        </p:attrNameLst>
                                      </p:cBhvr>
                                      <p:to>
                                        <p:strVal val="visible"/>
                                      </p:to>
                                    </p:set>
                                    <p:animEffect filter="fade" transition="in">
                                      <p:cBhvr>
                                        <p:cTn dur="500"/>
                                        <p:tgtEl>
                                          <p:spTgt spid="19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83"/>
                                        </p:tgtEl>
                                        <p:attrNameLst>
                                          <p:attrName>style.visibility</p:attrName>
                                        </p:attrNameLst>
                                      </p:cBhvr>
                                      <p:to>
                                        <p:strVal val="visible"/>
                                      </p:to>
                                    </p:set>
                                    <p:animEffect filter="fade" transition="in">
                                      <p:cBhvr>
                                        <p:cTn dur="500"/>
                                        <p:tgtEl>
                                          <p:spTgt spid="18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8"/>
                                        </p:tgtEl>
                                        <p:attrNameLst>
                                          <p:attrName>style.visibility</p:attrName>
                                        </p:attrNameLst>
                                      </p:cBhvr>
                                      <p:to>
                                        <p:strVal val="visible"/>
                                      </p:to>
                                    </p:set>
                                    <p:animEffect filter="fade" transition="in">
                                      <p:cBhvr>
                                        <p:cTn dur="500"/>
                                        <p:tgtEl>
                                          <p:spTgt spid="1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0"/>
                                        </p:tgtEl>
                                        <p:attrNameLst>
                                          <p:attrName>style.visibility</p:attrName>
                                        </p:attrNameLst>
                                      </p:cBhvr>
                                      <p:to>
                                        <p:strVal val="visible"/>
                                      </p:to>
                                    </p:set>
                                    <p:animEffect filter="fade" transition="in">
                                      <p:cBhvr>
                                        <p:cTn dur="500"/>
                                        <p:tgtEl>
                                          <p:spTgt spid="19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84"/>
                                        </p:tgtEl>
                                        <p:attrNameLst>
                                          <p:attrName>style.visibility</p:attrName>
                                        </p:attrNameLst>
                                      </p:cBhvr>
                                      <p:to>
                                        <p:strVal val="visible"/>
                                      </p:to>
                                    </p:set>
                                    <p:animEffect filter="fade" transition="in">
                                      <p:cBhvr>
                                        <p:cTn dur="500"/>
                                        <p:tgtEl>
                                          <p:spTgt spid="18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9"/>
                                        </p:tgtEl>
                                        <p:attrNameLst>
                                          <p:attrName>style.visibility</p:attrName>
                                        </p:attrNameLst>
                                      </p:cBhvr>
                                      <p:to>
                                        <p:strVal val="visible"/>
                                      </p:to>
                                    </p:set>
                                    <p:animEffect filter="fade" transition="in">
                                      <p:cBhvr>
                                        <p:cTn dur="500"/>
                                        <p:tgtEl>
                                          <p:spTgt spid="1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6"/>
                                        </p:tgtEl>
                                        <p:attrNameLst>
                                          <p:attrName>style.visibility</p:attrName>
                                        </p:attrNameLst>
                                      </p:cBhvr>
                                      <p:to>
                                        <p:strVal val="visible"/>
                                      </p:to>
                                    </p:set>
                                    <p:animEffect filter="fade" transition="in">
                                      <p:cBhvr>
                                        <p:cTn dur="500"/>
                                        <p:tgtEl>
                                          <p:spTgt spid="19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37"/>
                                        </p:tgtEl>
                                        <p:attrNameLst>
                                          <p:attrName>style.visibility</p:attrName>
                                        </p:attrNameLst>
                                      </p:cBhvr>
                                      <p:to>
                                        <p:strVal val="visible"/>
                                      </p:to>
                                    </p:set>
                                    <p:animEffect filter="fade" transition="in">
                                      <p:cBhvr>
                                        <p:cTn dur="500"/>
                                        <p:tgtEl>
                                          <p:spTgt spid="1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6"/>
                                        </p:tgtEl>
                                        <p:attrNameLst>
                                          <p:attrName>style.visibility</p:attrName>
                                        </p:attrNameLst>
                                      </p:cBhvr>
                                      <p:to>
                                        <p:strVal val="visible"/>
                                      </p:to>
                                    </p:set>
                                    <p:animEffect filter="fade" transition="in">
                                      <p:cBhvr>
                                        <p:cTn dur="500"/>
                                        <p:tgtEl>
                                          <p:spTgt spid="1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3"/>
                                        </p:tgtEl>
                                        <p:attrNameLst>
                                          <p:attrName>style.visibility</p:attrName>
                                        </p:attrNameLst>
                                      </p:cBhvr>
                                      <p:to>
                                        <p:strVal val="visible"/>
                                      </p:to>
                                    </p:set>
                                    <p:animEffect filter="fade" transition="in">
                                      <p:cBhvr>
                                        <p:cTn dur="500"/>
                                        <p:tgtEl>
                                          <p:spTgt spid="19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3"/>
                                        </p:tgtEl>
                                        <p:attrNameLst>
                                          <p:attrName>style.visibility</p:attrName>
                                        </p:attrNameLst>
                                      </p:cBhvr>
                                      <p:to>
                                        <p:strVal val="visible"/>
                                      </p:to>
                                    </p:set>
                                    <p:animEffect filter="fade" transition="in">
                                      <p:cBhvr>
                                        <p:cTn dur="500"/>
                                        <p:tgtEl>
                                          <p:spTgt spid="18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93"/>
                                        </p:tgtEl>
                                        <p:attrNameLst>
                                          <p:attrName>style.visibility</p:attrName>
                                        </p:attrNameLst>
                                      </p:cBhvr>
                                      <p:to>
                                        <p:strVal val="visible"/>
                                      </p:to>
                                    </p:set>
                                    <p:animEffect filter="fade" transition="in">
                                      <p:cBhvr>
                                        <p:cTn dur="500"/>
                                        <p:tgtEl>
                                          <p:spTgt spid="189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40"/>
                                        </p:tgtEl>
                                        <p:attrNameLst>
                                          <p:attrName>style.visibility</p:attrName>
                                        </p:attrNameLst>
                                      </p:cBhvr>
                                      <p:to>
                                        <p:strVal val="visible"/>
                                      </p:to>
                                    </p:set>
                                    <p:animEffect filter="fade" transition="in">
                                      <p:cBhvr>
                                        <p:cTn dur="500"/>
                                        <p:tgtEl>
                                          <p:spTgt spid="194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29"/>
                                        </p:tgtEl>
                                        <p:attrNameLst>
                                          <p:attrName>style.visibility</p:attrName>
                                        </p:attrNameLst>
                                      </p:cBhvr>
                                      <p:to>
                                        <p:strVal val="visible"/>
                                      </p:to>
                                    </p:set>
                                    <p:animEffect filter="fade" transition="in">
                                      <p:cBhvr>
                                        <p:cTn dur="500"/>
                                        <p:tgtEl>
                                          <p:spTgt spid="19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1"/>
                                        </p:tgtEl>
                                        <p:attrNameLst>
                                          <p:attrName>style.visibility</p:attrName>
                                        </p:attrNameLst>
                                      </p:cBhvr>
                                      <p:to>
                                        <p:strVal val="visible"/>
                                      </p:to>
                                    </p:set>
                                    <p:animEffect filter="fade" transition="in">
                                      <p:cBhvr>
                                        <p:cTn dur="500"/>
                                        <p:tgtEl>
                                          <p:spTgt spid="19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47"/>
          <p:cNvSpPr txBox="1"/>
          <p:nvPr>
            <p:ph type="title"/>
          </p:nvPr>
        </p:nvSpPr>
        <p:spPr>
          <a:xfrm>
            <a:off x="794655" y="408214"/>
            <a:ext cx="6222596" cy="133090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A3"/>
              </a:buClr>
              <a:buSzPts val="4800"/>
              <a:buFont typeface="Calibri"/>
              <a:buNone/>
            </a:pPr>
            <a:r>
              <a:rPr lang="en-US" sz="4800"/>
              <a:t>Selective repeat: </a:t>
            </a:r>
            <a:br>
              <a:rPr lang="en-US" sz="4800"/>
            </a:br>
            <a:r>
              <a:rPr lang="en-US" sz="4800"/>
              <a:t>a dilemma!</a:t>
            </a:r>
            <a:endParaRPr/>
          </a:p>
        </p:txBody>
      </p:sp>
      <p:grpSp>
        <p:nvGrpSpPr>
          <p:cNvPr id="1949" name="Google Shape;1949;p47"/>
          <p:cNvGrpSpPr/>
          <p:nvPr/>
        </p:nvGrpSpPr>
        <p:grpSpPr>
          <a:xfrm>
            <a:off x="6931293" y="4061030"/>
            <a:ext cx="4257675" cy="2225676"/>
            <a:chOff x="6909757" y="4181931"/>
            <a:chExt cx="4257675" cy="2225676"/>
          </a:xfrm>
        </p:grpSpPr>
        <p:grpSp>
          <p:nvGrpSpPr>
            <p:cNvPr id="1950" name="Google Shape;1950;p47"/>
            <p:cNvGrpSpPr/>
            <p:nvPr/>
          </p:nvGrpSpPr>
          <p:grpSpPr>
            <a:xfrm>
              <a:off x="6909757" y="4258131"/>
              <a:ext cx="1030288" cy="274638"/>
              <a:chOff x="1895" y="3931"/>
              <a:chExt cx="649" cy="173"/>
            </a:xfrm>
          </p:grpSpPr>
          <p:sp>
            <p:nvSpPr>
              <p:cNvPr id="1951" name="Google Shape;1951;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52" name="Google Shape;1952;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1953" name="Google Shape;1953;p47"/>
            <p:cNvGrpSpPr/>
            <p:nvPr/>
          </p:nvGrpSpPr>
          <p:grpSpPr>
            <a:xfrm>
              <a:off x="6928807" y="4532769"/>
              <a:ext cx="1030288" cy="274638"/>
              <a:chOff x="1895" y="3931"/>
              <a:chExt cx="649" cy="173"/>
            </a:xfrm>
          </p:grpSpPr>
          <p:sp>
            <p:nvSpPr>
              <p:cNvPr id="1954" name="Google Shape;1954;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55" name="Google Shape;1955;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1956" name="Google Shape;1956;p47"/>
            <p:cNvGrpSpPr/>
            <p:nvPr/>
          </p:nvGrpSpPr>
          <p:grpSpPr>
            <a:xfrm>
              <a:off x="6936745" y="4796294"/>
              <a:ext cx="1030288" cy="274638"/>
              <a:chOff x="1895" y="3931"/>
              <a:chExt cx="649" cy="173"/>
            </a:xfrm>
          </p:grpSpPr>
          <p:sp>
            <p:nvSpPr>
              <p:cNvPr id="1957" name="Google Shape;1957;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58" name="Google Shape;1958;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cxnSp>
          <p:nvCxnSpPr>
            <p:cNvPr id="1959" name="Google Shape;1959;p47"/>
            <p:cNvCxnSpPr/>
            <p:nvPr/>
          </p:nvCxnSpPr>
          <p:spPr>
            <a:xfrm>
              <a:off x="7927345" y="4396244"/>
              <a:ext cx="1827213" cy="238125"/>
            </a:xfrm>
            <a:prstGeom prst="straightConnector1">
              <a:avLst/>
            </a:prstGeom>
            <a:noFill/>
            <a:ln cap="flat" cmpd="sng" w="19050">
              <a:solidFill>
                <a:srgbClr val="000099"/>
              </a:solidFill>
              <a:prstDash val="solid"/>
              <a:round/>
              <a:headEnd len="med" w="med" type="none"/>
              <a:tailEnd len="med" w="med" type="triangle"/>
            </a:ln>
          </p:spPr>
        </p:cxnSp>
        <p:cxnSp>
          <p:nvCxnSpPr>
            <p:cNvPr id="1960" name="Google Shape;1960;p47"/>
            <p:cNvCxnSpPr/>
            <p:nvPr/>
          </p:nvCxnSpPr>
          <p:spPr>
            <a:xfrm>
              <a:off x="7957507" y="4681994"/>
              <a:ext cx="1808163" cy="228600"/>
            </a:xfrm>
            <a:prstGeom prst="straightConnector1">
              <a:avLst/>
            </a:prstGeom>
            <a:noFill/>
            <a:ln cap="flat" cmpd="sng" w="19050">
              <a:solidFill>
                <a:srgbClr val="000099"/>
              </a:solidFill>
              <a:prstDash val="solid"/>
              <a:round/>
              <a:headEnd len="med" w="med" type="none"/>
              <a:tailEnd len="med" w="med" type="triangle"/>
            </a:ln>
          </p:spPr>
        </p:cxnSp>
        <p:cxnSp>
          <p:nvCxnSpPr>
            <p:cNvPr id="1961" name="Google Shape;1961;p47"/>
            <p:cNvCxnSpPr/>
            <p:nvPr/>
          </p:nvCxnSpPr>
          <p:spPr>
            <a:xfrm>
              <a:off x="7987670" y="4967744"/>
              <a:ext cx="1784350" cy="209550"/>
            </a:xfrm>
            <a:prstGeom prst="straightConnector1">
              <a:avLst/>
            </a:prstGeom>
            <a:noFill/>
            <a:ln cap="flat" cmpd="sng" w="19050">
              <a:solidFill>
                <a:srgbClr val="000099"/>
              </a:solidFill>
              <a:prstDash val="solid"/>
              <a:round/>
              <a:headEnd len="med" w="med" type="none"/>
              <a:tailEnd len="med" w="med" type="triangle"/>
            </a:ln>
          </p:spPr>
        </p:cxnSp>
        <p:sp>
          <p:nvSpPr>
            <p:cNvPr id="1962" name="Google Shape;1962;p47"/>
            <p:cNvSpPr txBox="1"/>
            <p:nvPr/>
          </p:nvSpPr>
          <p:spPr>
            <a:xfrm>
              <a:off x="8040057" y="4181931"/>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1963" name="Google Shape;1963;p47"/>
            <p:cNvSpPr txBox="1"/>
            <p:nvPr/>
          </p:nvSpPr>
          <p:spPr>
            <a:xfrm>
              <a:off x="8036882" y="4467681"/>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pkt1</a:t>
              </a:r>
              <a:endParaRPr/>
            </a:p>
          </p:txBody>
        </p:sp>
        <p:sp>
          <p:nvSpPr>
            <p:cNvPr id="1964" name="Google Shape;1964;p47"/>
            <p:cNvSpPr txBox="1"/>
            <p:nvPr/>
          </p:nvSpPr>
          <p:spPr>
            <a:xfrm>
              <a:off x="8033707" y="4753431"/>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pkt2</a:t>
              </a:r>
              <a:endParaRPr/>
            </a:p>
          </p:txBody>
        </p:sp>
        <p:grpSp>
          <p:nvGrpSpPr>
            <p:cNvPr id="1965" name="Google Shape;1965;p47"/>
            <p:cNvGrpSpPr/>
            <p:nvPr/>
          </p:nvGrpSpPr>
          <p:grpSpPr>
            <a:xfrm>
              <a:off x="6939920" y="5828170"/>
              <a:ext cx="1030288" cy="274638"/>
              <a:chOff x="1895" y="3931"/>
              <a:chExt cx="649" cy="173"/>
            </a:xfrm>
          </p:grpSpPr>
          <p:sp>
            <p:nvSpPr>
              <p:cNvPr id="1966" name="Google Shape;1966;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67" name="Google Shape;1967;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cxnSp>
          <p:nvCxnSpPr>
            <p:cNvPr id="1968" name="Google Shape;1968;p47"/>
            <p:cNvCxnSpPr/>
            <p:nvPr/>
          </p:nvCxnSpPr>
          <p:spPr>
            <a:xfrm>
              <a:off x="7990845" y="5961520"/>
              <a:ext cx="1784350" cy="223838"/>
            </a:xfrm>
            <a:prstGeom prst="straightConnector1">
              <a:avLst/>
            </a:prstGeom>
            <a:noFill/>
            <a:ln cap="flat" cmpd="sng" w="19050">
              <a:solidFill>
                <a:srgbClr val="000099"/>
              </a:solidFill>
              <a:prstDash val="solid"/>
              <a:round/>
              <a:headEnd len="med" w="med" type="none"/>
              <a:tailEnd len="med" w="med" type="triangle"/>
            </a:ln>
          </p:spPr>
        </p:cxnSp>
        <p:sp>
          <p:nvSpPr>
            <p:cNvPr id="1969" name="Google Shape;1969;p47"/>
            <p:cNvSpPr txBox="1"/>
            <p:nvPr/>
          </p:nvSpPr>
          <p:spPr>
            <a:xfrm>
              <a:off x="8074982" y="5747207"/>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1970" name="Google Shape;1970;p47"/>
            <p:cNvSpPr txBox="1"/>
            <p:nvPr/>
          </p:nvSpPr>
          <p:spPr>
            <a:xfrm>
              <a:off x="6924045" y="5429707"/>
              <a:ext cx="1382713"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timeout</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retransmit pkt0</a:t>
              </a:r>
              <a:endParaRPr/>
            </a:p>
          </p:txBody>
        </p:sp>
        <p:sp>
          <p:nvSpPr>
            <p:cNvPr id="1971" name="Google Shape;1971;p47"/>
            <p:cNvSpPr/>
            <p:nvPr/>
          </p:nvSpPr>
          <p:spPr>
            <a:xfrm>
              <a:off x="9959345" y="4559756"/>
              <a:ext cx="401638"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72" name="Google Shape;1972;p47"/>
            <p:cNvSpPr txBox="1"/>
            <p:nvPr/>
          </p:nvSpPr>
          <p:spPr>
            <a:xfrm>
              <a:off x="9770432" y="4510544"/>
              <a:ext cx="10302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r>
                <a:rPr b="0" i="0" lang="en-US" sz="1200" u="none" cap="none" strike="noStrike">
                  <a:solidFill>
                    <a:srgbClr val="FFFFFF"/>
                  </a:solidFill>
                  <a:latin typeface="Arial"/>
                  <a:ea typeface="Arial"/>
                  <a:cs typeface="Arial"/>
                  <a:sym typeface="Arial"/>
                </a:rPr>
                <a:t> 1 2 3</a:t>
              </a:r>
              <a:r>
                <a:rPr b="0" i="0" lang="en-US" sz="1200" u="none" cap="none" strike="noStrike">
                  <a:solidFill>
                    <a:srgbClr val="000000"/>
                  </a:solidFill>
                  <a:latin typeface="Arial"/>
                  <a:ea typeface="Arial"/>
                  <a:cs typeface="Arial"/>
                  <a:sym typeface="Arial"/>
                </a:rPr>
                <a:t> 0 1 2</a:t>
              </a:r>
              <a:endParaRPr/>
            </a:p>
          </p:txBody>
        </p:sp>
        <p:sp>
          <p:nvSpPr>
            <p:cNvPr id="1973" name="Google Shape;1973;p47"/>
            <p:cNvSpPr/>
            <p:nvPr/>
          </p:nvSpPr>
          <p:spPr>
            <a:xfrm>
              <a:off x="10079995" y="4831219"/>
              <a:ext cx="401638"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74" name="Google Shape;1974;p47"/>
            <p:cNvSpPr txBox="1"/>
            <p:nvPr/>
          </p:nvSpPr>
          <p:spPr>
            <a:xfrm>
              <a:off x="9767257" y="4785181"/>
              <a:ext cx="10302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a:t>
              </a:r>
              <a:r>
                <a:rPr b="0" i="0" lang="en-US" sz="1200" u="none" cap="none" strike="noStrike">
                  <a:solidFill>
                    <a:srgbClr val="FFFFFF"/>
                  </a:solidFill>
                  <a:latin typeface="Arial"/>
                  <a:ea typeface="Arial"/>
                  <a:cs typeface="Arial"/>
                  <a:sym typeface="Arial"/>
                </a:rPr>
                <a:t> 2 3 0</a:t>
              </a:r>
              <a:r>
                <a:rPr b="0" i="0" lang="en-US" sz="1200" u="none" cap="none" strike="noStrike">
                  <a:solidFill>
                    <a:srgbClr val="000000"/>
                  </a:solidFill>
                  <a:latin typeface="Arial"/>
                  <a:ea typeface="Arial"/>
                  <a:cs typeface="Arial"/>
                  <a:sym typeface="Arial"/>
                </a:rPr>
                <a:t> 1 2</a:t>
              </a:r>
              <a:endParaRPr/>
            </a:p>
          </p:txBody>
        </p:sp>
        <p:sp>
          <p:nvSpPr>
            <p:cNvPr id="1975" name="Google Shape;1975;p47"/>
            <p:cNvSpPr/>
            <p:nvPr/>
          </p:nvSpPr>
          <p:spPr>
            <a:xfrm>
              <a:off x="10210170" y="5094744"/>
              <a:ext cx="401638"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76" name="Google Shape;1976;p47"/>
            <p:cNvSpPr txBox="1"/>
            <p:nvPr/>
          </p:nvSpPr>
          <p:spPr>
            <a:xfrm>
              <a:off x="9770432" y="5048707"/>
              <a:ext cx="10302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0 1 2 </a:t>
              </a:r>
              <a:r>
                <a:rPr b="0" i="0" lang="en-US" sz="1200" u="none" cap="none" strike="noStrike">
                  <a:solidFill>
                    <a:srgbClr val="FFFFFF"/>
                  </a:solidFill>
                  <a:latin typeface="Arial"/>
                  <a:ea typeface="Arial"/>
                  <a:cs typeface="Arial"/>
                  <a:sym typeface="Arial"/>
                </a:rPr>
                <a:t>3 0 1</a:t>
              </a:r>
              <a:r>
                <a:rPr b="0" i="0" lang="en-US" sz="1200" u="none" cap="none" strike="noStrike">
                  <a:solidFill>
                    <a:srgbClr val="000000"/>
                  </a:solidFill>
                  <a:latin typeface="Arial"/>
                  <a:ea typeface="Arial"/>
                  <a:cs typeface="Arial"/>
                  <a:sym typeface="Arial"/>
                </a:rPr>
                <a:t> 2</a:t>
              </a:r>
              <a:endParaRPr/>
            </a:p>
          </p:txBody>
        </p:sp>
        <p:cxnSp>
          <p:nvCxnSpPr>
            <p:cNvPr id="1977" name="Google Shape;1977;p47"/>
            <p:cNvCxnSpPr/>
            <p:nvPr/>
          </p:nvCxnSpPr>
          <p:spPr>
            <a:xfrm flipH="1">
              <a:off x="9122732" y="4642306"/>
              <a:ext cx="577850" cy="257175"/>
            </a:xfrm>
            <a:prstGeom prst="straightConnector1">
              <a:avLst/>
            </a:prstGeom>
            <a:noFill/>
            <a:ln cap="flat" cmpd="sng" w="19050">
              <a:solidFill>
                <a:srgbClr val="008000"/>
              </a:solidFill>
              <a:prstDash val="solid"/>
              <a:round/>
              <a:headEnd len="med" w="med" type="none"/>
              <a:tailEnd len="med" w="med" type="triangle"/>
            </a:ln>
          </p:spPr>
        </p:cxnSp>
        <p:cxnSp>
          <p:nvCxnSpPr>
            <p:cNvPr id="1978" name="Google Shape;1978;p47"/>
            <p:cNvCxnSpPr/>
            <p:nvPr/>
          </p:nvCxnSpPr>
          <p:spPr>
            <a:xfrm flipH="1">
              <a:off x="9122732" y="4905831"/>
              <a:ext cx="608013" cy="225425"/>
            </a:xfrm>
            <a:prstGeom prst="straightConnector1">
              <a:avLst/>
            </a:prstGeom>
            <a:noFill/>
            <a:ln cap="flat" cmpd="sng" w="19050">
              <a:solidFill>
                <a:srgbClr val="008000"/>
              </a:solidFill>
              <a:prstDash val="solid"/>
              <a:round/>
              <a:headEnd len="med" w="med" type="none"/>
              <a:tailEnd len="med" w="med" type="triangle"/>
            </a:ln>
          </p:spPr>
        </p:cxnSp>
        <p:cxnSp>
          <p:nvCxnSpPr>
            <p:cNvPr id="1979" name="Google Shape;1979;p47"/>
            <p:cNvCxnSpPr/>
            <p:nvPr/>
          </p:nvCxnSpPr>
          <p:spPr>
            <a:xfrm flipH="1">
              <a:off x="9129082" y="5169357"/>
              <a:ext cx="631825" cy="212725"/>
            </a:xfrm>
            <a:prstGeom prst="straightConnector1">
              <a:avLst/>
            </a:prstGeom>
            <a:noFill/>
            <a:ln cap="flat" cmpd="sng" w="19050">
              <a:solidFill>
                <a:srgbClr val="008000"/>
              </a:solidFill>
              <a:prstDash val="solid"/>
              <a:round/>
              <a:headEnd len="med" w="med" type="none"/>
              <a:tailEnd len="med" w="med" type="triangle"/>
            </a:ln>
          </p:spPr>
        </p:cxnSp>
        <p:sp>
          <p:nvSpPr>
            <p:cNvPr id="1980" name="Google Shape;1980;p47"/>
            <p:cNvSpPr txBox="1"/>
            <p:nvPr/>
          </p:nvSpPr>
          <p:spPr>
            <a:xfrm>
              <a:off x="8913182" y="4759781"/>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1981" name="Google Shape;1981;p47"/>
            <p:cNvSpPr txBox="1"/>
            <p:nvPr/>
          </p:nvSpPr>
          <p:spPr>
            <a:xfrm>
              <a:off x="8921120" y="5002669"/>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1982" name="Google Shape;1982;p47"/>
            <p:cNvSpPr txBox="1"/>
            <p:nvPr/>
          </p:nvSpPr>
          <p:spPr>
            <a:xfrm>
              <a:off x="8927470" y="5240794"/>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1983" name="Google Shape;1983;p47"/>
            <p:cNvSpPr txBox="1"/>
            <p:nvPr/>
          </p:nvSpPr>
          <p:spPr>
            <a:xfrm>
              <a:off x="9719632" y="5950407"/>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will accept packet</a:t>
              </a:r>
              <a:endParaRPr/>
            </a:p>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with seq number 0</a:t>
              </a:r>
              <a:endParaRPr/>
            </a:p>
          </p:txBody>
        </p:sp>
        <p:cxnSp>
          <p:nvCxnSpPr>
            <p:cNvPr id="1984" name="Google Shape;1984;p47"/>
            <p:cNvCxnSpPr/>
            <p:nvPr/>
          </p:nvCxnSpPr>
          <p:spPr>
            <a:xfrm rot="10800000">
              <a:off x="10424482" y="5345569"/>
              <a:ext cx="0" cy="635000"/>
            </a:xfrm>
            <a:prstGeom prst="straightConnector1">
              <a:avLst/>
            </a:prstGeom>
            <a:noFill/>
            <a:ln cap="flat" cmpd="sng" w="9525">
              <a:solidFill>
                <a:srgbClr val="CC0000"/>
              </a:solidFill>
              <a:prstDash val="solid"/>
              <a:round/>
              <a:headEnd len="med" w="med" type="none"/>
              <a:tailEnd len="med" w="med" type="triangle"/>
            </a:ln>
          </p:spPr>
        </p:cxnSp>
      </p:grpSp>
      <p:sp>
        <p:nvSpPr>
          <p:cNvPr id="1985" name="Google Shape;1985;p47"/>
          <p:cNvSpPr txBox="1"/>
          <p:nvPr/>
        </p:nvSpPr>
        <p:spPr>
          <a:xfrm>
            <a:off x="6903407" y="6111434"/>
            <a:ext cx="12207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000"/>
              <a:buFont typeface="Tahoma"/>
              <a:buNone/>
            </a:pPr>
            <a:r>
              <a:rPr b="0" i="0" lang="en-US" sz="2000" u="none" cap="none" strike="noStrike">
                <a:solidFill>
                  <a:srgbClr val="C00000"/>
                </a:solidFill>
                <a:latin typeface="Tahoma"/>
                <a:ea typeface="Tahoma"/>
                <a:cs typeface="Tahoma"/>
                <a:sym typeface="Tahoma"/>
              </a:rPr>
              <a:t>(b) oops!</a:t>
            </a:r>
            <a:endParaRPr/>
          </a:p>
        </p:txBody>
      </p:sp>
      <p:grpSp>
        <p:nvGrpSpPr>
          <p:cNvPr id="1986" name="Google Shape;1986;p47"/>
          <p:cNvGrpSpPr/>
          <p:nvPr/>
        </p:nvGrpSpPr>
        <p:grpSpPr>
          <a:xfrm>
            <a:off x="6785932" y="351292"/>
            <a:ext cx="4410075" cy="2644775"/>
            <a:chOff x="6785932" y="351292"/>
            <a:chExt cx="4410075" cy="2644775"/>
          </a:xfrm>
        </p:grpSpPr>
        <p:sp>
          <p:nvSpPr>
            <p:cNvPr id="1987" name="Google Shape;1987;p47"/>
            <p:cNvSpPr txBox="1"/>
            <p:nvPr/>
          </p:nvSpPr>
          <p:spPr>
            <a:xfrm>
              <a:off x="9546595" y="351292"/>
              <a:ext cx="1458912"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receiver window</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(after receipt)</a:t>
              </a:r>
              <a:endParaRPr/>
            </a:p>
          </p:txBody>
        </p:sp>
        <p:sp>
          <p:nvSpPr>
            <p:cNvPr id="1988" name="Google Shape;1988;p47"/>
            <p:cNvSpPr txBox="1"/>
            <p:nvPr/>
          </p:nvSpPr>
          <p:spPr>
            <a:xfrm>
              <a:off x="6785932" y="354467"/>
              <a:ext cx="136525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sender window</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(after receipt)</a:t>
              </a:r>
              <a:endParaRPr/>
            </a:p>
          </p:txBody>
        </p:sp>
        <p:cxnSp>
          <p:nvCxnSpPr>
            <p:cNvPr id="1989" name="Google Shape;1989;p47"/>
            <p:cNvCxnSpPr/>
            <p:nvPr/>
          </p:nvCxnSpPr>
          <p:spPr>
            <a:xfrm>
              <a:off x="6871657" y="845004"/>
              <a:ext cx="1109663" cy="0"/>
            </a:xfrm>
            <a:prstGeom prst="straightConnector1">
              <a:avLst/>
            </a:prstGeom>
            <a:noFill/>
            <a:ln cap="flat" cmpd="sng" w="19050">
              <a:solidFill>
                <a:srgbClr val="000099"/>
              </a:solidFill>
              <a:prstDash val="solid"/>
              <a:round/>
              <a:headEnd len="med" w="med" type="none"/>
              <a:tailEnd len="med" w="med" type="none"/>
            </a:ln>
          </p:spPr>
        </p:cxnSp>
        <p:cxnSp>
          <p:nvCxnSpPr>
            <p:cNvPr id="1990" name="Google Shape;1990;p47"/>
            <p:cNvCxnSpPr/>
            <p:nvPr/>
          </p:nvCxnSpPr>
          <p:spPr>
            <a:xfrm>
              <a:off x="9652957" y="845004"/>
              <a:ext cx="1109663" cy="0"/>
            </a:xfrm>
            <a:prstGeom prst="straightConnector1">
              <a:avLst/>
            </a:prstGeom>
            <a:noFill/>
            <a:ln cap="flat" cmpd="sng" w="19050">
              <a:solidFill>
                <a:srgbClr val="008000"/>
              </a:solidFill>
              <a:prstDash val="solid"/>
              <a:round/>
              <a:headEnd len="med" w="med" type="none"/>
              <a:tailEnd len="med" w="med" type="none"/>
            </a:ln>
          </p:spPr>
        </p:cxnSp>
        <p:grpSp>
          <p:nvGrpSpPr>
            <p:cNvPr id="1991" name="Google Shape;1991;p47"/>
            <p:cNvGrpSpPr/>
            <p:nvPr/>
          </p:nvGrpSpPr>
          <p:grpSpPr>
            <a:xfrm>
              <a:off x="6927220" y="1057729"/>
              <a:ext cx="1030287" cy="274638"/>
              <a:chOff x="1895" y="3931"/>
              <a:chExt cx="649" cy="173"/>
            </a:xfrm>
          </p:grpSpPr>
          <p:sp>
            <p:nvSpPr>
              <p:cNvPr id="1992" name="Google Shape;1992;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93" name="Google Shape;1993;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1994" name="Google Shape;1994;p47"/>
            <p:cNvGrpSpPr/>
            <p:nvPr/>
          </p:nvGrpSpPr>
          <p:grpSpPr>
            <a:xfrm>
              <a:off x="6946270" y="1332367"/>
              <a:ext cx="1030287" cy="274638"/>
              <a:chOff x="1895" y="3931"/>
              <a:chExt cx="649" cy="173"/>
            </a:xfrm>
          </p:grpSpPr>
          <p:sp>
            <p:nvSpPr>
              <p:cNvPr id="1995" name="Google Shape;1995;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96" name="Google Shape;1996;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1997" name="Google Shape;1997;p47"/>
            <p:cNvGrpSpPr/>
            <p:nvPr/>
          </p:nvGrpSpPr>
          <p:grpSpPr>
            <a:xfrm>
              <a:off x="6954207" y="1595892"/>
              <a:ext cx="1030287" cy="274638"/>
              <a:chOff x="1895" y="3931"/>
              <a:chExt cx="649" cy="173"/>
            </a:xfrm>
          </p:grpSpPr>
          <p:sp>
            <p:nvSpPr>
              <p:cNvPr id="1998" name="Google Shape;1998;p47"/>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1999" name="Google Shape;1999;p47"/>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cxnSp>
          <p:nvCxnSpPr>
            <p:cNvPr id="2000" name="Google Shape;2000;p47"/>
            <p:cNvCxnSpPr/>
            <p:nvPr/>
          </p:nvCxnSpPr>
          <p:spPr>
            <a:xfrm>
              <a:off x="7944807" y="1195842"/>
              <a:ext cx="1827212" cy="238125"/>
            </a:xfrm>
            <a:prstGeom prst="straightConnector1">
              <a:avLst/>
            </a:prstGeom>
            <a:noFill/>
            <a:ln cap="flat" cmpd="sng" w="19050">
              <a:solidFill>
                <a:srgbClr val="000099"/>
              </a:solidFill>
              <a:prstDash val="solid"/>
              <a:round/>
              <a:headEnd len="med" w="med" type="none"/>
              <a:tailEnd len="med" w="med" type="triangle"/>
            </a:ln>
          </p:spPr>
        </p:cxnSp>
        <p:cxnSp>
          <p:nvCxnSpPr>
            <p:cNvPr id="2001" name="Google Shape;2001;p47"/>
            <p:cNvCxnSpPr/>
            <p:nvPr/>
          </p:nvCxnSpPr>
          <p:spPr>
            <a:xfrm>
              <a:off x="7974970" y="1481592"/>
              <a:ext cx="1808162" cy="228600"/>
            </a:xfrm>
            <a:prstGeom prst="straightConnector1">
              <a:avLst/>
            </a:prstGeom>
            <a:noFill/>
            <a:ln cap="flat" cmpd="sng" w="19050">
              <a:solidFill>
                <a:srgbClr val="000099"/>
              </a:solidFill>
              <a:prstDash val="solid"/>
              <a:round/>
              <a:headEnd len="med" w="med" type="none"/>
              <a:tailEnd len="med" w="med" type="triangle"/>
            </a:ln>
          </p:spPr>
        </p:cxnSp>
        <p:cxnSp>
          <p:nvCxnSpPr>
            <p:cNvPr id="2002" name="Google Shape;2002;p47"/>
            <p:cNvCxnSpPr/>
            <p:nvPr/>
          </p:nvCxnSpPr>
          <p:spPr>
            <a:xfrm>
              <a:off x="8005132" y="1767342"/>
              <a:ext cx="1784350" cy="209550"/>
            </a:xfrm>
            <a:prstGeom prst="straightConnector1">
              <a:avLst/>
            </a:prstGeom>
            <a:noFill/>
            <a:ln cap="flat" cmpd="sng" w="19050">
              <a:solidFill>
                <a:srgbClr val="000099"/>
              </a:solidFill>
              <a:prstDash val="solid"/>
              <a:round/>
              <a:headEnd len="med" w="med" type="none"/>
              <a:tailEnd len="med" w="med" type="triangle"/>
            </a:ln>
          </p:spPr>
        </p:cxnSp>
        <p:sp>
          <p:nvSpPr>
            <p:cNvPr id="2003" name="Google Shape;2003;p47"/>
            <p:cNvSpPr txBox="1"/>
            <p:nvPr/>
          </p:nvSpPr>
          <p:spPr>
            <a:xfrm>
              <a:off x="7990845" y="981529"/>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2004" name="Google Shape;2004;p47"/>
            <p:cNvSpPr txBox="1"/>
            <p:nvPr/>
          </p:nvSpPr>
          <p:spPr>
            <a:xfrm>
              <a:off x="8054345" y="1267279"/>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pkt1</a:t>
              </a:r>
              <a:endParaRPr/>
            </a:p>
          </p:txBody>
        </p:sp>
        <p:sp>
          <p:nvSpPr>
            <p:cNvPr id="2005" name="Google Shape;2005;p47"/>
            <p:cNvSpPr txBox="1"/>
            <p:nvPr/>
          </p:nvSpPr>
          <p:spPr>
            <a:xfrm>
              <a:off x="8051170" y="1553029"/>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pkt2</a:t>
              </a:r>
              <a:endParaRPr/>
            </a:p>
          </p:txBody>
        </p:sp>
        <p:sp>
          <p:nvSpPr>
            <p:cNvPr id="2006" name="Google Shape;2006;p47"/>
            <p:cNvSpPr/>
            <p:nvPr/>
          </p:nvSpPr>
          <p:spPr>
            <a:xfrm>
              <a:off x="7270120" y="2369004"/>
              <a:ext cx="401637" cy="188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07" name="Google Shape;2007;p47"/>
            <p:cNvSpPr txBox="1"/>
            <p:nvPr/>
          </p:nvSpPr>
          <p:spPr>
            <a:xfrm>
              <a:off x="6957382" y="2322967"/>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a:t>
              </a:r>
              <a:r>
                <a:rPr b="0" i="0" lang="en-US" sz="1200" u="none" cap="none" strike="noStrike">
                  <a:solidFill>
                    <a:srgbClr val="FFFFFF"/>
                  </a:solidFill>
                  <a:latin typeface="Arial"/>
                  <a:ea typeface="Arial"/>
                  <a:cs typeface="Arial"/>
                  <a:sym typeface="Arial"/>
                </a:rPr>
                <a:t> 2</a:t>
              </a:r>
              <a:r>
                <a:rPr b="0" i="0" lang="en-US" sz="1200" u="none" cap="none" strike="noStrike">
                  <a:solidFill>
                    <a:srgbClr val="000000"/>
                  </a:solidFill>
                  <a:latin typeface="Arial"/>
                  <a:ea typeface="Arial"/>
                  <a:cs typeface="Arial"/>
                  <a:sym typeface="Arial"/>
                </a:rPr>
                <a:t> </a:t>
              </a:r>
              <a:r>
                <a:rPr b="0" i="0" lang="en-US" sz="1200" u="none" cap="none" strike="noStrike">
                  <a:solidFill>
                    <a:srgbClr val="FFFFFF"/>
                  </a:solidFill>
                  <a:latin typeface="Arial"/>
                  <a:ea typeface="Arial"/>
                  <a:cs typeface="Arial"/>
                  <a:sym typeface="Arial"/>
                </a:rPr>
                <a:t>3 0</a:t>
              </a:r>
              <a:r>
                <a:rPr b="0" i="0" lang="en-US" sz="1200" u="none" cap="none" strike="noStrike">
                  <a:solidFill>
                    <a:srgbClr val="000000"/>
                  </a:solidFill>
                  <a:latin typeface="Arial"/>
                  <a:ea typeface="Arial"/>
                  <a:cs typeface="Arial"/>
                  <a:sym typeface="Arial"/>
                </a:rPr>
                <a:t> 1 2</a:t>
              </a:r>
              <a:endParaRPr/>
            </a:p>
          </p:txBody>
        </p:sp>
        <p:cxnSp>
          <p:nvCxnSpPr>
            <p:cNvPr id="2008" name="Google Shape;2008;p47"/>
            <p:cNvCxnSpPr/>
            <p:nvPr/>
          </p:nvCxnSpPr>
          <p:spPr>
            <a:xfrm>
              <a:off x="7976557" y="2494417"/>
              <a:ext cx="1784350" cy="223838"/>
            </a:xfrm>
            <a:prstGeom prst="straightConnector1">
              <a:avLst/>
            </a:prstGeom>
            <a:noFill/>
            <a:ln cap="flat" cmpd="sng" w="19050">
              <a:solidFill>
                <a:srgbClr val="000099"/>
              </a:solidFill>
              <a:prstDash val="solid"/>
              <a:round/>
              <a:headEnd len="med" w="med" type="none"/>
              <a:tailEnd len="med" w="med" type="triangle"/>
            </a:ln>
          </p:spPr>
        </p:cxnSp>
        <p:sp>
          <p:nvSpPr>
            <p:cNvPr id="2009" name="Google Shape;2009;p47"/>
            <p:cNvSpPr txBox="1"/>
            <p:nvPr/>
          </p:nvSpPr>
          <p:spPr>
            <a:xfrm>
              <a:off x="8079745" y="2502354"/>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2010" name="Google Shape;2010;p47"/>
            <p:cNvSpPr/>
            <p:nvPr/>
          </p:nvSpPr>
          <p:spPr>
            <a:xfrm>
              <a:off x="9976807" y="1359354"/>
              <a:ext cx="401637"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11" name="Google Shape;2011;p47"/>
            <p:cNvSpPr txBox="1"/>
            <p:nvPr/>
          </p:nvSpPr>
          <p:spPr>
            <a:xfrm>
              <a:off x="9787895" y="1310142"/>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r>
                <a:rPr b="0" i="0" lang="en-US" sz="1200" u="none" cap="none" strike="noStrike">
                  <a:solidFill>
                    <a:srgbClr val="FFFFFF"/>
                  </a:solidFill>
                  <a:latin typeface="Arial"/>
                  <a:ea typeface="Arial"/>
                  <a:cs typeface="Arial"/>
                  <a:sym typeface="Arial"/>
                </a:rPr>
                <a:t> 1 2 3</a:t>
              </a:r>
              <a:r>
                <a:rPr b="0" i="0" lang="en-US" sz="1200" u="none" cap="none" strike="noStrike">
                  <a:solidFill>
                    <a:srgbClr val="000000"/>
                  </a:solidFill>
                  <a:latin typeface="Arial"/>
                  <a:ea typeface="Arial"/>
                  <a:cs typeface="Arial"/>
                  <a:sym typeface="Arial"/>
                </a:rPr>
                <a:t> 0 1 2</a:t>
              </a:r>
              <a:endParaRPr/>
            </a:p>
          </p:txBody>
        </p:sp>
        <p:sp>
          <p:nvSpPr>
            <p:cNvPr id="2012" name="Google Shape;2012;p47"/>
            <p:cNvSpPr/>
            <p:nvPr/>
          </p:nvSpPr>
          <p:spPr>
            <a:xfrm>
              <a:off x="10097457" y="1630817"/>
              <a:ext cx="401637"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13" name="Google Shape;2013;p47"/>
            <p:cNvSpPr txBox="1"/>
            <p:nvPr/>
          </p:nvSpPr>
          <p:spPr>
            <a:xfrm>
              <a:off x="9784720" y="1584779"/>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a:t>
              </a:r>
              <a:r>
                <a:rPr b="0" i="0" lang="en-US" sz="1200" u="none" cap="none" strike="noStrike">
                  <a:solidFill>
                    <a:srgbClr val="FFFFFF"/>
                  </a:solidFill>
                  <a:latin typeface="Arial"/>
                  <a:ea typeface="Arial"/>
                  <a:cs typeface="Arial"/>
                  <a:sym typeface="Arial"/>
                </a:rPr>
                <a:t> 2 3 0</a:t>
              </a:r>
              <a:r>
                <a:rPr b="0" i="0" lang="en-US" sz="1200" u="none" cap="none" strike="noStrike">
                  <a:solidFill>
                    <a:srgbClr val="000000"/>
                  </a:solidFill>
                  <a:latin typeface="Arial"/>
                  <a:ea typeface="Arial"/>
                  <a:cs typeface="Arial"/>
                  <a:sym typeface="Arial"/>
                </a:rPr>
                <a:t> 1 2</a:t>
              </a:r>
              <a:endParaRPr/>
            </a:p>
          </p:txBody>
        </p:sp>
        <p:sp>
          <p:nvSpPr>
            <p:cNvPr id="2014" name="Google Shape;2014;p47"/>
            <p:cNvSpPr/>
            <p:nvPr/>
          </p:nvSpPr>
          <p:spPr>
            <a:xfrm>
              <a:off x="10227632" y="1894342"/>
              <a:ext cx="401637"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15" name="Google Shape;2015;p47"/>
            <p:cNvSpPr txBox="1"/>
            <p:nvPr/>
          </p:nvSpPr>
          <p:spPr>
            <a:xfrm>
              <a:off x="9787895" y="1848304"/>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0 1 2 </a:t>
              </a:r>
              <a:r>
                <a:rPr b="0" i="0" lang="en-US" sz="1200" u="none" cap="none" strike="noStrike">
                  <a:solidFill>
                    <a:srgbClr val="FFFFFF"/>
                  </a:solidFill>
                  <a:latin typeface="Arial"/>
                  <a:ea typeface="Arial"/>
                  <a:cs typeface="Arial"/>
                  <a:sym typeface="Arial"/>
                </a:rPr>
                <a:t>3 0 1</a:t>
              </a:r>
              <a:r>
                <a:rPr b="0" i="0" lang="en-US" sz="1200" u="none" cap="none" strike="noStrike">
                  <a:solidFill>
                    <a:srgbClr val="000000"/>
                  </a:solidFill>
                  <a:latin typeface="Arial"/>
                  <a:ea typeface="Arial"/>
                  <a:cs typeface="Arial"/>
                  <a:sym typeface="Arial"/>
                </a:rPr>
                <a:t> 2</a:t>
              </a:r>
              <a:endParaRPr/>
            </a:p>
          </p:txBody>
        </p:sp>
        <p:cxnSp>
          <p:nvCxnSpPr>
            <p:cNvPr id="2016" name="Google Shape;2016;p47"/>
            <p:cNvCxnSpPr/>
            <p:nvPr/>
          </p:nvCxnSpPr>
          <p:spPr>
            <a:xfrm flipH="1">
              <a:off x="7933695" y="1441904"/>
              <a:ext cx="1784350" cy="735013"/>
            </a:xfrm>
            <a:prstGeom prst="straightConnector1">
              <a:avLst/>
            </a:prstGeom>
            <a:noFill/>
            <a:ln cap="flat" cmpd="sng" w="19050">
              <a:solidFill>
                <a:srgbClr val="008000"/>
              </a:solidFill>
              <a:prstDash val="solid"/>
              <a:round/>
              <a:headEnd len="med" w="med" type="none"/>
              <a:tailEnd len="med" w="med" type="triangle"/>
            </a:ln>
          </p:spPr>
        </p:cxnSp>
        <p:cxnSp>
          <p:nvCxnSpPr>
            <p:cNvPr id="2017" name="Google Shape;2017;p47"/>
            <p:cNvCxnSpPr/>
            <p:nvPr/>
          </p:nvCxnSpPr>
          <p:spPr>
            <a:xfrm flipH="1">
              <a:off x="7952745" y="1705429"/>
              <a:ext cx="1795462" cy="758825"/>
            </a:xfrm>
            <a:prstGeom prst="straightConnector1">
              <a:avLst/>
            </a:prstGeom>
            <a:noFill/>
            <a:ln cap="flat" cmpd="sng" w="19050">
              <a:solidFill>
                <a:srgbClr val="008000"/>
              </a:solidFill>
              <a:prstDash val="solid"/>
              <a:round/>
              <a:headEnd len="med" w="med" type="none"/>
              <a:tailEnd len="med" w="med" type="triangle"/>
            </a:ln>
          </p:spPr>
        </p:cxnSp>
        <p:sp>
          <p:nvSpPr>
            <p:cNvPr id="2018" name="Google Shape;2018;p47"/>
            <p:cNvSpPr txBox="1"/>
            <p:nvPr/>
          </p:nvSpPr>
          <p:spPr>
            <a:xfrm>
              <a:off x="8452807" y="2132467"/>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2019" name="Google Shape;2019;p47"/>
            <p:cNvSpPr txBox="1"/>
            <p:nvPr/>
          </p:nvSpPr>
          <p:spPr>
            <a:xfrm>
              <a:off x="9748207" y="2538867"/>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will accept packet</a:t>
              </a:r>
              <a:endParaRPr/>
            </a:p>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with seq number 0</a:t>
              </a:r>
              <a:endParaRPr/>
            </a:p>
          </p:txBody>
        </p:sp>
        <p:cxnSp>
          <p:nvCxnSpPr>
            <p:cNvPr id="2020" name="Google Shape;2020;p47"/>
            <p:cNvCxnSpPr/>
            <p:nvPr/>
          </p:nvCxnSpPr>
          <p:spPr>
            <a:xfrm rot="10800000">
              <a:off x="10441945" y="2145167"/>
              <a:ext cx="0" cy="446088"/>
            </a:xfrm>
            <a:prstGeom prst="straightConnector1">
              <a:avLst/>
            </a:prstGeom>
            <a:noFill/>
            <a:ln cap="flat" cmpd="sng" w="9525">
              <a:solidFill>
                <a:srgbClr val="CC0000"/>
              </a:solidFill>
              <a:prstDash val="solid"/>
              <a:round/>
              <a:headEnd len="med" w="med" type="none"/>
              <a:tailEnd len="med" w="med" type="triangle"/>
            </a:ln>
          </p:spPr>
        </p:cxnSp>
        <p:cxnSp>
          <p:nvCxnSpPr>
            <p:cNvPr id="2021" name="Google Shape;2021;p47"/>
            <p:cNvCxnSpPr/>
            <p:nvPr/>
          </p:nvCxnSpPr>
          <p:spPr>
            <a:xfrm>
              <a:off x="7968620" y="2203904"/>
              <a:ext cx="590550" cy="73025"/>
            </a:xfrm>
            <a:prstGeom prst="straightConnector1">
              <a:avLst/>
            </a:prstGeom>
            <a:noFill/>
            <a:ln cap="flat" cmpd="sng" w="19050">
              <a:solidFill>
                <a:srgbClr val="000099"/>
              </a:solidFill>
              <a:prstDash val="solid"/>
              <a:round/>
              <a:headEnd len="med" w="med" type="none"/>
              <a:tailEnd len="med" w="med" type="triangle"/>
            </a:ln>
          </p:spPr>
        </p:cxnSp>
        <p:grpSp>
          <p:nvGrpSpPr>
            <p:cNvPr id="2022" name="Google Shape;2022;p47"/>
            <p:cNvGrpSpPr/>
            <p:nvPr/>
          </p:nvGrpSpPr>
          <p:grpSpPr>
            <a:xfrm>
              <a:off x="6957382" y="2037217"/>
              <a:ext cx="1030287" cy="274638"/>
              <a:chOff x="2667" y="3750"/>
              <a:chExt cx="649" cy="173"/>
            </a:xfrm>
          </p:grpSpPr>
          <p:sp>
            <p:nvSpPr>
              <p:cNvPr id="2023" name="Google Shape;2023;p47"/>
              <p:cNvSpPr/>
              <p:nvPr/>
            </p:nvSpPr>
            <p:spPr>
              <a:xfrm>
                <a:off x="2786" y="3779"/>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24" name="Google Shape;2024;p47"/>
              <p:cNvSpPr txBox="1"/>
              <p:nvPr/>
            </p:nvSpPr>
            <p:spPr>
              <a:xfrm>
                <a:off x="2667" y="3750"/>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a:t>
                </a:r>
                <a:r>
                  <a:rPr b="0" i="0" lang="en-US" sz="1200" u="none" cap="none" strike="noStrike">
                    <a:solidFill>
                      <a:srgbClr val="FFFFFF"/>
                    </a:solidFill>
                    <a:latin typeface="Arial"/>
                    <a:ea typeface="Arial"/>
                    <a:cs typeface="Arial"/>
                    <a:sym typeface="Arial"/>
                  </a:rPr>
                  <a:t>1 2</a:t>
                </a:r>
                <a:r>
                  <a:rPr b="0" i="0" lang="en-US" sz="1200" u="none" cap="none" strike="noStrike">
                    <a:solidFill>
                      <a:srgbClr val="000000"/>
                    </a:solidFill>
                    <a:latin typeface="Arial"/>
                    <a:ea typeface="Arial"/>
                    <a:cs typeface="Arial"/>
                    <a:sym typeface="Arial"/>
                  </a:rPr>
                  <a:t> </a:t>
                </a:r>
                <a:r>
                  <a:rPr b="0" i="0" lang="en-US" sz="1200" u="none" cap="none" strike="noStrike">
                    <a:solidFill>
                      <a:srgbClr val="FFFFFF"/>
                    </a:solidFill>
                    <a:latin typeface="Arial"/>
                    <a:ea typeface="Arial"/>
                    <a:cs typeface="Arial"/>
                    <a:sym typeface="Arial"/>
                  </a:rPr>
                  <a:t>3 </a:t>
                </a:r>
                <a:r>
                  <a:rPr b="0" i="0" lang="en-US" sz="1200" u="none" cap="none" strike="noStrike">
                    <a:solidFill>
                      <a:srgbClr val="000000"/>
                    </a:solidFill>
                    <a:latin typeface="Arial"/>
                    <a:ea typeface="Arial"/>
                    <a:cs typeface="Arial"/>
                    <a:sym typeface="Arial"/>
                  </a:rPr>
                  <a:t>0 1 2</a:t>
                </a:r>
                <a:endParaRPr/>
              </a:p>
            </p:txBody>
          </p:sp>
        </p:grpSp>
        <p:sp>
          <p:nvSpPr>
            <p:cNvPr id="2025" name="Google Shape;2025;p47"/>
            <p:cNvSpPr txBox="1"/>
            <p:nvPr/>
          </p:nvSpPr>
          <p:spPr>
            <a:xfrm>
              <a:off x="8082920" y="1988004"/>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pkt3</a:t>
              </a:r>
              <a:endParaRPr/>
            </a:p>
          </p:txBody>
        </p:sp>
      </p:grpSp>
      <p:sp>
        <p:nvSpPr>
          <p:cNvPr id="2026" name="Google Shape;2026;p47"/>
          <p:cNvSpPr txBox="1"/>
          <p:nvPr/>
        </p:nvSpPr>
        <p:spPr>
          <a:xfrm>
            <a:off x="6800220" y="2834142"/>
            <a:ext cx="187936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000"/>
              <a:buFont typeface="Tahoma"/>
              <a:buNone/>
            </a:pPr>
            <a:r>
              <a:rPr b="0" i="0" lang="en-US" sz="2000" u="none" cap="none" strike="noStrike">
                <a:solidFill>
                  <a:srgbClr val="C00000"/>
                </a:solidFill>
                <a:latin typeface="Tahoma"/>
                <a:ea typeface="Tahoma"/>
                <a:cs typeface="Tahoma"/>
                <a:sym typeface="Tahoma"/>
              </a:rPr>
              <a:t>(a) no problem</a:t>
            </a:r>
            <a:endParaRPr/>
          </a:p>
        </p:txBody>
      </p:sp>
      <p:sp>
        <p:nvSpPr>
          <p:cNvPr id="2027" name="Google Shape;2027;p47"/>
          <p:cNvSpPr txBox="1"/>
          <p:nvPr/>
        </p:nvSpPr>
        <p:spPr>
          <a:xfrm>
            <a:off x="794654" y="1899557"/>
            <a:ext cx="5517245" cy="1326243"/>
          </a:xfrm>
          <a:prstGeom prst="rect">
            <a:avLst/>
          </a:prstGeom>
          <a:noFill/>
          <a:ln>
            <a:noFill/>
          </a:ln>
        </p:spPr>
        <p:txBody>
          <a:bodyPr anchorCtr="0" anchor="t" bIns="45700" lIns="91425" spcFirstLastPara="1" rIns="91425" wrap="square" tIns="45700">
            <a:normAutofit/>
          </a:bodyPr>
          <a:lstStyle/>
          <a:p>
            <a:pPr indent="0" lvl="0" marL="15875"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000000"/>
                </a:solidFill>
                <a:latin typeface="Calibri"/>
                <a:ea typeface="Calibri"/>
                <a:cs typeface="Calibri"/>
                <a:sym typeface="Calibri"/>
              </a:rPr>
              <a:t>example: </a:t>
            </a:r>
            <a:endParaRPr/>
          </a:p>
          <a:p>
            <a:pPr indent="-222250" lvl="0" marL="352425" marR="0" rtl="0" algn="l">
              <a:lnSpc>
                <a:spcPct val="8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seq #s: 0, 1, 2, 3 </a:t>
            </a:r>
            <a:r>
              <a:rPr b="0" i="0" lang="en-US" sz="2000" u="none" cap="none" strike="noStrike">
                <a:solidFill>
                  <a:srgbClr val="000000"/>
                </a:solidFill>
                <a:latin typeface="Calibri"/>
                <a:ea typeface="Calibri"/>
                <a:cs typeface="Calibri"/>
                <a:sym typeface="Calibri"/>
              </a:rPr>
              <a:t>(base 4 counting)</a:t>
            </a:r>
            <a:endParaRPr/>
          </a:p>
          <a:p>
            <a:pPr indent="-222250" lvl="0" marL="352425" marR="0" rtl="0" algn="l">
              <a:lnSpc>
                <a:spcPct val="8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window size=3</a:t>
            </a:r>
            <a:endParaRPr b="0" i="0" sz="2800" u="none" cap="none" strike="noStrike">
              <a:solidFill>
                <a:srgbClr val="000000"/>
              </a:solidFill>
              <a:latin typeface="Calibri"/>
              <a:ea typeface="Calibri"/>
              <a:cs typeface="Calibri"/>
              <a:sym typeface="Calibri"/>
            </a:endParaRPr>
          </a:p>
        </p:txBody>
      </p:sp>
      <p:sp>
        <p:nvSpPr>
          <p:cNvPr id="2028" name="Google Shape;2028;p4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6"/>
                                        </p:tgtEl>
                                        <p:attrNameLst>
                                          <p:attrName>style.visibility</p:attrName>
                                        </p:attrNameLst>
                                      </p:cBhvr>
                                      <p:to>
                                        <p:strVal val="visible"/>
                                      </p:to>
                                    </p:set>
                                    <p:animEffect filter="fade" transition="in">
                                      <p:cBhvr>
                                        <p:cTn dur="500"/>
                                        <p:tgtEl>
                                          <p:spTgt spid="1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6"/>
                                        </p:tgtEl>
                                        <p:attrNameLst>
                                          <p:attrName>style.visibility</p:attrName>
                                        </p:attrNameLst>
                                      </p:cBhvr>
                                      <p:to>
                                        <p:strVal val="visible"/>
                                      </p:to>
                                    </p:set>
                                    <p:animEffect filter="fade" transition="in">
                                      <p:cBhvr>
                                        <p:cTn dur="500"/>
                                        <p:tgtEl>
                                          <p:spTgt spid="20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gtEl>
                                        <p:attrNameLst>
                                          <p:attrName>style.visibility</p:attrName>
                                        </p:attrNameLst>
                                      </p:cBhvr>
                                      <p:to>
                                        <p:strVal val="visible"/>
                                      </p:to>
                                    </p:set>
                                    <p:animEffect filter="fade" transition="in">
                                      <p:cBhvr>
                                        <p:cTn dur="500"/>
                                        <p:tgtEl>
                                          <p:spTgt spid="19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5"/>
                                        </p:tgtEl>
                                        <p:attrNameLst>
                                          <p:attrName>style.visibility</p:attrName>
                                        </p:attrNameLst>
                                      </p:cBhvr>
                                      <p:to>
                                        <p:strVal val="visible"/>
                                      </p:to>
                                    </p:set>
                                    <p:animEffect filter="fade" transition="in">
                                      <p:cBhvr>
                                        <p:cTn dur="500"/>
                                        <p:tgtEl>
                                          <p:spTgt spid="19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48"/>
          <p:cNvSpPr txBox="1"/>
          <p:nvPr>
            <p:ph type="title"/>
          </p:nvPr>
        </p:nvSpPr>
        <p:spPr>
          <a:xfrm>
            <a:off x="794655" y="408214"/>
            <a:ext cx="6222596" cy="133090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A3"/>
              </a:buClr>
              <a:buSzPts val="4800"/>
              <a:buFont typeface="Calibri"/>
              <a:buNone/>
            </a:pPr>
            <a:r>
              <a:rPr lang="en-US" sz="4800"/>
              <a:t>Selective repeat: </a:t>
            </a:r>
            <a:br>
              <a:rPr lang="en-US" sz="4800"/>
            </a:br>
            <a:r>
              <a:rPr lang="en-US" sz="4800"/>
              <a:t>a dilemma!</a:t>
            </a:r>
            <a:endParaRPr/>
          </a:p>
        </p:txBody>
      </p:sp>
      <p:sp>
        <p:nvSpPr>
          <p:cNvPr id="2035" name="Google Shape;2035;p48"/>
          <p:cNvSpPr/>
          <p:nvPr/>
        </p:nvSpPr>
        <p:spPr>
          <a:xfrm>
            <a:off x="1004797" y="3949577"/>
            <a:ext cx="5038193" cy="235803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99"/>
              </a:buClr>
              <a:buSzPts val="1560"/>
              <a:buFont typeface="Noto Sans Symbols"/>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000099"/>
              </a:buClr>
              <a:buSzPts val="1820"/>
              <a:buFont typeface="Calibri"/>
              <a:buNone/>
            </a:pPr>
            <a:r>
              <a:rPr b="0" i="0" lang="en-US" sz="2800" u="none" cap="none" strike="noStrike">
                <a:solidFill>
                  <a:srgbClr val="CC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what relationship is needed between sequence # size and window size to avoid problem in scenario (b)?</a:t>
            </a:r>
            <a:endParaRPr/>
          </a:p>
        </p:txBody>
      </p:sp>
      <p:grpSp>
        <p:nvGrpSpPr>
          <p:cNvPr id="2036" name="Google Shape;2036;p48"/>
          <p:cNvGrpSpPr/>
          <p:nvPr/>
        </p:nvGrpSpPr>
        <p:grpSpPr>
          <a:xfrm>
            <a:off x="6931293" y="4061030"/>
            <a:ext cx="4257675" cy="2225676"/>
            <a:chOff x="6909757" y="4181931"/>
            <a:chExt cx="4257675" cy="2225676"/>
          </a:xfrm>
        </p:grpSpPr>
        <p:grpSp>
          <p:nvGrpSpPr>
            <p:cNvPr id="2037" name="Google Shape;2037;p48"/>
            <p:cNvGrpSpPr/>
            <p:nvPr/>
          </p:nvGrpSpPr>
          <p:grpSpPr>
            <a:xfrm>
              <a:off x="6909757" y="4258131"/>
              <a:ext cx="1030288" cy="274638"/>
              <a:chOff x="1895" y="3931"/>
              <a:chExt cx="649" cy="173"/>
            </a:xfrm>
          </p:grpSpPr>
          <p:sp>
            <p:nvSpPr>
              <p:cNvPr id="2038" name="Google Shape;2038;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39" name="Google Shape;2039;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2040" name="Google Shape;2040;p48"/>
            <p:cNvGrpSpPr/>
            <p:nvPr/>
          </p:nvGrpSpPr>
          <p:grpSpPr>
            <a:xfrm>
              <a:off x="6928807" y="4532769"/>
              <a:ext cx="1030288" cy="274638"/>
              <a:chOff x="1895" y="3931"/>
              <a:chExt cx="649" cy="173"/>
            </a:xfrm>
          </p:grpSpPr>
          <p:sp>
            <p:nvSpPr>
              <p:cNvPr id="2041" name="Google Shape;2041;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42" name="Google Shape;2042;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2043" name="Google Shape;2043;p48"/>
            <p:cNvGrpSpPr/>
            <p:nvPr/>
          </p:nvGrpSpPr>
          <p:grpSpPr>
            <a:xfrm>
              <a:off x="6936745" y="4796294"/>
              <a:ext cx="1030288" cy="274638"/>
              <a:chOff x="1895" y="3931"/>
              <a:chExt cx="649" cy="173"/>
            </a:xfrm>
          </p:grpSpPr>
          <p:sp>
            <p:nvSpPr>
              <p:cNvPr id="2044" name="Google Shape;2044;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45" name="Google Shape;2045;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cxnSp>
          <p:nvCxnSpPr>
            <p:cNvPr id="2046" name="Google Shape;2046;p48"/>
            <p:cNvCxnSpPr/>
            <p:nvPr/>
          </p:nvCxnSpPr>
          <p:spPr>
            <a:xfrm>
              <a:off x="7927345" y="4396244"/>
              <a:ext cx="1827213" cy="238125"/>
            </a:xfrm>
            <a:prstGeom prst="straightConnector1">
              <a:avLst/>
            </a:prstGeom>
            <a:noFill/>
            <a:ln cap="flat" cmpd="sng" w="19050">
              <a:solidFill>
                <a:srgbClr val="000099"/>
              </a:solidFill>
              <a:prstDash val="solid"/>
              <a:round/>
              <a:headEnd len="med" w="med" type="none"/>
              <a:tailEnd len="med" w="med" type="triangle"/>
            </a:ln>
          </p:spPr>
        </p:cxnSp>
        <p:cxnSp>
          <p:nvCxnSpPr>
            <p:cNvPr id="2047" name="Google Shape;2047;p48"/>
            <p:cNvCxnSpPr/>
            <p:nvPr/>
          </p:nvCxnSpPr>
          <p:spPr>
            <a:xfrm>
              <a:off x="7957507" y="4681994"/>
              <a:ext cx="1808163" cy="228600"/>
            </a:xfrm>
            <a:prstGeom prst="straightConnector1">
              <a:avLst/>
            </a:prstGeom>
            <a:noFill/>
            <a:ln cap="flat" cmpd="sng" w="19050">
              <a:solidFill>
                <a:srgbClr val="000099"/>
              </a:solidFill>
              <a:prstDash val="solid"/>
              <a:round/>
              <a:headEnd len="med" w="med" type="none"/>
              <a:tailEnd len="med" w="med" type="triangle"/>
            </a:ln>
          </p:spPr>
        </p:cxnSp>
        <p:cxnSp>
          <p:nvCxnSpPr>
            <p:cNvPr id="2048" name="Google Shape;2048;p48"/>
            <p:cNvCxnSpPr/>
            <p:nvPr/>
          </p:nvCxnSpPr>
          <p:spPr>
            <a:xfrm>
              <a:off x="7987670" y="4967744"/>
              <a:ext cx="1784350" cy="209550"/>
            </a:xfrm>
            <a:prstGeom prst="straightConnector1">
              <a:avLst/>
            </a:prstGeom>
            <a:noFill/>
            <a:ln cap="flat" cmpd="sng" w="19050">
              <a:solidFill>
                <a:srgbClr val="000099"/>
              </a:solidFill>
              <a:prstDash val="solid"/>
              <a:round/>
              <a:headEnd len="med" w="med" type="none"/>
              <a:tailEnd len="med" w="med" type="triangle"/>
            </a:ln>
          </p:spPr>
        </p:cxnSp>
        <p:sp>
          <p:nvSpPr>
            <p:cNvPr id="2049" name="Google Shape;2049;p48"/>
            <p:cNvSpPr txBox="1"/>
            <p:nvPr/>
          </p:nvSpPr>
          <p:spPr>
            <a:xfrm>
              <a:off x="8040057" y="4181931"/>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2050" name="Google Shape;2050;p48"/>
            <p:cNvSpPr txBox="1"/>
            <p:nvPr/>
          </p:nvSpPr>
          <p:spPr>
            <a:xfrm>
              <a:off x="8036882" y="4467681"/>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pkt1</a:t>
              </a:r>
              <a:endParaRPr/>
            </a:p>
          </p:txBody>
        </p:sp>
        <p:sp>
          <p:nvSpPr>
            <p:cNvPr id="2051" name="Google Shape;2051;p48"/>
            <p:cNvSpPr txBox="1"/>
            <p:nvPr/>
          </p:nvSpPr>
          <p:spPr>
            <a:xfrm>
              <a:off x="8033707" y="4753431"/>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pkt2</a:t>
              </a:r>
              <a:endParaRPr/>
            </a:p>
          </p:txBody>
        </p:sp>
        <p:grpSp>
          <p:nvGrpSpPr>
            <p:cNvPr id="2052" name="Google Shape;2052;p48"/>
            <p:cNvGrpSpPr/>
            <p:nvPr/>
          </p:nvGrpSpPr>
          <p:grpSpPr>
            <a:xfrm>
              <a:off x="6939920" y="5828170"/>
              <a:ext cx="1030288" cy="274638"/>
              <a:chOff x="1895" y="3931"/>
              <a:chExt cx="649" cy="173"/>
            </a:xfrm>
          </p:grpSpPr>
          <p:sp>
            <p:nvSpPr>
              <p:cNvPr id="2053" name="Google Shape;2053;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54" name="Google Shape;2054;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cxnSp>
          <p:nvCxnSpPr>
            <p:cNvPr id="2055" name="Google Shape;2055;p48"/>
            <p:cNvCxnSpPr/>
            <p:nvPr/>
          </p:nvCxnSpPr>
          <p:spPr>
            <a:xfrm>
              <a:off x="7990845" y="5961520"/>
              <a:ext cx="1784350" cy="223838"/>
            </a:xfrm>
            <a:prstGeom prst="straightConnector1">
              <a:avLst/>
            </a:prstGeom>
            <a:noFill/>
            <a:ln cap="flat" cmpd="sng" w="19050">
              <a:solidFill>
                <a:srgbClr val="000099"/>
              </a:solidFill>
              <a:prstDash val="solid"/>
              <a:round/>
              <a:headEnd len="med" w="med" type="none"/>
              <a:tailEnd len="med" w="med" type="triangle"/>
            </a:ln>
          </p:spPr>
        </p:cxnSp>
        <p:sp>
          <p:nvSpPr>
            <p:cNvPr id="2056" name="Google Shape;2056;p48"/>
            <p:cNvSpPr txBox="1"/>
            <p:nvPr/>
          </p:nvSpPr>
          <p:spPr>
            <a:xfrm>
              <a:off x="8074982" y="5747207"/>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2057" name="Google Shape;2057;p48"/>
            <p:cNvSpPr txBox="1"/>
            <p:nvPr/>
          </p:nvSpPr>
          <p:spPr>
            <a:xfrm>
              <a:off x="6924045" y="5429707"/>
              <a:ext cx="1382713"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timeout</a:t>
              </a:r>
              <a:endParaRPr/>
            </a:p>
            <a:p>
              <a:pPr indent="0" lvl="0" marL="0" marR="0" rtl="0" algn="l">
                <a:lnSpc>
                  <a:spcPct val="9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retransmit pkt0</a:t>
              </a:r>
              <a:endParaRPr/>
            </a:p>
          </p:txBody>
        </p:sp>
        <p:sp>
          <p:nvSpPr>
            <p:cNvPr id="2058" name="Google Shape;2058;p48"/>
            <p:cNvSpPr/>
            <p:nvPr/>
          </p:nvSpPr>
          <p:spPr>
            <a:xfrm>
              <a:off x="9959345" y="4559756"/>
              <a:ext cx="401638"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59" name="Google Shape;2059;p48"/>
            <p:cNvSpPr txBox="1"/>
            <p:nvPr/>
          </p:nvSpPr>
          <p:spPr>
            <a:xfrm>
              <a:off x="9770432" y="4510544"/>
              <a:ext cx="10302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r>
                <a:rPr b="0" i="0" lang="en-US" sz="1200" u="none" cap="none" strike="noStrike">
                  <a:solidFill>
                    <a:srgbClr val="FFFFFF"/>
                  </a:solidFill>
                  <a:latin typeface="Arial"/>
                  <a:ea typeface="Arial"/>
                  <a:cs typeface="Arial"/>
                  <a:sym typeface="Arial"/>
                </a:rPr>
                <a:t> 1 2 3</a:t>
              </a:r>
              <a:r>
                <a:rPr b="0" i="0" lang="en-US" sz="1200" u="none" cap="none" strike="noStrike">
                  <a:solidFill>
                    <a:srgbClr val="000000"/>
                  </a:solidFill>
                  <a:latin typeface="Arial"/>
                  <a:ea typeface="Arial"/>
                  <a:cs typeface="Arial"/>
                  <a:sym typeface="Arial"/>
                </a:rPr>
                <a:t> 0 1 2</a:t>
              </a:r>
              <a:endParaRPr/>
            </a:p>
          </p:txBody>
        </p:sp>
        <p:sp>
          <p:nvSpPr>
            <p:cNvPr id="2060" name="Google Shape;2060;p48"/>
            <p:cNvSpPr/>
            <p:nvPr/>
          </p:nvSpPr>
          <p:spPr>
            <a:xfrm>
              <a:off x="10079995" y="4831219"/>
              <a:ext cx="401638"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61" name="Google Shape;2061;p48"/>
            <p:cNvSpPr txBox="1"/>
            <p:nvPr/>
          </p:nvSpPr>
          <p:spPr>
            <a:xfrm>
              <a:off x="9767257" y="4785181"/>
              <a:ext cx="10302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a:t>
              </a:r>
              <a:r>
                <a:rPr b="0" i="0" lang="en-US" sz="1200" u="none" cap="none" strike="noStrike">
                  <a:solidFill>
                    <a:srgbClr val="FFFFFF"/>
                  </a:solidFill>
                  <a:latin typeface="Arial"/>
                  <a:ea typeface="Arial"/>
                  <a:cs typeface="Arial"/>
                  <a:sym typeface="Arial"/>
                </a:rPr>
                <a:t> 2 3 0</a:t>
              </a:r>
              <a:r>
                <a:rPr b="0" i="0" lang="en-US" sz="1200" u="none" cap="none" strike="noStrike">
                  <a:solidFill>
                    <a:srgbClr val="000000"/>
                  </a:solidFill>
                  <a:latin typeface="Arial"/>
                  <a:ea typeface="Arial"/>
                  <a:cs typeface="Arial"/>
                  <a:sym typeface="Arial"/>
                </a:rPr>
                <a:t> 1 2</a:t>
              </a:r>
              <a:endParaRPr/>
            </a:p>
          </p:txBody>
        </p:sp>
        <p:sp>
          <p:nvSpPr>
            <p:cNvPr id="2062" name="Google Shape;2062;p48"/>
            <p:cNvSpPr/>
            <p:nvPr/>
          </p:nvSpPr>
          <p:spPr>
            <a:xfrm>
              <a:off x="10210170" y="5094744"/>
              <a:ext cx="401638"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63" name="Google Shape;2063;p48"/>
            <p:cNvSpPr txBox="1"/>
            <p:nvPr/>
          </p:nvSpPr>
          <p:spPr>
            <a:xfrm>
              <a:off x="9770432" y="5048707"/>
              <a:ext cx="10302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0 1 2 </a:t>
              </a:r>
              <a:r>
                <a:rPr b="0" i="0" lang="en-US" sz="1200" u="none" cap="none" strike="noStrike">
                  <a:solidFill>
                    <a:srgbClr val="FFFFFF"/>
                  </a:solidFill>
                  <a:latin typeface="Arial"/>
                  <a:ea typeface="Arial"/>
                  <a:cs typeface="Arial"/>
                  <a:sym typeface="Arial"/>
                </a:rPr>
                <a:t>3 0 1</a:t>
              </a:r>
              <a:r>
                <a:rPr b="0" i="0" lang="en-US" sz="1200" u="none" cap="none" strike="noStrike">
                  <a:solidFill>
                    <a:srgbClr val="000000"/>
                  </a:solidFill>
                  <a:latin typeface="Arial"/>
                  <a:ea typeface="Arial"/>
                  <a:cs typeface="Arial"/>
                  <a:sym typeface="Arial"/>
                </a:rPr>
                <a:t> 2</a:t>
              </a:r>
              <a:endParaRPr/>
            </a:p>
          </p:txBody>
        </p:sp>
        <p:cxnSp>
          <p:nvCxnSpPr>
            <p:cNvPr id="2064" name="Google Shape;2064;p48"/>
            <p:cNvCxnSpPr/>
            <p:nvPr/>
          </p:nvCxnSpPr>
          <p:spPr>
            <a:xfrm flipH="1">
              <a:off x="9122732" y="4642306"/>
              <a:ext cx="577850" cy="257175"/>
            </a:xfrm>
            <a:prstGeom prst="straightConnector1">
              <a:avLst/>
            </a:prstGeom>
            <a:noFill/>
            <a:ln cap="flat" cmpd="sng" w="19050">
              <a:solidFill>
                <a:srgbClr val="008000"/>
              </a:solidFill>
              <a:prstDash val="solid"/>
              <a:round/>
              <a:headEnd len="med" w="med" type="none"/>
              <a:tailEnd len="med" w="med" type="triangle"/>
            </a:ln>
          </p:spPr>
        </p:cxnSp>
        <p:cxnSp>
          <p:nvCxnSpPr>
            <p:cNvPr id="2065" name="Google Shape;2065;p48"/>
            <p:cNvCxnSpPr/>
            <p:nvPr/>
          </p:nvCxnSpPr>
          <p:spPr>
            <a:xfrm flipH="1">
              <a:off x="9122732" y="4905831"/>
              <a:ext cx="608013" cy="225425"/>
            </a:xfrm>
            <a:prstGeom prst="straightConnector1">
              <a:avLst/>
            </a:prstGeom>
            <a:noFill/>
            <a:ln cap="flat" cmpd="sng" w="19050">
              <a:solidFill>
                <a:srgbClr val="008000"/>
              </a:solidFill>
              <a:prstDash val="solid"/>
              <a:round/>
              <a:headEnd len="med" w="med" type="none"/>
              <a:tailEnd len="med" w="med" type="triangle"/>
            </a:ln>
          </p:spPr>
        </p:cxnSp>
        <p:cxnSp>
          <p:nvCxnSpPr>
            <p:cNvPr id="2066" name="Google Shape;2066;p48"/>
            <p:cNvCxnSpPr/>
            <p:nvPr/>
          </p:nvCxnSpPr>
          <p:spPr>
            <a:xfrm flipH="1">
              <a:off x="9129082" y="5169357"/>
              <a:ext cx="631825" cy="212725"/>
            </a:xfrm>
            <a:prstGeom prst="straightConnector1">
              <a:avLst/>
            </a:prstGeom>
            <a:noFill/>
            <a:ln cap="flat" cmpd="sng" w="19050">
              <a:solidFill>
                <a:srgbClr val="008000"/>
              </a:solidFill>
              <a:prstDash val="solid"/>
              <a:round/>
              <a:headEnd len="med" w="med" type="none"/>
              <a:tailEnd len="med" w="med" type="triangle"/>
            </a:ln>
          </p:spPr>
        </p:cxnSp>
        <p:sp>
          <p:nvSpPr>
            <p:cNvPr id="2067" name="Google Shape;2067;p48"/>
            <p:cNvSpPr txBox="1"/>
            <p:nvPr/>
          </p:nvSpPr>
          <p:spPr>
            <a:xfrm>
              <a:off x="8913182" y="4759781"/>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2068" name="Google Shape;2068;p48"/>
            <p:cNvSpPr txBox="1"/>
            <p:nvPr/>
          </p:nvSpPr>
          <p:spPr>
            <a:xfrm>
              <a:off x="8921120" y="5002669"/>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2069" name="Google Shape;2069;p48"/>
            <p:cNvSpPr txBox="1"/>
            <p:nvPr/>
          </p:nvSpPr>
          <p:spPr>
            <a:xfrm>
              <a:off x="8927470" y="5240794"/>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2070" name="Google Shape;2070;p48"/>
            <p:cNvSpPr txBox="1"/>
            <p:nvPr/>
          </p:nvSpPr>
          <p:spPr>
            <a:xfrm>
              <a:off x="9719632" y="5950407"/>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will accept packet</a:t>
              </a:r>
              <a:endParaRPr/>
            </a:p>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with seq number 0</a:t>
              </a:r>
              <a:endParaRPr/>
            </a:p>
          </p:txBody>
        </p:sp>
        <p:cxnSp>
          <p:nvCxnSpPr>
            <p:cNvPr id="2071" name="Google Shape;2071;p48"/>
            <p:cNvCxnSpPr/>
            <p:nvPr/>
          </p:nvCxnSpPr>
          <p:spPr>
            <a:xfrm rot="10800000">
              <a:off x="10424482" y="5345569"/>
              <a:ext cx="0" cy="635000"/>
            </a:xfrm>
            <a:prstGeom prst="straightConnector1">
              <a:avLst/>
            </a:prstGeom>
            <a:noFill/>
            <a:ln cap="flat" cmpd="sng" w="9525">
              <a:solidFill>
                <a:srgbClr val="CC0000"/>
              </a:solidFill>
              <a:prstDash val="solid"/>
              <a:round/>
              <a:headEnd len="med" w="med" type="none"/>
              <a:tailEnd len="med" w="med" type="triangle"/>
            </a:ln>
          </p:spPr>
        </p:cxnSp>
      </p:grpSp>
      <p:sp>
        <p:nvSpPr>
          <p:cNvPr id="2072" name="Google Shape;2072;p48"/>
          <p:cNvSpPr txBox="1"/>
          <p:nvPr/>
        </p:nvSpPr>
        <p:spPr>
          <a:xfrm>
            <a:off x="6903407" y="6111434"/>
            <a:ext cx="12207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000"/>
              <a:buFont typeface="Tahoma"/>
              <a:buNone/>
            </a:pPr>
            <a:r>
              <a:rPr b="0" i="0" lang="en-US" sz="2000" u="none" cap="none" strike="noStrike">
                <a:solidFill>
                  <a:srgbClr val="C00000"/>
                </a:solidFill>
                <a:latin typeface="Tahoma"/>
                <a:ea typeface="Tahoma"/>
                <a:cs typeface="Tahoma"/>
                <a:sym typeface="Tahoma"/>
              </a:rPr>
              <a:t>(b) oops!</a:t>
            </a:r>
            <a:endParaRPr/>
          </a:p>
        </p:txBody>
      </p:sp>
      <p:grpSp>
        <p:nvGrpSpPr>
          <p:cNvPr id="2073" name="Google Shape;2073;p48"/>
          <p:cNvGrpSpPr/>
          <p:nvPr/>
        </p:nvGrpSpPr>
        <p:grpSpPr>
          <a:xfrm>
            <a:off x="6785932" y="351292"/>
            <a:ext cx="4410075" cy="2644775"/>
            <a:chOff x="6785932" y="351292"/>
            <a:chExt cx="4410075" cy="2644775"/>
          </a:xfrm>
        </p:grpSpPr>
        <p:sp>
          <p:nvSpPr>
            <p:cNvPr id="2074" name="Google Shape;2074;p48"/>
            <p:cNvSpPr txBox="1"/>
            <p:nvPr/>
          </p:nvSpPr>
          <p:spPr>
            <a:xfrm>
              <a:off x="9546595" y="351292"/>
              <a:ext cx="1458912"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receiver window</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(after receipt)</a:t>
              </a:r>
              <a:endParaRPr/>
            </a:p>
          </p:txBody>
        </p:sp>
        <p:sp>
          <p:nvSpPr>
            <p:cNvPr id="2075" name="Google Shape;2075;p48"/>
            <p:cNvSpPr txBox="1"/>
            <p:nvPr/>
          </p:nvSpPr>
          <p:spPr>
            <a:xfrm>
              <a:off x="6785932" y="354467"/>
              <a:ext cx="136525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sender window</a:t>
              </a:r>
              <a:endParaRPr/>
            </a:p>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(after receipt)</a:t>
              </a:r>
              <a:endParaRPr/>
            </a:p>
          </p:txBody>
        </p:sp>
        <p:cxnSp>
          <p:nvCxnSpPr>
            <p:cNvPr id="2076" name="Google Shape;2076;p48"/>
            <p:cNvCxnSpPr/>
            <p:nvPr/>
          </p:nvCxnSpPr>
          <p:spPr>
            <a:xfrm>
              <a:off x="6871657" y="845004"/>
              <a:ext cx="1109663" cy="0"/>
            </a:xfrm>
            <a:prstGeom prst="straightConnector1">
              <a:avLst/>
            </a:prstGeom>
            <a:noFill/>
            <a:ln cap="flat" cmpd="sng" w="19050">
              <a:solidFill>
                <a:srgbClr val="000099"/>
              </a:solidFill>
              <a:prstDash val="solid"/>
              <a:round/>
              <a:headEnd len="med" w="med" type="none"/>
              <a:tailEnd len="med" w="med" type="none"/>
            </a:ln>
          </p:spPr>
        </p:cxnSp>
        <p:cxnSp>
          <p:nvCxnSpPr>
            <p:cNvPr id="2077" name="Google Shape;2077;p48"/>
            <p:cNvCxnSpPr/>
            <p:nvPr/>
          </p:nvCxnSpPr>
          <p:spPr>
            <a:xfrm>
              <a:off x="9652957" y="845004"/>
              <a:ext cx="1109663" cy="0"/>
            </a:xfrm>
            <a:prstGeom prst="straightConnector1">
              <a:avLst/>
            </a:prstGeom>
            <a:noFill/>
            <a:ln cap="flat" cmpd="sng" w="19050">
              <a:solidFill>
                <a:srgbClr val="008000"/>
              </a:solidFill>
              <a:prstDash val="solid"/>
              <a:round/>
              <a:headEnd len="med" w="med" type="none"/>
              <a:tailEnd len="med" w="med" type="none"/>
            </a:ln>
          </p:spPr>
        </p:cxnSp>
        <p:grpSp>
          <p:nvGrpSpPr>
            <p:cNvPr id="2078" name="Google Shape;2078;p48"/>
            <p:cNvGrpSpPr/>
            <p:nvPr/>
          </p:nvGrpSpPr>
          <p:grpSpPr>
            <a:xfrm>
              <a:off x="6927220" y="1057729"/>
              <a:ext cx="1030287" cy="274638"/>
              <a:chOff x="1895" y="3931"/>
              <a:chExt cx="649" cy="173"/>
            </a:xfrm>
          </p:grpSpPr>
          <p:sp>
            <p:nvSpPr>
              <p:cNvPr id="2079" name="Google Shape;2079;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80" name="Google Shape;2080;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2081" name="Google Shape;2081;p48"/>
            <p:cNvGrpSpPr/>
            <p:nvPr/>
          </p:nvGrpSpPr>
          <p:grpSpPr>
            <a:xfrm>
              <a:off x="6946270" y="1332367"/>
              <a:ext cx="1030287" cy="274638"/>
              <a:chOff x="1895" y="3931"/>
              <a:chExt cx="649" cy="173"/>
            </a:xfrm>
          </p:grpSpPr>
          <p:sp>
            <p:nvSpPr>
              <p:cNvPr id="2082" name="Google Shape;2082;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83" name="Google Shape;2083;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grpSp>
          <p:nvGrpSpPr>
            <p:cNvPr id="2084" name="Google Shape;2084;p48"/>
            <p:cNvGrpSpPr/>
            <p:nvPr/>
          </p:nvGrpSpPr>
          <p:grpSpPr>
            <a:xfrm>
              <a:off x="6954207" y="1595892"/>
              <a:ext cx="1030287" cy="274638"/>
              <a:chOff x="1895" y="3931"/>
              <a:chExt cx="649" cy="173"/>
            </a:xfrm>
          </p:grpSpPr>
          <p:sp>
            <p:nvSpPr>
              <p:cNvPr id="2085" name="Google Shape;2085;p48"/>
              <p:cNvSpPr/>
              <p:nvPr/>
            </p:nvSpPr>
            <p:spPr>
              <a:xfrm>
                <a:off x="1936" y="3962"/>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86" name="Google Shape;2086;p48"/>
              <p:cNvSpPr txBox="1"/>
              <p:nvPr/>
            </p:nvSpPr>
            <p:spPr>
              <a:xfrm>
                <a:off x="1895" y="3931"/>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0 1 2</a:t>
                </a:r>
                <a:r>
                  <a:rPr b="0" i="0" lang="en-US" sz="1200" u="none" cap="none" strike="noStrike">
                    <a:solidFill>
                      <a:srgbClr val="000000"/>
                    </a:solidFill>
                    <a:latin typeface="Arial"/>
                    <a:ea typeface="Arial"/>
                    <a:cs typeface="Arial"/>
                    <a:sym typeface="Arial"/>
                  </a:rPr>
                  <a:t> 3 0 1 2</a:t>
                </a:r>
                <a:endParaRPr/>
              </a:p>
            </p:txBody>
          </p:sp>
        </p:grpSp>
        <p:cxnSp>
          <p:nvCxnSpPr>
            <p:cNvPr id="2087" name="Google Shape;2087;p48"/>
            <p:cNvCxnSpPr/>
            <p:nvPr/>
          </p:nvCxnSpPr>
          <p:spPr>
            <a:xfrm>
              <a:off x="7944807" y="1195842"/>
              <a:ext cx="1827212" cy="238125"/>
            </a:xfrm>
            <a:prstGeom prst="straightConnector1">
              <a:avLst/>
            </a:prstGeom>
            <a:noFill/>
            <a:ln cap="flat" cmpd="sng" w="19050">
              <a:solidFill>
                <a:srgbClr val="000099"/>
              </a:solidFill>
              <a:prstDash val="solid"/>
              <a:round/>
              <a:headEnd len="med" w="med" type="none"/>
              <a:tailEnd len="med" w="med" type="triangle"/>
            </a:ln>
          </p:spPr>
        </p:cxnSp>
        <p:cxnSp>
          <p:nvCxnSpPr>
            <p:cNvPr id="2088" name="Google Shape;2088;p48"/>
            <p:cNvCxnSpPr/>
            <p:nvPr/>
          </p:nvCxnSpPr>
          <p:spPr>
            <a:xfrm>
              <a:off x="7974970" y="1481592"/>
              <a:ext cx="1808162" cy="228600"/>
            </a:xfrm>
            <a:prstGeom prst="straightConnector1">
              <a:avLst/>
            </a:prstGeom>
            <a:noFill/>
            <a:ln cap="flat" cmpd="sng" w="19050">
              <a:solidFill>
                <a:srgbClr val="000099"/>
              </a:solidFill>
              <a:prstDash val="solid"/>
              <a:round/>
              <a:headEnd len="med" w="med" type="none"/>
              <a:tailEnd len="med" w="med" type="triangle"/>
            </a:ln>
          </p:spPr>
        </p:cxnSp>
        <p:cxnSp>
          <p:nvCxnSpPr>
            <p:cNvPr id="2089" name="Google Shape;2089;p48"/>
            <p:cNvCxnSpPr/>
            <p:nvPr/>
          </p:nvCxnSpPr>
          <p:spPr>
            <a:xfrm>
              <a:off x="8005132" y="1767342"/>
              <a:ext cx="1784350" cy="209550"/>
            </a:xfrm>
            <a:prstGeom prst="straightConnector1">
              <a:avLst/>
            </a:prstGeom>
            <a:noFill/>
            <a:ln cap="flat" cmpd="sng" w="19050">
              <a:solidFill>
                <a:srgbClr val="000099"/>
              </a:solidFill>
              <a:prstDash val="solid"/>
              <a:round/>
              <a:headEnd len="med" w="med" type="none"/>
              <a:tailEnd len="med" w="med" type="triangle"/>
            </a:ln>
          </p:spPr>
        </p:cxnSp>
        <p:sp>
          <p:nvSpPr>
            <p:cNvPr id="2090" name="Google Shape;2090;p48"/>
            <p:cNvSpPr txBox="1"/>
            <p:nvPr/>
          </p:nvSpPr>
          <p:spPr>
            <a:xfrm>
              <a:off x="7990845" y="981529"/>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2091" name="Google Shape;2091;p48"/>
            <p:cNvSpPr txBox="1"/>
            <p:nvPr/>
          </p:nvSpPr>
          <p:spPr>
            <a:xfrm>
              <a:off x="8054345" y="1267279"/>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pkt1</a:t>
              </a:r>
              <a:endParaRPr/>
            </a:p>
          </p:txBody>
        </p:sp>
        <p:sp>
          <p:nvSpPr>
            <p:cNvPr id="2092" name="Google Shape;2092;p48"/>
            <p:cNvSpPr txBox="1"/>
            <p:nvPr/>
          </p:nvSpPr>
          <p:spPr>
            <a:xfrm>
              <a:off x="8051170" y="1553029"/>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pkt2</a:t>
              </a:r>
              <a:endParaRPr/>
            </a:p>
          </p:txBody>
        </p:sp>
        <p:sp>
          <p:nvSpPr>
            <p:cNvPr id="2093" name="Google Shape;2093;p48"/>
            <p:cNvSpPr/>
            <p:nvPr/>
          </p:nvSpPr>
          <p:spPr>
            <a:xfrm>
              <a:off x="7270120" y="2369004"/>
              <a:ext cx="401637" cy="188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94" name="Google Shape;2094;p48"/>
            <p:cNvSpPr txBox="1"/>
            <p:nvPr/>
          </p:nvSpPr>
          <p:spPr>
            <a:xfrm>
              <a:off x="6957382" y="2322967"/>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a:t>
              </a:r>
              <a:r>
                <a:rPr b="0" i="0" lang="en-US" sz="1200" u="none" cap="none" strike="noStrike">
                  <a:solidFill>
                    <a:srgbClr val="FFFFFF"/>
                  </a:solidFill>
                  <a:latin typeface="Arial"/>
                  <a:ea typeface="Arial"/>
                  <a:cs typeface="Arial"/>
                  <a:sym typeface="Arial"/>
                </a:rPr>
                <a:t> 2</a:t>
              </a:r>
              <a:r>
                <a:rPr b="0" i="0" lang="en-US" sz="1200" u="none" cap="none" strike="noStrike">
                  <a:solidFill>
                    <a:srgbClr val="000000"/>
                  </a:solidFill>
                  <a:latin typeface="Arial"/>
                  <a:ea typeface="Arial"/>
                  <a:cs typeface="Arial"/>
                  <a:sym typeface="Arial"/>
                </a:rPr>
                <a:t> </a:t>
              </a:r>
              <a:r>
                <a:rPr b="0" i="0" lang="en-US" sz="1200" u="none" cap="none" strike="noStrike">
                  <a:solidFill>
                    <a:srgbClr val="FFFFFF"/>
                  </a:solidFill>
                  <a:latin typeface="Arial"/>
                  <a:ea typeface="Arial"/>
                  <a:cs typeface="Arial"/>
                  <a:sym typeface="Arial"/>
                </a:rPr>
                <a:t>3 0</a:t>
              </a:r>
              <a:r>
                <a:rPr b="0" i="0" lang="en-US" sz="1200" u="none" cap="none" strike="noStrike">
                  <a:solidFill>
                    <a:srgbClr val="000000"/>
                  </a:solidFill>
                  <a:latin typeface="Arial"/>
                  <a:ea typeface="Arial"/>
                  <a:cs typeface="Arial"/>
                  <a:sym typeface="Arial"/>
                </a:rPr>
                <a:t> 1 2</a:t>
              </a:r>
              <a:endParaRPr/>
            </a:p>
          </p:txBody>
        </p:sp>
        <p:cxnSp>
          <p:nvCxnSpPr>
            <p:cNvPr id="2095" name="Google Shape;2095;p48"/>
            <p:cNvCxnSpPr/>
            <p:nvPr/>
          </p:nvCxnSpPr>
          <p:spPr>
            <a:xfrm>
              <a:off x="7976557" y="2494417"/>
              <a:ext cx="1784350" cy="223838"/>
            </a:xfrm>
            <a:prstGeom prst="straightConnector1">
              <a:avLst/>
            </a:prstGeom>
            <a:noFill/>
            <a:ln cap="flat" cmpd="sng" w="19050">
              <a:solidFill>
                <a:srgbClr val="000099"/>
              </a:solidFill>
              <a:prstDash val="solid"/>
              <a:round/>
              <a:headEnd len="med" w="med" type="none"/>
              <a:tailEnd len="med" w="med" type="triangle"/>
            </a:ln>
          </p:spPr>
        </p:cxnSp>
        <p:sp>
          <p:nvSpPr>
            <p:cNvPr id="2096" name="Google Shape;2096;p48"/>
            <p:cNvSpPr txBox="1"/>
            <p:nvPr/>
          </p:nvSpPr>
          <p:spPr>
            <a:xfrm>
              <a:off x="8079745" y="2502354"/>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pkt0</a:t>
              </a:r>
              <a:endParaRPr/>
            </a:p>
          </p:txBody>
        </p:sp>
        <p:sp>
          <p:nvSpPr>
            <p:cNvPr id="2097" name="Google Shape;2097;p48"/>
            <p:cNvSpPr/>
            <p:nvPr/>
          </p:nvSpPr>
          <p:spPr>
            <a:xfrm>
              <a:off x="9976807" y="1359354"/>
              <a:ext cx="401637"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098" name="Google Shape;2098;p48"/>
            <p:cNvSpPr txBox="1"/>
            <p:nvPr/>
          </p:nvSpPr>
          <p:spPr>
            <a:xfrm>
              <a:off x="9787895" y="1310142"/>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a:t>
              </a:r>
              <a:r>
                <a:rPr b="0" i="0" lang="en-US" sz="1200" u="none" cap="none" strike="noStrike">
                  <a:solidFill>
                    <a:srgbClr val="FFFFFF"/>
                  </a:solidFill>
                  <a:latin typeface="Arial"/>
                  <a:ea typeface="Arial"/>
                  <a:cs typeface="Arial"/>
                  <a:sym typeface="Arial"/>
                </a:rPr>
                <a:t> 1 2 3</a:t>
              </a:r>
              <a:r>
                <a:rPr b="0" i="0" lang="en-US" sz="1200" u="none" cap="none" strike="noStrike">
                  <a:solidFill>
                    <a:srgbClr val="000000"/>
                  </a:solidFill>
                  <a:latin typeface="Arial"/>
                  <a:ea typeface="Arial"/>
                  <a:cs typeface="Arial"/>
                  <a:sym typeface="Arial"/>
                </a:rPr>
                <a:t> 0 1 2</a:t>
              </a:r>
              <a:endParaRPr/>
            </a:p>
          </p:txBody>
        </p:sp>
        <p:sp>
          <p:nvSpPr>
            <p:cNvPr id="2099" name="Google Shape;2099;p48"/>
            <p:cNvSpPr/>
            <p:nvPr/>
          </p:nvSpPr>
          <p:spPr>
            <a:xfrm>
              <a:off x="10097457" y="1630817"/>
              <a:ext cx="401637"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100" name="Google Shape;2100;p48"/>
            <p:cNvSpPr txBox="1"/>
            <p:nvPr/>
          </p:nvSpPr>
          <p:spPr>
            <a:xfrm>
              <a:off x="9784720" y="1584779"/>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a:t>
              </a:r>
              <a:r>
                <a:rPr b="0" i="0" lang="en-US" sz="1200" u="none" cap="none" strike="noStrike">
                  <a:solidFill>
                    <a:srgbClr val="FFFFFF"/>
                  </a:solidFill>
                  <a:latin typeface="Arial"/>
                  <a:ea typeface="Arial"/>
                  <a:cs typeface="Arial"/>
                  <a:sym typeface="Arial"/>
                </a:rPr>
                <a:t> 2 3 0</a:t>
              </a:r>
              <a:r>
                <a:rPr b="0" i="0" lang="en-US" sz="1200" u="none" cap="none" strike="noStrike">
                  <a:solidFill>
                    <a:srgbClr val="000000"/>
                  </a:solidFill>
                  <a:latin typeface="Arial"/>
                  <a:ea typeface="Arial"/>
                  <a:cs typeface="Arial"/>
                  <a:sym typeface="Arial"/>
                </a:rPr>
                <a:t> 1 2</a:t>
              </a:r>
              <a:endParaRPr/>
            </a:p>
          </p:txBody>
        </p:sp>
        <p:sp>
          <p:nvSpPr>
            <p:cNvPr id="2101" name="Google Shape;2101;p48"/>
            <p:cNvSpPr/>
            <p:nvPr/>
          </p:nvSpPr>
          <p:spPr>
            <a:xfrm>
              <a:off x="10227632" y="1894342"/>
              <a:ext cx="401637" cy="188913"/>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102" name="Google Shape;2102;p48"/>
            <p:cNvSpPr txBox="1"/>
            <p:nvPr/>
          </p:nvSpPr>
          <p:spPr>
            <a:xfrm>
              <a:off x="9787895" y="1848304"/>
              <a:ext cx="1030287"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0 1 2 </a:t>
              </a:r>
              <a:r>
                <a:rPr b="0" i="0" lang="en-US" sz="1200" u="none" cap="none" strike="noStrike">
                  <a:solidFill>
                    <a:srgbClr val="FFFFFF"/>
                  </a:solidFill>
                  <a:latin typeface="Arial"/>
                  <a:ea typeface="Arial"/>
                  <a:cs typeface="Arial"/>
                  <a:sym typeface="Arial"/>
                </a:rPr>
                <a:t>3 0 1</a:t>
              </a:r>
              <a:r>
                <a:rPr b="0" i="0" lang="en-US" sz="1200" u="none" cap="none" strike="noStrike">
                  <a:solidFill>
                    <a:srgbClr val="000000"/>
                  </a:solidFill>
                  <a:latin typeface="Arial"/>
                  <a:ea typeface="Arial"/>
                  <a:cs typeface="Arial"/>
                  <a:sym typeface="Arial"/>
                </a:rPr>
                <a:t> 2</a:t>
              </a:r>
              <a:endParaRPr/>
            </a:p>
          </p:txBody>
        </p:sp>
        <p:cxnSp>
          <p:nvCxnSpPr>
            <p:cNvPr id="2103" name="Google Shape;2103;p48"/>
            <p:cNvCxnSpPr/>
            <p:nvPr/>
          </p:nvCxnSpPr>
          <p:spPr>
            <a:xfrm flipH="1">
              <a:off x="7933695" y="1441904"/>
              <a:ext cx="1784350" cy="735013"/>
            </a:xfrm>
            <a:prstGeom prst="straightConnector1">
              <a:avLst/>
            </a:prstGeom>
            <a:noFill/>
            <a:ln cap="flat" cmpd="sng" w="19050">
              <a:solidFill>
                <a:srgbClr val="008000"/>
              </a:solidFill>
              <a:prstDash val="solid"/>
              <a:round/>
              <a:headEnd len="med" w="med" type="none"/>
              <a:tailEnd len="med" w="med" type="triangle"/>
            </a:ln>
          </p:spPr>
        </p:cxnSp>
        <p:cxnSp>
          <p:nvCxnSpPr>
            <p:cNvPr id="2104" name="Google Shape;2104;p48"/>
            <p:cNvCxnSpPr/>
            <p:nvPr/>
          </p:nvCxnSpPr>
          <p:spPr>
            <a:xfrm flipH="1">
              <a:off x="7952745" y="1705429"/>
              <a:ext cx="1795462" cy="758825"/>
            </a:xfrm>
            <a:prstGeom prst="straightConnector1">
              <a:avLst/>
            </a:prstGeom>
            <a:noFill/>
            <a:ln cap="flat" cmpd="sng" w="19050">
              <a:solidFill>
                <a:srgbClr val="008000"/>
              </a:solidFill>
              <a:prstDash val="solid"/>
              <a:round/>
              <a:headEnd len="med" w="med" type="none"/>
              <a:tailEnd len="med" w="med" type="triangle"/>
            </a:ln>
          </p:spPr>
        </p:cxnSp>
        <p:sp>
          <p:nvSpPr>
            <p:cNvPr id="2105" name="Google Shape;2105;p48"/>
            <p:cNvSpPr txBox="1"/>
            <p:nvPr/>
          </p:nvSpPr>
          <p:spPr>
            <a:xfrm>
              <a:off x="8452807" y="2132467"/>
              <a:ext cx="323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Tahoma"/>
                <a:buNone/>
              </a:pPr>
              <a:r>
                <a:rPr b="1" i="0" lang="en-US" sz="1600" u="none" cap="none" strike="noStrike">
                  <a:solidFill>
                    <a:srgbClr val="FF0000"/>
                  </a:solidFill>
                  <a:latin typeface="Tahoma"/>
                  <a:ea typeface="Tahoma"/>
                  <a:cs typeface="Tahoma"/>
                  <a:sym typeface="Tahoma"/>
                </a:rPr>
                <a:t>X</a:t>
              </a:r>
              <a:endParaRPr/>
            </a:p>
          </p:txBody>
        </p:sp>
        <p:sp>
          <p:nvSpPr>
            <p:cNvPr id="2106" name="Google Shape;2106;p48"/>
            <p:cNvSpPr txBox="1"/>
            <p:nvPr/>
          </p:nvSpPr>
          <p:spPr>
            <a:xfrm>
              <a:off x="9748207" y="2538867"/>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will accept packet</a:t>
              </a:r>
              <a:endParaRPr/>
            </a:p>
            <a:p>
              <a:pPr indent="0" lvl="0" marL="0" marR="0" rtl="0" algn="l">
                <a:lnSpc>
                  <a:spcPct val="100000"/>
                </a:lnSpc>
                <a:spcBef>
                  <a:spcPts val="0"/>
                </a:spcBef>
                <a:spcAft>
                  <a:spcPts val="0"/>
                </a:spcAft>
                <a:buClr>
                  <a:srgbClr val="CC0000"/>
                </a:buClr>
                <a:buSzPts val="1200"/>
                <a:buFont typeface="Tahoma"/>
                <a:buNone/>
              </a:pPr>
              <a:r>
                <a:rPr b="0" i="1" lang="en-US" sz="1200" u="none" cap="none" strike="noStrike">
                  <a:solidFill>
                    <a:srgbClr val="CC0000"/>
                  </a:solidFill>
                  <a:latin typeface="Tahoma"/>
                  <a:ea typeface="Tahoma"/>
                  <a:cs typeface="Tahoma"/>
                  <a:sym typeface="Tahoma"/>
                </a:rPr>
                <a:t>with seq number 0</a:t>
              </a:r>
              <a:endParaRPr/>
            </a:p>
          </p:txBody>
        </p:sp>
        <p:cxnSp>
          <p:nvCxnSpPr>
            <p:cNvPr id="2107" name="Google Shape;2107;p48"/>
            <p:cNvCxnSpPr/>
            <p:nvPr/>
          </p:nvCxnSpPr>
          <p:spPr>
            <a:xfrm rot="10800000">
              <a:off x="10441945" y="2145167"/>
              <a:ext cx="0" cy="446088"/>
            </a:xfrm>
            <a:prstGeom prst="straightConnector1">
              <a:avLst/>
            </a:prstGeom>
            <a:noFill/>
            <a:ln cap="flat" cmpd="sng" w="9525">
              <a:solidFill>
                <a:srgbClr val="CC0000"/>
              </a:solidFill>
              <a:prstDash val="solid"/>
              <a:round/>
              <a:headEnd len="med" w="med" type="none"/>
              <a:tailEnd len="med" w="med" type="triangle"/>
            </a:ln>
          </p:spPr>
        </p:cxnSp>
        <p:cxnSp>
          <p:nvCxnSpPr>
            <p:cNvPr id="2108" name="Google Shape;2108;p48"/>
            <p:cNvCxnSpPr/>
            <p:nvPr/>
          </p:nvCxnSpPr>
          <p:spPr>
            <a:xfrm>
              <a:off x="7968620" y="2203904"/>
              <a:ext cx="590550" cy="73025"/>
            </a:xfrm>
            <a:prstGeom prst="straightConnector1">
              <a:avLst/>
            </a:prstGeom>
            <a:noFill/>
            <a:ln cap="flat" cmpd="sng" w="19050">
              <a:solidFill>
                <a:srgbClr val="000099"/>
              </a:solidFill>
              <a:prstDash val="solid"/>
              <a:round/>
              <a:headEnd len="med" w="med" type="none"/>
              <a:tailEnd len="med" w="med" type="triangle"/>
            </a:ln>
          </p:spPr>
        </p:cxnSp>
        <p:grpSp>
          <p:nvGrpSpPr>
            <p:cNvPr id="2109" name="Google Shape;2109;p48"/>
            <p:cNvGrpSpPr/>
            <p:nvPr/>
          </p:nvGrpSpPr>
          <p:grpSpPr>
            <a:xfrm>
              <a:off x="6957382" y="2037217"/>
              <a:ext cx="1030287" cy="274638"/>
              <a:chOff x="2667" y="3750"/>
              <a:chExt cx="649" cy="173"/>
            </a:xfrm>
          </p:grpSpPr>
          <p:sp>
            <p:nvSpPr>
              <p:cNvPr id="2110" name="Google Shape;2110;p48"/>
              <p:cNvSpPr/>
              <p:nvPr/>
            </p:nvSpPr>
            <p:spPr>
              <a:xfrm>
                <a:off x="2786" y="3779"/>
                <a:ext cx="253" cy="119"/>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sp>
            <p:nvSpPr>
              <p:cNvPr id="2111" name="Google Shape;2111;p48"/>
              <p:cNvSpPr txBox="1"/>
              <p:nvPr/>
            </p:nvSpPr>
            <p:spPr>
              <a:xfrm>
                <a:off x="2667" y="3750"/>
                <a:ext cx="64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 </a:t>
                </a:r>
                <a:r>
                  <a:rPr b="0" i="0" lang="en-US" sz="1200" u="none" cap="none" strike="noStrike">
                    <a:solidFill>
                      <a:srgbClr val="FFFFFF"/>
                    </a:solidFill>
                    <a:latin typeface="Arial"/>
                    <a:ea typeface="Arial"/>
                    <a:cs typeface="Arial"/>
                    <a:sym typeface="Arial"/>
                  </a:rPr>
                  <a:t>1 2</a:t>
                </a:r>
                <a:r>
                  <a:rPr b="0" i="0" lang="en-US" sz="1200" u="none" cap="none" strike="noStrike">
                    <a:solidFill>
                      <a:srgbClr val="000000"/>
                    </a:solidFill>
                    <a:latin typeface="Arial"/>
                    <a:ea typeface="Arial"/>
                    <a:cs typeface="Arial"/>
                    <a:sym typeface="Arial"/>
                  </a:rPr>
                  <a:t> </a:t>
                </a:r>
                <a:r>
                  <a:rPr b="0" i="0" lang="en-US" sz="1200" u="none" cap="none" strike="noStrike">
                    <a:solidFill>
                      <a:srgbClr val="FFFFFF"/>
                    </a:solidFill>
                    <a:latin typeface="Arial"/>
                    <a:ea typeface="Arial"/>
                    <a:cs typeface="Arial"/>
                    <a:sym typeface="Arial"/>
                  </a:rPr>
                  <a:t>3 </a:t>
                </a:r>
                <a:r>
                  <a:rPr b="0" i="0" lang="en-US" sz="1200" u="none" cap="none" strike="noStrike">
                    <a:solidFill>
                      <a:srgbClr val="000000"/>
                    </a:solidFill>
                    <a:latin typeface="Arial"/>
                    <a:ea typeface="Arial"/>
                    <a:cs typeface="Arial"/>
                    <a:sym typeface="Arial"/>
                  </a:rPr>
                  <a:t>0 1 2</a:t>
                </a:r>
                <a:endParaRPr/>
              </a:p>
            </p:txBody>
          </p:sp>
        </p:grpSp>
        <p:sp>
          <p:nvSpPr>
            <p:cNvPr id="2112" name="Google Shape;2112;p48"/>
            <p:cNvSpPr txBox="1"/>
            <p:nvPr/>
          </p:nvSpPr>
          <p:spPr>
            <a:xfrm>
              <a:off x="8082920" y="1988004"/>
              <a:ext cx="5270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pkt3</a:t>
              </a:r>
              <a:endParaRPr/>
            </a:p>
          </p:txBody>
        </p:sp>
      </p:grpSp>
      <p:sp>
        <p:nvSpPr>
          <p:cNvPr id="2113" name="Google Shape;2113;p48"/>
          <p:cNvSpPr txBox="1"/>
          <p:nvPr/>
        </p:nvSpPr>
        <p:spPr>
          <a:xfrm>
            <a:off x="6800220" y="2834142"/>
            <a:ext cx="187936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000"/>
              <a:buFont typeface="Tahoma"/>
              <a:buNone/>
            </a:pPr>
            <a:r>
              <a:rPr b="0" i="0" lang="en-US" sz="2000" u="none" cap="none" strike="noStrike">
                <a:solidFill>
                  <a:srgbClr val="C00000"/>
                </a:solidFill>
                <a:latin typeface="Tahoma"/>
                <a:ea typeface="Tahoma"/>
                <a:cs typeface="Tahoma"/>
                <a:sym typeface="Tahoma"/>
              </a:rPr>
              <a:t>(a) no problem</a:t>
            </a:r>
            <a:endParaRPr/>
          </a:p>
        </p:txBody>
      </p:sp>
      <p:sp>
        <p:nvSpPr>
          <p:cNvPr id="2114" name="Google Shape;2114;p48"/>
          <p:cNvSpPr txBox="1"/>
          <p:nvPr/>
        </p:nvSpPr>
        <p:spPr>
          <a:xfrm>
            <a:off x="794654" y="1899557"/>
            <a:ext cx="5517245" cy="1326243"/>
          </a:xfrm>
          <a:prstGeom prst="rect">
            <a:avLst/>
          </a:prstGeom>
          <a:noFill/>
          <a:ln>
            <a:noFill/>
          </a:ln>
        </p:spPr>
        <p:txBody>
          <a:bodyPr anchorCtr="0" anchor="t" bIns="45700" lIns="91425" spcFirstLastPara="1" rIns="91425" wrap="square" tIns="45700">
            <a:normAutofit/>
          </a:bodyPr>
          <a:lstStyle/>
          <a:p>
            <a:pPr indent="0" lvl="0" marL="15875"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000000"/>
                </a:solidFill>
                <a:latin typeface="Calibri"/>
                <a:ea typeface="Calibri"/>
                <a:cs typeface="Calibri"/>
                <a:sym typeface="Calibri"/>
              </a:rPr>
              <a:t>example: </a:t>
            </a:r>
            <a:endParaRPr/>
          </a:p>
          <a:p>
            <a:pPr indent="-222250" lvl="0" marL="352425" marR="0" rtl="0" algn="l">
              <a:lnSpc>
                <a:spcPct val="8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seq #s: 0, 1, 2, 3 </a:t>
            </a:r>
            <a:r>
              <a:rPr b="0" i="0" lang="en-US" sz="2000" u="none" cap="none" strike="noStrike">
                <a:solidFill>
                  <a:srgbClr val="000000"/>
                </a:solidFill>
                <a:latin typeface="Calibri"/>
                <a:ea typeface="Calibri"/>
                <a:cs typeface="Calibri"/>
                <a:sym typeface="Calibri"/>
              </a:rPr>
              <a:t>(base 4 counting)</a:t>
            </a:r>
            <a:endParaRPr/>
          </a:p>
          <a:p>
            <a:pPr indent="-222250" lvl="0" marL="352425" marR="0" rtl="0" algn="l">
              <a:lnSpc>
                <a:spcPct val="80000"/>
              </a:lnSpc>
              <a:spcBef>
                <a:spcPts val="100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window size=3</a:t>
            </a:r>
            <a:endParaRPr b="0" i="0" sz="2800" u="none" cap="none" strike="noStrike">
              <a:solidFill>
                <a:srgbClr val="000000"/>
              </a:solidFill>
              <a:latin typeface="Calibri"/>
              <a:ea typeface="Calibri"/>
              <a:cs typeface="Calibri"/>
              <a:sym typeface="Calibri"/>
            </a:endParaRPr>
          </a:p>
        </p:txBody>
      </p:sp>
      <p:grpSp>
        <p:nvGrpSpPr>
          <p:cNvPr id="2115" name="Google Shape;2115;p48"/>
          <p:cNvGrpSpPr/>
          <p:nvPr/>
        </p:nvGrpSpPr>
        <p:grpSpPr>
          <a:xfrm>
            <a:off x="6612895" y="981529"/>
            <a:ext cx="2769497" cy="5564188"/>
            <a:chOff x="6612895" y="981529"/>
            <a:chExt cx="2769497" cy="5564188"/>
          </a:xfrm>
        </p:grpSpPr>
        <p:sp>
          <p:nvSpPr>
            <p:cNvPr id="2116" name="Google Shape;2116;p48"/>
            <p:cNvSpPr/>
            <p:nvPr/>
          </p:nvSpPr>
          <p:spPr>
            <a:xfrm>
              <a:off x="6612895" y="981529"/>
              <a:ext cx="2463800" cy="5564188"/>
            </a:xfrm>
            <a:prstGeom prst="rect">
              <a:avLst/>
            </a:prstGeom>
            <a:solidFill>
              <a:schemeClr val="lt1">
                <a:alpha val="9686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117" name="Google Shape;2117;p48"/>
            <p:cNvGrpSpPr/>
            <p:nvPr/>
          </p:nvGrpSpPr>
          <p:grpSpPr>
            <a:xfrm>
              <a:off x="8864867" y="1005799"/>
              <a:ext cx="517525" cy="5278437"/>
              <a:chOff x="3821" y="550"/>
              <a:chExt cx="326" cy="3325"/>
            </a:xfrm>
          </p:grpSpPr>
          <p:pic>
            <p:nvPicPr>
              <p:cNvPr descr="curtain" id="2118" name="Google Shape;2118;p48"/>
              <p:cNvPicPr preferRelativeResize="0"/>
              <p:nvPr/>
            </p:nvPicPr>
            <p:blipFill rotWithShape="1">
              <a:blip r:embed="rId3">
                <a:alphaModFix/>
              </a:blip>
              <a:srcRect b="0" l="0" r="0" t="0"/>
              <a:stretch/>
            </p:blipFill>
            <p:spPr>
              <a:xfrm>
                <a:off x="3823" y="550"/>
                <a:ext cx="284" cy="1366"/>
              </a:xfrm>
              <a:prstGeom prst="rect">
                <a:avLst/>
              </a:prstGeom>
              <a:noFill/>
              <a:ln>
                <a:noFill/>
              </a:ln>
            </p:spPr>
          </p:pic>
          <p:pic>
            <p:nvPicPr>
              <p:cNvPr descr="curtain" id="2119" name="Google Shape;2119;p48"/>
              <p:cNvPicPr preferRelativeResize="0"/>
              <p:nvPr/>
            </p:nvPicPr>
            <p:blipFill rotWithShape="1">
              <a:blip r:embed="rId3">
                <a:alphaModFix/>
              </a:blip>
              <a:srcRect b="0" l="0" r="0" t="0"/>
              <a:stretch/>
            </p:blipFill>
            <p:spPr>
              <a:xfrm>
                <a:off x="3821" y="2564"/>
                <a:ext cx="326" cy="1311"/>
              </a:xfrm>
              <a:prstGeom prst="rect">
                <a:avLst/>
              </a:prstGeom>
              <a:noFill/>
              <a:ln>
                <a:noFill/>
              </a:ln>
            </p:spPr>
          </p:pic>
        </p:grpSp>
      </p:grpSp>
      <p:sp>
        <p:nvSpPr>
          <p:cNvPr id="2120" name="Google Shape;2120;p48"/>
          <p:cNvSpPr txBox="1"/>
          <p:nvPr/>
        </p:nvSpPr>
        <p:spPr>
          <a:xfrm>
            <a:off x="6811617" y="2358260"/>
            <a:ext cx="2107096" cy="2308324"/>
          </a:xfrm>
          <a:prstGeom prst="rect">
            <a:avLst/>
          </a:prstGeom>
          <a:solidFill>
            <a:schemeClr val="lt1"/>
          </a:solidFill>
          <a:ln>
            <a:noFill/>
          </a:ln>
        </p:spPr>
        <p:txBody>
          <a:bodyPr anchorCtr="0" anchor="t" bIns="45700" lIns="91425" spcFirstLastPara="1" rIns="91425" wrap="square" tIns="45700">
            <a:spAutoFit/>
          </a:bodyPr>
          <a:lstStyle/>
          <a:p>
            <a:pPr indent="-171450" lvl="0" marL="171450" marR="0" rtl="0" algn="l">
              <a:lnSpc>
                <a:spcPct val="90000"/>
              </a:lnSpc>
              <a:spcBef>
                <a:spcPts val="0"/>
              </a:spcBef>
              <a:spcAft>
                <a:spcPts val="0"/>
              </a:spcAft>
              <a:buClr>
                <a:srgbClr val="0013A3"/>
              </a:buClr>
              <a:buSzPts val="2000"/>
              <a:buFont typeface="Noto Sans Symbols"/>
              <a:buChar char="▪"/>
            </a:pPr>
            <a:r>
              <a:rPr b="0" i="1" lang="en-US" sz="2000" u="none" cap="none" strike="noStrike">
                <a:solidFill>
                  <a:srgbClr val="000000"/>
                </a:solidFill>
                <a:latin typeface="Calibri"/>
                <a:ea typeface="Calibri"/>
                <a:cs typeface="Calibri"/>
                <a:sym typeface="Calibri"/>
              </a:rPr>
              <a:t>receiver can’t see sender side</a:t>
            </a:r>
            <a:endParaRPr/>
          </a:p>
          <a:p>
            <a:pPr indent="-171450" lvl="0" marL="171450" marR="0" rtl="0" algn="l">
              <a:lnSpc>
                <a:spcPct val="90000"/>
              </a:lnSpc>
              <a:spcBef>
                <a:spcPts val="0"/>
              </a:spcBef>
              <a:spcAft>
                <a:spcPts val="0"/>
              </a:spcAft>
              <a:buClr>
                <a:srgbClr val="0013A3"/>
              </a:buClr>
              <a:buSzPts val="2000"/>
              <a:buFont typeface="Noto Sans Symbols"/>
              <a:buChar char="▪"/>
            </a:pPr>
            <a:r>
              <a:rPr b="0" i="1" lang="en-US" sz="2000" u="none" cap="none" strike="noStrike">
                <a:solidFill>
                  <a:srgbClr val="000000"/>
                </a:solidFill>
                <a:latin typeface="Calibri"/>
                <a:ea typeface="Calibri"/>
                <a:cs typeface="Calibri"/>
                <a:sym typeface="Calibri"/>
              </a:rPr>
              <a:t>receiver behavior identical in both cases!</a:t>
            </a:r>
            <a:endParaRPr/>
          </a:p>
          <a:p>
            <a:pPr indent="-171450" lvl="0" marL="171450" marR="0" rtl="0" algn="l">
              <a:lnSpc>
                <a:spcPct val="90000"/>
              </a:lnSpc>
              <a:spcBef>
                <a:spcPts val="0"/>
              </a:spcBef>
              <a:spcAft>
                <a:spcPts val="0"/>
              </a:spcAft>
              <a:buClr>
                <a:srgbClr val="0013A3"/>
              </a:buClr>
              <a:buSzPts val="2000"/>
              <a:buFont typeface="Noto Sans Symbols"/>
              <a:buChar char="▪"/>
            </a:pPr>
            <a:r>
              <a:rPr b="0" i="1" lang="en-US" sz="2000" u="none" cap="none" strike="noStrike">
                <a:solidFill>
                  <a:srgbClr val="CC0000"/>
                </a:solidFill>
                <a:latin typeface="Calibri"/>
                <a:ea typeface="Calibri"/>
                <a:cs typeface="Calibri"/>
                <a:sym typeface="Calibri"/>
              </a:rPr>
              <a:t>something’s (very) wrong!</a:t>
            </a:r>
            <a:endParaRPr b="0" i="1" sz="2000" u="none" cap="none" strike="noStrike">
              <a:solidFill>
                <a:srgbClr val="CC0000"/>
              </a:solidFill>
              <a:latin typeface="Calibri"/>
              <a:ea typeface="Calibri"/>
              <a:cs typeface="Calibri"/>
              <a:sym typeface="Calibri"/>
            </a:endParaRPr>
          </a:p>
        </p:txBody>
      </p:sp>
      <p:sp>
        <p:nvSpPr>
          <p:cNvPr id="2121" name="Google Shape;2121;p4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0"/>
                                        </p:tgtEl>
                                        <p:attrNameLst>
                                          <p:attrName>style.visibility</p:attrName>
                                        </p:attrNameLst>
                                      </p:cBhvr>
                                      <p:to>
                                        <p:strVal val="visible"/>
                                      </p:to>
                                    </p:set>
                                    <p:animEffect filter="fade" transition="in">
                                      <p:cBhvr>
                                        <p:cTn dur="500"/>
                                        <p:tgtEl>
                                          <p:spTgt spid="2120"/>
                                        </p:tgtEl>
                                      </p:cBhvr>
                                    </p:animEffect>
                                  </p:childTnLst>
                                </p:cTn>
                              </p:par>
                              <p:par>
                                <p:cTn fill="hold" nodeType="withEffect" presetClass="entr" presetID="10" presetSubtype="0">
                                  <p:stCondLst>
                                    <p:cond delay="0"/>
                                  </p:stCondLst>
                                  <p:childTnLst>
                                    <p:set>
                                      <p:cBhvr>
                                        <p:cTn dur="1" fill="hold">
                                          <p:stCondLst>
                                            <p:cond delay="0"/>
                                          </p:stCondLst>
                                        </p:cTn>
                                        <p:tgtEl>
                                          <p:spTgt spid="2115"/>
                                        </p:tgtEl>
                                        <p:attrNameLst>
                                          <p:attrName>style.visibility</p:attrName>
                                        </p:attrNameLst>
                                      </p:cBhvr>
                                      <p:to>
                                        <p:strVal val="visible"/>
                                      </p:to>
                                    </p:set>
                                    <p:animEffect filter="fade" transition="in">
                                      <p:cBhvr>
                                        <p:cTn dur="500"/>
                                        <p:tgtEl>
                                          <p:spTgt spid="2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5"/>
                                        </p:tgtEl>
                                        <p:attrNameLst>
                                          <p:attrName>style.visibility</p:attrName>
                                        </p:attrNameLst>
                                      </p:cBhvr>
                                      <p:to>
                                        <p:strVal val="visible"/>
                                      </p:to>
                                    </p:set>
                                    <p:animEffect filter="fade" transition="in">
                                      <p:cBhvr>
                                        <p:cTn dur="500"/>
                                        <p:tgtEl>
                                          <p:spTgt spid="20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Principles of reliable </a:t>
            </a:r>
            <a:r>
              <a:rPr lang="en-US"/>
              <a:t>d</a:t>
            </a:r>
            <a:r>
              <a:rPr lang="en-US" sz="4400"/>
              <a:t>ata </a:t>
            </a:r>
            <a:r>
              <a:rPr lang="en-US"/>
              <a:t>t</a:t>
            </a:r>
            <a:r>
              <a:rPr lang="en-US" sz="4400"/>
              <a:t>ransfer </a:t>
            </a:r>
            <a:endParaRPr/>
          </a:p>
        </p:txBody>
      </p:sp>
      <p:grpSp>
        <p:nvGrpSpPr>
          <p:cNvPr id="68" name="Google Shape;68;p10"/>
          <p:cNvGrpSpPr/>
          <p:nvPr/>
        </p:nvGrpSpPr>
        <p:grpSpPr>
          <a:xfrm>
            <a:off x="238849" y="1911780"/>
            <a:ext cx="5147343" cy="2073847"/>
            <a:chOff x="737513" y="2398718"/>
            <a:chExt cx="5595549" cy="2073847"/>
          </a:xfrm>
        </p:grpSpPr>
        <p:sp>
          <p:nvSpPr>
            <p:cNvPr id="69" name="Google Shape;69;p10"/>
            <p:cNvSpPr/>
            <p:nvPr/>
          </p:nvSpPr>
          <p:spPr>
            <a:xfrm>
              <a:off x="4575391" y="3206649"/>
              <a:ext cx="929535" cy="419742"/>
            </a:xfrm>
            <a:prstGeom prst="bentUpArrow">
              <a:avLst>
                <a:gd fmla="val 7688" name="adj1"/>
                <a:gd fmla="val 18199" name="adj2"/>
                <a:gd fmla="val 20199" name="adj3"/>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70" name="Google Shape;70;p10"/>
            <p:cNvGrpSpPr/>
            <p:nvPr/>
          </p:nvGrpSpPr>
          <p:grpSpPr>
            <a:xfrm>
              <a:off x="1442223" y="2551892"/>
              <a:ext cx="1245036" cy="593992"/>
              <a:chOff x="9852456" y="608434"/>
              <a:chExt cx="1245036" cy="593992"/>
            </a:xfrm>
          </p:grpSpPr>
          <p:sp>
            <p:nvSpPr>
              <p:cNvPr id="71" name="Google Shape;71;p10"/>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72" name="Google Shape;72;p10"/>
              <p:cNvSpPr txBox="1"/>
              <p:nvPr/>
            </p:nvSpPr>
            <p:spPr>
              <a:xfrm>
                <a:off x="9935581" y="670265"/>
                <a:ext cx="1106492" cy="49122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sending process</a:t>
                </a:r>
                <a:endParaRPr/>
              </a:p>
            </p:txBody>
          </p:sp>
        </p:grpSp>
        <p:grpSp>
          <p:nvGrpSpPr>
            <p:cNvPr id="73" name="Google Shape;73;p10"/>
            <p:cNvGrpSpPr/>
            <p:nvPr/>
          </p:nvGrpSpPr>
          <p:grpSpPr>
            <a:xfrm>
              <a:off x="2038693" y="3003923"/>
              <a:ext cx="577241" cy="307777"/>
              <a:chOff x="9950444" y="999755"/>
              <a:chExt cx="577241" cy="307777"/>
            </a:xfrm>
          </p:grpSpPr>
          <p:sp>
            <p:nvSpPr>
              <p:cNvPr id="74" name="Google Shape;74;p10"/>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 name="Google Shape;75;p10"/>
              <p:cNvSpPr txBox="1"/>
              <p:nvPr/>
            </p:nvSpPr>
            <p:spPr>
              <a:xfrm>
                <a:off x="9950444" y="999755"/>
                <a:ext cx="5772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76" name="Google Shape;76;p10"/>
            <p:cNvGrpSpPr/>
            <p:nvPr/>
          </p:nvGrpSpPr>
          <p:grpSpPr>
            <a:xfrm>
              <a:off x="1175476" y="2432423"/>
              <a:ext cx="545509" cy="512284"/>
              <a:chOff x="-44" y="1473"/>
              <a:chExt cx="981" cy="1105"/>
            </a:xfrm>
          </p:grpSpPr>
          <p:pic>
            <p:nvPicPr>
              <p:cNvPr descr="desktop_computer_stylized_medium" id="77" name="Google Shape;77;p1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8" name="Google Shape;78;p1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79" name="Google Shape;79;p10"/>
            <p:cNvGrpSpPr/>
            <p:nvPr/>
          </p:nvGrpSpPr>
          <p:grpSpPr>
            <a:xfrm>
              <a:off x="4756576" y="2530702"/>
              <a:ext cx="1245036" cy="593992"/>
              <a:chOff x="9852456" y="608434"/>
              <a:chExt cx="1245036" cy="593992"/>
            </a:xfrm>
          </p:grpSpPr>
          <p:sp>
            <p:nvSpPr>
              <p:cNvPr id="80" name="Google Shape;80;p10"/>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81" name="Google Shape;81;p10"/>
              <p:cNvSpPr txBox="1"/>
              <p:nvPr/>
            </p:nvSpPr>
            <p:spPr>
              <a:xfrm>
                <a:off x="9921965" y="670265"/>
                <a:ext cx="1106492" cy="49122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receiving process</a:t>
                </a:r>
                <a:endParaRPr/>
              </a:p>
            </p:txBody>
          </p:sp>
        </p:grpSp>
        <p:grpSp>
          <p:nvGrpSpPr>
            <p:cNvPr id="82" name="Google Shape;82;p10"/>
            <p:cNvGrpSpPr/>
            <p:nvPr/>
          </p:nvGrpSpPr>
          <p:grpSpPr>
            <a:xfrm>
              <a:off x="4815705" y="3003923"/>
              <a:ext cx="577241" cy="307777"/>
              <a:chOff x="9678159" y="981583"/>
              <a:chExt cx="577241" cy="307777"/>
            </a:xfrm>
          </p:grpSpPr>
          <p:sp>
            <p:nvSpPr>
              <p:cNvPr id="83" name="Google Shape;83;p10"/>
              <p:cNvSpPr/>
              <p:nvPr/>
            </p:nvSpPr>
            <p:spPr>
              <a:xfrm>
                <a:off x="9744032" y="1048007"/>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 name="Google Shape;84;p10"/>
              <p:cNvSpPr txBox="1"/>
              <p:nvPr/>
            </p:nvSpPr>
            <p:spPr>
              <a:xfrm>
                <a:off x="9678159" y="981583"/>
                <a:ext cx="5772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85" name="Google Shape;85;p10"/>
            <p:cNvGrpSpPr/>
            <p:nvPr/>
          </p:nvGrpSpPr>
          <p:grpSpPr>
            <a:xfrm>
              <a:off x="5854223" y="2398718"/>
              <a:ext cx="230514" cy="466725"/>
              <a:chOff x="4140" y="429"/>
              <a:chExt cx="1425" cy="2396"/>
            </a:xfrm>
          </p:grpSpPr>
          <p:sp>
            <p:nvSpPr>
              <p:cNvPr id="86" name="Google Shape;86;p1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7" name="Google Shape;87;p10"/>
              <p:cNvSpPr/>
              <p:nvPr/>
            </p:nvSpPr>
            <p:spPr>
              <a:xfrm>
                <a:off x="4203" y="429"/>
                <a:ext cx="1053"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8" name="Google Shape;88;p1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89" name="Google Shape;89;p1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0" name="Google Shape;90;p10"/>
              <p:cNvSpPr/>
              <p:nvPr/>
            </p:nvSpPr>
            <p:spPr>
              <a:xfrm>
                <a:off x="4209" y="693"/>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1" name="Google Shape;91;p10"/>
              <p:cNvGrpSpPr/>
              <p:nvPr/>
            </p:nvGrpSpPr>
            <p:grpSpPr>
              <a:xfrm>
                <a:off x="4751" y="667"/>
                <a:ext cx="580" cy="146"/>
                <a:chOff x="617" y="2567"/>
                <a:chExt cx="724" cy="140"/>
              </a:xfrm>
            </p:grpSpPr>
            <p:sp>
              <p:nvSpPr>
                <p:cNvPr id="92" name="Google Shape;92;p10"/>
                <p:cNvSpPr/>
                <p:nvPr/>
              </p:nvSpPr>
              <p:spPr>
                <a:xfrm>
                  <a:off x="617" y="2567"/>
                  <a:ext cx="724"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3" name="Google Shape;93;p10"/>
                <p:cNvSpPr/>
                <p:nvPr/>
              </p:nvSpPr>
              <p:spPr>
                <a:xfrm>
                  <a:off x="633" y="2582"/>
                  <a:ext cx="692"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4" name="Google Shape;94;p10"/>
              <p:cNvSpPr/>
              <p:nvPr/>
            </p:nvSpPr>
            <p:spPr>
              <a:xfrm>
                <a:off x="4222" y="101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95" name="Google Shape;95;p10"/>
              <p:cNvGrpSpPr/>
              <p:nvPr/>
            </p:nvGrpSpPr>
            <p:grpSpPr>
              <a:xfrm>
                <a:off x="4745" y="996"/>
                <a:ext cx="580" cy="156"/>
                <a:chOff x="612" y="2570"/>
                <a:chExt cx="724" cy="162"/>
              </a:xfrm>
            </p:grpSpPr>
            <p:sp>
              <p:nvSpPr>
                <p:cNvPr id="96" name="Google Shape;96;p10"/>
                <p:cNvSpPr/>
                <p:nvPr/>
              </p:nvSpPr>
              <p:spPr>
                <a:xfrm>
                  <a:off x="612" y="2570"/>
                  <a:ext cx="724" cy="16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7" name="Google Shape;97;p10"/>
                <p:cNvSpPr/>
                <p:nvPr/>
              </p:nvSpPr>
              <p:spPr>
                <a:xfrm>
                  <a:off x="628" y="2586"/>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98" name="Google Shape;98;p10"/>
              <p:cNvSpPr/>
              <p:nvPr/>
            </p:nvSpPr>
            <p:spPr>
              <a:xfrm>
                <a:off x="4216" y="135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99" name="Google Shape;99;p10"/>
              <p:cNvSpPr/>
              <p:nvPr/>
            </p:nvSpPr>
            <p:spPr>
              <a:xfrm>
                <a:off x="4228" y="1654"/>
                <a:ext cx="593"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00" name="Google Shape;100;p10"/>
              <p:cNvGrpSpPr/>
              <p:nvPr/>
            </p:nvGrpSpPr>
            <p:grpSpPr>
              <a:xfrm>
                <a:off x="4733" y="1627"/>
                <a:ext cx="586" cy="151"/>
                <a:chOff x="611" y="2568"/>
                <a:chExt cx="730" cy="139"/>
              </a:xfrm>
            </p:grpSpPr>
            <p:sp>
              <p:nvSpPr>
                <p:cNvPr id="101" name="Google Shape;101;p10"/>
                <p:cNvSpPr/>
                <p:nvPr/>
              </p:nvSpPr>
              <p:spPr>
                <a:xfrm>
                  <a:off x="611" y="2568"/>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2" name="Google Shape;102;p10"/>
                <p:cNvSpPr/>
                <p:nvPr/>
              </p:nvSpPr>
              <p:spPr>
                <a:xfrm>
                  <a:off x="627" y="2583"/>
                  <a:ext cx="699"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3" name="Google Shape;103;p1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04" name="Google Shape;104;p10"/>
              <p:cNvGrpSpPr/>
              <p:nvPr/>
            </p:nvGrpSpPr>
            <p:grpSpPr>
              <a:xfrm>
                <a:off x="4739" y="1325"/>
                <a:ext cx="580" cy="140"/>
                <a:chOff x="614" y="2566"/>
                <a:chExt cx="723" cy="140"/>
              </a:xfrm>
            </p:grpSpPr>
            <p:sp>
              <p:nvSpPr>
                <p:cNvPr id="105" name="Google Shape;105;p10"/>
                <p:cNvSpPr/>
                <p:nvPr/>
              </p:nvSpPr>
              <p:spPr>
                <a:xfrm>
                  <a:off x="614" y="2566"/>
                  <a:ext cx="723"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6" name="Google Shape;106;p10"/>
                <p:cNvSpPr/>
                <p:nvPr/>
              </p:nvSpPr>
              <p:spPr>
                <a:xfrm>
                  <a:off x="630" y="2582"/>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07" name="Google Shape;107;p10"/>
              <p:cNvSpPr/>
              <p:nvPr/>
            </p:nvSpPr>
            <p:spPr>
              <a:xfrm>
                <a:off x="5250" y="429"/>
                <a:ext cx="69" cy="2288"/>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8" name="Google Shape;108;p1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09" name="Google Shape;109;p1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0" name="Google Shape;110;p10"/>
              <p:cNvSpPr/>
              <p:nvPr/>
            </p:nvSpPr>
            <p:spPr>
              <a:xfrm>
                <a:off x="5515" y="2609"/>
                <a:ext cx="50"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1" name="Google Shape;111;p1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2" name="Google Shape;112;p10"/>
              <p:cNvSpPr/>
              <p:nvPr/>
            </p:nvSpPr>
            <p:spPr>
              <a:xfrm>
                <a:off x="4140" y="2679"/>
                <a:ext cx="1198"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3" name="Google Shape;113;p10"/>
              <p:cNvSpPr/>
              <p:nvPr/>
            </p:nvSpPr>
            <p:spPr>
              <a:xfrm>
                <a:off x="4203" y="2712"/>
                <a:ext cx="1072" cy="81"/>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4" name="Google Shape;114;p10"/>
              <p:cNvSpPr/>
              <p:nvPr/>
            </p:nvSpPr>
            <p:spPr>
              <a:xfrm>
                <a:off x="4310"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5" name="Google Shape;115;p10"/>
              <p:cNvSpPr/>
              <p:nvPr/>
            </p:nvSpPr>
            <p:spPr>
              <a:xfrm>
                <a:off x="4487"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16" name="Google Shape;116;p10"/>
              <p:cNvSpPr/>
              <p:nvPr/>
            </p:nvSpPr>
            <p:spPr>
              <a:xfrm>
                <a:off x="4663"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17" name="Google Shape;117;p10"/>
              <p:cNvSpPr/>
              <p:nvPr/>
            </p:nvSpPr>
            <p:spPr>
              <a:xfrm>
                <a:off x="5061" y="1837"/>
                <a:ext cx="88" cy="761"/>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18" name="Google Shape;118;p10"/>
            <p:cNvGrpSpPr/>
            <p:nvPr/>
          </p:nvGrpSpPr>
          <p:grpSpPr>
            <a:xfrm>
              <a:off x="2669417" y="3423937"/>
              <a:ext cx="2003932" cy="369332"/>
              <a:chOff x="7504363" y="3141846"/>
              <a:chExt cx="2003932" cy="369332"/>
            </a:xfrm>
          </p:grpSpPr>
          <p:grpSp>
            <p:nvGrpSpPr>
              <p:cNvPr id="119" name="Google Shape;119;p10"/>
              <p:cNvGrpSpPr/>
              <p:nvPr/>
            </p:nvGrpSpPr>
            <p:grpSpPr>
              <a:xfrm>
                <a:off x="7504363" y="3183676"/>
                <a:ext cx="2003932" cy="306163"/>
                <a:chOff x="1616358" y="2551230"/>
                <a:chExt cx="2141698" cy="218510"/>
              </a:xfrm>
            </p:grpSpPr>
            <p:sp>
              <p:nvSpPr>
                <p:cNvPr id="120" name="Google Shape;120;p10"/>
                <p:cNvSpPr/>
                <p:nvPr/>
              </p:nvSpPr>
              <p:spPr>
                <a:xfrm>
                  <a:off x="1673508" y="2551230"/>
                  <a:ext cx="2027398" cy="218510"/>
                </a:xfrm>
                <a:prstGeom prst="rect">
                  <a:avLst/>
                </a:prstGeom>
                <a:gradFill>
                  <a:gsLst>
                    <a:gs pos="0">
                      <a:srgbClr val="2E75B5"/>
                    </a:gs>
                    <a:gs pos="52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p10"/>
                <p:cNvSpPr/>
                <p:nvPr/>
              </p:nvSpPr>
              <p:spPr>
                <a:xfrm>
                  <a:off x="1616358" y="2551230"/>
                  <a:ext cx="114300" cy="218510"/>
                </a:xfrm>
                <a:prstGeom prst="ellipse">
                  <a:avLst/>
                </a:prstGeom>
                <a:solidFill>
                  <a:srgbClr val="7ACCF4"/>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 name="Google Shape;122;p10"/>
                <p:cNvSpPr/>
                <p:nvPr/>
              </p:nvSpPr>
              <p:spPr>
                <a:xfrm>
                  <a:off x="3643756" y="2551230"/>
                  <a:ext cx="114300" cy="218510"/>
                </a:xfrm>
                <a:prstGeom prst="ellipse">
                  <a:avLst/>
                </a:prstGeom>
                <a:gradFill>
                  <a:gsLst>
                    <a:gs pos="0">
                      <a:srgbClr val="2E75B5"/>
                    </a:gs>
                    <a:gs pos="50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0"/>
                <p:cNvSpPr/>
                <p:nvPr/>
              </p:nvSpPr>
              <p:spPr>
                <a:xfrm>
                  <a:off x="3491356" y="2551230"/>
                  <a:ext cx="209550" cy="218510"/>
                </a:xfrm>
                <a:prstGeom prst="rect">
                  <a:avLst/>
                </a:prstGeom>
                <a:gradFill>
                  <a:gsLst>
                    <a:gs pos="0">
                      <a:srgbClr val="2E75B5"/>
                    </a:gs>
                    <a:gs pos="52000">
                      <a:srgbClr val="7ACCF4"/>
                    </a:gs>
                    <a:gs pos="100000">
                      <a:srgbClr val="2E75B5"/>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24" name="Google Shape;124;p10"/>
              <p:cNvSpPr txBox="1"/>
              <p:nvPr/>
            </p:nvSpPr>
            <p:spPr>
              <a:xfrm>
                <a:off x="7695752" y="3141846"/>
                <a:ext cx="16788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reliable channel</a:t>
                </a:r>
                <a:endParaRPr/>
              </a:p>
            </p:txBody>
          </p:sp>
        </p:grpSp>
        <p:cxnSp>
          <p:nvCxnSpPr>
            <p:cNvPr id="125" name="Google Shape;125;p10"/>
            <p:cNvCxnSpPr/>
            <p:nvPr/>
          </p:nvCxnSpPr>
          <p:spPr>
            <a:xfrm>
              <a:off x="1082232" y="3325543"/>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126" name="Google Shape;126;p10"/>
            <p:cNvSpPr/>
            <p:nvPr/>
          </p:nvSpPr>
          <p:spPr>
            <a:xfrm rot="5400000">
              <a:off x="2152182" y="3067004"/>
              <a:ext cx="462111" cy="773811"/>
            </a:xfrm>
            <a:prstGeom prst="bentUpArrow">
              <a:avLst>
                <a:gd fmla="val 7999" name="adj1"/>
                <a:gd fmla="val 16334" name="adj2"/>
                <a:gd fmla="val 21389" name="adj3"/>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27" name="Google Shape;127;p10"/>
            <p:cNvCxnSpPr/>
            <p:nvPr/>
          </p:nvCxnSpPr>
          <p:spPr>
            <a:xfrm>
              <a:off x="4645151" y="3325543"/>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128" name="Google Shape;128;p10"/>
            <p:cNvSpPr txBox="1"/>
            <p:nvPr/>
          </p:nvSpPr>
          <p:spPr>
            <a:xfrm>
              <a:off x="737513" y="3044385"/>
              <a:ext cx="994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application</a:t>
              </a:r>
              <a:endParaRPr b="0" i="0" sz="1800" u="none" cap="none" strike="noStrike">
                <a:solidFill>
                  <a:srgbClr val="000000"/>
                </a:solidFill>
                <a:latin typeface="Calibri"/>
                <a:ea typeface="Calibri"/>
                <a:cs typeface="Calibri"/>
                <a:sym typeface="Calibri"/>
              </a:endParaRPr>
            </a:p>
          </p:txBody>
        </p:sp>
        <p:sp>
          <p:nvSpPr>
            <p:cNvPr id="129" name="Google Shape;129;p10"/>
            <p:cNvSpPr txBox="1"/>
            <p:nvPr/>
          </p:nvSpPr>
          <p:spPr>
            <a:xfrm>
              <a:off x="828116" y="3272133"/>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sp>
          <p:nvSpPr>
            <p:cNvPr id="130" name="Google Shape;130;p10"/>
            <p:cNvSpPr txBox="1"/>
            <p:nvPr/>
          </p:nvSpPr>
          <p:spPr>
            <a:xfrm flipH="1">
              <a:off x="1817207" y="4010900"/>
              <a:ext cx="40256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reliable service </a:t>
              </a:r>
              <a:r>
                <a:rPr b="0" i="1" lang="en-US" sz="2400" u="none" cap="none" strike="noStrike">
                  <a:solidFill>
                    <a:srgbClr val="C00000"/>
                  </a:solidFill>
                  <a:latin typeface="Calibri"/>
                  <a:ea typeface="Calibri"/>
                  <a:cs typeface="Calibri"/>
                  <a:sym typeface="Calibri"/>
                </a:rPr>
                <a:t>abstraction</a:t>
              </a:r>
              <a:endParaRPr/>
            </a:p>
          </p:txBody>
        </p:sp>
      </p:grpSp>
      <p:sp>
        <p:nvSpPr>
          <p:cNvPr id="131" name="Google Shape;131;p1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Principles of reliable </a:t>
            </a:r>
            <a:r>
              <a:rPr lang="en-US"/>
              <a:t>d</a:t>
            </a:r>
            <a:r>
              <a:rPr lang="en-US" sz="4400"/>
              <a:t>ata </a:t>
            </a:r>
            <a:r>
              <a:rPr lang="en-US"/>
              <a:t>t</a:t>
            </a:r>
            <a:r>
              <a:rPr lang="en-US" sz="4400"/>
              <a:t>ransfer </a:t>
            </a:r>
            <a:endParaRPr/>
          </a:p>
        </p:txBody>
      </p:sp>
      <p:grpSp>
        <p:nvGrpSpPr>
          <p:cNvPr id="138" name="Google Shape;138;p11"/>
          <p:cNvGrpSpPr/>
          <p:nvPr/>
        </p:nvGrpSpPr>
        <p:grpSpPr>
          <a:xfrm>
            <a:off x="6226081" y="1900904"/>
            <a:ext cx="5598584" cy="4095684"/>
            <a:chOff x="6226081" y="2364366"/>
            <a:chExt cx="5598584" cy="4095684"/>
          </a:xfrm>
        </p:grpSpPr>
        <p:grpSp>
          <p:nvGrpSpPr>
            <p:cNvPr id="139" name="Google Shape;139;p11"/>
            <p:cNvGrpSpPr/>
            <p:nvPr/>
          </p:nvGrpSpPr>
          <p:grpSpPr>
            <a:xfrm>
              <a:off x="6944646" y="2545250"/>
              <a:ext cx="1245036" cy="593992"/>
              <a:chOff x="9852456" y="608434"/>
              <a:chExt cx="1245036" cy="593992"/>
            </a:xfrm>
          </p:grpSpPr>
          <p:sp>
            <p:nvSpPr>
              <p:cNvPr id="140" name="Google Shape;140;p11"/>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141" name="Google Shape;141;p11"/>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sending process</a:t>
                </a:r>
                <a:endParaRPr/>
              </a:p>
            </p:txBody>
          </p:sp>
        </p:grpSp>
        <p:grpSp>
          <p:nvGrpSpPr>
            <p:cNvPr id="142" name="Google Shape;142;p11"/>
            <p:cNvGrpSpPr/>
            <p:nvPr/>
          </p:nvGrpSpPr>
          <p:grpSpPr>
            <a:xfrm>
              <a:off x="7541116" y="2997281"/>
              <a:ext cx="577241" cy="338554"/>
              <a:chOff x="9950444" y="999755"/>
              <a:chExt cx="577241" cy="338554"/>
            </a:xfrm>
          </p:grpSpPr>
          <p:sp>
            <p:nvSpPr>
              <p:cNvPr id="143" name="Google Shape;143;p11"/>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4" name="Google Shape;144;p11"/>
              <p:cNvSpPr txBox="1"/>
              <p:nvPr/>
            </p:nvSpPr>
            <p:spPr>
              <a:xfrm>
                <a:off x="9950444" y="999755"/>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145" name="Google Shape;145;p11"/>
            <p:cNvGrpSpPr/>
            <p:nvPr/>
          </p:nvGrpSpPr>
          <p:grpSpPr>
            <a:xfrm>
              <a:off x="6677899" y="2425781"/>
              <a:ext cx="545509" cy="512284"/>
              <a:chOff x="-44" y="1473"/>
              <a:chExt cx="981" cy="1105"/>
            </a:xfrm>
          </p:grpSpPr>
          <p:pic>
            <p:nvPicPr>
              <p:cNvPr descr="desktop_computer_stylized_medium" id="146" name="Google Shape;146;p1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147" name="Google Shape;147;p1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148" name="Google Shape;148;p11"/>
            <p:cNvGrpSpPr/>
            <p:nvPr/>
          </p:nvGrpSpPr>
          <p:grpSpPr>
            <a:xfrm>
              <a:off x="10189724" y="2496350"/>
              <a:ext cx="1245036" cy="593992"/>
              <a:chOff x="9852456" y="608434"/>
              <a:chExt cx="1245036" cy="593992"/>
            </a:xfrm>
          </p:grpSpPr>
          <p:sp>
            <p:nvSpPr>
              <p:cNvPr id="149" name="Google Shape;149;p11"/>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150" name="Google Shape;150;p11"/>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receiving process</a:t>
                </a:r>
                <a:endParaRPr/>
              </a:p>
            </p:txBody>
          </p:sp>
        </p:grpSp>
        <p:grpSp>
          <p:nvGrpSpPr>
            <p:cNvPr id="151" name="Google Shape;151;p11"/>
            <p:cNvGrpSpPr/>
            <p:nvPr/>
          </p:nvGrpSpPr>
          <p:grpSpPr>
            <a:xfrm>
              <a:off x="10248853" y="2969571"/>
              <a:ext cx="577241" cy="338554"/>
              <a:chOff x="9678159" y="981583"/>
              <a:chExt cx="577241" cy="338554"/>
            </a:xfrm>
          </p:grpSpPr>
          <p:sp>
            <p:nvSpPr>
              <p:cNvPr id="152" name="Google Shape;152;p11"/>
              <p:cNvSpPr/>
              <p:nvPr/>
            </p:nvSpPr>
            <p:spPr>
              <a:xfrm>
                <a:off x="9744032" y="1048007"/>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 name="Google Shape;153;p11"/>
              <p:cNvSpPr txBox="1"/>
              <p:nvPr/>
            </p:nvSpPr>
            <p:spPr>
              <a:xfrm>
                <a:off x="9678159" y="981583"/>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154" name="Google Shape;154;p11"/>
            <p:cNvGrpSpPr/>
            <p:nvPr/>
          </p:nvGrpSpPr>
          <p:grpSpPr>
            <a:xfrm>
              <a:off x="11287371" y="2364366"/>
              <a:ext cx="230514" cy="466725"/>
              <a:chOff x="4140" y="429"/>
              <a:chExt cx="1425" cy="2396"/>
            </a:xfrm>
          </p:grpSpPr>
          <p:sp>
            <p:nvSpPr>
              <p:cNvPr id="155" name="Google Shape;155;p1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56" name="Google Shape;156;p11"/>
              <p:cNvSpPr/>
              <p:nvPr/>
            </p:nvSpPr>
            <p:spPr>
              <a:xfrm>
                <a:off x="4203" y="429"/>
                <a:ext cx="1053"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57" name="Google Shape;157;p1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58" name="Google Shape;158;p1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59" name="Google Shape;159;p11"/>
              <p:cNvSpPr/>
              <p:nvPr/>
            </p:nvSpPr>
            <p:spPr>
              <a:xfrm>
                <a:off x="4209" y="693"/>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60" name="Google Shape;160;p11"/>
              <p:cNvGrpSpPr/>
              <p:nvPr/>
            </p:nvGrpSpPr>
            <p:grpSpPr>
              <a:xfrm>
                <a:off x="4751" y="667"/>
                <a:ext cx="580" cy="146"/>
                <a:chOff x="617" y="2567"/>
                <a:chExt cx="724" cy="140"/>
              </a:xfrm>
            </p:grpSpPr>
            <p:sp>
              <p:nvSpPr>
                <p:cNvPr id="161" name="Google Shape;161;p11"/>
                <p:cNvSpPr/>
                <p:nvPr/>
              </p:nvSpPr>
              <p:spPr>
                <a:xfrm>
                  <a:off x="617" y="2567"/>
                  <a:ext cx="724"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62" name="Google Shape;162;p11"/>
                <p:cNvSpPr/>
                <p:nvPr/>
              </p:nvSpPr>
              <p:spPr>
                <a:xfrm>
                  <a:off x="633" y="2582"/>
                  <a:ext cx="692"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63" name="Google Shape;163;p11"/>
              <p:cNvSpPr/>
              <p:nvPr/>
            </p:nvSpPr>
            <p:spPr>
              <a:xfrm>
                <a:off x="4222" y="101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64" name="Google Shape;164;p11"/>
              <p:cNvGrpSpPr/>
              <p:nvPr/>
            </p:nvGrpSpPr>
            <p:grpSpPr>
              <a:xfrm>
                <a:off x="4745" y="996"/>
                <a:ext cx="580" cy="156"/>
                <a:chOff x="612" y="2570"/>
                <a:chExt cx="724" cy="162"/>
              </a:xfrm>
            </p:grpSpPr>
            <p:sp>
              <p:nvSpPr>
                <p:cNvPr id="165" name="Google Shape;165;p11"/>
                <p:cNvSpPr/>
                <p:nvPr/>
              </p:nvSpPr>
              <p:spPr>
                <a:xfrm>
                  <a:off x="612" y="2570"/>
                  <a:ext cx="724" cy="16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66" name="Google Shape;166;p11"/>
                <p:cNvSpPr/>
                <p:nvPr/>
              </p:nvSpPr>
              <p:spPr>
                <a:xfrm>
                  <a:off x="628" y="2586"/>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67" name="Google Shape;167;p11"/>
              <p:cNvSpPr/>
              <p:nvPr/>
            </p:nvSpPr>
            <p:spPr>
              <a:xfrm>
                <a:off x="4216" y="135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68" name="Google Shape;168;p11"/>
              <p:cNvSpPr/>
              <p:nvPr/>
            </p:nvSpPr>
            <p:spPr>
              <a:xfrm>
                <a:off x="4228" y="1654"/>
                <a:ext cx="593"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69" name="Google Shape;169;p11"/>
              <p:cNvGrpSpPr/>
              <p:nvPr/>
            </p:nvGrpSpPr>
            <p:grpSpPr>
              <a:xfrm>
                <a:off x="4733" y="1627"/>
                <a:ext cx="586" cy="151"/>
                <a:chOff x="611" y="2568"/>
                <a:chExt cx="730" cy="139"/>
              </a:xfrm>
            </p:grpSpPr>
            <p:sp>
              <p:nvSpPr>
                <p:cNvPr id="170" name="Google Shape;170;p11"/>
                <p:cNvSpPr/>
                <p:nvPr/>
              </p:nvSpPr>
              <p:spPr>
                <a:xfrm>
                  <a:off x="611" y="2568"/>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1" name="Google Shape;171;p11"/>
                <p:cNvSpPr/>
                <p:nvPr/>
              </p:nvSpPr>
              <p:spPr>
                <a:xfrm>
                  <a:off x="627" y="2583"/>
                  <a:ext cx="699"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72" name="Google Shape;172;p1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173" name="Google Shape;173;p11"/>
              <p:cNvGrpSpPr/>
              <p:nvPr/>
            </p:nvGrpSpPr>
            <p:grpSpPr>
              <a:xfrm>
                <a:off x="4739" y="1325"/>
                <a:ext cx="580" cy="140"/>
                <a:chOff x="614" y="2566"/>
                <a:chExt cx="723" cy="140"/>
              </a:xfrm>
            </p:grpSpPr>
            <p:sp>
              <p:nvSpPr>
                <p:cNvPr id="174" name="Google Shape;174;p11"/>
                <p:cNvSpPr/>
                <p:nvPr/>
              </p:nvSpPr>
              <p:spPr>
                <a:xfrm>
                  <a:off x="614" y="2566"/>
                  <a:ext cx="723"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5" name="Google Shape;175;p11"/>
                <p:cNvSpPr/>
                <p:nvPr/>
              </p:nvSpPr>
              <p:spPr>
                <a:xfrm>
                  <a:off x="630" y="2582"/>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176" name="Google Shape;176;p11"/>
              <p:cNvSpPr/>
              <p:nvPr/>
            </p:nvSpPr>
            <p:spPr>
              <a:xfrm>
                <a:off x="5250" y="429"/>
                <a:ext cx="69" cy="2288"/>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7" name="Google Shape;177;p1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8" name="Google Shape;178;p1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79" name="Google Shape;179;p11"/>
              <p:cNvSpPr/>
              <p:nvPr/>
            </p:nvSpPr>
            <p:spPr>
              <a:xfrm>
                <a:off x="5515" y="2609"/>
                <a:ext cx="50"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0" name="Google Shape;180;p1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1" name="Google Shape;181;p11"/>
              <p:cNvSpPr/>
              <p:nvPr/>
            </p:nvSpPr>
            <p:spPr>
              <a:xfrm>
                <a:off x="4140" y="2679"/>
                <a:ext cx="1198"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2" name="Google Shape;182;p11"/>
              <p:cNvSpPr/>
              <p:nvPr/>
            </p:nvSpPr>
            <p:spPr>
              <a:xfrm>
                <a:off x="4203" y="2712"/>
                <a:ext cx="1072" cy="81"/>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3" name="Google Shape;183;p11"/>
              <p:cNvSpPr/>
              <p:nvPr/>
            </p:nvSpPr>
            <p:spPr>
              <a:xfrm>
                <a:off x="4310"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4" name="Google Shape;184;p11"/>
              <p:cNvSpPr/>
              <p:nvPr/>
            </p:nvSpPr>
            <p:spPr>
              <a:xfrm>
                <a:off x="4487"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185" name="Google Shape;185;p11"/>
              <p:cNvSpPr/>
              <p:nvPr/>
            </p:nvSpPr>
            <p:spPr>
              <a:xfrm>
                <a:off x="4663"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186" name="Google Shape;186;p11"/>
              <p:cNvSpPr/>
              <p:nvPr/>
            </p:nvSpPr>
            <p:spPr>
              <a:xfrm>
                <a:off x="5061" y="1837"/>
                <a:ext cx="88" cy="761"/>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cxnSp>
          <p:nvCxnSpPr>
            <p:cNvPr id="187" name="Google Shape;187;p11"/>
            <p:cNvCxnSpPr/>
            <p:nvPr/>
          </p:nvCxnSpPr>
          <p:spPr>
            <a:xfrm>
              <a:off x="6584655" y="33189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188" name="Google Shape;188;p11"/>
            <p:cNvCxnSpPr/>
            <p:nvPr/>
          </p:nvCxnSpPr>
          <p:spPr>
            <a:xfrm>
              <a:off x="10078299" y="3291191"/>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189" name="Google Shape;189;p11"/>
            <p:cNvSpPr txBox="1"/>
            <p:nvPr/>
          </p:nvSpPr>
          <p:spPr>
            <a:xfrm>
              <a:off x="6226081" y="3037743"/>
              <a:ext cx="994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application</a:t>
              </a:r>
              <a:endParaRPr b="0" i="0" sz="1800" u="none" cap="none" strike="noStrike">
                <a:solidFill>
                  <a:srgbClr val="000000"/>
                </a:solidFill>
                <a:latin typeface="Calibri"/>
                <a:ea typeface="Calibri"/>
                <a:cs typeface="Calibri"/>
                <a:sym typeface="Calibri"/>
              </a:endParaRPr>
            </a:p>
          </p:txBody>
        </p:sp>
        <p:sp>
          <p:nvSpPr>
            <p:cNvPr id="190" name="Google Shape;190;p11"/>
            <p:cNvSpPr txBox="1"/>
            <p:nvPr/>
          </p:nvSpPr>
          <p:spPr>
            <a:xfrm>
              <a:off x="6344394" y="3265491"/>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sp>
          <p:nvSpPr>
            <p:cNvPr id="191" name="Google Shape;191;p11"/>
            <p:cNvSpPr txBox="1"/>
            <p:nvPr/>
          </p:nvSpPr>
          <p:spPr>
            <a:xfrm flipH="1">
              <a:off x="7109034" y="5998385"/>
              <a:ext cx="465717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reliable service </a:t>
              </a:r>
              <a:r>
                <a:rPr b="0" i="1" lang="en-US" sz="2400" u="none" cap="none" strike="noStrike">
                  <a:solidFill>
                    <a:srgbClr val="C00000"/>
                  </a:solidFill>
                  <a:latin typeface="Calibri"/>
                  <a:ea typeface="Calibri"/>
                  <a:cs typeface="Calibri"/>
                  <a:sym typeface="Calibri"/>
                </a:rPr>
                <a:t>implementation</a:t>
              </a:r>
              <a:endParaRPr/>
            </a:p>
          </p:txBody>
        </p:sp>
        <p:grpSp>
          <p:nvGrpSpPr>
            <p:cNvPr id="192" name="Google Shape;192;p11"/>
            <p:cNvGrpSpPr/>
            <p:nvPr/>
          </p:nvGrpSpPr>
          <p:grpSpPr>
            <a:xfrm>
              <a:off x="6573835" y="5301907"/>
              <a:ext cx="5250830" cy="481581"/>
              <a:chOff x="6737055" y="3471301"/>
              <a:chExt cx="5250830" cy="481581"/>
            </a:xfrm>
          </p:grpSpPr>
          <p:grpSp>
            <p:nvGrpSpPr>
              <p:cNvPr id="193" name="Google Shape;193;p11"/>
              <p:cNvGrpSpPr/>
              <p:nvPr/>
            </p:nvGrpSpPr>
            <p:grpSpPr>
              <a:xfrm>
                <a:off x="8324240" y="3583550"/>
                <a:ext cx="2044628" cy="369332"/>
                <a:chOff x="7504363" y="3155701"/>
                <a:chExt cx="2044628" cy="369332"/>
              </a:xfrm>
            </p:grpSpPr>
            <p:grpSp>
              <p:nvGrpSpPr>
                <p:cNvPr id="194" name="Google Shape;194;p11"/>
                <p:cNvGrpSpPr/>
                <p:nvPr/>
              </p:nvGrpSpPr>
              <p:grpSpPr>
                <a:xfrm>
                  <a:off x="7504363" y="3183676"/>
                  <a:ext cx="2003932" cy="306163"/>
                  <a:chOff x="1616358" y="2551230"/>
                  <a:chExt cx="2141698" cy="218510"/>
                </a:xfrm>
              </p:grpSpPr>
              <p:sp>
                <p:nvSpPr>
                  <p:cNvPr id="195" name="Google Shape;195;p11"/>
                  <p:cNvSpPr/>
                  <p:nvPr/>
                </p:nvSpPr>
                <p:spPr>
                  <a:xfrm>
                    <a:off x="1673508" y="2551230"/>
                    <a:ext cx="2027398" cy="218510"/>
                  </a:xfrm>
                  <a:prstGeom prst="rect">
                    <a:avLst/>
                  </a:prstGeom>
                  <a:gradFill>
                    <a:gsLst>
                      <a:gs pos="0">
                        <a:srgbClr val="2E75B5"/>
                      </a:gs>
                      <a:gs pos="52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 name="Google Shape;196;p11"/>
                  <p:cNvSpPr/>
                  <p:nvPr/>
                </p:nvSpPr>
                <p:spPr>
                  <a:xfrm>
                    <a:off x="1616358" y="2551230"/>
                    <a:ext cx="114300" cy="218510"/>
                  </a:xfrm>
                  <a:prstGeom prst="ellipse">
                    <a:avLst/>
                  </a:prstGeom>
                  <a:solidFill>
                    <a:srgbClr val="7ACCF4"/>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7" name="Google Shape;197;p11"/>
                  <p:cNvSpPr/>
                  <p:nvPr/>
                </p:nvSpPr>
                <p:spPr>
                  <a:xfrm>
                    <a:off x="3643756" y="2551230"/>
                    <a:ext cx="114300" cy="218510"/>
                  </a:xfrm>
                  <a:prstGeom prst="ellipse">
                    <a:avLst/>
                  </a:prstGeom>
                  <a:gradFill>
                    <a:gsLst>
                      <a:gs pos="0">
                        <a:srgbClr val="2E75B5"/>
                      </a:gs>
                      <a:gs pos="50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11"/>
                  <p:cNvSpPr/>
                  <p:nvPr/>
                </p:nvSpPr>
                <p:spPr>
                  <a:xfrm>
                    <a:off x="3491356" y="2551230"/>
                    <a:ext cx="209550" cy="218510"/>
                  </a:xfrm>
                  <a:prstGeom prst="rect">
                    <a:avLst/>
                  </a:prstGeom>
                  <a:gradFill>
                    <a:gsLst>
                      <a:gs pos="0">
                        <a:srgbClr val="2E75B5"/>
                      </a:gs>
                      <a:gs pos="52000">
                        <a:srgbClr val="7ACCF4"/>
                      </a:gs>
                      <a:gs pos="100000">
                        <a:srgbClr val="2E75B5"/>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99" name="Google Shape;199;p11"/>
                <p:cNvSpPr txBox="1"/>
                <p:nvPr/>
              </p:nvSpPr>
              <p:spPr>
                <a:xfrm>
                  <a:off x="7626477" y="3155701"/>
                  <a:ext cx="19225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unreliable channel</a:t>
                  </a:r>
                  <a:endParaRPr/>
                </a:p>
              </p:txBody>
            </p:sp>
          </p:grpSp>
          <p:cxnSp>
            <p:nvCxnSpPr>
              <p:cNvPr id="200" name="Google Shape;200;p11"/>
              <p:cNvCxnSpPr/>
              <p:nvPr/>
            </p:nvCxnSpPr>
            <p:spPr>
              <a:xfrm>
                <a:off x="6737055" y="34713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201" name="Google Shape;201;p11"/>
              <p:cNvCxnSpPr/>
              <p:nvPr/>
            </p:nvCxnSpPr>
            <p:spPr>
              <a:xfrm>
                <a:off x="10299974" y="3471301"/>
                <a:ext cx="1687911" cy="0"/>
              </a:xfrm>
              <a:prstGeom prst="straightConnector1">
                <a:avLst/>
              </a:prstGeom>
              <a:noFill/>
              <a:ln cap="flat" cmpd="sng" w="22225">
                <a:solidFill>
                  <a:srgbClr val="C00000"/>
                </a:solidFill>
                <a:prstDash val="solid"/>
                <a:miter lim="800000"/>
                <a:headEnd len="sm" w="sm" type="none"/>
                <a:tailEnd len="sm" w="sm" type="none"/>
              </a:ln>
            </p:spPr>
          </p:cxnSp>
        </p:grpSp>
        <p:sp>
          <p:nvSpPr>
            <p:cNvPr id="202" name="Google Shape;202;p11"/>
            <p:cNvSpPr txBox="1"/>
            <p:nvPr/>
          </p:nvSpPr>
          <p:spPr>
            <a:xfrm>
              <a:off x="6413644" y="5279980"/>
              <a:ext cx="794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network</a:t>
              </a:r>
              <a:endParaRPr b="0" i="0" sz="1800" u="none" cap="none" strike="noStrike">
                <a:solidFill>
                  <a:srgbClr val="000000"/>
                </a:solidFill>
                <a:latin typeface="Calibri"/>
                <a:ea typeface="Calibri"/>
                <a:cs typeface="Calibri"/>
                <a:sym typeface="Calibri"/>
              </a:endParaRPr>
            </a:p>
          </p:txBody>
        </p:sp>
        <p:sp>
          <p:nvSpPr>
            <p:cNvPr id="203" name="Google Shape;203;p11"/>
            <p:cNvSpPr txBox="1"/>
            <p:nvPr/>
          </p:nvSpPr>
          <p:spPr>
            <a:xfrm>
              <a:off x="6358993" y="5023850"/>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cxnSp>
          <p:nvCxnSpPr>
            <p:cNvPr id="204" name="Google Shape;204;p11"/>
            <p:cNvCxnSpPr/>
            <p:nvPr/>
          </p:nvCxnSpPr>
          <p:spPr>
            <a:xfrm>
              <a:off x="7532988" y="3216212"/>
              <a:ext cx="0" cy="403537"/>
            </a:xfrm>
            <a:prstGeom prst="straightConnector1">
              <a:avLst/>
            </a:prstGeom>
            <a:noFill/>
            <a:ln cap="flat" cmpd="sng" w="47625">
              <a:solidFill>
                <a:schemeClr val="accent1"/>
              </a:solidFill>
              <a:prstDash val="solid"/>
              <a:miter lim="800000"/>
              <a:headEnd len="sm" w="sm" type="none"/>
              <a:tailEnd len="med" w="med" type="triangle"/>
            </a:ln>
          </p:spPr>
        </p:cxnSp>
        <p:cxnSp>
          <p:nvCxnSpPr>
            <p:cNvPr id="205" name="Google Shape;205;p11"/>
            <p:cNvCxnSpPr/>
            <p:nvPr/>
          </p:nvCxnSpPr>
          <p:spPr>
            <a:xfrm rot="10800000">
              <a:off x="10867079" y="3152635"/>
              <a:ext cx="0" cy="439404"/>
            </a:xfrm>
            <a:prstGeom prst="straightConnector1">
              <a:avLst/>
            </a:prstGeom>
            <a:noFill/>
            <a:ln cap="flat" cmpd="sng" w="47625">
              <a:solidFill>
                <a:schemeClr val="accent1"/>
              </a:solidFill>
              <a:prstDash val="solid"/>
              <a:miter lim="800000"/>
              <a:headEnd len="sm" w="sm" type="none"/>
              <a:tailEnd len="med" w="med" type="triangle"/>
            </a:ln>
          </p:spPr>
        </p:cxnSp>
        <p:sp>
          <p:nvSpPr>
            <p:cNvPr id="206" name="Google Shape;206;p11"/>
            <p:cNvSpPr txBox="1"/>
            <p:nvPr/>
          </p:nvSpPr>
          <p:spPr>
            <a:xfrm>
              <a:off x="6584496" y="3824138"/>
              <a:ext cx="1896984"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sender-side of</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reliable data transfer protocol</a:t>
              </a:r>
              <a:endParaRPr/>
            </a:p>
          </p:txBody>
        </p:sp>
        <p:sp>
          <p:nvSpPr>
            <p:cNvPr id="207" name="Google Shape;207;p11"/>
            <p:cNvSpPr txBox="1"/>
            <p:nvPr/>
          </p:nvSpPr>
          <p:spPr>
            <a:xfrm>
              <a:off x="9914975" y="3826493"/>
              <a:ext cx="1896984"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receiver-side</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of reliable data transfer protocol</a:t>
              </a:r>
              <a:endParaRPr/>
            </a:p>
          </p:txBody>
        </p:sp>
        <p:grpSp>
          <p:nvGrpSpPr>
            <p:cNvPr id="208" name="Google Shape;208;p11"/>
            <p:cNvGrpSpPr/>
            <p:nvPr/>
          </p:nvGrpSpPr>
          <p:grpSpPr>
            <a:xfrm>
              <a:off x="7535361" y="5023850"/>
              <a:ext cx="632009" cy="632009"/>
              <a:chOff x="7408199" y="4955748"/>
              <a:chExt cx="632009" cy="632009"/>
            </a:xfrm>
          </p:grpSpPr>
          <p:cxnSp>
            <p:nvCxnSpPr>
              <p:cNvPr id="209" name="Google Shape;209;p11"/>
              <p:cNvCxnSpPr/>
              <p:nvPr/>
            </p:nvCxnSpPr>
            <p:spPr>
              <a:xfrm>
                <a:off x="7417790" y="4955748"/>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210" name="Google Shape;210;p11"/>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nvGrpSpPr>
            <p:cNvPr id="211" name="Google Shape;211;p11"/>
            <p:cNvGrpSpPr/>
            <p:nvPr/>
          </p:nvGrpSpPr>
          <p:grpSpPr>
            <a:xfrm rot="-5400000">
              <a:off x="10248530" y="5019008"/>
              <a:ext cx="632009" cy="632009"/>
              <a:chOff x="7408199" y="4948974"/>
              <a:chExt cx="632009" cy="632009"/>
            </a:xfrm>
          </p:grpSpPr>
          <p:cxnSp>
            <p:nvCxnSpPr>
              <p:cNvPr id="212" name="Google Shape;212;p11"/>
              <p:cNvCxnSpPr/>
              <p:nvPr/>
            </p:nvCxnSpPr>
            <p:spPr>
              <a:xfrm>
                <a:off x="7427960" y="4948974"/>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213" name="Google Shape;213;p11"/>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grpSp>
        <p:nvGrpSpPr>
          <p:cNvPr id="214" name="Google Shape;214;p11"/>
          <p:cNvGrpSpPr/>
          <p:nvPr/>
        </p:nvGrpSpPr>
        <p:grpSpPr>
          <a:xfrm>
            <a:off x="238849" y="1911780"/>
            <a:ext cx="5147343" cy="2073847"/>
            <a:chOff x="737513" y="2398718"/>
            <a:chExt cx="5595549" cy="2073847"/>
          </a:xfrm>
        </p:grpSpPr>
        <p:sp>
          <p:nvSpPr>
            <p:cNvPr id="215" name="Google Shape;215;p11"/>
            <p:cNvSpPr/>
            <p:nvPr/>
          </p:nvSpPr>
          <p:spPr>
            <a:xfrm>
              <a:off x="4575391" y="3206649"/>
              <a:ext cx="929535" cy="419742"/>
            </a:xfrm>
            <a:prstGeom prst="bentUpArrow">
              <a:avLst>
                <a:gd fmla="val 7688" name="adj1"/>
                <a:gd fmla="val 18199" name="adj2"/>
                <a:gd fmla="val 20199" name="adj3"/>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16" name="Google Shape;216;p11"/>
            <p:cNvGrpSpPr/>
            <p:nvPr/>
          </p:nvGrpSpPr>
          <p:grpSpPr>
            <a:xfrm>
              <a:off x="1442223" y="2551892"/>
              <a:ext cx="1245036" cy="593992"/>
              <a:chOff x="9852456" y="608434"/>
              <a:chExt cx="1245036" cy="593992"/>
            </a:xfrm>
          </p:grpSpPr>
          <p:sp>
            <p:nvSpPr>
              <p:cNvPr id="217" name="Google Shape;217;p11"/>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18" name="Google Shape;218;p11"/>
              <p:cNvSpPr txBox="1"/>
              <p:nvPr/>
            </p:nvSpPr>
            <p:spPr>
              <a:xfrm>
                <a:off x="9935581" y="670265"/>
                <a:ext cx="1106492" cy="49122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sending process</a:t>
                </a:r>
                <a:endParaRPr/>
              </a:p>
            </p:txBody>
          </p:sp>
        </p:grpSp>
        <p:grpSp>
          <p:nvGrpSpPr>
            <p:cNvPr id="219" name="Google Shape;219;p11"/>
            <p:cNvGrpSpPr/>
            <p:nvPr/>
          </p:nvGrpSpPr>
          <p:grpSpPr>
            <a:xfrm>
              <a:off x="2038693" y="3003923"/>
              <a:ext cx="577241" cy="307777"/>
              <a:chOff x="9950444" y="999755"/>
              <a:chExt cx="577241" cy="307777"/>
            </a:xfrm>
          </p:grpSpPr>
          <p:sp>
            <p:nvSpPr>
              <p:cNvPr id="220" name="Google Shape;220;p11"/>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p11"/>
              <p:cNvSpPr txBox="1"/>
              <p:nvPr/>
            </p:nvSpPr>
            <p:spPr>
              <a:xfrm>
                <a:off x="9950444" y="999755"/>
                <a:ext cx="5772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222" name="Google Shape;222;p11"/>
            <p:cNvGrpSpPr/>
            <p:nvPr/>
          </p:nvGrpSpPr>
          <p:grpSpPr>
            <a:xfrm>
              <a:off x="1175476" y="2432423"/>
              <a:ext cx="545509" cy="512284"/>
              <a:chOff x="-44" y="1473"/>
              <a:chExt cx="981" cy="1105"/>
            </a:xfrm>
          </p:grpSpPr>
          <p:pic>
            <p:nvPicPr>
              <p:cNvPr descr="desktop_computer_stylized_medium" id="223" name="Google Shape;223;p1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24" name="Google Shape;224;p1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225" name="Google Shape;225;p11"/>
            <p:cNvGrpSpPr/>
            <p:nvPr/>
          </p:nvGrpSpPr>
          <p:grpSpPr>
            <a:xfrm>
              <a:off x="4756576" y="2530702"/>
              <a:ext cx="1245036" cy="593992"/>
              <a:chOff x="9852456" y="608434"/>
              <a:chExt cx="1245036" cy="593992"/>
            </a:xfrm>
          </p:grpSpPr>
          <p:sp>
            <p:nvSpPr>
              <p:cNvPr id="226" name="Google Shape;226;p11"/>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27" name="Google Shape;227;p11"/>
              <p:cNvSpPr txBox="1"/>
              <p:nvPr/>
            </p:nvSpPr>
            <p:spPr>
              <a:xfrm>
                <a:off x="9921965" y="670265"/>
                <a:ext cx="1106492" cy="49122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receiving process</a:t>
                </a:r>
                <a:endParaRPr/>
              </a:p>
            </p:txBody>
          </p:sp>
        </p:grpSp>
        <p:grpSp>
          <p:nvGrpSpPr>
            <p:cNvPr id="228" name="Google Shape;228;p11"/>
            <p:cNvGrpSpPr/>
            <p:nvPr/>
          </p:nvGrpSpPr>
          <p:grpSpPr>
            <a:xfrm>
              <a:off x="4815705" y="3003923"/>
              <a:ext cx="577241" cy="307777"/>
              <a:chOff x="9678159" y="981583"/>
              <a:chExt cx="577241" cy="307777"/>
            </a:xfrm>
          </p:grpSpPr>
          <p:sp>
            <p:nvSpPr>
              <p:cNvPr id="229" name="Google Shape;229;p11"/>
              <p:cNvSpPr/>
              <p:nvPr/>
            </p:nvSpPr>
            <p:spPr>
              <a:xfrm>
                <a:off x="9744032" y="1048007"/>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 name="Google Shape;230;p11"/>
              <p:cNvSpPr txBox="1"/>
              <p:nvPr/>
            </p:nvSpPr>
            <p:spPr>
              <a:xfrm>
                <a:off x="9678159" y="981583"/>
                <a:ext cx="5772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231" name="Google Shape;231;p11"/>
            <p:cNvGrpSpPr/>
            <p:nvPr/>
          </p:nvGrpSpPr>
          <p:grpSpPr>
            <a:xfrm>
              <a:off x="5854223" y="2398718"/>
              <a:ext cx="230514" cy="466725"/>
              <a:chOff x="4140" y="429"/>
              <a:chExt cx="1425" cy="2396"/>
            </a:xfrm>
          </p:grpSpPr>
          <p:sp>
            <p:nvSpPr>
              <p:cNvPr id="232" name="Google Shape;232;p1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33" name="Google Shape;233;p11"/>
              <p:cNvSpPr/>
              <p:nvPr/>
            </p:nvSpPr>
            <p:spPr>
              <a:xfrm>
                <a:off x="4203" y="429"/>
                <a:ext cx="1053"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34" name="Google Shape;234;p1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35" name="Google Shape;235;p1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36" name="Google Shape;236;p11"/>
              <p:cNvSpPr/>
              <p:nvPr/>
            </p:nvSpPr>
            <p:spPr>
              <a:xfrm>
                <a:off x="4209" y="693"/>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237" name="Google Shape;237;p11"/>
              <p:cNvGrpSpPr/>
              <p:nvPr/>
            </p:nvGrpSpPr>
            <p:grpSpPr>
              <a:xfrm>
                <a:off x="4751" y="667"/>
                <a:ext cx="580" cy="146"/>
                <a:chOff x="617" y="2567"/>
                <a:chExt cx="724" cy="140"/>
              </a:xfrm>
            </p:grpSpPr>
            <p:sp>
              <p:nvSpPr>
                <p:cNvPr id="238" name="Google Shape;238;p11"/>
                <p:cNvSpPr/>
                <p:nvPr/>
              </p:nvSpPr>
              <p:spPr>
                <a:xfrm>
                  <a:off x="617" y="2567"/>
                  <a:ext cx="724"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39" name="Google Shape;239;p11"/>
                <p:cNvSpPr/>
                <p:nvPr/>
              </p:nvSpPr>
              <p:spPr>
                <a:xfrm>
                  <a:off x="633" y="2582"/>
                  <a:ext cx="692"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240" name="Google Shape;240;p11"/>
              <p:cNvSpPr/>
              <p:nvPr/>
            </p:nvSpPr>
            <p:spPr>
              <a:xfrm>
                <a:off x="4222" y="101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241" name="Google Shape;241;p11"/>
              <p:cNvGrpSpPr/>
              <p:nvPr/>
            </p:nvGrpSpPr>
            <p:grpSpPr>
              <a:xfrm>
                <a:off x="4745" y="996"/>
                <a:ext cx="580" cy="156"/>
                <a:chOff x="612" y="2570"/>
                <a:chExt cx="724" cy="162"/>
              </a:xfrm>
            </p:grpSpPr>
            <p:sp>
              <p:nvSpPr>
                <p:cNvPr id="242" name="Google Shape;242;p11"/>
                <p:cNvSpPr/>
                <p:nvPr/>
              </p:nvSpPr>
              <p:spPr>
                <a:xfrm>
                  <a:off x="612" y="2570"/>
                  <a:ext cx="724" cy="16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43" name="Google Shape;243;p11"/>
                <p:cNvSpPr/>
                <p:nvPr/>
              </p:nvSpPr>
              <p:spPr>
                <a:xfrm>
                  <a:off x="628" y="2586"/>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244" name="Google Shape;244;p11"/>
              <p:cNvSpPr/>
              <p:nvPr/>
            </p:nvSpPr>
            <p:spPr>
              <a:xfrm>
                <a:off x="4216" y="135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45" name="Google Shape;245;p11"/>
              <p:cNvSpPr/>
              <p:nvPr/>
            </p:nvSpPr>
            <p:spPr>
              <a:xfrm>
                <a:off x="4228" y="1654"/>
                <a:ext cx="593"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246" name="Google Shape;246;p11"/>
              <p:cNvGrpSpPr/>
              <p:nvPr/>
            </p:nvGrpSpPr>
            <p:grpSpPr>
              <a:xfrm>
                <a:off x="4733" y="1627"/>
                <a:ext cx="586" cy="151"/>
                <a:chOff x="611" y="2568"/>
                <a:chExt cx="730" cy="139"/>
              </a:xfrm>
            </p:grpSpPr>
            <p:sp>
              <p:nvSpPr>
                <p:cNvPr id="247" name="Google Shape;247;p11"/>
                <p:cNvSpPr/>
                <p:nvPr/>
              </p:nvSpPr>
              <p:spPr>
                <a:xfrm>
                  <a:off x="611" y="2568"/>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48" name="Google Shape;248;p11"/>
                <p:cNvSpPr/>
                <p:nvPr/>
              </p:nvSpPr>
              <p:spPr>
                <a:xfrm>
                  <a:off x="627" y="2583"/>
                  <a:ext cx="699"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249" name="Google Shape;249;p1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250" name="Google Shape;250;p11"/>
              <p:cNvGrpSpPr/>
              <p:nvPr/>
            </p:nvGrpSpPr>
            <p:grpSpPr>
              <a:xfrm>
                <a:off x="4739" y="1325"/>
                <a:ext cx="580" cy="140"/>
                <a:chOff x="614" y="2566"/>
                <a:chExt cx="723" cy="140"/>
              </a:xfrm>
            </p:grpSpPr>
            <p:sp>
              <p:nvSpPr>
                <p:cNvPr id="251" name="Google Shape;251;p11"/>
                <p:cNvSpPr/>
                <p:nvPr/>
              </p:nvSpPr>
              <p:spPr>
                <a:xfrm>
                  <a:off x="614" y="2566"/>
                  <a:ext cx="723"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2" name="Google Shape;252;p11"/>
                <p:cNvSpPr/>
                <p:nvPr/>
              </p:nvSpPr>
              <p:spPr>
                <a:xfrm>
                  <a:off x="630" y="2582"/>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253" name="Google Shape;253;p11"/>
              <p:cNvSpPr/>
              <p:nvPr/>
            </p:nvSpPr>
            <p:spPr>
              <a:xfrm>
                <a:off x="5250" y="429"/>
                <a:ext cx="69" cy="2288"/>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4" name="Google Shape;254;p1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5" name="Google Shape;255;p1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6" name="Google Shape;256;p11"/>
              <p:cNvSpPr/>
              <p:nvPr/>
            </p:nvSpPr>
            <p:spPr>
              <a:xfrm>
                <a:off x="5515" y="2609"/>
                <a:ext cx="50"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7" name="Google Shape;257;p1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8" name="Google Shape;258;p11"/>
              <p:cNvSpPr/>
              <p:nvPr/>
            </p:nvSpPr>
            <p:spPr>
              <a:xfrm>
                <a:off x="4140" y="2679"/>
                <a:ext cx="1198"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59" name="Google Shape;259;p11"/>
              <p:cNvSpPr/>
              <p:nvPr/>
            </p:nvSpPr>
            <p:spPr>
              <a:xfrm>
                <a:off x="4203" y="2712"/>
                <a:ext cx="1072" cy="81"/>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60" name="Google Shape;260;p11"/>
              <p:cNvSpPr/>
              <p:nvPr/>
            </p:nvSpPr>
            <p:spPr>
              <a:xfrm>
                <a:off x="4310"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61" name="Google Shape;261;p11"/>
              <p:cNvSpPr/>
              <p:nvPr/>
            </p:nvSpPr>
            <p:spPr>
              <a:xfrm>
                <a:off x="4487"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262" name="Google Shape;262;p11"/>
              <p:cNvSpPr/>
              <p:nvPr/>
            </p:nvSpPr>
            <p:spPr>
              <a:xfrm>
                <a:off x="4663"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263" name="Google Shape;263;p11"/>
              <p:cNvSpPr/>
              <p:nvPr/>
            </p:nvSpPr>
            <p:spPr>
              <a:xfrm>
                <a:off x="5061" y="1837"/>
                <a:ext cx="88" cy="761"/>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264" name="Google Shape;264;p11"/>
            <p:cNvGrpSpPr/>
            <p:nvPr/>
          </p:nvGrpSpPr>
          <p:grpSpPr>
            <a:xfrm>
              <a:off x="2669417" y="3423937"/>
              <a:ext cx="2003932" cy="369332"/>
              <a:chOff x="7504363" y="3141846"/>
              <a:chExt cx="2003932" cy="369332"/>
            </a:xfrm>
          </p:grpSpPr>
          <p:grpSp>
            <p:nvGrpSpPr>
              <p:cNvPr id="265" name="Google Shape;265;p11"/>
              <p:cNvGrpSpPr/>
              <p:nvPr/>
            </p:nvGrpSpPr>
            <p:grpSpPr>
              <a:xfrm>
                <a:off x="7504363" y="3183676"/>
                <a:ext cx="2003932" cy="306163"/>
                <a:chOff x="1616358" y="2551230"/>
                <a:chExt cx="2141698" cy="218510"/>
              </a:xfrm>
            </p:grpSpPr>
            <p:sp>
              <p:nvSpPr>
                <p:cNvPr id="266" name="Google Shape;266;p11"/>
                <p:cNvSpPr/>
                <p:nvPr/>
              </p:nvSpPr>
              <p:spPr>
                <a:xfrm>
                  <a:off x="1673508" y="2551230"/>
                  <a:ext cx="2027398" cy="218510"/>
                </a:xfrm>
                <a:prstGeom prst="rect">
                  <a:avLst/>
                </a:prstGeom>
                <a:gradFill>
                  <a:gsLst>
                    <a:gs pos="0">
                      <a:srgbClr val="2E75B5"/>
                    </a:gs>
                    <a:gs pos="52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 name="Google Shape;267;p11"/>
                <p:cNvSpPr/>
                <p:nvPr/>
              </p:nvSpPr>
              <p:spPr>
                <a:xfrm>
                  <a:off x="1616358" y="2551230"/>
                  <a:ext cx="114300" cy="218510"/>
                </a:xfrm>
                <a:prstGeom prst="ellipse">
                  <a:avLst/>
                </a:prstGeom>
                <a:solidFill>
                  <a:srgbClr val="7ACCF4"/>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 name="Google Shape;268;p11"/>
                <p:cNvSpPr/>
                <p:nvPr/>
              </p:nvSpPr>
              <p:spPr>
                <a:xfrm>
                  <a:off x="3643756" y="2551230"/>
                  <a:ext cx="114300" cy="218510"/>
                </a:xfrm>
                <a:prstGeom prst="ellipse">
                  <a:avLst/>
                </a:prstGeom>
                <a:gradFill>
                  <a:gsLst>
                    <a:gs pos="0">
                      <a:srgbClr val="2E75B5"/>
                    </a:gs>
                    <a:gs pos="50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 name="Google Shape;269;p11"/>
                <p:cNvSpPr/>
                <p:nvPr/>
              </p:nvSpPr>
              <p:spPr>
                <a:xfrm>
                  <a:off x="3491356" y="2551230"/>
                  <a:ext cx="209550" cy="218510"/>
                </a:xfrm>
                <a:prstGeom prst="rect">
                  <a:avLst/>
                </a:prstGeom>
                <a:gradFill>
                  <a:gsLst>
                    <a:gs pos="0">
                      <a:srgbClr val="2E75B5"/>
                    </a:gs>
                    <a:gs pos="52000">
                      <a:srgbClr val="7ACCF4"/>
                    </a:gs>
                    <a:gs pos="100000">
                      <a:srgbClr val="2E75B5"/>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70" name="Google Shape;270;p11"/>
              <p:cNvSpPr txBox="1"/>
              <p:nvPr/>
            </p:nvSpPr>
            <p:spPr>
              <a:xfrm>
                <a:off x="7695752" y="3141846"/>
                <a:ext cx="16788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reliable channel</a:t>
                </a:r>
                <a:endParaRPr/>
              </a:p>
            </p:txBody>
          </p:sp>
        </p:grpSp>
        <p:cxnSp>
          <p:nvCxnSpPr>
            <p:cNvPr id="271" name="Google Shape;271;p11"/>
            <p:cNvCxnSpPr/>
            <p:nvPr/>
          </p:nvCxnSpPr>
          <p:spPr>
            <a:xfrm>
              <a:off x="1082232" y="3325543"/>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272" name="Google Shape;272;p11"/>
            <p:cNvSpPr/>
            <p:nvPr/>
          </p:nvSpPr>
          <p:spPr>
            <a:xfrm rot="5400000">
              <a:off x="2152182" y="3067004"/>
              <a:ext cx="462111" cy="773811"/>
            </a:xfrm>
            <a:prstGeom prst="bentUpArrow">
              <a:avLst>
                <a:gd fmla="val 7999" name="adj1"/>
                <a:gd fmla="val 16334" name="adj2"/>
                <a:gd fmla="val 21389" name="adj3"/>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73" name="Google Shape;273;p11"/>
            <p:cNvCxnSpPr/>
            <p:nvPr/>
          </p:nvCxnSpPr>
          <p:spPr>
            <a:xfrm>
              <a:off x="4645151" y="3325543"/>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274" name="Google Shape;274;p11"/>
            <p:cNvSpPr txBox="1"/>
            <p:nvPr/>
          </p:nvSpPr>
          <p:spPr>
            <a:xfrm>
              <a:off x="737513" y="3044385"/>
              <a:ext cx="994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application</a:t>
              </a:r>
              <a:endParaRPr b="0" i="0" sz="1800" u="none" cap="none" strike="noStrike">
                <a:solidFill>
                  <a:srgbClr val="000000"/>
                </a:solidFill>
                <a:latin typeface="Calibri"/>
                <a:ea typeface="Calibri"/>
                <a:cs typeface="Calibri"/>
                <a:sym typeface="Calibri"/>
              </a:endParaRPr>
            </a:p>
          </p:txBody>
        </p:sp>
        <p:sp>
          <p:nvSpPr>
            <p:cNvPr id="275" name="Google Shape;275;p11"/>
            <p:cNvSpPr txBox="1"/>
            <p:nvPr/>
          </p:nvSpPr>
          <p:spPr>
            <a:xfrm>
              <a:off x="828116" y="3272133"/>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sp>
          <p:nvSpPr>
            <p:cNvPr id="276" name="Google Shape;276;p11"/>
            <p:cNvSpPr txBox="1"/>
            <p:nvPr/>
          </p:nvSpPr>
          <p:spPr>
            <a:xfrm flipH="1">
              <a:off x="1817207" y="4010900"/>
              <a:ext cx="40256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reliable service </a:t>
              </a:r>
              <a:r>
                <a:rPr b="0" i="1" lang="en-US" sz="2400" u="none" cap="none" strike="noStrike">
                  <a:solidFill>
                    <a:srgbClr val="000000"/>
                  </a:solidFill>
                  <a:latin typeface="Calibri"/>
                  <a:ea typeface="Calibri"/>
                  <a:cs typeface="Calibri"/>
                  <a:sym typeface="Calibri"/>
                </a:rPr>
                <a:t>abstraction</a:t>
              </a:r>
              <a:endParaRPr/>
            </a:p>
          </p:txBody>
        </p:sp>
      </p:grpSp>
      <p:sp>
        <p:nvSpPr>
          <p:cNvPr id="277" name="Google Shape;277;p11"/>
          <p:cNvSpPr/>
          <p:nvPr/>
        </p:nvSpPr>
        <p:spPr>
          <a:xfrm>
            <a:off x="295893" y="1816276"/>
            <a:ext cx="5265664" cy="2394608"/>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 name="Google Shape;278;p11"/>
          <p:cNvSpPr/>
          <p:nvPr/>
        </p:nvSpPr>
        <p:spPr>
          <a:xfrm>
            <a:off x="5448822" y="3106456"/>
            <a:ext cx="638827" cy="1014608"/>
          </a:xfrm>
          <a:prstGeom prst="rightArrow">
            <a:avLst>
              <a:gd fmla="val 50000" name="adj1"/>
              <a:gd fmla="val 50000" name="adj2"/>
            </a:avLst>
          </a:prstGeom>
          <a:gradFill>
            <a:gsLst>
              <a:gs pos="0">
                <a:srgbClr val="F5F7FC"/>
              </a:gs>
              <a:gs pos="56000">
                <a:srgbClr val="C00000"/>
              </a:gs>
              <a:gs pos="100000">
                <a:srgbClr val="C0000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 name="Google Shape;279;p11"/>
          <p:cNvSpPr/>
          <p:nvPr/>
        </p:nvSpPr>
        <p:spPr>
          <a:xfrm>
            <a:off x="6586778" y="3177152"/>
            <a:ext cx="1952787"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 name="Google Shape;280;p11"/>
          <p:cNvSpPr/>
          <p:nvPr/>
        </p:nvSpPr>
        <p:spPr>
          <a:xfrm>
            <a:off x="9885335" y="3174569"/>
            <a:ext cx="1952787"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1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278"/>
                                        </p:tgtEl>
                                      </p:cBhvr>
                                    </p:animEffect>
                                    <p:set>
                                      <p:cBhvr>
                                        <p:cTn dur="1" fill="hold">
                                          <p:stCondLst>
                                            <p:cond delay="50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Principles of reliable </a:t>
            </a:r>
            <a:r>
              <a:rPr lang="en-US"/>
              <a:t>d</a:t>
            </a:r>
            <a:r>
              <a:rPr lang="en-US" sz="4400"/>
              <a:t>ata </a:t>
            </a:r>
            <a:r>
              <a:rPr lang="en-US"/>
              <a:t>t</a:t>
            </a:r>
            <a:r>
              <a:rPr lang="en-US" sz="4400"/>
              <a:t>ransfer </a:t>
            </a:r>
            <a:endParaRPr/>
          </a:p>
        </p:txBody>
      </p:sp>
      <p:grpSp>
        <p:nvGrpSpPr>
          <p:cNvPr id="288" name="Google Shape;288;p12"/>
          <p:cNvGrpSpPr/>
          <p:nvPr/>
        </p:nvGrpSpPr>
        <p:grpSpPr>
          <a:xfrm>
            <a:off x="6226081" y="1900904"/>
            <a:ext cx="5598584" cy="4095684"/>
            <a:chOff x="6226081" y="2364366"/>
            <a:chExt cx="5598584" cy="4095684"/>
          </a:xfrm>
        </p:grpSpPr>
        <p:grpSp>
          <p:nvGrpSpPr>
            <p:cNvPr id="289" name="Google Shape;289;p12"/>
            <p:cNvGrpSpPr/>
            <p:nvPr/>
          </p:nvGrpSpPr>
          <p:grpSpPr>
            <a:xfrm>
              <a:off x="6944646" y="2545250"/>
              <a:ext cx="1245036" cy="593992"/>
              <a:chOff x="9852456" y="608434"/>
              <a:chExt cx="1245036" cy="593992"/>
            </a:xfrm>
          </p:grpSpPr>
          <p:sp>
            <p:nvSpPr>
              <p:cNvPr id="290" name="Google Shape;290;p12"/>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91" name="Google Shape;291;p12"/>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sending process</a:t>
                </a:r>
                <a:endParaRPr/>
              </a:p>
            </p:txBody>
          </p:sp>
        </p:grpSp>
        <p:grpSp>
          <p:nvGrpSpPr>
            <p:cNvPr id="292" name="Google Shape;292;p12"/>
            <p:cNvGrpSpPr/>
            <p:nvPr/>
          </p:nvGrpSpPr>
          <p:grpSpPr>
            <a:xfrm>
              <a:off x="7541116" y="2997281"/>
              <a:ext cx="577241" cy="338554"/>
              <a:chOff x="9950444" y="999755"/>
              <a:chExt cx="577241" cy="338554"/>
            </a:xfrm>
          </p:grpSpPr>
          <p:sp>
            <p:nvSpPr>
              <p:cNvPr id="293" name="Google Shape;293;p12"/>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 name="Google Shape;294;p12"/>
              <p:cNvSpPr txBox="1"/>
              <p:nvPr/>
            </p:nvSpPr>
            <p:spPr>
              <a:xfrm>
                <a:off x="9950444" y="999755"/>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295" name="Google Shape;295;p12"/>
            <p:cNvGrpSpPr/>
            <p:nvPr/>
          </p:nvGrpSpPr>
          <p:grpSpPr>
            <a:xfrm>
              <a:off x="6677899" y="2425781"/>
              <a:ext cx="545509" cy="512284"/>
              <a:chOff x="-44" y="1473"/>
              <a:chExt cx="981" cy="1105"/>
            </a:xfrm>
          </p:grpSpPr>
          <p:pic>
            <p:nvPicPr>
              <p:cNvPr descr="desktop_computer_stylized_medium" id="296" name="Google Shape;296;p1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97" name="Google Shape;297;p1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298" name="Google Shape;298;p12"/>
            <p:cNvGrpSpPr/>
            <p:nvPr/>
          </p:nvGrpSpPr>
          <p:grpSpPr>
            <a:xfrm>
              <a:off x="10189724" y="2496350"/>
              <a:ext cx="1245036" cy="593992"/>
              <a:chOff x="9852456" y="608434"/>
              <a:chExt cx="1245036" cy="593992"/>
            </a:xfrm>
          </p:grpSpPr>
          <p:sp>
            <p:nvSpPr>
              <p:cNvPr id="299" name="Google Shape;299;p12"/>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00" name="Google Shape;300;p12"/>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receiving process</a:t>
                </a:r>
                <a:endParaRPr/>
              </a:p>
            </p:txBody>
          </p:sp>
        </p:grpSp>
        <p:grpSp>
          <p:nvGrpSpPr>
            <p:cNvPr id="301" name="Google Shape;301;p12"/>
            <p:cNvGrpSpPr/>
            <p:nvPr/>
          </p:nvGrpSpPr>
          <p:grpSpPr>
            <a:xfrm>
              <a:off x="10248853" y="2969571"/>
              <a:ext cx="577241" cy="338554"/>
              <a:chOff x="9678159" y="981583"/>
              <a:chExt cx="577241" cy="338554"/>
            </a:xfrm>
          </p:grpSpPr>
          <p:sp>
            <p:nvSpPr>
              <p:cNvPr id="302" name="Google Shape;302;p12"/>
              <p:cNvSpPr/>
              <p:nvPr/>
            </p:nvSpPr>
            <p:spPr>
              <a:xfrm>
                <a:off x="9744032" y="1048007"/>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12"/>
              <p:cNvSpPr txBox="1"/>
              <p:nvPr/>
            </p:nvSpPr>
            <p:spPr>
              <a:xfrm>
                <a:off x="9678159" y="981583"/>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304" name="Google Shape;304;p12"/>
            <p:cNvGrpSpPr/>
            <p:nvPr/>
          </p:nvGrpSpPr>
          <p:grpSpPr>
            <a:xfrm>
              <a:off x="11287371" y="2364366"/>
              <a:ext cx="230514" cy="466725"/>
              <a:chOff x="4140" y="429"/>
              <a:chExt cx="1425" cy="2396"/>
            </a:xfrm>
          </p:grpSpPr>
          <p:sp>
            <p:nvSpPr>
              <p:cNvPr id="305" name="Google Shape;305;p1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06" name="Google Shape;306;p12"/>
              <p:cNvSpPr/>
              <p:nvPr/>
            </p:nvSpPr>
            <p:spPr>
              <a:xfrm>
                <a:off x="4203" y="429"/>
                <a:ext cx="1053"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07" name="Google Shape;307;p1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08" name="Google Shape;308;p1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09" name="Google Shape;309;p12"/>
              <p:cNvSpPr/>
              <p:nvPr/>
            </p:nvSpPr>
            <p:spPr>
              <a:xfrm>
                <a:off x="4209" y="693"/>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310" name="Google Shape;310;p12"/>
              <p:cNvGrpSpPr/>
              <p:nvPr/>
            </p:nvGrpSpPr>
            <p:grpSpPr>
              <a:xfrm>
                <a:off x="4751" y="667"/>
                <a:ext cx="580" cy="146"/>
                <a:chOff x="617" y="2567"/>
                <a:chExt cx="724" cy="140"/>
              </a:xfrm>
            </p:grpSpPr>
            <p:sp>
              <p:nvSpPr>
                <p:cNvPr id="311" name="Google Shape;311;p12"/>
                <p:cNvSpPr/>
                <p:nvPr/>
              </p:nvSpPr>
              <p:spPr>
                <a:xfrm>
                  <a:off x="617" y="2567"/>
                  <a:ext cx="724"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12" name="Google Shape;312;p12"/>
                <p:cNvSpPr/>
                <p:nvPr/>
              </p:nvSpPr>
              <p:spPr>
                <a:xfrm>
                  <a:off x="633" y="2582"/>
                  <a:ext cx="692"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313" name="Google Shape;313;p12"/>
              <p:cNvSpPr/>
              <p:nvPr/>
            </p:nvSpPr>
            <p:spPr>
              <a:xfrm>
                <a:off x="4222" y="101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314" name="Google Shape;314;p12"/>
              <p:cNvGrpSpPr/>
              <p:nvPr/>
            </p:nvGrpSpPr>
            <p:grpSpPr>
              <a:xfrm>
                <a:off x="4745" y="996"/>
                <a:ext cx="580" cy="156"/>
                <a:chOff x="612" y="2570"/>
                <a:chExt cx="724" cy="162"/>
              </a:xfrm>
            </p:grpSpPr>
            <p:sp>
              <p:nvSpPr>
                <p:cNvPr id="315" name="Google Shape;315;p12"/>
                <p:cNvSpPr/>
                <p:nvPr/>
              </p:nvSpPr>
              <p:spPr>
                <a:xfrm>
                  <a:off x="612" y="2570"/>
                  <a:ext cx="724" cy="16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16" name="Google Shape;316;p12"/>
                <p:cNvSpPr/>
                <p:nvPr/>
              </p:nvSpPr>
              <p:spPr>
                <a:xfrm>
                  <a:off x="628" y="2586"/>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317" name="Google Shape;317;p12"/>
              <p:cNvSpPr/>
              <p:nvPr/>
            </p:nvSpPr>
            <p:spPr>
              <a:xfrm>
                <a:off x="4216" y="135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18" name="Google Shape;318;p12"/>
              <p:cNvSpPr/>
              <p:nvPr/>
            </p:nvSpPr>
            <p:spPr>
              <a:xfrm>
                <a:off x="4228" y="1654"/>
                <a:ext cx="593"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319" name="Google Shape;319;p12"/>
              <p:cNvGrpSpPr/>
              <p:nvPr/>
            </p:nvGrpSpPr>
            <p:grpSpPr>
              <a:xfrm>
                <a:off x="4733" y="1627"/>
                <a:ext cx="586" cy="151"/>
                <a:chOff x="611" y="2568"/>
                <a:chExt cx="730" cy="139"/>
              </a:xfrm>
            </p:grpSpPr>
            <p:sp>
              <p:nvSpPr>
                <p:cNvPr id="320" name="Google Shape;320;p12"/>
                <p:cNvSpPr/>
                <p:nvPr/>
              </p:nvSpPr>
              <p:spPr>
                <a:xfrm>
                  <a:off x="611" y="2568"/>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1" name="Google Shape;321;p12"/>
                <p:cNvSpPr/>
                <p:nvPr/>
              </p:nvSpPr>
              <p:spPr>
                <a:xfrm>
                  <a:off x="627" y="2583"/>
                  <a:ext cx="699"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322" name="Google Shape;322;p1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323" name="Google Shape;323;p12"/>
              <p:cNvGrpSpPr/>
              <p:nvPr/>
            </p:nvGrpSpPr>
            <p:grpSpPr>
              <a:xfrm>
                <a:off x="4739" y="1325"/>
                <a:ext cx="580" cy="140"/>
                <a:chOff x="614" y="2566"/>
                <a:chExt cx="723" cy="140"/>
              </a:xfrm>
            </p:grpSpPr>
            <p:sp>
              <p:nvSpPr>
                <p:cNvPr id="324" name="Google Shape;324;p12"/>
                <p:cNvSpPr/>
                <p:nvPr/>
              </p:nvSpPr>
              <p:spPr>
                <a:xfrm>
                  <a:off x="614" y="2566"/>
                  <a:ext cx="723"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5" name="Google Shape;325;p12"/>
                <p:cNvSpPr/>
                <p:nvPr/>
              </p:nvSpPr>
              <p:spPr>
                <a:xfrm>
                  <a:off x="630" y="2582"/>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326" name="Google Shape;326;p12"/>
              <p:cNvSpPr/>
              <p:nvPr/>
            </p:nvSpPr>
            <p:spPr>
              <a:xfrm>
                <a:off x="5250" y="429"/>
                <a:ext cx="69" cy="2288"/>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7" name="Google Shape;327;p1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8" name="Google Shape;328;p1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29" name="Google Shape;329;p12"/>
              <p:cNvSpPr/>
              <p:nvPr/>
            </p:nvSpPr>
            <p:spPr>
              <a:xfrm>
                <a:off x="5515" y="2609"/>
                <a:ext cx="50"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30" name="Google Shape;330;p1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31" name="Google Shape;331;p12"/>
              <p:cNvSpPr/>
              <p:nvPr/>
            </p:nvSpPr>
            <p:spPr>
              <a:xfrm>
                <a:off x="4140" y="2679"/>
                <a:ext cx="1198"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32" name="Google Shape;332;p12"/>
              <p:cNvSpPr/>
              <p:nvPr/>
            </p:nvSpPr>
            <p:spPr>
              <a:xfrm>
                <a:off x="4203" y="2712"/>
                <a:ext cx="1072" cy="81"/>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33" name="Google Shape;333;p12"/>
              <p:cNvSpPr/>
              <p:nvPr/>
            </p:nvSpPr>
            <p:spPr>
              <a:xfrm>
                <a:off x="4310"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34" name="Google Shape;334;p12"/>
              <p:cNvSpPr/>
              <p:nvPr/>
            </p:nvSpPr>
            <p:spPr>
              <a:xfrm>
                <a:off x="4487"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335" name="Google Shape;335;p12"/>
              <p:cNvSpPr/>
              <p:nvPr/>
            </p:nvSpPr>
            <p:spPr>
              <a:xfrm>
                <a:off x="4663"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36" name="Google Shape;336;p12"/>
              <p:cNvSpPr/>
              <p:nvPr/>
            </p:nvSpPr>
            <p:spPr>
              <a:xfrm>
                <a:off x="5061" y="1837"/>
                <a:ext cx="88" cy="761"/>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cxnSp>
          <p:nvCxnSpPr>
            <p:cNvPr id="337" name="Google Shape;337;p12"/>
            <p:cNvCxnSpPr/>
            <p:nvPr/>
          </p:nvCxnSpPr>
          <p:spPr>
            <a:xfrm>
              <a:off x="6584655" y="33189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338" name="Google Shape;338;p12"/>
            <p:cNvCxnSpPr/>
            <p:nvPr/>
          </p:nvCxnSpPr>
          <p:spPr>
            <a:xfrm>
              <a:off x="10078299" y="3291191"/>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339" name="Google Shape;339;p12"/>
            <p:cNvSpPr txBox="1"/>
            <p:nvPr/>
          </p:nvSpPr>
          <p:spPr>
            <a:xfrm>
              <a:off x="6226081" y="3037743"/>
              <a:ext cx="994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application</a:t>
              </a:r>
              <a:endParaRPr b="0" i="0" sz="1800" u="none" cap="none" strike="noStrike">
                <a:solidFill>
                  <a:srgbClr val="000000"/>
                </a:solidFill>
                <a:latin typeface="Calibri"/>
                <a:ea typeface="Calibri"/>
                <a:cs typeface="Calibri"/>
                <a:sym typeface="Calibri"/>
              </a:endParaRPr>
            </a:p>
          </p:txBody>
        </p:sp>
        <p:sp>
          <p:nvSpPr>
            <p:cNvPr id="340" name="Google Shape;340;p12"/>
            <p:cNvSpPr txBox="1"/>
            <p:nvPr/>
          </p:nvSpPr>
          <p:spPr>
            <a:xfrm>
              <a:off x="6344394" y="3265491"/>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sp>
          <p:nvSpPr>
            <p:cNvPr id="341" name="Google Shape;341;p12"/>
            <p:cNvSpPr txBox="1"/>
            <p:nvPr/>
          </p:nvSpPr>
          <p:spPr>
            <a:xfrm flipH="1">
              <a:off x="7109034" y="5998385"/>
              <a:ext cx="465717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reliable service </a:t>
              </a:r>
              <a:r>
                <a:rPr b="0" i="1" lang="en-US" sz="2400" u="none" cap="none" strike="noStrike">
                  <a:solidFill>
                    <a:srgbClr val="C00000"/>
                  </a:solidFill>
                  <a:latin typeface="Calibri"/>
                  <a:ea typeface="Calibri"/>
                  <a:cs typeface="Calibri"/>
                  <a:sym typeface="Calibri"/>
                </a:rPr>
                <a:t>implementation</a:t>
              </a:r>
              <a:endParaRPr/>
            </a:p>
          </p:txBody>
        </p:sp>
        <p:grpSp>
          <p:nvGrpSpPr>
            <p:cNvPr id="342" name="Google Shape;342;p12"/>
            <p:cNvGrpSpPr/>
            <p:nvPr/>
          </p:nvGrpSpPr>
          <p:grpSpPr>
            <a:xfrm>
              <a:off x="6573835" y="5301907"/>
              <a:ext cx="5250830" cy="481581"/>
              <a:chOff x="6737055" y="3471301"/>
              <a:chExt cx="5250830" cy="481581"/>
            </a:xfrm>
          </p:grpSpPr>
          <p:grpSp>
            <p:nvGrpSpPr>
              <p:cNvPr id="343" name="Google Shape;343;p12"/>
              <p:cNvGrpSpPr/>
              <p:nvPr/>
            </p:nvGrpSpPr>
            <p:grpSpPr>
              <a:xfrm>
                <a:off x="8324240" y="3583550"/>
                <a:ext cx="2044628" cy="369332"/>
                <a:chOff x="7504363" y="3155701"/>
                <a:chExt cx="2044628" cy="369332"/>
              </a:xfrm>
            </p:grpSpPr>
            <p:grpSp>
              <p:nvGrpSpPr>
                <p:cNvPr id="344" name="Google Shape;344;p12"/>
                <p:cNvGrpSpPr/>
                <p:nvPr/>
              </p:nvGrpSpPr>
              <p:grpSpPr>
                <a:xfrm>
                  <a:off x="7504363" y="3183676"/>
                  <a:ext cx="2003932" cy="306163"/>
                  <a:chOff x="1616358" y="2551230"/>
                  <a:chExt cx="2141698" cy="218510"/>
                </a:xfrm>
              </p:grpSpPr>
              <p:sp>
                <p:nvSpPr>
                  <p:cNvPr id="345" name="Google Shape;345;p12"/>
                  <p:cNvSpPr/>
                  <p:nvPr/>
                </p:nvSpPr>
                <p:spPr>
                  <a:xfrm>
                    <a:off x="1673508" y="2551230"/>
                    <a:ext cx="2027398" cy="218510"/>
                  </a:xfrm>
                  <a:prstGeom prst="rect">
                    <a:avLst/>
                  </a:prstGeom>
                  <a:gradFill>
                    <a:gsLst>
                      <a:gs pos="0">
                        <a:srgbClr val="2E75B5"/>
                      </a:gs>
                      <a:gs pos="52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 name="Google Shape;346;p12"/>
                  <p:cNvSpPr/>
                  <p:nvPr/>
                </p:nvSpPr>
                <p:spPr>
                  <a:xfrm>
                    <a:off x="1616358" y="2551230"/>
                    <a:ext cx="114300" cy="218510"/>
                  </a:xfrm>
                  <a:prstGeom prst="ellipse">
                    <a:avLst/>
                  </a:prstGeom>
                  <a:solidFill>
                    <a:srgbClr val="7ACCF4"/>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 name="Google Shape;347;p12"/>
                  <p:cNvSpPr/>
                  <p:nvPr/>
                </p:nvSpPr>
                <p:spPr>
                  <a:xfrm>
                    <a:off x="3643756" y="2551230"/>
                    <a:ext cx="114300" cy="218510"/>
                  </a:xfrm>
                  <a:prstGeom prst="ellipse">
                    <a:avLst/>
                  </a:prstGeom>
                  <a:gradFill>
                    <a:gsLst>
                      <a:gs pos="0">
                        <a:srgbClr val="2E75B5"/>
                      </a:gs>
                      <a:gs pos="50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 name="Google Shape;348;p12"/>
                  <p:cNvSpPr/>
                  <p:nvPr/>
                </p:nvSpPr>
                <p:spPr>
                  <a:xfrm>
                    <a:off x="3491356" y="2551230"/>
                    <a:ext cx="209550" cy="218510"/>
                  </a:xfrm>
                  <a:prstGeom prst="rect">
                    <a:avLst/>
                  </a:prstGeom>
                  <a:gradFill>
                    <a:gsLst>
                      <a:gs pos="0">
                        <a:srgbClr val="2E75B5"/>
                      </a:gs>
                      <a:gs pos="52000">
                        <a:srgbClr val="7ACCF4"/>
                      </a:gs>
                      <a:gs pos="100000">
                        <a:srgbClr val="2E75B5"/>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349" name="Google Shape;349;p12"/>
                <p:cNvSpPr txBox="1"/>
                <p:nvPr/>
              </p:nvSpPr>
              <p:spPr>
                <a:xfrm>
                  <a:off x="7626477" y="3155701"/>
                  <a:ext cx="19225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unreliable channel</a:t>
                  </a:r>
                  <a:endParaRPr/>
                </a:p>
              </p:txBody>
            </p:sp>
          </p:grpSp>
          <p:cxnSp>
            <p:nvCxnSpPr>
              <p:cNvPr id="350" name="Google Shape;350;p12"/>
              <p:cNvCxnSpPr/>
              <p:nvPr/>
            </p:nvCxnSpPr>
            <p:spPr>
              <a:xfrm>
                <a:off x="6737055" y="34713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351" name="Google Shape;351;p12"/>
              <p:cNvCxnSpPr/>
              <p:nvPr/>
            </p:nvCxnSpPr>
            <p:spPr>
              <a:xfrm>
                <a:off x="10299974" y="3471301"/>
                <a:ext cx="1687911" cy="0"/>
              </a:xfrm>
              <a:prstGeom prst="straightConnector1">
                <a:avLst/>
              </a:prstGeom>
              <a:noFill/>
              <a:ln cap="flat" cmpd="sng" w="22225">
                <a:solidFill>
                  <a:srgbClr val="C00000"/>
                </a:solidFill>
                <a:prstDash val="solid"/>
                <a:miter lim="800000"/>
                <a:headEnd len="sm" w="sm" type="none"/>
                <a:tailEnd len="sm" w="sm" type="none"/>
              </a:ln>
            </p:spPr>
          </p:cxnSp>
        </p:grpSp>
        <p:sp>
          <p:nvSpPr>
            <p:cNvPr id="352" name="Google Shape;352;p12"/>
            <p:cNvSpPr txBox="1"/>
            <p:nvPr/>
          </p:nvSpPr>
          <p:spPr>
            <a:xfrm>
              <a:off x="6413644" y="5279980"/>
              <a:ext cx="794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network</a:t>
              </a:r>
              <a:endParaRPr b="0" i="0" sz="1800" u="none" cap="none" strike="noStrike">
                <a:solidFill>
                  <a:srgbClr val="000000"/>
                </a:solidFill>
                <a:latin typeface="Calibri"/>
                <a:ea typeface="Calibri"/>
                <a:cs typeface="Calibri"/>
                <a:sym typeface="Calibri"/>
              </a:endParaRPr>
            </a:p>
          </p:txBody>
        </p:sp>
        <p:sp>
          <p:nvSpPr>
            <p:cNvPr id="353" name="Google Shape;353;p12"/>
            <p:cNvSpPr txBox="1"/>
            <p:nvPr/>
          </p:nvSpPr>
          <p:spPr>
            <a:xfrm>
              <a:off x="6358993" y="5023850"/>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cxnSp>
          <p:nvCxnSpPr>
            <p:cNvPr id="354" name="Google Shape;354;p12"/>
            <p:cNvCxnSpPr/>
            <p:nvPr/>
          </p:nvCxnSpPr>
          <p:spPr>
            <a:xfrm>
              <a:off x="7532988" y="3216212"/>
              <a:ext cx="0" cy="403537"/>
            </a:xfrm>
            <a:prstGeom prst="straightConnector1">
              <a:avLst/>
            </a:prstGeom>
            <a:noFill/>
            <a:ln cap="flat" cmpd="sng" w="47625">
              <a:solidFill>
                <a:schemeClr val="accent1"/>
              </a:solidFill>
              <a:prstDash val="solid"/>
              <a:miter lim="800000"/>
              <a:headEnd len="sm" w="sm" type="none"/>
              <a:tailEnd len="med" w="med" type="triangle"/>
            </a:ln>
          </p:spPr>
        </p:cxnSp>
        <p:cxnSp>
          <p:nvCxnSpPr>
            <p:cNvPr id="355" name="Google Shape;355;p12"/>
            <p:cNvCxnSpPr/>
            <p:nvPr/>
          </p:nvCxnSpPr>
          <p:spPr>
            <a:xfrm rot="10800000">
              <a:off x="10867079" y="3152635"/>
              <a:ext cx="0" cy="439404"/>
            </a:xfrm>
            <a:prstGeom prst="straightConnector1">
              <a:avLst/>
            </a:prstGeom>
            <a:noFill/>
            <a:ln cap="flat" cmpd="sng" w="47625">
              <a:solidFill>
                <a:schemeClr val="accent1"/>
              </a:solidFill>
              <a:prstDash val="solid"/>
              <a:miter lim="800000"/>
              <a:headEnd len="sm" w="sm" type="none"/>
              <a:tailEnd len="med" w="med" type="triangle"/>
            </a:ln>
          </p:spPr>
        </p:cxnSp>
        <p:sp>
          <p:nvSpPr>
            <p:cNvPr id="356" name="Google Shape;356;p12"/>
            <p:cNvSpPr txBox="1"/>
            <p:nvPr/>
          </p:nvSpPr>
          <p:spPr>
            <a:xfrm>
              <a:off x="6584496" y="3824138"/>
              <a:ext cx="1896984"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sender-side of</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reliable data transfer protocol</a:t>
              </a:r>
              <a:endParaRPr/>
            </a:p>
          </p:txBody>
        </p:sp>
        <p:sp>
          <p:nvSpPr>
            <p:cNvPr id="357" name="Google Shape;357;p12"/>
            <p:cNvSpPr txBox="1"/>
            <p:nvPr/>
          </p:nvSpPr>
          <p:spPr>
            <a:xfrm>
              <a:off x="9914975" y="3826493"/>
              <a:ext cx="1896984"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receiver-side</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of reliable data transfer protocol</a:t>
              </a:r>
              <a:endParaRPr/>
            </a:p>
          </p:txBody>
        </p:sp>
        <p:grpSp>
          <p:nvGrpSpPr>
            <p:cNvPr id="358" name="Google Shape;358;p12"/>
            <p:cNvGrpSpPr/>
            <p:nvPr/>
          </p:nvGrpSpPr>
          <p:grpSpPr>
            <a:xfrm>
              <a:off x="7535361" y="5023850"/>
              <a:ext cx="632009" cy="632009"/>
              <a:chOff x="7408199" y="4955748"/>
              <a:chExt cx="632009" cy="632009"/>
            </a:xfrm>
          </p:grpSpPr>
          <p:cxnSp>
            <p:nvCxnSpPr>
              <p:cNvPr id="359" name="Google Shape;359;p12"/>
              <p:cNvCxnSpPr/>
              <p:nvPr/>
            </p:nvCxnSpPr>
            <p:spPr>
              <a:xfrm>
                <a:off x="7417790" y="4955748"/>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360" name="Google Shape;360;p12"/>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nvGrpSpPr>
            <p:cNvPr id="361" name="Google Shape;361;p12"/>
            <p:cNvGrpSpPr/>
            <p:nvPr/>
          </p:nvGrpSpPr>
          <p:grpSpPr>
            <a:xfrm rot="-5400000">
              <a:off x="10248530" y="5019008"/>
              <a:ext cx="632009" cy="632009"/>
              <a:chOff x="7408199" y="4948974"/>
              <a:chExt cx="632009" cy="632009"/>
            </a:xfrm>
          </p:grpSpPr>
          <p:cxnSp>
            <p:nvCxnSpPr>
              <p:cNvPr id="362" name="Google Shape;362;p12"/>
              <p:cNvCxnSpPr/>
              <p:nvPr/>
            </p:nvCxnSpPr>
            <p:spPr>
              <a:xfrm>
                <a:off x="7427960" y="4948974"/>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363" name="Google Shape;363;p12"/>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grpSp>
        <p:nvGrpSpPr>
          <p:cNvPr id="364" name="Google Shape;364;p12"/>
          <p:cNvGrpSpPr/>
          <p:nvPr/>
        </p:nvGrpSpPr>
        <p:grpSpPr>
          <a:xfrm>
            <a:off x="995688" y="3550466"/>
            <a:ext cx="9016751" cy="2246769"/>
            <a:chOff x="995688" y="4013928"/>
            <a:chExt cx="9016751" cy="2246769"/>
          </a:xfrm>
        </p:grpSpPr>
        <p:sp>
          <p:nvSpPr>
            <p:cNvPr id="365" name="Google Shape;365;p12"/>
            <p:cNvSpPr txBox="1"/>
            <p:nvPr/>
          </p:nvSpPr>
          <p:spPr>
            <a:xfrm>
              <a:off x="995688" y="4013928"/>
              <a:ext cx="4815357" cy="224676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Complexity of reliable data transfer protocol  will depend (strongly) on characteristics of unreliable channel (lose, corrupt, reorder data?)</a:t>
              </a:r>
              <a:endParaRPr/>
            </a:p>
          </p:txBody>
        </p:sp>
        <p:cxnSp>
          <p:nvCxnSpPr>
            <p:cNvPr id="366" name="Google Shape;366;p12"/>
            <p:cNvCxnSpPr/>
            <p:nvPr/>
          </p:nvCxnSpPr>
          <p:spPr>
            <a:xfrm flipH="1">
              <a:off x="5799610" y="4167212"/>
              <a:ext cx="1091351" cy="1001120"/>
            </a:xfrm>
            <a:prstGeom prst="straightConnector1">
              <a:avLst/>
            </a:prstGeom>
            <a:noFill/>
            <a:ln cap="flat" cmpd="sng" w="9525">
              <a:solidFill>
                <a:srgbClr val="FF0000"/>
              </a:solidFill>
              <a:prstDash val="solid"/>
              <a:miter lim="800000"/>
              <a:headEnd len="sm" w="sm" type="none"/>
              <a:tailEnd len="sm" w="sm" type="none"/>
            </a:ln>
          </p:spPr>
        </p:cxnSp>
        <p:cxnSp>
          <p:nvCxnSpPr>
            <p:cNvPr id="367" name="Google Shape;367;p12"/>
            <p:cNvCxnSpPr/>
            <p:nvPr/>
          </p:nvCxnSpPr>
          <p:spPr>
            <a:xfrm flipH="1">
              <a:off x="5800941" y="4291381"/>
              <a:ext cx="4211498" cy="886357"/>
            </a:xfrm>
            <a:prstGeom prst="straightConnector1">
              <a:avLst/>
            </a:prstGeom>
            <a:noFill/>
            <a:ln cap="flat" cmpd="sng" w="9525">
              <a:solidFill>
                <a:srgbClr val="FF0000"/>
              </a:solidFill>
              <a:prstDash val="solid"/>
              <a:miter lim="800000"/>
              <a:headEnd len="sm" w="sm" type="none"/>
              <a:tailEnd len="sm" w="sm" type="none"/>
            </a:ln>
          </p:spPr>
        </p:cxnSp>
      </p:grpSp>
      <p:sp>
        <p:nvSpPr>
          <p:cNvPr id="368" name="Google Shape;368;p12"/>
          <p:cNvSpPr/>
          <p:nvPr/>
        </p:nvSpPr>
        <p:spPr>
          <a:xfrm>
            <a:off x="6586778" y="3177152"/>
            <a:ext cx="1952787"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 name="Google Shape;369;p12"/>
          <p:cNvSpPr/>
          <p:nvPr/>
        </p:nvSpPr>
        <p:spPr>
          <a:xfrm>
            <a:off x="9885335" y="3174569"/>
            <a:ext cx="1952787"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 name="Google Shape;370;p1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3"/>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Principles of reliable </a:t>
            </a:r>
            <a:r>
              <a:rPr lang="en-US"/>
              <a:t>d</a:t>
            </a:r>
            <a:r>
              <a:rPr lang="en-US" sz="4400"/>
              <a:t>ata </a:t>
            </a:r>
            <a:r>
              <a:rPr lang="en-US"/>
              <a:t>t</a:t>
            </a:r>
            <a:r>
              <a:rPr lang="en-US" sz="4400"/>
              <a:t>ransfer </a:t>
            </a:r>
            <a:endParaRPr/>
          </a:p>
        </p:txBody>
      </p:sp>
      <p:grpSp>
        <p:nvGrpSpPr>
          <p:cNvPr id="377" name="Google Shape;377;p13"/>
          <p:cNvGrpSpPr/>
          <p:nvPr/>
        </p:nvGrpSpPr>
        <p:grpSpPr>
          <a:xfrm>
            <a:off x="6226081" y="1900904"/>
            <a:ext cx="5598584" cy="4095684"/>
            <a:chOff x="6226081" y="2364366"/>
            <a:chExt cx="5598584" cy="4095684"/>
          </a:xfrm>
        </p:grpSpPr>
        <p:grpSp>
          <p:nvGrpSpPr>
            <p:cNvPr id="378" name="Google Shape;378;p13"/>
            <p:cNvGrpSpPr/>
            <p:nvPr/>
          </p:nvGrpSpPr>
          <p:grpSpPr>
            <a:xfrm>
              <a:off x="6944646" y="2545250"/>
              <a:ext cx="1245036" cy="593992"/>
              <a:chOff x="9852456" y="608434"/>
              <a:chExt cx="1245036" cy="593992"/>
            </a:xfrm>
          </p:grpSpPr>
          <p:sp>
            <p:nvSpPr>
              <p:cNvPr id="379" name="Google Shape;379;p13"/>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80" name="Google Shape;380;p13"/>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sending process</a:t>
                </a:r>
                <a:endParaRPr/>
              </a:p>
            </p:txBody>
          </p:sp>
        </p:grpSp>
        <p:grpSp>
          <p:nvGrpSpPr>
            <p:cNvPr id="381" name="Google Shape;381;p13"/>
            <p:cNvGrpSpPr/>
            <p:nvPr/>
          </p:nvGrpSpPr>
          <p:grpSpPr>
            <a:xfrm>
              <a:off x="7541116" y="2997281"/>
              <a:ext cx="577241" cy="338554"/>
              <a:chOff x="9950444" y="999755"/>
              <a:chExt cx="577241" cy="338554"/>
            </a:xfrm>
          </p:grpSpPr>
          <p:sp>
            <p:nvSpPr>
              <p:cNvPr id="382" name="Google Shape;382;p13"/>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 name="Google Shape;383;p13"/>
              <p:cNvSpPr txBox="1"/>
              <p:nvPr/>
            </p:nvSpPr>
            <p:spPr>
              <a:xfrm>
                <a:off x="9950444" y="999755"/>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384" name="Google Shape;384;p13"/>
            <p:cNvGrpSpPr/>
            <p:nvPr/>
          </p:nvGrpSpPr>
          <p:grpSpPr>
            <a:xfrm>
              <a:off x="6677899" y="2425781"/>
              <a:ext cx="545509" cy="512284"/>
              <a:chOff x="-44" y="1473"/>
              <a:chExt cx="981" cy="1105"/>
            </a:xfrm>
          </p:grpSpPr>
          <p:pic>
            <p:nvPicPr>
              <p:cNvPr descr="desktop_computer_stylized_medium" id="385" name="Google Shape;385;p1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86" name="Google Shape;386;p1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387" name="Google Shape;387;p13"/>
            <p:cNvGrpSpPr/>
            <p:nvPr/>
          </p:nvGrpSpPr>
          <p:grpSpPr>
            <a:xfrm>
              <a:off x="10189724" y="2496350"/>
              <a:ext cx="1245036" cy="593992"/>
              <a:chOff x="9852456" y="608434"/>
              <a:chExt cx="1245036" cy="593992"/>
            </a:xfrm>
          </p:grpSpPr>
          <p:sp>
            <p:nvSpPr>
              <p:cNvPr id="388" name="Google Shape;388;p13"/>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89" name="Google Shape;389;p13"/>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receiving process</a:t>
                </a:r>
                <a:endParaRPr/>
              </a:p>
            </p:txBody>
          </p:sp>
        </p:grpSp>
        <p:grpSp>
          <p:nvGrpSpPr>
            <p:cNvPr id="390" name="Google Shape;390;p13"/>
            <p:cNvGrpSpPr/>
            <p:nvPr/>
          </p:nvGrpSpPr>
          <p:grpSpPr>
            <a:xfrm>
              <a:off x="10248853" y="2969571"/>
              <a:ext cx="577241" cy="338554"/>
              <a:chOff x="9678159" y="981583"/>
              <a:chExt cx="577241" cy="338554"/>
            </a:xfrm>
          </p:grpSpPr>
          <p:sp>
            <p:nvSpPr>
              <p:cNvPr id="391" name="Google Shape;391;p13"/>
              <p:cNvSpPr/>
              <p:nvPr/>
            </p:nvSpPr>
            <p:spPr>
              <a:xfrm>
                <a:off x="9744032" y="1048007"/>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 name="Google Shape;392;p13"/>
              <p:cNvSpPr txBox="1"/>
              <p:nvPr/>
            </p:nvSpPr>
            <p:spPr>
              <a:xfrm>
                <a:off x="9678159" y="981583"/>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393" name="Google Shape;393;p13"/>
            <p:cNvGrpSpPr/>
            <p:nvPr/>
          </p:nvGrpSpPr>
          <p:grpSpPr>
            <a:xfrm>
              <a:off x="11287371" y="2364366"/>
              <a:ext cx="230514" cy="466725"/>
              <a:chOff x="4140" y="429"/>
              <a:chExt cx="1425" cy="2396"/>
            </a:xfrm>
          </p:grpSpPr>
          <p:sp>
            <p:nvSpPr>
              <p:cNvPr id="394" name="Google Shape;394;p1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95" name="Google Shape;395;p13"/>
              <p:cNvSpPr/>
              <p:nvPr/>
            </p:nvSpPr>
            <p:spPr>
              <a:xfrm>
                <a:off x="4203" y="429"/>
                <a:ext cx="1053"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96" name="Google Shape;396;p1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97" name="Google Shape;397;p1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398" name="Google Shape;398;p13"/>
              <p:cNvSpPr/>
              <p:nvPr/>
            </p:nvSpPr>
            <p:spPr>
              <a:xfrm>
                <a:off x="4209" y="693"/>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399" name="Google Shape;399;p13"/>
              <p:cNvGrpSpPr/>
              <p:nvPr/>
            </p:nvGrpSpPr>
            <p:grpSpPr>
              <a:xfrm>
                <a:off x="4751" y="667"/>
                <a:ext cx="580" cy="146"/>
                <a:chOff x="617" y="2567"/>
                <a:chExt cx="724" cy="140"/>
              </a:xfrm>
            </p:grpSpPr>
            <p:sp>
              <p:nvSpPr>
                <p:cNvPr id="400" name="Google Shape;400;p13"/>
                <p:cNvSpPr/>
                <p:nvPr/>
              </p:nvSpPr>
              <p:spPr>
                <a:xfrm>
                  <a:off x="617" y="2567"/>
                  <a:ext cx="724"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01" name="Google Shape;401;p13"/>
                <p:cNvSpPr/>
                <p:nvPr/>
              </p:nvSpPr>
              <p:spPr>
                <a:xfrm>
                  <a:off x="633" y="2582"/>
                  <a:ext cx="692"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02" name="Google Shape;402;p13"/>
              <p:cNvSpPr/>
              <p:nvPr/>
            </p:nvSpPr>
            <p:spPr>
              <a:xfrm>
                <a:off x="4222" y="101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03" name="Google Shape;403;p13"/>
              <p:cNvGrpSpPr/>
              <p:nvPr/>
            </p:nvGrpSpPr>
            <p:grpSpPr>
              <a:xfrm>
                <a:off x="4745" y="996"/>
                <a:ext cx="580" cy="156"/>
                <a:chOff x="612" y="2570"/>
                <a:chExt cx="724" cy="162"/>
              </a:xfrm>
            </p:grpSpPr>
            <p:sp>
              <p:nvSpPr>
                <p:cNvPr id="404" name="Google Shape;404;p13"/>
                <p:cNvSpPr/>
                <p:nvPr/>
              </p:nvSpPr>
              <p:spPr>
                <a:xfrm>
                  <a:off x="612" y="2570"/>
                  <a:ext cx="724" cy="16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05" name="Google Shape;405;p13"/>
                <p:cNvSpPr/>
                <p:nvPr/>
              </p:nvSpPr>
              <p:spPr>
                <a:xfrm>
                  <a:off x="628" y="2586"/>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06" name="Google Shape;406;p13"/>
              <p:cNvSpPr/>
              <p:nvPr/>
            </p:nvSpPr>
            <p:spPr>
              <a:xfrm>
                <a:off x="4216" y="135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07" name="Google Shape;407;p13"/>
              <p:cNvSpPr/>
              <p:nvPr/>
            </p:nvSpPr>
            <p:spPr>
              <a:xfrm>
                <a:off x="4228" y="1654"/>
                <a:ext cx="593"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08" name="Google Shape;408;p13"/>
              <p:cNvGrpSpPr/>
              <p:nvPr/>
            </p:nvGrpSpPr>
            <p:grpSpPr>
              <a:xfrm>
                <a:off x="4733" y="1627"/>
                <a:ext cx="586" cy="151"/>
                <a:chOff x="611" y="2568"/>
                <a:chExt cx="730" cy="139"/>
              </a:xfrm>
            </p:grpSpPr>
            <p:sp>
              <p:nvSpPr>
                <p:cNvPr id="409" name="Google Shape;409;p13"/>
                <p:cNvSpPr/>
                <p:nvPr/>
              </p:nvSpPr>
              <p:spPr>
                <a:xfrm>
                  <a:off x="611" y="2568"/>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10" name="Google Shape;410;p13"/>
                <p:cNvSpPr/>
                <p:nvPr/>
              </p:nvSpPr>
              <p:spPr>
                <a:xfrm>
                  <a:off x="627" y="2583"/>
                  <a:ext cx="699"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11" name="Google Shape;411;p1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12" name="Google Shape;412;p13"/>
              <p:cNvGrpSpPr/>
              <p:nvPr/>
            </p:nvGrpSpPr>
            <p:grpSpPr>
              <a:xfrm>
                <a:off x="4739" y="1325"/>
                <a:ext cx="580" cy="140"/>
                <a:chOff x="614" y="2566"/>
                <a:chExt cx="723" cy="140"/>
              </a:xfrm>
            </p:grpSpPr>
            <p:sp>
              <p:nvSpPr>
                <p:cNvPr id="413" name="Google Shape;413;p13"/>
                <p:cNvSpPr/>
                <p:nvPr/>
              </p:nvSpPr>
              <p:spPr>
                <a:xfrm>
                  <a:off x="614" y="2566"/>
                  <a:ext cx="723"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14" name="Google Shape;414;p13"/>
                <p:cNvSpPr/>
                <p:nvPr/>
              </p:nvSpPr>
              <p:spPr>
                <a:xfrm>
                  <a:off x="630" y="2582"/>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15" name="Google Shape;415;p13"/>
              <p:cNvSpPr/>
              <p:nvPr/>
            </p:nvSpPr>
            <p:spPr>
              <a:xfrm>
                <a:off x="5250" y="429"/>
                <a:ext cx="69" cy="2288"/>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16" name="Google Shape;416;p1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17" name="Google Shape;417;p1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18" name="Google Shape;418;p13"/>
              <p:cNvSpPr/>
              <p:nvPr/>
            </p:nvSpPr>
            <p:spPr>
              <a:xfrm>
                <a:off x="5515" y="2609"/>
                <a:ext cx="50"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19" name="Google Shape;419;p1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20" name="Google Shape;420;p13"/>
              <p:cNvSpPr/>
              <p:nvPr/>
            </p:nvSpPr>
            <p:spPr>
              <a:xfrm>
                <a:off x="4140" y="2679"/>
                <a:ext cx="1198"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21" name="Google Shape;421;p13"/>
              <p:cNvSpPr/>
              <p:nvPr/>
            </p:nvSpPr>
            <p:spPr>
              <a:xfrm>
                <a:off x="4203" y="2712"/>
                <a:ext cx="1072" cy="81"/>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22" name="Google Shape;422;p13"/>
              <p:cNvSpPr/>
              <p:nvPr/>
            </p:nvSpPr>
            <p:spPr>
              <a:xfrm>
                <a:off x="4310"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23" name="Google Shape;423;p13"/>
              <p:cNvSpPr/>
              <p:nvPr/>
            </p:nvSpPr>
            <p:spPr>
              <a:xfrm>
                <a:off x="4487"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424" name="Google Shape;424;p13"/>
              <p:cNvSpPr/>
              <p:nvPr/>
            </p:nvSpPr>
            <p:spPr>
              <a:xfrm>
                <a:off x="4663"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25" name="Google Shape;425;p13"/>
              <p:cNvSpPr/>
              <p:nvPr/>
            </p:nvSpPr>
            <p:spPr>
              <a:xfrm>
                <a:off x="5061" y="1837"/>
                <a:ext cx="88" cy="761"/>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cxnSp>
          <p:nvCxnSpPr>
            <p:cNvPr id="426" name="Google Shape;426;p13"/>
            <p:cNvCxnSpPr/>
            <p:nvPr/>
          </p:nvCxnSpPr>
          <p:spPr>
            <a:xfrm>
              <a:off x="6584655" y="33189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427" name="Google Shape;427;p13"/>
            <p:cNvCxnSpPr/>
            <p:nvPr/>
          </p:nvCxnSpPr>
          <p:spPr>
            <a:xfrm>
              <a:off x="10078299" y="3291191"/>
              <a:ext cx="1687911" cy="0"/>
            </a:xfrm>
            <a:prstGeom prst="straightConnector1">
              <a:avLst/>
            </a:prstGeom>
            <a:noFill/>
            <a:ln cap="flat" cmpd="sng" w="22225">
              <a:solidFill>
                <a:srgbClr val="C00000"/>
              </a:solidFill>
              <a:prstDash val="solid"/>
              <a:miter lim="800000"/>
              <a:headEnd len="sm" w="sm" type="none"/>
              <a:tailEnd len="sm" w="sm" type="none"/>
            </a:ln>
          </p:spPr>
        </p:cxnSp>
        <p:sp>
          <p:nvSpPr>
            <p:cNvPr id="428" name="Google Shape;428;p13"/>
            <p:cNvSpPr txBox="1"/>
            <p:nvPr/>
          </p:nvSpPr>
          <p:spPr>
            <a:xfrm>
              <a:off x="6226081" y="3037743"/>
              <a:ext cx="994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application</a:t>
              </a:r>
              <a:endParaRPr b="0" i="0" sz="1800" u="none" cap="none" strike="noStrike">
                <a:solidFill>
                  <a:srgbClr val="000000"/>
                </a:solidFill>
                <a:latin typeface="Calibri"/>
                <a:ea typeface="Calibri"/>
                <a:cs typeface="Calibri"/>
                <a:sym typeface="Calibri"/>
              </a:endParaRPr>
            </a:p>
          </p:txBody>
        </p:sp>
        <p:sp>
          <p:nvSpPr>
            <p:cNvPr id="429" name="Google Shape;429;p13"/>
            <p:cNvSpPr txBox="1"/>
            <p:nvPr/>
          </p:nvSpPr>
          <p:spPr>
            <a:xfrm>
              <a:off x="6344394" y="3265491"/>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sp>
          <p:nvSpPr>
            <p:cNvPr id="430" name="Google Shape;430;p13"/>
            <p:cNvSpPr txBox="1"/>
            <p:nvPr/>
          </p:nvSpPr>
          <p:spPr>
            <a:xfrm flipH="1">
              <a:off x="7109034" y="5998385"/>
              <a:ext cx="465717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reliable service </a:t>
              </a:r>
              <a:r>
                <a:rPr b="0" i="1" lang="en-US" sz="2400" u="none" cap="none" strike="noStrike">
                  <a:solidFill>
                    <a:srgbClr val="C00000"/>
                  </a:solidFill>
                  <a:latin typeface="Calibri"/>
                  <a:ea typeface="Calibri"/>
                  <a:cs typeface="Calibri"/>
                  <a:sym typeface="Calibri"/>
                </a:rPr>
                <a:t>implementation</a:t>
              </a:r>
              <a:endParaRPr/>
            </a:p>
          </p:txBody>
        </p:sp>
        <p:grpSp>
          <p:nvGrpSpPr>
            <p:cNvPr id="431" name="Google Shape;431;p13"/>
            <p:cNvGrpSpPr/>
            <p:nvPr/>
          </p:nvGrpSpPr>
          <p:grpSpPr>
            <a:xfrm>
              <a:off x="6573835" y="5301907"/>
              <a:ext cx="5250830" cy="481581"/>
              <a:chOff x="6737055" y="3471301"/>
              <a:chExt cx="5250830" cy="481581"/>
            </a:xfrm>
          </p:grpSpPr>
          <p:grpSp>
            <p:nvGrpSpPr>
              <p:cNvPr id="432" name="Google Shape;432;p13"/>
              <p:cNvGrpSpPr/>
              <p:nvPr/>
            </p:nvGrpSpPr>
            <p:grpSpPr>
              <a:xfrm>
                <a:off x="8324240" y="3583550"/>
                <a:ext cx="2044628" cy="369332"/>
                <a:chOff x="7504363" y="3155701"/>
                <a:chExt cx="2044628" cy="369332"/>
              </a:xfrm>
            </p:grpSpPr>
            <p:grpSp>
              <p:nvGrpSpPr>
                <p:cNvPr id="433" name="Google Shape;433;p13"/>
                <p:cNvGrpSpPr/>
                <p:nvPr/>
              </p:nvGrpSpPr>
              <p:grpSpPr>
                <a:xfrm>
                  <a:off x="7504363" y="3183676"/>
                  <a:ext cx="2003932" cy="306163"/>
                  <a:chOff x="1616358" y="2551230"/>
                  <a:chExt cx="2141698" cy="218510"/>
                </a:xfrm>
              </p:grpSpPr>
              <p:sp>
                <p:nvSpPr>
                  <p:cNvPr id="434" name="Google Shape;434;p13"/>
                  <p:cNvSpPr/>
                  <p:nvPr/>
                </p:nvSpPr>
                <p:spPr>
                  <a:xfrm>
                    <a:off x="1673508" y="2551230"/>
                    <a:ext cx="2027398" cy="218510"/>
                  </a:xfrm>
                  <a:prstGeom prst="rect">
                    <a:avLst/>
                  </a:prstGeom>
                  <a:gradFill>
                    <a:gsLst>
                      <a:gs pos="0">
                        <a:srgbClr val="2E75B5"/>
                      </a:gs>
                      <a:gs pos="52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 name="Google Shape;435;p13"/>
                  <p:cNvSpPr/>
                  <p:nvPr/>
                </p:nvSpPr>
                <p:spPr>
                  <a:xfrm>
                    <a:off x="1616358" y="2551230"/>
                    <a:ext cx="114300" cy="218510"/>
                  </a:xfrm>
                  <a:prstGeom prst="ellipse">
                    <a:avLst/>
                  </a:prstGeom>
                  <a:solidFill>
                    <a:srgbClr val="7ACCF4"/>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 name="Google Shape;436;p13"/>
                  <p:cNvSpPr/>
                  <p:nvPr/>
                </p:nvSpPr>
                <p:spPr>
                  <a:xfrm>
                    <a:off x="3643756" y="2551230"/>
                    <a:ext cx="114300" cy="218510"/>
                  </a:xfrm>
                  <a:prstGeom prst="ellipse">
                    <a:avLst/>
                  </a:prstGeom>
                  <a:gradFill>
                    <a:gsLst>
                      <a:gs pos="0">
                        <a:srgbClr val="2E75B5"/>
                      </a:gs>
                      <a:gs pos="50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 name="Google Shape;437;p13"/>
                  <p:cNvSpPr/>
                  <p:nvPr/>
                </p:nvSpPr>
                <p:spPr>
                  <a:xfrm>
                    <a:off x="3491356" y="2551230"/>
                    <a:ext cx="209550" cy="218510"/>
                  </a:xfrm>
                  <a:prstGeom prst="rect">
                    <a:avLst/>
                  </a:prstGeom>
                  <a:gradFill>
                    <a:gsLst>
                      <a:gs pos="0">
                        <a:srgbClr val="2E75B5"/>
                      </a:gs>
                      <a:gs pos="52000">
                        <a:srgbClr val="7ACCF4"/>
                      </a:gs>
                      <a:gs pos="100000">
                        <a:srgbClr val="2E75B5"/>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438" name="Google Shape;438;p13"/>
                <p:cNvSpPr txBox="1"/>
                <p:nvPr/>
              </p:nvSpPr>
              <p:spPr>
                <a:xfrm>
                  <a:off x="7626477" y="3155701"/>
                  <a:ext cx="19225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unreliable channel</a:t>
                  </a:r>
                  <a:endParaRPr/>
                </a:p>
              </p:txBody>
            </p:sp>
          </p:grpSp>
          <p:cxnSp>
            <p:nvCxnSpPr>
              <p:cNvPr id="439" name="Google Shape;439;p13"/>
              <p:cNvCxnSpPr/>
              <p:nvPr/>
            </p:nvCxnSpPr>
            <p:spPr>
              <a:xfrm>
                <a:off x="6737055" y="34713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440" name="Google Shape;440;p13"/>
              <p:cNvCxnSpPr/>
              <p:nvPr/>
            </p:nvCxnSpPr>
            <p:spPr>
              <a:xfrm>
                <a:off x="10299974" y="3471301"/>
                <a:ext cx="1687911" cy="0"/>
              </a:xfrm>
              <a:prstGeom prst="straightConnector1">
                <a:avLst/>
              </a:prstGeom>
              <a:noFill/>
              <a:ln cap="flat" cmpd="sng" w="22225">
                <a:solidFill>
                  <a:srgbClr val="C00000"/>
                </a:solidFill>
                <a:prstDash val="solid"/>
                <a:miter lim="800000"/>
                <a:headEnd len="sm" w="sm" type="none"/>
                <a:tailEnd len="sm" w="sm" type="none"/>
              </a:ln>
            </p:spPr>
          </p:cxnSp>
        </p:grpSp>
        <p:sp>
          <p:nvSpPr>
            <p:cNvPr id="441" name="Google Shape;441;p13"/>
            <p:cNvSpPr txBox="1"/>
            <p:nvPr/>
          </p:nvSpPr>
          <p:spPr>
            <a:xfrm>
              <a:off x="6413644" y="5279980"/>
              <a:ext cx="794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network</a:t>
              </a:r>
              <a:endParaRPr b="0" i="0" sz="1800" u="none" cap="none" strike="noStrike">
                <a:solidFill>
                  <a:srgbClr val="000000"/>
                </a:solidFill>
                <a:latin typeface="Calibri"/>
                <a:ea typeface="Calibri"/>
                <a:cs typeface="Calibri"/>
                <a:sym typeface="Calibri"/>
              </a:endParaRPr>
            </a:p>
          </p:txBody>
        </p:sp>
        <p:sp>
          <p:nvSpPr>
            <p:cNvPr id="442" name="Google Shape;442;p13"/>
            <p:cNvSpPr txBox="1"/>
            <p:nvPr/>
          </p:nvSpPr>
          <p:spPr>
            <a:xfrm>
              <a:off x="6358993" y="5023850"/>
              <a:ext cx="8686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transport</a:t>
              </a:r>
              <a:endParaRPr b="0" i="0" sz="1800" u="none" cap="none" strike="noStrike">
                <a:solidFill>
                  <a:srgbClr val="000000"/>
                </a:solidFill>
                <a:latin typeface="Calibri"/>
                <a:ea typeface="Calibri"/>
                <a:cs typeface="Calibri"/>
                <a:sym typeface="Calibri"/>
              </a:endParaRPr>
            </a:p>
          </p:txBody>
        </p:sp>
        <p:cxnSp>
          <p:nvCxnSpPr>
            <p:cNvPr id="443" name="Google Shape;443;p13"/>
            <p:cNvCxnSpPr/>
            <p:nvPr/>
          </p:nvCxnSpPr>
          <p:spPr>
            <a:xfrm>
              <a:off x="7532988" y="3216212"/>
              <a:ext cx="0" cy="403537"/>
            </a:xfrm>
            <a:prstGeom prst="straightConnector1">
              <a:avLst/>
            </a:prstGeom>
            <a:noFill/>
            <a:ln cap="flat" cmpd="sng" w="47625">
              <a:solidFill>
                <a:schemeClr val="accent1"/>
              </a:solidFill>
              <a:prstDash val="solid"/>
              <a:miter lim="800000"/>
              <a:headEnd len="sm" w="sm" type="none"/>
              <a:tailEnd len="med" w="med" type="triangle"/>
            </a:ln>
          </p:spPr>
        </p:cxnSp>
        <p:cxnSp>
          <p:nvCxnSpPr>
            <p:cNvPr id="444" name="Google Shape;444;p13"/>
            <p:cNvCxnSpPr/>
            <p:nvPr/>
          </p:nvCxnSpPr>
          <p:spPr>
            <a:xfrm rot="10800000">
              <a:off x="10867079" y="3152635"/>
              <a:ext cx="0" cy="439404"/>
            </a:xfrm>
            <a:prstGeom prst="straightConnector1">
              <a:avLst/>
            </a:prstGeom>
            <a:noFill/>
            <a:ln cap="flat" cmpd="sng" w="47625">
              <a:solidFill>
                <a:schemeClr val="accent1"/>
              </a:solidFill>
              <a:prstDash val="solid"/>
              <a:miter lim="800000"/>
              <a:headEnd len="sm" w="sm" type="none"/>
              <a:tailEnd len="med" w="med" type="triangle"/>
            </a:ln>
          </p:spPr>
        </p:cxnSp>
        <p:sp>
          <p:nvSpPr>
            <p:cNvPr id="445" name="Google Shape;445;p13"/>
            <p:cNvSpPr txBox="1"/>
            <p:nvPr/>
          </p:nvSpPr>
          <p:spPr>
            <a:xfrm>
              <a:off x="6584496" y="3824138"/>
              <a:ext cx="1896984"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sender-side of</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reliable data transfer protocol</a:t>
              </a:r>
              <a:endParaRPr/>
            </a:p>
          </p:txBody>
        </p:sp>
        <p:sp>
          <p:nvSpPr>
            <p:cNvPr id="446" name="Google Shape;446;p13"/>
            <p:cNvSpPr txBox="1"/>
            <p:nvPr/>
          </p:nvSpPr>
          <p:spPr>
            <a:xfrm>
              <a:off x="9914975" y="3826493"/>
              <a:ext cx="1896984"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receiver-side</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of reliable data transfer protocol</a:t>
              </a:r>
              <a:endParaRPr/>
            </a:p>
          </p:txBody>
        </p:sp>
        <p:grpSp>
          <p:nvGrpSpPr>
            <p:cNvPr id="447" name="Google Shape;447;p13"/>
            <p:cNvGrpSpPr/>
            <p:nvPr/>
          </p:nvGrpSpPr>
          <p:grpSpPr>
            <a:xfrm>
              <a:off x="7535361" y="5023850"/>
              <a:ext cx="632009" cy="632009"/>
              <a:chOff x="7408199" y="4955748"/>
              <a:chExt cx="632009" cy="632009"/>
            </a:xfrm>
          </p:grpSpPr>
          <p:cxnSp>
            <p:nvCxnSpPr>
              <p:cNvPr id="448" name="Google Shape;448;p13"/>
              <p:cNvCxnSpPr/>
              <p:nvPr/>
            </p:nvCxnSpPr>
            <p:spPr>
              <a:xfrm>
                <a:off x="7417790" y="4955748"/>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449" name="Google Shape;449;p13"/>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nvGrpSpPr>
            <p:cNvPr id="450" name="Google Shape;450;p13"/>
            <p:cNvGrpSpPr/>
            <p:nvPr/>
          </p:nvGrpSpPr>
          <p:grpSpPr>
            <a:xfrm rot="-5400000">
              <a:off x="10248530" y="5019008"/>
              <a:ext cx="632009" cy="632009"/>
              <a:chOff x="7408199" y="4948974"/>
              <a:chExt cx="632009" cy="632009"/>
            </a:xfrm>
          </p:grpSpPr>
          <p:cxnSp>
            <p:nvCxnSpPr>
              <p:cNvPr id="451" name="Google Shape;451;p13"/>
              <p:cNvCxnSpPr/>
              <p:nvPr/>
            </p:nvCxnSpPr>
            <p:spPr>
              <a:xfrm>
                <a:off x="7427960" y="4948974"/>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452" name="Google Shape;452;p13"/>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grpSp>
        <p:nvGrpSpPr>
          <p:cNvPr id="453" name="Google Shape;453;p13"/>
          <p:cNvGrpSpPr/>
          <p:nvPr/>
        </p:nvGrpSpPr>
        <p:grpSpPr>
          <a:xfrm>
            <a:off x="1042183" y="3581463"/>
            <a:ext cx="8970256" cy="2246769"/>
            <a:chOff x="1042183" y="4044925"/>
            <a:chExt cx="8970256" cy="2246769"/>
          </a:xfrm>
        </p:grpSpPr>
        <p:sp>
          <p:nvSpPr>
            <p:cNvPr id="454" name="Google Shape;454;p13"/>
            <p:cNvSpPr txBox="1"/>
            <p:nvPr/>
          </p:nvSpPr>
          <p:spPr>
            <a:xfrm>
              <a:off x="1042183" y="4044925"/>
              <a:ext cx="4815357"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Sender, receiver do </a:t>
              </a:r>
              <a:r>
                <a:rPr b="0" i="1" lang="en-US" sz="2800" u="none" cap="none" strike="noStrike">
                  <a:solidFill>
                    <a:srgbClr val="000000"/>
                  </a:solidFill>
                  <a:latin typeface="Calibri"/>
                  <a:ea typeface="Calibri"/>
                  <a:cs typeface="Calibri"/>
                  <a:sym typeface="Calibri"/>
                </a:rPr>
                <a:t>not</a:t>
              </a:r>
              <a:r>
                <a:rPr b="0" i="0" lang="en-US" sz="2800" u="none" cap="none" strike="noStrike">
                  <a:solidFill>
                    <a:srgbClr val="000000"/>
                  </a:solidFill>
                  <a:latin typeface="Calibri"/>
                  <a:ea typeface="Calibri"/>
                  <a:cs typeface="Calibri"/>
                  <a:sym typeface="Calibri"/>
                </a:rPr>
                <a:t> know the “state” of each other, e.g., was a message received?</a:t>
              </a:r>
              <a:endParaRPr/>
            </a:p>
            <a:p>
              <a:pPr indent="-457200" lvl="0" marL="457200"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000000"/>
                  </a:solidFill>
                  <a:latin typeface="Calibri"/>
                  <a:ea typeface="Calibri"/>
                  <a:cs typeface="Calibri"/>
                  <a:sym typeface="Calibri"/>
                </a:rPr>
                <a:t>unless communicated via a message</a:t>
              </a:r>
              <a:endParaRPr/>
            </a:p>
          </p:txBody>
        </p:sp>
        <p:cxnSp>
          <p:nvCxnSpPr>
            <p:cNvPr id="455" name="Google Shape;455;p13"/>
            <p:cNvCxnSpPr/>
            <p:nvPr/>
          </p:nvCxnSpPr>
          <p:spPr>
            <a:xfrm flipH="1">
              <a:off x="5799610" y="4167212"/>
              <a:ext cx="1091351" cy="1001120"/>
            </a:xfrm>
            <a:prstGeom prst="straightConnector1">
              <a:avLst/>
            </a:prstGeom>
            <a:noFill/>
            <a:ln cap="flat" cmpd="sng" w="9525">
              <a:solidFill>
                <a:srgbClr val="FF0000"/>
              </a:solidFill>
              <a:prstDash val="solid"/>
              <a:miter lim="800000"/>
              <a:headEnd len="sm" w="sm" type="none"/>
              <a:tailEnd len="sm" w="sm" type="none"/>
            </a:ln>
          </p:spPr>
        </p:cxnSp>
        <p:cxnSp>
          <p:nvCxnSpPr>
            <p:cNvPr id="456" name="Google Shape;456;p13"/>
            <p:cNvCxnSpPr/>
            <p:nvPr/>
          </p:nvCxnSpPr>
          <p:spPr>
            <a:xfrm flipH="1">
              <a:off x="5800941" y="4291381"/>
              <a:ext cx="4211498" cy="886357"/>
            </a:xfrm>
            <a:prstGeom prst="straightConnector1">
              <a:avLst/>
            </a:prstGeom>
            <a:noFill/>
            <a:ln cap="flat" cmpd="sng" w="9525">
              <a:solidFill>
                <a:srgbClr val="FF0000"/>
              </a:solidFill>
              <a:prstDash val="solid"/>
              <a:miter lim="800000"/>
              <a:headEnd len="sm" w="sm" type="none"/>
              <a:tailEnd len="sm" w="sm" type="none"/>
            </a:ln>
          </p:spPr>
        </p:cxnSp>
      </p:grpSp>
      <p:sp>
        <p:nvSpPr>
          <p:cNvPr id="457" name="Google Shape;457;p13"/>
          <p:cNvSpPr/>
          <p:nvPr/>
        </p:nvSpPr>
        <p:spPr>
          <a:xfrm>
            <a:off x="6586778" y="3177152"/>
            <a:ext cx="1952787"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8" name="Google Shape;458;p13"/>
          <p:cNvSpPr/>
          <p:nvPr/>
        </p:nvSpPr>
        <p:spPr>
          <a:xfrm>
            <a:off x="9885335" y="3174569"/>
            <a:ext cx="1952787"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shower curtain&#10;&#10;Description automatically generated" id="459" name="Google Shape;459;p13"/>
          <p:cNvPicPr preferRelativeResize="0"/>
          <p:nvPr/>
        </p:nvPicPr>
        <p:blipFill rotWithShape="1">
          <a:blip r:embed="rId4">
            <a:alphaModFix/>
          </a:blip>
          <a:srcRect b="0" l="0" r="0" t="0"/>
          <a:stretch/>
        </p:blipFill>
        <p:spPr>
          <a:xfrm>
            <a:off x="8292476" y="1291955"/>
            <a:ext cx="1976012" cy="4393769"/>
          </a:xfrm>
          <a:prstGeom prst="rect">
            <a:avLst/>
          </a:prstGeom>
          <a:noFill/>
          <a:ln>
            <a:noFill/>
          </a:ln>
        </p:spPr>
      </p:pic>
      <p:pic>
        <p:nvPicPr>
          <p:cNvPr descr="A shower curtain&#10;&#10;Description automatically generated" id="460" name="Google Shape;460;p13"/>
          <p:cNvPicPr preferRelativeResize="0"/>
          <p:nvPr/>
        </p:nvPicPr>
        <p:blipFill rotWithShape="1">
          <a:blip r:embed="rId4">
            <a:alphaModFix/>
          </a:blip>
          <a:srcRect b="0" l="0" r="0" t="0"/>
          <a:stretch/>
        </p:blipFill>
        <p:spPr>
          <a:xfrm>
            <a:off x="8219289" y="1165171"/>
            <a:ext cx="3972711" cy="4579749"/>
          </a:xfrm>
          <a:prstGeom prst="rect">
            <a:avLst/>
          </a:prstGeom>
          <a:noFill/>
          <a:ln>
            <a:noFill/>
          </a:ln>
        </p:spPr>
      </p:pic>
      <p:sp>
        <p:nvSpPr>
          <p:cNvPr id="461" name="Google Shape;461;p1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4"/>
          <p:cNvSpPr txBox="1"/>
          <p:nvPr>
            <p:ph type="title"/>
          </p:nvPr>
        </p:nvSpPr>
        <p:spPr>
          <a:xfrm>
            <a:off x="798690" y="289325"/>
            <a:ext cx="11100625"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Reliable data transfer protocol (rdt): interfaces</a:t>
            </a:r>
            <a:endParaRPr/>
          </a:p>
        </p:txBody>
      </p:sp>
      <p:grpSp>
        <p:nvGrpSpPr>
          <p:cNvPr id="468" name="Google Shape;468;p14"/>
          <p:cNvGrpSpPr/>
          <p:nvPr/>
        </p:nvGrpSpPr>
        <p:grpSpPr>
          <a:xfrm>
            <a:off x="2579501" y="2165159"/>
            <a:ext cx="7088417" cy="3419122"/>
            <a:chOff x="2293693" y="1943479"/>
            <a:chExt cx="7088417" cy="3419122"/>
          </a:xfrm>
        </p:grpSpPr>
        <p:grpSp>
          <p:nvGrpSpPr>
            <p:cNvPr id="469" name="Google Shape;469;p14"/>
            <p:cNvGrpSpPr/>
            <p:nvPr/>
          </p:nvGrpSpPr>
          <p:grpSpPr>
            <a:xfrm>
              <a:off x="3481010" y="2124363"/>
              <a:ext cx="1245036" cy="593992"/>
              <a:chOff x="9852456" y="608434"/>
              <a:chExt cx="1245036" cy="593992"/>
            </a:xfrm>
          </p:grpSpPr>
          <p:sp>
            <p:nvSpPr>
              <p:cNvPr id="470" name="Google Shape;470;p14"/>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471" name="Google Shape;471;p14"/>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sending process</a:t>
                </a:r>
                <a:endParaRPr/>
              </a:p>
            </p:txBody>
          </p:sp>
        </p:grpSp>
        <p:grpSp>
          <p:nvGrpSpPr>
            <p:cNvPr id="472" name="Google Shape;472;p14"/>
            <p:cNvGrpSpPr/>
            <p:nvPr/>
          </p:nvGrpSpPr>
          <p:grpSpPr>
            <a:xfrm>
              <a:off x="4077480" y="2576394"/>
              <a:ext cx="577241" cy="338554"/>
              <a:chOff x="9950444" y="999755"/>
              <a:chExt cx="577241" cy="338554"/>
            </a:xfrm>
          </p:grpSpPr>
          <p:sp>
            <p:nvSpPr>
              <p:cNvPr id="473" name="Google Shape;473;p14"/>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 name="Google Shape;474;p14"/>
              <p:cNvSpPr txBox="1"/>
              <p:nvPr/>
            </p:nvSpPr>
            <p:spPr>
              <a:xfrm>
                <a:off x="9950444" y="999755"/>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475" name="Google Shape;475;p14"/>
            <p:cNvGrpSpPr/>
            <p:nvPr/>
          </p:nvGrpSpPr>
          <p:grpSpPr>
            <a:xfrm>
              <a:off x="3214263" y="2004894"/>
              <a:ext cx="545509" cy="512284"/>
              <a:chOff x="-44" y="1473"/>
              <a:chExt cx="981" cy="1105"/>
            </a:xfrm>
          </p:grpSpPr>
          <p:pic>
            <p:nvPicPr>
              <p:cNvPr descr="desktop_computer_stylized_medium" id="476" name="Google Shape;476;p1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77" name="Google Shape;477;p1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grpSp>
          <p:nvGrpSpPr>
            <p:cNvPr id="478" name="Google Shape;478;p14"/>
            <p:cNvGrpSpPr/>
            <p:nvPr/>
          </p:nvGrpSpPr>
          <p:grpSpPr>
            <a:xfrm>
              <a:off x="6726088" y="2075463"/>
              <a:ext cx="1245036" cy="593992"/>
              <a:chOff x="9852456" y="608434"/>
              <a:chExt cx="1245036" cy="593992"/>
            </a:xfrm>
          </p:grpSpPr>
          <p:sp>
            <p:nvSpPr>
              <p:cNvPr id="479" name="Google Shape;479;p14"/>
              <p:cNvSpPr/>
              <p:nvPr/>
            </p:nvSpPr>
            <p:spPr>
              <a:xfrm>
                <a:off x="9852456" y="608434"/>
                <a:ext cx="1245036" cy="593992"/>
              </a:xfrm>
              <a:prstGeom prst="ellipse">
                <a:avLst/>
              </a:prstGeom>
              <a:solidFill>
                <a:srgbClr val="CC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480" name="Google Shape;480;p14"/>
              <p:cNvSpPr txBox="1"/>
              <p:nvPr/>
            </p:nvSpPr>
            <p:spPr>
              <a:xfrm>
                <a:off x="9935581" y="645213"/>
                <a:ext cx="1106491" cy="541046"/>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receiving process</a:t>
                </a:r>
                <a:endParaRPr/>
              </a:p>
            </p:txBody>
          </p:sp>
        </p:grpSp>
        <p:grpSp>
          <p:nvGrpSpPr>
            <p:cNvPr id="481" name="Google Shape;481;p14"/>
            <p:cNvGrpSpPr/>
            <p:nvPr/>
          </p:nvGrpSpPr>
          <p:grpSpPr>
            <a:xfrm>
              <a:off x="6785217" y="2548684"/>
              <a:ext cx="577241" cy="338554"/>
              <a:chOff x="9678159" y="981583"/>
              <a:chExt cx="577241" cy="338554"/>
            </a:xfrm>
          </p:grpSpPr>
          <p:sp>
            <p:nvSpPr>
              <p:cNvPr id="482" name="Google Shape;482;p14"/>
              <p:cNvSpPr/>
              <p:nvPr/>
            </p:nvSpPr>
            <p:spPr>
              <a:xfrm>
                <a:off x="9744032" y="1048007"/>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 name="Google Shape;483;p14"/>
              <p:cNvSpPr txBox="1"/>
              <p:nvPr/>
            </p:nvSpPr>
            <p:spPr>
              <a:xfrm>
                <a:off x="9678159" y="981583"/>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484" name="Google Shape;484;p14"/>
            <p:cNvGrpSpPr/>
            <p:nvPr/>
          </p:nvGrpSpPr>
          <p:grpSpPr>
            <a:xfrm>
              <a:off x="7823735" y="1943479"/>
              <a:ext cx="230514" cy="466725"/>
              <a:chOff x="4140" y="429"/>
              <a:chExt cx="1425" cy="2396"/>
            </a:xfrm>
          </p:grpSpPr>
          <p:sp>
            <p:nvSpPr>
              <p:cNvPr id="485" name="Google Shape;485;p1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86" name="Google Shape;486;p14"/>
              <p:cNvSpPr/>
              <p:nvPr/>
            </p:nvSpPr>
            <p:spPr>
              <a:xfrm>
                <a:off x="4203" y="429"/>
                <a:ext cx="1053"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87" name="Google Shape;487;p1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88" name="Google Shape;488;p1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89" name="Google Shape;489;p14"/>
              <p:cNvSpPr/>
              <p:nvPr/>
            </p:nvSpPr>
            <p:spPr>
              <a:xfrm>
                <a:off x="4209" y="693"/>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90" name="Google Shape;490;p14"/>
              <p:cNvGrpSpPr/>
              <p:nvPr/>
            </p:nvGrpSpPr>
            <p:grpSpPr>
              <a:xfrm>
                <a:off x="4751" y="667"/>
                <a:ext cx="580" cy="146"/>
                <a:chOff x="617" y="2567"/>
                <a:chExt cx="724" cy="140"/>
              </a:xfrm>
            </p:grpSpPr>
            <p:sp>
              <p:nvSpPr>
                <p:cNvPr id="491" name="Google Shape;491;p14"/>
                <p:cNvSpPr/>
                <p:nvPr/>
              </p:nvSpPr>
              <p:spPr>
                <a:xfrm>
                  <a:off x="617" y="2567"/>
                  <a:ext cx="724"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92" name="Google Shape;492;p14"/>
                <p:cNvSpPr/>
                <p:nvPr/>
              </p:nvSpPr>
              <p:spPr>
                <a:xfrm>
                  <a:off x="633" y="2582"/>
                  <a:ext cx="692"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93" name="Google Shape;493;p14"/>
              <p:cNvSpPr/>
              <p:nvPr/>
            </p:nvSpPr>
            <p:spPr>
              <a:xfrm>
                <a:off x="4222" y="101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94" name="Google Shape;494;p14"/>
              <p:cNvGrpSpPr/>
              <p:nvPr/>
            </p:nvGrpSpPr>
            <p:grpSpPr>
              <a:xfrm>
                <a:off x="4745" y="996"/>
                <a:ext cx="580" cy="156"/>
                <a:chOff x="612" y="2570"/>
                <a:chExt cx="724" cy="162"/>
              </a:xfrm>
            </p:grpSpPr>
            <p:sp>
              <p:nvSpPr>
                <p:cNvPr id="495" name="Google Shape;495;p14"/>
                <p:cNvSpPr/>
                <p:nvPr/>
              </p:nvSpPr>
              <p:spPr>
                <a:xfrm>
                  <a:off x="612" y="2570"/>
                  <a:ext cx="724" cy="162"/>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96" name="Google Shape;496;p14"/>
                <p:cNvSpPr/>
                <p:nvPr/>
              </p:nvSpPr>
              <p:spPr>
                <a:xfrm>
                  <a:off x="628" y="2586"/>
                  <a:ext cx="692"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497" name="Google Shape;497;p14"/>
              <p:cNvSpPr/>
              <p:nvPr/>
            </p:nvSpPr>
            <p:spPr>
              <a:xfrm>
                <a:off x="4216" y="1357"/>
                <a:ext cx="599"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498" name="Google Shape;498;p14"/>
              <p:cNvSpPr/>
              <p:nvPr/>
            </p:nvSpPr>
            <p:spPr>
              <a:xfrm>
                <a:off x="4228" y="1654"/>
                <a:ext cx="593" cy="49"/>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499" name="Google Shape;499;p14"/>
              <p:cNvGrpSpPr/>
              <p:nvPr/>
            </p:nvGrpSpPr>
            <p:grpSpPr>
              <a:xfrm>
                <a:off x="4733" y="1627"/>
                <a:ext cx="586" cy="151"/>
                <a:chOff x="611" y="2568"/>
                <a:chExt cx="730" cy="139"/>
              </a:xfrm>
            </p:grpSpPr>
            <p:sp>
              <p:nvSpPr>
                <p:cNvPr id="500" name="Google Shape;500;p14"/>
                <p:cNvSpPr/>
                <p:nvPr/>
              </p:nvSpPr>
              <p:spPr>
                <a:xfrm>
                  <a:off x="611" y="2568"/>
                  <a:ext cx="730"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01" name="Google Shape;501;p14"/>
                <p:cNvSpPr/>
                <p:nvPr/>
              </p:nvSpPr>
              <p:spPr>
                <a:xfrm>
                  <a:off x="627" y="2583"/>
                  <a:ext cx="699"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502" name="Google Shape;502;p1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nvGrpSpPr>
              <p:cNvPr id="503" name="Google Shape;503;p14"/>
              <p:cNvGrpSpPr/>
              <p:nvPr/>
            </p:nvGrpSpPr>
            <p:grpSpPr>
              <a:xfrm>
                <a:off x="4739" y="1325"/>
                <a:ext cx="580" cy="140"/>
                <a:chOff x="614" y="2566"/>
                <a:chExt cx="723" cy="140"/>
              </a:xfrm>
            </p:grpSpPr>
            <p:sp>
              <p:nvSpPr>
                <p:cNvPr id="504" name="Google Shape;504;p14"/>
                <p:cNvSpPr/>
                <p:nvPr/>
              </p:nvSpPr>
              <p:spPr>
                <a:xfrm>
                  <a:off x="614" y="2566"/>
                  <a:ext cx="723"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05" name="Google Shape;505;p14"/>
                <p:cNvSpPr/>
                <p:nvPr/>
              </p:nvSpPr>
              <p:spPr>
                <a:xfrm>
                  <a:off x="630" y="2582"/>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sp>
            <p:nvSpPr>
              <p:cNvPr id="506" name="Google Shape;506;p14"/>
              <p:cNvSpPr/>
              <p:nvPr/>
            </p:nvSpPr>
            <p:spPr>
              <a:xfrm>
                <a:off x="5250" y="429"/>
                <a:ext cx="69" cy="2288"/>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07" name="Google Shape;507;p1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08" name="Google Shape;508;p1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09" name="Google Shape;509;p14"/>
              <p:cNvSpPr/>
              <p:nvPr/>
            </p:nvSpPr>
            <p:spPr>
              <a:xfrm>
                <a:off x="5515" y="2609"/>
                <a:ext cx="50"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10" name="Google Shape;510;p1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11" name="Google Shape;511;p14"/>
              <p:cNvSpPr/>
              <p:nvPr/>
            </p:nvSpPr>
            <p:spPr>
              <a:xfrm>
                <a:off x="4140" y="2679"/>
                <a:ext cx="1198" cy="146"/>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12" name="Google Shape;512;p14"/>
              <p:cNvSpPr/>
              <p:nvPr/>
            </p:nvSpPr>
            <p:spPr>
              <a:xfrm>
                <a:off x="4203" y="2712"/>
                <a:ext cx="1072" cy="81"/>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13" name="Google Shape;513;p14"/>
              <p:cNvSpPr/>
              <p:nvPr/>
            </p:nvSpPr>
            <p:spPr>
              <a:xfrm>
                <a:off x="4310" y="2382"/>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14" name="Google Shape;514;p14"/>
              <p:cNvSpPr/>
              <p:nvPr/>
            </p:nvSpPr>
            <p:spPr>
              <a:xfrm>
                <a:off x="4487" y="2382"/>
                <a:ext cx="158" cy="14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0000"/>
                  </a:solidFill>
                  <a:latin typeface="Arial"/>
                  <a:ea typeface="Arial"/>
                  <a:cs typeface="Arial"/>
                  <a:sym typeface="Arial"/>
                </a:endParaRPr>
              </a:p>
            </p:txBody>
          </p:sp>
          <p:sp>
            <p:nvSpPr>
              <p:cNvPr id="515" name="Google Shape;515;p14"/>
              <p:cNvSpPr/>
              <p:nvPr/>
            </p:nvSpPr>
            <p:spPr>
              <a:xfrm>
                <a:off x="4663" y="2382"/>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sp>
            <p:nvSpPr>
              <p:cNvPr id="516" name="Google Shape;516;p14"/>
              <p:cNvSpPr/>
              <p:nvPr/>
            </p:nvSpPr>
            <p:spPr>
              <a:xfrm>
                <a:off x="5061" y="1837"/>
                <a:ext cx="88" cy="761"/>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Tahoma"/>
                  <a:ea typeface="Tahoma"/>
                  <a:cs typeface="Tahoma"/>
                  <a:sym typeface="Tahoma"/>
                </a:endParaRPr>
              </a:p>
            </p:txBody>
          </p:sp>
        </p:grpSp>
        <p:cxnSp>
          <p:nvCxnSpPr>
            <p:cNvPr id="517" name="Google Shape;517;p14"/>
            <p:cNvCxnSpPr/>
            <p:nvPr/>
          </p:nvCxnSpPr>
          <p:spPr>
            <a:xfrm>
              <a:off x="3121019" y="2898014"/>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518" name="Google Shape;518;p14"/>
            <p:cNvCxnSpPr/>
            <p:nvPr/>
          </p:nvCxnSpPr>
          <p:spPr>
            <a:xfrm>
              <a:off x="6614663" y="2870304"/>
              <a:ext cx="1687911" cy="0"/>
            </a:xfrm>
            <a:prstGeom prst="straightConnector1">
              <a:avLst/>
            </a:prstGeom>
            <a:noFill/>
            <a:ln cap="flat" cmpd="sng" w="22225">
              <a:solidFill>
                <a:srgbClr val="C00000"/>
              </a:solidFill>
              <a:prstDash val="solid"/>
              <a:miter lim="800000"/>
              <a:headEnd len="sm" w="sm" type="none"/>
              <a:tailEnd len="sm" w="sm" type="none"/>
            </a:ln>
          </p:spPr>
        </p:cxnSp>
        <p:grpSp>
          <p:nvGrpSpPr>
            <p:cNvPr id="519" name="Google Shape;519;p14"/>
            <p:cNvGrpSpPr/>
            <p:nvPr/>
          </p:nvGrpSpPr>
          <p:grpSpPr>
            <a:xfrm>
              <a:off x="3110199" y="4881020"/>
              <a:ext cx="5250830" cy="481581"/>
              <a:chOff x="6737055" y="3471301"/>
              <a:chExt cx="5250830" cy="481581"/>
            </a:xfrm>
          </p:grpSpPr>
          <p:grpSp>
            <p:nvGrpSpPr>
              <p:cNvPr id="520" name="Google Shape;520;p14"/>
              <p:cNvGrpSpPr/>
              <p:nvPr/>
            </p:nvGrpSpPr>
            <p:grpSpPr>
              <a:xfrm>
                <a:off x="8324240" y="3583550"/>
                <a:ext cx="2044628" cy="369332"/>
                <a:chOff x="7504363" y="3155701"/>
                <a:chExt cx="2044628" cy="369332"/>
              </a:xfrm>
            </p:grpSpPr>
            <p:grpSp>
              <p:nvGrpSpPr>
                <p:cNvPr id="521" name="Google Shape;521;p14"/>
                <p:cNvGrpSpPr/>
                <p:nvPr/>
              </p:nvGrpSpPr>
              <p:grpSpPr>
                <a:xfrm>
                  <a:off x="7504363" y="3183676"/>
                  <a:ext cx="2003932" cy="306163"/>
                  <a:chOff x="1616358" y="2551230"/>
                  <a:chExt cx="2141698" cy="218510"/>
                </a:xfrm>
              </p:grpSpPr>
              <p:sp>
                <p:nvSpPr>
                  <p:cNvPr id="522" name="Google Shape;522;p14"/>
                  <p:cNvSpPr/>
                  <p:nvPr/>
                </p:nvSpPr>
                <p:spPr>
                  <a:xfrm>
                    <a:off x="1673508" y="2551230"/>
                    <a:ext cx="2027398" cy="218510"/>
                  </a:xfrm>
                  <a:prstGeom prst="rect">
                    <a:avLst/>
                  </a:prstGeom>
                  <a:gradFill>
                    <a:gsLst>
                      <a:gs pos="0">
                        <a:srgbClr val="2E75B5"/>
                      </a:gs>
                      <a:gs pos="52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3" name="Google Shape;523;p14"/>
                  <p:cNvSpPr/>
                  <p:nvPr/>
                </p:nvSpPr>
                <p:spPr>
                  <a:xfrm>
                    <a:off x="1616358" y="2551230"/>
                    <a:ext cx="114300" cy="218510"/>
                  </a:xfrm>
                  <a:prstGeom prst="ellipse">
                    <a:avLst/>
                  </a:prstGeom>
                  <a:solidFill>
                    <a:srgbClr val="7ACCF4"/>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4" name="Google Shape;524;p14"/>
                  <p:cNvSpPr/>
                  <p:nvPr/>
                </p:nvSpPr>
                <p:spPr>
                  <a:xfrm>
                    <a:off x="3643756" y="2551230"/>
                    <a:ext cx="114300" cy="218510"/>
                  </a:xfrm>
                  <a:prstGeom prst="ellipse">
                    <a:avLst/>
                  </a:prstGeom>
                  <a:gradFill>
                    <a:gsLst>
                      <a:gs pos="0">
                        <a:srgbClr val="2E75B5"/>
                      </a:gs>
                      <a:gs pos="50000">
                        <a:srgbClr val="7ACCF4"/>
                      </a:gs>
                      <a:gs pos="100000">
                        <a:srgbClr val="2E75B5"/>
                      </a:gs>
                    </a:gsLst>
                    <a:lin ang="16200000" scaled="0"/>
                  </a:gra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5" name="Google Shape;525;p14"/>
                  <p:cNvSpPr/>
                  <p:nvPr/>
                </p:nvSpPr>
                <p:spPr>
                  <a:xfrm>
                    <a:off x="3491356" y="2551230"/>
                    <a:ext cx="209550" cy="218510"/>
                  </a:xfrm>
                  <a:prstGeom prst="rect">
                    <a:avLst/>
                  </a:prstGeom>
                  <a:gradFill>
                    <a:gsLst>
                      <a:gs pos="0">
                        <a:srgbClr val="2E75B5"/>
                      </a:gs>
                      <a:gs pos="52000">
                        <a:srgbClr val="7ACCF4"/>
                      </a:gs>
                      <a:gs pos="100000">
                        <a:srgbClr val="2E75B5"/>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26" name="Google Shape;526;p14"/>
                <p:cNvSpPr txBox="1"/>
                <p:nvPr/>
              </p:nvSpPr>
              <p:spPr>
                <a:xfrm>
                  <a:off x="7626477" y="3155701"/>
                  <a:ext cx="19225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unreliable channel</a:t>
                  </a:r>
                  <a:endParaRPr/>
                </a:p>
              </p:txBody>
            </p:sp>
          </p:grpSp>
          <p:cxnSp>
            <p:nvCxnSpPr>
              <p:cNvPr id="527" name="Google Shape;527;p14"/>
              <p:cNvCxnSpPr/>
              <p:nvPr/>
            </p:nvCxnSpPr>
            <p:spPr>
              <a:xfrm>
                <a:off x="6737055" y="3471301"/>
                <a:ext cx="1687911" cy="0"/>
              </a:xfrm>
              <a:prstGeom prst="straightConnector1">
                <a:avLst/>
              </a:prstGeom>
              <a:noFill/>
              <a:ln cap="flat" cmpd="sng" w="22225">
                <a:solidFill>
                  <a:srgbClr val="C00000"/>
                </a:solidFill>
                <a:prstDash val="solid"/>
                <a:miter lim="800000"/>
                <a:headEnd len="sm" w="sm" type="none"/>
                <a:tailEnd len="sm" w="sm" type="none"/>
              </a:ln>
            </p:spPr>
          </p:cxnSp>
          <p:cxnSp>
            <p:nvCxnSpPr>
              <p:cNvPr id="528" name="Google Shape;528;p14"/>
              <p:cNvCxnSpPr/>
              <p:nvPr/>
            </p:nvCxnSpPr>
            <p:spPr>
              <a:xfrm>
                <a:off x="10299974" y="3471301"/>
                <a:ext cx="1687911" cy="0"/>
              </a:xfrm>
              <a:prstGeom prst="straightConnector1">
                <a:avLst/>
              </a:prstGeom>
              <a:noFill/>
              <a:ln cap="flat" cmpd="sng" w="22225">
                <a:solidFill>
                  <a:srgbClr val="C00000"/>
                </a:solidFill>
                <a:prstDash val="solid"/>
                <a:miter lim="800000"/>
                <a:headEnd len="sm" w="sm" type="none"/>
                <a:tailEnd len="sm" w="sm" type="none"/>
              </a:ln>
            </p:spPr>
          </p:cxnSp>
        </p:grpSp>
        <p:cxnSp>
          <p:nvCxnSpPr>
            <p:cNvPr id="529" name="Google Shape;529;p14"/>
            <p:cNvCxnSpPr/>
            <p:nvPr/>
          </p:nvCxnSpPr>
          <p:spPr>
            <a:xfrm>
              <a:off x="4069352" y="2795325"/>
              <a:ext cx="0" cy="403537"/>
            </a:xfrm>
            <a:prstGeom prst="straightConnector1">
              <a:avLst/>
            </a:prstGeom>
            <a:noFill/>
            <a:ln cap="flat" cmpd="sng" w="47625">
              <a:solidFill>
                <a:schemeClr val="accent1"/>
              </a:solidFill>
              <a:prstDash val="solid"/>
              <a:miter lim="800000"/>
              <a:headEnd len="sm" w="sm" type="none"/>
              <a:tailEnd len="med" w="med" type="triangle"/>
            </a:ln>
          </p:spPr>
        </p:cxnSp>
        <p:cxnSp>
          <p:nvCxnSpPr>
            <p:cNvPr id="530" name="Google Shape;530;p14"/>
            <p:cNvCxnSpPr/>
            <p:nvPr/>
          </p:nvCxnSpPr>
          <p:spPr>
            <a:xfrm rot="10800000">
              <a:off x="7403443" y="2731748"/>
              <a:ext cx="0" cy="439404"/>
            </a:xfrm>
            <a:prstGeom prst="straightConnector1">
              <a:avLst/>
            </a:prstGeom>
            <a:noFill/>
            <a:ln cap="flat" cmpd="sng" w="47625">
              <a:solidFill>
                <a:schemeClr val="accent1"/>
              </a:solidFill>
              <a:prstDash val="solid"/>
              <a:miter lim="800000"/>
              <a:headEnd len="sm" w="sm" type="none"/>
              <a:tailEnd len="med" w="med" type="triangle"/>
            </a:ln>
          </p:spPr>
        </p:cxnSp>
        <p:sp>
          <p:nvSpPr>
            <p:cNvPr id="531" name="Google Shape;531;p14"/>
            <p:cNvSpPr txBox="1"/>
            <p:nvPr/>
          </p:nvSpPr>
          <p:spPr>
            <a:xfrm>
              <a:off x="3042206" y="3300756"/>
              <a:ext cx="2001038" cy="108952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sender-side</a:t>
              </a:r>
              <a:endParaRPr/>
            </a:p>
            <a:p>
              <a:pPr indent="0" lvl="0" marL="0" marR="0" rtl="0" algn="ctr">
                <a:lnSpc>
                  <a:spcPct val="90000"/>
                </a:lnSpc>
                <a:spcBef>
                  <a:spcPts val="0"/>
                </a:spcBef>
                <a:spcAft>
                  <a:spcPts val="0"/>
                </a:spcAft>
                <a:buClr>
                  <a:srgbClr val="000000"/>
                </a:buClr>
                <a:buSzPts val="1800"/>
                <a:buFont typeface="Calibri"/>
                <a:buNone/>
              </a:pPr>
              <a:r>
                <a:rPr b="0" i="1" lang="en-US" sz="1800" u="none" cap="none" strike="noStrike">
                  <a:solidFill>
                    <a:srgbClr val="000000"/>
                  </a:solidFill>
                  <a:latin typeface="Calibri"/>
                  <a:ea typeface="Calibri"/>
                  <a:cs typeface="Calibri"/>
                  <a:sym typeface="Calibri"/>
                </a:rPr>
                <a:t>implementation</a:t>
              </a:r>
              <a:r>
                <a:rPr b="0" i="0" lang="en-US" sz="1800" u="none" cap="none" strike="noStrike">
                  <a:solidFill>
                    <a:srgbClr val="000000"/>
                  </a:solidFill>
                  <a:latin typeface="Calibri"/>
                  <a:ea typeface="Calibri"/>
                  <a:cs typeface="Calibri"/>
                  <a:sym typeface="Calibri"/>
                </a:rPr>
                <a:t> of </a:t>
              </a:r>
              <a:r>
                <a:rPr b="0" i="0" lang="en-US" sz="1800" u="none" cap="none" strike="noStrike">
                  <a:solidFill>
                    <a:srgbClr val="000000"/>
                  </a:solidFill>
                  <a:latin typeface="Courier"/>
                  <a:ea typeface="Courier"/>
                  <a:cs typeface="Courier"/>
                  <a:sym typeface="Courier"/>
                </a:rPr>
                <a:t>rdt</a:t>
              </a:r>
              <a:r>
                <a:rPr b="0" i="0" lang="en-US" sz="1800" u="none" cap="none" strike="noStrike">
                  <a:solidFill>
                    <a:srgbClr val="000000"/>
                  </a:solidFill>
                  <a:latin typeface="Calibri"/>
                  <a:ea typeface="Calibri"/>
                  <a:cs typeface="Calibri"/>
                  <a:sym typeface="Calibri"/>
                </a:rPr>
                <a:t> reliable data transfer protocol</a:t>
              </a:r>
              <a:endParaRPr/>
            </a:p>
          </p:txBody>
        </p:sp>
        <p:sp>
          <p:nvSpPr>
            <p:cNvPr id="532" name="Google Shape;532;p14"/>
            <p:cNvSpPr txBox="1"/>
            <p:nvPr/>
          </p:nvSpPr>
          <p:spPr>
            <a:xfrm>
              <a:off x="6413059" y="3328511"/>
              <a:ext cx="2001033" cy="108952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receiver-side</a:t>
              </a:r>
              <a:endParaRPr/>
            </a:p>
            <a:p>
              <a:pPr indent="0" lvl="0" marL="0" marR="0" rtl="0" algn="ctr">
                <a:lnSpc>
                  <a:spcPct val="90000"/>
                </a:lnSpc>
                <a:spcBef>
                  <a:spcPts val="0"/>
                </a:spcBef>
                <a:spcAft>
                  <a:spcPts val="0"/>
                </a:spcAft>
                <a:buClr>
                  <a:srgbClr val="000000"/>
                </a:buClr>
                <a:buSzPts val="1800"/>
                <a:buFont typeface="Calibri"/>
                <a:buNone/>
              </a:pPr>
              <a:r>
                <a:rPr b="0" i="1" lang="en-US" sz="1800" u="none" cap="none" strike="noStrike">
                  <a:solidFill>
                    <a:srgbClr val="000000"/>
                  </a:solidFill>
                  <a:latin typeface="Calibri"/>
                  <a:ea typeface="Calibri"/>
                  <a:cs typeface="Calibri"/>
                  <a:sym typeface="Calibri"/>
                </a:rPr>
                <a:t>implementation</a:t>
              </a:r>
              <a:r>
                <a:rPr b="0" i="0" lang="en-US" sz="1800" u="none" cap="none" strike="noStrike">
                  <a:solidFill>
                    <a:srgbClr val="000000"/>
                  </a:solidFill>
                  <a:latin typeface="Calibri"/>
                  <a:ea typeface="Calibri"/>
                  <a:cs typeface="Calibri"/>
                  <a:sym typeface="Calibri"/>
                </a:rPr>
                <a:t> of </a:t>
              </a:r>
              <a:r>
                <a:rPr b="0" i="0" lang="en-US" sz="1800" u="none" cap="none" strike="noStrike">
                  <a:solidFill>
                    <a:srgbClr val="000000"/>
                  </a:solidFill>
                  <a:latin typeface="Courier"/>
                  <a:ea typeface="Courier"/>
                  <a:cs typeface="Courier"/>
                  <a:sym typeface="Courier"/>
                </a:rPr>
                <a:t>rdt </a:t>
              </a:r>
              <a:r>
                <a:rPr b="0" i="0" lang="en-US" sz="1800" u="none" cap="none" strike="noStrike">
                  <a:solidFill>
                    <a:srgbClr val="000000"/>
                  </a:solidFill>
                  <a:latin typeface="Calibri"/>
                  <a:ea typeface="Calibri"/>
                  <a:cs typeface="Calibri"/>
                  <a:sym typeface="Calibri"/>
                </a:rPr>
                <a:t>reliable data transfer protocol</a:t>
              </a:r>
              <a:endParaRPr/>
            </a:p>
          </p:txBody>
        </p:sp>
        <p:grpSp>
          <p:nvGrpSpPr>
            <p:cNvPr id="533" name="Google Shape;533;p14"/>
            <p:cNvGrpSpPr/>
            <p:nvPr/>
          </p:nvGrpSpPr>
          <p:grpSpPr>
            <a:xfrm>
              <a:off x="4071725" y="4602963"/>
              <a:ext cx="632009" cy="632009"/>
              <a:chOff x="7408199" y="4955748"/>
              <a:chExt cx="632009" cy="632009"/>
            </a:xfrm>
          </p:grpSpPr>
          <p:cxnSp>
            <p:nvCxnSpPr>
              <p:cNvPr id="534" name="Google Shape;534;p14"/>
              <p:cNvCxnSpPr/>
              <p:nvPr/>
            </p:nvCxnSpPr>
            <p:spPr>
              <a:xfrm>
                <a:off x="7417790" y="4955748"/>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535" name="Google Shape;535;p14"/>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grpSp>
          <p:nvGrpSpPr>
            <p:cNvPr id="536" name="Google Shape;536;p14"/>
            <p:cNvGrpSpPr/>
            <p:nvPr/>
          </p:nvGrpSpPr>
          <p:grpSpPr>
            <a:xfrm rot="-5400000">
              <a:off x="6784894" y="4598122"/>
              <a:ext cx="632009" cy="632009"/>
              <a:chOff x="7408199" y="4948974"/>
              <a:chExt cx="632009" cy="632009"/>
            </a:xfrm>
          </p:grpSpPr>
          <p:cxnSp>
            <p:nvCxnSpPr>
              <p:cNvPr id="537" name="Google Shape;537;p14"/>
              <p:cNvCxnSpPr/>
              <p:nvPr/>
            </p:nvCxnSpPr>
            <p:spPr>
              <a:xfrm>
                <a:off x="7427960" y="4948974"/>
                <a:ext cx="0" cy="632009"/>
              </a:xfrm>
              <a:prstGeom prst="straightConnector1">
                <a:avLst/>
              </a:prstGeom>
              <a:noFill/>
              <a:ln cap="flat" cmpd="sng" w="47625">
                <a:solidFill>
                  <a:srgbClr val="3C6CDF"/>
                </a:solidFill>
                <a:prstDash val="solid"/>
                <a:miter lim="800000"/>
                <a:headEnd len="med" w="med" type="triangle"/>
                <a:tailEnd len="sm" w="sm" type="none"/>
              </a:ln>
            </p:spPr>
          </p:cxnSp>
          <p:cxnSp>
            <p:nvCxnSpPr>
              <p:cNvPr id="538" name="Google Shape;538;p14"/>
              <p:cNvCxnSpPr/>
              <p:nvPr/>
            </p:nvCxnSpPr>
            <p:spPr>
              <a:xfrm>
                <a:off x="7724203" y="5247906"/>
                <a:ext cx="0" cy="632009"/>
              </a:xfrm>
              <a:prstGeom prst="straightConnector1">
                <a:avLst/>
              </a:prstGeom>
              <a:noFill/>
              <a:ln cap="flat" cmpd="sng" w="47625">
                <a:solidFill>
                  <a:srgbClr val="3C6CDF"/>
                </a:solidFill>
                <a:prstDash val="solid"/>
                <a:miter lim="800000"/>
                <a:headEnd len="med" w="med" type="triangle"/>
                <a:tailEnd len="sm" w="sm" type="none"/>
              </a:ln>
            </p:spPr>
          </p:cxnSp>
        </p:grpSp>
        <p:sp>
          <p:nvSpPr>
            <p:cNvPr id="539" name="Google Shape;539;p14"/>
            <p:cNvSpPr txBox="1"/>
            <p:nvPr/>
          </p:nvSpPr>
          <p:spPr>
            <a:xfrm>
              <a:off x="2293693" y="2546898"/>
              <a:ext cx="168791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cap="none" strike="noStrike">
                  <a:solidFill>
                    <a:srgbClr val="000000"/>
                  </a:solidFill>
                  <a:latin typeface="Courier"/>
                  <a:ea typeface="Courier"/>
                  <a:cs typeface="Courier"/>
                  <a:sym typeface="Courier"/>
                </a:rPr>
                <a:t>rdt_send()</a:t>
              </a:r>
              <a:endParaRPr/>
            </a:p>
          </p:txBody>
        </p:sp>
        <p:sp>
          <p:nvSpPr>
            <p:cNvPr id="540" name="Google Shape;540;p14"/>
            <p:cNvSpPr txBox="1"/>
            <p:nvPr/>
          </p:nvSpPr>
          <p:spPr>
            <a:xfrm>
              <a:off x="2637055" y="4529903"/>
              <a:ext cx="168791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cap="none" strike="noStrike">
                  <a:solidFill>
                    <a:srgbClr val="000000"/>
                  </a:solidFill>
                  <a:latin typeface="Courier"/>
                  <a:ea typeface="Courier"/>
                  <a:cs typeface="Courier"/>
                  <a:sym typeface="Courier"/>
                </a:rPr>
                <a:t>udt_send()</a:t>
              </a:r>
              <a:endParaRPr/>
            </a:p>
          </p:txBody>
        </p:sp>
        <p:sp>
          <p:nvSpPr>
            <p:cNvPr id="541" name="Google Shape;541;p14"/>
            <p:cNvSpPr txBox="1"/>
            <p:nvPr/>
          </p:nvSpPr>
          <p:spPr>
            <a:xfrm>
              <a:off x="7460091" y="4522693"/>
              <a:ext cx="168791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cap="none" strike="noStrike">
                  <a:solidFill>
                    <a:srgbClr val="000000"/>
                  </a:solidFill>
                  <a:latin typeface="Courier"/>
                  <a:ea typeface="Courier"/>
                  <a:cs typeface="Courier"/>
                  <a:sym typeface="Courier"/>
                </a:rPr>
                <a:t>rdt_rcv()</a:t>
              </a:r>
              <a:endParaRPr/>
            </a:p>
          </p:txBody>
        </p:sp>
        <p:sp>
          <p:nvSpPr>
            <p:cNvPr id="542" name="Google Shape;542;p14"/>
            <p:cNvSpPr txBox="1"/>
            <p:nvPr/>
          </p:nvSpPr>
          <p:spPr>
            <a:xfrm>
              <a:off x="7446811" y="2872208"/>
              <a:ext cx="193529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cap="none" strike="noStrike">
                  <a:solidFill>
                    <a:srgbClr val="000000"/>
                  </a:solidFill>
                  <a:latin typeface="Courier"/>
                  <a:ea typeface="Courier"/>
                  <a:cs typeface="Courier"/>
                  <a:sym typeface="Courier"/>
                </a:rPr>
                <a:t>deliver_data()</a:t>
              </a:r>
              <a:endParaRPr/>
            </a:p>
          </p:txBody>
        </p:sp>
        <p:grpSp>
          <p:nvGrpSpPr>
            <p:cNvPr id="543" name="Google Shape;543;p14"/>
            <p:cNvGrpSpPr/>
            <p:nvPr/>
          </p:nvGrpSpPr>
          <p:grpSpPr>
            <a:xfrm>
              <a:off x="4198761" y="4538107"/>
              <a:ext cx="1129178" cy="338554"/>
              <a:chOff x="4492148" y="4699180"/>
              <a:chExt cx="1129178" cy="338554"/>
            </a:xfrm>
          </p:grpSpPr>
          <p:grpSp>
            <p:nvGrpSpPr>
              <p:cNvPr id="544" name="Google Shape;544;p14"/>
              <p:cNvGrpSpPr/>
              <p:nvPr/>
            </p:nvGrpSpPr>
            <p:grpSpPr>
              <a:xfrm>
                <a:off x="5044085" y="4699180"/>
                <a:ext cx="577241" cy="338554"/>
                <a:chOff x="9950444" y="999755"/>
                <a:chExt cx="577241" cy="338554"/>
              </a:xfrm>
            </p:grpSpPr>
            <p:sp>
              <p:nvSpPr>
                <p:cNvPr id="545" name="Google Shape;545;p14"/>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6" name="Google Shape;546;p14"/>
                <p:cNvSpPr txBox="1"/>
                <p:nvPr/>
              </p:nvSpPr>
              <p:spPr>
                <a:xfrm>
                  <a:off x="9950444" y="999755"/>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547" name="Google Shape;547;p14"/>
              <p:cNvGrpSpPr/>
              <p:nvPr/>
            </p:nvGrpSpPr>
            <p:grpSpPr>
              <a:xfrm>
                <a:off x="4492148" y="4738794"/>
                <a:ext cx="684009" cy="276999"/>
                <a:chOff x="9965227" y="1039458"/>
                <a:chExt cx="684009" cy="276999"/>
              </a:xfrm>
            </p:grpSpPr>
            <p:sp>
              <p:nvSpPr>
                <p:cNvPr id="548" name="Google Shape;548;p14"/>
                <p:cNvSpPr/>
                <p:nvPr/>
              </p:nvSpPr>
              <p:spPr>
                <a:xfrm>
                  <a:off x="10010632" y="1066693"/>
                  <a:ext cx="561043"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9" name="Google Shape;549;p14"/>
                <p:cNvSpPr txBox="1"/>
                <p:nvPr/>
              </p:nvSpPr>
              <p:spPr>
                <a:xfrm>
                  <a:off x="9965227" y="1039458"/>
                  <a:ext cx="68400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Header</a:t>
                  </a:r>
                  <a:endParaRPr b="0" i="0" sz="1800" u="none" cap="none" strike="noStrike">
                    <a:solidFill>
                      <a:srgbClr val="FFFFFF"/>
                    </a:solidFill>
                    <a:latin typeface="Calibri"/>
                    <a:ea typeface="Calibri"/>
                    <a:cs typeface="Calibri"/>
                    <a:sym typeface="Calibri"/>
                  </a:endParaRPr>
                </a:p>
              </p:txBody>
            </p:sp>
          </p:grpSp>
        </p:grpSp>
        <p:grpSp>
          <p:nvGrpSpPr>
            <p:cNvPr id="550" name="Google Shape;550;p14"/>
            <p:cNvGrpSpPr/>
            <p:nvPr/>
          </p:nvGrpSpPr>
          <p:grpSpPr>
            <a:xfrm>
              <a:off x="6194588" y="4534824"/>
              <a:ext cx="1129178" cy="338554"/>
              <a:chOff x="4492148" y="4699180"/>
              <a:chExt cx="1129178" cy="338554"/>
            </a:xfrm>
          </p:grpSpPr>
          <p:grpSp>
            <p:nvGrpSpPr>
              <p:cNvPr id="551" name="Google Shape;551;p14"/>
              <p:cNvGrpSpPr/>
              <p:nvPr/>
            </p:nvGrpSpPr>
            <p:grpSpPr>
              <a:xfrm>
                <a:off x="5044085" y="4699180"/>
                <a:ext cx="577241" cy="338554"/>
                <a:chOff x="9950444" y="999755"/>
                <a:chExt cx="577241" cy="338554"/>
              </a:xfrm>
            </p:grpSpPr>
            <p:sp>
              <p:nvSpPr>
                <p:cNvPr id="552" name="Google Shape;552;p14"/>
                <p:cNvSpPr/>
                <p:nvPr/>
              </p:nvSpPr>
              <p:spPr>
                <a:xfrm>
                  <a:off x="10010633" y="1066693"/>
                  <a:ext cx="429378"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3" name="Google Shape;553;p14"/>
                <p:cNvSpPr txBox="1"/>
                <p:nvPr/>
              </p:nvSpPr>
              <p:spPr>
                <a:xfrm>
                  <a:off x="9950444" y="999755"/>
                  <a:ext cx="577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data</a:t>
                  </a:r>
                  <a:endParaRPr b="0" i="0" sz="1800" u="none" cap="none" strike="noStrike">
                    <a:solidFill>
                      <a:srgbClr val="FFFFFF"/>
                    </a:solidFill>
                    <a:latin typeface="Calibri"/>
                    <a:ea typeface="Calibri"/>
                    <a:cs typeface="Calibri"/>
                    <a:sym typeface="Calibri"/>
                  </a:endParaRPr>
                </a:p>
              </p:txBody>
            </p:sp>
          </p:grpSp>
          <p:grpSp>
            <p:nvGrpSpPr>
              <p:cNvPr id="554" name="Google Shape;554;p14"/>
              <p:cNvGrpSpPr/>
              <p:nvPr/>
            </p:nvGrpSpPr>
            <p:grpSpPr>
              <a:xfrm>
                <a:off x="4492148" y="4738794"/>
                <a:ext cx="684009" cy="276999"/>
                <a:chOff x="9965227" y="1039458"/>
                <a:chExt cx="684009" cy="276999"/>
              </a:xfrm>
            </p:grpSpPr>
            <p:sp>
              <p:nvSpPr>
                <p:cNvPr id="555" name="Google Shape;555;p14"/>
                <p:cNvSpPr/>
                <p:nvPr/>
              </p:nvSpPr>
              <p:spPr>
                <a:xfrm>
                  <a:off x="10010632" y="1066693"/>
                  <a:ext cx="561043" cy="215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6" name="Google Shape;556;p14"/>
                <p:cNvSpPr txBox="1"/>
                <p:nvPr/>
              </p:nvSpPr>
              <p:spPr>
                <a:xfrm>
                  <a:off x="9965227" y="1039458"/>
                  <a:ext cx="68400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Header</a:t>
                  </a:r>
                  <a:endParaRPr b="0" i="0" sz="1800" u="none" cap="none" strike="noStrike">
                    <a:solidFill>
                      <a:srgbClr val="FFFFFF"/>
                    </a:solidFill>
                    <a:latin typeface="Calibri"/>
                    <a:ea typeface="Calibri"/>
                    <a:cs typeface="Calibri"/>
                    <a:sym typeface="Calibri"/>
                  </a:endParaRPr>
                </a:p>
              </p:txBody>
            </p:sp>
          </p:grpSp>
        </p:grpSp>
      </p:grpSp>
      <p:grpSp>
        <p:nvGrpSpPr>
          <p:cNvPr id="557" name="Google Shape;557;p14"/>
          <p:cNvGrpSpPr/>
          <p:nvPr/>
        </p:nvGrpSpPr>
        <p:grpSpPr>
          <a:xfrm>
            <a:off x="352441" y="1450769"/>
            <a:ext cx="3206750" cy="1430338"/>
            <a:chOff x="240" y="920"/>
            <a:chExt cx="2020" cy="901"/>
          </a:xfrm>
        </p:grpSpPr>
        <p:sp>
          <p:nvSpPr>
            <p:cNvPr id="558" name="Google Shape;558;p14"/>
            <p:cNvSpPr txBox="1"/>
            <p:nvPr/>
          </p:nvSpPr>
          <p:spPr>
            <a:xfrm>
              <a:off x="318" y="920"/>
              <a:ext cx="1895" cy="5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Calibri"/>
                <a:buNone/>
              </a:pPr>
              <a:r>
                <a:rPr b="1" i="0" lang="en-US" sz="1800" u="none" cap="none" strike="noStrike">
                  <a:solidFill>
                    <a:srgbClr val="C00000"/>
                  </a:solidFill>
                  <a:latin typeface="Calibri"/>
                  <a:ea typeface="Calibri"/>
                  <a:cs typeface="Calibri"/>
                  <a:sym typeface="Calibri"/>
                </a:rPr>
                <a:t>rdt_send():</a:t>
              </a:r>
              <a:r>
                <a:rPr b="0" i="0" lang="en-US" sz="1800" u="none" cap="none" strike="noStrike">
                  <a:solidFill>
                    <a:srgbClr val="C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called from above, (e.g., by app.). Passed data to deliver to receiver upper layer</a:t>
              </a:r>
              <a:endParaRPr b="0" i="0" sz="2400" u="none" cap="none" strike="noStrike">
                <a:solidFill>
                  <a:srgbClr val="000000"/>
                </a:solidFill>
                <a:latin typeface="Calibri"/>
                <a:ea typeface="Calibri"/>
                <a:cs typeface="Calibri"/>
                <a:sym typeface="Calibri"/>
              </a:endParaRPr>
            </a:p>
          </p:txBody>
        </p:sp>
        <p:grpSp>
          <p:nvGrpSpPr>
            <p:cNvPr id="559" name="Google Shape;559;p14"/>
            <p:cNvGrpSpPr/>
            <p:nvPr/>
          </p:nvGrpSpPr>
          <p:grpSpPr>
            <a:xfrm>
              <a:off x="240" y="921"/>
              <a:ext cx="2020" cy="900"/>
              <a:chOff x="240" y="933"/>
              <a:chExt cx="2020" cy="900"/>
            </a:xfrm>
          </p:grpSpPr>
          <p:cxnSp>
            <p:nvCxnSpPr>
              <p:cNvPr id="560" name="Google Shape;560;p14"/>
              <p:cNvCxnSpPr/>
              <p:nvPr/>
            </p:nvCxnSpPr>
            <p:spPr>
              <a:xfrm>
                <a:off x="1787" y="1509"/>
                <a:ext cx="174" cy="324"/>
              </a:xfrm>
              <a:prstGeom prst="straightConnector1">
                <a:avLst/>
              </a:prstGeom>
              <a:noFill/>
              <a:ln cap="flat" cmpd="sng" w="19050">
                <a:solidFill>
                  <a:srgbClr val="C00000"/>
                </a:solidFill>
                <a:prstDash val="solid"/>
                <a:round/>
                <a:headEnd len="med" w="med" type="none"/>
                <a:tailEnd len="med" w="med" type="triangle"/>
              </a:ln>
            </p:spPr>
          </p:cxnSp>
          <p:sp>
            <p:nvSpPr>
              <p:cNvPr id="561" name="Google Shape;561;p14"/>
              <p:cNvSpPr/>
              <p:nvPr/>
            </p:nvSpPr>
            <p:spPr>
              <a:xfrm>
                <a:off x="240" y="933"/>
                <a:ext cx="2020" cy="558"/>
              </a:xfrm>
              <a:prstGeom prst="rect">
                <a:avLst/>
              </a:prstGeom>
              <a:noFill/>
              <a:ln cap="flat" cmpd="sng" w="190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grpSp>
      <p:grpSp>
        <p:nvGrpSpPr>
          <p:cNvPr id="562" name="Google Shape;562;p14"/>
          <p:cNvGrpSpPr/>
          <p:nvPr/>
        </p:nvGrpSpPr>
        <p:grpSpPr>
          <a:xfrm>
            <a:off x="665618" y="5097921"/>
            <a:ext cx="3074988" cy="1393825"/>
            <a:chOff x="218" y="3055"/>
            <a:chExt cx="1937" cy="878"/>
          </a:xfrm>
        </p:grpSpPr>
        <p:sp>
          <p:nvSpPr>
            <p:cNvPr id="563" name="Google Shape;563;p14"/>
            <p:cNvSpPr txBox="1"/>
            <p:nvPr/>
          </p:nvSpPr>
          <p:spPr>
            <a:xfrm>
              <a:off x="233" y="3356"/>
              <a:ext cx="1878" cy="5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Calibri"/>
                <a:buNone/>
              </a:pPr>
              <a:r>
                <a:rPr b="1" i="0" lang="en-US" sz="1800" u="none" cap="none" strike="noStrike">
                  <a:solidFill>
                    <a:srgbClr val="C00000"/>
                  </a:solidFill>
                  <a:latin typeface="Calibri"/>
                  <a:ea typeface="Calibri"/>
                  <a:cs typeface="Calibri"/>
                  <a:sym typeface="Calibri"/>
                </a:rPr>
                <a:t>udt_send():</a:t>
              </a:r>
              <a:r>
                <a:rPr b="0" i="0" lang="en-US" sz="1800" u="none" cap="none" strike="noStrike">
                  <a:solidFill>
                    <a:srgbClr val="C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called by </a:t>
              </a:r>
              <a:r>
                <a:rPr b="0" i="0" lang="en-US" sz="1800" u="none" cap="none" strike="noStrike">
                  <a:solidFill>
                    <a:srgbClr val="000000"/>
                  </a:solidFill>
                  <a:latin typeface="Courier"/>
                  <a:ea typeface="Courier"/>
                  <a:cs typeface="Courier"/>
                  <a:sym typeface="Courier"/>
                </a:rPr>
                <a:t>rdt</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to transfer packet over </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unreliable channel to receiver</a:t>
              </a:r>
              <a:endParaRPr b="0" i="0" sz="2400" u="none" cap="none" strike="noStrike">
                <a:solidFill>
                  <a:srgbClr val="000000"/>
                </a:solidFill>
                <a:latin typeface="Calibri"/>
                <a:ea typeface="Calibri"/>
                <a:cs typeface="Calibri"/>
                <a:sym typeface="Calibri"/>
              </a:endParaRPr>
            </a:p>
          </p:txBody>
        </p:sp>
        <p:grpSp>
          <p:nvGrpSpPr>
            <p:cNvPr id="564" name="Google Shape;564;p14"/>
            <p:cNvGrpSpPr/>
            <p:nvPr/>
          </p:nvGrpSpPr>
          <p:grpSpPr>
            <a:xfrm>
              <a:off x="218" y="3055"/>
              <a:ext cx="1937" cy="867"/>
              <a:chOff x="218" y="3055"/>
              <a:chExt cx="1937" cy="867"/>
            </a:xfrm>
          </p:grpSpPr>
          <p:cxnSp>
            <p:nvCxnSpPr>
              <p:cNvPr id="565" name="Google Shape;565;p14"/>
              <p:cNvCxnSpPr/>
              <p:nvPr/>
            </p:nvCxnSpPr>
            <p:spPr>
              <a:xfrm flipH="1" rot="10800000">
                <a:off x="1433" y="3055"/>
                <a:ext cx="359" cy="303"/>
              </a:xfrm>
              <a:prstGeom prst="straightConnector1">
                <a:avLst/>
              </a:prstGeom>
              <a:noFill/>
              <a:ln cap="flat" cmpd="sng" w="19050">
                <a:solidFill>
                  <a:srgbClr val="C00000"/>
                </a:solidFill>
                <a:prstDash val="solid"/>
                <a:round/>
                <a:headEnd len="med" w="med" type="none"/>
                <a:tailEnd len="med" w="med" type="triangle"/>
              </a:ln>
            </p:spPr>
          </p:cxnSp>
          <p:sp>
            <p:nvSpPr>
              <p:cNvPr id="566" name="Google Shape;566;p14"/>
              <p:cNvSpPr/>
              <p:nvPr/>
            </p:nvSpPr>
            <p:spPr>
              <a:xfrm>
                <a:off x="218" y="3364"/>
                <a:ext cx="1937" cy="558"/>
              </a:xfrm>
              <a:prstGeom prst="rect">
                <a:avLst/>
              </a:prstGeom>
              <a:noFill/>
              <a:ln cap="flat" cmpd="sng" w="190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grpSp>
      <p:grpSp>
        <p:nvGrpSpPr>
          <p:cNvPr id="567" name="Google Shape;567;p14"/>
          <p:cNvGrpSpPr/>
          <p:nvPr/>
        </p:nvGrpSpPr>
        <p:grpSpPr>
          <a:xfrm>
            <a:off x="8446406" y="5042355"/>
            <a:ext cx="3122613" cy="1520825"/>
            <a:chOff x="3071" y="2986"/>
            <a:chExt cx="1967" cy="958"/>
          </a:xfrm>
        </p:grpSpPr>
        <p:sp>
          <p:nvSpPr>
            <p:cNvPr id="568" name="Google Shape;568;p14"/>
            <p:cNvSpPr txBox="1"/>
            <p:nvPr/>
          </p:nvSpPr>
          <p:spPr>
            <a:xfrm>
              <a:off x="3101" y="3362"/>
              <a:ext cx="1937" cy="5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Calibri"/>
                <a:buNone/>
              </a:pPr>
              <a:r>
                <a:rPr b="1" i="0" lang="en-US" sz="1800" u="none" cap="none" strike="noStrike">
                  <a:solidFill>
                    <a:srgbClr val="C00000"/>
                  </a:solidFill>
                  <a:latin typeface="Calibri"/>
                  <a:ea typeface="Calibri"/>
                  <a:cs typeface="Calibri"/>
                  <a:sym typeface="Calibri"/>
                </a:rPr>
                <a:t>rdt_rcv():</a:t>
              </a:r>
              <a:r>
                <a:rPr b="0" i="0" lang="en-US" sz="1800" u="none" cap="none" strike="noStrike">
                  <a:solidFill>
                    <a:srgbClr val="C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called when packet arrives on receiver side of channel</a:t>
              </a:r>
              <a:endParaRPr b="0" i="0" sz="2400" u="none" cap="none" strike="noStrike">
                <a:solidFill>
                  <a:srgbClr val="000000"/>
                </a:solidFill>
                <a:latin typeface="Calibri"/>
                <a:ea typeface="Calibri"/>
                <a:cs typeface="Calibri"/>
                <a:sym typeface="Calibri"/>
              </a:endParaRPr>
            </a:p>
          </p:txBody>
        </p:sp>
        <p:grpSp>
          <p:nvGrpSpPr>
            <p:cNvPr id="569" name="Google Shape;569;p14"/>
            <p:cNvGrpSpPr/>
            <p:nvPr/>
          </p:nvGrpSpPr>
          <p:grpSpPr>
            <a:xfrm>
              <a:off x="3071" y="2986"/>
              <a:ext cx="1937" cy="943"/>
              <a:chOff x="3071" y="2986"/>
              <a:chExt cx="1937" cy="943"/>
            </a:xfrm>
          </p:grpSpPr>
          <p:cxnSp>
            <p:nvCxnSpPr>
              <p:cNvPr id="570" name="Google Shape;570;p14"/>
              <p:cNvCxnSpPr/>
              <p:nvPr/>
            </p:nvCxnSpPr>
            <p:spPr>
              <a:xfrm rot="10800000">
                <a:off x="3312" y="2986"/>
                <a:ext cx="398" cy="371"/>
              </a:xfrm>
              <a:prstGeom prst="straightConnector1">
                <a:avLst/>
              </a:prstGeom>
              <a:noFill/>
              <a:ln cap="flat" cmpd="sng" w="19050">
                <a:solidFill>
                  <a:srgbClr val="C00000"/>
                </a:solidFill>
                <a:prstDash val="solid"/>
                <a:round/>
                <a:headEnd len="med" w="med" type="none"/>
                <a:tailEnd len="med" w="med" type="triangle"/>
              </a:ln>
            </p:spPr>
          </p:cxnSp>
          <p:sp>
            <p:nvSpPr>
              <p:cNvPr id="571" name="Google Shape;571;p14"/>
              <p:cNvSpPr/>
              <p:nvPr/>
            </p:nvSpPr>
            <p:spPr>
              <a:xfrm>
                <a:off x="3071" y="3348"/>
                <a:ext cx="1937" cy="581"/>
              </a:xfrm>
              <a:prstGeom prst="rect">
                <a:avLst/>
              </a:prstGeom>
              <a:noFill/>
              <a:ln cap="flat" cmpd="sng" w="190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grpSp>
      <p:grpSp>
        <p:nvGrpSpPr>
          <p:cNvPr id="572" name="Google Shape;572;p14"/>
          <p:cNvGrpSpPr/>
          <p:nvPr/>
        </p:nvGrpSpPr>
        <p:grpSpPr>
          <a:xfrm>
            <a:off x="8824801" y="1555220"/>
            <a:ext cx="3063876" cy="1571625"/>
            <a:chOff x="3138" y="936"/>
            <a:chExt cx="1930" cy="990"/>
          </a:xfrm>
        </p:grpSpPr>
        <p:sp>
          <p:nvSpPr>
            <p:cNvPr id="573" name="Google Shape;573;p14"/>
            <p:cNvSpPr txBox="1"/>
            <p:nvPr/>
          </p:nvSpPr>
          <p:spPr>
            <a:xfrm>
              <a:off x="3168" y="936"/>
              <a:ext cx="1900"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Calibri"/>
                <a:buNone/>
              </a:pPr>
              <a:r>
                <a:rPr b="1" i="0" lang="en-US" sz="1800" u="none" cap="none" strike="noStrike">
                  <a:solidFill>
                    <a:srgbClr val="C00000"/>
                  </a:solidFill>
                  <a:latin typeface="Calibri"/>
                  <a:ea typeface="Calibri"/>
                  <a:cs typeface="Calibri"/>
                  <a:sym typeface="Calibri"/>
                </a:rPr>
                <a:t>deliver_data():</a:t>
              </a:r>
              <a:r>
                <a:rPr b="0" i="0" lang="en-US" sz="1800" u="none" cap="none" strike="noStrike">
                  <a:solidFill>
                    <a:srgbClr val="C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called by </a:t>
              </a:r>
              <a:r>
                <a:rPr b="0" i="0" lang="en-US" sz="1800" u="none" cap="none" strike="noStrike">
                  <a:solidFill>
                    <a:srgbClr val="000000"/>
                  </a:solidFill>
                  <a:latin typeface="Courier"/>
                  <a:ea typeface="Courier"/>
                  <a:cs typeface="Courier"/>
                  <a:sym typeface="Courier"/>
                </a:rPr>
                <a:t>rdt </a:t>
              </a:r>
              <a:r>
                <a:rPr b="0" i="0" lang="en-US" sz="1800" u="none" cap="none" strike="noStrike">
                  <a:solidFill>
                    <a:srgbClr val="000000"/>
                  </a:solidFill>
                  <a:latin typeface="Calibri"/>
                  <a:ea typeface="Calibri"/>
                  <a:cs typeface="Calibri"/>
                  <a:sym typeface="Calibri"/>
                </a:rPr>
                <a:t>to deliver data to upper layer</a:t>
              </a:r>
              <a:endParaRPr/>
            </a:p>
          </p:txBody>
        </p:sp>
        <p:grpSp>
          <p:nvGrpSpPr>
            <p:cNvPr id="574" name="Google Shape;574;p14"/>
            <p:cNvGrpSpPr/>
            <p:nvPr/>
          </p:nvGrpSpPr>
          <p:grpSpPr>
            <a:xfrm>
              <a:off x="3138" y="942"/>
              <a:ext cx="1899" cy="984"/>
              <a:chOff x="3138" y="942"/>
              <a:chExt cx="1899" cy="984"/>
            </a:xfrm>
          </p:grpSpPr>
          <p:cxnSp>
            <p:nvCxnSpPr>
              <p:cNvPr id="575" name="Google Shape;575;p14"/>
              <p:cNvCxnSpPr/>
              <p:nvPr/>
            </p:nvCxnSpPr>
            <p:spPr>
              <a:xfrm flipH="1">
                <a:off x="3328" y="1334"/>
                <a:ext cx="325" cy="592"/>
              </a:xfrm>
              <a:prstGeom prst="straightConnector1">
                <a:avLst/>
              </a:prstGeom>
              <a:noFill/>
              <a:ln cap="flat" cmpd="sng" w="19050">
                <a:solidFill>
                  <a:srgbClr val="C00000"/>
                </a:solidFill>
                <a:prstDash val="solid"/>
                <a:round/>
                <a:headEnd len="med" w="med" type="none"/>
                <a:tailEnd len="med" w="med" type="triangle"/>
              </a:ln>
            </p:spPr>
          </p:cxnSp>
          <p:sp>
            <p:nvSpPr>
              <p:cNvPr id="576" name="Google Shape;576;p14"/>
              <p:cNvSpPr/>
              <p:nvPr/>
            </p:nvSpPr>
            <p:spPr>
              <a:xfrm>
                <a:off x="3138" y="942"/>
                <a:ext cx="1899" cy="396"/>
              </a:xfrm>
              <a:prstGeom prst="rect">
                <a:avLst/>
              </a:prstGeom>
              <a:noFill/>
              <a:ln cap="flat" cmpd="sng" w="190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Tahoma"/>
                  <a:ea typeface="Tahoma"/>
                  <a:cs typeface="Tahoma"/>
                  <a:sym typeface="Tahoma"/>
                </a:endParaRPr>
              </a:p>
            </p:txBody>
          </p:sp>
        </p:grpSp>
      </p:grpSp>
      <p:grpSp>
        <p:nvGrpSpPr>
          <p:cNvPr id="577" name="Google Shape;577;p14"/>
          <p:cNvGrpSpPr/>
          <p:nvPr/>
        </p:nvGrpSpPr>
        <p:grpSpPr>
          <a:xfrm>
            <a:off x="4390890" y="5513755"/>
            <a:ext cx="3819165" cy="1064365"/>
            <a:chOff x="2631911" y="5334147"/>
            <a:chExt cx="3819165" cy="1064365"/>
          </a:xfrm>
        </p:grpSpPr>
        <p:sp>
          <p:nvSpPr>
            <p:cNvPr id="578" name="Google Shape;578;p14"/>
            <p:cNvSpPr txBox="1"/>
            <p:nvPr/>
          </p:nvSpPr>
          <p:spPr>
            <a:xfrm>
              <a:off x="2631911" y="5807581"/>
              <a:ext cx="3819165" cy="5909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Bi-directional communication over unreliable channel</a:t>
              </a:r>
              <a:endParaRPr/>
            </a:p>
          </p:txBody>
        </p:sp>
        <p:cxnSp>
          <p:nvCxnSpPr>
            <p:cNvPr id="579" name="Google Shape;579;p14"/>
            <p:cNvCxnSpPr/>
            <p:nvPr/>
          </p:nvCxnSpPr>
          <p:spPr>
            <a:xfrm>
              <a:off x="2905750" y="5334147"/>
              <a:ext cx="1431271" cy="473434"/>
            </a:xfrm>
            <a:prstGeom prst="straightConnector1">
              <a:avLst/>
            </a:prstGeom>
            <a:noFill/>
            <a:ln cap="flat" cmpd="sng" w="9525">
              <a:solidFill>
                <a:srgbClr val="FF0000"/>
              </a:solidFill>
              <a:prstDash val="solid"/>
              <a:miter lim="800000"/>
              <a:headEnd len="sm" w="sm" type="none"/>
              <a:tailEnd len="sm" w="sm" type="none"/>
            </a:ln>
          </p:spPr>
        </p:cxnSp>
        <p:cxnSp>
          <p:nvCxnSpPr>
            <p:cNvPr id="580" name="Google Shape;580;p14"/>
            <p:cNvCxnSpPr/>
            <p:nvPr/>
          </p:nvCxnSpPr>
          <p:spPr>
            <a:xfrm flipH="1">
              <a:off x="4339308" y="5338301"/>
              <a:ext cx="1358761" cy="469280"/>
            </a:xfrm>
            <a:prstGeom prst="straightConnector1">
              <a:avLst/>
            </a:prstGeom>
            <a:noFill/>
            <a:ln cap="flat" cmpd="sng" w="9525">
              <a:solidFill>
                <a:srgbClr val="FF0000"/>
              </a:solidFill>
              <a:prstDash val="solid"/>
              <a:miter lim="800000"/>
              <a:headEnd len="sm" w="sm" type="none"/>
              <a:tailEnd len="sm" w="sm" type="none"/>
            </a:ln>
          </p:spPr>
        </p:cxnSp>
      </p:grpSp>
      <p:grpSp>
        <p:nvGrpSpPr>
          <p:cNvPr id="581" name="Google Shape;581;p14"/>
          <p:cNvGrpSpPr/>
          <p:nvPr/>
        </p:nvGrpSpPr>
        <p:grpSpPr>
          <a:xfrm>
            <a:off x="4175224" y="3108918"/>
            <a:ext cx="3819165" cy="674861"/>
            <a:chOff x="2418275" y="5437546"/>
            <a:chExt cx="3819165" cy="674861"/>
          </a:xfrm>
        </p:grpSpPr>
        <p:sp>
          <p:nvSpPr>
            <p:cNvPr id="582" name="Google Shape;582;p14"/>
            <p:cNvSpPr txBox="1"/>
            <p:nvPr/>
          </p:nvSpPr>
          <p:spPr>
            <a:xfrm>
              <a:off x="2418275" y="5770775"/>
              <a:ext cx="3819165" cy="3416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data</a:t>
              </a:r>
              <a:endParaRPr/>
            </a:p>
          </p:txBody>
        </p:sp>
        <p:cxnSp>
          <p:nvCxnSpPr>
            <p:cNvPr id="583" name="Google Shape;583;p14"/>
            <p:cNvCxnSpPr>
              <a:stCxn id="474" idx="2"/>
            </p:cNvCxnSpPr>
            <p:nvPr/>
          </p:nvCxnSpPr>
          <p:spPr>
            <a:xfrm>
              <a:off x="2894960" y="5465256"/>
              <a:ext cx="1454700" cy="401700"/>
            </a:xfrm>
            <a:prstGeom prst="straightConnector1">
              <a:avLst/>
            </a:prstGeom>
            <a:noFill/>
            <a:ln cap="flat" cmpd="sng" w="9525">
              <a:solidFill>
                <a:srgbClr val="FF0000"/>
              </a:solidFill>
              <a:prstDash val="solid"/>
              <a:miter lim="800000"/>
              <a:headEnd len="sm" w="sm" type="none"/>
              <a:tailEnd len="sm" w="sm" type="none"/>
            </a:ln>
          </p:spPr>
        </p:cxnSp>
        <p:cxnSp>
          <p:nvCxnSpPr>
            <p:cNvPr id="584" name="Google Shape;584;p14"/>
            <p:cNvCxnSpPr>
              <a:stCxn id="483" idx="2"/>
            </p:cNvCxnSpPr>
            <p:nvPr/>
          </p:nvCxnSpPr>
          <p:spPr>
            <a:xfrm flipH="1">
              <a:off x="4351997" y="5437546"/>
              <a:ext cx="1250700" cy="429600"/>
            </a:xfrm>
            <a:prstGeom prst="straightConnector1">
              <a:avLst/>
            </a:prstGeom>
            <a:noFill/>
            <a:ln cap="flat" cmpd="sng" w="9525">
              <a:solidFill>
                <a:srgbClr val="FF0000"/>
              </a:solidFill>
              <a:prstDash val="solid"/>
              <a:miter lim="800000"/>
              <a:headEnd len="sm" w="sm" type="none"/>
              <a:tailEnd len="sm" w="sm" type="none"/>
            </a:ln>
          </p:spPr>
        </p:cxnSp>
      </p:grpSp>
      <p:grpSp>
        <p:nvGrpSpPr>
          <p:cNvPr id="585" name="Google Shape;585;p14"/>
          <p:cNvGrpSpPr/>
          <p:nvPr/>
        </p:nvGrpSpPr>
        <p:grpSpPr>
          <a:xfrm>
            <a:off x="5125651" y="4114827"/>
            <a:ext cx="1774588" cy="687847"/>
            <a:chOff x="5125651" y="4114827"/>
            <a:chExt cx="1774588" cy="687847"/>
          </a:xfrm>
        </p:grpSpPr>
        <p:sp>
          <p:nvSpPr>
            <p:cNvPr id="586" name="Google Shape;586;p14"/>
            <p:cNvSpPr txBox="1"/>
            <p:nvPr/>
          </p:nvSpPr>
          <p:spPr>
            <a:xfrm>
              <a:off x="5532497" y="4114827"/>
              <a:ext cx="1135642" cy="3416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packet</a:t>
              </a:r>
              <a:endParaRPr/>
            </a:p>
          </p:txBody>
        </p:sp>
        <p:grpSp>
          <p:nvGrpSpPr>
            <p:cNvPr id="587" name="Google Shape;587;p14"/>
            <p:cNvGrpSpPr/>
            <p:nvPr/>
          </p:nvGrpSpPr>
          <p:grpSpPr>
            <a:xfrm flipH="1" rot="10800000">
              <a:off x="5125651" y="4373167"/>
              <a:ext cx="1774588" cy="429507"/>
              <a:chOff x="8970705" y="3780959"/>
              <a:chExt cx="2707737" cy="429507"/>
            </a:xfrm>
          </p:grpSpPr>
          <p:cxnSp>
            <p:nvCxnSpPr>
              <p:cNvPr id="588" name="Google Shape;588;p14"/>
              <p:cNvCxnSpPr/>
              <p:nvPr/>
            </p:nvCxnSpPr>
            <p:spPr>
              <a:xfrm>
                <a:off x="8970705" y="3808669"/>
                <a:ext cx="1454761" cy="401797"/>
              </a:xfrm>
              <a:prstGeom prst="straightConnector1">
                <a:avLst/>
              </a:prstGeom>
              <a:noFill/>
              <a:ln cap="flat" cmpd="sng" w="9525">
                <a:solidFill>
                  <a:srgbClr val="FF0000"/>
                </a:solidFill>
                <a:prstDash val="solid"/>
                <a:miter lim="800000"/>
                <a:headEnd len="sm" w="sm" type="none"/>
                <a:tailEnd len="sm" w="sm" type="none"/>
              </a:ln>
            </p:spPr>
          </p:cxnSp>
          <p:cxnSp>
            <p:nvCxnSpPr>
              <p:cNvPr id="589" name="Google Shape;589;p14"/>
              <p:cNvCxnSpPr/>
              <p:nvPr/>
            </p:nvCxnSpPr>
            <p:spPr>
              <a:xfrm flipH="1">
                <a:off x="10427754" y="3780959"/>
                <a:ext cx="1250688" cy="429507"/>
              </a:xfrm>
              <a:prstGeom prst="straightConnector1">
                <a:avLst/>
              </a:prstGeom>
              <a:noFill/>
              <a:ln cap="flat" cmpd="sng" w="9525">
                <a:solidFill>
                  <a:srgbClr val="FF0000"/>
                </a:solidFill>
                <a:prstDash val="solid"/>
                <a:miter lim="800000"/>
                <a:headEnd len="sm" w="sm" type="none"/>
                <a:tailEnd len="sm" w="sm" type="none"/>
              </a:ln>
            </p:spPr>
          </p:cxnSp>
        </p:grpSp>
      </p:grpSp>
      <p:sp>
        <p:nvSpPr>
          <p:cNvPr id="590" name="Google Shape;590;p14"/>
          <p:cNvSpPr/>
          <p:nvPr/>
        </p:nvSpPr>
        <p:spPr>
          <a:xfrm>
            <a:off x="3233978" y="3481952"/>
            <a:ext cx="2201622"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1" name="Google Shape;591;p14"/>
          <p:cNvSpPr/>
          <p:nvPr/>
        </p:nvSpPr>
        <p:spPr>
          <a:xfrm>
            <a:off x="6574078" y="3494652"/>
            <a:ext cx="2201622" cy="1239865"/>
          </a:xfrm>
          <a:prstGeom prst="ellipse">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2" name="Google Shape;592;p1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Transport Layer: 3-</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500"/>
                                        <p:tgtEl>
                                          <p:spTgt spid="5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500"/>
                                        <p:tgtEl>
                                          <p:spTgt spid="5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