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Arial Narrow"/>
      <p:regular r:id="rId34"/>
      <p:bold r:id="rId35"/>
      <p:italic r:id="rId36"/>
      <p:boldItalic r:id="rId37"/>
    </p:embeddedFont>
    <p:embeddedFont>
      <p:font typeface="Tahoma"/>
      <p:regular r:id="rId38"/>
      <p:bold r:id="rId39"/>
    </p:embeddedFont>
    <p:embeddedFont>
      <p:font typeface="Gill Sans"/>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GillSans-regular.fntdata"/><Relationship Id="rId20" Type="http://schemas.openxmlformats.org/officeDocument/2006/relationships/slide" Target="slides/slide16.xml"/><Relationship Id="rId41" Type="http://schemas.openxmlformats.org/officeDocument/2006/relationships/font" Target="fonts/GillSans-bold.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ArialNarrow-bold.fntdata"/><Relationship Id="rId12" Type="http://schemas.openxmlformats.org/officeDocument/2006/relationships/slide" Target="slides/slide8.xml"/><Relationship Id="rId34" Type="http://schemas.openxmlformats.org/officeDocument/2006/relationships/font" Target="fonts/ArialNarrow-regular.fntdata"/><Relationship Id="rId15" Type="http://schemas.openxmlformats.org/officeDocument/2006/relationships/slide" Target="slides/slide11.xml"/><Relationship Id="rId37" Type="http://schemas.openxmlformats.org/officeDocument/2006/relationships/font" Target="fonts/ArialNarrow-boldItalic.fntdata"/><Relationship Id="rId14" Type="http://schemas.openxmlformats.org/officeDocument/2006/relationships/slide" Target="slides/slide10.xml"/><Relationship Id="rId36" Type="http://schemas.openxmlformats.org/officeDocument/2006/relationships/font" Target="fonts/ArialNarrow-italic.fntdata"/><Relationship Id="rId17" Type="http://schemas.openxmlformats.org/officeDocument/2006/relationships/slide" Target="slides/slide13.xml"/><Relationship Id="rId39" Type="http://schemas.openxmlformats.org/officeDocument/2006/relationships/font" Target="fonts/Tahoma-bold.fntdata"/><Relationship Id="rId16" Type="http://schemas.openxmlformats.org/officeDocument/2006/relationships/slide" Target="slides/slide12.xml"/><Relationship Id="rId38" Type="http://schemas.openxmlformats.org/officeDocument/2006/relationships/font" Target="fonts/Tahoma-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 name="Google Shape;3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Version History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8.0  (April 2020)</a:t>
            </a:r>
            <a:endParaRPr/>
          </a:p>
          <a:p>
            <a:pPr indent="-171450" lvl="0" marL="171450" rtl="0" algn="l">
              <a:spcBef>
                <a:spcPts val="0"/>
              </a:spcBef>
              <a:spcAft>
                <a:spcPts val="0"/>
              </a:spcAft>
              <a:buClr>
                <a:schemeClr val="dk1"/>
              </a:buClr>
              <a:buSzPts val="1200"/>
              <a:buFont typeface="Arial"/>
              <a:buChar char="•"/>
            </a:pPr>
            <a:r>
              <a:rPr lang="en-US"/>
              <a:t>All slides reformatted for 16:9 aspect ratio</a:t>
            </a:r>
            <a:endParaRPr/>
          </a:p>
          <a:p>
            <a:pPr indent="-171450" lvl="0" marL="171450" rtl="0" algn="l">
              <a:spcBef>
                <a:spcPts val="0"/>
              </a:spcBef>
              <a:spcAft>
                <a:spcPts val="0"/>
              </a:spcAft>
              <a:buClr>
                <a:schemeClr val="dk1"/>
              </a:buClr>
              <a:buSzPts val="1200"/>
              <a:buFont typeface="Arial"/>
              <a:buChar char="•"/>
            </a:pPr>
            <a:r>
              <a:rPr lang="en-US"/>
              <a:t>All slides updated to 8</a:t>
            </a:r>
            <a:r>
              <a:rPr baseline="30000" lang="en-US"/>
              <a:t>th</a:t>
            </a:r>
            <a:r>
              <a:rPr lang="en-US"/>
              <a:t> edition material</a:t>
            </a:r>
            <a:endParaRPr/>
          </a:p>
          <a:p>
            <a:pPr indent="-171450" lvl="0" marL="171450" rtl="0" algn="l">
              <a:spcBef>
                <a:spcPts val="0"/>
              </a:spcBef>
              <a:spcAft>
                <a:spcPts val="0"/>
              </a:spcAft>
              <a:buClr>
                <a:schemeClr val="dk1"/>
              </a:buClr>
              <a:buSzPts val="1200"/>
              <a:buFont typeface="Arial"/>
              <a:buChar char="•"/>
            </a:pPr>
            <a:r>
              <a:rPr lang="en-US"/>
              <a:t>Use of Calibri font, rather that Gill Sans MT</a:t>
            </a:r>
            <a:endParaRPr/>
          </a:p>
          <a:p>
            <a:pPr indent="-171450" lvl="0" marL="171450" rtl="0" algn="l">
              <a:spcBef>
                <a:spcPts val="0"/>
              </a:spcBef>
              <a:spcAft>
                <a:spcPts val="0"/>
              </a:spcAft>
              <a:buClr>
                <a:schemeClr val="dk1"/>
              </a:buClr>
              <a:buSzPts val="1200"/>
              <a:buFont typeface="Arial"/>
              <a:buChar char="•"/>
            </a:pPr>
            <a:r>
              <a:rPr lang="en-US"/>
              <a:t>Add LOTS more animation throughout</a:t>
            </a:r>
            <a:endParaRPr/>
          </a:p>
          <a:p>
            <a:pPr indent="-171450" lvl="0" marL="171450" rtl="0" algn="l">
              <a:spcBef>
                <a:spcPts val="0"/>
              </a:spcBef>
              <a:spcAft>
                <a:spcPts val="0"/>
              </a:spcAft>
              <a:buClr>
                <a:schemeClr val="dk1"/>
              </a:buClr>
              <a:buSzPts val="1200"/>
              <a:buFont typeface="Arial"/>
              <a:buChar char="•"/>
            </a:pPr>
            <a:r>
              <a:rPr lang="en-US"/>
              <a:t>added new  8</a:t>
            </a:r>
            <a:r>
              <a:rPr baseline="30000" lang="en-US"/>
              <a:t>th</a:t>
            </a:r>
            <a:r>
              <a:rPr lang="en-US"/>
              <a:t> edition material on QUIC, CUBIC, delay-based congestion control</a:t>
            </a:r>
            <a:endParaRPr/>
          </a:p>
          <a:p>
            <a:pPr indent="-171450" lvl="0" marL="171450" rtl="0" algn="l">
              <a:spcBef>
                <a:spcPts val="0"/>
              </a:spcBef>
              <a:spcAft>
                <a:spcPts val="0"/>
              </a:spcAft>
              <a:buClr>
                <a:schemeClr val="dk1"/>
              </a:buClr>
              <a:buSzPts val="1200"/>
              <a:buFont typeface="Arial"/>
              <a:buChar char="•"/>
            </a:pPr>
            <a:r>
              <a:rPr lang="en-US"/>
              <a:t>lighter header font</a:t>
            </a:r>
            <a:endParaRPr/>
          </a:p>
          <a:p>
            <a:pPr indent="-95250" lvl="0" marL="17145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en-US"/>
              <a:t>8.2 (July 2023): changes from 8.0</a:t>
            </a:r>
            <a:endParaRPr/>
          </a:p>
          <a:p>
            <a:pPr indent="-171450" lvl="0" marL="171450" rtl="0" algn="l">
              <a:spcBef>
                <a:spcPts val="0"/>
              </a:spcBef>
              <a:spcAft>
                <a:spcPts val="0"/>
              </a:spcAft>
              <a:buClr>
                <a:schemeClr val="dk1"/>
              </a:buClr>
              <a:buSzPts val="1200"/>
              <a:buFont typeface="Arial"/>
              <a:buChar char="•"/>
            </a:pPr>
            <a:r>
              <a:rPr lang="en-US"/>
              <a:t>minor updates throughout, but not much changes from 8.0</a:t>
            </a:r>
            <a:endParaRPr/>
          </a:p>
          <a:p>
            <a:pPr indent="-95250" lvl="0" marL="171450" rtl="0" algn="l">
              <a:spcBef>
                <a:spcPts val="0"/>
              </a:spcBef>
              <a:spcAft>
                <a:spcPts val="0"/>
              </a:spcAft>
              <a:buClr>
                <a:schemeClr val="dk1"/>
              </a:buClr>
              <a:buSzPts val="1200"/>
              <a:buFont typeface="Arial"/>
              <a:buNone/>
            </a:pPr>
            <a:r>
              <a:t/>
            </a:r>
            <a:endParaRPr/>
          </a:p>
        </p:txBody>
      </p:sp>
      <p:sp>
        <p:nvSpPr>
          <p:cNvPr id="32" name="Google Shape;3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Given these details of TCP sequence numbers, acks, and timers, we can now describe the big picture view of how the TCP sender and receiver operate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 can check out FSMs in book; let’s just give an English text description here and let’s start with the sender.</a:t>
            </a:r>
            <a:endParaRPr/>
          </a:p>
          <a:p>
            <a:pPr indent="0" lvl="0" marL="0" rtl="0" algn="l">
              <a:spcBef>
                <a:spcPts val="0"/>
              </a:spcBef>
              <a:spcAft>
                <a:spcPts val="0"/>
              </a:spcAft>
              <a:buNone/>
            </a:pPr>
            <a:r>
              <a:t/>
            </a:r>
            <a:endParaRPr/>
          </a:p>
        </p:txBody>
      </p:sp>
      <p:sp>
        <p:nvSpPr>
          <p:cNvPr id="352" name="Google Shape;35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endParaRPr/>
          </a:p>
        </p:txBody>
      </p:sp>
      <p:sp>
        <p:nvSpPr>
          <p:cNvPr id="362" name="Google Shape;36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cement our understanding of TCP reliability, let’s look a a few retransmission scenarios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the first case a TCP segments is transmitted and the ACK is lost, and the TCP timeout mechanism results in another copy of being transmitted and then re-ACKed a the sender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endParaRPr/>
          </a:p>
        </p:txBody>
      </p:sp>
      <p:sp>
        <p:nvSpPr>
          <p:cNvPr id="380" name="Google Shape;38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endParaRPr/>
          </a:p>
        </p:txBody>
      </p:sp>
      <p:sp>
        <p:nvSpPr>
          <p:cNvPr id="473" name="Google Shape;47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Let’s wrap up our study of TCP reliability by discussing an optimization to the original TCP known as TCP fast retransmit,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Take a look at this example on the right where 5 segments are transmitted and the second segment is lost.  In this case the TCP receiver sends an ACK 100 acknowledging the first received segment.</a:t>
            </a:r>
            <a:endParaRPr/>
          </a:p>
          <a:p>
            <a:pPr indent="0" lvl="0" marL="0" rtl="0" algn="l">
              <a:spcBef>
                <a:spcPts val="0"/>
              </a:spcBef>
              <a:spcAft>
                <a:spcPts val="0"/>
              </a:spcAft>
              <a:buNone/>
            </a:pPr>
            <a:r>
              <a:rPr lang="en-US"/>
              <a:t>When the third segment arrives at the receiver, the TCP receiver sends another ACK 100 since the second segment has not arrived. And similarly for the 4</a:t>
            </a:r>
            <a:r>
              <a:rPr baseline="30000" lang="en-US"/>
              <a:t>th</a:t>
            </a:r>
            <a:r>
              <a:rPr lang="en-US"/>
              <a:t> and 5</a:t>
            </a:r>
            <a:r>
              <a:rPr baseline="30000" lang="en-US"/>
              <a:t>th</a:t>
            </a:r>
            <a:r>
              <a:rPr lang="en-US"/>
              <a:t> segments to arrive.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what does the sender see?  The sender receives the first ACK 100 it has been hoping for, but then three additional duplicate ACK100s arrive.  The sender knows that somethings’ wrong – it knows the first segment arrived at the receiver  but three later arriving segments at the receiver – the ones that generated the three duplicate ACKs – we received correctly but were not in order.  That is, that there was a missing segment at the receiver when each of the three duplicate ACK were generated.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With fast retransmit, the arrival of three duplicate ACK causes the sender to retransmit its oldest unACKed segment, without waiting for a timeout event.  This allows TCP to recover more quickly from what is very likely a loss event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specifically that the second segment has been lost, since three higher -numbered segments were received</a:t>
            </a:r>
            <a:endParaRPr/>
          </a:p>
        </p:txBody>
      </p:sp>
      <p:sp>
        <p:nvSpPr>
          <p:cNvPr id="513" name="Google Shape;51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(Presuming an intro)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Before diving into the details of TCP flow control, let’s first get the general context and motivate the need for flow control.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diagram show a typical transport-layer implementation</a:t>
            </a:r>
            <a:endParaRPr/>
          </a:p>
          <a:p>
            <a:pPr indent="0" lvl="0" marL="0" rtl="0" algn="l">
              <a:spcBef>
                <a:spcPts val="0"/>
              </a:spcBef>
              <a:spcAft>
                <a:spcPts val="0"/>
              </a:spcAft>
              <a:buNone/>
            </a:pPr>
            <a:r>
              <a:t/>
            </a:r>
            <a:endParaRPr/>
          </a:p>
          <a:p>
            <a:pPr indent="-171450" lvl="0" marL="171450" rtl="0" algn="l">
              <a:spcBef>
                <a:spcPts val="0"/>
              </a:spcBef>
              <a:spcAft>
                <a:spcPts val="0"/>
              </a:spcAft>
              <a:buClr>
                <a:schemeClr val="dk1"/>
              </a:buClr>
              <a:buSzPts val="1200"/>
              <a:buFont typeface="Arial"/>
              <a:buChar char="•"/>
            </a:pPr>
            <a:r>
              <a:rPr lang="en-US"/>
              <a:t>A segment is brought up the protocol stack to the transport layer, and the segment’s payload is removed from the segment and written INTO  socket buffers.</a:t>
            </a:r>
            <a:endParaRPr/>
          </a:p>
          <a:p>
            <a:pPr indent="-95250" lvl="0" marL="171450" rtl="0" algn="l">
              <a:spcBef>
                <a:spcPts val="0"/>
              </a:spcBef>
              <a:spcAft>
                <a:spcPts val="0"/>
              </a:spcAft>
              <a:buClr>
                <a:schemeClr val="dk1"/>
              </a:buClr>
              <a:buSzPts val="1200"/>
              <a:buFont typeface="Arial"/>
              <a:buNone/>
            </a:pPr>
            <a:r>
              <a:t/>
            </a:r>
            <a:endParaRPr/>
          </a:p>
          <a:p>
            <a:pPr indent="-171450" lvl="0" marL="171450" rtl="0" algn="l">
              <a:spcBef>
                <a:spcPts val="0"/>
              </a:spcBef>
              <a:spcAft>
                <a:spcPts val="0"/>
              </a:spcAft>
              <a:buClr>
                <a:schemeClr val="dk1"/>
              </a:buClr>
              <a:buSzPts val="1200"/>
              <a:buFont typeface="Arial"/>
              <a:buChar char="•"/>
            </a:pPr>
            <a:r>
              <a:rPr lang="en-US"/>
              <a:t>How does data get taken OUT of socket buffers?  By applications performing socket reads, as we learned in Chapter 2.</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so the question is “</a:t>
            </a:r>
            <a:r>
              <a:rPr b="0" i="0" lang="en-US" sz="1200" u="none" cap="none" strike="noStrike">
                <a:solidFill>
                  <a:srgbClr val="000000"/>
                </a:solidFill>
                <a:latin typeface="Calibri"/>
                <a:ea typeface="Calibri"/>
                <a:cs typeface="Calibri"/>
                <a:sym typeface="Calibri"/>
              </a:rPr>
              <a:t>What happens if network layer delivers data faster than an application-layer process removes data from socket buffers?”</a:t>
            </a:r>
            <a:endParaRPr/>
          </a:p>
          <a:p>
            <a:pPr indent="0" lvl="0" marL="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0" rtl="0" algn="l">
              <a:spcBef>
                <a:spcPts val="0"/>
              </a:spcBef>
              <a:spcAft>
                <a:spcPts val="0"/>
              </a:spcAft>
              <a:buNone/>
            </a:pPr>
            <a:r>
              <a:rPr b="0" i="0" lang="en-US" sz="1200" u="none" cap="none" strike="noStrike">
                <a:solidFill>
                  <a:srgbClr val="000000"/>
                </a:solidFill>
                <a:latin typeface="Calibri"/>
                <a:ea typeface="Calibri"/>
                <a:cs typeface="Calibri"/>
                <a:sym typeface="Calibri"/>
              </a:rPr>
              <a:t>Let’s watch a video of what happens when things arrive  way too fast to fast to be processed.</a:t>
            </a:r>
            <a:endParaRPr/>
          </a:p>
          <a:p>
            <a:pPr indent="0" lvl="0" marL="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0" rtl="0" algn="l">
              <a:spcBef>
                <a:spcPts val="0"/>
              </a:spcBef>
              <a:spcAft>
                <a:spcPts val="0"/>
              </a:spcAft>
              <a:buNone/>
            </a:pPr>
            <a:r>
              <a:rPr b="0" i="0" lang="en-US" sz="1200" u="none" cap="none" strike="noStrike">
                <a:solidFill>
                  <a:srgbClr val="000000"/>
                </a:solidFill>
                <a:latin typeface="Calibri"/>
                <a:ea typeface="Calibri"/>
                <a:cs typeface="Calibri"/>
                <a:sym typeface="Calibri"/>
              </a:rPr>
              <a:t>&lt;video&gt;.   (I love that video).   Another human analogy showing the need for flow control is the saying – to use some English slang -  “no one can drink from a firehose”</a:t>
            </a:r>
            <a:endParaRPr/>
          </a:p>
          <a:p>
            <a:pPr indent="0" lvl="0" marL="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0" rtl="0" algn="l">
              <a:spcBef>
                <a:spcPts val="0"/>
              </a:spcBef>
              <a:spcAft>
                <a:spcPts val="0"/>
              </a:spcAft>
              <a:buNone/>
            </a:pPr>
            <a:r>
              <a:rPr b="0" i="0" lang="en-US" sz="1200" u="none" cap="none" strike="noStrike">
                <a:solidFill>
                  <a:srgbClr val="000000"/>
                </a:solidFill>
                <a:latin typeface="Calibri"/>
                <a:ea typeface="Calibri"/>
                <a:cs typeface="Calibri"/>
                <a:sym typeface="Calibri"/>
              </a:rPr>
              <a:t>Flow control is a mechanism to the calamity of a receiver being over-run by a sender that is sending too fast – it allows the RECEIVER to explicitly control the SENDER so sender won’t overflow receiver’s buffer by transmitting too much, too fast </a:t>
            </a:r>
            <a:endParaRPr/>
          </a:p>
          <a:p>
            <a:pPr indent="0" lvl="0" marL="0" rtl="0" algn="l">
              <a:spcBef>
                <a:spcPts val="0"/>
              </a:spcBef>
              <a:spcAft>
                <a:spcPts val="0"/>
              </a:spcAft>
              <a:buNone/>
            </a:pPr>
            <a:r>
              <a:t/>
            </a:r>
            <a:endParaRPr/>
          </a:p>
        </p:txBody>
      </p:sp>
      <p:sp>
        <p:nvSpPr>
          <p:cNvPr id="578" name="Google Shape;57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9" name="Google Shape;62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(Presuming an intro)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Before diving into the details of TCP flow control, let’s first get the general context and motivate the need for flow control.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diagram show a typical transport-layer implementation</a:t>
            </a:r>
            <a:endParaRPr/>
          </a:p>
          <a:p>
            <a:pPr indent="0" lvl="0" marL="0" rtl="0" algn="l">
              <a:spcBef>
                <a:spcPts val="0"/>
              </a:spcBef>
              <a:spcAft>
                <a:spcPts val="0"/>
              </a:spcAft>
              <a:buNone/>
            </a:pPr>
            <a:r>
              <a:t/>
            </a:r>
            <a:endParaRPr/>
          </a:p>
          <a:p>
            <a:pPr indent="-171450" lvl="0" marL="171450" rtl="0" algn="l">
              <a:spcBef>
                <a:spcPts val="0"/>
              </a:spcBef>
              <a:spcAft>
                <a:spcPts val="0"/>
              </a:spcAft>
              <a:buClr>
                <a:schemeClr val="dk1"/>
              </a:buClr>
              <a:buSzPts val="1200"/>
              <a:buFont typeface="Arial"/>
              <a:buChar char="•"/>
            </a:pPr>
            <a:r>
              <a:rPr lang="en-US"/>
              <a:t>A segment is brought up the protocol stack to the transport layer, and the segment’s payload is removed from the segment and written INTO  socket buffers.</a:t>
            </a:r>
            <a:endParaRPr/>
          </a:p>
          <a:p>
            <a:pPr indent="-95250" lvl="0" marL="171450" rtl="0" algn="l">
              <a:spcBef>
                <a:spcPts val="0"/>
              </a:spcBef>
              <a:spcAft>
                <a:spcPts val="0"/>
              </a:spcAft>
              <a:buClr>
                <a:schemeClr val="dk1"/>
              </a:buClr>
              <a:buSzPts val="1200"/>
              <a:buFont typeface="Arial"/>
              <a:buNone/>
            </a:pPr>
            <a:r>
              <a:t/>
            </a:r>
            <a:endParaRPr/>
          </a:p>
          <a:p>
            <a:pPr indent="-171450" lvl="0" marL="171450" rtl="0" algn="l">
              <a:spcBef>
                <a:spcPts val="0"/>
              </a:spcBef>
              <a:spcAft>
                <a:spcPts val="0"/>
              </a:spcAft>
              <a:buClr>
                <a:schemeClr val="dk1"/>
              </a:buClr>
              <a:buSzPts val="1200"/>
              <a:buFont typeface="Arial"/>
              <a:buChar char="•"/>
            </a:pPr>
            <a:r>
              <a:rPr lang="en-US"/>
              <a:t>How does data get taken OUT of socket buffers?  By applications performing socket reads, as we learned in Chapter 2.</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so the question is “</a:t>
            </a:r>
            <a:r>
              <a:rPr b="0" i="0" lang="en-US" sz="1200" u="none" cap="none" strike="noStrike">
                <a:solidFill>
                  <a:srgbClr val="000000"/>
                </a:solidFill>
                <a:latin typeface="Calibri"/>
                <a:ea typeface="Calibri"/>
                <a:cs typeface="Calibri"/>
                <a:sym typeface="Calibri"/>
              </a:rPr>
              <a:t>What happens if network layer delivers data faster than an application-layer process removes data from socket buffers?”</a:t>
            </a:r>
            <a:endParaRPr/>
          </a:p>
          <a:p>
            <a:pPr indent="0" lvl="0" marL="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0" rtl="0" algn="l">
              <a:spcBef>
                <a:spcPts val="0"/>
              </a:spcBef>
              <a:spcAft>
                <a:spcPts val="0"/>
              </a:spcAft>
              <a:buNone/>
            </a:pPr>
            <a:r>
              <a:rPr b="0" i="0" lang="en-US" sz="1200" u="none" cap="none" strike="noStrike">
                <a:solidFill>
                  <a:srgbClr val="000000"/>
                </a:solidFill>
                <a:latin typeface="Calibri"/>
                <a:ea typeface="Calibri"/>
                <a:cs typeface="Calibri"/>
                <a:sym typeface="Calibri"/>
              </a:rPr>
              <a:t>Let’s watch a video of what happens when things arrive  way too fast to fast to be processed.</a:t>
            </a:r>
            <a:endParaRPr/>
          </a:p>
          <a:p>
            <a:pPr indent="0" lvl="0" marL="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0" rtl="0" algn="l">
              <a:spcBef>
                <a:spcPts val="0"/>
              </a:spcBef>
              <a:spcAft>
                <a:spcPts val="0"/>
              </a:spcAft>
              <a:buNone/>
            </a:pPr>
            <a:r>
              <a:rPr b="0" i="0" lang="en-US" sz="1200" u="none" cap="none" strike="noStrike">
                <a:solidFill>
                  <a:srgbClr val="000000"/>
                </a:solidFill>
                <a:latin typeface="Calibri"/>
                <a:ea typeface="Calibri"/>
                <a:cs typeface="Calibri"/>
                <a:sym typeface="Calibri"/>
              </a:rPr>
              <a:t>&lt;video&gt;.   (I love that video).   Another human analogy showing the need for flow control is the saying – to use some English slang -  “no one can drink from a firehose”</a:t>
            </a:r>
            <a:endParaRPr/>
          </a:p>
          <a:p>
            <a:pPr indent="0" lvl="0" marL="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0" rtl="0" algn="l">
              <a:spcBef>
                <a:spcPts val="0"/>
              </a:spcBef>
              <a:spcAft>
                <a:spcPts val="0"/>
              </a:spcAft>
              <a:buNone/>
            </a:pPr>
            <a:r>
              <a:rPr b="0" i="0" lang="en-US" sz="1200" u="none" cap="none" strike="noStrike">
                <a:solidFill>
                  <a:srgbClr val="000000"/>
                </a:solidFill>
                <a:latin typeface="Calibri"/>
                <a:ea typeface="Calibri"/>
                <a:cs typeface="Calibri"/>
                <a:sym typeface="Calibri"/>
              </a:rPr>
              <a:t>Flow control is a mechanism to the calamity of a receiver being over-run by a sender that is sending too fast – it allows the RECEIVER to explicitly control the SENDER so sender won’t overflow receiver’s buffer by transmitting too much, too fast </a:t>
            </a:r>
            <a:endParaRPr/>
          </a:p>
          <a:p>
            <a:pPr indent="0" lvl="0" marL="0" rtl="0" algn="l">
              <a:spcBef>
                <a:spcPts val="0"/>
              </a:spcBef>
              <a:spcAft>
                <a:spcPts val="0"/>
              </a:spcAft>
              <a:buNone/>
            </a:pPr>
            <a:r>
              <a:t/>
            </a:r>
            <a:endParaRPr/>
          </a:p>
        </p:txBody>
      </p:sp>
      <p:sp>
        <p:nvSpPr>
          <p:cNvPr id="630" name="Google Shape;63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3" name="Google Shape;68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(Presuming an intro)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Before diving into the details of TCP flow control, let’s first get the general context and motivate the need for flow control.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diagram show a typical transport-layer implementation</a:t>
            </a:r>
            <a:endParaRPr/>
          </a:p>
          <a:p>
            <a:pPr indent="0" lvl="0" marL="0" rtl="0" algn="l">
              <a:spcBef>
                <a:spcPts val="0"/>
              </a:spcBef>
              <a:spcAft>
                <a:spcPts val="0"/>
              </a:spcAft>
              <a:buNone/>
            </a:pPr>
            <a:r>
              <a:t/>
            </a:r>
            <a:endParaRPr/>
          </a:p>
          <a:p>
            <a:pPr indent="-171450" lvl="0" marL="171450" rtl="0" algn="l">
              <a:spcBef>
                <a:spcPts val="0"/>
              </a:spcBef>
              <a:spcAft>
                <a:spcPts val="0"/>
              </a:spcAft>
              <a:buClr>
                <a:schemeClr val="dk1"/>
              </a:buClr>
              <a:buSzPts val="1200"/>
              <a:buFont typeface="Arial"/>
              <a:buChar char="•"/>
            </a:pPr>
            <a:r>
              <a:rPr lang="en-US"/>
              <a:t>A segment is brought up the protocol stack to the transport layer, and the segment’s payload is removed from the segment and written INTO  socket buffers.</a:t>
            </a:r>
            <a:endParaRPr/>
          </a:p>
          <a:p>
            <a:pPr indent="-95250" lvl="0" marL="171450" rtl="0" algn="l">
              <a:spcBef>
                <a:spcPts val="0"/>
              </a:spcBef>
              <a:spcAft>
                <a:spcPts val="0"/>
              </a:spcAft>
              <a:buClr>
                <a:schemeClr val="dk1"/>
              </a:buClr>
              <a:buSzPts val="1200"/>
              <a:buFont typeface="Arial"/>
              <a:buNone/>
            </a:pPr>
            <a:r>
              <a:t/>
            </a:r>
            <a:endParaRPr/>
          </a:p>
          <a:p>
            <a:pPr indent="-171450" lvl="0" marL="171450" rtl="0" algn="l">
              <a:spcBef>
                <a:spcPts val="0"/>
              </a:spcBef>
              <a:spcAft>
                <a:spcPts val="0"/>
              </a:spcAft>
              <a:buClr>
                <a:schemeClr val="dk1"/>
              </a:buClr>
              <a:buSzPts val="1200"/>
              <a:buFont typeface="Arial"/>
              <a:buChar char="•"/>
            </a:pPr>
            <a:r>
              <a:rPr lang="en-US"/>
              <a:t>How does data get taken OUT of socket buffers?  By applications performing socket reads, as we learned in Chapter 2.</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so the question is “</a:t>
            </a:r>
            <a:r>
              <a:rPr b="0" i="0" lang="en-US" sz="1200" u="none" cap="none" strike="noStrike">
                <a:solidFill>
                  <a:srgbClr val="000000"/>
                </a:solidFill>
                <a:latin typeface="Calibri"/>
                <a:ea typeface="Calibri"/>
                <a:cs typeface="Calibri"/>
                <a:sym typeface="Calibri"/>
              </a:rPr>
              <a:t>What happens if network layer delivers data faster than an application-layer process removes data from socket buffers?”</a:t>
            </a:r>
            <a:endParaRPr/>
          </a:p>
          <a:p>
            <a:pPr indent="0" lvl="0" marL="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0" rtl="0" algn="l">
              <a:spcBef>
                <a:spcPts val="0"/>
              </a:spcBef>
              <a:spcAft>
                <a:spcPts val="0"/>
              </a:spcAft>
              <a:buNone/>
            </a:pPr>
            <a:r>
              <a:rPr b="0" i="0" lang="en-US" sz="1200" u="none" cap="none" strike="noStrike">
                <a:solidFill>
                  <a:srgbClr val="000000"/>
                </a:solidFill>
                <a:latin typeface="Calibri"/>
                <a:ea typeface="Calibri"/>
                <a:cs typeface="Calibri"/>
                <a:sym typeface="Calibri"/>
              </a:rPr>
              <a:t>Let’s watch a video of what happens when things arrive  way too fast to fast to be processed.</a:t>
            </a:r>
            <a:endParaRPr/>
          </a:p>
          <a:p>
            <a:pPr indent="0" lvl="0" marL="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0" rtl="0" algn="l">
              <a:spcBef>
                <a:spcPts val="0"/>
              </a:spcBef>
              <a:spcAft>
                <a:spcPts val="0"/>
              </a:spcAft>
              <a:buNone/>
            </a:pPr>
            <a:r>
              <a:rPr b="0" i="0" lang="en-US" sz="1200" u="none" cap="none" strike="noStrike">
                <a:solidFill>
                  <a:srgbClr val="000000"/>
                </a:solidFill>
                <a:latin typeface="Calibri"/>
                <a:ea typeface="Calibri"/>
                <a:cs typeface="Calibri"/>
                <a:sym typeface="Calibri"/>
              </a:rPr>
              <a:t>&lt;video&gt;.   (I love that video).   Another human analogy showing the need for flow control is the saying – to use some English slang -  “no one can drink from a firehose”</a:t>
            </a:r>
            <a:endParaRPr/>
          </a:p>
          <a:p>
            <a:pPr indent="0" lvl="0" marL="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0" rtl="0" algn="l">
              <a:spcBef>
                <a:spcPts val="0"/>
              </a:spcBef>
              <a:spcAft>
                <a:spcPts val="0"/>
              </a:spcAft>
              <a:buNone/>
            </a:pPr>
            <a:r>
              <a:rPr b="0" i="0" lang="en-US" sz="1200" u="none" cap="none" strike="noStrike">
                <a:solidFill>
                  <a:srgbClr val="000000"/>
                </a:solidFill>
                <a:latin typeface="Calibri"/>
                <a:ea typeface="Calibri"/>
                <a:cs typeface="Calibri"/>
                <a:sym typeface="Calibri"/>
              </a:rPr>
              <a:t>Flow control is a mechanism to the calamity of a receiver being over-run by a sender that is sending too fast – it allows the RECEIVER to explicitly control the SENDER so sender won’t overflow receiver’s buffer by transmitting too much, too fast </a:t>
            </a:r>
            <a:endParaRPr/>
          </a:p>
          <a:p>
            <a:pPr indent="0" lvl="0" marL="0" rtl="0" algn="l">
              <a:spcBef>
                <a:spcPts val="0"/>
              </a:spcBef>
              <a:spcAft>
                <a:spcPts val="0"/>
              </a:spcAft>
              <a:buNone/>
            </a:pPr>
            <a:r>
              <a:t/>
            </a:r>
            <a:endParaRPr/>
          </a:p>
        </p:txBody>
      </p:sp>
      <p:sp>
        <p:nvSpPr>
          <p:cNvPr id="684" name="Google Shape;68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6" name="Google Shape;74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(Presuming an intro)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Before diving into the details of TCP flow control, let’s first get the general context and motivate the need for flow control.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diagram show a typical transport-layer implementation</a:t>
            </a:r>
            <a:endParaRPr/>
          </a:p>
          <a:p>
            <a:pPr indent="0" lvl="0" marL="0" rtl="0" algn="l">
              <a:spcBef>
                <a:spcPts val="0"/>
              </a:spcBef>
              <a:spcAft>
                <a:spcPts val="0"/>
              </a:spcAft>
              <a:buNone/>
            </a:pPr>
            <a:r>
              <a:t/>
            </a:r>
            <a:endParaRPr/>
          </a:p>
          <a:p>
            <a:pPr indent="-171450" lvl="0" marL="171450" rtl="0" algn="l">
              <a:spcBef>
                <a:spcPts val="0"/>
              </a:spcBef>
              <a:spcAft>
                <a:spcPts val="0"/>
              </a:spcAft>
              <a:buClr>
                <a:schemeClr val="dk1"/>
              </a:buClr>
              <a:buSzPts val="1200"/>
              <a:buFont typeface="Arial"/>
              <a:buChar char="•"/>
            </a:pPr>
            <a:r>
              <a:rPr lang="en-US"/>
              <a:t>A segment is brought up the protocol stack to the transport layer, and the segment’s payload is removed from the segment and written INTO  socket buffers.</a:t>
            </a:r>
            <a:endParaRPr/>
          </a:p>
          <a:p>
            <a:pPr indent="-95250" lvl="0" marL="171450" rtl="0" algn="l">
              <a:spcBef>
                <a:spcPts val="0"/>
              </a:spcBef>
              <a:spcAft>
                <a:spcPts val="0"/>
              </a:spcAft>
              <a:buClr>
                <a:schemeClr val="dk1"/>
              </a:buClr>
              <a:buSzPts val="1200"/>
              <a:buFont typeface="Arial"/>
              <a:buNone/>
            </a:pPr>
            <a:r>
              <a:t/>
            </a:r>
            <a:endParaRPr/>
          </a:p>
          <a:p>
            <a:pPr indent="-171450" lvl="0" marL="171450" rtl="0" algn="l">
              <a:spcBef>
                <a:spcPts val="0"/>
              </a:spcBef>
              <a:spcAft>
                <a:spcPts val="0"/>
              </a:spcAft>
              <a:buClr>
                <a:schemeClr val="dk1"/>
              </a:buClr>
              <a:buSzPts val="1200"/>
              <a:buFont typeface="Arial"/>
              <a:buChar char="•"/>
            </a:pPr>
            <a:r>
              <a:rPr lang="en-US"/>
              <a:t>How does data get taken OUT of socket buffers?  By applications performing socket reads, as we learned in Chapter 2.</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so the question is “</a:t>
            </a:r>
            <a:r>
              <a:rPr b="0" i="0" lang="en-US" sz="1200" u="none" cap="none" strike="noStrike">
                <a:solidFill>
                  <a:srgbClr val="000000"/>
                </a:solidFill>
                <a:latin typeface="Calibri"/>
                <a:ea typeface="Calibri"/>
                <a:cs typeface="Calibri"/>
                <a:sym typeface="Calibri"/>
              </a:rPr>
              <a:t>What happens if network layer delivers data faster than an application-layer process removes data from socket buffers?”</a:t>
            </a:r>
            <a:endParaRPr/>
          </a:p>
          <a:p>
            <a:pPr indent="0" lvl="0" marL="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0" rtl="0" algn="l">
              <a:spcBef>
                <a:spcPts val="0"/>
              </a:spcBef>
              <a:spcAft>
                <a:spcPts val="0"/>
              </a:spcAft>
              <a:buNone/>
            </a:pPr>
            <a:r>
              <a:rPr b="0" i="0" lang="en-US" sz="1200" u="none" cap="none" strike="noStrike">
                <a:solidFill>
                  <a:srgbClr val="000000"/>
                </a:solidFill>
                <a:latin typeface="Calibri"/>
                <a:ea typeface="Calibri"/>
                <a:cs typeface="Calibri"/>
                <a:sym typeface="Calibri"/>
              </a:rPr>
              <a:t>Let’s watch a video of what happens when things arrive  way too fast to fast to be processed.</a:t>
            </a:r>
            <a:endParaRPr/>
          </a:p>
          <a:p>
            <a:pPr indent="0" lvl="0" marL="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0" rtl="0" algn="l">
              <a:spcBef>
                <a:spcPts val="0"/>
              </a:spcBef>
              <a:spcAft>
                <a:spcPts val="0"/>
              </a:spcAft>
              <a:buNone/>
            </a:pPr>
            <a:r>
              <a:rPr b="0" i="0" lang="en-US" sz="1200" u="none" cap="none" strike="noStrike">
                <a:solidFill>
                  <a:srgbClr val="000000"/>
                </a:solidFill>
                <a:latin typeface="Calibri"/>
                <a:ea typeface="Calibri"/>
                <a:cs typeface="Calibri"/>
                <a:sym typeface="Calibri"/>
              </a:rPr>
              <a:t>&lt;video&gt;.   (I love that video).   Another human analogy showing the need for flow control is the saying – to use some English slang -  “no one can drink from a firehose”</a:t>
            </a:r>
            <a:endParaRPr/>
          </a:p>
          <a:p>
            <a:pPr indent="0" lvl="0" marL="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0" rtl="0" algn="l">
              <a:spcBef>
                <a:spcPts val="0"/>
              </a:spcBef>
              <a:spcAft>
                <a:spcPts val="0"/>
              </a:spcAft>
              <a:buNone/>
            </a:pPr>
            <a:r>
              <a:rPr b="0" i="0" lang="en-US" sz="1200" u="none" cap="none" strike="noStrike">
                <a:solidFill>
                  <a:srgbClr val="000000"/>
                </a:solidFill>
                <a:latin typeface="Calibri"/>
                <a:ea typeface="Calibri"/>
                <a:cs typeface="Calibri"/>
                <a:sym typeface="Calibri"/>
              </a:rPr>
              <a:t>Flow control is a mechanism to the calamity of a receiver being over-run by a sender that is sending too fast – it allows the RECEIVER to explicitly control the SENDER so sender won’t overflow receiver’s buffer by transmitting too much, too fast </a:t>
            </a:r>
            <a:endParaRPr/>
          </a:p>
          <a:p>
            <a:pPr indent="0" lvl="0" marL="0" rtl="0" algn="l">
              <a:spcBef>
                <a:spcPts val="0"/>
              </a:spcBef>
              <a:spcAft>
                <a:spcPts val="0"/>
              </a:spcAft>
              <a:buNone/>
            </a:pPr>
            <a:r>
              <a:t/>
            </a:r>
            <a:endParaRPr/>
          </a:p>
        </p:txBody>
      </p:sp>
      <p:sp>
        <p:nvSpPr>
          <p:cNvPr id="747" name="Google Shape;74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 name="Google Shape;4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2" name="Google Shape;80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Here’s how TCP implement flow control.  The basic idea is simple – the receiver informs the sender how much free buffer space there is, and the sender is limited to send no more than this amount of data.  That the value o RWND in the diagram to the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information is carried from the receiver to the sender in the “receiver advertised window” (do a PIP of header) in the TCP header, and the value will change as the amount of free buffer space fluctuates over time.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03" name="Google Shape;80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6" name="Google Shape;83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Here’s how TCP implement flow control.  The basic idea is simple – the receiver informs the sender how much free buffer space there is, and the sender is limited to send no more than this amount of data.  That the value o RWND in the diagram to the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information is carried from the receiver to the sender in the “receiver advertised window” (do a PIP of header) in the TCP header, and the value will change as the amount of free buffer space fluctuates over time.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37" name="Google Shape;837;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0" name="Google Shape;86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The other TCP topic we’ll want to consider here is that of “connection  management”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200"/>
              <a:buFont typeface="Arial"/>
              <a:buNone/>
            </a:pPr>
            <a:r>
              <a:rPr lang="en-US"/>
              <a:t>The TCP sender and receiver have a number of pieces of shared state that they must establish before actually communicating</a:t>
            </a:r>
            <a:endParaRPr/>
          </a:p>
          <a:p>
            <a:pPr indent="-171450" lvl="0" marL="171450" rtl="0" algn="l">
              <a:spcBef>
                <a:spcPts val="0"/>
              </a:spcBef>
              <a:spcAft>
                <a:spcPts val="0"/>
              </a:spcAft>
              <a:buClr>
                <a:schemeClr val="dk1"/>
              </a:buClr>
              <a:buSzPts val="1200"/>
              <a:buFont typeface="Arial"/>
              <a:buChar char="•"/>
            </a:pPr>
            <a:r>
              <a:rPr lang="en-US"/>
              <a:t>FIRST they must both agree that they WANT to communicate with each other</a:t>
            </a:r>
            <a:endParaRPr/>
          </a:p>
          <a:p>
            <a:pPr indent="-171450" lvl="0" marL="171450" rtl="0" algn="l">
              <a:spcBef>
                <a:spcPts val="0"/>
              </a:spcBef>
              <a:spcAft>
                <a:spcPts val="0"/>
              </a:spcAft>
              <a:buClr>
                <a:schemeClr val="dk1"/>
              </a:buClr>
              <a:buSzPts val="1200"/>
              <a:buFont typeface="Arial"/>
              <a:buChar char="•"/>
            </a:pPr>
            <a:r>
              <a:rPr lang="en-US"/>
              <a:t>Secondly there are connection parameters – the initial sequence number and the initial receiver-advertised bufferspace that they’ll want to agree on</a:t>
            </a:r>
            <a:endParaRPr/>
          </a:p>
          <a:p>
            <a:pPr indent="-95250" lvl="0" marL="17145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en-US"/>
              <a:t>This is done via a so-called handshake protocol – the client reaching our to the server, and the server answering back.</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en-US"/>
              <a:t>And before diving into the TCP handshake protocol, let’s first consider the problem of handshaking, of establishing shared state. </a:t>
            </a:r>
            <a:endParaRPr/>
          </a:p>
        </p:txBody>
      </p:sp>
      <p:sp>
        <p:nvSpPr>
          <p:cNvPr id="861" name="Google Shape;86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8" name="Google Shape;93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Here’s an example of a two way handshake.  Alice reaches out to Bob and say’s “let’s talk” and Bob says OK, and they start their conversation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a network protocol, the equivalent protocol would be a client sending a “request connection” message saying ”let’s talk, the initial sequence number is x”</a:t>
            </a:r>
            <a:endParaRPr/>
          </a:p>
          <a:p>
            <a:pPr indent="0" lvl="0" marL="0" rtl="0" algn="l">
              <a:spcBef>
                <a:spcPts val="0"/>
              </a:spcBef>
              <a:spcAft>
                <a:spcPts val="0"/>
              </a:spcAft>
              <a:buNone/>
            </a:pPr>
            <a:r>
              <a:rPr lang="en-US"/>
              <a:t>And the server would respond with a message ”I accept your connect x”</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the question we want to ask ourselves is &lt;talk through&gt;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Will this work?  Let’s look at a few scenarios…</a:t>
            </a:r>
            <a:endParaRPr/>
          </a:p>
        </p:txBody>
      </p:sp>
      <p:sp>
        <p:nvSpPr>
          <p:cNvPr id="939" name="Google Shape;93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1" name="Google Shape;101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2" name="Google Shape;101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8" name="Google Shape;108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9" name="Google Shape;108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3" name="Google Shape;117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4" name="Google Shape;1174;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0" name="Google Shape;126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TCP’s three way handshake, that operates as follows</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Let’s say the client and server both create a TCP socket as we learned about in Chapter 2 and enter the LISTEN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client then connects to the server sending a SYN message with a sequence number x (SYN Message is an TCP Segment with SYN but set in the header – you might want to go back and review the TCP segment format!)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server is waiting for a connection, and receives the SYN message enters the SYN received state (NOT the established state and sends a SYN ACK message 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Finally the client sends an ACK message to the server, and when the server receiver this enters the Established state.  This is when the application process would see the return from the wait on the  socket accept() call </a:t>
            </a:r>
            <a:endParaRPr/>
          </a:p>
        </p:txBody>
      </p:sp>
      <p:sp>
        <p:nvSpPr>
          <p:cNvPr id="1261" name="Google Shape;1261;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9" name="Google Shape;133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As usual, there’s a human protocol analogy to the three way handshake, and I still remember thinking about this clinging for my life while climbing up a rockface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you want start climbing you first say ON BELOW (meaning ARE YOU READY WITH MY SAFETY ROPE)</a:t>
            </a:r>
            <a:endParaRPr/>
          </a:p>
          <a:p>
            <a:pPr indent="0" lvl="0" marL="0" rtl="0" algn="l">
              <a:spcBef>
                <a:spcPts val="0"/>
              </a:spcBef>
              <a:spcAft>
                <a:spcPts val="0"/>
              </a:spcAft>
              <a:buNone/>
            </a:pPr>
            <a:r>
              <a:rPr lang="en-US"/>
              <a:t>THE BELYER (server) responds BELAY ON (that lets you know the belayer is ready for you)</a:t>
            </a:r>
            <a:endParaRPr/>
          </a:p>
          <a:p>
            <a:pPr indent="0" lvl="0" marL="0" rtl="0" algn="l">
              <a:spcBef>
                <a:spcPts val="0"/>
              </a:spcBef>
              <a:spcAft>
                <a:spcPts val="0"/>
              </a:spcAft>
              <a:buNone/>
            </a:pPr>
            <a:r>
              <a:rPr lang="en-US"/>
              <a:t>And then you say CLIMING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It’s amazing what can pass through your head when your clinging for your life o a </a:t>
            </a:r>
            <a:endParaRPr/>
          </a:p>
        </p:txBody>
      </p:sp>
      <p:sp>
        <p:nvSpPr>
          <p:cNvPr id="1340" name="Google Shape;1340;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7" name="Google Shape;135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All good things must come to an end, and that’s true for a TCP connection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of course there’s a protocol for one side to gracefully close of a TCP connection using a FIN message, to which the other side sends a FINACK message and waits around a bit to respond to any retransmitted FIN messages before timing out.</a:t>
            </a:r>
            <a:endParaRPr/>
          </a:p>
          <a:p>
            <a:pPr indent="0" lvl="0" marL="0" rtl="0" algn="l">
              <a:spcBef>
                <a:spcPts val="0"/>
              </a:spcBef>
              <a:spcAft>
                <a:spcPts val="0"/>
              </a:spcAft>
              <a:buNone/>
            </a:pPr>
            <a:r>
              <a:t/>
            </a:r>
            <a:endParaRPr/>
          </a:p>
        </p:txBody>
      </p:sp>
      <p:sp>
        <p:nvSpPr>
          <p:cNvPr id="1358" name="Google Shape;1358;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UDP message oriented, TCP message oriented,</a:t>
            </a:r>
            <a:endParaRPr/>
          </a:p>
          <a:p>
            <a:pPr indent="0" lvl="0" marL="0" rtl="0" algn="l">
              <a:spcBef>
                <a:spcPts val="0"/>
              </a:spcBef>
              <a:spcAft>
                <a:spcPts val="0"/>
              </a:spcAft>
              <a:buNone/>
            </a:pPr>
            <a:r>
              <a:rPr lang="en-US"/>
              <a:t>Cummulative ack-go back N</a:t>
            </a:r>
            <a:endParaRPr/>
          </a:p>
          <a:p>
            <a:pPr indent="0" lvl="0" marL="0" rtl="0" algn="l">
              <a:spcBef>
                <a:spcPts val="0"/>
              </a:spcBef>
              <a:spcAft>
                <a:spcPts val="0"/>
              </a:spcAft>
              <a:buNone/>
            </a:pPr>
            <a:r>
              <a:rPr lang="en-US"/>
              <a:t>Typical MSS is 1460 bytes</a:t>
            </a:r>
            <a:endParaRPr/>
          </a:p>
        </p:txBody>
      </p:sp>
      <p:sp>
        <p:nvSpPr>
          <p:cNvPr id="52" name="Google Shape;5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Header length can be variable</a:t>
            </a:r>
            <a:endParaRPr/>
          </a:p>
        </p:txBody>
      </p:sp>
      <p:sp>
        <p:nvSpPr>
          <p:cNvPr id="61" name="Google Shape;6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TCP-byte stream abstraction</a:t>
            </a:r>
            <a:endParaRPr/>
          </a:p>
        </p:txBody>
      </p:sp>
      <p:sp>
        <p:nvSpPr>
          <p:cNvPr id="144" name="Google Shape;14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key thing to note here is that the ACK number (43) on the B-to-A segment is one more than the sequence number (42) on the A-to-B segment that triggered that ACK</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a:t>Similarly, the ACK number (80) on the last A-to-B segment is one more than the sequence number (79) on the B-to-A segment that triggered that 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Seq # and ack corresponding offset in the byte stream. How timeout is set. Lets have a look on that</a:t>
            </a:r>
            <a:endParaRPr/>
          </a:p>
        </p:txBody>
      </p:sp>
      <p:sp>
        <p:nvSpPr>
          <p:cNvPr id="256" name="Google Shape;25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Mearsure it from sender to receiver, but can vary from packet to packet</a:t>
            </a:r>
            <a:endParaRPr/>
          </a:p>
        </p:txBody>
      </p:sp>
      <p:sp>
        <p:nvSpPr>
          <p:cNvPr id="297" name="Google Shape;29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This is how TCP re-computes the estimated RTT each time a new SampleRTT is taken.</a:t>
            </a:r>
            <a:endParaRPr/>
          </a:p>
          <a:p>
            <a:pPr indent="0" lvl="0" marL="0" rtl="0" algn="l">
              <a:spcBef>
                <a:spcPts val="0"/>
              </a:spcBef>
              <a:spcAft>
                <a:spcPts val="0"/>
              </a:spcAft>
              <a:buNone/>
            </a:pPr>
            <a:r>
              <a:rPr lang="en-US"/>
              <a:t>The process is knows as an exponentially weighted moving average, shown by the equation here.</a:t>
            </a:r>
            <a:endParaRPr/>
          </a:p>
          <a:p>
            <a:pPr indent="0" lvl="0" marL="0" rtl="0" algn="l">
              <a:spcBef>
                <a:spcPts val="0"/>
              </a:spcBef>
              <a:spcAft>
                <a:spcPts val="0"/>
              </a:spcAft>
              <a:buNone/>
            </a:pPr>
            <a:r>
              <a:rPr lang="en-US"/>
              <a:t>&lt;say it&gt;</a:t>
            </a:r>
            <a:endParaRPr/>
          </a:p>
          <a:p>
            <a:pPr indent="0" lvl="0" marL="0" rtl="0" algn="l">
              <a:spcBef>
                <a:spcPts val="0"/>
              </a:spcBef>
              <a:spcAft>
                <a:spcPts val="0"/>
              </a:spcAft>
              <a:buNone/>
            </a:pPr>
            <a:r>
              <a:rPr lang="en-US"/>
              <a:t>Where alpha reflects the </a:t>
            </a:r>
            <a:r>
              <a:rPr b="1" lang="en-US"/>
              <a:t>influence of the most recent measurements on the estimated RTT</a:t>
            </a:r>
            <a:r>
              <a:rPr lang="en-US"/>
              <a:t>; a typical value of alpha used in implementations is .125</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graph at the bottom show measured RTTs between a host in the Massachusetts and a host in France, as well as the estimated, “smoothed”  RTT</a:t>
            </a:r>
            <a:endParaRPr/>
          </a:p>
        </p:txBody>
      </p:sp>
      <p:sp>
        <p:nvSpPr>
          <p:cNvPr id="306" name="Google Shape;30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Given this value of the estimated RTT, TCP computes the timeout interval to be the estimated RTT plus a “safety margin”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And the intuition is that if we are seeing a large variation in SAMPLERTT – the RTT estimates are fluctuating a lot - then we’ll want a larger safety margin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TCP computes the Timeout interval to be the Estimated RTT plus 4 times a measure of deviation in the RTT.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deviation in the RTT is computed as the eWMA of the difference between the most recently measured SampleRTT from the Estimated RTT</a:t>
            </a:r>
            <a:endParaRPr/>
          </a:p>
        </p:txBody>
      </p:sp>
      <p:sp>
        <p:nvSpPr>
          <p:cNvPr id="330" name="Google Shape;33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2"/>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A3"/>
              </a:buClr>
              <a:buSzPts val="4400"/>
              <a:buFont typeface="Calibri"/>
              <a:buNone/>
              <a:defRPr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rgbClr val="7F7F7F"/>
                </a:solidFill>
                <a:latin typeface="Calibri"/>
                <a:ea typeface="Calibri"/>
                <a:cs typeface="Calibri"/>
                <a:sym typeface="Calibri"/>
              </a:defRPr>
            </a:lvl1pPr>
            <a:lvl2pPr indent="0" lvl="1" marL="0" algn="r">
              <a:spcBef>
                <a:spcPts val="0"/>
              </a:spcBef>
              <a:buNone/>
              <a:defRPr b="0" i="0" sz="1100" u="none" cap="none" strike="noStrike">
                <a:solidFill>
                  <a:srgbClr val="7F7F7F"/>
                </a:solidFill>
                <a:latin typeface="Calibri"/>
                <a:ea typeface="Calibri"/>
                <a:cs typeface="Calibri"/>
                <a:sym typeface="Calibri"/>
              </a:defRPr>
            </a:lvl2pPr>
            <a:lvl3pPr indent="0" lvl="2" marL="0" algn="r">
              <a:spcBef>
                <a:spcPts val="0"/>
              </a:spcBef>
              <a:buNone/>
              <a:defRPr b="0" i="0" sz="1100" u="none" cap="none" strike="noStrike">
                <a:solidFill>
                  <a:srgbClr val="7F7F7F"/>
                </a:solidFill>
                <a:latin typeface="Calibri"/>
                <a:ea typeface="Calibri"/>
                <a:cs typeface="Calibri"/>
                <a:sym typeface="Calibri"/>
              </a:defRPr>
            </a:lvl3pPr>
            <a:lvl4pPr indent="0" lvl="3" marL="0" algn="r">
              <a:spcBef>
                <a:spcPts val="0"/>
              </a:spcBef>
              <a:buNone/>
              <a:defRPr b="0" i="0" sz="1100" u="none" cap="none" strike="noStrike">
                <a:solidFill>
                  <a:srgbClr val="7F7F7F"/>
                </a:solidFill>
                <a:latin typeface="Calibri"/>
                <a:ea typeface="Calibri"/>
                <a:cs typeface="Calibri"/>
                <a:sym typeface="Calibri"/>
              </a:defRPr>
            </a:lvl4pPr>
            <a:lvl5pPr indent="0" lvl="4" marL="0" algn="r">
              <a:spcBef>
                <a:spcPts val="0"/>
              </a:spcBef>
              <a:buNone/>
              <a:defRPr b="0" i="0" sz="1100" u="none" cap="none" strike="noStrike">
                <a:solidFill>
                  <a:srgbClr val="7F7F7F"/>
                </a:solidFill>
                <a:latin typeface="Calibri"/>
                <a:ea typeface="Calibri"/>
                <a:cs typeface="Calibri"/>
                <a:sym typeface="Calibri"/>
              </a:defRPr>
            </a:lvl5pPr>
            <a:lvl6pPr indent="0" lvl="5" marL="0" algn="r">
              <a:spcBef>
                <a:spcPts val="0"/>
              </a:spcBef>
              <a:buNone/>
              <a:defRPr b="0" i="0" sz="1100" u="none" cap="none" strike="noStrike">
                <a:solidFill>
                  <a:srgbClr val="7F7F7F"/>
                </a:solidFill>
                <a:latin typeface="Calibri"/>
                <a:ea typeface="Calibri"/>
                <a:cs typeface="Calibri"/>
                <a:sym typeface="Calibri"/>
              </a:defRPr>
            </a:lvl6pPr>
            <a:lvl7pPr indent="0" lvl="6" marL="0" algn="r">
              <a:spcBef>
                <a:spcPts val="0"/>
              </a:spcBef>
              <a:buNone/>
              <a:defRPr b="0" i="0" sz="1100" u="none" cap="none" strike="noStrike">
                <a:solidFill>
                  <a:srgbClr val="7F7F7F"/>
                </a:solidFill>
                <a:latin typeface="Calibri"/>
                <a:ea typeface="Calibri"/>
                <a:cs typeface="Calibri"/>
                <a:sym typeface="Calibri"/>
              </a:defRPr>
            </a:lvl7pPr>
            <a:lvl8pPr indent="0" lvl="7" marL="0" algn="r">
              <a:spcBef>
                <a:spcPts val="0"/>
              </a:spcBef>
              <a:buNone/>
              <a:defRPr b="0" i="0" sz="1100" u="none" cap="none" strike="noStrike">
                <a:solidFill>
                  <a:srgbClr val="7F7F7F"/>
                </a:solidFill>
                <a:latin typeface="Calibri"/>
                <a:ea typeface="Calibri"/>
                <a:cs typeface="Calibri"/>
                <a:sym typeface="Calibri"/>
              </a:defRPr>
            </a:lvl8pPr>
            <a:lvl9pPr indent="0" lvl="8" marL="0" algn="r">
              <a:spcBef>
                <a:spcPts val="0"/>
              </a:spcBef>
              <a:buNone/>
              <a:defRPr b="0" i="0" sz="11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 name="Shape 16"/>
        <p:cNvGrpSpPr/>
        <p:nvPr/>
      </p:nvGrpSpPr>
      <p:grpSpPr>
        <a:xfrm>
          <a:off x="0" y="0"/>
          <a:ext cx="0" cy="0"/>
          <a:chOff x="0" y="0"/>
          <a:chExt cx="0" cy="0"/>
        </a:xfrm>
      </p:grpSpPr>
      <p:sp>
        <p:nvSpPr>
          <p:cNvPr id="17" name="Google Shape;17;p3"/>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A3"/>
              </a:buClr>
              <a:buSzPts val="4400"/>
              <a:buFont typeface="Calibri"/>
              <a:buNone/>
              <a:defRPr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rgbClr val="7F7F7F"/>
                </a:solidFill>
                <a:latin typeface="Calibri"/>
                <a:ea typeface="Calibri"/>
                <a:cs typeface="Calibri"/>
                <a:sym typeface="Calibri"/>
              </a:defRPr>
            </a:lvl1pPr>
            <a:lvl2pPr indent="0" lvl="1" marL="0" algn="r">
              <a:spcBef>
                <a:spcPts val="0"/>
              </a:spcBef>
              <a:buNone/>
              <a:defRPr b="0" i="0" sz="1100" u="none" cap="none" strike="noStrike">
                <a:solidFill>
                  <a:srgbClr val="7F7F7F"/>
                </a:solidFill>
                <a:latin typeface="Calibri"/>
                <a:ea typeface="Calibri"/>
                <a:cs typeface="Calibri"/>
                <a:sym typeface="Calibri"/>
              </a:defRPr>
            </a:lvl2pPr>
            <a:lvl3pPr indent="0" lvl="2" marL="0" algn="r">
              <a:spcBef>
                <a:spcPts val="0"/>
              </a:spcBef>
              <a:buNone/>
              <a:defRPr b="0" i="0" sz="1100" u="none" cap="none" strike="noStrike">
                <a:solidFill>
                  <a:srgbClr val="7F7F7F"/>
                </a:solidFill>
                <a:latin typeface="Calibri"/>
                <a:ea typeface="Calibri"/>
                <a:cs typeface="Calibri"/>
                <a:sym typeface="Calibri"/>
              </a:defRPr>
            </a:lvl3pPr>
            <a:lvl4pPr indent="0" lvl="3" marL="0" algn="r">
              <a:spcBef>
                <a:spcPts val="0"/>
              </a:spcBef>
              <a:buNone/>
              <a:defRPr b="0" i="0" sz="1100" u="none" cap="none" strike="noStrike">
                <a:solidFill>
                  <a:srgbClr val="7F7F7F"/>
                </a:solidFill>
                <a:latin typeface="Calibri"/>
                <a:ea typeface="Calibri"/>
                <a:cs typeface="Calibri"/>
                <a:sym typeface="Calibri"/>
              </a:defRPr>
            </a:lvl4pPr>
            <a:lvl5pPr indent="0" lvl="4" marL="0" algn="r">
              <a:spcBef>
                <a:spcPts val="0"/>
              </a:spcBef>
              <a:buNone/>
              <a:defRPr b="0" i="0" sz="1100" u="none" cap="none" strike="noStrike">
                <a:solidFill>
                  <a:srgbClr val="7F7F7F"/>
                </a:solidFill>
                <a:latin typeface="Calibri"/>
                <a:ea typeface="Calibri"/>
                <a:cs typeface="Calibri"/>
                <a:sym typeface="Calibri"/>
              </a:defRPr>
            </a:lvl5pPr>
            <a:lvl6pPr indent="0" lvl="5" marL="0" algn="r">
              <a:spcBef>
                <a:spcPts val="0"/>
              </a:spcBef>
              <a:buNone/>
              <a:defRPr b="0" i="0" sz="1100" u="none" cap="none" strike="noStrike">
                <a:solidFill>
                  <a:srgbClr val="7F7F7F"/>
                </a:solidFill>
                <a:latin typeface="Calibri"/>
                <a:ea typeface="Calibri"/>
                <a:cs typeface="Calibri"/>
                <a:sym typeface="Calibri"/>
              </a:defRPr>
            </a:lvl6pPr>
            <a:lvl7pPr indent="0" lvl="6" marL="0" algn="r">
              <a:spcBef>
                <a:spcPts val="0"/>
              </a:spcBef>
              <a:buNone/>
              <a:defRPr b="0" i="0" sz="1100" u="none" cap="none" strike="noStrike">
                <a:solidFill>
                  <a:srgbClr val="7F7F7F"/>
                </a:solidFill>
                <a:latin typeface="Calibri"/>
                <a:ea typeface="Calibri"/>
                <a:cs typeface="Calibri"/>
                <a:sym typeface="Calibri"/>
              </a:defRPr>
            </a:lvl7pPr>
            <a:lvl8pPr indent="0" lvl="7" marL="0" algn="r">
              <a:spcBef>
                <a:spcPts val="0"/>
              </a:spcBef>
              <a:buNone/>
              <a:defRPr b="0" i="0" sz="1100" u="none" cap="none" strike="noStrike">
                <a:solidFill>
                  <a:srgbClr val="7F7F7F"/>
                </a:solidFill>
                <a:latin typeface="Calibri"/>
                <a:ea typeface="Calibri"/>
                <a:cs typeface="Calibri"/>
                <a:sym typeface="Calibri"/>
              </a:defRPr>
            </a:lvl8pPr>
            <a:lvl9pPr indent="0" lvl="8" marL="0" algn="r">
              <a:spcBef>
                <a:spcPts val="0"/>
              </a:spcBef>
              <a:buNone/>
              <a:defRPr b="0" i="0" sz="11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0000A3"/>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rgbClr val="7F7F7F"/>
                </a:solidFill>
                <a:latin typeface="Calibri"/>
                <a:ea typeface="Calibri"/>
                <a:cs typeface="Calibri"/>
                <a:sym typeface="Calibri"/>
              </a:defRPr>
            </a:lvl1pPr>
            <a:lvl2pPr indent="0" lvl="1" marL="0" algn="r">
              <a:spcBef>
                <a:spcPts val="0"/>
              </a:spcBef>
              <a:buNone/>
              <a:defRPr b="0" i="0" sz="1100" u="none" cap="none" strike="noStrike">
                <a:solidFill>
                  <a:srgbClr val="7F7F7F"/>
                </a:solidFill>
                <a:latin typeface="Calibri"/>
                <a:ea typeface="Calibri"/>
                <a:cs typeface="Calibri"/>
                <a:sym typeface="Calibri"/>
              </a:defRPr>
            </a:lvl2pPr>
            <a:lvl3pPr indent="0" lvl="2" marL="0" algn="r">
              <a:spcBef>
                <a:spcPts val="0"/>
              </a:spcBef>
              <a:buNone/>
              <a:defRPr b="0" i="0" sz="1100" u="none" cap="none" strike="noStrike">
                <a:solidFill>
                  <a:srgbClr val="7F7F7F"/>
                </a:solidFill>
                <a:latin typeface="Calibri"/>
                <a:ea typeface="Calibri"/>
                <a:cs typeface="Calibri"/>
                <a:sym typeface="Calibri"/>
              </a:defRPr>
            </a:lvl3pPr>
            <a:lvl4pPr indent="0" lvl="3" marL="0" algn="r">
              <a:spcBef>
                <a:spcPts val="0"/>
              </a:spcBef>
              <a:buNone/>
              <a:defRPr b="0" i="0" sz="1100" u="none" cap="none" strike="noStrike">
                <a:solidFill>
                  <a:srgbClr val="7F7F7F"/>
                </a:solidFill>
                <a:latin typeface="Calibri"/>
                <a:ea typeface="Calibri"/>
                <a:cs typeface="Calibri"/>
                <a:sym typeface="Calibri"/>
              </a:defRPr>
            </a:lvl4pPr>
            <a:lvl5pPr indent="0" lvl="4" marL="0" algn="r">
              <a:spcBef>
                <a:spcPts val="0"/>
              </a:spcBef>
              <a:buNone/>
              <a:defRPr b="0" i="0" sz="1100" u="none" cap="none" strike="noStrike">
                <a:solidFill>
                  <a:srgbClr val="7F7F7F"/>
                </a:solidFill>
                <a:latin typeface="Calibri"/>
                <a:ea typeface="Calibri"/>
                <a:cs typeface="Calibri"/>
                <a:sym typeface="Calibri"/>
              </a:defRPr>
            </a:lvl5pPr>
            <a:lvl6pPr indent="0" lvl="5" marL="0" algn="r">
              <a:spcBef>
                <a:spcPts val="0"/>
              </a:spcBef>
              <a:buNone/>
              <a:defRPr b="0" i="0" sz="1100" u="none" cap="none" strike="noStrike">
                <a:solidFill>
                  <a:srgbClr val="7F7F7F"/>
                </a:solidFill>
                <a:latin typeface="Calibri"/>
                <a:ea typeface="Calibri"/>
                <a:cs typeface="Calibri"/>
                <a:sym typeface="Calibri"/>
              </a:defRPr>
            </a:lvl6pPr>
            <a:lvl7pPr indent="0" lvl="6" marL="0" algn="r">
              <a:spcBef>
                <a:spcPts val="0"/>
              </a:spcBef>
              <a:buNone/>
              <a:defRPr b="0" i="0" sz="1100" u="none" cap="none" strike="noStrike">
                <a:solidFill>
                  <a:srgbClr val="7F7F7F"/>
                </a:solidFill>
                <a:latin typeface="Calibri"/>
                <a:ea typeface="Calibri"/>
                <a:cs typeface="Calibri"/>
                <a:sym typeface="Calibri"/>
              </a:defRPr>
            </a:lvl7pPr>
            <a:lvl8pPr indent="0" lvl="7" marL="0" algn="r">
              <a:spcBef>
                <a:spcPts val="0"/>
              </a:spcBef>
              <a:buNone/>
              <a:defRPr b="0" i="0" sz="1100" u="none" cap="none" strike="noStrike">
                <a:solidFill>
                  <a:srgbClr val="7F7F7F"/>
                </a:solidFill>
                <a:latin typeface="Calibri"/>
                <a:ea typeface="Calibri"/>
                <a:cs typeface="Calibri"/>
                <a:sym typeface="Calibri"/>
              </a:defRPr>
            </a:lvl8pPr>
            <a:lvl9pPr indent="0" lvl="8" marL="0" algn="r">
              <a:spcBef>
                <a:spcPts val="0"/>
              </a:spcBef>
              <a:buNone/>
              <a:defRPr b="0" i="0" sz="11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5"/>
          <p:cNvSpPr txBox="1"/>
          <p:nvPr>
            <p:ph idx="1" type="body"/>
          </p:nvPr>
        </p:nvSpPr>
        <p:spPr>
          <a:xfrm>
            <a:off x="838200" y="1724027"/>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5"/>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A3"/>
              </a:buClr>
              <a:buSzPts val="4400"/>
              <a:buFont typeface="Calibri"/>
              <a:buNone/>
              <a:defRPr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rgbClr val="7F7F7F"/>
                </a:solidFill>
                <a:latin typeface="Calibri"/>
                <a:ea typeface="Calibri"/>
                <a:cs typeface="Calibri"/>
                <a:sym typeface="Calibri"/>
              </a:defRPr>
            </a:lvl1pPr>
            <a:lvl2pPr indent="0" lvl="1" marL="0" algn="r">
              <a:spcBef>
                <a:spcPts val="0"/>
              </a:spcBef>
              <a:buNone/>
              <a:defRPr b="0" i="0" sz="1100" u="none" cap="none" strike="noStrike">
                <a:solidFill>
                  <a:srgbClr val="7F7F7F"/>
                </a:solidFill>
                <a:latin typeface="Calibri"/>
                <a:ea typeface="Calibri"/>
                <a:cs typeface="Calibri"/>
                <a:sym typeface="Calibri"/>
              </a:defRPr>
            </a:lvl2pPr>
            <a:lvl3pPr indent="0" lvl="2" marL="0" algn="r">
              <a:spcBef>
                <a:spcPts val="0"/>
              </a:spcBef>
              <a:buNone/>
              <a:defRPr b="0" i="0" sz="1100" u="none" cap="none" strike="noStrike">
                <a:solidFill>
                  <a:srgbClr val="7F7F7F"/>
                </a:solidFill>
                <a:latin typeface="Calibri"/>
                <a:ea typeface="Calibri"/>
                <a:cs typeface="Calibri"/>
                <a:sym typeface="Calibri"/>
              </a:defRPr>
            </a:lvl3pPr>
            <a:lvl4pPr indent="0" lvl="3" marL="0" algn="r">
              <a:spcBef>
                <a:spcPts val="0"/>
              </a:spcBef>
              <a:buNone/>
              <a:defRPr b="0" i="0" sz="1100" u="none" cap="none" strike="noStrike">
                <a:solidFill>
                  <a:srgbClr val="7F7F7F"/>
                </a:solidFill>
                <a:latin typeface="Calibri"/>
                <a:ea typeface="Calibri"/>
                <a:cs typeface="Calibri"/>
                <a:sym typeface="Calibri"/>
              </a:defRPr>
            </a:lvl4pPr>
            <a:lvl5pPr indent="0" lvl="4" marL="0" algn="r">
              <a:spcBef>
                <a:spcPts val="0"/>
              </a:spcBef>
              <a:buNone/>
              <a:defRPr b="0" i="0" sz="1100" u="none" cap="none" strike="noStrike">
                <a:solidFill>
                  <a:srgbClr val="7F7F7F"/>
                </a:solidFill>
                <a:latin typeface="Calibri"/>
                <a:ea typeface="Calibri"/>
                <a:cs typeface="Calibri"/>
                <a:sym typeface="Calibri"/>
              </a:defRPr>
            </a:lvl5pPr>
            <a:lvl6pPr indent="0" lvl="5" marL="0" algn="r">
              <a:spcBef>
                <a:spcPts val="0"/>
              </a:spcBef>
              <a:buNone/>
              <a:defRPr b="0" i="0" sz="1100" u="none" cap="none" strike="noStrike">
                <a:solidFill>
                  <a:srgbClr val="7F7F7F"/>
                </a:solidFill>
                <a:latin typeface="Calibri"/>
                <a:ea typeface="Calibri"/>
                <a:cs typeface="Calibri"/>
                <a:sym typeface="Calibri"/>
              </a:defRPr>
            </a:lvl6pPr>
            <a:lvl7pPr indent="0" lvl="6" marL="0" algn="r">
              <a:spcBef>
                <a:spcPts val="0"/>
              </a:spcBef>
              <a:buNone/>
              <a:defRPr b="0" i="0" sz="1100" u="none" cap="none" strike="noStrike">
                <a:solidFill>
                  <a:srgbClr val="7F7F7F"/>
                </a:solidFill>
                <a:latin typeface="Calibri"/>
                <a:ea typeface="Calibri"/>
                <a:cs typeface="Calibri"/>
                <a:sym typeface="Calibri"/>
              </a:defRPr>
            </a:lvl7pPr>
            <a:lvl8pPr indent="0" lvl="7" marL="0" algn="r">
              <a:spcBef>
                <a:spcPts val="0"/>
              </a:spcBef>
              <a:buNone/>
              <a:defRPr b="0" i="0" sz="1100" u="none" cap="none" strike="noStrike">
                <a:solidFill>
                  <a:srgbClr val="7F7F7F"/>
                </a:solidFill>
                <a:latin typeface="Calibri"/>
                <a:ea typeface="Calibri"/>
                <a:cs typeface="Calibri"/>
                <a:sym typeface="Calibri"/>
              </a:defRPr>
            </a:lvl8pPr>
            <a:lvl9pPr indent="0" lvl="8" marL="0" algn="r">
              <a:spcBef>
                <a:spcPts val="0"/>
              </a:spcBef>
              <a:buNone/>
              <a:defRPr b="0" i="0" sz="11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00A3"/>
              </a:buClr>
              <a:buSzPts val="4000"/>
              <a:buFont typeface="Calibri"/>
              <a:buNone/>
              <a:defRPr b="1" i="0" sz="4000" u="none" cap="none" strike="noStrike">
                <a:solidFill>
                  <a:srgbClr val="0000A3"/>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0000A3"/>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00A8"/>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7F7F7F"/>
                </a:solidFill>
                <a:latin typeface="Calibri"/>
                <a:ea typeface="Calibri"/>
                <a:cs typeface="Calibri"/>
                <a:sym typeface="Calibri"/>
              </a:defRPr>
            </a:lvl1pPr>
            <a:lvl2pPr indent="0" lvl="1" marL="0" marR="0" rtl="0" algn="r">
              <a:spcBef>
                <a:spcPts val="0"/>
              </a:spcBef>
              <a:buNone/>
              <a:defRPr b="0" i="0" sz="1100" u="none" cap="none" strike="noStrike">
                <a:solidFill>
                  <a:srgbClr val="7F7F7F"/>
                </a:solidFill>
                <a:latin typeface="Calibri"/>
                <a:ea typeface="Calibri"/>
                <a:cs typeface="Calibri"/>
                <a:sym typeface="Calibri"/>
              </a:defRPr>
            </a:lvl2pPr>
            <a:lvl3pPr indent="0" lvl="2" marL="0" marR="0" rtl="0" algn="r">
              <a:spcBef>
                <a:spcPts val="0"/>
              </a:spcBef>
              <a:buNone/>
              <a:defRPr b="0" i="0" sz="1100" u="none" cap="none" strike="noStrike">
                <a:solidFill>
                  <a:srgbClr val="7F7F7F"/>
                </a:solidFill>
                <a:latin typeface="Calibri"/>
                <a:ea typeface="Calibri"/>
                <a:cs typeface="Calibri"/>
                <a:sym typeface="Calibri"/>
              </a:defRPr>
            </a:lvl3pPr>
            <a:lvl4pPr indent="0" lvl="3" marL="0" marR="0" rtl="0" algn="r">
              <a:spcBef>
                <a:spcPts val="0"/>
              </a:spcBef>
              <a:buNone/>
              <a:defRPr b="0" i="0" sz="1100" u="none" cap="none" strike="noStrike">
                <a:solidFill>
                  <a:srgbClr val="7F7F7F"/>
                </a:solidFill>
                <a:latin typeface="Calibri"/>
                <a:ea typeface="Calibri"/>
                <a:cs typeface="Calibri"/>
                <a:sym typeface="Calibri"/>
              </a:defRPr>
            </a:lvl4pPr>
            <a:lvl5pPr indent="0" lvl="4" marL="0" marR="0" rtl="0" algn="r">
              <a:spcBef>
                <a:spcPts val="0"/>
              </a:spcBef>
              <a:buNone/>
              <a:defRPr b="0" i="0" sz="1100" u="none" cap="none" strike="noStrike">
                <a:solidFill>
                  <a:srgbClr val="7F7F7F"/>
                </a:solidFill>
                <a:latin typeface="Calibri"/>
                <a:ea typeface="Calibri"/>
                <a:cs typeface="Calibri"/>
                <a:sym typeface="Calibri"/>
              </a:defRPr>
            </a:lvl5pPr>
            <a:lvl6pPr indent="0" lvl="5" marL="0" marR="0" rtl="0" algn="r">
              <a:spcBef>
                <a:spcPts val="0"/>
              </a:spcBef>
              <a:buNone/>
              <a:defRPr b="0" i="0" sz="1100" u="none" cap="none" strike="noStrike">
                <a:solidFill>
                  <a:srgbClr val="7F7F7F"/>
                </a:solidFill>
                <a:latin typeface="Calibri"/>
                <a:ea typeface="Calibri"/>
                <a:cs typeface="Calibri"/>
                <a:sym typeface="Calibri"/>
              </a:defRPr>
            </a:lvl6pPr>
            <a:lvl7pPr indent="0" lvl="6" marL="0" marR="0" rtl="0" algn="r">
              <a:spcBef>
                <a:spcPts val="0"/>
              </a:spcBef>
              <a:buNone/>
              <a:defRPr b="0" i="0" sz="1100" u="none" cap="none" strike="noStrike">
                <a:solidFill>
                  <a:srgbClr val="7F7F7F"/>
                </a:solidFill>
                <a:latin typeface="Calibri"/>
                <a:ea typeface="Calibri"/>
                <a:cs typeface="Calibri"/>
                <a:sym typeface="Calibri"/>
              </a:defRPr>
            </a:lvl7pPr>
            <a:lvl8pPr indent="0" lvl="7" marL="0" marR="0" rtl="0" algn="r">
              <a:spcBef>
                <a:spcPts val="0"/>
              </a:spcBef>
              <a:buNone/>
              <a:defRPr b="0" i="0" sz="1100" u="none" cap="none" strike="noStrike">
                <a:solidFill>
                  <a:srgbClr val="7F7F7F"/>
                </a:solidFill>
                <a:latin typeface="Calibri"/>
                <a:ea typeface="Calibri"/>
                <a:cs typeface="Calibri"/>
                <a:sym typeface="Calibri"/>
              </a:defRPr>
            </a:lvl8pPr>
            <a:lvl9pPr indent="0" lvl="8" marL="0" marR="0" rtl="0" algn="r">
              <a:spcBef>
                <a:spcPts val="0"/>
              </a:spcBef>
              <a:buNone/>
              <a:defRPr b="0" i="0" sz="11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r>
              <a:rPr lang="en-US"/>
              <a:t>Introduction: 1-</a:t>
            </a: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5.jpg"/><Relationship Id="rId5"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6"/>
          <p:cNvSpPr/>
          <p:nvPr/>
        </p:nvSpPr>
        <p:spPr>
          <a:xfrm>
            <a:off x="7981312" y="4289908"/>
            <a:ext cx="3981504" cy="2860675"/>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1" lang="en-US" sz="2800" u="none" cap="none" strike="noStrike">
                <a:solidFill>
                  <a:srgbClr val="0000A3"/>
                </a:solidFill>
                <a:latin typeface="Calibri"/>
                <a:ea typeface="Calibri"/>
                <a:cs typeface="Calibri"/>
                <a:sym typeface="Calibri"/>
              </a:rPr>
              <a:t>Computer Networking: A Top-Down Approach </a:t>
            </a:r>
            <a:br>
              <a:rPr b="0" i="0" lang="en-US" sz="2800" u="none" cap="none" strike="noStrike">
                <a:solidFill>
                  <a:srgbClr val="008000"/>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8</a:t>
            </a:r>
            <a:r>
              <a:rPr b="0" baseline="30000" i="0" lang="en-US" sz="1800" u="none" cap="none" strike="noStrike">
                <a:solidFill>
                  <a:schemeClr val="dk1"/>
                </a:solidFill>
                <a:latin typeface="Calibri"/>
                <a:ea typeface="Calibri"/>
                <a:cs typeface="Calibri"/>
                <a:sym typeface="Calibri"/>
              </a:rPr>
              <a:t>th</a:t>
            </a:r>
            <a:r>
              <a:rPr b="0" i="0" lang="en-US" sz="1800" u="none" cap="none" strike="noStrike">
                <a:solidFill>
                  <a:schemeClr val="dk1"/>
                </a:solidFill>
                <a:latin typeface="Calibri"/>
                <a:ea typeface="Calibri"/>
                <a:cs typeface="Calibri"/>
                <a:sym typeface="Calibri"/>
              </a:rPr>
              <a:t> edition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Jim Kurose, Keith Ross</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Pearson, 2020</a:t>
            </a:r>
            <a:endParaRPr b="0" i="0" sz="2000" u="none" cap="none" strike="noStrike">
              <a:solidFill>
                <a:schemeClr val="dk1"/>
              </a:solidFill>
              <a:latin typeface="Calibri"/>
              <a:ea typeface="Calibri"/>
              <a:cs typeface="Calibri"/>
              <a:sym typeface="Calibri"/>
            </a:endParaRPr>
          </a:p>
        </p:txBody>
      </p:sp>
      <p:sp>
        <p:nvSpPr>
          <p:cNvPr id="35" name="Google Shape;35;p6"/>
          <p:cNvSpPr/>
          <p:nvPr/>
        </p:nvSpPr>
        <p:spPr>
          <a:xfrm>
            <a:off x="1325035" y="561975"/>
            <a:ext cx="5052616" cy="1724025"/>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i="0" lang="en-US" sz="5400" u="none" cap="none" strike="noStrike">
                <a:solidFill>
                  <a:srgbClr val="000099"/>
                </a:solidFill>
                <a:latin typeface="Calibri"/>
                <a:ea typeface="Calibri"/>
                <a:cs typeface="Calibri"/>
                <a:sym typeface="Calibri"/>
              </a:rPr>
              <a:t>Chapter 3</a:t>
            </a:r>
            <a:br>
              <a:rPr b="1" i="0" lang="en-US" sz="6000" u="none" cap="none" strike="noStrike">
                <a:solidFill>
                  <a:srgbClr val="000099"/>
                </a:solidFill>
                <a:latin typeface="Calibri"/>
                <a:ea typeface="Calibri"/>
                <a:cs typeface="Calibri"/>
                <a:sym typeface="Calibri"/>
              </a:rPr>
            </a:br>
            <a:r>
              <a:rPr b="1" i="0" lang="en-US" sz="5400" u="none" cap="none" strike="noStrike">
                <a:solidFill>
                  <a:srgbClr val="000099"/>
                </a:solidFill>
                <a:latin typeface="Calibri"/>
                <a:ea typeface="Calibri"/>
                <a:cs typeface="Calibri"/>
                <a:sym typeface="Calibri"/>
              </a:rPr>
              <a:t>Transport Layer</a:t>
            </a:r>
            <a:endParaRPr/>
          </a:p>
        </p:txBody>
      </p:sp>
      <p:sp>
        <p:nvSpPr>
          <p:cNvPr id="36" name="Google Shape;36;p6"/>
          <p:cNvSpPr txBox="1"/>
          <p:nvPr/>
        </p:nvSpPr>
        <p:spPr>
          <a:xfrm>
            <a:off x="1350014" y="2647662"/>
            <a:ext cx="5378450" cy="16296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 note on the use of these PowerPoint slides:</a:t>
            </a:r>
            <a:endParaRPr/>
          </a:p>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We’re making these slides freely available to all (faculty, students, readers). They’re in PowerPoint form so you see the animations; and can add, modify, and delete slides  (including this one) and slide content to suit your needs. They obviously represent a </a:t>
            </a:r>
            <a:r>
              <a:rPr b="0" i="1" lang="en-US" sz="1400" u="none" cap="none" strike="noStrike">
                <a:solidFill>
                  <a:schemeClr val="dk1"/>
                </a:solidFill>
                <a:latin typeface="Calibri"/>
                <a:ea typeface="Calibri"/>
                <a:cs typeface="Calibri"/>
                <a:sym typeface="Calibri"/>
              </a:rPr>
              <a:t>lot</a:t>
            </a:r>
            <a:r>
              <a:rPr b="0" i="0" lang="en-US" sz="1400" u="none" cap="none" strike="noStrike">
                <a:solidFill>
                  <a:schemeClr val="dk1"/>
                </a:solidFill>
                <a:latin typeface="Calibri"/>
                <a:ea typeface="Calibri"/>
                <a:cs typeface="Calibri"/>
                <a:sym typeface="Calibri"/>
              </a:rPr>
              <a:t> of work on our part. In return for use, we only ask the following:</a:t>
            </a:r>
            <a:endParaRPr/>
          </a:p>
          <a:p>
            <a:pPr indent="0" lvl="0" marL="0" marR="0" rtl="0" algn="l">
              <a:lnSpc>
                <a:spcPct val="85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7" name="Google Shape;37;p6"/>
          <p:cNvSpPr txBox="1"/>
          <p:nvPr/>
        </p:nvSpPr>
        <p:spPr>
          <a:xfrm>
            <a:off x="1325035" y="3894603"/>
            <a:ext cx="5378450" cy="2636171"/>
          </a:xfrm>
          <a:prstGeom prst="rect">
            <a:avLst/>
          </a:prstGeom>
          <a:noFill/>
          <a:ln>
            <a:noFill/>
          </a:ln>
        </p:spPr>
        <p:txBody>
          <a:bodyPr anchorCtr="0" anchor="t" bIns="45700" lIns="91425" spcFirstLastPara="1" rIns="91425" wrap="square" tIns="45700">
            <a:spAutoFit/>
          </a:bodyPr>
          <a:lstStyle/>
          <a:p>
            <a:pPr indent="-173038" lvl="0" marL="173038" marR="0" rtl="0" algn="l">
              <a:lnSpc>
                <a:spcPct val="85000"/>
              </a:lnSpc>
              <a:spcBef>
                <a:spcPts val="0"/>
              </a:spcBef>
              <a:spcAft>
                <a:spcPts val="0"/>
              </a:spcAft>
              <a:buNone/>
            </a:pPr>
            <a:r>
              <a:t/>
            </a:r>
            <a:endParaRPr b="0" i="0" sz="1400" u="none" cap="none" strike="noStrike">
              <a:solidFill>
                <a:schemeClr val="dk1"/>
              </a:solidFill>
              <a:latin typeface="Gill Sans"/>
              <a:ea typeface="Gill Sans"/>
              <a:cs typeface="Gill Sans"/>
              <a:sym typeface="Gill Sans"/>
            </a:endParaRPr>
          </a:p>
          <a:p>
            <a:pPr indent="-168275" lvl="0" marL="290513" marR="0" rtl="0" algn="l">
              <a:spcBef>
                <a:spcPts val="0"/>
              </a:spcBef>
              <a:spcAft>
                <a:spcPts val="0"/>
              </a:spcAft>
              <a:buClr>
                <a:srgbClr val="0000A8"/>
              </a:buClr>
              <a:buSzPts val="1050"/>
              <a:buFont typeface="Noto Sans Symbols"/>
              <a:buChar char="▪"/>
            </a:pPr>
            <a:r>
              <a:rPr b="0" i="0" lang="en-US" sz="1400" u="none" cap="none" strike="noStrike">
                <a:solidFill>
                  <a:schemeClr val="dk1"/>
                </a:solidFill>
                <a:latin typeface="Calibri"/>
                <a:ea typeface="Calibri"/>
                <a:cs typeface="Calibri"/>
                <a:sym typeface="Calibri"/>
              </a:rPr>
              <a:t>If you use these slides (e.g., in a class) that you mention their source (after all, we’d like people to use our book!)</a:t>
            </a:r>
            <a:endParaRPr/>
          </a:p>
          <a:p>
            <a:pPr indent="-168275" lvl="0" marL="290513" marR="0" rtl="0" algn="l">
              <a:spcBef>
                <a:spcPts val="0"/>
              </a:spcBef>
              <a:spcAft>
                <a:spcPts val="0"/>
              </a:spcAft>
              <a:buClr>
                <a:srgbClr val="0000A8"/>
              </a:buClr>
              <a:buSzPts val="1050"/>
              <a:buFont typeface="Noto Sans Symbols"/>
              <a:buChar char="▪"/>
            </a:pPr>
            <a:r>
              <a:rPr b="0" i="0" lang="en-US" sz="1400" u="none" cap="none" strike="noStrike">
                <a:solidFill>
                  <a:schemeClr val="dk1"/>
                </a:solidFill>
                <a:latin typeface="Calibri"/>
                <a:ea typeface="Calibri"/>
                <a:cs typeface="Calibri"/>
                <a:sym typeface="Calibri"/>
              </a:rPr>
              <a:t>If you post any slides on a www site, that you note that they are adapted from (or perhaps identical to) our slides, and note our copyright of this material.</a:t>
            </a:r>
            <a:endParaRPr/>
          </a:p>
          <a:p>
            <a:pPr indent="-173038" lvl="0" marL="173038" marR="0" rtl="0" algn="l">
              <a:lnSpc>
                <a:spcPct val="85000"/>
              </a:lnSpc>
              <a:spcBef>
                <a:spcPts val="0"/>
              </a:spcBef>
              <a:spcAft>
                <a:spcPts val="0"/>
              </a:spcAft>
              <a:buClr>
                <a:schemeClr val="accent2"/>
              </a:buClr>
              <a:buSzPts val="1400"/>
              <a:buFont typeface="Noto Sans Symbols"/>
              <a:buNone/>
            </a:pPr>
            <a:r>
              <a:t/>
            </a:r>
            <a:endParaRPr b="0" i="0" sz="1400" u="none" cap="none" strike="noStrike">
              <a:solidFill>
                <a:schemeClr val="dk1"/>
              </a:solidFill>
              <a:latin typeface="Calibri"/>
              <a:ea typeface="Calibri"/>
              <a:cs typeface="Calibri"/>
              <a:sym typeface="Calibri"/>
            </a:endParaRPr>
          </a:p>
          <a:p>
            <a:pPr indent="0" lvl="0" marL="15875" marR="0" rtl="0" algn="l">
              <a:lnSpc>
                <a:spcPct val="85000"/>
              </a:lnSpc>
              <a:spcBef>
                <a:spcPts val="0"/>
              </a:spcBef>
              <a:spcAft>
                <a:spcPts val="0"/>
              </a:spcAft>
              <a:buClr>
                <a:schemeClr val="accent2"/>
              </a:buClr>
              <a:buSzPts val="1400"/>
              <a:buFont typeface="Noto Sans Symbols"/>
              <a:buNone/>
            </a:pPr>
            <a:r>
              <a:rPr b="0" i="0" lang="en-US" sz="1400" u="none" cap="none" strike="noStrike">
                <a:solidFill>
                  <a:schemeClr val="dk1"/>
                </a:solidFill>
                <a:latin typeface="Calibri"/>
                <a:ea typeface="Calibri"/>
                <a:cs typeface="Calibri"/>
                <a:sym typeface="Calibri"/>
              </a:rPr>
              <a:t>For a revision history, see the slide note for this page. </a:t>
            </a:r>
            <a:endParaRPr/>
          </a:p>
          <a:p>
            <a:pPr indent="0" lvl="0" marL="15875" marR="0" rtl="0" algn="l">
              <a:lnSpc>
                <a:spcPct val="85000"/>
              </a:lnSpc>
              <a:spcBef>
                <a:spcPts val="0"/>
              </a:spcBef>
              <a:spcAft>
                <a:spcPts val="0"/>
              </a:spcAft>
              <a:buClr>
                <a:schemeClr val="accent2"/>
              </a:buClr>
              <a:buSzPts val="1400"/>
              <a:buFont typeface="Noto Sans Symbols"/>
              <a:buNone/>
            </a:pPr>
            <a:r>
              <a:t/>
            </a:r>
            <a:endParaRPr b="0" i="0" sz="1400" u="none" cap="none" strike="noStrike">
              <a:solidFill>
                <a:schemeClr val="dk1"/>
              </a:solidFill>
              <a:latin typeface="Calibri"/>
              <a:ea typeface="Calibri"/>
              <a:cs typeface="Calibri"/>
              <a:sym typeface="Calibri"/>
            </a:endParaRPr>
          </a:p>
          <a:p>
            <a:pPr indent="0" lvl="0" marL="15875" marR="0" rtl="0" algn="l">
              <a:lnSpc>
                <a:spcPct val="85000"/>
              </a:lnSpc>
              <a:spcBef>
                <a:spcPts val="0"/>
              </a:spcBef>
              <a:spcAft>
                <a:spcPts val="0"/>
              </a:spcAft>
              <a:buClr>
                <a:schemeClr val="accent2"/>
              </a:buClr>
              <a:buSzPts val="1400"/>
              <a:buFont typeface="Noto Sans Symbols"/>
              <a:buNone/>
            </a:pPr>
            <a:r>
              <a:rPr b="0" i="0" lang="en-US" sz="1400" u="none" cap="none" strike="noStrike">
                <a:solidFill>
                  <a:schemeClr val="dk1"/>
                </a:solidFill>
                <a:latin typeface="Calibri"/>
                <a:ea typeface="Calibri"/>
                <a:cs typeface="Calibri"/>
                <a:sym typeface="Calibri"/>
              </a:rPr>
              <a:t>Thanks and enjoy!  JFK/KWR</a:t>
            </a:r>
            <a:endParaRPr/>
          </a:p>
          <a:p>
            <a:pPr indent="-173038" lvl="0" marL="173038" marR="0" rtl="0" algn="l">
              <a:lnSpc>
                <a:spcPct val="85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173038" lvl="0" marL="173038" marR="0" rtl="0" algn="l">
              <a:lnSpc>
                <a:spcPct val="85000"/>
              </a:lnSpc>
              <a:spcBef>
                <a:spcPts val="0"/>
              </a:spcBef>
              <a:spcAft>
                <a:spcPts val="0"/>
              </a:spcAft>
              <a:buNone/>
            </a:pPr>
            <a:r>
              <a:rPr b="0" i="0" lang="en-US" sz="1400" u="none" cap="none" strike="noStrike">
                <a:solidFill>
                  <a:schemeClr val="dk1"/>
                </a:solidFill>
                <a:latin typeface="Calibri"/>
                <a:ea typeface="Calibri"/>
                <a:cs typeface="Calibri"/>
                <a:sym typeface="Calibri"/>
              </a:rPr>
              <a:t>     All material copyright 1996-2023</a:t>
            </a:r>
            <a:endParaRPr/>
          </a:p>
          <a:p>
            <a:pPr indent="-173038" lvl="0" marL="173038" marR="0" rtl="0" algn="l">
              <a:lnSpc>
                <a:spcPct val="85000"/>
              </a:lnSpc>
              <a:spcBef>
                <a:spcPts val="0"/>
              </a:spcBef>
              <a:spcAft>
                <a:spcPts val="0"/>
              </a:spcAft>
              <a:buNone/>
            </a:pPr>
            <a:r>
              <a:rPr b="0" i="0" lang="en-US" sz="1400" u="none" cap="none" strike="noStrike">
                <a:solidFill>
                  <a:schemeClr val="dk1"/>
                </a:solidFill>
                <a:latin typeface="Calibri"/>
                <a:ea typeface="Calibri"/>
                <a:cs typeface="Calibri"/>
                <a:sym typeface="Calibri"/>
              </a:rPr>
              <a:t>     J.F Kurose and K.W. Ross, All Rights Reserved</a:t>
            </a:r>
            <a:endParaRPr b="0" i="0" sz="1200" u="none" cap="none" strike="noStrike">
              <a:solidFill>
                <a:schemeClr val="dk1"/>
              </a:solidFill>
              <a:latin typeface="Calibri"/>
              <a:ea typeface="Calibri"/>
              <a:cs typeface="Calibri"/>
              <a:sym typeface="Calibri"/>
            </a:endParaRPr>
          </a:p>
        </p:txBody>
      </p:sp>
      <p:sp>
        <p:nvSpPr>
          <p:cNvPr id="38" name="Google Shape;38;p6"/>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pic>
        <p:nvPicPr>
          <p:cNvPr descr="A picture containing outdoor, water, bridge, building&#10;&#10;Description automatically generated" id="39" name="Google Shape;39;p6"/>
          <p:cNvPicPr preferRelativeResize="0"/>
          <p:nvPr/>
        </p:nvPicPr>
        <p:blipFill rotWithShape="1">
          <a:blip r:embed="rId3">
            <a:alphaModFix/>
          </a:blip>
          <a:srcRect b="0" l="0" r="0" t="0"/>
          <a:stretch/>
        </p:blipFill>
        <p:spPr>
          <a:xfrm>
            <a:off x="8135257" y="887185"/>
            <a:ext cx="3040743" cy="38009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5"/>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Sender </a:t>
            </a:r>
            <a:r>
              <a:rPr lang="en-US" sz="3600"/>
              <a:t>(simplified)</a:t>
            </a:r>
            <a:endParaRPr b="0" sz="4400"/>
          </a:p>
        </p:txBody>
      </p:sp>
      <p:sp>
        <p:nvSpPr>
          <p:cNvPr id="355" name="Google Shape;355;p15"/>
          <p:cNvSpPr txBox="1"/>
          <p:nvPr/>
        </p:nvSpPr>
        <p:spPr>
          <a:xfrm>
            <a:off x="798690" y="1384386"/>
            <a:ext cx="4953000" cy="4648200"/>
          </a:xfrm>
          <a:prstGeom prst="rect">
            <a:avLst/>
          </a:prstGeom>
          <a:noFill/>
          <a:ln>
            <a:noFill/>
          </a:ln>
        </p:spPr>
        <p:txBody>
          <a:bodyPr anchorCtr="0" anchor="t" bIns="45700" lIns="91425" spcFirstLastPara="1" rIns="91425" wrap="square" tIns="45700">
            <a:normAutofit/>
          </a:bodyPr>
          <a:lstStyle/>
          <a:p>
            <a:pPr indent="0" lvl="0" marL="12700" marR="0" rtl="0" algn="l">
              <a:lnSpc>
                <a:spcPct val="90000"/>
              </a:lnSpc>
              <a:spcBef>
                <a:spcPts val="0"/>
              </a:spcBef>
              <a:spcAft>
                <a:spcPts val="0"/>
              </a:spcAft>
              <a:buClr>
                <a:srgbClr val="0000A3"/>
              </a:buClr>
              <a:buSzPts val="2800"/>
              <a:buFont typeface="Noto Sans Symbols"/>
              <a:buNone/>
            </a:pPr>
            <a:r>
              <a:rPr b="0" i="0" lang="en-US" sz="2800" u="none" cap="none" strike="noStrike">
                <a:solidFill>
                  <a:srgbClr val="CC0000"/>
                </a:solidFill>
                <a:latin typeface="Calibri"/>
                <a:ea typeface="Calibri"/>
                <a:cs typeface="Calibri"/>
                <a:sym typeface="Calibri"/>
              </a:rPr>
              <a:t>event: data received from application</a:t>
            </a:r>
            <a:endParaRPr/>
          </a:p>
          <a:p>
            <a:pPr indent="-222250" lvl="0" marL="352425"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create segment with seq #</a:t>
            </a:r>
            <a:endParaRPr/>
          </a:p>
          <a:p>
            <a:pPr indent="-222250" lvl="0" marL="352425"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seq # is byte-stream number of first data byte in  segment</a:t>
            </a:r>
            <a:endParaRPr/>
          </a:p>
          <a:p>
            <a:pPr indent="-222250" lvl="0" marL="352425"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start timer if not already running </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think of timer as for oldest unACKed segment</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expiration interval: </a:t>
            </a:r>
            <a:r>
              <a:rPr b="1" i="0" lang="en-US" sz="2400" u="none" cap="none" strike="noStrike">
                <a:solidFill>
                  <a:srgbClr val="000000"/>
                </a:solidFill>
                <a:latin typeface="Courier New"/>
                <a:ea typeface="Courier New"/>
                <a:cs typeface="Courier New"/>
                <a:sym typeface="Courier New"/>
              </a:rPr>
              <a:t>TimeOutInterval</a:t>
            </a:r>
            <a:r>
              <a:rPr b="0" i="0" lang="en-US" sz="2400" u="none" cap="none" strike="noStrike">
                <a:solidFill>
                  <a:srgbClr val="000000"/>
                </a:solidFill>
                <a:latin typeface="Courier New"/>
                <a:ea typeface="Courier New"/>
                <a:cs typeface="Courier New"/>
                <a:sym typeface="Courier New"/>
              </a:rPr>
              <a:t> </a:t>
            </a:r>
            <a:endParaRPr b="0" i="0" sz="2400" u="none" cap="none" strike="noStrike">
              <a:solidFill>
                <a:srgbClr val="000000"/>
              </a:solidFill>
              <a:latin typeface="Calibri"/>
              <a:ea typeface="Calibri"/>
              <a:cs typeface="Calibri"/>
              <a:sym typeface="Calibri"/>
            </a:endParaRPr>
          </a:p>
        </p:txBody>
      </p:sp>
      <p:sp>
        <p:nvSpPr>
          <p:cNvPr id="356" name="Google Shape;356;p15"/>
          <p:cNvSpPr txBox="1"/>
          <p:nvPr/>
        </p:nvSpPr>
        <p:spPr>
          <a:xfrm>
            <a:off x="6728208" y="1446144"/>
            <a:ext cx="3810000" cy="1943100"/>
          </a:xfrm>
          <a:prstGeom prst="rect">
            <a:avLst/>
          </a:prstGeom>
          <a:noFill/>
          <a:ln>
            <a:noFill/>
          </a:ln>
        </p:spPr>
        <p:txBody>
          <a:bodyPr anchorCtr="0" anchor="t" bIns="45700" lIns="91425" spcFirstLastPara="1" rIns="91425" wrap="square" tIns="45700">
            <a:normAutofit fontScale="92500" lnSpcReduction="20000"/>
          </a:bodyPr>
          <a:lstStyle/>
          <a:p>
            <a:pPr indent="0" lvl="0" marL="12700" marR="0" rtl="0" algn="l">
              <a:lnSpc>
                <a:spcPct val="90000"/>
              </a:lnSpc>
              <a:spcBef>
                <a:spcPts val="0"/>
              </a:spcBef>
              <a:spcAft>
                <a:spcPts val="0"/>
              </a:spcAft>
              <a:buClr>
                <a:srgbClr val="0000A3"/>
              </a:buClr>
              <a:buSzPct val="100000"/>
              <a:buFont typeface="Noto Sans Symbols"/>
              <a:buNone/>
            </a:pPr>
            <a:r>
              <a:rPr b="0" i="1" lang="en-US" sz="3000" u="none" cap="none" strike="noStrike">
                <a:solidFill>
                  <a:srgbClr val="CC0000"/>
                </a:solidFill>
                <a:latin typeface="Calibri"/>
                <a:ea typeface="Calibri"/>
                <a:cs typeface="Calibri"/>
                <a:sym typeface="Calibri"/>
              </a:rPr>
              <a:t>event: timeout</a:t>
            </a:r>
            <a:endParaRPr/>
          </a:p>
          <a:p>
            <a:pPr indent="-222250" lvl="0" marL="352425" marR="0" rtl="0" algn="l">
              <a:lnSpc>
                <a:spcPct val="90000"/>
              </a:lnSpc>
              <a:spcBef>
                <a:spcPts val="1000"/>
              </a:spcBef>
              <a:spcAft>
                <a:spcPts val="0"/>
              </a:spcAft>
              <a:buClr>
                <a:srgbClr val="0000A3"/>
              </a:buClr>
              <a:buSzPct val="100000"/>
              <a:buFont typeface="Noto Sans Symbols"/>
              <a:buChar char="▪"/>
            </a:pPr>
            <a:r>
              <a:rPr b="0" i="0" lang="en-US" sz="2800" u="none" cap="none" strike="noStrike">
                <a:solidFill>
                  <a:srgbClr val="000000"/>
                </a:solidFill>
                <a:latin typeface="Calibri"/>
                <a:ea typeface="Calibri"/>
                <a:cs typeface="Calibri"/>
                <a:sym typeface="Calibri"/>
              </a:rPr>
              <a:t>retransmit segment that caused timeout</a:t>
            </a:r>
            <a:endParaRPr/>
          </a:p>
          <a:p>
            <a:pPr indent="-222250" lvl="0" marL="352425" marR="0" rtl="0" algn="l">
              <a:lnSpc>
                <a:spcPct val="90000"/>
              </a:lnSpc>
              <a:spcBef>
                <a:spcPts val="1000"/>
              </a:spcBef>
              <a:spcAft>
                <a:spcPts val="0"/>
              </a:spcAft>
              <a:buClr>
                <a:srgbClr val="0000A3"/>
              </a:buClr>
              <a:buSzPct val="100000"/>
              <a:buFont typeface="Noto Sans Symbols"/>
              <a:buChar char="▪"/>
            </a:pPr>
            <a:r>
              <a:rPr b="0" i="0" lang="en-US" sz="2800" u="none" cap="none" strike="noStrike">
                <a:solidFill>
                  <a:srgbClr val="000000"/>
                </a:solidFill>
                <a:latin typeface="Calibri"/>
                <a:ea typeface="Calibri"/>
                <a:cs typeface="Calibri"/>
                <a:sym typeface="Calibri"/>
              </a:rPr>
              <a:t>restart timer</a:t>
            </a:r>
            <a:endParaRPr/>
          </a:p>
          <a:p>
            <a:pPr indent="-222250" lvl="0" marL="352425" marR="0" rtl="0" algn="l">
              <a:lnSpc>
                <a:spcPct val="90000"/>
              </a:lnSpc>
              <a:spcBef>
                <a:spcPts val="1000"/>
              </a:spcBef>
              <a:spcAft>
                <a:spcPts val="0"/>
              </a:spcAft>
              <a:buClr>
                <a:srgbClr val="0000A3"/>
              </a:buClr>
              <a:buSzPct val="100000"/>
              <a:buFont typeface="Noto Sans Symbols"/>
              <a:buNone/>
            </a:pPr>
            <a:r>
              <a:rPr b="0" i="0" lang="en-US" sz="2800" u="none" cap="none" strike="noStrike">
                <a:solidFill>
                  <a:srgbClr val="000000"/>
                </a:solidFill>
                <a:latin typeface="Calibri"/>
                <a:ea typeface="Calibri"/>
                <a:cs typeface="Calibri"/>
                <a:sym typeface="Calibri"/>
              </a:rPr>
              <a:t> </a:t>
            </a:r>
            <a:endParaRPr/>
          </a:p>
        </p:txBody>
      </p:sp>
      <p:sp>
        <p:nvSpPr>
          <p:cNvPr id="357" name="Google Shape;357;p15"/>
          <p:cNvSpPr txBox="1"/>
          <p:nvPr/>
        </p:nvSpPr>
        <p:spPr>
          <a:xfrm>
            <a:off x="6728208" y="3392552"/>
            <a:ext cx="4920453" cy="3193774"/>
          </a:xfrm>
          <a:prstGeom prst="rect">
            <a:avLst/>
          </a:prstGeom>
          <a:noFill/>
          <a:ln>
            <a:noFill/>
          </a:ln>
        </p:spPr>
        <p:txBody>
          <a:bodyPr anchorCtr="0" anchor="t" bIns="45700" lIns="91425" spcFirstLastPara="1" rIns="91425" wrap="square" tIns="45700">
            <a:normAutofit/>
          </a:bodyPr>
          <a:lstStyle/>
          <a:p>
            <a:pPr indent="0" lvl="0" marL="12700" marR="0" rtl="0" algn="l">
              <a:lnSpc>
                <a:spcPct val="90000"/>
              </a:lnSpc>
              <a:spcBef>
                <a:spcPts val="0"/>
              </a:spcBef>
              <a:spcAft>
                <a:spcPts val="0"/>
              </a:spcAft>
              <a:buClr>
                <a:srgbClr val="0000A3"/>
              </a:buClr>
              <a:buSzPts val="2800"/>
              <a:buFont typeface="Noto Sans Symbols"/>
              <a:buNone/>
            </a:pPr>
            <a:r>
              <a:rPr b="0" i="1" lang="en-US" sz="2800" u="none" cap="none" strike="noStrike">
                <a:solidFill>
                  <a:srgbClr val="CC0000"/>
                </a:solidFill>
                <a:latin typeface="Calibri"/>
                <a:ea typeface="Calibri"/>
                <a:cs typeface="Calibri"/>
                <a:sym typeface="Calibri"/>
              </a:rPr>
              <a:t>event: ACK received </a:t>
            </a:r>
            <a:endParaRPr/>
          </a:p>
          <a:p>
            <a:pPr indent="-222250" lvl="0" marL="352425"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if ACK acknowledges previously unACKed segments</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update what is known to be ACKed</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start timer if there are  still unACKed segments</a:t>
            </a:r>
            <a:endParaRPr/>
          </a:p>
          <a:p>
            <a:pPr indent="-231775" lvl="1" marL="695325" marR="0" rtl="0" algn="l">
              <a:lnSpc>
                <a:spcPct val="90000"/>
              </a:lnSpc>
              <a:spcBef>
                <a:spcPts val="500"/>
              </a:spcBef>
              <a:spcAft>
                <a:spcPts val="0"/>
              </a:spcAft>
              <a:buClr>
                <a:srgbClr val="0000A8"/>
              </a:buClr>
              <a:buSzPts val="2400"/>
              <a:buFont typeface="Noto Sans Symbols"/>
              <a:buNone/>
            </a:pPr>
            <a:r>
              <a:t/>
            </a:r>
            <a:endParaRPr b="0" i="0" sz="2400" u="none" cap="none" strike="noStrike">
              <a:solidFill>
                <a:srgbClr val="000000"/>
              </a:solidFill>
              <a:latin typeface="Calibri"/>
              <a:ea typeface="Calibri"/>
              <a:cs typeface="Calibri"/>
              <a:sym typeface="Calibri"/>
            </a:endParaRPr>
          </a:p>
        </p:txBody>
      </p:sp>
      <p:sp>
        <p:nvSpPr>
          <p:cNvPr id="358" name="Google Shape;358;p1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6"/>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Receiver: ACK generation </a:t>
            </a:r>
            <a:r>
              <a:rPr b="0" lang="en-US" sz="2400"/>
              <a:t>[RFC 5681]</a:t>
            </a:r>
            <a:endParaRPr b="0" sz="4400"/>
          </a:p>
        </p:txBody>
      </p:sp>
      <p:sp>
        <p:nvSpPr>
          <p:cNvPr id="365" name="Google Shape;365;p16"/>
          <p:cNvSpPr txBox="1"/>
          <p:nvPr/>
        </p:nvSpPr>
        <p:spPr>
          <a:xfrm>
            <a:off x="2143953" y="1439289"/>
            <a:ext cx="3496406" cy="506446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CC0000"/>
              </a:buClr>
              <a:buSzPts val="2800"/>
              <a:buFont typeface="Calibri"/>
              <a:buNone/>
            </a:pPr>
            <a:r>
              <a:rPr b="0" i="1" lang="en-US" sz="2800" u="none" cap="none" strike="noStrike">
                <a:solidFill>
                  <a:srgbClr val="CC0000"/>
                </a:solidFill>
                <a:latin typeface="Calibri"/>
                <a:ea typeface="Calibri"/>
                <a:cs typeface="Calibri"/>
                <a:sym typeface="Calibri"/>
              </a:rPr>
              <a:t>Event at receiver</a:t>
            </a:r>
            <a:endParaRPr b="0" i="1" sz="2000" u="none" cap="none" strike="noStrike">
              <a:solidFill>
                <a:srgbClr val="CC000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Tahoma"/>
              <a:buNone/>
            </a:pPr>
            <a:r>
              <a:t/>
            </a:r>
            <a:endParaRPr b="0" i="1" sz="2000" u="none" cap="none" strike="noStrike">
              <a:solidFill>
                <a:srgbClr val="CC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arrival of in-order segment with</a:t>
            </a:r>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expected seq #. All data up to</a:t>
            </a:r>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expected seq # already ACKed</a:t>
            </a:r>
            <a:endParaRPr/>
          </a:p>
          <a:p>
            <a:pPr indent="0" lvl="0" marL="0" marR="0" rtl="0" algn="l">
              <a:lnSpc>
                <a:spcPct val="90000"/>
              </a:lnSpc>
              <a:spcBef>
                <a:spcPts val="0"/>
              </a:spcBef>
              <a:spcAft>
                <a:spcPts val="0"/>
              </a:spcAft>
              <a:buClr>
                <a:schemeClr val="dk1"/>
              </a:buClr>
              <a:buSzPts val="2000"/>
              <a:buFont typeface="Tahoma"/>
              <a:buNone/>
            </a:pPr>
            <a:r>
              <a:t/>
            </a:r>
            <a:endParaRPr b="0" i="0" sz="20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arrival of in-order segment with</a:t>
            </a:r>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expected seq #. One other </a:t>
            </a:r>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segment has ACK pending</a:t>
            </a:r>
            <a:endParaRPr/>
          </a:p>
          <a:p>
            <a:pPr indent="0" lvl="0" marL="0" marR="0" rtl="0" algn="l">
              <a:lnSpc>
                <a:spcPct val="90000"/>
              </a:lnSpc>
              <a:spcBef>
                <a:spcPts val="0"/>
              </a:spcBef>
              <a:spcAft>
                <a:spcPts val="0"/>
              </a:spcAft>
              <a:buClr>
                <a:schemeClr val="dk1"/>
              </a:buClr>
              <a:buSzPts val="2000"/>
              <a:buFont typeface="Tahoma"/>
              <a:buNone/>
            </a:pPr>
            <a:r>
              <a:t/>
            </a:r>
            <a:endParaRPr b="0" i="0" sz="20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arrival of out-of-order segment</a:t>
            </a:r>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higher-than-expect seq. # .</a:t>
            </a:r>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Gap detected</a:t>
            </a:r>
            <a:endParaRPr/>
          </a:p>
          <a:p>
            <a:pPr indent="0" lvl="0" marL="0" marR="0" rtl="0" algn="l">
              <a:lnSpc>
                <a:spcPct val="90000"/>
              </a:lnSpc>
              <a:spcBef>
                <a:spcPts val="0"/>
              </a:spcBef>
              <a:spcAft>
                <a:spcPts val="0"/>
              </a:spcAft>
              <a:buClr>
                <a:schemeClr val="dk1"/>
              </a:buClr>
              <a:buSzPts val="2000"/>
              <a:buFont typeface="Tahoma"/>
              <a:buNone/>
            </a:pPr>
            <a:r>
              <a:t/>
            </a:r>
            <a:endParaRPr b="0" i="0" sz="20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arrival of segment that </a:t>
            </a:r>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partially or completely fills gap</a:t>
            </a:r>
            <a:endParaRPr/>
          </a:p>
          <a:p>
            <a:pPr indent="0" lvl="0" marL="0" marR="0" rtl="0" algn="l">
              <a:lnSpc>
                <a:spcPct val="90000"/>
              </a:lnSpc>
              <a:spcBef>
                <a:spcPts val="0"/>
              </a:spcBef>
              <a:spcAft>
                <a:spcPts val="0"/>
              </a:spcAft>
              <a:buClr>
                <a:schemeClr val="dk1"/>
              </a:buClr>
              <a:buSzPts val="2000"/>
              <a:buFont typeface="Tahoma"/>
              <a:buNone/>
            </a:pPr>
            <a:r>
              <a:t/>
            </a:r>
            <a:endParaRPr b="0" i="0" sz="20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050"/>
              <a:buFont typeface="Tahoma"/>
              <a:buNone/>
            </a:pPr>
            <a:r>
              <a:t/>
            </a:r>
            <a:endParaRPr b="0" i="0" sz="1050" u="none" cap="none" strike="noStrike">
              <a:solidFill>
                <a:srgbClr val="000000"/>
              </a:solidFill>
              <a:latin typeface="Calibri"/>
              <a:ea typeface="Calibri"/>
              <a:cs typeface="Calibri"/>
              <a:sym typeface="Calibri"/>
            </a:endParaRPr>
          </a:p>
        </p:txBody>
      </p:sp>
      <p:sp>
        <p:nvSpPr>
          <p:cNvPr id="366" name="Google Shape;366;p16"/>
          <p:cNvSpPr txBox="1"/>
          <p:nvPr/>
        </p:nvSpPr>
        <p:spPr>
          <a:xfrm>
            <a:off x="5906328" y="1429764"/>
            <a:ext cx="4189545" cy="506446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CC0000"/>
              </a:buClr>
              <a:buSzPts val="2800"/>
              <a:buFont typeface="Calibri"/>
              <a:buNone/>
            </a:pPr>
            <a:r>
              <a:rPr b="0" i="1" lang="en-US" sz="2800" u="none" cap="none" strike="noStrike">
                <a:solidFill>
                  <a:srgbClr val="CC0000"/>
                </a:solidFill>
                <a:latin typeface="Calibri"/>
                <a:ea typeface="Calibri"/>
                <a:cs typeface="Calibri"/>
                <a:sym typeface="Calibri"/>
              </a:rPr>
              <a:t>TCP receiver action</a:t>
            </a:r>
            <a:endParaRPr b="0" i="1" sz="2000" u="none" cap="none" strike="noStrike">
              <a:solidFill>
                <a:srgbClr val="CC000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Tahoma"/>
              <a:buNone/>
            </a:pPr>
            <a:r>
              <a:t/>
            </a:r>
            <a:endParaRPr b="0" i="1" sz="2000" u="none" cap="none" strike="noStrike">
              <a:solidFill>
                <a:srgbClr val="CC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delayed ACK. Wait up to 500ms</a:t>
            </a:r>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for next segment. If no next segment,</a:t>
            </a:r>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send ACK</a:t>
            </a:r>
            <a:endParaRPr/>
          </a:p>
          <a:p>
            <a:pPr indent="0" lvl="0" marL="0" marR="0" rtl="0" algn="l">
              <a:lnSpc>
                <a:spcPct val="90000"/>
              </a:lnSpc>
              <a:spcBef>
                <a:spcPts val="0"/>
              </a:spcBef>
              <a:spcAft>
                <a:spcPts val="0"/>
              </a:spcAft>
              <a:buClr>
                <a:schemeClr val="dk1"/>
              </a:buClr>
              <a:buSzPts val="2000"/>
              <a:buFont typeface="Tahoma"/>
              <a:buNone/>
            </a:pPr>
            <a:r>
              <a:t/>
            </a:r>
            <a:endParaRPr b="0" i="0" sz="20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immediately send single cumulative </a:t>
            </a:r>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ACK, ACKing both in-order segments </a:t>
            </a:r>
            <a:endParaRPr/>
          </a:p>
          <a:p>
            <a:pPr indent="0" lvl="0" marL="0" marR="0" rtl="0" algn="l">
              <a:lnSpc>
                <a:spcPct val="90000"/>
              </a:lnSpc>
              <a:spcBef>
                <a:spcPts val="0"/>
              </a:spcBef>
              <a:spcAft>
                <a:spcPts val="0"/>
              </a:spcAft>
              <a:buClr>
                <a:schemeClr val="dk1"/>
              </a:buClr>
              <a:buSzPts val="2000"/>
              <a:buFont typeface="Tahoma"/>
              <a:buNone/>
            </a:pPr>
            <a:r>
              <a:t/>
            </a:r>
            <a:endParaRPr b="0" i="0" sz="20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Tahoma"/>
              <a:buNone/>
            </a:pPr>
            <a:r>
              <a:t/>
            </a:r>
            <a:endParaRPr b="0" i="0" sz="20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immediately send </a:t>
            </a:r>
            <a:r>
              <a:rPr b="0" i="1" lang="en-US" sz="2000" u="none" cap="none" strike="noStrike">
                <a:solidFill>
                  <a:srgbClr val="CC0000"/>
                </a:solidFill>
                <a:latin typeface="Calibri"/>
                <a:ea typeface="Calibri"/>
                <a:cs typeface="Calibri"/>
                <a:sym typeface="Calibri"/>
              </a:rPr>
              <a:t>duplicate ACK</a:t>
            </a:r>
            <a:r>
              <a:rPr b="0" i="0" lang="en-US" sz="2000" u="none" cap="none" strike="noStrike">
                <a:solidFill>
                  <a:srgbClr val="CC0000"/>
                </a:solidFill>
                <a:latin typeface="Calibri"/>
                <a:ea typeface="Calibri"/>
                <a:cs typeface="Calibri"/>
                <a:sym typeface="Calibri"/>
              </a:rPr>
              <a:t>,</a:t>
            </a:r>
            <a:r>
              <a:rPr b="0" i="0" lang="en-US" sz="2000" u="none" cap="none" strike="noStrike">
                <a:solidFill>
                  <a:srgbClr val="000000"/>
                </a:solidFill>
                <a:latin typeface="Calibri"/>
                <a:ea typeface="Calibri"/>
                <a:cs typeface="Calibri"/>
                <a:sym typeface="Calibri"/>
              </a:rPr>
              <a:t> </a:t>
            </a:r>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indicating seq. # of next expected byte</a:t>
            </a:r>
            <a:endParaRPr/>
          </a:p>
          <a:p>
            <a:pPr indent="0" lvl="0" marL="0" marR="0" rtl="0" algn="l">
              <a:lnSpc>
                <a:spcPct val="90000"/>
              </a:lnSpc>
              <a:spcBef>
                <a:spcPts val="0"/>
              </a:spcBef>
              <a:spcAft>
                <a:spcPts val="0"/>
              </a:spcAft>
              <a:buClr>
                <a:schemeClr val="dk1"/>
              </a:buClr>
              <a:buSzPts val="2000"/>
              <a:buFont typeface="Tahoma"/>
              <a:buNone/>
            </a:pPr>
            <a:r>
              <a:t/>
            </a:r>
            <a:endParaRPr b="0" i="0" sz="20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Tahoma"/>
              <a:buNone/>
            </a:pPr>
            <a:r>
              <a:t/>
            </a:r>
            <a:endParaRPr b="0" i="0" sz="20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immediate send ACK, provided that</a:t>
            </a:r>
            <a:endParaRPr/>
          </a:p>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segment starts at lower end of gap</a:t>
            </a:r>
            <a:endParaRPr/>
          </a:p>
          <a:p>
            <a:pPr indent="0" lvl="0" marL="0" marR="0" rtl="0" algn="l">
              <a:lnSpc>
                <a:spcPct val="90000"/>
              </a:lnSpc>
              <a:spcBef>
                <a:spcPts val="0"/>
              </a:spcBef>
              <a:spcAft>
                <a:spcPts val="0"/>
              </a:spcAft>
              <a:buClr>
                <a:schemeClr val="dk1"/>
              </a:buClr>
              <a:buSzPts val="2000"/>
              <a:buFont typeface="Tahoma"/>
              <a:buNone/>
            </a:pPr>
            <a:r>
              <a:t/>
            </a:r>
            <a:endParaRPr b="0" i="0" sz="20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050"/>
              <a:buFont typeface="Tahoma"/>
              <a:buNone/>
            </a:pPr>
            <a:r>
              <a:t/>
            </a:r>
            <a:endParaRPr b="0" i="0" sz="1050" u="none" cap="none" strike="noStrike">
              <a:solidFill>
                <a:srgbClr val="000000"/>
              </a:solidFill>
              <a:latin typeface="Calibri"/>
              <a:ea typeface="Calibri"/>
              <a:cs typeface="Calibri"/>
              <a:sym typeface="Calibri"/>
            </a:endParaRPr>
          </a:p>
        </p:txBody>
      </p:sp>
      <p:cxnSp>
        <p:nvCxnSpPr>
          <p:cNvPr id="367" name="Google Shape;367;p16"/>
          <p:cNvCxnSpPr/>
          <p:nvPr/>
        </p:nvCxnSpPr>
        <p:spPr>
          <a:xfrm>
            <a:off x="5715828" y="1590101"/>
            <a:ext cx="0" cy="4352925"/>
          </a:xfrm>
          <a:prstGeom prst="straightConnector1">
            <a:avLst/>
          </a:prstGeom>
          <a:noFill/>
          <a:ln cap="flat" cmpd="sng" w="28575">
            <a:solidFill>
              <a:srgbClr val="000099"/>
            </a:solidFill>
            <a:prstDash val="solid"/>
            <a:round/>
            <a:headEnd len="med" w="med" type="none"/>
            <a:tailEnd len="med" w="med" type="none"/>
          </a:ln>
        </p:spPr>
      </p:cxnSp>
      <p:cxnSp>
        <p:nvCxnSpPr>
          <p:cNvPr id="368" name="Google Shape;368;p16"/>
          <p:cNvCxnSpPr/>
          <p:nvPr/>
        </p:nvCxnSpPr>
        <p:spPr>
          <a:xfrm>
            <a:off x="2159828" y="2029839"/>
            <a:ext cx="7494588" cy="0"/>
          </a:xfrm>
          <a:prstGeom prst="straightConnector1">
            <a:avLst/>
          </a:prstGeom>
          <a:noFill/>
          <a:ln cap="flat" cmpd="sng" w="28575">
            <a:solidFill>
              <a:srgbClr val="000099"/>
            </a:solidFill>
            <a:prstDash val="solid"/>
            <a:round/>
            <a:headEnd len="med" w="med" type="none"/>
            <a:tailEnd len="med" w="med" type="none"/>
          </a:ln>
        </p:spPr>
      </p:cxnSp>
      <p:cxnSp>
        <p:nvCxnSpPr>
          <p:cNvPr id="369" name="Google Shape;369;p16"/>
          <p:cNvCxnSpPr/>
          <p:nvPr/>
        </p:nvCxnSpPr>
        <p:spPr>
          <a:xfrm>
            <a:off x="2143953" y="3083939"/>
            <a:ext cx="7494588" cy="0"/>
          </a:xfrm>
          <a:prstGeom prst="straightConnector1">
            <a:avLst/>
          </a:prstGeom>
          <a:noFill/>
          <a:ln cap="flat" cmpd="sng" w="28575">
            <a:solidFill>
              <a:srgbClr val="000099"/>
            </a:solidFill>
            <a:prstDash val="solid"/>
            <a:round/>
            <a:headEnd len="med" w="med" type="none"/>
            <a:tailEnd len="med" w="med" type="none"/>
          </a:ln>
        </p:spPr>
      </p:cxnSp>
      <p:cxnSp>
        <p:nvCxnSpPr>
          <p:cNvPr id="370" name="Google Shape;370;p16"/>
          <p:cNvCxnSpPr/>
          <p:nvPr/>
        </p:nvCxnSpPr>
        <p:spPr>
          <a:xfrm>
            <a:off x="2161416" y="4182489"/>
            <a:ext cx="7494587" cy="0"/>
          </a:xfrm>
          <a:prstGeom prst="straightConnector1">
            <a:avLst/>
          </a:prstGeom>
          <a:noFill/>
          <a:ln cap="flat" cmpd="sng" w="28575">
            <a:solidFill>
              <a:srgbClr val="000099"/>
            </a:solidFill>
            <a:prstDash val="solid"/>
            <a:round/>
            <a:headEnd len="med" w="med" type="none"/>
            <a:tailEnd len="med" w="med" type="none"/>
          </a:ln>
        </p:spPr>
      </p:cxnSp>
      <p:cxnSp>
        <p:nvCxnSpPr>
          <p:cNvPr id="371" name="Google Shape;371;p16"/>
          <p:cNvCxnSpPr/>
          <p:nvPr/>
        </p:nvCxnSpPr>
        <p:spPr>
          <a:xfrm>
            <a:off x="2155066" y="5271514"/>
            <a:ext cx="7494587" cy="0"/>
          </a:xfrm>
          <a:prstGeom prst="straightConnector1">
            <a:avLst/>
          </a:prstGeom>
          <a:noFill/>
          <a:ln cap="flat" cmpd="sng" w="28575">
            <a:solidFill>
              <a:srgbClr val="000099"/>
            </a:solidFill>
            <a:prstDash val="solid"/>
            <a:round/>
            <a:headEnd len="med" w="med" type="none"/>
            <a:tailEnd len="med" w="med" type="none"/>
          </a:ln>
        </p:spPr>
      </p:cxnSp>
      <p:sp>
        <p:nvSpPr>
          <p:cNvPr id="372" name="Google Shape;372;p16"/>
          <p:cNvSpPr/>
          <p:nvPr/>
        </p:nvSpPr>
        <p:spPr>
          <a:xfrm>
            <a:off x="2141951" y="2079321"/>
            <a:ext cx="7753611" cy="9394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3" name="Google Shape;373;p16"/>
          <p:cNvSpPr/>
          <p:nvPr/>
        </p:nvSpPr>
        <p:spPr>
          <a:xfrm>
            <a:off x="2006253" y="3158647"/>
            <a:ext cx="7753611" cy="9394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4" name="Google Shape;374;p16"/>
          <p:cNvSpPr/>
          <p:nvPr/>
        </p:nvSpPr>
        <p:spPr>
          <a:xfrm>
            <a:off x="2196231" y="4237973"/>
            <a:ext cx="7753611" cy="9394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5" name="Google Shape;375;p16"/>
          <p:cNvSpPr/>
          <p:nvPr/>
        </p:nvSpPr>
        <p:spPr>
          <a:xfrm>
            <a:off x="2246335" y="5340264"/>
            <a:ext cx="7753611" cy="9394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6" name="Google Shape;376;p16"/>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2"/>
                                        </p:tgtEl>
                                      </p:cBhvr>
                                    </p:animEffect>
                                    <p:set>
                                      <p:cBhvr>
                                        <p:cTn dur="1" fill="hold">
                                          <p:stCondLst>
                                            <p:cond delay="500"/>
                                          </p:stCondLst>
                                        </p:cTn>
                                        <p:tgtEl>
                                          <p:spTgt spid="3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3"/>
                                        </p:tgtEl>
                                      </p:cBhvr>
                                    </p:animEffect>
                                    <p:set>
                                      <p:cBhvr>
                                        <p:cTn dur="1" fill="hold">
                                          <p:stCondLst>
                                            <p:cond delay="500"/>
                                          </p:stCondLst>
                                        </p:cTn>
                                        <p:tgtEl>
                                          <p:spTgt spid="3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4"/>
                                        </p:tgtEl>
                                      </p:cBhvr>
                                    </p:animEffect>
                                    <p:set>
                                      <p:cBhvr>
                                        <p:cTn dur="1" fill="hold">
                                          <p:stCondLst>
                                            <p:cond delay="500"/>
                                          </p:stCondLst>
                                        </p:cTn>
                                        <p:tgtEl>
                                          <p:spTgt spid="3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5"/>
                                        </p:tgtEl>
                                      </p:cBhvr>
                                    </p:animEffect>
                                    <p:set>
                                      <p:cBhvr>
                                        <p:cTn dur="1" fill="hold">
                                          <p:stCondLst>
                                            <p:cond delay="500"/>
                                          </p:stCondLst>
                                        </p:cTn>
                                        <p:tgtEl>
                                          <p:spTgt spid="37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7"/>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retransmission scenarios</a:t>
            </a:r>
            <a:endParaRPr b="0" sz="4400"/>
          </a:p>
        </p:txBody>
      </p:sp>
      <p:sp>
        <p:nvSpPr>
          <p:cNvPr id="383" name="Google Shape;383;p17"/>
          <p:cNvSpPr txBox="1"/>
          <p:nvPr/>
        </p:nvSpPr>
        <p:spPr>
          <a:xfrm>
            <a:off x="2236856" y="5873422"/>
            <a:ext cx="1922463"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lost ACK scenario</a:t>
            </a:r>
            <a:endParaRPr b="0" i="0" sz="1000" u="none" cap="none" strike="noStrike">
              <a:solidFill>
                <a:srgbClr val="000000"/>
              </a:solidFill>
              <a:latin typeface="Tahoma"/>
              <a:ea typeface="Tahoma"/>
              <a:cs typeface="Tahoma"/>
              <a:sym typeface="Tahoma"/>
            </a:endParaRPr>
          </a:p>
        </p:txBody>
      </p:sp>
      <p:sp>
        <p:nvSpPr>
          <p:cNvPr id="384" name="Google Shape;384;p17"/>
          <p:cNvSpPr txBox="1"/>
          <p:nvPr/>
        </p:nvSpPr>
        <p:spPr>
          <a:xfrm>
            <a:off x="3970406" y="1183947"/>
            <a:ext cx="773113"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Host B</a:t>
            </a:r>
            <a:endParaRPr/>
          </a:p>
        </p:txBody>
      </p:sp>
      <p:sp>
        <p:nvSpPr>
          <p:cNvPr id="385" name="Google Shape;385;p17"/>
          <p:cNvSpPr txBox="1"/>
          <p:nvPr/>
        </p:nvSpPr>
        <p:spPr>
          <a:xfrm>
            <a:off x="1636781" y="1201410"/>
            <a:ext cx="776288"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Host A</a:t>
            </a:r>
            <a:endParaRPr/>
          </a:p>
        </p:txBody>
      </p:sp>
      <p:grpSp>
        <p:nvGrpSpPr>
          <p:cNvPr id="386" name="Google Shape;386;p17"/>
          <p:cNvGrpSpPr/>
          <p:nvPr/>
        </p:nvGrpSpPr>
        <p:grpSpPr>
          <a:xfrm>
            <a:off x="2032069" y="2342822"/>
            <a:ext cx="2346325" cy="571500"/>
            <a:chOff x="2032069" y="2342822"/>
            <a:chExt cx="2346325" cy="571500"/>
          </a:xfrm>
        </p:grpSpPr>
        <p:cxnSp>
          <p:nvCxnSpPr>
            <p:cNvPr id="387" name="Google Shape;387;p17"/>
            <p:cNvCxnSpPr/>
            <p:nvPr/>
          </p:nvCxnSpPr>
          <p:spPr>
            <a:xfrm>
              <a:off x="2032069" y="2342822"/>
              <a:ext cx="2346325" cy="571500"/>
            </a:xfrm>
            <a:prstGeom prst="straightConnector1">
              <a:avLst/>
            </a:prstGeom>
            <a:noFill/>
            <a:ln cap="flat" cmpd="sng" w="28575">
              <a:solidFill>
                <a:srgbClr val="3333CC"/>
              </a:solidFill>
              <a:prstDash val="solid"/>
              <a:round/>
              <a:headEnd len="med" w="med" type="none"/>
              <a:tailEnd len="med" w="med" type="triangle"/>
            </a:ln>
          </p:spPr>
        </p:cxnSp>
        <p:sp>
          <p:nvSpPr>
            <p:cNvPr id="388" name="Google Shape;388;p17"/>
            <p:cNvSpPr/>
            <p:nvPr/>
          </p:nvSpPr>
          <p:spPr>
            <a:xfrm>
              <a:off x="2735331" y="2423785"/>
              <a:ext cx="869950" cy="40163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89" name="Google Shape;389;p17"/>
            <p:cNvSpPr txBox="1"/>
            <p:nvPr/>
          </p:nvSpPr>
          <p:spPr>
            <a:xfrm>
              <a:off x="2176531" y="2476172"/>
              <a:ext cx="2085975"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Seq=92, 8 bytes of data</a:t>
              </a:r>
              <a:endParaRPr/>
            </a:p>
          </p:txBody>
        </p:sp>
      </p:grpSp>
      <p:cxnSp>
        <p:nvCxnSpPr>
          <p:cNvPr id="390" name="Google Shape;390;p17"/>
          <p:cNvCxnSpPr/>
          <p:nvPr/>
        </p:nvCxnSpPr>
        <p:spPr>
          <a:xfrm>
            <a:off x="2011431" y="2101522"/>
            <a:ext cx="0" cy="3525838"/>
          </a:xfrm>
          <a:prstGeom prst="straightConnector1">
            <a:avLst/>
          </a:prstGeom>
          <a:noFill/>
          <a:ln cap="flat" cmpd="sng" w="9525">
            <a:solidFill>
              <a:srgbClr val="808080"/>
            </a:solidFill>
            <a:prstDash val="solid"/>
            <a:round/>
            <a:headEnd len="med" w="med" type="none"/>
            <a:tailEnd len="med" w="med" type="none"/>
          </a:ln>
        </p:spPr>
      </p:cxnSp>
      <p:cxnSp>
        <p:nvCxnSpPr>
          <p:cNvPr id="391" name="Google Shape;391;p17"/>
          <p:cNvCxnSpPr/>
          <p:nvPr/>
        </p:nvCxnSpPr>
        <p:spPr>
          <a:xfrm>
            <a:off x="4438719" y="2096760"/>
            <a:ext cx="0" cy="3538537"/>
          </a:xfrm>
          <a:prstGeom prst="straightConnector1">
            <a:avLst/>
          </a:prstGeom>
          <a:noFill/>
          <a:ln cap="flat" cmpd="sng" w="9525">
            <a:solidFill>
              <a:srgbClr val="808080"/>
            </a:solidFill>
            <a:prstDash val="solid"/>
            <a:round/>
            <a:headEnd len="med" w="med" type="none"/>
            <a:tailEnd len="med" w="med" type="none"/>
          </a:ln>
        </p:spPr>
      </p:cxnSp>
      <p:grpSp>
        <p:nvGrpSpPr>
          <p:cNvPr id="392" name="Google Shape;392;p17"/>
          <p:cNvGrpSpPr/>
          <p:nvPr/>
        </p:nvGrpSpPr>
        <p:grpSpPr>
          <a:xfrm>
            <a:off x="2019369" y="4104947"/>
            <a:ext cx="2351087" cy="512763"/>
            <a:chOff x="2019369" y="4104947"/>
            <a:chExt cx="2351087" cy="512763"/>
          </a:xfrm>
        </p:grpSpPr>
        <p:cxnSp>
          <p:nvCxnSpPr>
            <p:cNvPr id="393" name="Google Shape;393;p17"/>
            <p:cNvCxnSpPr/>
            <p:nvPr/>
          </p:nvCxnSpPr>
          <p:spPr>
            <a:xfrm>
              <a:off x="2019369" y="4111297"/>
              <a:ext cx="2351087" cy="506413"/>
            </a:xfrm>
            <a:prstGeom prst="straightConnector1">
              <a:avLst/>
            </a:prstGeom>
            <a:noFill/>
            <a:ln cap="flat" cmpd="sng" w="28575">
              <a:solidFill>
                <a:srgbClr val="3333CC"/>
              </a:solidFill>
              <a:prstDash val="solid"/>
              <a:round/>
              <a:headEnd len="med" w="med" type="none"/>
              <a:tailEnd len="med" w="med" type="triangle"/>
            </a:ln>
          </p:spPr>
        </p:cxnSp>
        <p:sp>
          <p:nvSpPr>
            <p:cNvPr id="394" name="Google Shape;394;p17"/>
            <p:cNvSpPr/>
            <p:nvPr/>
          </p:nvSpPr>
          <p:spPr>
            <a:xfrm>
              <a:off x="2628969" y="4104947"/>
              <a:ext cx="989012" cy="43021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95" name="Google Shape;395;p17"/>
            <p:cNvSpPr txBox="1"/>
            <p:nvPr/>
          </p:nvSpPr>
          <p:spPr>
            <a:xfrm>
              <a:off x="2165419" y="4185910"/>
              <a:ext cx="2085975"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Seq=92, 8 bytes of data</a:t>
              </a:r>
              <a:endParaRPr/>
            </a:p>
          </p:txBody>
        </p:sp>
      </p:grpSp>
      <p:grpSp>
        <p:nvGrpSpPr>
          <p:cNvPr id="396" name="Google Shape;396;p17"/>
          <p:cNvGrpSpPr/>
          <p:nvPr/>
        </p:nvGrpSpPr>
        <p:grpSpPr>
          <a:xfrm>
            <a:off x="2857569" y="3004810"/>
            <a:ext cx="1484312" cy="628650"/>
            <a:chOff x="2857569" y="3004810"/>
            <a:chExt cx="1484312" cy="628650"/>
          </a:xfrm>
        </p:grpSpPr>
        <p:cxnSp>
          <p:nvCxnSpPr>
            <p:cNvPr id="397" name="Google Shape;397;p17"/>
            <p:cNvCxnSpPr/>
            <p:nvPr/>
          </p:nvCxnSpPr>
          <p:spPr>
            <a:xfrm flipH="1">
              <a:off x="3068706" y="3004810"/>
              <a:ext cx="1273175" cy="427037"/>
            </a:xfrm>
            <a:prstGeom prst="straightConnector1">
              <a:avLst/>
            </a:prstGeom>
            <a:noFill/>
            <a:ln cap="flat" cmpd="sng" w="28575">
              <a:solidFill>
                <a:srgbClr val="3333CC"/>
              </a:solidFill>
              <a:prstDash val="solid"/>
              <a:round/>
              <a:headEnd len="med" w="med" type="none"/>
              <a:tailEnd len="med" w="med" type="triangle"/>
            </a:ln>
          </p:spPr>
        </p:cxnSp>
        <p:sp>
          <p:nvSpPr>
            <p:cNvPr id="398" name="Google Shape;398;p17"/>
            <p:cNvSpPr/>
            <p:nvPr/>
          </p:nvSpPr>
          <p:spPr>
            <a:xfrm>
              <a:off x="3303656" y="3090535"/>
              <a:ext cx="747713" cy="24606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99" name="Google Shape;399;p17"/>
            <p:cNvSpPr txBox="1"/>
            <p:nvPr/>
          </p:nvSpPr>
          <p:spPr>
            <a:xfrm>
              <a:off x="3224281" y="3046085"/>
              <a:ext cx="949325"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ACK=100</a:t>
              </a:r>
              <a:endParaRPr b="0" i="0" sz="1000" u="none" cap="none" strike="noStrike">
                <a:solidFill>
                  <a:srgbClr val="000000"/>
                </a:solidFill>
                <a:latin typeface="Times New Roman"/>
                <a:ea typeface="Times New Roman"/>
                <a:cs typeface="Times New Roman"/>
                <a:sym typeface="Times New Roman"/>
              </a:endParaRPr>
            </a:p>
          </p:txBody>
        </p:sp>
        <p:sp>
          <p:nvSpPr>
            <p:cNvPr id="400" name="Google Shape;400;p17"/>
            <p:cNvSpPr txBox="1"/>
            <p:nvPr/>
          </p:nvSpPr>
          <p:spPr>
            <a:xfrm>
              <a:off x="2857569" y="3236585"/>
              <a:ext cx="35877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Tahoma"/>
                <a:buNone/>
              </a:pPr>
              <a:r>
                <a:rPr b="1" i="0" lang="en-US" sz="2000" u="none" cap="none" strike="noStrike">
                  <a:solidFill>
                    <a:srgbClr val="FF0000"/>
                  </a:solidFill>
                  <a:latin typeface="Tahoma"/>
                  <a:ea typeface="Tahoma"/>
                  <a:cs typeface="Tahoma"/>
                  <a:sym typeface="Tahoma"/>
                </a:rPr>
                <a:t>X</a:t>
              </a:r>
              <a:endParaRPr/>
            </a:p>
          </p:txBody>
        </p:sp>
      </p:grpSp>
      <p:grpSp>
        <p:nvGrpSpPr>
          <p:cNvPr id="401" name="Google Shape;401;p17"/>
          <p:cNvGrpSpPr/>
          <p:nvPr/>
        </p:nvGrpSpPr>
        <p:grpSpPr>
          <a:xfrm>
            <a:off x="2008256" y="4703435"/>
            <a:ext cx="2338388" cy="782637"/>
            <a:chOff x="2008256" y="4703435"/>
            <a:chExt cx="2338388" cy="782637"/>
          </a:xfrm>
        </p:grpSpPr>
        <p:cxnSp>
          <p:nvCxnSpPr>
            <p:cNvPr id="402" name="Google Shape;402;p17"/>
            <p:cNvCxnSpPr/>
            <p:nvPr/>
          </p:nvCxnSpPr>
          <p:spPr>
            <a:xfrm flipH="1">
              <a:off x="2008256" y="4703435"/>
              <a:ext cx="2338388" cy="782637"/>
            </a:xfrm>
            <a:prstGeom prst="straightConnector1">
              <a:avLst/>
            </a:prstGeom>
            <a:noFill/>
            <a:ln cap="flat" cmpd="sng" w="28575">
              <a:solidFill>
                <a:srgbClr val="3333CC"/>
              </a:solidFill>
              <a:prstDash val="solid"/>
              <a:round/>
              <a:headEnd len="med" w="med" type="none"/>
              <a:tailEnd len="med" w="med" type="triangle"/>
            </a:ln>
          </p:spPr>
        </p:cxnSp>
        <p:sp>
          <p:nvSpPr>
            <p:cNvPr id="403" name="Google Shape;403;p17"/>
            <p:cNvSpPr/>
            <p:nvPr/>
          </p:nvSpPr>
          <p:spPr>
            <a:xfrm>
              <a:off x="2841694" y="4960610"/>
              <a:ext cx="747712" cy="24606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04" name="Google Shape;404;p17"/>
            <p:cNvSpPr txBox="1"/>
            <p:nvPr/>
          </p:nvSpPr>
          <p:spPr>
            <a:xfrm>
              <a:off x="2762319" y="4916160"/>
              <a:ext cx="949325"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ACK=100</a:t>
              </a:r>
              <a:endParaRPr b="0" i="0" sz="1000" u="none" cap="none" strike="noStrike">
                <a:solidFill>
                  <a:srgbClr val="000000"/>
                </a:solidFill>
                <a:latin typeface="Times New Roman"/>
                <a:ea typeface="Times New Roman"/>
                <a:cs typeface="Times New Roman"/>
                <a:sym typeface="Times New Roman"/>
              </a:endParaRPr>
            </a:p>
          </p:txBody>
        </p:sp>
      </p:grpSp>
      <p:grpSp>
        <p:nvGrpSpPr>
          <p:cNvPr id="405" name="Google Shape;405;p17"/>
          <p:cNvGrpSpPr/>
          <p:nvPr/>
        </p:nvGrpSpPr>
        <p:grpSpPr>
          <a:xfrm>
            <a:off x="1638369" y="2347585"/>
            <a:ext cx="396875" cy="1739900"/>
            <a:chOff x="1638369" y="2347585"/>
            <a:chExt cx="396875" cy="1739900"/>
          </a:xfrm>
        </p:grpSpPr>
        <p:sp>
          <p:nvSpPr>
            <p:cNvPr id="406" name="Google Shape;406;p17"/>
            <p:cNvSpPr txBox="1"/>
            <p:nvPr/>
          </p:nvSpPr>
          <p:spPr>
            <a:xfrm rot="-5400000">
              <a:off x="1492319" y="3036560"/>
              <a:ext cx="68897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timeout</a:t>
              </a:r>
              <a:endParaRPr/>
            </a:p>
          </p:txBody>
        </p:sp>
        <p:grpSp>
          <p:nvGrpSpPr>
            <p:cNvPr id="407" name="Google Shape;407;p17"/>
            <p:cNvGrpSpPr/>
            <p:nvPr/>
          </p:nvGrpSpPr>
          <p:grpSpPr>
            <a:xfrm>
              <a:off x="1779656" y="2347585"/>
              <a:ext cx="104775" cy="508000"/>
              <a:chOff x="3099" y="1749"/>
              <a:chExt cx="66" cy="320"/>
            </a:xfrm>
          </p:grpSpPr>
          <p:cxnSp>
            <p:nvCxnSpPr>
              <p:cNvPr id="408" name="Google Shape;408;p17"/>
              <p:cNvCxnSpPr/>
              <p:nvPr/>
            </p:nvCxnSpPr>
            <p:spPr>
              <a:xfrm rot="10800000">
                <a:off x="3129" y="1749"/>
                <a:ext cx="0" cy="320"/>
              </a:xfrm>
              <a:prstGeom prst="straightConnector1">
                <a:avLst/>
              </a:prstGeom>
              <a:noFill/>
              <a:ln cap="flat" cmpd="sng" w="9525">
                <a:solidFill>
                  <a:srgbClr val="000000"/>
                </a:solidFill>
                <a:prstDash val="solid"/>
                <a:round/>
                <a:headEnd len="med" w="med" type="none"/>
                <a:tailEnd len="med" w="med" type="triangle"/>
              </a:ln>
            </p:spPr>
          </p:cxnSp>
          <p:cxnSp>
            <p:nvCxnSpPr>
              <p:cNvPr id="409" name="Google Shape;409;p17"/>
              <p:cNvCxnSpPr/>
              <p:nvPr/>
            </p:nvCxnSpPr>
            <p:spPr>
              <a:xfrm>
                <a:off x="3099" y="1752"/>
                <a:ext cx="66" cy="0"/>
              </a:xfrm>
              <a:prstGeom prst="straightConnector1">
                <a:avLst/>
              </a:prstGeom>
              <a:noFill/>
              <a:ln cap="flat" cmpd="sng" w="9525">
                <a:solidFill>
                  <a:srgbClr val="000000"/>
                </a:solidFill>
                <a:prstDash val="solid"/>
                <a:round/>
                <a:headEnd len="med" w="med" type="none"/>
                <a:tailEnd len="med" w="med" type="none"/>
              </a:ln>
            </p:spPr>
          </p:cxnSp>
        </p:grpSp>
        <p:grpSp>
          <p:nvGrpSpPr>
            <p:cNvPr id="410" name="Google Shape;410;p17"/>
            <p:cNvGrpSpPr/>
            <p:nvPr/>
          </p:nvGrpSpPr>
          <p:grpSpPr>
            <a:xfrm rot="10800000">
              <a:off x="1763782" y="3579485"/>
              <a:ext cx="104775" cy="508000"/>
              <a:chOff x="3106" y="1756"/>
              <a:chExt cx="66" cy="320"/>
            </a:xfrm>
          </p:grpSpPr>
          <p:cxnSp>
            <p:nvCxnSpPr>
              <p:cNvPr id="411" name="Google Shape;411;p17"/>
              <p:cNvCxnSpPr/>
              <p:nvPr/>
            </p:nvCxnSpPr>
            <p:spPr>
              <a:xfrm rot="10800000">
                <a:off x="3136" y="1756"/>
                <a:ext cx="0" cy="320"/>
              </a:xfrm>
              <a:prstGeom prst="straightConnector1">
                <a:avLst/>
              </a:prstGeom>
              <a:noFill/>
              <a:ln cap="flat" cmpd="sng" w="9525">
                <a:solidFill>
                  <a:srgbClr val="000000"/>
                </a:solidFill>
                <a:prstDash val="solid"/>
                <a:round/>
                <a:headEnd len="med" w="med" type="none"/>
                <a:tailEnd len="med" w="med" type="triangle"/>
              </a:ln>
            </p:spPr>
          </p:cxnSp>
          <p:cxnSp>
            <p:nvCxnSpPr>
              <p:cNvPr id="412" name="Google Shape;412;p17"/>
              <p:cNvCxnSpPr/>
              <p:nvPr/>
            </p:nvCxnSpPr>
            <p:spPr>
              <a:xfrm>
                <a:off x="3106" y="1759"/>
                <a:ext cx="66" cy="0"/>
              </a:xfrm>
              <a:prstGeom prst="straightConnector1">
                <a:avLst/>
              </a:prstGeom>
              <a:noFill/>
              <a:ln cap="flat" cmpd="sng" w="9525">
                <a:solidFill>
                  <a:srgbClr val="000000"/>
                </a:solidFill>
                <a:prstDash val="solid"/>
                <a:round/>
                <a:headEnd len="med" w="med" type="none"/>
                <a:tailEnd len="med" w="med" type="none"/>
              </a:ln>
            </p:spPr>
          </p:cxnSp>
        </p:grpSp>
      </p:grpSp>
      <p:sp>
        <p:nvSpPr>
          <p:cNvPr id="413" name="Google Shape;413;p17"/>
          <p:cNvSpPr txBox="1"/>
          <p:nvPr/>
        </p:nvSpPr>
        <p:spPr>
          <a:xfrm>
            <a:off x="7759116" y="5873422"/>
            <a:ext cx="207327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premature timeout</a:t>
            </a:r>
            <a:endParaRPr b="0" i="0" sz="1000" u="none" cap="none" strike="noStrike">
              <a:solidFill>
                <a:srgbClr val="000000"/>
              </a:solidFill>
              <a:latin typeface="Tahoma"/>
              <a:ea typeface="Tahoma"/>
              <a:cs typeface="Tahoma"/>
              <a:sym typeface="Tahoma"/>
            </a:endParaRPr>
          </a:p>
        </p:txBody>
      </p:sp>
      <p:sp>
        <p:nvSpPr>
          <p:cNvPr id="414" name="Google Shape;414;p17"/>
          <p:cNvSpPr txBox="1"/>
          <p:nvPr/>
        </p:nvSpPr>
        <p:spPr>
          <a:xfrm>
            <a:off x="9567278" y="1183947"/>
            <a:ext cx="773113"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Host B</a:t>
            </a:r>
            <a:endParaRPr/>
          </a:p>
        </p:txBody>
      </p:sp>
      <p:sp>
        <p:nvSpPr>
          <p:cNvPr id="415" name="Google Shape;415;p17"/>
          <p:cNvSpPr txBox="1"/>
          <p:nvPr/>
        </p:nvSpPr>
        <p:spPr>
          <a:xfrm>
            <a:off x="7233653" y="1201410"/>
            <a:ext cx="776288"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Host A</a:t>
            </a:r>
            <a:endParaRPr/>
          </a:p>
        </p:txBody>
      </p:sp>
      <p:cxnSp>
        <p:nvCxnSpPr>
          <p:cNvPr id="416" name="Google Shape;416;p17"/>
          <p:cNvCxnSpPr/>
          <p:nvPr/>
        </p:nvCxnSpPr>
        <p:spPr>
          <a:xfrm>
            <a:off x="7608303" y="2101522"/>
            <a:ext cx="0" cy="3525838"/>
          </a:xfrm>
          <a:prstGeom prst="straightConnector1">
            <a:avLst/>
          </a:prstGeom>
          <a:noFill/>
          <a:ln cap="flat" cmpd="sng" w="9525">
            <a:solidFill>
              <a:srgbClr val="808080"/>
            </a:solidFill>
            <a:prstDash val="solid"/>
            <a:round/>
            <a:headEnd len="med" w="med" type="none"/>
            <a:tailEnd len="med" w="med" type="none"/>
          </a:ln>
        </p:spPr>
      </p:cxnSp>
      <p:cxnSp>
        <p:nvCxnSpPr>
          <p:cNvPr id="417" name="Google Shape;417;p17"/>
          <p:cNvCxnSpPr/>
          <p:nvPr/>
        </p:nvCxnSpPr>
        <p:spPr>
          <a:xfrm>
            <a:off x="10013366" y="2096760"/>
            <a:ext cx="0" cy="3538537"/>
          </a:xfrm>
          <a:prstGeom prst="straightConnector1">
            <a:avLst/>
          </a:prstGeom>
          <a:noFill/>
          <a:ln cap="flat" cmpd="sng" w="9525">
            <a:solidFill>
              <a:srgbClr val="808080"/>
            </a:solidFill>
            <a:prstDash val="solid"/>
            <a:round/>
            <a:headEnd len="med" w="med" type="none"/>
            <a:tailEnd len="med" w="med" type="none"/>
          </a:ln>
        </p:spPr>
      </p:cxnSp>
      <p:sp>
        <p:nvSpPr>
          <p:cNvPr id="418" name="Google Shape;418;p17"/>
          <p:cNvSpPr/>
          <p:nvPr/>
        </p:nvSpPr>
        <p:spPr>
          <a:xfrm>
            <a:off x="8621128" y="4228772"/>
            <a:ext cx="1057275" cy="50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419" name="Google Shape;419;p17"/>
          <p:cNvGrpSpPr/>
          <p:nvPr/>
        </p:nvGrpSpPr>
        <p:grpSpPr>
          <a:xfrm>
            <a:off x="7595603" y="4111297"/>
            <a:ext cx="2441575" cy="668338"/>
            <a:chOff x="7595603" y="4111297"/>
            <a:chExt cx="2441575" cy="668338"/>
          </a:xfrm>
        </p:grpSpPr>
        <p:cxnSp>
          <p:nvCxnSpPr>
            <p:cNvPr id="420" name="Google Shape;420;p17"/>
            <p:cNvCxnSpPr/>
            <p:nvPr/>
          </p:nvCxnSpPr>
          <p:spPr>
            <a:xfrm>
              <a:off x="7595603" y="4111297"/>
              <a:ext cx="2441575" cy="665163"/>
            </a:xfrm>
            <a:prstGeom prst="straightConnector1">
              <a:avLst/>
            </a:prstGeom>
            <a:noFill/>
            <a:ln cap="flat" cmpd="sng" w="28575">
              <a:solidFill>
                <a:srgbClr val="3333CC"/>
              </a:solidFill>
              <a:prstDash val="solid"/>
              <a:round/>
              <a:headEnd len="med" w="med" type="none"/>
              <a:tailEnd len="med" w="med" type="triangle"/>
            </a:ln>
          </p:spPr>
        </p:cxnSp>
        <p:sp>
          <p:nvSpPr>
            <p:cNvPr id="421" name="Google Shape;421;p17"/>
            <p:cNvSpPr txBox="1"/>
            <p:nvPr/>
          </p:nvSpPr>
          <p:spPr>
            <a:xfrm>
              <a:off x="8541753" y="4262110"/>
              <a:ext cx="121285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Seq=92,  8</a:t>
              </a:r>
              <a:endParaRPr/>
            </a:p>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bytes of data</a:t>
              </a:r>
              <a:endParaRPr/>
            </a:p>
          </p:txBody>
        </p:sp>
      </p:grpSp>
      <p:sp>
        <p:nvSpPr>
          <p:cNvPr id="422" name="Google Shape;422;p17"/>
          <p:cNvSpPr/>
          <p:nvPr/>
        </p:nvSpPr>
        <p:spPr>
          <a:xfrm>
            <a:off x="8460791" y="5071735"/>
            <a:ext cx="747712" cy="24606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423" name="Google Shape;423;p17"/>
          <p:cNvGrpSpPr/>
          <p:nvPr/>
        </p:nvGrpSpPr>
        <p:grpSpPr>
          <a:xfrm>
            <a:off x="7627353" y="4814560"/>
            <a:ext cx="2338388" cy="782637"/>
            <a:chOff x="7627353" y="4814560"/>
            <a:chExt cx="2338388" cy="782637"/>
          </a:xfrm>
        </p:grpSpPr>
        <p:cxnSp>
          <p:nvCxnSpPr>
            <p:cNvPr id="424" name="Google Shape;424;p17"/>
            <p:cNvCxnSpPr/>
            <p:nvPr/>
          </p:nvCxnSpPr>
          <p:spPr>
            <a:xfrm flipH="1">
              <a:off x="7627353" y="4814560"/>
              <a:ext cx="2338388" cy="782637"/>
            </a:xfrm>
            <a:prstGeom prst="straightConnector1">
              <a:avLst/>
            </a:prstGeom>
            <a:noFill/>
            <a:ln cap="flat" cmpd="sng" w="28575">
              <a:solidFill>
                <a:srgbClr val="3333CC"/>
              </a:solidFill>
              <a:prstDash val="solid"/>
              <a:round/>
              <a:headEnd len="med" w="med" type="none"/>
              <a:tailEnd len="med" w="med" type="triangle"/>
            </a:ln>
          </p:spPr>
        </p:cxnSp>
        <p:sp>
          <p:nvSpPr>
            <p:cNvPr id="425" name="Google Shape;425;p17"/>
            <p:cNvSpPr txBox="1"/>
            <p:nvPr/>
          </p:nvSpPr>
          <p:spPr>
            <a:xfrm>
              <a:off x="8381416" y="5027285"/>
              <a:ext cx="949325"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ACK=120</a:t>
              </a:r>
              <a:endParaRPr b="0" i="0" sz="1000" u="none" cap="none" strike="noStrike">
                <a:solidFill>
                  <a:srgbClr val="000000"/>
                </a:solidFill>
                <a:latin typeface="Times New Roman"/>
                <a:ea typeface="Times New Roman"/>
                <a:cs typeface="Times New Roman"/>
                <a:sym typeface="Times New Roman"/>
              </a:endParaRPr>
            </a:p>
          </p:txBody>
        </p:sp>
      </p:grpSp>
      <p:grpSp>
        <p:nvGrpSpPr>
          <p:cNvPr id="426" name="Google Shape;426;p17"/>
          <p:cNvGrpSpPr/>
          <p:nvPr/>
        </p:nvGrpSpPr>
        <p:grpSpPr>
          <a:xfrm>
            <a:off x="7235241" y="2347585"/>
            <a:ext cx="396875" cy="1739900"/>
            <a:chOff x="7235241" y="2347585"/>
            <a:chExt cx="396875" cy="1739900"/>
          </a:xfrm>
        </p:grpSpPr>
        <p:sp>
          <p:nvSpPr>
            <p:cNvPr id="427" name="Google Shape;427;p17"/>
            <p:cNvSpPr txBox="1"/>
            <p:nvPr/>
          </p:nvSpPr>
          <p:spPr>
            <a:xfrm rot="-5400000">
              <a:off x="7089191" y="3036560"/>
              <a:ext cx="68897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timeout</a:t>
              </a:r>
              <a:endParaRPr/>
            </a:p>
          </p:txBody>
        </p:sp>
        <p:grpSp>
          <p:nvGrpSpPr>
            <p:cNvPr id="428" name="Google Shape;428;p17"/>
            <p:cNvGrpSpPr/>
            <p:nvPr/>
          </p:nvGrpSpPr>
          <p:grpSpPr>
            <a:xfrm>
              <a:off x="7376528" y="2347585"/>
              <a:ext cx="104775" cy="508000"/>
              <a:chOff x="3099" y="1749"/>
              <a:chExt cx="66" cy="320"/>
            </a:xfrm>
          </p:grpSpPr>
          <p:cxnSp>
            <p:nvCxnSpPr>
              <p:cNvPr id="429" name="Google Shape;429;p17"/>
              <p:cNvCxnSpPr/>
              <p:nvPr/>
            </p:nvCxnSpPr>
            <p:spPr>
              <a:xfrm rot="10800000">
                <a:off x="3129" y="1749"/>
                <a:ext cx="0" cy="320"/>
              </a:xfrm>
              <a:prstGeom prst="straightConnector1">
                <a:avLst/>
              </a:prstGeom>
              <a:noFill/>
              <a:ln cap="flat" cmpd="sng" w="9525">
                <a:solidFill>
                  <a:srgbClr val="000000"/>
                </a:solidFill>
                <a:prstDash val="solid"/>
                <a:round/>
                <a:headEnd len="med" w="med" type="none"/>
                <a:tailEnd len="med" w="med" type="triangle"/>
              </a:ln>
            </p:spPr>
          </p:cxnSp>
          <p:cxnSp>
            <p:nvCxnSpPr>
              <p:cNvPr id="430" name="Google Shape;430;p17"/>
              <p:cNvCxnSpPr/>
              <p:nvPr/>
            </p:nvCxnSpPr>
            <p:spPr>
              <a:xfrm>
                <a:off x="3099" y="1752"/>
                <a:ext cx="66" cy="0"/>
              </a:xfrm>
              <a:prstGeom prst="straightConnector1">
                <a:avLst/>
              </a:prstGeom>
              <a:noFill/>
              <a:ln cap="flat" cmpd="sng" w="9525">
                <a:solidFill>
                  <a:srgbClr val="000000"/>
                </a:solidFill>
                <a:prstDash val="solid"/>
                <a:round/>
                <a:headEnd len="med" w="med" type="none"/>
                <a:tailEnd len="med" w="med" type="none"/>
              </a:ln>
            </p:spPr>
          </p:cxnSp>
        </p:grpSp>
        <p:grpSp>
          <p:nvGrpSpPr>
            <p:cNvPr id="431" name="Google Shape;431;p17"/>
            <p:cNvGrpSpPr/>
            <p:nvPr/>
          </p:nvGrpSpPr>
          <p:grpSpPr>
            <a:xfrm rot="10800000">
              <a:off x="7359066" y="3579485"/>
              <a:ext cx="104775" cy="508000"/>
              <a:chOff x="3107" y="1756"/>
              <a:chExt cx="66" cy="320"/>
            </a:xfrm>
          </p:grpSpPr>
          <p:cxnSp>
            <p:nvCxnSpPr>
              <p:cNvPr id="432" name="Google Shape;432;p17"/>
              <p:cNvCxnSpPr/>
              <p:nvPr/>
            </p:nvCxnSpPr>
            <p:spPr>
              <a:xfrm rot="10800000">
                <a:off x="3137" y="1756"/>
                <a:ext cx="0" cy="320"/>
              </a:xfrm>
              <a:prstGeom prst="straightConnector1">
                <a:avLst/>
              </a:prstGeom>
              <a:noFill/>
              <a:ln cap="flat" cmpd="sng" w="9525">
                <a:solidFill>
                  <a:srgbClr val="000000"/>
                </a:solidFill>
                <a:prstDash val="solid"/>
                <a:round/>
                <a:headEnd len="med" w="med" type="none"/>
                <a:tailEnd len="med" w="med" type="triangle"/>
              </a:ln>
            </p:spPr>
          </p:cxnSp>
          <p:cxnSp>
            <p:nvCxnSpPr>
              <p:cNvPr id="433" name="Google Shape;433;p17"/>
              <p:cNvCxnSpPr/>
              <p:nvPr/>
            </p:nvCxnSpPr>
            <p:spPr>
              <a:xfrm>
                <a:off x="3107" y="1759"/>
                <a:ext cx="66" cy="0"/>
              </a:xfrm>
              <a:prstGeom prst="straightConnector1">
                <a:avLst/>
              </a:prstGeom>
              <a:noFill/>
              <a:ln cap="flat" cmpd="sng" w="9525">
                <a:solidFill>
                  <a:srgbClr val="000000"/>
                </a:solidFill>
                <a:prstDash val="solid"/>
                <a:round/>
                <a:headEnd len="med" w="med" type="none"/>
                <a:tailEnd len="med" w="med" type="none"/>
              </a:ln>
            </p:spPr>
          </p:cxnSp>
        </p:grpSp>
      </p:grpSp>
      <p:grpSp>
        <p:nvGrpSpPr>
          <p:cNvPr id="434" name="Google Shape;434;p17"/>
          <p:cNvGrpSpPr/>
          <p:nvPr/>
        </p:nvGrpSpPr>
        <p:grpSpPr>
          <a:xfrm>
            <a:off x="7603541" y="3004810"/>
            <a:ext cx="2339975" cy="1944687"/>
            <a:chOff x="7603541" y="3004810"/>
            <a:chExt cx="2339975" cy="1944687"/>
          </a:xfrm>
        </p:grpSpPr>
        <p:cxnSp>
          <p:nvCxnSpPr>
            <p:cNvPr id="435" name="Google Shape;435;p17"/>
            <p:cNvCxnSpPr/>
            <p:nvPr/>
          </p:nvCxnSpPr>
          <p:spPr>
            <a:xfrm flipH="1">
              <a:off x="7603541" y="3004810"/>
              <a:ext cx="2335212" cy="1589087"/>
            </a:xfrm>
            <a:prstGeom prst="straightConnector1">
              <a:avLst/>
            </a:prstGeom>
            <a:noFill/>
            <a:ln cap="flat" cmpd="sng" w="28575">
              <a:solidFill>
                <a:srgbClr val="3333CC"/>
              </a:solidFill>
              <a:prstDash val="solid"/>
              <a:round/>
              <a:headEnd len="med" w="med" type="none"/>
              <a:tailEnd len="med" w="med" type="triangle"/>
            </a:ln>
          </p:spPr>
        </p:cxnSp>
        <p:grpSp>
          <p:nvGrpSpPr>
            <p:cNvPr id="436" name="Google Shape;436;p17"/>
            <p:cNvGrpSpPr/>
            <p:nvPr/>
          </p:nvGrpSpPr>
          <p:grpSpPr>
            <a:xfrm>
              <a:off x="8505241" y="3496935"/>
              <a:ext cx="949325" cy="304800"/>
              <a:chOff x="4215" y="2253"/>
              <a:chExt cx="598" cy="192"/>
            </a:xfrm>
          </p:grpSpPr>
          <p:sp>
            <p:nvSpPr>
              <p:cNvPr id="437" name="Google Shape;437;p17"/>
              <p:cNvSpPr/>
              <p:nvPr/>
            </p:nvSpPr>
            <p:spPr>
              <a:xfrm>
                <a:off x="4265" y="2274"/>
                <a:ext cx="471" cy="15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38" name="Google Shape;438;p17"/>
              <p:cNvSpPr txBox="1"/>
              <p:nvPr/>
            </p:nvSpPr>
            <p:spPr>
              <a:xfrm>
                <a:off x="4215" y="2253"/>
                <a:ext cx="598"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ACK=100</a:t>
                </a:r>
                <a:endParaRPr b="0" i="0" sz="1000" u="none" cap="none" strike="noStrike">
                  <a:solidFill>
                    <a:srgbClr val="000000"/>
                  </a:solidFill>
                  <a:latin typeface="Times New Roman"/>
                  <a:ea typeface="Times New Roman"/>
                  <a:cs typeface="Times New Roman"/>
                  <a:sym typeface="Times New Roman"/>
                </a:endParaRPr>
              </a:p>
            </p:txBody>
          </p:sp>
        </p:grpSp>
        <p:cxnSp>
          <p:nvCxnSpPr>
            <p:cNvPr id="439" name="Google Shape;439;p17"/>
            <p:cNvCxnSpPr/>
            <p:nvPr/>
          </p:nvCxnSpPr>
          <p:spPr>
            <a:xfrm flipH="1">
              <a:off x="7608303" y="3360410"/>
              <a:ext cx="2335213" cy="1589087"/>
            </a:xfrm>
            <a:prstGeom prst="straightConnector1">
              <a:avLst/>
            </a:prstGeom>
            <a:noFill/>
            <a:ln cap="flat" cmpd="sng" w="28575">
              <a:solidFill>
                <a:srgbClr val="3333CC"/>
              </a:solidFill>
              <a:prstDash val="solid"/>
              <a:round/>
              <a:headEnd len="med" w="med" type="none"/>
              <a:tailEnd len="med" w="med" type="triangle"/>
            </a:ln>
          </p:spPr>
        </p:cxnSp>
        <p:grpSp>
          <p:nvGrpSpPr>
            <p:cNvPr id="440" name="Google Shape;440;p17"/>
            <p:cNvGrpSpPr/>
            <p:nvPr/>
          </p:nvGrpSpPr>
          <p:grpSpPr>
            <a:xfrm>
              <a:off x="8744953" y="3773160"/>
              <a:ext cx="949325" cy="304800"/>
              <a:chOff x="4215" y="2253"/>
              <a:chExt cx="598" cy="192"/>
            </a:xfrm>
          </p:grpSpPr>
          <p:sp>
            <p:nvSpPr>
              <p:cNvPr id="441" name="Google Shape;441;p17"/>
              <p:cNvSpPr/>
              <p:nvPr/>
            </p:nvSpPr>
            <p:spPr>
              <a:xfrm>
                <a:off x="4265" y="2274"/>
                <a:ext cx="471" cy="15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42" name="Google Shape;442;p17"/>
              <p:cNvSpPr txBox="1"/>
              <p:nvPr/>
            </p:nvSpPr>
            <p:spPr>
              <a:xfrm>
                <a:off x="4215" y="2253"/>
                <a:ext cx="598"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ACK=120</a:t>
                </a:r>
                <a:endParaRPr b="0" i="0" sz="1000" u="none" cap="none" strike="noStrike">
                  <a:solidFill>
                    <a:srgbClr val="000000"/>
                  </a:solidFill>
                  <a:latin typeface="Times New Roman"/>
                  <a:ea typeface="Times New Roman"/>
                  <a:cs typeface="Times New Roman"/>
                  <a:sym typeface="Times New Roman"/>
                </a:endParaRPr>
              </a:p>
            </p:txBody>
          </p:sp>
        </p:grpSp>
      </p:grpSp>
      <p:grpSp>
        <p:nvGrpSpPr>
          <p:cNvPr id="443" name="Google Shape;443;p17"/>
          <p:cNvGrpSpPr/>
          <p:nvPr/>
        </p:nvGrpSpPr>
        <p:grpSpPr>
          <a:xfrm>
            <a:off x="6241466" y="4416097"/>
            <a:ext cx="1382712" cy="646113"/>
            <a:chOff x="6241466" y="4416097"/>
            <a:chExt cx="1382712" cy="646113"/>
          </a:xfrm>
        </p:grpSpPr>
        <p:sp>
          <p:nvSpPr>
            <p:cNvPr id="444" name="Google Shape;444;p17"/>
            <p:cNvSpPr txBox="1"/>
            <p:nvPr/>
          </p:nvSpPr>
          <p:spPr>
            <a:xfrm>
              <a:off x="6241466" y="4416097"/>
              <a:ext cx="1363662"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SendBase=100</a:t>
              </a:r>
              <a:endParaRPr/>
            </a:p>
          </p:txBody>
        </p:sp>
        <p:sp>
          <p:nvSpPr>
            <p:cNvPr id="445" name="Google Shape;445;p17"/>
            <p:cNvSpPr txBox="1"/>
            <p:nvPr/>
          </p:nvSpPr>
          <p:spPr>
            <a:xfrm>
              <a:off x="6260516" y="4757410"/>
              <a:ext cx="1363662"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SendBase=120</a:t>
              </a:r>
              <a:endParaRPr/>
            </a:p>
          </p:txBody>
        </p:sp>
      </p:grpSp>
      <p:sp>
        <p:nvSpPr>
          <p:cNvPr id="446" name="Google Shape;446;p17"/>
          <p:cNvSpPr txBox="1"/>
          <p:nvPr/>
        </p:nvSpPr>
        <p:spPr>
          <a:xfrm>
            <a:off x="6279566" y="5432097"/>
            <a:ext cx="1363662"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SendBase=120</a:t>
            </a:r>
            <a:endParaRPr/>
          </a:p>
        </p:txBody>
      </p:sp>
      <p:grpSp>
        <p:nvGrpSpPr>
          <p:cNvPr id="447" name="Google Shape;447;p17"/>
          <p:cNvGrpSpPr/>
          <p:nvPr/>
        </p:nvGrpSpPr>
        <p:grpSpPr>
          <a:xfrm>
            <a:off x="6306553" y="2187247"/>
            <a:ext cx="3668713" cy="1112838"/>
            <a:chOff x="6306553" y="2187247"/>
            <a:chExt cx="3668713" cy="1112838"/>
          </a:xfrm>
        </p:grpSpPr>
        <p:cxnSp>
          <p:nvCxnSpPr>
            <p:cNvPr id="448" name="Google Shape;448;p17"/>
            <p:cNvCxnSpPr/>
            <p:nvPr/>
          </p:nvCxnSpPr>
          <p:spPr>
            <a:xfrm>
              <a:off x="7628941" y="2342822"/>
              <a:ext cx="2346325" cy="571500"/>
            </a:xfrm>
            <a:prstGeom prst="straightConnector1">
              <a:avLst/>
            </a:prstGeom>
            <a:noFill/>
            <a:ln cap="flat" cmpd="sng" w="28575">
              <a:solidFill>
                <a:srgbClr val="3333CC"/>
              </a:solidFill>
              <a:prstDash val="solid"/>
              <a:round/>
              <a:headEnd len="med" w="med" type="none"/>
              <a:tailEnd len="med" w="med" type="triangle"/>
            </a:ln>
          </p:spPr>
        </p:cxnSp>
        <p:sp>
          <p:nvSpPr>
            <p:cNvPr id="449" name="Google Shape;449;p17"/>
            <p:cNvSpPr/>
            <p:nvPr/>
          </p:nvSpPr>
          <p:spPr>
            <a:xfrm>
              <a:off x="8332203" y="2423785"/>
              <a:ext cx="869950" cy="40163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50" name="Google Shape;450;p17"/>
            <p:cNvSpPr txBox="1"/>
            <p:nvPr/>
          </p:nvSpPr>
          <p:spPr>
            <a:xfrm>
              <a:off x="7773403" y="2476172"/>
              <a:ext cx="2085975"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Seq=92, 8 bytes of data</a:t>
              </a:r>
              <a:endParaRPr/>
            </a:p>
          </p:txBody>
        </p:sp>
        <p:grpSp>
          <p:nvGrpSpPr>
            <p:cNvPr id="451" name="Google Shape;451;p17"/>
            <p:cNvGrpSpPr/>
            <p:nvPr/>
          </p:nvGrpSpPr>
          <p:grpSpPr>
            <a:xfrm>
              <a:off x="7614653" y="2728585"/>
              <a:ext cx="2346325" cy="571500"/>
              <a:chOff x="3759" y="1622"/>
              <a:chExt cx="1478" cy="360"/>
            </a:xfrm>
          </p:grpSpPr>
          <p:cxnSp>
            <p:nvCxnSpPr>
              <p:cNvPr id="452" name="Google Shape;452;p17"/>
              <p:cNvCxnSpPr/>
              <p:nvPr/>
            </p:nvCxnSpPr>
            <p:spPr>
              <a:xfrm>
                <a:off x="3759" y="1622"/>
                <a:ext cx="1478" cy="360"/>
              </a:xfrm>
              <a:prstGeom prst="straightConnector1">
                <a:avLst/>
              </a:prstGeom>
              <a:noFill/>
              <a:ln cap="flat" cmpd="sng" w="28575">
                <a:solidFill>
                  <a:srgbClr val="3333CC"/>
                </a:solidFill>
                <a:prstDash val="solid"/>
                <a:round/>
                <a:headEnd len="med" w="med" type="none"/>
                <a:tailEnd len="med" w="med" type="triangle"/>
              </a:ln>
            </p:spPr>
          </p:cxnSp>
          <p:sp>
            <p:nvSpPr>
              <p:cNvPr id="453" name="Google Shape;453;p17"/>
              <p:cNvSpPr/>
              <p:nvPr/>
            </p:nvSpPr>
            <p:spPr>
              <a:xfrm>
                <a:off x="4202" y="1673"/>
                <a:ext cx="548" cy="25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54" name="Google Shape;454;p17"/>
              <p:cNvSpPr txBox="1"/>
              <p:nvPr/>
            </p:nvSpPr>
            <p:spPr>
              <a:xfrm>
                <a:off x="3790" y="1706"/>
                <a:ext cx="1437"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Seq=100, 20 bytes of data</a:t>
                </a:r>
                <a:endParaRPr/>
              </a:p>
            </p:txBody>
          </p:sp>
        </p:grpSp>
        <p:sp>
          <p:nvSpPr>
            <p:cNvPr id="455" name="Google Shape;455;p17"/>
            <p:cNvSpPr txBox="1"/>
            <p:nvPr/>
          </p:nvSpPr>
          <p:spPr>
            <a:xfrm>
              <a:off x="6306553" y="2187247"/>
              <a:ext cx="1266825" cy="3048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SendBase=92</a:t>
              </a:r>
              <a:endParaRPr/>
            </a:p>
          </p:txBody>
        </p:sp>
      </p:grpSp>
      <p:grpSp>
        <p:nvGrpSpPr>
          <p:cNvPr id="456" name="Google Shape;456;p17"/>
          <p:cNvGrpSpPr/>
          <p:nvPr/>
        </p:nvGrpSpPr>
        <p:grpSpPr>
          <a:xfrm>
            <a:off x="7186028" y="1463347"/>
            <a:ext cx="630238" cy="533400"/>
            <a:chOff x="-44" y="1473"/>
            <a:chExt cx="981" cy="1105"/>
          </a:xfrm>
        </p:grpSpPr>
        <p:pic>
          <p:nvPicPr>
            <p:cNvPr descr="desktop_computer_stylized_medium" id="457" name="Google Shape;457;p17"/>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458" name="Google Shape;458;p1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459" name="Google Shape;459;p17"/>
          <p:cNvGrpSpPr/>
          <p:nvPr/>
        </p:nvGrpSpPr>
        <p:grpSpPr>
          <a:xfrm flipH="1">
            <a:off x="9753016" y="1469697"/>
            <a:ext cx="631825" cy="622300"/>
            <a:chOff x="-44" y="1473"/>
            <a:chExt cx="981" cy="1105"/>
          </a:xfrm>
        </p:grpSpPr>
        <p:pic>
          <p:nvPicPr>
            <p:cNvPr descr="desktop_computer_stylized_medium" id="460" name="Google Shape;460;p17"/>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461" name="Google Shape;461;p1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462" name="Google Shape;462;p17"/>
          <p:cNvGrpSpPr/>
          <p:nvPr/>
        </p:nvGrpSpPr>
        <p:grpSpPr>
          <a:xfrm>
            <a:off x="1601856" y="1474460"/>
            <a:ext cx="630238" cy="533400"/>
            <a:chOff x="-44" y="1473"/>
            <a:chExt cx="981" cy="1105"/>
          </a:xfrm>
        </p:grpSpPr>
        <p:pic>
          <p:nvPicPr>
            <p:cNvPr descr="desktop_computer_stylized_medium" id="463" name="Google Shape;463;p17"/>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464" name="Google Shape;464;p1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465" name="Google Shape;465;p17"/>
          <p:cNvGrpSpPr/>
          <p:nvPr/>
        </p:nvGrpSpPr>
        <p:grpSpPr>
          <a:xfrm flipH="1">
            <a:off x="4179956" y="1458585"/>
            <a:ext cx="709613" cy="600075"/>
            <a:chOff x="-44" y="1473"/>
            <a:chExt cx="981" cy="1105"/>
          </a:xfrm>
        </p:grpSpPr>
        <p:pic>
          <p:nvPicPr>
            <p:cNvPr descr="desktop_computer_stylized_medium" id="466" name="Google Shape;466;p17"/>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467" name="Google Shape;467;p1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468" name="Google Shape;468;p17"/>
          <p:cNvSpPr txBox="1"/>
          <p:nvPr/>
        </p:nvSpPr>
        <p:spPr>
          <a:xfrm>
            <a:off x="9973410" y="4508500"/>
            <a:ext cx="1591398" cy="5355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C00000"/>
              </a:buClr>
              <a:buSzPts val="1600"/>
              <a:buFont typeface="Calibri"/>
              <a:buNone/>
            </a:pPr>
            <a:r>
              <a:rPr b="0" i="0" lang="en-US" sz="1600" u="none" cap="none" strike="noStrike">
                <a:solidFill>
                  <a:srgbClr val="C00000"/>
                </a:solidFill>
                <a:latin typeface="Calibri"/>
                <a:ea typeface="Calibri"/>
                <a:cs typeface="Calibri"/>
                <a:sym typeface="Calibri"/>
              </a:rPr>
              <a:t>send cumulative </a:t>
            </a:r>
            <a:endParaRPr/>
          </a:p>
          <a:p>
            <a:pPr indent="0" lvl="0" marL="0" marR="0" rtl="0" algn="l">
              <a:lnSpc>
                <a:spcPct val="90000"/>
              </a:lnSpc>
              <a:spcBef>
                <a:spcPts val="0"/>
              </a:spcBef>
              <a:spcAft>
                <a:spcPts val="0"/>
              </a:spcAft>
              <a:buClr>
                <a:srgbClr val="C00000"/>
              </a:buClr>
              <a:buSzPts val="1600"/>
              <a:buFont typeface="Calibri"/>
              <a:buNone/>
            </a:pPr>
            <a:r>
              <a:rPr b="0" i="0" lang="en-US" sz="1600" u="none" cap="none" strike="noStrike">
                <a:solidFill>
                  <a:srgbClr val="C00000"/>
                </a:solidFill>
                <a:latin typeface="Calibri"/>
                <a:ea typeface="Calibri"/>
                <a:cs typeface="Calibri"/>
                <a:sym typeface="Calibri"/>
              </a:rPr>
              <a:t>ACK for 120</a:t>
            </a:r>
            <a:endParaRPr/>
          </a:p>
        </p:txBody>
      </p:sp>
      <p:sp>
        <p:nvSpPr>
          <p:cNvPr id="469" name="Google Shape;469;p1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500"/>
                                        <p:tgtEl>
                                          <p:spTgt spid="44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500"/>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500"/>
                                        <p:tgtEl>
                                          <p:spTgt spid="42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18"/>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retransmission scenarios</a:t>
            </a:r>
            <a:endParaRPr b="0" sz="4400"/>
          </a:p>
        </p:txBody>
      </p:sp>
      <p:sp>
        <p:nvSpPr>
          <p:cNvPr id="476" name="Google Shape;476;p18"/>
          <p:cNvSpPr txBox="1"/>
          <p:nvPr/>
        </p:nvSpPr>
        <p:spPr>
          <a:xfrm>
            <a:off x="1902139" y="5486400"/>
            <a:ext cx="2542862"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cumulative ACK covers for earlier lost ACK</a:t>
            </a:r>
            <a:endParaRPr b="0" i="0" sz="1000" u="none" cap="none" strike="noStrike">
              <a:solidFill>
                <a:srgbClr val="000000"/>
              </a:solidFill>
              <a:latin typeface="Tahoma"/>
              <a:ea typeface="Tahoma"/>
              <a:cs typeface="Tahoma"/>
              <a:sym typeface="Tahoma"/>
            </a:endParaRPr>
          </a:p>
        </p:txBody>
      </p:sp>
      <p:cxnSp>
        <p:nvCxnSpPr>
          <p:cNvPr id="477" name="Google Shape;477;p18"/>
          <p:cNvCxnSpPr/>
          <p:nvPr/>
        </p:nvCxnSpPr>
        <p:spPr>
          <a:xfrm>
            <a:off x="2039800" y="2349049"/>
            <a:ext cx="2346325" cy="571500"/>
          </a:xfrm>
          <a:prstGeom prst="straightConnector1">
            <a:avLst/>
          </a:prstGeom>
          <a:noFill/>
          <a:ln cap="flat" cmpd="sng" w="28575">
            <a:solidFill>
              <a:srgbClr val="3333CC"/>
            </a:solidFill>
            <a:prstDash val="solid"/>
            <a:round/>
            <a:headEnd len="med" w="med" type="none"/>
            <a:tailEnd len="med" w="med" type="triangle"/>
          </a:ln>
        </p:spPr>
      </p:cxnSp>
      <p:sp>
        <p:nvSpPr>
          <p:cNvPr id="478" name="Google Shape;478;p18"/>
          <p:cNvSpPr txBox="1"/>
          <p:nvPr/>
        </p:nvSpPr>
        <p:spPr>
          <a:xfrm>
            <a:off x="3965437" y="1177474"/>
            <a:ext cx="773113"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Host B</a:t>
            </a:r>
            <a:endParaRPr/>
          </a:p>
        </p:txBody>
      </p:sp>
      <p:sp>
        <p:nvSpPr>
          <p:cNvPr id="479" name="Google Shape;479;p18"/>
          <p:cNvSpPr txBox="1"/>
          <p:nvPr/>
        </p:nvSpPr>
        <p:spPr>
          <a:xfrm>
            <a:off x="1644512" y="1207637"/>
            <a:ext cx="776288"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Host A</a:t>
            </a:r>
            <a:endParaRPr/>
          </a:p>
        </p:txBody>
      </p:sp>
      <p:sp>
        <p:nvSpPr>
          <p:cNvPr id="480" name="Google Shape;480;p18"/>
          <p:cNvSpPr/>
          <p:nvPr/>
        </p:nvSpPr>
        <p:spPr>
          <a:xfrm>
            <a:off x="2743062" y="2430012"/>
            <a:ext cx="869950" cy="40163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81" name="Google Shape;481;p18"/>
          <p:cNvSpPr txBox="1"/>
          <p:nvPr/>
        </p:nvSpPr>
        <p:spPr>
          <a:xfrm>
            <a:off x="2184262" y="2482399"/>
            <a:ext cx="2085975"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Seq=92, 8 bytes of data</a:t>
            </a:r>
            <a:endParaRPr/>
          </a:p>
        </p:txBody>
      </p:sp>
      <p:cxnSp>
        <p:nvCxnSpPr>
          <p:cNvPr id="482" name="Google Shape;482;p18"/>
          <p:cNvCxnSpPr/>
          <p:nvPr/>
        </p:nvCxnSpPr>
        <p:spPr>
          <a:xfrm>
            <a:off x="2019162" y="2107749"/>
            <a:ext cx="0" cy="3525838"/>
          </a:xfrm>
          <a:prstGeom prst="straightConnector1">
            <a:avLst/>
          </a:prstGeom>
          <a:noFill/>
          <a:ln cap="flat" cmpd="sng" w="9525">
            <a:solidFill>
              <a:srgbClr val="808080"/>
            </a:solidFill>
            <a:prstDash val="solid"/>
            <a:round/>
            <a:headEnd len="med" w="med" type="none"/>
            <a:tailEnd len="med" w="med" type="none"/>
          </a:ln>
        </p:spPr>
      </p:cxnSp>
      <p:cxnSp>
        <p:nvCxnSpPr>
          <p:cNvPr id="483" name="Google Shape;483;p18"/>
          <p:cNvCxnSpPr/>
          <p:nvPr/>
        </p:nvCxnSpPr>
        <p:spPr>
          <a:xfrm>
            <a:off x="4424225" y="2102987"/>
            <a:ext cx="0" cy="3538537"/>
          </a:xfrm>
          <a:prstGeom prst="straightConnector1">
            <a:avLst/>
          </a:prstGeom>
          <a:noFill/>
          <a:ln cap="flat" cmpd="sng" w="9525">
            <a:solidFill>
              <a:srgbClr val="808080"/>
            </a:solidFill>
            <a:prstDash val="solid"/>
            <a:round/>
            <a:headEnd len="med" w="med" type="none"/>
            <a:tailEnd len="med" w="med" type="none"/>
          </a:ln>
        </p:spPr>
      </p:cxnSp>
      <p:grpSp>
        <p:nvGrpSpPr>
          <p:cNvPr id="484" name="Google Shape;484;p18"/>
          <p:cNvGrpSpPr/>
          <p:nvPr/>
        </p:nvGrpSpPr>
        <p:grpSpPr>
          <a:xfrm>
            <a:off x="2009637" y="4431849"/>
            <a:ext cx="2652713" cy="879475"/>
            <a:chOff x="2035037" y="4444549"/>
            <a:chExt cx="2652713" cy="879475"/>
          </a:xfrm>
        </p:grpSpPr>
        <p:cxnSp>
          <p:nvCxnSpPr>
            <p:cNvPr id="485" name="Google Shape;485;p18"/>
            <p:cNvCxnSpPr/>
            <p:nvPr/>
          </p:nvCxnSpPr>
          <p:spPr>
            <a:xfrm>
              <a:off x="2063612" y="4444549"/>
              <a:ext cx="2441575" cy="665163"/>
            </a:xfrm>
            <a:prstGeom prst="straightConnector1">
              <a:avLst/>
            </a:prstGeom>
            <a:noFill/>
            <a:ln cap="flat" cmpd="sng" w="28575">
              <a:solidFill>
                <a:srgbClr val="3333CC"/>
              </a:solidFill>
              <a:prstDash val="solid"/>
              <a:round/>
              <a:headEnd len="med" w="med" type="none"/>
              <a:tailEnd len="med" w="med" type="triangle"/>
            </a:ln>
          </p:spPr>
        </p:cxnSp>
        <p:sp>
          <p:nvSpPr>
            <p:cNvPr id="486" name="Google Shape;486;p18"/>
            <p:cNvSpPr/>
            <p:nvPr/>
          </p:nvSpPr>
          <p:spPr>
            <a:xfrm>
              <a:off x="2760525" y="4517574"/>
              <a:ext cx="933450" cy="50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87" name="Google Shape;487;p18"/>
            <p:cNvSpPr txBox="1"/>
            <p:nvPr/>
          </p:nvSpPr>
          <p:spPr>
            <a:xfrm>
              <a:off x="2035037" y="4604887"/>
              <a:ext cx="2652713"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Seq=120,  15 bytes of data</a:t>
              </a:r>
              <a:endParaRPr/>
            </a:p>
          </p:txBody>
        </p:sp>
        <p:sp>
          <p:nvSpPr>
            <p:cNvPr id="488" name="Google Shape;488;p18"/>
            <p:cNvSpPr/>
            <p:nvPr/>
          </p:nvSpPr>
          <p:spPr>
            <a:xfrm>
              <a:off x="2871650" y="5077962"/>
              <a:ext cx="747712" cy="24606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489" name="Google Shape;489;p18"/>
          <p:cNvGrpSpPr/>
          <p:nvPr/>
        </p:nvGrpSpPr>
        <p:grpSpPr>
          <a:xfrm>
            <a:off x="2025512" y="2734812"/>
            <a:ext cx="2346325" cy="571500"/>
            <a:chOff x="3759" y="1622"/>
            <a:chExt cx="1478" cy="360"/>
          </a:xfrm>
        </p:grpSpPr>
        <p:cxnSp>
          <p:nvCxnSpPr>
            <p:cNvPr id="490" name="Google Shape;490;p18"/>
            <p:cNvCxnSpPr/>
            <p:nvPr/>
          </p:nvCxnSpPr>
          <p:spPr>
            <a:xfrm>
              <a:off x="3759" y="1622"/>
              <a:ext cx="1478" cy="360"/>
            </a:xfrm>
            <a:prstGeom prst="straightConnector1">
              <a:avLst/>
            </a:prstGeom>
            <a:noFill/>
            <a:ln cap="flat" cmpd="sng" w="28575">
              <a:solidFill>
                <a:srgbClr val="3333CC"/>
              </a:solidFill>
              <a:prstDash val="solid"/>
              <a:round/>
              <a:headEnd len="med" w="med" type="none"/>
              <a:tailEnd len="med" w="med" type="triangle"/>
            </a:ln>
          </p:spPr>
        </p:cxnSp>
        <p:sp>
          <p:nvSpPr>
            <p:cNvPr id="491" name="Google Shape;491;p18"/>
            <p:cNvSpPr/>
            <p:nvPr/>
          </p:nvSpPr>
          <p:spPr>
            <a:xfrm>
              <a:off x="4202" y="1673"/>
              <a:ext cx="548" cy="25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92" name="Google Shape;492;p18"/>
            <p:cNvSpPr txBox="1"/>
            <p:nvPr/>
          </p:nvSpPr>
          <p:spPr>
            <a:xfrm>
              <a:off x="3790" y="1706"/>
              <a:ext cx="1437"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Seq=100, 20 bytes of data</a:t>
              </a:r>
              <a:endParaRPr/>
            </a:p>
          </p:txBody>
        </p:sp>
      </p:grpSp>
      <p:grpSp>
        <p:nvGrpSpPr>
          <p:cNvPr id="493" name="Google Shape;493;p18"/>
          <p:cNvGrpSpPr/>
          <p:nvPr/>
        </p:nvGrpSpPr>
        <p:grpSpPr>
          <a:xfrm>
            <a:off x="2030275" y="3011037"/>
            <a:ext cx="2324100" cy="1381125"/>
            <a:chOff x="2030275" y="3011037"/>
            <a:chExt cx="2324100" cy="1381125"/>
          </a:xfrm>
        </p:grpSpPr>
        <p:sp>
          <p:nvSpPr>
            <p:cNvPr id="494" name="Google Shape;494;p18"/>
            <p:cNvSpPr txBox="1"/>
            <p:nvPr/>
          </p:nvSpPr>
          <p:spPr>
            <a:xfrm>
              <a:off x="2654162" y="3372987"/>
              <a:ext cx="35877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Tahoma"/>
                <a:buNone/>
              </a:pPr>
              <a:r>
                <a:rPr b="1" i="0" lang="en-US" sz="2000" u="none" cap="none" strike="noStrike">
                  <a:solidFill>
                    <a:srgbClr val="FF0000"/>
                  </a:solidFill>
                  <a:latin typeface="Tahoma"/>
                  <a:ea typeface="Tahoma"/>
                  <a:cs typeface="Tahoma"/>
                  <a:sym typeface="Tahoma"/>
                </a:rPr>
                <a:t>X</a:t>
              </a:r>
              <a:endParaRPr/>
            </a:p>
          </p:txBody>
        </p:sp>
        <p:cxnSp>
          <p:nvCxnSpPr>
            <p:cNvPr id="495" name="Google Shape;495;p18"/>
            <p:cNvCxnSpPr/>
            <p:nvPr/>
          </p:nvCxnSpPr>
          <p:spPr>
            <a:xfrm flipH="1">
              <a:off x="2917687" y="3011037"/>
              <a:ext cx="1431925" cy="573087"/>
            </a:xfrm>
            <a:prstGeom prst="straightConnector1">
              <a:avLst/>
            </a:prstGeom>
            <a:noFill/>
            <a:ln cap="flat" cmpd="sng" w="28575">
              <a:solidFill>
                <a:srgbClr val="3333CC"/>
              </a:solidFill>
              <a:prstDash val="solid"/>
              <a:round/>
              <a:headEnd len="med" w="med" type="none"/>
              <a:tailEnd len="med" w="med" type="triangle"/>
            </a:ln>
          </p:spPr>
        </p:cxnSp>
        <p:grpSp>
          <p:nvGrpSpPr>
            <p:cNvPr id="496" name="Google Shape;496;p18"/>
            <p:cNvGrpSpPr/>
            <p:nvPr/>
          </p:nvGrpSpPr>
          <p:grpSpPr>
            <a:xfrm>
              <a:off x="2939912" y="3211062"/>
              <a:ext cx="949325" cy="304800"/>
              <a:chOff x="4215" y="2253"/>
              <a:chExt cx="598" cy="192"/>
            </a:xfrm>
          </p:grpSpPr>
          <p:sp>
            <p:nvSpPr>
              <p:cNvPr id="497" name="Google Shape;497;p18"/>
              <p:cNvSpPr/>
              <p:nvPr/>
            </p:nvSpPr>
            <p:spPr>
              <a:xfrm>
                <a:off x="4265" y="2274"/>
                <a:ext cx="471" cy="15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98" name="Google Shape;498;p18"/>
              <p:cNvSpPr txBox="1"/>
              <p:nvPr/>
            </p:nvSpPr>
            <p:spPr>
              <a:xfrm>
                <a:off x="4215" y="2253"/>
                <a:ext cx="598"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ACK=100</a:t>
                </a:r>
                <a:endParaRPr b="0" i="0" sz="1000" u="none" cap="none" strike="noStrike">
                  <a:solidFill>
                    <a:srgbClr val="000000"/>
                  </a:solidFill>
                  <a:latin typeface="Times New Roman"/>
                  <a:ea typeface="Times New Roman"/>
                  <a:cs typeface="Times New Roman"/>
                  <a:sym typeface="Times New Roman"/>
                </a:endParaRPr>
              </a:p>
            </p:txBody>
          </p:sp>
        </p:grpSp>
        <p:cxnSp>
          <p:nvCxnSpPr>
            <p:cNvPr id="499" name="Google Shape;499;p18"/>
            <p:cNvCxnSpPr/>
            <p:nvPr/>
          </p:nvCxnSpPr>
          <p:spPr>
            <a:xfrm flipH="1">
              <a:off x="2030275" y="3366637"/>
              <a:ext cx="2324100" cy="1025525"/>
            </a:xfrm>
            <a:prstGeom prst="straightConnector1">
              <a:avLst/>
            </a:prstGeom>
            <a:noFill/>
            <a:ln cap="flat" cmpd="sng" w="28575">
              <a:solidFill>
                <a:srgbClr val="3333CC"/>
              </a:solidFill>
              <a:prstDash val="solid"/>
              <a:round/>
              <a:headEnd len="med" w="med" type="none"/>
              <a:tailEnd len="med" w="med" type="triangle"/>
            </a:ln>
          </p:spPr>
        </p:cxnSp>
        <p:grpSp>
          <p:nvGrpSpPr>
            <p:cNvPr id="500" name="Google Shape;500;p18"/>
            <p:cNvGrpSpPr/>
            <p:nvPr/>
          </p:nvGrpSpPr>
          <p:grpSpPr>
            <a:xfrm>
              <a:off x="2673212" y="3768274"/>
              <a:ext cx="949325" cy="304800"/>
              <a:chOff x="4215" y="2253"/>
              <a:chExt cx="598" cy="192"/>
            </a:xfrm>
          </p:grpSpPr>
          <p:sp>
            <p:nvSpPr>
              <p:cNvPr id="501" name="Google Shape;501;p18"/>
              <p:cNvSpPr/>
              <p:nvPr/>
            </p:nvSpPr>
            <p:spPr>
              <a:xfrm>
                <a:off x="4265" y="2274"/>
                <a:ext cx="471" cy="15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02" name="Google Shape;502;p18"/>
              <p:cNvSpPr txBox="1"/>
              <p:nvPr/>
            </p:nvSpPr>
            <p:spPr>
              <a:xfrm>
                <a:off x="4215" y="2253"/>
                <a:ext cx="598"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ACK=120</a:t>
                </a:r>
                <a:endParaRPr b="0" i="0" sz="1000" u="none" cap="none" strike="noStrike">
                  <a:solidFill>
                    <a:srgbClr val="000000"/>
                  </a:solidFill>
                  <a:latin typeface="Times New Roman"/>
                  <a:ea typeface="Times New Roman"/>
                  <a:cs typeface="Times New Roman"/>
                  <a:sym typeface="Times New Roman"/>
                </a:endParaRPr>
              </a:p>
            </p:txBody>
          </p:sp>
        </p:grpSp>
      </p:grpSp>
      <p:grpSp>
        <p:nvGrpSpPr>
          <p:cNvPr id="503" name="Google Shape;503;p18"/>
          <p:cNvGrpSpPr/>
          <p:nvPr/>
        </p:nvGrpSpPr>
        <p:grpSpPr>
          <a:xfrm>
            <a:off x="1598475" y="1469574"/>
            <a:ext cx="630237" cy="533400"/>
            <a:chOff x="-44" y="1473"/>
            <a:chExt cx="981" cy="1105"/>
          </a:xfrm>
        </p:grpSpPr>
        <p:pic>
          <p:nvPicPr>
            <p:cNvPr descr="desktop_computer_stylized_medium" id="504" name="Google Shape;504;p18"/>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505" name="Google Shape;505;p1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506" name="Google Shape;506;p18"/>
          <p:cNvGrpSpPr/>
          <p:nvPr/>
        </p:nvGrpSpPr>
        <p:grpSpPr>
          <a:xfrm flipH="1">
            <a:off x="4176575" y="1464812"/>
            <a:ext cx="674687" cy="590550"/>
            <a:chOff x="-44" y="1473"/>
            <a:chExt cx="981" cy="1105"/>
          </a:xfrm>
        </p:grpSpPr>
        <p:pic>
          <p:nvPicPr>
            <p:cNvPr descr="desktop_computer_stylized_medium" id="507" name="Google Shape;507;p18"/>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508" name="Google Shape;508;p1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509" name="Google Shape;509;p18"/>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5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500"/>
                                        <p:tgtEl>
                                          <p:spTgt spid="48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19"/>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fast retransmit</a:t>
            </a:r>
            <a:endParaRPr b="0" sz="4400"/>
          </a:p>
        </p:txBody>
      </p:sp>
      <p:cxnSp>
        <p:nvCxnSpPr>
          <p:cNvPr id="516" name="Google Shape;516;p19"/>
          <p:cNvCxnSpPr/>
          <p:nvPr/>
        </p:nvCxnSpPr>
        <p:spPr>
          <a:xfrm>
            <a:off x="7137251" y="1928015"/>
            <a:ext cx="0" cy="4413474"/>
          </a:xfrm>
          <a:prstGeom prst="straightConnector1">
            <a:avLst/>
          </a:prstGeom>
          <a:noFill/>
          <a:ln cap="flat" cmpd="sng" w="9525">
            <a:solidFill>
              <a:srgbClr val="000000"/>
            </a:solidFill>
            <a:prstDash val="solid"/>
            <a:round/>
            <a:headEnd len="med" w="med" type="none"/>
            <a:tailEnd len="med" w="med" type="triangle"/>
          </a:ln>
        </p:spPr>
      </p:cxnSp>
      <p:cxnSp>
        <p:nvCxnSpPr>
          <p:cNvPr id="517" name="Google Shape;517;p19"/>
          <p:cNvCxnSpPr/>
          <p:nvPr/>
        </p:nvCxnSpPr>
        <p:spPr>
          <a:xfrm>
            <a:off x="10614518" y="2016469"/>
            <a:ext cx="14666" cy="4325020"/>
          </a:xfrm>
          <a:prstGeom prst="straightConnector1">
            <a:avLst/>
          </a:prstGeom>
          <a:noFill/>
          <a:ln cap="flat" cmpd="sng" w="9525">
            <a:solidFill>
              <a:srgbClr val="000000"/>
            </a:solidFill>
            <a:prstDash val="solid"/>
            <a:round/>
            <a:headEnd len="med" w="med" type="none"/>
            <a:tailEnd len="med" w="med" type="triangle"/>
          </a:ln>
        </p:spPr>
      </p:cxnSp>
      <p:sp>
        <p:nvSpPr>
          <p:cNvPr id="518" name="Google Shape;518;p19"/>
          <p:cNvSpPr txBox="1"/>
          <p:nvPr/>
        </p:nvSpPr>
        <p:spPr>
          <a:xfrm>
            <a:off x="9960336" y="1045159"/>
            <a:ext cx="1069083" cy="39067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Host B</a:t>
            </a:r>
            <a:endParaRPr/>
          </a:p>
        </p:txBody>
      </p:sp>
      <p:sp>
        <p:nvSpPr>
          <p:cNvPr id="519" name="Google Shape;519;p19"/>
          <p:cNvSpPr txBox="1"/>
          <p:nvPr/>
        </p:nvSpPr>
        <p:spPr>
          <a:xfrm>
            <a:off x="6733327" y="1065430"/>
            <a:ext cx="1073474" cy="39067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Host A</a:t>
            </a:r>
            <a:endParaRPr/>
          </a:p>
        </p:txBody>
      </p:sp>
      <p:grpSp>
        <p:nvGrpSpPr>
          <p:cNvPr id="520" name="Google Shape;520;p19"/>
          <p:cNvGrpSpPr/>
          <p:nvPr/>
        </p:nvGrpSpPr>
        <p:grpSpPr>
          <a:xfrm>
            <a:off x="6606003" y="2250502"/>
            <a:ext cx="548811" cy="4090987"/>
            <a:chOff x="397" y="868"/>
            <a:chExt cx="250" cy="2220"/>
          </a:xfrm>
        </p:grpSpPr>
        <p:sp>
          <p:nvSpPr>
            <p:cNvPr id="521" name="Google Shape;521;p19"/>
            <p:cNvSpPr txBox="1"/>
            <p:nvPr/>
          </p:nvSpPr>
          <p:spPr>
            <a:xfrm rot="-5400000">
              <a:off x="305" y="1870"/>
              <a:ext cx="434"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timeout</a:t>
              </a:r>
              <a:endParaRPr/>
            </a:p>
          </p:txBody>
        </p:sp>
        <p:grpSp>
          <p:nvGrpSpPr>
            <p:cNvPr id="522" name="Google Shape;522;p19"/>
            <p:cNvGrpSpPr/>
            <p:nvPr/>
          </p:nvGrpSpPr>
          <p:grpSpPr>
            <a:xfrm>
              <a:off x="488" y="868"/>
              <a:ext cx="66" cy="893"/>
              <a:chOff x="3099" y="1749"/>
              <a:chExt cx="66" cy="320"/>
            </a:xfrm>
          </p:grpSpPr>
          <p:cxnSp>
            <p:nvCxnSpPr>
              <p:cNvPr id="523" name="Google Shape;523;p19"/>
              <p:cNvCxnSpPr/>
              <p:nvPr/>
            </p:nvCxnSpPr>
            <p:spPr>
              <a:xfrm rot="10800000">
                <a:off x="3129" y="1749"/>
                <a:ext cx="0" cy="320"/>
              </a:xfrm>
              <a:prstGeom prst="straightConnector1">
                <a:avLst/>
              </a:prstGeom>
              <a:noFill/>
              <a:ln cap="flat" cmpd="sng" w="9525">
                <a:solidFill>
                  <a:srgbClr val="000000"/>
                </a:solidFill>
                <a:prstDash val="solid"/>
                <a:round/>
                <a:headEnd len="med" w="med" type="none"/>
                <a:tailEnd len="med" w="med" type="triangle"/>
              </a:ln>
            </p:spPr>
          </p:cxnSp>
          <p:cxnSp>
            <p:nvCxnSpPr>
              <p:cNvPr id="524" name="Google Shape;524;p19"/>
              <p:cNvCxnSpPr/>
              <p:nvPr/>
            </p:nvCxnSpPr>
            <p:spPr>
              <a:xfrm>
                <a:off x="3099" y="1752"/>
                <a:ext cx="66" cy="0"/>
              </a:xfrm>
              <a:prstGeom prst="straightConnector1">
                <a:avLst/>
              </a:prstGeom>
              <a:noFill/>
              <a:ln cap="flat" cmpd="sng" w="9525">
                <a:solidFill>
                  <a:srgbClr val="000000"/>
                </a:solidFill>
                <a:prstDash val="solid"/>
                <a:round/>
                <a:headEnd len="med" w="med" type="none"/>
                <a:tailEnd len="med" w="med" type="none"/>
              </a:ln>
            </p:spPr>
          </p:cxnSp>
        </p:grpSp>
        <p:grpSp>
          <p:nvGrpSpPr>
            <p:cNvPr id="525" name="Google Shape;525;p19"/>
            <p:cNvGrpSpPr/>
            <p:nvPr/>
          </p:nvGrpSpPr>
          <p:grpSpPr>
            <a:xfrm rot="10800000">
              <a:off x="478" y="2224"/>
              <a:ext cx="66" cy="864"/>
              <a:chOff x="3106" y="1749"/>
              <a:chExt cx="66" cy="320"/>
            </a:xfrm>
          </p:grpSpPr>
          <p:cxnSp>
            <p:nvCxnSpPr>
              <p:cNvPr id="526" name="Google Shape;526;p19"/>
              <p:cNvCxnSpPr/>
              <p:nvPr/>
            </p:nvCxnSpPr>
            <p:spPr>
              <a:xfrm rot="10800000">
                <a:off x="3132" y="1749"/>
                <a:ext cx="0" cy="320"/>
              </a:xfrm>
              <a:prstGeom prst="straightConnector1">
                <a:avLst/>
              </a:prstGeom>
              <a:noFill/>
              <a:ln cap="flat" cmpd="sng" w="9525">
                <a:solidFill>
                  <a:srgbClr val="000000"/>
                </a:solidFill>
                <a:prstDash val="solid"/>
                <a:round/>
                <a:headEnd len="med" w="med" type="none"/>
                <a:tailEnd len="med" w="med" type="triangle"/>
              </a:ln>
            </p:spPr>
          </p:cxnSp>
          <p:cxnSp>
            <p:nvCxnSpPr>
              <p:cNvPr id="527" name="Google Shape;527;p19"/>
              <p:cNvCxnSpPr/>
              <p:nvPr/>
            </p:nvCxnSpPr>
            <p:spPr>
              <a:xfrm>
                <a:off x="3106" y="1752"/>
                <a:ext cx="66" cy="0"/>
              </a:xfrm>
              <a:prstGeom prst="straightConnector1">
                <a:avLst/>
              </a:prstGeom>
              <a:noFill/>
              <a:ln cap="flat" cmpd="sng" w="9525">
                <a:solidFill>
                  <a:srgbClr val="000000"/>
                </a:solidFill>
                <a:prstDash val="solid"/>
                <a:round/>
                <a:headEnd len="med" w="med" type="none"/>
                <a:tailEnd len="med" w="med" type="none"/>
              </a:ln>
            </p:spPr>
          </p:cxnSp>
        </p:grpSp>
      </p:grpSp>
      <p:grpSp>
        <p:nvGrpSpPr>
          <p:cNvPr id="528" name="Google Shape;528;p19"/>
          <p:cNvGrpSpPr/>
          <p:nvPr/>
        </p:nvGrpSpPr>
        <p:grpSpPr>
          <a:xfrm>
            <a:off x="6989928" y="3003106"/>
            <a:ext cx="3635826" cy="2213976"/>
            <a:chOff x="6989928" y="3003106"/>
            <a:chExt cx="3635826" cy="2213976"/>
          </a:xfrm>
        </p:grpSpPr>
        <p:cxnSp>
          <p:nvCxnSpPr>
            <p:cNvPr id="529" name="Google Shape;529;p19"/>
            <p:cNvCxnSpPr/>
            <p:nvPr/>
          </p:nvCxnSpPr>
          <p:spPr>
            <a:xfrm flipH="1">
              <a:off x="7124339" y="3003106"/>
              <a:ext cx="3483853" cy="939821"/>
            </a:xfrm>
            <a:prstGeom prst="straightConnector1">
              <a:avLst/>
            </a:prstGeom>
            <a:noFill/>
            <a:ln cap="flat" cmpd="sng" w="28575">
              <a:solidFill>
                <a:srgbClr val="3333CC"/>
              </a:solidFill>
              <a:prstDash val="solid"/>
              <a:round/>
              <a:headEnd len="med" w="med" type="none"/>
              <a:tailEnd len="med" w="med" type="triangle"/>
            </a:ln>
          </p:spPr>
        </p:cxnSp>
        <p:cxnSp>
          <p:nvCxnSpPr>
            <p:cNvPr id="530" name="Google Shape;530;p19"/>
            <p:cNvCxnSpPr/>
            <p:nvPr/>
          </p:nvCxnSpPr>
          <p:spPr>
            <a:xfrm flipH="1">
              <a:off x="7126535" y="3495131"/>
              <a:ext cx="3499219" cy="963777"/>
            </a:xfrm>
            <a:prstGeom prst="straightConnector1">
              <a:avLst/>
            </a:prstGeom>
            <a:noFill/>
            <a:ln cap="flat" cmpd="sng" w="28575">
              <a:solidFill>
                <a:srgbClr val="3333CC"/>
              </a:solidFill>
              <a:prstDash val="solid"/>
              <a:round/>
              <a:headEnd len="med" w="med" type="none"/>
              <a:tailEnd len="med" w="med" type="triangle"/>
            </a:ln>
          </p:spPr>
        </p:cxnSp>
        <p:cxnSp>
          <p:nvCxnSpPr>
            <p:cNvPr id="531" name="Google Shape;531;p19"/>
            <p:cNvCxnSpPr/>
            <p:nvPr/>
          </p:nvCxnSpPr>
          <p:spPr>
            <a:xfrm flipH="1">
              <a:off x="7137252" y="3785544"/>
              <a:ext cx="3466289" cy="1030117"/>
            </a:xfrm>
            <a:prstGeom prst="straightConnector1">
              <a:avLst/>
            </a:prstGeom>
            <a:noFill/>
            <a:ln cap="flat" cmpd="sng" w="28575">
              <a:solidFill>
                <a:srgbClr val="3333CC"/>
              </a:solidFill>
              <a:prstDash val="solid"/>
              <a:round/>
              <a:headEnd len="med" w="med" type="none"/>
              <a:tailEnd len="med" w="med" type="triangle"/>
            </a:ln>
          </p:spPr>
        </p:cxnSp>
        <p:cxnSp>
          <p:nvCxnSpPr>
            <p:cNvPr id="532" name="Google Shape;532;p19"/>
            <p:cNvCxnSpPr/>
            <p:nvPr/>
          </p:nvCxnSpPr>
          <p:spPr>
            <a:xfrm flipH="1">
              <a:off x="7137252" y="4050906"/>
              <a:ext cx="3450923" cy="1044860"/>
            </a:xfrm>
            <a:prstGeom prst="straightConnector1">
              <a:avLst/>
            </a:prstGeom>
            <a:noFill/>
            <a:ln cap="flat" cmpd="sng" w="28575">
              <a:solidFill>
                <a:srgbClr val="3333CC"/>
              </a:solidFill>
              <a:prstDash val="solid"/>
              <a:round/>
              <a:headEnd len="med" w="med" type="none"/>
              <a:tailEnd len="med" w="med" type="triangle"/>
            </a:ln>
          </p:spPr>
        </p:cxnSp>
        <p:sp>
          <p:nvSpPr>
            <p:cNvPr id="533" name="Google Shape;533;p19"/>
            <p:cNvSpPr txBox="1"/>
            <p:nvPr/>
          </p:nvSpPr>
          <p:spPr>
            <a:xfrm rot="-863019">
              <a:off x="7013299" y="3540991"/>
              <a:ext cx="1312756" cy="3538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ACK=100</a:t>
              </a:r>
              <a:endParaRPr b="0" i="0" sz="1000" u="none" cap="none" strike="noStrike">
                <a:solidFill>
                  <a:srgbClr val="000000"/>
                </a:solidFill>
                <a:latin typeface="Times New Roman"/>
                <a:ea typeface="Times New Roman"/>
                <a:cs typeface="Times New Roman"/>
                <a:sym typeface="Times New Roman"/>
              </a:endParaRPr>
            </a:p>
          </p:txBody>
        </p:sp>
        <p:sp>
          <p:nvSpPr>
            <p:cNvPr id="534" name="Google Shape;534;p19"/>
            <p:cNvSpPr txBox="1"/>
            <p:nvPr/>
          </p:nvSpPr>
          <p:spPr>
            <a:xfrm rot="-964894">
              <a:off x="7025762" y="4030047"/>
              <a:ext cx="1312756" cy="3538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ACK=100</a:t>
              </a:r>
              <a:endParaRPr b="0" i="0" sz="1000" u="none" cap="none" strike="noStrike">
                <a:solidFill>
                  <a:srgbClr val="000000"/>
                </a:solidFill>
                <a:latin typeface="Times New Roman"/>
                <a:ea typeface="Times New Roman"/>
                <a:cs typeface="Times New Roman"/>
                <a:sym typeface="Times New Roman"/>
              </a:endParaRPr>
            </a:p>
          </p:txBody>
        </p:sp>
        <p:sp>
          <p:nvSpPr>
            <p:cNvPr id="535" name="Google Shape;535;p19"/>
            <p:cNvSpPr txBox="1"/>
            <p:nvPr/>
          </p:nvSpPr>
          <p:spPr>
            <a:xfrm rot="-942892">
              <a:off x="7017491" y="4400415"/>
              <a:ext cx="1312756" cy="3538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ACK=100</a:t>
              </a:r>
              <a:endParaRPr b="0" i="0" sz="1000" u="none" cap="none" strike="noStrike">
                <a:solidFill>
                  <a:srgbClr val="000000"/>
                </a:solidFill>
                <a:latin typeface="Times New Roman"/>
                <a:ea typeface="Times New Roman"/>
                <a:cs typeface="Times New Roman"/>
                <a:sym typeface="Times New Roman"/>
              </a:endParaRPr>
            </a:p>
          </p:txBody>
        </p:sp>
        <p:sp>
          <p:nvSpPr>
            <p:cNvPr id="536" name="Google Shape;536;p19"/>
            <p:cNvSpPr txBox="1"/>
            <p:nvPr/>
          </p:nvSpPr>
          <p:spPr>
            <a:xfrm rot="-971646">
              <a:off x="7020313" y="4687228"/>
              <a:ext cx="1312756" cy="3538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ACK=100</a:t>
              </a:r>
              <a:endParaRPr b="0" i="0" sz="1000" u="none" cap="none" strike="noStrike">
                <a:solidFill>
                  <a:srgbClr val="000000"/>
                </a:solidFill>
                <a:latin typeface="Times New Roman"/>
                <a:ea typeface="Times New Roman"/>
                <a:cs typeface="Times New Roman"/>
                <a:sym typeface="Times New Roman"/>
              </a:endParaRPr>
            </a:p>
          </p:txBody>
        </p:sp>
      </p:grpSp>
      <p:sp>
        <p:nvSpPr>
          <p:cNvPr id="537" name="Google Shape;537;p19"/>
          <p:cNvSpPr/>
          <p:nvPr/>
        </p:nvSpPr>
        <p:spPr>
          <a:xfrm>
            <a:off x="7435805" y="2563776"/>
            <a:ext cx="1047131" cy="26167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538" name="Google Shape;538;p19"/>
          <p:cNvGrpSpPr/>
          <p:nvPr/>
        </p:nvGrpSpPr>
        <p:grpSpPr>
          <a:xfrm>
            <a:off x="7137252" y="2041682"/>
            <a:ext cx="3503609" cy="1987110"/>
            <a:chOff x="7137252" y="2041682"/>
            <a:chExt cx="3503609" cy="1987110"/>
          </a:xfrm>
        </p:grpSpPr>
        <p:cxnSp>
          <p:nvCxnSpPr>
            <p:cNvPr id="539" name="Google Shape;539;p19"/>
            <p:cNvCxnSpPr/>
            <p:nvPr/>
          </p:nvCxnSpPr>
          <p:spPr>
            <a:xfrm>
              <a:off x="7137252" y="2281830"/>
              <a:ext cx="3503609" cy="685517"/>
            </a:xfrm>
            <a:prstGeom prst="straightConnector1">
              <a:avLst/>
            </a:prstGeom>
            <a:noFill/>
            <a:ln cap="flat" cmpd="sng" w="28575">
              <a:solidFill>
                <a:srgbClr val="3333CC"/>
              </a:solidFill>
              <a:prstDash val="solid"/>
              <a:round/>
              <a:headEnd len="med" w="med" type="none"/>
              <a:tailEnd len="med" w="med" type="triangle"/>
            </a:ln>
          </p:spPr>
        </p:cxnSp>
        <p:cxnSp>
          <p:nvCxnSpPr>
            <p:cNvPr id="540" name="Google Shape;540;p19"/>
            <p:cNvCxnSpPr/>
            <p:nvPr/>
          </p:nvCxnSpPr>
          <p:spPr>
            <a:xfrm>
              <a:off x="7137252" y="2547191"/>
              <a:ext cx="2430134" cy="480967"/>
            </a:xfrm>
            <a:prstGeom prst="straightConnector1">
              <a:avLst/>
            </a:prstGeom>
            <a:noFill/>
            <a:ln cap="flat" cmpd="sng" w="28575">
              <a:solidFill>
                <a:srgbClr val="3333CC"/>
              </a:solidFill>
              <a:prstDash val="solid"/>
              <a:round/>
              <a:headEnd len="med" w="med" type="none"/>
              <a:tailEnd len="med" w="med" type="triangle"/>
            </a:ln>
          </p:spPr>
        </p:cxnSp>
        <p:cxnSp>
          <p:nvCxnSpPr>
            <p:cNvPr id="541" name="Google Shape;541;p19"/>
            <p:cNvCxnSpPr/>
            <p:nvPr/>
          </p:nvCxnSpPr>
          <p:spPr>
            <a:xfrm>
              <a:off x="7137252" y="2812553"/>
              <a:ext cx="3503609" cy="685517"/>
            </a:xfrm>
            <a:prstGeom prst="straightConnector1">
              <a:avLst/>
            </a:prstGeom>
            <a:noFill/>
            <a:ln cap="flat" cmpd="sng" w="28575">
              <a:solidFill>
                <a:srgbClr val="3333CC"/>
              </a:solidFill>
              <a:prstDash val="solid"/>
              <a:round/>
              <a:headEnd len="med" w="med" type="none"/>
              <a:tailEnd len="med" w="med" type="triangle"/>
            </a:ln>
          </p:spPr>
        </p:cxnSp>
        <p:cxnSp>
          <p:nvCxnSpPr>
            <p:cNvPr id="542" name="Google Shape;542;p19"/>
            <p:cNvCxnSpPr/>
            <p:nvPr/>
          </p:nvCxnSpPr>
          <p:spPr>
            <a:xfrm>
              <a:off x="7137252" y="3343275"/>
              <a:ext cx="3503609" cy="685517"/>
            </a:xfrm>
            <a:prstGeom prst="straightConnector1">
              <a:avLst/>
            </a:prstGeom>
            <a:noFill/>
            <a:ln cap="flat" cmpd="sng" w="28575">
              <a:solidFill>
                <a:srgbClr val="3333CC"/>
              </a:solidFill>
              <a:prstDash val="solid"/>
              <a:round/>
              <a:headEnd len="med" w="med" type="none"/>
              <a:tailEnd len="med" w="med" type="triangle"/>
            </a:ln>
          </p:spPr>
        </p:cxnSp>
        <p:cxnSp>
          <p:nvCxnSpPr>
            <p:cNvPr id="543" name="Google Shape;543;p19"/>
            <p:cNvCxnSpPr/>
            <p:nvPr/>
          </p:nvCxnSpPr>
          <p:spPr>
            <a:xfrm>
              <a:off x="7137252" y="3077914"/>
              <a:ext cx="3503609" cy="685517"/>
            </a:xfrm>
            <a:prstGeom prst="straightConnector1">
              <a:avLst/>
            </a:prstGeom>
            <a:noFill/>
            <a:ln cap="flat" cmpd="sng" w="28575">
              <a:solidFill>
                <a:srgbClr val="3333CC"/>
              </a:solidFill>
              <a:prstDash val="solid"/>
              <a:round/>
              <a:headEnd len="med" w="med" type="none"/>
              <a:tailEnd len="med" w="med" type="triangle"/>
            </a:ln>
          </p:spPr>
        </p:cxnSp>
        <p:sp>
          <p:nvSpPr>
            <p:cNvPr id="544" name="Google Shape;544;p19"/>
            <p:cNvSpPr txBox="1"/>
            <p:nvPr/>
          </p:nvSpPr>
          <p:spPr>
            <a:xfrm>
              <a:off x="9451039" y="2740684"/>
              <a:ext cx="390753" cy="53072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Arial"/>
                <a:buNone/>
              </a:pPr>
              <a:r>
                <a:rPr b="0" i="0" lang="en-US" sz="2400" u="none" cap="none" strike="noStrike">
                  <a:solidFill>
                    <a:srgbClr val="FF0000"/>
                  </a:solidFill>
                  <a:latin typeface="Arial"/>
                  <a:ea typeface="Arial"/>
                  <a:cs typeface="Arial"/>
                  <a:sym typeface="Arial"/>
                </a:rPr>
                <a:t>X</a:t>
              </a:r>
              <a:endParaRPr b="0" i="0" sz="1000" u="none" cap="none" strike="noStrike">
                <a:solidFill>
                  <a:srgbClr val="000000"/>
                </a:solidFill>
                <a:latin typeface="Times New Roman"/>
                <a:ea typeface="Times New Roman"/>
                <a:cs typeface="Times New Roman"/>
                <a:sym typeface="Times New Roman"/>
              </a:endParaRPr>
            </a:p>
          </p:txBody>
        </p:sp>
        <p:sp>
          <p:nvSpPr>
            <p:cNvPr id="545" name="Google Shape;545;p19"/>
            <p:cNvSpPr txBox="1"/>
            <p:nvPr/>
          </p:nvSpPr>
          <p:spPr>
            <a:xfrm rot="584648">
              <a:off x="7273253" y="2219051"/>
              <a:ext cx="2122193"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Seq=92, 8 bytes of data</a:t>
              </a:r>
              <a:endParaRPr/>
            </a:p>
          </p:txBody>
        </p:sp>
        <p:sp>
          <p:nvSpPr>
            <p:cNvPr id="546" name="Google Shape;546;p19"/>
            <p:cNvSpPr txBox="1"/>
            <p:nvPr/>
          </p:nvSpPr>
          <p:spPr>
            <a:xfrm rot="665764">
              <a:off x="7287508" y="2545419"/>
              <a:ext cx="231369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Seq=100, 20 bytes of data</a:t>
              </a:r>
              <a:endParaRPr/>
            </a:p>
          </p:txBody>
        </p:sp>
      </p:grpSp>
      <p:grpSp>
        <p:nvGrpSpPr>
          <p:cNvPr id="547" name="Google Shape;547;p19"/>
          <p:cNvGrpSpPr/>
          <p:nvPr/>
        </p:nvGrpSpPr>
        <p:grpSpPr>
          <a:xfrm>
            <a:off x="6842436" y="5132585"/>
            <a:ext cx="3833549" cy="696610"/>
            <a:chOff x="6842436" y="5132585"/>
            <a:chExt cx="3833549" cy="696610"/>
          </a:xfrm>
        </p:grpSpPr>
        <p:cxnSp>
          <p:nvCxnSpPr>
            <p:cNvPr id="548" name="Google Shape;548;p19"/>
            <p:cNvCxnSpPr/>
            <p:nvPr/>
          </p:nvCxnSpPr>
          <p:spPr>
            <a:xfrm>
              <a:off x="7172376" y="5143678"/>
              <a:ext cx="3503609" cy="685517"/>
            </a:xfrm>
            <a:prstGeom prst="straightConnector1">
              <a:avLst/>
            </a:prstGeom>
            <a:noFill/>
            <a:ln cap="flat" cmpd="sng" w="28575">
              <a:solidFill>
                <a:srgbClr val="3333CC"/>
              </a:solidFill>
              <a:prstDash val="solid"/>
              <a:round/>
              <a:headEnd len="med" w="med" type="none"/>
              <a:tailEnd len="med" w="med" type="triangle"/>
            </a:ln>
          </p:spPr>
        </p:cxnSp>
        <p:sp>
          <p:nvSpPr>
            <p:cNvPr id="549" name="Google Shape;549;p19"/>
            <p:cNvSpPr/>
            <p:nvPr/>
          </p:nvSpPr>
          <p:spPr>
            <a:xfrm>
              <a:off x="7408171" y="5224724"/>
              <a:ext cx="1047131" cy="26167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50" name="Google Shape;550;p19"/>
            <p:cNvSpPr txBox="1"/>
            <p:nvPr/>
          </p:nvSpPr>
          <p:spPr>
            <a:xfrm>
              <a:off x="6842436" y="5132585"/>
              <a:ext cx="3154565" cy="3538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Seq=100, 20 bytes of data</a:t>
              </a:r>
              <a:endParaRPr/>
            </a:p>
          </p:txBody>
        </p:sp>
      </p:grpSp>
      <p:grpSp>
        <p:nvGrpSpPr>
          <p:cNvPr id="551" name="Google Shape;551;p19"/>
          <p:cNvGrpSpPr/>
          <p:nvPr/>
        </p:nvGrpSpPr>
        <p:grpSpPr>
          <a:xfrm>
            <a:off x="6608198" y="1343690"/>
            <a:ext cx="810044" cy="619176"/>
            <a:chOff x="-44" y="1473"/>
            <a:chExt cx="981" cy="1105"/>
          </a:xfrm>
        </p:grpSpPr>
        <p:pic>
          <p:nvPicPr>
            <p:cNvPr descr="desktop_computer_stylized_medium" id="552" name="Google Shape;552;p1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553" name="Google Shape;553;p1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554" name="Google Shape;554;p19"/>
          <p:cNvGrpSpPr/>
          <p:nvPr/>
        </p:nvGrpSpPr>
        <p:grpSpPr>
          <a:xfrm flipH="1">
            <a:off x="10328620" y="1375018"/>
            <a:ext cx="749093" cy="672617"/>
            <a:chOff x="-44" y="1473"/>
            <a:chExt cx="981" cy="1105"/>
          </a:xfrm>
        </p:grpSpPr>
        <p:pic>
          <p:nvPicPr>
            <p:cNvPr descr="desktop_computer_stylized_medium" id="555" name="Google Shape;555;p1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556" name="Google Shape;556;p1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557" name="Google Shape;557;p19"/>
          <p:cNvGrpSpPr/>
          <p:nvPr/>
        </p:nvGrpSpPr>
        <p:grpSpPr>
          <a:xfrm>
            <a:off x="1803400" y="4591050"/>
            <a:ext cx="5319534" cy="1606314"/>
            <a:chOff x="1803400" y="4591050"/>
            <a:chExt cx="5319534" cy="1606314"/>
          </a:xfrm>
        </p:grpSpPr>
        <p:pic>
          <p:nvPicPr>
            <p:cNvPr descr="Image result for light bulb icon" id="558" name="Google Shape;558;p19"/>
            <p:cNvPicPr preferRelativeResize="0"/>
            <p:nvPr/>
          </p:nvPicPr>
          <p:blipFill rotWithShape="1">
            <a:blip r:embed="rId4">
              <a:alphaModFix/>
            </a:blip>
            <a:srcRect b="0" l="0" r="0" t="0"/>
            <a:stretch/>
          </p:blipFill>
          <p:spPr>
            <a:xfrm>
              <a:off x="1803400" y="4591050"/>
              <a:ext cx="819150" cy="819150"/>
            </a:xfrm>
            <a:prstGeom prst="rect">
              <a:avLst/>
            </a:prstGeom>
            <a:noFill/>
            <a:ln>
              <a:noFill/>
            </a:ln>
          </p:spPr>
        </p:pic>
        <p:sp>
          <p:nvSpPr>
            <p:cNvPr id="559" name="Google Shape;559;p19"/>
            <p:cNvSpPr txBox="1"/>
            <p:nvPr/>
          </p:nvSpPr>
          <p:spPr>
            <a:xfrm>
              <a:off x="2235200" y="4775436"/>
              <a:ext cx="4145527" cy="1421928"/>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Receipt of three duplicate ACKs indicates 3 segments received after a missing segment – lost segment is likely. So retransmit!</a:t>
              </a:r>
              <a:endParaRPr b="0" i="0" sz="1100" u="none" cap="none" strike="noStrike">
                <a:solidFill>
                  <a:srgbClr val="000000"/>
                </a:solidFill>
                <a:latin typeface="Calibri"/>
                <a:ea typeface="Calibri"/>
                <a:cs typeface="Calibri"/>
                <a:sym typeface="Calibri"/>
              </a:endParaRPr>
            </a:p>
          </p:txBody>
        </p:sp>
        <p:cxnSp>
          <p:nvCxnSpPr>
            <p:cNvPr id="560" name="Google Shape;560;p19"/>
            <p:cNvCxnSpPr/>
            <p:nvPr/>
          </p:nvCxnSpPr>
          <p:spPr>
            <a:xfrm>
              <a:off x="6359939" y="5143678"/>
              <a:ext cx="762995" cy="0"/>
            </a:xfrm>
            <a:prstGeom prst="straightConnector1">
              <a:avLst/>
            </a:prstGeom>
            <a:noFill/>
            <a:ln cap="flat" cmpd="sng" w="22225">
              <a:solidFill>
                <a:srgbClr val="C00000"/>
              </a:solidFill>
              <a:prstDash val="solid"/>
              <a:miter lim="800000"/>
              <a:headEnd len="sm" w="sm" type="none"/>
              <a:tailEnd len="sm" w="sm" type="none"/>
            </a:ln>
          </p:spPr>
        </p:cxnSp>
      </p:grpSp>
      <p:grpSp>
        <p:nvGrpSpPr>
          <p:cNvPr id="561" name="Google Shape;561;p19"/>
          <p:cNvGrpSpPr/>
          <p:nvPr/>
        </p:nvGrpSpPr>
        <p:grpSpPr>
          <a:xfrm>
            <a:off x="790711" y="1227535"/>
            <a:ext cx="5214977" cy="2878929"/>
            <a:chOff x="7089911" y="1681505"/>
            <a:chExt cx="5214977" cy="2878929"/>
          </a:xfrm>
        </p:grpSpPr>
        <p:sp>
          <p:nvSpPr>
            <p:cNvPr id="562" name="Google Shape;562;p19"/>
            <p:cNvSpPr/>
            <p:nvPr/>
          </p:nvSpPr>
          <p:spPr>
            <a:xfrm>
              <a:off x="7360355" y="2207758"/>
              <a:ext cx="4809067" cy="22637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Clr>
                  <a:srgbClr val="000099"/>
                </a:buClr>
                <a:buSzPts val="1820"/>
                <a:buFont typeface="Noto Sans Symbols"/>
                <a:buNone/>
              </a:pPr>
              <a:r>
                <a:rPr b="0" i="0" lang="en-US" sz="2800" u="none" cap="none" strike="noStrike">
                  <a:solidFill>
                    <a:srgbClr val="000000"/>
                  </a:solidFill>
                  <a:latin typeface="Calibri"/>
                  <a:ea typeface="Calibri"/>
                  <a:cs typeface="Calibri"/>
                  <a:sym typeface="Calibri"/>
                </a:rPr>
                <a:t>if sender receives 3 additional ACKs for same data </a:t>
              </a:r>
              <a:r>
                <a:rPr b="0" i="0" lang="en-US" sz="2400" u="none" cap="none" strike="noStrike">
                  <a:solidFill>
                    <a:srgbClr val="000000"/>
                  </a:solidFill>
                  <a:latin typeface="Calibri"/>
                  <a:ea typeface="Calibri"/>
                  <a:cs typeface="Calibri"/>
                  <a:sym typeface="Calibri"/>
                </a:rPr>
                <a:t>(“triple duplicate ACKs”),</a:t>
              </a:r>
              <a:r>
                <a:rPr b="0" i="0" lang="en-US" sz="2800" u="none" cap="none" strike="noStrike">
                  <a:solidFill>
                    <a:srgbClr val="000000"/>
                  </a:solidFill>
                  <a:latin typeface="Calibri"/>
                  <a:ea typeface="Calibri"/>
                  <a:cs typeface="Calibri"/>
                  <a:sym typeface="Calibri"/>
                </a:rPr>
                <a:t> resend unACKed segment with smallest seq #</a:t>
              </a:r>
              <a:endParaRPr/>
            </a:p>
            <a:p>
              <a:pPr indent="-238125" lvl="1" marL="463550" marR="0" rtl="0" algn="l">
                <a:lnSpc>
                  <a:spcPct val="85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likely that unACKed segment lost, so don’t wait for timeout</a:t>
              </a:r>
              <a:endParaRPr b="0" i="0" sz="2400" u="none" cap="none" strike="noStrike">
                <a:solidFill>
                  <a:srgbClr val="000000"/>
                </a:solidFill>
                <a:latin typeface="Calibri"/>
                <a:ea typeface="Calibri"/>
                <a:cs typeface="Calibri"/>
                <a:sym typeface="Calibri"/>
              </a:endParaRPr>
            </a:p>
          </p:txBody>
        </p:sp>
        <p:sp>
          <p:nvSpPr>
            <p:cNvPr id="563" name="Google Shape;563;p19"/>
            <p:cNvSpPr/>
            <p:nvPr/>
          </p:nvSpPr>
          <p:spPr>
            <a:xfrm>
              <a:off x="7089911" y="1910106"/>
              <a:ext cx="5214977" cy="2650328"/>
            </a:xfrm>
            <a:prstGeom prst="rect">
              <a:avLst/>
            </a:prstGeom>
            <a:noFill/>
            <a:ln cap="flat" cmpd="sng" w="1905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564" name="Google Shape;564;p19"/>
            <p:cNvSpPr txBox="1"/>
            <p:nvPr/>
          </p:nvSpPr>
          <p:spPr>
            <a:xfrm>
              <a:off x="7348953" y="1681505"/>
              <a:ext cx="2773363" cy="457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400"/>
                <a:buFont typeface="Tahoma"/>
                <a:buNone/>
              </a:pPr>
              <a:r>
                <a:rPr b="0" i="1" lang="en-US" sz="2400" u="none" cap="none" strike="noStrike">
                  <a:solidFill>
                    <a:srgbClr val="CC0000"/>
                  </a:solidFill>
                  <a:latin typeface="Tahoma"/>
                  <a:ea typeface="Tahoma"/>
                  <a:cs typeface="Tahoma"/>
                  <a:sym typeface="Tahoma"/>
                </a:rPr>
                <a:t>TCP fast retransmit</a:t>
              </a:r>
              <a:endParaRPr/>
            </a:p>
          </p:txBody>
        </p:sp>
      </p:grpSp>
      <p:sp>
        <p:nvSpPr>
          <p:cNvPr id="565" name="Google Shape;565;p19"/>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500"/>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500"/>
                                        <p:tgtEl>
                                          <p:spTgt spid="5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500"/>
                                        <p:tgtEl>
                                          <p:spTgt spid="5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500"/>
                                        <p:tgtEl>
                                          <p:spTgt spid="5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500"/>
                                        <p:tgtEl>
                                          <p:spTgt spid="5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20"/>
          <p:cNvSpPr txBox="1"/>
          <p:nvPr>
            <p:ph type="title"/>
          </p:nvPr>
        </p:nvSpPr>
        <p:spPr>
          <a:xfrm>
            <a:off x="798691" y="28932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Chapter 3: roadmap</a:t>
            </a:r>
            <a:endParaRPr/>
          </a:p>
        </p:txBody>
      </p:sp>
      <p:sp>
        <p:nvSpPr>
          <p:cNvPr id="572" name="Google Shape;572;p20"/>
          <p:cNvSpPr txBox="1"/>
          <p:nvPr>
            <p:ph idx="2" type="body"/>
          </p:nvPr>
        </p:nvSpPr>
        <p:spPr>
          <a:xfrm>
            <a:off x="798690" y="1183946"/>
            <a:ext cx="6618109" cy="5624267"/>
          </a:xfrm>
          <a:prstGeom prst="rect">
            <a:avLst/>
          </a:prstGeom>
          <a:noFill/>
          <a:ln>
            <a:noFill/>
          </a:ln>
        </p:spPr>
        <p:txBody>
          <a:bodyPr anchorCtr="0" anchor="t" bIns="45700" lIns="91425" spcFirstLastPara="1" rIns="91425" wrap="square" tIns="45700">
            <a:normAutofit/>
          </a:bodyPr>
          <a:lstStyle/>
          <a:p>
            <a:pPr indent="-285750" lvl="0" marL="403225" rtl="0" algn="l">
              <a:lnSpc>
                <a:spcPct val="90000"/>
              </a:lnSpc>
              <a:spcBef>
                <a:spcPts val="0"/>
              </a:spcBef>
              <a:spcAft>
                <a:spcPts val="0"/>
              </a:spcAft>
              <a:buClr>
                <a:srgbClr val="BFBFBF"/>
              </a:buClr>
              <a:buSzPts val="3200"/>
              <a:buChar char="▪"/>
            </a:pPr>
            <a:r>
              <a:rPr lang="en-US" sz="3200">
                <a:solidFill>
                  <a:srgbClr val="BFBFBF"/>
                </a:solidFill>
              </a:rPr>
              <a:t>Transport-layer services</a:t>
            </a:r>
            <a:endParaRPr/>
          </a:p>
          <a:p>
            <a:pPr indent="-285750" lvl="0" marL="403225" rtl="0" algn="l">
              <a:lnSpc>
                <a:spcPct val="90000"/>
              </a:lnSpc>
              <a:spcBef>
                <a:spcPts val="800"/>
              </a:spcBef>
              <a:spcAft>
                <a:spcPts val="0"/>
              </a:spcAft>
              <a:buClr>
                <a:srgbClr val="BFBFBF"/>
              </a:buClr>
              <a:buSzPts val="3200"/>
              <a:buChar char="▪"/>
            </a:pPr>
            <a:r>
              <a:rPr lang="en-US" sz="3200">
                <a:solidFill>
                  <a:srgbClr val="BFBFBF"/>
                </a:solidFill>
              </a:rPr>
              <a:t>Multiplexing and demultiplexing</a:t>
            </a:r>
            <a:endParaRPr/>
          </a:p>
          <a:p>
            <a:pPr indent="-285750" lvl="0" marL="403225" rtl="0" algn="l">
              <a:lnSpc>
                <a:spcPct val="90000"/>
              </a:lnSpc>
              <a:spcBef>
                <a:spcPts val="800"/>
              </a:spcBef>
              <a:spcAft>
                <a:spcPts val="0"/>
              </a:spcAft>
              <a:buClr>
                <a:srgbClr val="BFBFBF"/>
              </a:buClr>
              <a:buSzPts val="3200"/>
              <a:buChar char="▪"/>
            </a:pPr>
            <a:r>
              <a:rPr lang="en-US" sz="3200">
                <a:solidFill>
                  <a:srgbClr val="BFBFBF"/>
                </a:solidFill>
              </a:rPr>
              <a:t>Connectionless transport: UDP</a:t>
            </a:r>
            <a:endParaRPr/>
          </a:p>
          <a:p>
            <a:pPr indent="-285750" lvl="0" marL="403225" rtl="0" algn="l">
              <a:lnSpc>
                <a:spcPct val="90000"/>
              </a:lnSpc>
              <a:spcBef>
                <a:spcPts val="800"/>
              </a:spcBef>
              <a:spcAft>
                <a:spcPts val="0"/>
              </a:spcAft>
              <a:buClr>
                <a:srgbClr val="BFBFBF"/>
              </a:buClr>
              <a:buSzPts val="3200"/>
              <a:buChar char="▪"/>
            </a:pPr>
            <a:r>
              <a:rPr lang="en-US" sz="3200">
                <a:solidFill>
                  <a:srgbClr val="BFBFBF"/>
                </a:solidFill>
              </a:rPr>
              <a:t>Principles of reliable data transfer </a:t>
            </a:r>
            <a:endParaRPr/>
          </a:p>
          <a:p>
            <a:pPr indent="-285750" lvl="0" marL="403225" rtl="0" algn="l">
              <a:lnSpc>
                <a:spcPct val="90000"/>
              </a:lnSpc>
              <a:spcBef>
                <a:spcPts val="800"/>
              </a:spcBef>
              <a:spcAft>
                <a:spcPts val="0"/>
              </a:spcAft>
              <a:buSzPts val="3200"/>
              <a:buChar char="▪"/>
            </a:pPr>
            <a:r>
              <a:rPr lang="en-US" sz="3200"/>
              <a:t>Connection-oriented transport: TCP</a:t>
            </a:r>
            <a:endParaRPr/>
          </a:p>
          <a:p>
            <a:pPr indent="-288925" lvl="1" marL="746125" rtl="0" algn="l">
              <a:lnSpc>
                <a:spcPct val="90000"/>
              </a:lnSpc>
              <a:spcBef>
                <a:spcPts val="500"/>
              </a:spcBef>
              <a:spcAft>
                <a:spcPts val="0"/>
              </a:spcAft>
              <a:buClr>
                <a:srgbClr val="BFBFBF"/>
              </a:buClr>
              <a:buSzPts val="2400"/>
              <a:buFont typeface="Arial"/>
              <a:buChar char="•"/>
            </a:pPr>
            <a:r>
              <a:rPr lang="en-US">
                <a:solidFill>
                  <a:srgbClr val="BFBFBF"/>
                </a:solidFill>
              </a:rPr>
              <a:t>segment structure</a:t>
            </a:r>
            <a:endParaRPr/>
          </a:p>
          <a:p>
            <a:pPr indent="-288925" lvl="1" marL="746125" rtl="0" algn="l">
              <a:lnSpc>
                <a:spcPct val="90000"/>
              </a:lnSpc>
              <a:spcBef>
                <a:spcPts val="500"/>
              </a:spcBef>
              <a:spcAft>
                <a:spcPts val="0"/>
              </a:spcAft>
              <a:buClr>
                <a:srgbClr val="BFBFBF"/>
              </a:buClr>
              <a:buSzPts val="2400"/>
              <a:buFont typeface="Arial"/>
              <a:buChar char="•"/>
            </a:pPr>
            <a:r>
              <a:rPr lang="en-US">
                <a:solidFill>
                  <a:srgbClr val="BFBFBF"/>
                </a:solidFill>
              </a:rPr>
              <a:t>reliable data transfer</a:t>
            </a:r>
            <a:endParaRPr/>
          </a:p>
          <a:p>
            <a:pPr indent="-288925" lvl="1" marL="746125" rtl="0" algn="l">
              <a:lnSpc>
                <a:spcPct val="90000"/>
              </a:lnSpc>
              <a:spcBef>
                <a:spcPts val="500"/>
              </a:spcBef>
              <a:spcAft>
                <a:spcPts val="0"/>
              </a:spcAft>
              <a:buSzPts val="2400"/>
              <a:buFont typeface="Arial"/>
              <a:buChar char="•"/>
            </a:pPr>
            <a:r>
              <a:rPr lang="en-US"/>
              <a:t>flow control</a:t>
            </a:r>
            <a:endParaRPr/>
          </a:p>
          <a:p>
            <a:pPr indent="-288925" lvl="1" marL="746125" rtl="0" algn="l">
              <a:lnSpc>
                <a:spcPct val="90000"/>
              </a:lnSpc>
              <a:spcBef>
                <a:spcPts val="500"/>
              </a:spcBef>
              <a:spcAft>
                <a:spcPts val="0"/>
              </a:spcAft>
              <a:buSzPts val="2400"/>
              <a:buFont typeface="Arial"/>
              <a:buChar char="•"/>
            </a:pPr>
            <a:r>
              <a:rPr lang="en-US"/>
              <a:t>connection management</a:t>
            </a:r>
            <a:endParaRPr sz="3200"/>
          </a:p>
          <a:p>
            <a:pPr indent="-285750" lvl="0" marL="403225" rtl="0" algn="l">
              <a:lnSpc>
                <a:spcPct val="90000"/>
              </a:lnSpc>
              <a:spcBef>
                <a:spcPts val="800"/>
              </a:spcBef>
              <a:spcAft>
                <a:spcPts val="0"/>
              </a:spcAft>
              <a:buClr>
                <a:srgbClr val="BFBFBF"/>
              </a:buClr>
              <a:buSzPts val="3200"/>
              <a:buChar char="▪"/>
            </a:pPr>
            <a:r>
              <a:rPr lang="en-US" sz="3200">
                <a:solidFill>
                  <a:srgbClr val="BFBFBF"/>
                </a:solidFill>
              </a:rPr>
              <a:t>Principles of congestion control</a:t>
            </a:r>
            <a:endParaRPr/>
          </a:p>
          <a:p>
            <a:pPr indent="-285750" lvl="0" marL="403225" rtl="0" algn="l">
              <a:lnSpc>
                <a:spcPct val="90000"/>
              </a:lnSpc>
              <a:spcBef>
                <a:spcPts val="800"/>
              </a:spcBef>
              <a:spcAft>
                <a:spcPts val="0"/>
              </a:spcAft>
              <a:buClr>
                <a:srgbClr val="BFBFBF"/>
              </a:buClr>
              <a:buSzPts val="3200"/>
              <a:buChar char="▪"/>
            </a:pPr>
            <a:r>
              <a:rPr lang="en-US" sz="3200">
                <a:solidFill>
                  <a:srgbClr val="BFBFBF"/>
                </a:solidFill>
              </a:rPr>
              <a:t>TCP congestion control</a:t>
            </a:r>
            <a:endParaRPr/>
          </a:p>
          <a:p>
            <a:pPr indent="-222250" lvl="0" marL="352425" rtl="0" algn="l">
              <a:lnSpc>
                <a:spcPct val="90000"/>
              </a:lnSpc>
              <a:spcBef>
                <a:spcPts val="1000"/>
              </a:spcBef>
              <a:spcAft>
                <a:spcPts val="0"/>
              </a:spcAft>
              <a:buSzPts val="2400"/>
              <a:buFont typeface="Noto Sans Symbols"/>
              <a:buNone/>
            </a:pPr>
            <a:r>
              <a:t/>
            </a:r>
            <a:endParaRPr sz="2400"/>
          </a:p>
        </p:txBody>
      </p:sp>
      <p:sp>
        <p:nvSpPr>
          <p:cNvPr id="573" name="Google Shape;573;p20"/>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pic>
        <p:nvPicPr>
          <p:cNvPr id="574" name="Google Shape;574;p20"/>
          <p:cNvPicPr preferRelativeResize="0"/>
          <p:nvPr/>
        </p:nvPicPr>
        <p:blipFill rotWithShape="1">
          <a:blip r:embed="rId3">
            <a:alphaModFix/>
          </a:blip>
          <a:srcRect b="0" l="0" r="0" t="0"/>
          <a:stretch/>
        </p:blipFill>
        <p:spPr>
          <a:xfrm>
            <a:off x="7774329" y="1293471"/>
            <a:ext cx="3657600" cy="274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1"/>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flow control</a:t>
            </a:r>
            <a:endParaRPr b="0" sz="4400"/>
          </a:p>
        </p:txBody>
      </p:sp>
      <p:sp>
        <p:nvSpPr>
          <p:cNvPr id="581" name="Google Shape;581;p21"/>
          <p:cNvSpPr/>
          <p:nvPr/>
        </p:nvSpPr>
        <p:spPr>
          <a:xfrm>
            <a:off x="7848422" y="1084921"/>
            <a:ext cx="2524125" cy="3854450"/>
          </a:xfrm>
          <a:prstGeom prst="rect">
            <a:avLst/>
          </a:prstGeom>
          <a:solidFill>
            <a:srgbClr val="0000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82" name="Google Shape;582;p21"/>
          <p:cNvSpPr/>
          <p:nvPr/>
        </p:nvSpPr>
        <p:spPr>
          <a:xfrm>
            <a:off x="10289997" y="1078571"/>
            <a:ext cx="581025" cy="4206875"/>
          </a:xfrm>
          <a:custGeom>
            <a:rect b="b" l="l" r="r" t="t"/>
            <a:pathLst>
              <a:path extrusionOk="0" h="1284" w="366">
                <a:moveTo>
                  <a:pt x="366" y="1278"/>
                </a:moveTo>
                <a:lnTo>
                  <a:pt x="12" y="0"/>
                </a:lnTo>
                <a:lnTo>
                  <a:pt x="0" y="1224"/>
                </a:lnTo>
                <a:lnTo>
                  <a:pt x="186" y="1284"/>
                </a:lnTo>
                <a:lnTo>
                  <a:pt x="366" y="1278"/>
                </a:lnTo>
                <a:close/>
              </a:path>
            </a:pathLst>
          </a:custGeom>
          <a:gradFill>
            <a:gsLst>
              <a:gs pos="0">
                <a:srgbClr val="B2B2B2"/>
              </a:gs>
              <a:gs pos="100000">
                <a:srgbClr val="FFFFFF"/>
              </a:gs>
            </a:gsLst>
            <a:lin ang="0" scaled="0"/>
          </a:gradFill>
          <a:ln cap="flat" cmpd="sng" w="9525">
            <a:solidFill>
              <a:srgbClr val="DDDDD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83" name="Google Shape;583;p21"/>
          <p:cNvSpPr/>
          <p:nvPr/>
        </p:nvSpPr>
        <p:spPr>
          <a:xfrm>
            <a:off x="7762697" y="1186521"/>
            <a:ext cx="2533650" cy="3814762"/>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84" name="Google Shape;584;p21"/>
          <p:cNvSpPr/>
          <p:nvPr/>
        </p:nvSpPr>
        <p:spPr>
          <a:xfrm>
            <a:off x="8302447" y="1243671"/>
            <a:ext cx="1377950" cy="596900"/>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application</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process</a:t>
            </a:r>
            <a:endParaRPr/>
          </a:p>
        </p:txBody>
      </p:sp>
      <p:grpSp>
        <p:nvGrpSpPr>
          <p:cNvPr id="585" name="Google Shape;585;p21"/>
          <p:cNvGrpSpPr/>
          <p:nvPr/>
        </p:nvGrpSpPr>
        <p:grpSpPr>
          <a:xfrm>
            <a:off x="8070672" y="2312058"/>
            <a:ext cx="1795463" cy="688975"/>
            <a:chOff x="1173" y="2345"/>
            <a:chExt cx="1131" cy="434"/>
          </a:xfrm>
        </p:grpSpPr>
        <p:sp>
          <p:nvSpPr>
            <p:cNvPr id="586" name="Google Shape;586;p21"/>
            <p:cNvSpPr/>
            <p:nvPr/>
          </p:nvSpPr>
          <p:spPr>
            <a:xfrm>
              <a:off x="1173" y="2345"/>
              <a:ext cx="1131" cy="434"/>
            </a:xfrm>
            <a:prstGeom prst="rect">
              <a:avLst/>
            </a:prstGeom>
            <a:solidFill>
              <a:srgbClr val="0000A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87" name="Google Shape;587;p21"/>
            <p:cNvSpPr txBox="1"/>
            <p:nvPr/>
          </p:nvSpPr>
          <p:spPr>
            <a:xfrm>
              <a:off x="1235" y="2368"/>
              <a:ext cx="995"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2F2F2"/>
                </a:buClr>
                <a:buSzPts val="1600"/>
                <a:buFont typeface="Tahoma"/>
                <a:buNone/>
              </a:pPr>
              <a:r>
                <a:rPr b="0" i="0" lang="en-US" sz="1600" u="none" cap="none" strike="noStrike">
                  <a:solidFill>
                    <a:srgbClr val="F2F2F2"/>
                  </a:solidFill>
                  <a:latin typeface="Tahoma"/>
                  <a:ea typeface="Tahoma"/>
                  <a:cs typeface="Tahoma"/>
                  <a:sym typeface="Tahoma"/>
                </a:rPr>
                <a:t>TCP socket</a:t>
              </a:r>
              <a:endParaRPr/>
            </a:p>
            <a:p>
              <a:pPr indent="0" lvl="0" marL="0" marR="0" rtl="0" algn="ctr">
                <a:lnSpc>
                  <a:spcPct val="100000"/>
                </a:lnSpc>
                <a:spcBef>
                  <a:spcPts val="0"/>
                </a:spcBef>
                <a:spcAft>
                  <a:spcPts val="0"/>
                </a:spcAft>
                <a:buClr>
                  <a:srgbClr val="F2F2F2"/>
                </a:buClr>
                <a:buSzPts val="1600"/>
                <a:buFont typeface="Tahoma"/>
                <a:buNone/>
              </a:pPr>
              <a:r>
                <a:rPr b="0" i="0" lang="en-US" sz="1600" u="none" cap="none" strike="noStrike">
                  <a:solidFill>
                    <a:srgbClr val="F2F2F2"/>
                  </a:solidFill>
                  <a:latin typeface="Tahoma"/>
                  <a:ea typeface="Tahoma"/>
                  <a:cs typeface="Tahoma"/>
                  <a:sym typeface="Tahoma"/>
                </a:rPr>
                <a:t>receiver buffers</a:t>
              </a:r>
              <a:endParaRPr/>
            </a:p>
          </p:txBody>
        </p:sp>
      </p:grpSp>
      <p:sp>
        <p:nvSpPr>
          <p:cNvPr id="588" name="Google Shape;588;p21"/>
          <p:cNvSpPr/>
          <p:nvPr/>
        </p:nvSpPr>
        <p:spPr>
          <a:xfrm>
            <a:off x="8238947" y="3335996"/>
            <a:ext cx="1562100" cy="596900"/>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Arial"/>
              <a:ea typeface="Arial"/>
              <a:cs typeface="Arial"/>
              <a:sym typeface="Arial"/>
            </a:endParaRPr>
          </a:p>
        </p:txBody>
      </p:sp>
      <p:sp>
        <p:nvSpPr>
          <p:cNvPr id="589" name="Google Shape;589;p21"/>
          <p:cNvSpPr txBox="1"/>
          <p:nvPr/>
        </p:nvSpPr>
        <p:spPr>
          <a:xfrm>
            <a:off x="8745360" y="3364839"/>
            <a:ext cx="55976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TCP</a:t>
            </a:r>
            <a:endParaRPr/>
          </a:p>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code</a:t>
            </a:r>
            <a:endParaRPr/>
          </a:p>
        </p:txBody>
      </p:sp>
      <p:sp>
        <p:nvSpPr>
          <p:cNvPr id="590" name="Google Shape;590;p21"/>
          <p:cNvSpPr/>
          <p:nvPr/>
        </p:nvSpPr>
        <p:spPr>
          <a:xfrm>
            <a:off x="8246885" y="4321833"/>
            <a:ext cx="1562100" cy="596900"/>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Arial"/>
              <a:ea typeface="Arial"/>
              <a:cs typeface="Arial"/>
              <a:sym typeface="Arial"/>
            </a:endParaRPr>
          </a:p>
        </p:txBody>
      </p:sp>
      <p:sp>
        <p:nvSpPr>
          <p:cNvPr id="591" name="Google Shape;591;p21"/>
          <p:cNvSpPr txBox="1"/>
          <p:nvPr/>
        </p:nvSpPr>
        <p:spPr>
          <a:xfrm>
            <a:off x="8731699" y="4354979"/>
            <a:ext cx="55976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IP</a:t>
            </a:r>
            <a:endParaRPr/>
          </a:p>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code</a:t>
            </a:r>
            <a:endParaRPr/>
          </a:p>
        </p:txBody>
      </p:sp>
      <p:cxnSp>
        <p:nvCxnSpPr>
          <p:cNvPr id="592" name="Google Shape;592;p21"/>
          <p:cNvCxnSpPr/>
          <p:nvPr/>
        </p:nvCxnSpPr>
        <p:spPr>
          <a:xfrm>
            <a:off x="7756347" y="4071008"/>
            <a:ext cx="2546350" cy="0"/>
          </a:xfrm>
          <a:prstGeom prst="straightConnector1">
            <a:avLst/>
          </a:prstGeom>
          <a:noFill/>
          <a:ln cap="flat" cmpd="sng" w="19050">
            <a:solidFill>
              <a:srgbClr val="000000"/>
            </a:solidFill>
            <a:prstDash val="solid"/>
            <a:round/>
            <a:headEnd len="med" w="med" type="none"/>
            <a:tailEnd len="med" w="med" type="none"/>
          </a:ln>
        </p:spPr>
      </p:cxnSp>
      <p:cxnSp>
        <p:nvCxnSpPr>
          <p:cNvPr id="593" name="Google Shape;593;p21"/>
          <p:cNvCxnSpPr/>
          <p:nvPr/>
        </p:nvCxnSpPr>
        <p:spPr>
          <a:xfrm>
            <a:off x="7769047" y="2219983"/>
            <a:ext cx="2546350" cy="0"/>
          </a:xfrm>
          <a:prstGeom prst="straightConnector1">
            <a:avLst/>
          </a:prstGeom>
          <a:noFill/>
          <a:ln cap="flat" cmpd="sng" w="19050">
            <a:solidFill>
              <a:srgbClr val="000000"/>
            </a:solidFill>
            <a:prstDash val="solid"/>
            <a:round/>
            <a:headEnd len="med" w="med" type="none"/>
            <a:tailEnd len="med" w="med" type="none"/>
          </a:ln>
        </p:spPr>
      </p:cxnSp>
      <p:grpSp>
        <p:nvGrpSpPr>
          <p:cNvPr id="594" name="Google Shape;594;p21"/>
          <p:cNvGrpSpPr/>
          <p:nvPr/>
        </p:nvGrpSpPr>
        <p:grpSpPr>
          <a:xfrm>
            <a:off x="8745360" y="2104096"/>
            <a:ext cx="533400" cy="206375"/>
            <a:chOff x="2003" y="1816"/>
            <a:chExt cx="336" cy="130"/>
          </a:xfrm>
        </p:grpSpPr>
        <p:sp>
          <p:nvSpPr>
            <p:cNvPr id="595" name="Google Shape;595;p21"/>
            <p:cNvSpPr/>
            <p:nvPr/>
          </p:nvSpPr>
          <p:spPr>
            <a:xfrm>
              <a:off x="2003" y="1816"/>
              <a:ext cx="336" cy="13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96" name="Google Shape;596;p21"/>
            <p:cNvSpPr/>
            <p:nvPr/>
          </p:nvSpPr>
          <p:spPr>
            <a:xfrm>
              <a:off x="2105" y="1833"/>
              <a:ext cx="110" cy="99"/>
            </a:xfrm>
            <a:prstGeom prst="rect">
              <a:avLst/>
            </a:prstGeom>
            <a:solidFill>
              <a:srgbClr val="FFFFFF"/>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97" name="Google Shape;597;p21"/>
            <p:cNvSpPr/>
            <p:nvPr/>
          </p:nvSpPr>
          <p:spPr>
            <a:xfrm>
              <a:off x="2229" y="1891"/>
              <a:ext cx="29" cy="35"/>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98" name="Google Shape;598;p21"/>
            <p:cNvSpPr/>
            <p:nvPr/>
          </p:nvSpPr>
          <p:spPr>
            <a:xfrm>
              <a:off x="2058" y="1892"/>
              <a:ext cx="29" cy="35"/>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599" name="Google Shape;599;p21"/>
          <p:cNvSpPr txBox="1"/>
          <p:nvPr/>
        </p:nvSpPr>
        <p:spPr>
          <a:xfrm>
            <a:off x="7549972" y="5823520"/>
            <a:ext cx="271462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Tahoma"/>
              <a:buNone/>
            </a:pPr>
            <a:r>
              <a:rPr b="0" i="0" lang="en-US" sz="2000" u="none" cap="none" strike="noStrike">
                <a:solidFill>
                  <a:srgbClr val="000000"/>
                </a:solidFill>
                <a:latin typeface="Tahoma"/>
                <a:ea typeface="Tahoma"/>
                <a:cs typeface="Tahoma"/>
                <a:sym typeface="Tahoma"/>
              </a:rPr>
              <a:t>receiver protocol stack</a:t>
            </a:r>
            <a:endParaRPr/>
          </a:p>
        </p:txBody>
      </p:sp>
      <p:cxnSp>
        <p:nvCxnSpPr>
          <p:cNvPr id="600" name="Google Shape;600;p21"/>
          <p:cNvCxnSpPr/>
          <p:nvPr/>
        </p:nvCxnSpPr>
        <p:spPr>
          <a:xfrm>
            <a:off x="8790777" y="5419835"/>
            <a:ext cx="0" cy="349250"/>
          </a:xfrm>
          <a:prstGeom prst="straightConnector1">
            <a:avLst/>
          </a:prstGeom>
          <a:noFill/>
          <a:ln cap="flat" cmpd="sng" w="28575">
            <a:solidFill>
              <a:srgbClr val="CC0000"/>
            </a:solidFill>
            <a:prstDash val="dash"/>
            <a:round/>
            <a:headEnd len="med" w="med" type="none"/>
            <a:tailEnd len="med" w="med" type="none"/>
          </a:ln>
        </p:spPr>
      </p:cxnSp>
      <p:cxnSp>
        <p:nvCxnSpPr>
          <p:cNvPr id="601" name="Google Shape;601;p21"/>
          <p:cNvCxnSpPr/>
          <p:nvPr/>
        </p:nvCxnSpPr>
        <p:spPr>
          <a:xfrm>
            <a:off x="10285235" y="4996521"/>
            <a:ext cx="0" cy="463550"/>
          </a:xfrm>
          <a:prstGeom prst="straightConnector1">
            <a:avLst/>
          </a:prstGeom>
          <a:noFill/>
          <a:ln cap="flat" cmpd="sng" w="19050">
            <a:solidFill>
              <a:srgbClr val="000000"/>
            </a:solidFill>
            <a:prstDash val="dash"/>
            <a:round/>
            <a:headEnd len="med" w="med" type="none"/>
            <a:tailEnd len="med" w="med" type="none"/>
          </a:ln>
        </p:spPr>
      </p:cxnSp>
      <p:grpSp>
        <p:nvGrpSpPr>
          <p:cNvPr id="602" name="Google Shape;602;p21"/>
          <p:cNvGrpSpPr/>
          <p:nvPr/>
        </p:nvGrpSpPr>
        <p:grpSpPr>
          <a:xfrm flipH="1">
            <a:off x="10523360" y="4590121"/>
            <a:ext cx="869950" cy="906462"/>
            <a:chOff x="-44" y="1473"/>
            <a:chExt cx="981" cy="1105"/>
          </a:xfrm>
        </p:grpSpPr>
        <p:pic>
          <p:nvPicPr>
            <p:cNvPr descr="desktop_computer_stylized_medium" id="603" name="Google Shape;603;p2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604" name="Google Shape;604;p2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605" name="Google Shape;605;p21"/>
          <p:cNvSpPr txBox="1"/>
          <p:nvPr/>
        </p:nvSpPr>
        <p:spPr>
          <a:xfrm>
            <a:off x="712555" y="1437021"/>
            <a:ext cx="3850826"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400"/>
              <a:buFont typeface="Calibri"/>
              <a:buNone/>
            </a:pPr>
            <a:r>
              <a:rPr b="0" i="1" lang="en-US" sz="2400" u="sng" cap="none" strike="noStrike">
                <a:solidFill>
                  <a:srgbClr val="C00000"/>
                </a:solidFill>
                <a:latin typeface="Calibri"/>
                <a:ea typeface="Calibri"/>
                <a:cs typeface="Calibri"/>
                <a:sym typeface="Calibri"/>
              </a:rPr>
              <a:t>Q: </a:t>
            </a:r>
            <a:r>
              <a:rPr b="0" i="0" lang="en-US" sz="2400" u="none" cap="none" strike="noStrike">
                <a:solidFill>
                  <a:srgbClr val="000000"/>
                </a:solidFill>
                <a:latin typeface="Calibri"/>
                <a:ea typeface="Calibri"/>
                <a:cs typeface="Calibri"/>
                <a:sym typeface="Calibri"/>
              </a:rPr>
              <a:t>What happens if network layer delivers data faster than application layer removes data from socket buffers?</a:t>
            </a:r>
            <a:endParaRPr/>
          </a:p>
        </p:txBody>
      </p:sp>
      <p:cxnSp>
        <p:nvCxnSpPr>
          <p:cNvPr id="606" name="Google Shape;606;p21"/>
          <p:cNvCxnSpPr/>
          <p:nvPr/>
        </p:nvCxnSpPr>
        <p:spPr>
          <a:xfrm>
            <a:off x="7764475" y="5006696"/>
            <a:ext cx="0" cy="463550"/>
          </a:xfrm>
          <a:prstGeom prst="straightConnector1">
            <a:avLst/>
          </a:prstGeom>
          <a:noFill/>
          <a:ln cap="flat" cmpd="sng" w="19050">
            <a:solidFill>
              <a:schemeClr val="dk1"/>
            </a:solidFill>
            <a:prstDash val="dash"/>
            <a:round/>
            <a:headEnd len="med" w="med" type="none"/>
            <a:tailEnd len="med" w="med" type="none"/>
          </a:ln>
        </p:spPr>
      </p:cxnSp>
      <p:grpSp>
        <p:nvGrpSpPr>
          <p:cNvPr id="607" name="Google Shape;607;p21"/>
          <p:cNvGrpSpPr/>
          <p:nvPr/>
        </p:nvGrpSpPr>
        <p:grpSpPr>
          <a:xfrm>
            <a:off x="5189688" y="2806352"/>
            <a:ext cx="4533734" cy="2971623"/>
            <a:chOff x="5189688" y="2806352"/>
            <a:chExt cx="4533734" cy="2971623"/>
          </a:xfrm>
        </p:grpSpPr>
        <p:grpSp>
          <p:nvGrpSpPr>
            <p:cNvPr id="608" name="Google Shape;608;p21"/>
            <p:cNvGrpSpPr/>
            <p:nvPr/>
          </p:nvGrpSpPr>
          <p:grpSpPr>
            <a:xfrm>
              <a:off x="5189688" y="3080408"/>
              <a:ext cx="3750934" cy="2697567"/>
              <a:chOff x="4633274" y="3577949"/>
              <a:chExt cx="3750934" cy="2697567"/>
            </a:xfrm>
          </p:grpSpPr>
          <p:sp>
            <p:nvSpPr>
              <p:cNvPr id="609" name="Google Shape;609;p21"/>
              <p:cNvSpPr/>
              <p:nvPr/>
            </p:nvSpPr>
            <p:spPr>
              <a:xfrm>
                <a:off x="7655546" y="4619349"/>
                <a:ext cx="720725" cy="209550"/>
              </a:xfrm>
              <a:prstGeom prst="rect">
                <a:avLst/>
              </a:pr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610" name="Google Shape;610;p21"/>
              <p:cNvGrpSpPr/>
              <p:nvPr/>
            </p:nvGrpSpPr>
            <p:grpSpPr>
              <a:xfrm>
                <a:off x="7344839" y="5551212"/>
                <a:ext cx="1039369" cy="214398"/>
                <a:chOff x="7344839" y="5551212"/>
                <a:chExt cx="1039369" cy="214398"/>
              </a:xfrm>
            </p:grpSpPr>
            <p:sp>
              <p:nvSpPr>
                <p:cNvPr id="611" name="Google Shape;611;p21"/>
                <p:cNvSpPr/>
                <p:nvPr/>
              </p:nvSpPr>
              <p:spPr>
                <a:xfrm>
                  <a:off x="7344839" y="5556060"/>
                  <a:ext cx="1006475" cy="209550"/>
                </a:xfrm>
                <a:prstGeom prst="rect">
                  <a:avLst/>
                </a:prstGeom>
                <a:solidFill>
                  <a:srgbClr val="00CC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12" name="Google Shape;612;p21"/>
                <p:cNvSpPr/>
                <p:nvPr/>
              </p:nvSpPr>
              <p:spPr>
                <a:xfrm>
                  <a:off x="7650783" y="5551212"/>
                  <a:ext cx="733425" cy="212725"/>
                </a:xfrm>
                <a:prstGeom prst="rect">
                  <a:avLst/>
                </a:pr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613" name="Google Shape;613;p21"/>
                <p:cNvCxnSpPr/>
                <p:nvPr/>
              </p:nvCxnSpPr>
              <p:spPr>
                <a:xfrm>
                  <a:off x="7488859" y="5555058"/>
                  <a:ext cx="0" cy="206375"/>
                </a:xfrm>
                <a:prstGeom prst="straightConnector1">
                  <a:avLst/>
                </a:prstGeom>
                <a:noFill/>
                <a:ln cap="flat" cmpd="sng" w="28575">
                  <a:solidFill>
                    <a:srgbClr val="FFFFFF"/>
                  </a:solidFill>
                  <a:prstDash val="solid"/>
                  <a:round/>
                  <a:headEnd len="med" w="med" type="none"/>
                  <a:tailEnd len="med" w="med" type="none"/>
                </a:ln>
              </p:spPr>
            </p:cxnSp>
            <p:cxnSp>
              <p:nvCxnSpPr>
                <p:cNvPr id="614" name="Google Shape;614;p21"/>
                <p:cNvCxnSpPr/>
                <p:nvPr/>
              </p:nvCxnSpPr>
              <p:spPr>
                <a:xfrm>
                  <a:off x="7641259" y="5555058"/>
                  <a:ext cx="0" cy="206375"/>
                </a:xfrm>
                <a:prstGeom prst="straightConnector1">
                  <a:avLst/>
                </a:prstGeom>
                <a:noFill/>
                <a:ln cap="flat" cmpd="sng" w="28575">
                  <a:solidFill>
                    <a:srgbClr val="FFFFFF"/>
                  </a:solidFill>
                  <a:prstDash val="solid"/>
                  <a:round/>
                  <a:headEnd len="med" w="med" type="none"/>
                  <a:tailEnd len="med" w="med" type="none"/>
                </a:ln>
              </p:spPr>
            </p:cxnSp>
          </p:grpSp>
          <p:sp>
            <p:nvSpPr>
              <p:cNvPr id="615" name="Google Shape;615;p21"/>
              <p:cNvSpPr/>
              <p:nvPr/>
            </p:nvSpPr>
            <p:spPr>
              <a:xfrm>
                <a:off x="7647608" y="3577949"/>
                <a:ext cx="720725" cy="209550"/>
              </a:xfrm>
              <a:prstGeom prst="rect">
                <a:avLst/>
              </a:pr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16" name="Google Shape;616;p21"/>
              <p:cNvSpPr txBox="1"/>
              <p:nvPr/>
            </p:nvSpPr>
            <p:spPr>
              <a:xfrm>
                <a:off x="4633274" y="4192806"/>
                <a:ext cx="2332549" cy="1089529"/>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Network layer delivering IP datagram payload into TCP socket buffers</a:t>
                </a:r>
                <a:endParaRPr/>
              </a:p>
            </p:txBody>
          </p:sp>
          <p:cxnSp>
            <p:nvCxnSpPr>
              <p:cNvPr id="617" name="Google Shape;617;p21"/>
              <p:cNvCxnSpPr/>
              <p:nvPr/>
            </p:nvCxnSpPr>
            <p:spPr>
              <a:xfrm>
                <a:off x="6906339" y="4724124"/>
                <a:ext cx="522908" cy="0"/>
              </a:xfrm>
              <a:prstGeom prst="straightConnector1">
                <a:avLst/>
              </a:prstGeom>
              <a:noFill/>
              <a:ln cap="flat" cmpd="sng" w="19050">
                <a:solidFill>
                  <a:srgbClr val="CC0000"/>
                </a:solidFill>
                <a:prstDash val="solid"/>
                <a:round/>
                <a:headEnd len="med" w="med" type="none"/>
                <a:tailEnd len="med" w="med" type="none"/>
              </a:ln>
            </p:spPr>
          </p:cxnSp>
          <p:sp>
            <p:nvSpPr>
              <p:cNvPr id="618" name="Google Shape;618;p21"/>
              <p:cNvSpPr txBox="1"/>
              <p:nvPr/>
            </p:nvSpPr>
            <p:spPr>
              <a:xfrm>
                <a:off x="7074521" y="5970716"/>
                <a:ext cx="1133475"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from sender</a:t>
                </a:r>
                <a:endParaRPr/>
              </a:p>
            </p:txBody>
          </p:sp>
        </p:grpSp>
        <p:sp>
          <p:nvSpPr>
            <p:cNvPr id="619" name="Google Shape;619;p21"/>
            <p:cNvSpPr/>
            <p:nvPr/>
          </p:nvSpPr>
          <p:spPr>
            <a:xfrm>
              <a:off x="8312727" y="2806352"/>
              <a:ext cx="1410695" cy="2718148"/>
            </a:xfrm>
            <a:prstGeom prst="curvedDownArrow">
              <a:avLst>
                <a:gd fmla="val 13767" name="adj1"/>
                <a:gd fmla="val 28170" name="adj2"/>
                <a:gd fmla="val 25000" name="adj3"/>
              </a:avLst>
            </a:prstGeom>
            <a:solidFill>
              <a:srgbClr val="C00000">
                <a:alpha val="5372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620" name="Google Shape;620;p21"/>
          <p:cNvGrpSpPr/>
          <p:nvPr/>
        </p:nvGrpSpPr>
        <p:grpSpPr>
          <a:xfrm>
            <a:off x="4989152" y="1607125"/>
            <a:ext cx="4984933" cy="885919"/>
            <a:chOff x="4989152" y="1607125"/>
            <a:chExt cx="4984933" cy="885919"/>
          </a:xfrm>
        </p:grpSpPr>
        <p:grpSp>
          <p:nvGrpSpPr>
            <p:cNvPr id="621" name="Google Shape;621;p21"/>
            <p:cNvGrpSpPr/>
            <p:nvPr/>
          </p:nvGrpSpPr>
          <p:grpSpPr>
            <a:xfrm>
              <a:off x="4989152" y="1652814"/>
              <a:ext cx="4984933" cy="840230"/>
              <a:chOff x="4432738" y="2150355"/>
              <a:chExt cx="4984933" cy="840230"/>
            </a:xfrm>
          </p:grpSpPr>
          <p:cxnSp>
            <p:nvCxnSpPr>
              <p:cNvPr id="622" name="Google Shape;622;p21"/>
              <p:cNvCxnSpPr/>
              <p:nvPr/>
            </p:nvCxnSpPr>
            <p:spPr>
              <a:xfrm>
                <a:off x="6976294" y="2457174"/>
                <a:ext cx="1102102" cy="0"/>
              </a:xfrm>
              <a:prstGeom prst="straightConnector1">
                <a:avLst/>
              </a:prstGeom>
              <a:noFill/>
              <a:ln cap="flat" cmpd="sng" w="19050">
                <a:solidFill>
                  <a:srgbClr val="CC0000"/>
                </a:solidFill>
                <a:prstDash val="solid"/>
                <a:round/>
                <a:headEnd len="med" w="med" type="none"/>
                <a:tailEnd len="med" w="med" type="none"/>
              </a:ln>
            </p:spPr>
          </p:cxnSp>
          <p:sp>
            <p:nvSpPr>
              <p:cNvPr id="623" name="Google Shape;623;p21"/>
              <p:cNvSpPr txBox="1"/>
              <p:nvPr/>
            </p:nvSpPr>
            <p:spPr>
              <a:xfrm>
                <a:off x="4432738" y="2150355"/>
                <a:ext cx="2533651" cy="840230"/>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Application removing data from TCP socket buffers</a:t>
                </a:r>
                <a:endParaRPr/>
              </a:p>
            </p:txBody>
          </p:sp>
          <p:sp>
            <p:nvSpPr>
              <p:cNvPr id="624" name="Google Shape;624;p21"/>
              <p:cNvSpPr/>
              <p:nvPr/>
            </p:nvSpPr>
            <p:spPr>
              <a:xfrm>
                <a:off x="8696946" y="2344462"/>
                <a:ext cx="720725" cy="209550"/>
              </a:xfrm>
              <a:prstGeom prst="rect">
                <a:avLst/>
              </a:pr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625" name="Google Shape;625;p21"/>
            <p:cNvSpPr/>
            <p:nvPr/>
          </p:nvSpPr>
          <p:spPr>
            <a:xfrm flipH="1" rot="10800000">
              <a:off x="8517082" y="1607125"/>
              <a:ext cx="1000991" cy="872838"/>
            </a:xfrm>
            <a:prstGeom prst="curvedDownArrow">
              <a:avLst>
                <a:gd fmla="val 13767" name="adj1"/>
                <a:gd fmla="val 28170" name="adj2"/>
                <a:gd fmla="val 25000" name="adj3"/>
              </a:avLst>
            </a:prstGeom>
            <a:solidFill>
              <a:srgbClr val="C00000">
                <a:alpha val="5372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626" name="Google Shape;626;p2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500"/>
                                        <p:tgtEl>
                                          <p:spTgt spid="6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500"/>
                                        <p:tgtEl>
                                          <p:spTgt spid="6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500"/>
                                        <p:tgtEl>
                                          <p:spTgt spid="6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22"/>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flow control</a:t>
            </a:r>
            <a:endParaRPr b="0" sz="4400"/>
          </a:p>
        </p:txBody>
      </p:sp>
      <p:sp>
        <p:nvSpPr>
          <p:cNvPr id="633" name="Google Shape;633;p22"/>
          <p:cNvSpPr/>
          <p:nvPr/>
        </p:nvSpPr>
        <p:spPr>
          <a:xfrm>
            <a:off x="7848422" y="1084921"/>
            <a:ext cx="2524125" cy="3854450"/>
          </a:xfrm>
          <a:prstGeom prst="rect">
            <a:avLst/>
          </a:prstGeom>
          <a:solidFill>
            <a:srgbClr val="0000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34" name="Google Shape;634;p22"/>
          <p:cNvSpPr/>
          <p:nvPr/>
        </p:nvSpPr>
        <p:spPr>
          <a:xfrm>
            <a:off x="10289997" y="1078571"/>
            <a:ext cx="581025" cy="4206875"/>
          </a:xfrm>
          <a:custGeom>
            <a:rect b="b" l="l" r="r" t="t"/>
            <a:pathLst>
              <a:path extrusionOk="0" h="1284" w="366">
                <a:moveTo>
                  <a:pt x="366" y="1278"/>
                </a:moveTo>
                <a:lnTo>
                  <a:pt x="12" y="0"/>
                </a:lnTo>
                <a:lnTo>
                  <a:pt x="0" y="1224"/>
                </a:lnTo>
                <a:lnTo>
                  <a:pt x="186" y="1284"/>
                </a:lnTo>
                <a:lnTo>
                  <a:pt x="366" y="1278"/>
                </a:lnTo>
                <a:close/>
              </a:path>
            </a:pathLst>
          </a:custGeom>
          <a:gradFill>
            <a:gsLst>
              <a:gs pos="0">
                <a:srgbClr val="B2B2B2"/>
              </a:gs>
              <a:gs pos="100000">
                <a:srgbClr val="FFFFFF"/>
              </a:gs>
            </a:gsLst>
            <a:lin ang="0" scaled="0"/>
          </a:gradFill>
          <a:ln cap="flat" cmpd="sng" w="9525">
            <a:solidFill>
              <a:srgbClr val="DDDDD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35" name="Google Shape;635;p22"/>
          <p:cNvSpPr/>
          <p:nvPr/>
        </p:nvSpPr>
        <p:spPr>
          <a:xfrm>
            <a:off x="7762697" y="1186521"/>
            <a:ext cx="2533650" cy="3814762"/>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36" name="Google Shape;636;p22"/>
          <p:cNvSpPr/>
          <p:nvPr/>
        </p:nvSpPr>
        <p:spPr>
          <a:xfrm>
            <a:off x="8302447" y="1243671"/>
            <a:ext cx="1377950" cy="596900"/>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application</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process</a:t>
            </a:r>
            <a:endParaRPr/>
          </a:p>
        </p:txBody>
      </p:sp>
      <p:grpSp>
        <p:nvGrpSpPr>
          <p:cNvPr id="637" name="Google Shape;637;p22"/>
          <p:cNvGrpSpPr/>
          <p:nvPr/>
        </p:nvGrpSpPr>
        <p:grpSpPr>
          <a:xfrm>
            <a:off x="8070672" y="2312058"/>
            <a:ext cx="1795463" cy="688975"/>
            <a:chOff x="1173" y="2345"/>
            <a:chExt cx="1131" cy="434"/>
          </a:xfrm>
        </p:grpSpPr>
        <p:sp>
          <p:nvSpPr>
            <p:cNvPr id="638" name="Google Shape;638;p22"/>
            <p:cNvSpPr/>
            <p:nvPr/>
          </p:nvSpPr>
          <p:spPr>
            <a:xfrm>
              <a:off x="1173" y="2345"/>
              <a:ext cx="1131" cy="434"/>
            </a:xfrm>
            <a:prstGeom prst="rect">
              <a:avLst/>
            </a:prstGeom>
            <a:solidFill>
              <a:srgbClr val="0000A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39" name="Google Shape;639;p22"/>
            <p:cNvSpPr txBox="1"/>
            <p:nvPr/>
          </p:nvSpPr>
          <p:spPr>
            <a:xfrm>
              <a:off x="1235" y="2368"/>
              <a:ext cx="995"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2F2F2"/>
                </a:buClr>
                <a:buSzPts val="1600"/>
                <a:buFont typeface="Tahoma"/>
                <a:buNone/>
              </a:pPr>
              <a:r>
                <a:rPr b="0" i="0" lang="en-US" sz="1600" u="none" cap="none" strike="noStrike">
                  <a:solidFill>
                    <a:srgbClr val="F2F2F2"/>
                  </a:solidFill>
                  <a:latin typeface="Tahoma"/>
                  <a:ea typeface="Tahoma"/>
                  <a:cs typeface="Tahoma"/>
                  <a:sym typeface="Tahoma"/>
                </a:rPr>
                <a:t>TCP socket</a:t>
              </a:r>
              <a:endParaRPr/>
            </a:p>
            <a:p>
              <a:pPr indent="0" lvl="0" marL="0" marR="0" rtl="0" algn="ctr">
                <a:lnSpc>
                  <a:spcPct val="100000"/>
                </a:lnSpc>
                <a:spcBef>
                  <a:spcPts val="0"/>
                </a:spcBef>
                <a:spcAft>
                  <a:spcPts val="0"/>
                </a:spcAft>
                <a:buClr>
                  <a:srgbClr val="F2F2F2"/>
                </a:buClr>
                <a:buSzPts val="1600"/>
                <a:buFont typeface="Tahoma"/>
                <a:buNone/>
              </a:pPr>
              <a:r>
                <a:rPr b="0" i="0" lang="en-US" sz="1600" u="none" cap="none" strike="noStrike">
                  <a:solidFill>
                    <a:srgbClr val="F2F2F2"/>
                  </a:solidFill>
                  <a:latin typeface="Tahoma"/>
                  <a:ea typeface="Tahoma"/>
                  <a:cs typeface="Tahoma"/>
                  <a:sym typeface="Tahoma"/>
                </a:rPr>
                <a:t>receiver buffers</a:t>
              </a:r>
              <a:endParaRPr/>
            </a:p>
          </p:txBody>
        </p:sp>
      </p:grpSp>
      <p:sp>
        <p:nvSpPr>
          <p:cNvPr id="640" name="Google Shape;640;p22"/>
          <p:cNvSpPr/>
          <p:nvPr/>
        </p:nvSpPr>
        <p:spPr>
          <a:xfrm>
            <a:off x="8238947" y="3335996"/>
            <a:ext cx="1562100" cy="596900"/>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Arial"/>
              <a:ea typeface="Arial"/>
              <a:cs typeface="Arial"/>
              <a:sym typeface="Arial"/>
            </a:endParaRPr>
          </a:p>
        </p:txBody>
      </p:sp>
      <p:sp>
        <p:nvSpPr>
          <p:cNvPr id="641" name="Google Shape;641;p22"/>
          <p:cNvSpPr txBox="1"/>
          <p:nvPr/>
        </p:nvSpPr>
        <p:spPr>
          <a:xfrm>
            <a:off x="8745360" y="3364839"/>
            <a:ext cx="55976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TCP</a:t>
            </a:r>
            <a:endParaRPr/>
          </a:p>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code</a:t>
            </a:r>
            <a:endParaRPr/>
          </a:p>
        </p:txBody>
      </p:sp>
      <p:sp>
        <p:nvSpPr>
          <p:cNvPr id="642" name="Google Shape;642;p22"/>
          <p:cNvSpPr/>
          <p:nvPr/>
        </p:nvSpPr>
        <p:spPr>
          <a:xfrm>
            <a:off x="8246885" y="4321833"/>
            <a:ext cx="1562100" cy="596900"/>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Arial"/>
              <a:ea typeface="Arial"/>
              <a:cs typeface="Arial"/>
              <a:sym typeface="Arial"/>
            </a:endParaRPr>
          </a:p>
        </p:txBody>
      </p:sp>
      <p:sp>
        <p:nvSpPr>
          <p:cNvPr id="643" name="Google Shape;643;p22"/>
          <p:cNvSpPr txBox="1"/>
          <p:nvPr/>
        </p:nvSpPr>
        <p:spPr>
          <a:xfrm>
            <a:off x="8731699" y="4354979"/>
            <a:ext cx="55976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IP</a:t>
            </a:r>
            <a:endParaRPr/>
          </a:p>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code</a:t>
            </a:r>
            <a:endParaRPr/>
          </a:p>
        </p:txBody>
      </p:sp>
      <p:cxnSp>
        <p:nvCxnSpPr>
          <p:cNvPr id="644" name="Google Shape;644;p22"/>
          <p:cNvCxnSpPr/>
          <p:nvPr/>
        </p:nvCxnSpPr>
        <p:spPr>
          <a:xfrm>
            <a:off x="7756347" y="4071008"/>
            <a:ext cx="2546350" cy="0"/>
          </a:xfrm>
          <a:prstGeom prst="straightConnector1">
            <a:avLst/>
          </a:prstGeom>
          <a:noFill/>
          <a:ln cap="flat" cmpd="sng" w="19050">
            <a:solidFill>
              <a:srgbClr val="000000"/>
            </a:solidFill>
            <a:prstDash val="solid"/>
            <a:round/>
            <a:headEnd len="med" w="med" type="none"/>
            <a:tailEnd len="med" w="med" type="none"/>
          </a:ln>
        </p:spPr>
      </p:cxnSp>
      <p:cxnSp>
        <p:nvCxnSpPr>
          <p:cNvPr id="645" name="Google Shape;645;p22"/>
          <p:cNvCxnSpPr/>
          <p:nvPr/>
        </p:nvCxnSpPr>
        <p:spPr>
          <a:xfrm>
            <a:off x="7769047" y="2219983"/>
            <a:ext cx="2546350" cy="0"/>
          </a:xfrm>
          <a:prstGeom prst="straightConnector1">
            <a:avLst/>
          </a:prstGeom>
          <a:noFill/>
          <a:ln cap="flat" cmpd="sng" w="19050">
            <a:solidFill>
              <a:srgbClr val="000000"/>
            </a:solidFill>
            <a:prstDash val="solid"/>
            <a:round/>
            <a:headEnd len="med" w="med" type="none"/>
            <a:tailEnd len="med" w="med" type="none"/>
          </a:ln>
        </p:spPr>
      </p:cxnSp>
      <p:grpSp>
        <p:nvGrpSpPr>
          <p:cNvPr id="646" name="Google Shape;646;p22"/>
          <p:cNvGrpSpPr/>
          <p:nvPr/>
        </p:nvGrpSpPr>
        <p:grpSpPr>
          <a:xfrm>
            <a:off x="8745360" y="2104096"/>
            <a:ext cx="533400" cy="206375"/>
            <a:chOff x="2003" y="1816"/>
            <a:chExt cx="336" cy="130"/>
          </a:xfrm>
        </p:grpSpPr>
        <p:sp>
          <p:nvSpPr>
            <p:cNvPr id="647" name="Google Shape;647;p22"/>
            <p:cNvSpPr/>
            <p:nvPr/>
          </p:nvSpPr>
          <p:spPr>
            <a:xfrm>
              <a:off x="2003" y="1816"/>
              <a:ext cx="336" cy="13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48" name="Google Shape;648;p22"/>
            <p:cNvSpPr/>
            <p:nvPr/>
          </p:nvSpPr>
          <p:spPr>
            <a:xfrm>
              <a:off x="2105" y="1833"/>
              <a:ext cx="110" cy="99"/>
            </a:xfrm>
            <a:prstGeom prst="rect">
              <a:avLst/>
            </a:prstGeom>
            <a:solidFill>
              <a:srgbClr val="FFFFFF"/>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49" name="Google Shape;649;p22"/>
            <p:cNvSpPr/>
            <p:nvPr/>
          </p:nvSpPr>
          <p:spPr>
            <a:xfrm>
              <a:off x="2229" y="1891"/>
              <a:ext cx="29" cy="35"/>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50" name="Google Shape;650;p22"/>
            <p:cNvSpPr/>
            <p:nvPr/>
          </p:nvSpPr>
          <p:spPr>
            <a:xfrm>
              <a:off x="2058" y="1892"/>
              <a:ext cx="29" cy="35"/>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651" name="Google Shape;651;p22"/>
          <p:cNvSpPr txBox="1"/>
          <p:nvPr/>
        </p:nvSpPr>
        <p:spPr>
          <a:xfrm>
            <a:off x="7549972" y="5823520"/>
            <a:ext cx="271462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Tahoma"/>
              <a:buNone/>
            </a:pPr>
            <a:r>
              <a:rPr b="0" i="0" lang="en-US" sz="2000" u="none" cap="none" strike="noStrike">
                <a:solidFill>
                  <a:srgbClr val="000000"/>
                </a:solidFill>
                <a:latin typeface="Tahoma"/>
                <a:ea typeface="Tahoma"/>
                <a:cs typeface="Tahoma"/>
                <a:sym typeface="Tahoma"/>
              </a:rPr>
              <a:t>receiver protocol stack</a:t>
            </a:r>
            <a:endParaRPr/>
          </a:p>
        </p:txBody>
      </p:sp>
      <p:cxnSp>
        <p:nvCxnSpPr>
          <p:cNvPr id="652" name="Google Shape;652;p22"/>
          <p:cNvCxnSpPr/>
          <p:nvPr/>
        </p:nvCxnSpPr>
        <p:spPr>
          <a:xfrm>
            <a:off x="8790777" y="5419835"/>
            <a:ext cx="0" cy="349250"/>
          </a:xfrm>
          <a:prstGeom prst="straightConnector1">
            <a:avLst/>
          </a:prstGeom>
          <a:noFill/>
          <a:ln cap="flat" cmpd="sng" w="28575">
            <a:solidFill>
              <a:srgbClr val="CC0000"/>
            </a:solidFill>
            <a:prstDash val="dash"/>
            <a:round/>
            <a:headEnd len="med" w="med" type="none"/>
            <a:tailEnd len="med" w="med" type="none"/>
          </a:ln>
        </p:spPr>
      </p:cxnSp>
      <p:cxnSp>
        <p:nvCxnSpPr>
          <p:cNvPr id="653" name="Google Shape;653;p22"/>
          <p:cNvCxnSpPr/>
          <p:nvPr/>
        </p:nvCxnSpPr>
        <p:spPr>
          <a:xfrm>
            <a:off x="10285235" y="4996521"/>
            <a:ext cx="0" cy="463550"/>
          </a:xfrm>
          <a:prstGeom prst="straightConnector1">
            <a:avLst/>
          </a:prstGeom>
          <a:noFill/>
          <a:ln cap="flat" cmpd="sng" w="19050">
            <a:solidFill>
              <a:srgbClr val="000000"/>
            </a:solidFill>
            <a:prstDash val="dash"/>
            <a:round/>
            <a:headEnd len="med" w="med" type="none"/>
            <a:tailEnd len="med" w="med" type="none"/>
          </a:ln>
        </p:spPr>
      </p:cxnSp>
      <p:grpSp>
        <p:nvGrpSpPr>
          <p:cNvPr id="654" name="Google Shape;654;p22"/>
          <p:cNvGrpSpPr/>
          <p:nvPr/>
        </p:nvGrpSpPr>
        <p:grpSpPr>
          <a:xfrm flipH="1">
            <a:off x="10523360" y="4590121"/>
            <a:ext cx="869950" cy="906462"/>
            <a:chOff x="-44" y="1473"/>
            <a:chExt cx="981" cy="1105"/>
          </a:xfrm>
        </p:grpSpPr>
        <p:pic>
          <p:nvPicPr>
            <p:cNvPr descr="desktop_computer_stylized_medium" id="655" name="Google Shape;655;p22"/>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656" name="Google Shape;656;p2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657" name="Google Shape;657;p22"/>
          <p:cNvSpPr txBox="1"/>
          <p:nvPr/>
        </p:nvSpPr>
        <p:spPr>
          <a:xfrm>
            <a:off x="712555" y="1437021"/>
            <a:ext cx="3850826"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400"/>
              <a:buFont typeface="Calibri"/>
              <a:buNone/>
            </a:pPr>
            <a:r>
              <a:rPr b="0" i="1" lang="en-US" sz="2400" u="sng" cap="none" strike="noStrike">
                <a:solidFill>
                  <a:srgbClr val="C00000"/>
                </a:solidFill>
                <a:latin typeface="Calibri"/>
                <a:ea typeface="Calibri"/>
                <a:cs typeface="Calibri"/>
                <a:sym typeface="Calibri"/>
              </a:rPr>
              <a:t>Q: </a:t>
            </a:r>
            <a:r>
              <a:rPr b="0" i="0" lang="en-US" sz="2400" u="none" cap="none" strike="noStrike">
                <a:solidFill>
                  <a:srgbClr val="000000"/>
                </a:solidFill>
                <a:latin typeface="Calibri"/>
                <a:ea typeface="Calibri"/>
                <a:cs typeface="Calibri"/>
                <a:sym typeface="Calibri"/>
              </a:rPr>
              <a:t>What happens if network layer delivers data faster than application layer removes data from socket buffers?</a:t>
            </a:r>
            <a:endParaRPr/>
          </a:p>
        </p:txBody>
      </p:sp>
      <p:cxnSp>
        <p:nvCxnSpPr>
          <p:cNvPr id="658" name="Google Shape;658;p22"/>
          <p:cNvCxnSpPr/>
          <p:nvPr/>
        </p:nvCxnSpPr>
        <p:spPr>
          <a:xfrm>
            <a:off x="7764475" y="5006696"/>
            <a:ext cx="0" cy="463550"/>
          </a:xfrm>
          <a:prstGeom prst="straightConnector1">
            <a:avLst/>
          </a:prstGeom>
          <a:noFill/>
          <a:ln cap="flat" cmpd="sng" w="19050">
            <a:solidFill>
              <a:schemeClr val="dk1"/>
            </a:solidFill>
            <a:prstDash val="dash"/>
            <a:round/>
            <a:headEnd len="med" w="med" type="none"/>
            <a:tailEnd len="med" w="med" type="none"/>
          </a:ln>
        </p:spPr>
      </p:cxnSp>
      <p:grpSp>
        <p:nvGrpSpPr>
          <p:cNvPr id="659" name="Google Shape;659;p22"/>
          <p:cNvGrpSpPr/>
          <p:nvPr/>
        </p:nvGrpSpPr>
        <p:grpSpPr>
          <a:xfrm>
            <a:off x="5189688" y="2806352"/>
            <a:ext cx="4533734" cy="2971623"/>
            <a:chOff x="5189688" y="2806352"/>
            <a:chExt cx="4533734" cy="2971623"/>
          </a:xfrm>
        </p:grpSpPr>
        <p:grpSp>
          <p:nvGrpSpPr>
            <p:cNvPr id="660" name="Google Shape;660;p22"/>
            <p:cNvGrpSpPr/>
            <p:nvPr/>
          </p:nvGrpSpPr>
          <p:grpSpPr>
            <a:xfrm>
              <a:off x="5189688" y="3080408"/>
              <a:ext cx="3750934" cy="2697567"/>
              <a:chOff x="4633274" y="3577949"/>
              <a:chExt cx="3750934" cy="2697567"/>
            </a:xfrm>
          </p:grpSpPr>
          <p:sp>
            <p:nvSpPr>
              <p:cNvPr id="661" name="Google Shape;661;p22"/>
              <p:cNvSpPr/>
              <p:nvPr/>
            </p:nvSpPr>
            <p:spPr>
              <a:xfrm>
                <a:off x="7655546" y="4619349"/>
                <a:ext cx="720725" cy="209550"/>
              </a:xfrm>
              <a:prstGeom prst="rect">
                <a:avLst/>
              </a:pr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662" name="Google Shape;662;p22"/>
              <p:cNvGrpSpPr/>
              <p:nvPr/>
            </p:nvGrpSpPr>
            <p:grpSpPr>
              <a:xfrm>
                <a:off x="7344839" y="5551212"/>
                <a:ext cx="1039369" cy="214398"/>
                <a:chOff x="7344839" y="5551212"/>
                <a:chExt cx="1039369" cy="214398"/>
              </a:xfrm>
            </p:grpSpPr>
            <p:sp>
              <p:nvSpPr>
                <p:cNvPr id="663" name="Google Shape;663;p22"/>
                <p:cNvSpPr/>
                <p:nvPr/>
              </p:nvSpPr>
              <p:spPr>
                <a:xfrm>
                  <a:off x="7344839" y="5556060"/>
                  <a:ext cx="1006475" cy="209550"/>
                </a:xfrm>
                <a:prstGeom prst="rect">
                  <a:avLst/>
                </a:prstGeom>
                <a:solidFill>
                  <a:srgbClr val="00CC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64" name="Google Shape;664;p22"/>
                <p:cNvSpPr/>
                <p:nvPr/>
              </p:nvSpPr>
              <p:spPr>
                <a:xfrm>
                  <a:off x="7650783" y="5551212"/>
                  <a:ext cx="733425" cy="212725"/>
                </a:xfrm>
                <a:prstGeom prst="rect">
                  <a:avLst/>
                </a:pr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665" name="Google Shape;665;p22"/>
                <p:cNvCxnSpPr/>
                <p:nvPr/>
              </p:nvCxnSpPr>
              <p:spPr>
                <a:xfrm>
                  <a:off x="7488859" y="5555058"/>
                  <a:ext cx="0" cy="206375"/>
                </a:xfrm>
                <a:prstGeom prst="straightConnector1">
                  <a:avLst/>
                </a:prstGeom>
                <a:noFill/>
                <a:ln cap="flat" cmpd="sng" w="28575">
                  <a:solidFill>
                    <a:srgbClr val="FFFFFF"/>
                  </a:solidFill>
                  <a:prstDash val="solid"/>
                  <a:round/>
                  <a:headEnd len="med" w="med" type="none"/>
                  <a:tailEnd len="med" w="med" type="none"/>
                </a:ln>
              </p:spPr>
            </p:cxnSp>
            <p:cxnSp>
              <p:nvCxnSpPr>
                <p:cNvPr id="666" name="Google Shape;666;p22"/>
                <p:cNvCxnSpPr/>
                <p:nvPr/>
              </p:nvCxnSpPr>
              <p:spPr>
                <a:xfrm>
                  <a:off x="7641259" y="5555058"/>
                  <a:ext cx="0" cy="206375"/>
                </a:xfrm>
                <a:prstGeom prst="straightConnector1">
                  <a:avLst/>
                </a:prstGeom>
                <a:noFill/>
                <a:ln cap="flat" cmpd="sng" w="28575">
                  <a:solidFill>
                    <a:srgbClr val="FFFFFF"/>
                  </a:solidFill>
                  <a:prstDash val="solid"/>
                  <a:round/>
                  <a:headEnd len="med" w="med" type="none"/>
                  <a:tailEnd len="med" w="med" type="none"/>
                </a:ln>
              </p:spPr>
            </p:cxnSp>
          </p:grpSp>
          <p:sp>
            <p:nvSpPr>
              <p:cNvPr id="667" name="Google Shape;667;p22"/>
              <p:cNvSpPr/>
              <p:nvPr/>
            </p:nvSpPr>
            <p:spPr>
              <a:xfrm>
                <a:off x="7647608" y="3577949"/>
                <a:ext cx="720725" cy="209550"/>
              </a:xfrm>
              <a:prstGeom prst="rect">
                <a:avLst/>
              </a:pr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68" name="Google Shape;668;p22"/>
              <p:cNvSpPr txBox="1"/>
              <p:nvPr/>
            </p:nvSpPr>
            <p:spPr>
              <a:xfrm>
                <a:off x="4633274" y="4192806"/>
                <a:ext cx="2332549" cy="1089529"/>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Network layer delivering IP datagram payload into TCP socket buffers</a:t>
                </a:r>
                <a:endParaRPr/>
              </a:p>
            </p:txBody>
          </p:sp>
          <p:cxnSp>
            <p:nvCxnSpPr>
              <p:cNvPr id="669" name="Google Shape;669;p22"/>
              <p:cNvCxnSpPr/>
              <p:nvPr/>
            </p:nvCxnSpPr>
            <p:spPr>
              <a:xfrm>
                <a:off x="6906339" y="4724124"/>
                <a:ext cx="522908" cy="0"/>
              </a:xfrm>
              <a:prstGeom prst="straightConnector1">
                <a:avLst/>
              </a:prstGeom>
              <a:noFill/>
              <a:ln cap="flat" cmpd="sng" w="19050">
                <a:solidFill>
                  <a:srgbClr val="CC0000"/>
                </a:solidFill>
                <a:prstDash val="solid"/>
                <a:round/>
                <a:headEnd len="med" w="med" type="none"/>
                <a:tailEnd len="med" w="med" type="none"/>
              </a:ln>
            </p:spPr>
          </p:cxnSp>
          <p:sp>
            <p:nvSpPr>
              <p:cNvPr id="670" name="Google Shape;670;p22"/>
              <p:cNvSpPr txBox="1"/>
              <p:nvPr/>
            </p:nvSpPr>
            <p:spPr>
              <a:xfrm>
                <a:off x="7074521" y="5970716"/>
                <a:ext cx="1133475"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from sender</a:t>
                </a:r>
                <a:endParaRPr/>
              </a:p>
            </p:txBody>
          </p:sp>
        </p:grpSp>
        <p:sp>
          <p:nvSpPr>
            <p:cNvPr id="671" name="Google Shape;671;p22"/>
            <p:cNvSpPr/>
            <p:nvPr/>
          </p:nvSpPr>
          <p:spPr>
            <a:xfrm>
              <a:off x="8312727" y="2806352"/>
              <a:ext cx="1410695" cy="2718148"/>
            </a:xfrm>
            <a:prstGeom prst="curvedDownArrow">
              <a:avLst>
                <a:gd fmla="val 13767" name="adj1"/>
                <a:gd fmla="val 28170" name="adj2"/>
                <a:gd fmla="val 25000" name="adj3"/>
              </a:avLst>
            </a:prstGeom>
            <a:solidFill>
              <a:srgbClr val="C00000">
                <a:alpha val="5372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672" name="Google Shape;672;p22"/>
          <p:cNvGrpSpPr/>
          <p:nvPr/>
        </p:nvGrpSpPr>
        <p:grpSpPr>
          <a:xfrm>
            <a:off x="4989152" y="1607125"/>
            <a:ext cx="4984933" cy="885919"/>
            <a:chOff x="4989152" y="1607125"/>
            <a:chExt cx="4984933" cy="885919"/>
          </a:xfrm>
        </p:grpSpPr>
        <p:grpSp>
          <p:nvGrpSpPr>
            <p:cNvPr id="673" name="Google Shape;673;p22"/>
            <p:cNvGrpSpPr/>
            <p:nvPr/>
          </p:nvGrpSpPr>
          <p:grpSpPr>
            <a:xfrm>
              <a:off x="4989152" y="1652814"/>
              <a:ext cx="4984933" cy="840230"/>
              <a:chOff x="4432738" y="2150355"/>
              <a:chExt cx="4984933" cy="840230"/>
            </a:xfrm>
          </p:grpSpPr>
          <p:cxnSp>
            <p:nvCxnSpPr>
              <p:cNvPr id="674" name="Google Shape;674;p22"/>
              <p:cNvCxnSpPr/>
              <p:nvPr/>
            </p:nvCxnSpPr>
            <p:spPr>
              <a:xfrm>
                <a:off x="6976294" y="2457174"/>
                <a:ext cx="1102102" cy="0"/>
              </a:xfrm>
              <a:prstGeom prst="straightConnector1">
                <a:avLst/>
              </a:prstGeom>
              <a:noFill/>
              <a:ln cap="flat" cmpd="sng" w="19050">
                <a:solidFill>
                  <a:srgbClr val="CC0000"/>
                </a:solidFill>
                <a:prstDash val="solid"/>
                <a:round/>
                <a:headEnd len="med" w="med" type="none"/>
                <a:tailEnd len="med" w="med" type="none"/>
              </a:ln>
            </p:spPr>
          </p:cxnSp>
          <p:sp>
            <p:nvSpPr>
              <p:cNvPr id="675" name="Google Shape;675;p22"/>
              <p:cNvSpPr txBox="1"/>
              <p:nvPr/>
            </p:nvSpPr>
            <p:spPr>
              <a:xfrm>
                <a:off x="4432738" y="2150355"/>
                <a:ext cx="2533651" cy="840230"/>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Application removing data from TCP socket buffers</a:t>
                </a:r>
                <a:endParaRPr/>
              </a:p>
            </p:txBody>
          </p:sp>
          <p:sp>
            <p:nvSpPr>
              <p:cNvPr id="676" name="Google Shape;676;p22"/>
              <p:cNvSpPr/>
              <p:nvPr/>
            </p:nvSpPr>
            <p:spPr>
              <a:xfrm>
                <a:off x="8696946" y="2344462"/>
                <a:ext cx="720725" cy="209550"/>
              </a:xfrm>
              <a:prstGeom prst="rect">
                <a:avLst/>
              </a:pr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677" name="Google Shape;677;p22"/>
            <p:cNvSpPr/>
            <p:nvPr/>
          </p:nvSpPr>
          <p:spPr>
            <a:xfrm flipH="1" rot="10800000">
              <a:off x="8517082" y="1607125"/>
              <a:ext cx="1000991" cy="872838"/>
            </a:xfrm>
            <a:prstGeom prst="curvedDownArrow">
              <a:avLst>
                <a:gd fmla="val 13767" name="adj1"/>
                <a:gd fmla="val 28170" name="adj2"/>
                <a:gd fmla="val 25000" name="adj3"/>
              </a:avLst>
            </a:prstGeom>
            <a:solidFill>
              <a:srgbClr val="C00000">
                <a:alpha val="5372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pic>
        <p:nvPicPr>
          <p:cNvPr descr="Drinking from the Firehose: How VividCortex Compresses its Metrics" id="678" name="Google Shape;678;p22"/>
          <p:cNvPicPr preferRelativeResize="0"/>
          <p:nvPr/>
        </p:nvPicPr>
        <p:blipFill rotWithShape="1">
          <a:blip r:embed="rId4">
            <a:alphaModFix/>
          </a:blip>
          <a:srcRect b="0" l="0" r="0" t="0"/>
          <a:stretch/>
        </p:blipFill>
        <p:spPr>
          <a:xfrm>
            <a:off x="1957754" y="4484079"/>
            <a:ext cx="3018692" cy="1811215"/>
          </a:xfrm>
          <a:prstGeom prst="rect">
            <a:avLst/>
          </a:prstGeom>
          <a:noFill/>
          <a:ln>
            <a:noFill/>
          </a:ln>
        </p:spPr>
      </p:pic>
      <p:pic>
        <p:nvPicPr>
          <p:cNvPr descr="Drinking From the Information Firehose" id="679" name="Google Shape;679;p22"/>
          <p:cNvPicPr preferRelativeResize="0"/>
          <p:nvPr/>
        </p:nvPicPr>
        <p:blipFill rotWithShape="1">
          <a:blip r:embed="rId5">
            <a:alphaModFix/>
          </a:blip>
          <a:srcRect b="0" l="0" r="0" t="0"/>
          <a:stretch/>
        </p:blipFill>
        <p:spPr>
          <a:xfrm>
            <a:off x="583223" y="3300222"/>
            <a:ext cx="2699594" cy="1781732"/>
          </a:xfrm>
          <a:prstGeom prst="rect">
            <a:avLst/>
          </a:prstGeom>
          <a:noFill/>
          <a:ln>
            <a:noFill/>
          </a:ln>
        </p:spPr>
      </p:pic>
      <p:sp>
        <p:nvSpPr>
          <p:cNvPr id="680" name="Google Shape;680;p2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23"/>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flow control</a:t>
            </a:r>
            <a:endParaRPr b="0" sz="4400"/>
          </a:p>
        </p:txBody>
      </p:sp>
      <p:sp>
        <p:nvSpPr>
          <p:cNvPr id="687" name="Google Shape;687;p23"/>
          <p:cNvSpPr/>
          <p:nvPr/>
        </p:nvSpPr>
        <p:spPr>
          <a:xfrm>
            <a:off x="7848422" y="1084921"/>
            <a:ext cx="2524125" cy="3854450"/>
          </a:xfrm>
          <a:prstGeom prst="rect">
            <a:avLst/>
          </a:prstGeom>
          <a:solidFill>
            <a:srgbClr val="0000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88" name="Google Shape;688;p23"/>
          <p:cNvSpPr/>
          <p:nvPr/>
        </p:nvSpPr>
        <p:spPr>
          <a:xfrm>
            <a:off x="10289997" y="1078571"/>
            <a:ext cx="581025" cy="4206875"/>
          </a:xfrm>
          <a:custGeom>
            <a:rect b="b" l="l" r="r" t="t"/>
            <a:pathLst>
              <a:path extrusionOk="0" h="1284" w="366">
                <a:moveTo>
                  <a:pt x="366" y="1278"/>
                </a:moveTo>
                <a:lnTo>
                  <a:pt x="12" y="0"/>
                </a:lnTo>
                <a:lnTo>
                  <a:pt x="0" y="1224"/>
                </a:lnTo>
                <a:lnTo>
                  <a:pt x="186" y="1284"/>
                </a:lnTo>
                <a:lnTo>
                  <a:pt x="366" y="1278"/>
                </a:lnTo>
                <a:close/>
              </a:path>
            </a:pathLst>
          </a:custGeom>
          <a:gradFill>
            <a:gsLst>
              <a:gs pos="0">
                <a:srgbClr val="B2B2B2"/>
              </a:gs>
              <a:gs pos="100000">
                <a:srgbClr val="FFFFFF"/>
              </a:gs>
            </a:gsLst>
            <a:lin ang="0" scaled="0"/>
          </a:gradFill>
          <a:ln cap="flat" cmpd="sng" w="9525">
            <a:solidFill>
              <a:srgbClr val="DDDDD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89" name="Google Shape;689;p23"/>
          <p:cNvSpPr/>
          <p:nvPr/>
        </p:nvSpPr>
        <p:spPr>
          <a:xfrm>
            <a:off x="7762697" y="1186521"/>
            <a:ext cx="2533650" cy="3814762"/>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90" name="Google Shape;690;p23"/>
          <p:cNvSpPr/>
          <p:nvPr/>
        </p:nvSpPr>
        <p:spPr>
          <a:xfrm>
            <a:off x="8302447" y="1243671"/>
            <a:ext cx="1377950" cy="596900"/>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application</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process</a:t>
            </a:r>
            <a:endParaRPr/>
          </a:p>
        </p:txBody>
      </p:sp>
      <p:grpSp>
        <p:nvGrpSpPr>
          <p:cNvPr id="691" name="Google Shape;691;p23"/>
          <p:cNvGrpSpPr/>
          <p:nvPr/>
        </p:nvGrpSpPr>
        <p:grpSpPr>
          <a:xfrm>
            <a:off x="8070672" y="2312058"/>
            <a:ext cx="1795463" cy="688975"/>
            <a:chOff x="1173" y="2345"/>
            <a:chExt cx="1131" cy="434"/>
          </a:xfrm>
        </p:grpSpPr>
        <p:sp>
          <p:nvSpPr>
            <p:cNvPr id="692" name="Google Shape;692;p23"/>
            <p:cNvSpPr/>
            <p:nvPr/>
          </p:nvSpPr>
          <p:spPr>
            <a:xfrm>
              <a:off x="1173" y="2345"/>
              <a:ext cx="1131" cy="434"/>
            </a:xfrm>
            <a:prstGeom prst="rect">
              <a:avLst/>
            </a:prstGeom>
            <a:solidFill>
              <a:srgbClr val="0000A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93" name="Google Shape;693;p23"/>
            <p:cNvSpPr txBox="1"/>
            <p:nvPr/>
          </p:nvSpPr>
          <p:spPr>
            <a:xfrm>
              <a:off x="1235" y="2368"/>
              <a:ext cx="995"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2F2F2"/>
                </a:buClr>
                <a:buSzPts val="1600"/>
                <a:buFont typeface="Tahoma"/>
                <a:buNone/>
              </a:pPr>
              <a:r>
                <a:rPr b="0" i="0" lang="en-US" sz="1600" u="none" cap="none" strike="noStrike">
                  <a:solidFill>
                    <a:srgbClr val="F2F2F2"/>
                  </a:solidFill>
                  <a:latin typeface="Tahoma"/>
                  <a:ea typeface="Tahoma"/>
                  <a:cs typeface="Tahoma"/>
                  <a:sym typeface="Tahoma"/>
                </a:rPr>
                <a:t>TCP socket</a:t>
              </a:r>
              <a:endParaRPr/>
            </a:p>
            <a:p>
              <a:pPr indent="0" lvl="0" marL="0" marR="0" rtl="0" algn="ctr">
                <a:lnSpc>
                  <a:spcPct val="100000"/>
                </a:lnSpc>
                <a:spcBef>
                  <a:spcPts val="0"/>
                </a:spcBef>
                <a:spcAft>
                  <a:spcPts val="0"/>
                </a:spcAft>
                <a:buClr>
                  <a:srgbClr val="F2F2F2"/>
                </a:buClr>
                <a:buSzPts val="1600"/>
                <a:buFont typeface="Tahoma"/>
                <a:buNone/>
              </a:pPr>
              <a:r>
                <a:rPr b="0" i="0" lang="en-US" sz="1600" u="none" cap="none" strike="noStrike">
                  <a:solidFill>
                    <a:srgbClr val="F2F2F2"/>
                  </a:solidFill>
                  <a:latin typeface="Tahoma"/>
                  <a:ea typeface="Tahoma"/>
                  <a:cs typeface="Tahoma"/>
                  <a:sym typeface="Tahoma"/>
                </a:rPr>
                <a:t>receiver buffers</a:t>
              </a:r>
              <a:endParaRPr/>
            </a:p>
          </p:txBody>
        </p:sp>
      </p:grpSp>
      <p:sp>
        <p:nvSpPr>
          <p:cNvPr id="694" name="Google Shape;694;p23"/>
          <p:cNvSpPr/>
          <p:nvPr/>
        </p:nvSpPr>
        <p:spPr>
          <a:xfrm>
            <a:off x="8238947" y="3335996"/>
            <a:ext cx="1562100" cy="596900"/>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Arial"/>
              <a:ea typeface="Arial"/>
              <a:cs typeface="Arial"/>
              <a:sym typeface="Arial"/>
            </a:endParaRPr>
          </a:p>
        </p:txBody>
      </p:sp>
      <p:sp>
        <p:nvSpPr>
          <p:cNvPr id="695" name="Google Shape;695;p23"/>
          <p:cNvSpPr txBox="1"/>
          <p:nvPr/>
        </p:nvSpPr>
        <p:spPr>
          <a:xfrm>
            <a:off x="8745360" y="3364839"/>
            <a:ext cx="55976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TCP</a:t>
            </a:r>
            <a:endParaRPr/>
          </a:p>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code</a:t>
            </a:r>
            <a:endParaRPr/>
          </a:p>
        </p:txBody>
      </p:sp>
      <p:sp>
        <p:nvSpPr>
          <p:cNvPr id="696" name="Google Shape;696;p23"/>
          <p:cNvSpPr/>
          <p:nvPr/>
        </p:nvSpPr>
        <p:spPr>
          <a:xfrm>
            <a:off x="8246885" y="4321833"/>
            <a:ext cx="1562100" cy="596900"/>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Arial"/>
              <a:ea typeface="Arial"/>
              <a:cs typeface="Arial"/>
              <a:sym typeface="Arial"/>
            </a:endParaRPr>
          </a:p>
        </p:txBody>
      </p:sp>
      <p:sp>
        <p:nvSpPr>
          <p:cNvPr id="697" name="Google Shape;697;p23"/>
          <p:cNvSpPr txBox="1"/>
          <p:nvPr/>
        </p:nvSpPr>
        <p:spPr>
          <a:xfrm>
            <a:off x="8731699" y="4354979"/>
            <a:ext cx="55976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IP</a:t>
            </a:r>
            <a:endParaRPr/>
          </a:p>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code</a:t>
            </a:r>
            <a:endParaRPr/>
          </a:p>
        </p:txBody>
      </p:sp>
      <p:cxnSp>
        <p:nvCxnSpPr>
          <p:cNvPr id="698" name="Google Shape;698;p23"/>
          <p:cNvCxnSpPr/>
          <p:nvPr/>
        </p:nvCxnSpPr>
        <p:spPr>
          <a:xfrm>
            <a:off x="7756347" y="4071008"/>
            <a:ext cx="2546350" cy="0"/>
          </a:xfrm>
          <a:prstGeom prst="straightConnector1">
            <a:avLst/>
          </a:prstGeom>
          <a:noFill/>
          <a:ln cap="flat" cmpd="sng" w="19050">
            <a:solidFill>
              <a:srgbClr val="000000"/>
            </a:solidFill>
            <a:prstDash val="solid"/>
            <a:round/>
            <a:headEnd len="med" w="med" type="none"/>
            <a:tailEnd len="med" w="med" type="none"/>
          </a:ln>
        </p:spPr>
      </p:cxnSp>
      <p:cxnSp>
        <p:nvCxnSpPr>
          <p:cNvPr id="699" name="Google Shape;699;p23"/>
          <p:cNvCxnSpPr/>
          <p:nvPr/>
        </p:nvCxnSpPr>
        <p:spPr>
          <a:xfrm>
            <a:off x="7769047" y="2219983"/>
            <a:ext cx="2546350" cy="0"/>
          </a:xfrm>
          <a:prstGeom prst="straightConnector1">
            <a:avLst/>
          </a:prstGeom>
          <a:noFill/>
          <a:ln cap="flat" cmpd="sng" w="19050">
            <a:solidFill>
              <a:srgbClr val="000000"/>
            </a:solidFill>
            <a:prstDash val="solid"/>
            <a:round/>
            <a:headEnd len="med" w="med" type="none"/>
            <a:tailEnd len="med" w="med" type="none"/>
          </a:ln>
        </p:spPr>
      </p:cxnSp>
      <p:grpSp>
        <p:nvGrpSpPr>
          <p:cNvPr id="700" name="Google Shape;700;p23"/>
          <p:cNvGrpSpPr/>
          <p:nvPr/>
        </p:nvGrpSpPr>
        <p:grpSpPr>
          <a:xfrm>
            <a:off x="8745360" y="2104096"/>
            <a:ext cx="533400" cy="206375"/>
            <a:chOff x="2003" y="1816"/>
            <a:chExt cx="336" cy="130"/>
          </a:xfrm>
        </p:grpSpPr>
        <p:sp>
          <p:nvSpPr>
            <p:cNvPr id="701" name="Google Shape;701;p23"/>
            <p:cNvSpPr/>
            <p:nvPr/>
          </p:nvSpPr>
          <p:spPr>
            <a:xfrm>
              <a:off x="2003" y="1816"/>
              <a:ext cx="336" cy="13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702" name="Google Shape;702;p23"/>
            <p:cNvSpPr/>
            <p:nvPr/>
          </p:nvSpPr>
          <p:spPr>
            <a:xfrm>
              <a:off x="2105" y="1833"/>
              <a:ext cx="110" cy="99"/>
            </a:xfrm>
            <a:prstGeom prst="rect">
              <a:avLst/>
            </a:prstGeom>
            <a:solidFill>
              <a:srgbClr val="FFFFFF"/>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703" name="Google Shape;703;p23"/>
            <p:cNvSpPr/>
            <p:nvPr/>
          </p:nvSpPr>
          <p:spPr>
            <a:xfrm>
              <a:off x="2229" y="1891"/>
              <a:ext cx="29" cy="35"/>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704" name="Google Shape;704;p23"/>
            <p:cNvSpPr/>
            <p:nvPr/>
          </p:nvSpPr>
          <p:spPr>
            <a:xfrm>
              <a:off x="2058" y="1892"/>
              <a:ext cx="29" cy="35"/>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705" name="Google Shape;705;p23"/>
          <p:cNvSpPr txBox="1"/>
          <p:nvPr/>
        </p:nvSpPr>
        <p:spPr>
          <a:xfrm>
            <a:off x="7549972" y="5823520"/>
            <a:ext cx="271462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Tahoma"/>
              <a:buNone/>
            </a:pPr>
            <a:r>
              <a:rPr b="0" i="0" lang="en-US" sz="2000" u="none" cap="none" strike="noStrike">
                <a:solidFill>
                  <a:srgbClr val="000000"/>
                </a:solidFill>
                <a:latin typeface="Tahoma"/>
                <a:ea typeface="Tahoma"/>
                <a:cs typeface="Tahoma"/>
                <a:sym typeface="Tahoma"/>
              </a:rPr>
              <a:t>receiver protocol stack</a:t>
            </a:r>
            <a:endParaRPr/>
          </a:p>
        </p:txBody>
      </p:sp>
      <p:cxnSp>
        <p:nvCxnSpPr>
          <p:cNvPr id="706" name="Google Shape;706;p23"/>
          <p:cNvCxnSpPr/>
          <p:nvPr/>
        </p:nvCxnSpPr>
        <p:spPr>
          <a:xfrm>
            <a:off x="8790777" y="5419835"/>
            <a:ext cx="0" cy="349250"/>
          </a:xfrm>
          <a:prstGeom prst="straightConnector1">
            <a:avLst/>
          </a:prstGeom>
          <a:noFill/>
          <a:ln cap="flat" cmpd="sng" w="28575">
            <a:solidFill>
              <a:srgbClr val="CC0000"/>
            </a:solidFill>
            <a:prstDash val="dash"/>
            <a:round/>
            <a:headEnd len="med" w="med" type="none"/>
            <a:tailEnd len="med" w="med" type="none"/>
          </a:ln>
        </p:spPr>
      </p:cxnSp>
      <p:cxnSp>
        <p:nvCxnSpPr>
          <p:cNvPr id="707" name="Google Shape;707;p23"/>
          <p:cNvCxnSpPr/>
          <p:nvPr/>
        </p:nvCxnSpPr>
        <p:spPr>
          <a:xfrm>
            <a:off x="10285235" y="4996521"/>
            <a:ext cx="0" cy="463550"/>
          </a:xfrm>
          <a:prstGeom prst="straightConnector1">
            <a:avLst/>
          </a:prstGeom>
          <a:noFill/>
          <a:ln cap="flat" cmpd="sng" w="19050">
            <a:solidFill>
              <a:srgbClr val="000000"/>
            </a:solidFill>
            <a:prstDash val="dash"/>
            <a:round/>
            <a:headEnd len="med" w="med" type="none"/>
            <a:tailEnd len="med" w="med" type="none"/>
          </a:ln>
        </p:spPr>
      </p:cxnSp>
      <p:grpSp>
        <p:nvGrpSpPr>
          <p:cNvPr id="708" name="Google Shape;708;p23"/>
          <p:cNvGrpSpPr/>
          <p:nvPr/>
        </p:nvGrpSpPr>
        <p:grpSpPr>
          <a:xfrm flipH="1">
            <a:off x="10523360" y="4590121"/>
            <a:ext cx="869950" cy="906462"/>
            <a:chOff x="-44" y="1473"/>
            <a:chExt cx="981" cy="1105"/>
          </a:xfrm>
        </p:grpSpPr>
        <p:pic>
          <p:nvPicPr>
            <p:cNvPr descr="desktop_computer_stylized_medium" id="709" name="Google Shape;709;p23"/>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710" name="Google Shape;710;p2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711" name="Google Shape;711;p23"/>
          <p:cNvSpPr txBox="1"/>
          <p:nvPr/>
        </p:nvSpPr>
        <p:spPr>
          <a:xfrm>
            <a:off x="712555" y="1437021"/>
            <a:ext cx="3850826"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400"/>
              <a:buFont typeface="Calibri"/>
              <a:buNone/>
            </a:pPr>
            <a:r>
              <a:rPr b="0" i="1" lang="en-US" sz="2400" u="sng" cap="none" strike="noStrike">
                <a:solidFill>
                  <a:srgbClr val="C00000"/>
                </a:solidFill>
                <a:latin typeface="Calibri"/>
                <a:ea typeface="Calibri"/>
                <a:cs typeface="Calibri"/>
                <a:sym typeface="Calibri"/>
              </a:rPr>
              <a:t>Q: </a:t>
            </a:r>
            <a:r>
              <a:rPr b="0" i="0" lang="en-US" sz="2400" u="none" cap="none" strike="noStrike">
                <a:solidFill>
                  <a:srgbClr val="000000"/>
                </a:solidFill>
                <a:latin typeface="Calibri"/>
                <a:ea typeface="Calibri"/>
                <a:cs typeface="Calibri"/>
                <a:sym typeface="Calibri"/>
              </a:rPr>
              <a:t>What happens if network layer delivers data faster than application layer removes data from socket buffers?</a:t>
            </a:r>
            <a:endParaRPr/>
          </a:p>
        </p:txBody>
      </p:sp>
      <p:cxnSp>
        <p:nvCxnSpPr>
          <p:cNvPr id="712" name="Google Shape;712;p23"/>
          <p:cNvCxnSpPr/>
          <p:nvPr/>
        </p:nvCxnSpPr>
        <p:spPr>
          <a:xfrm>
            <a:off x="7764475" y="5006696"/>
            <a:ext cx="0" cy="463550"/>
          </a:xfrm>
          <a:prstGeom prst="straightConnector1">
            <a:avLst/>
          </a:prstGeom>
          <a:noFill/>
          <a:ln cap="flat" cmpd="sng" w="19050">
            <a:solidFill>
              <a:schemeClr val="dk1"/>
            </a:solidFill>
            <a:prstDash val="dash"/>
            <a:round/>
            <a:headEnd len="med" w="med" type="none"/>
            <a:tailEnd len="med" w="med" type="none"/>
          </a:ln>
        </p:spPr>
      </p:cxnSp>
      <p:sp>
        <p:nvSpPr>
          <p:cNvPr id="713" name="Google Shape;713;p23"/>
          <p:cNvSpPr/>
          <p:nvPr/>
        </p:nvSpPr>
        <p:spPr>
          <a:xfrm>
            <a:off x="8211960" y="4121808"/>
            <a:ext cx="720725" cy="209550"/>
          </a:xfrm>
          <a:prstGeom prst="rect">
            <a:avLst/>
          </a:pr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714" name="Google Shape;714;p23"/>
          <p:cNvGrpSpPr/>
          <p:nvPr/>
        </p:nvGrpSpPr>
        <p:grpSpPr>
          <a:xfrm>
            <a:off x="7901253" y="5053671"/>
            <a:ext cx="1039369" cy="214398"/>
            <a:chOff x="7344839" y="5551212"/>
            <a:chExt cx="1039369" cy="214398"/>
          </a:xfrm>
        </p:grpSpPr>
        <p:sp>
          <p:nvSpPr>
            <p:cNvPr id="715" name="Google Shape;715;p23"/>
            <p:cNvSpPr/>
            <p:nvPr/>
          </p:nvSpPr>
          <p:spPr>
            <a:xfrm>
              <a:off x="7344839" y="5556060"/>
              <a:ext cx="1006475" cy="209550"/>
            </a:xfrm>
            <a:prstGeom prst="rect">
              <a:avLst/>
            </a:prstGeom>
            <a:solidFill>
              <a:srgbClr val="00CC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716" name="Google Shape;716;p23"/>
            <p:cNvSpPr/>
            <p:nvPr/>
          </p:nvSpPr>
          <p:spPr>
            <a:xfrm>
              <a:off x="7650783" y="5551212"/>
              <a:ext cx="733425" cy="212725"/>
            </a:xfrm>
            <a:prstGeom prst="rect">
              <a:avLst/>
            </a:pr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717" name="Google Shape;717;p23"/>
            <p:cNvCxnSpPr/>
            <p:nvPr/>
          </p:nvCxnSpPr>
          <p:spPr>
            <a:xfrm>
              <a:off x="7488859" y="5555058"/>
              <a:ext cx="0" cy="206375"/>
            </a:xfrm>
            <a:prstGeom prst="straightConnector1">
              <a:avLst/>
            </a:prstGeom>
            <a:noFill/>
            <a:ln cap="flat" cmpd="sng" w="28575">
              <a:solidFill>
                <a:srgbClr val="FFFFFF"/>
              </a:solidFill>
              <a:prstDash val="solid"/>
              <a:round/>
              <a:headEnd len="med" w="med" type="none"/>
              <a:tailEnd len="med" w="med" type="none"/>
            </a:ln>
          </p:spPr>
        </p:cxnSp>
        <p:cxnSp>
          <p:nvCxnSpPr>
            <p:cNvPr id="718" name="Google Shape;718;p23"/>
            <p:cNvCxnSpPr/>
            <p:nvPr/>
          </p:nvCxnSpPr>
          <p:spPr>
            <a:xfrm>
              <a:off x="7641259" y="5555058"/>
              <a:ext cx="0" cy="206375"/>
            </a:xfrm>
            <a:prstGeom prst="straightConnector1">
              <a:avLst/>
            </a:prstGeom>
            <a:noFill/>
            <a:ln cap="flat" cmpd="sng" w="28575">
              <a:solidFill>
                <a:srgbClr val="FFFFFF"/>
              </a:solidFill>
              <a:prstDash val="solid"/>
              <a:round/>
              <a:headEnd len="med" w="med" type="none"/>
              <a:tailEnd len="med" w="med" type="none"/>
            </a:ln>
          </p:spPr>
        </p:cxnSp>
      </p:grpSp>
      <p:sp>
        <p:nvSpPr>
          <p:cNvPr id="719" name="Google Shape;719;p23"/>
          <p:cNvSpPr/>
          <p:nvPr/>
        </p:nvSpPr>
        <p:spPr>
          <a:xfrm>
            <a:off x="8204022" y="3080408"/>
            <a:ext cx="720725" cy="209550"/>
          </a:xfrm>
          <a:prstGeom prst="rect">
            <a:avLst/>
          </a:pr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720" name="Google Shape;720;p23"/>
          <p:cNvSpPr txBox="1"/>
          <p:nvPr/>
        </p:nvSpPr>
        <p:spPr>
          <a:xfrm>
            <a:off x="7630935" y="5473175"/>
            <a:ext cx="1133475"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from sender</a:t>
            </a:r>
            <a:endParaRPr/>
          </a:p>
        </p:txBody>
      </p:sp>
      <p:sp>
        <p:nvSpPr>
          <p:cNvPr id="721" name="Google Shape;721;p23"/>
          <p:cNvSpPr/>
          <p:nvPr/>
        </p:nvSpPr>
        <p:spPr>
          <a:xfrm>
            <a:off x="8312727" y="2806352"/>
            <a:ext cx="1410695" cy="2718148"/>
          </a:xfrm>
          <a:prstGeom prst="curvedDownArrow">
            <a:avLst>
              <a:gd fmla="val 13767" name="adj1"/>
              <a:gd fmla="val 28170" name="adj2"/>
              <a:gd fmla="val 25000" name="adj3"/>
            </a:avLst>
          </a:prstGeom>
          <a:solidFill>
            <a:srgbClr val="C00000">
              <a:alpha val="5372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722" name="Google Shape;722;p23"/>
          <p:cNvGrpSpPr/>
          <p:nvPr/>
        </p:nvGrpSpPr>
        <p:grpSpPr>
          <a:xfrm>
            <a:off x="4989152" y="1607125"/>
            <a:ext cx="4984933" cy="885919"/>
            <a:chOff x="4989152" y="1607125"/>
            <a:chExt cx="4984933" cy="885919"/>
          </a:xfrm>
        </p:grpSpPr>
        <p:grpSp>
          <p:nvGrpSpPr>
            <p:cNvPr id="723" name="Google Shape;723;p23"/>
            <p:cNvGrpSpPr/>
            <p:nvPr/>
          </p:nvGrpSpPr>
          <p:grpSpPr>
            <a:xfrm>
              <a:off x="4989152" y="1652814"/>
              <a:ext cx="4984933" cy="840230"/>
              <a:chOff x="4432738" y="2150355"/>
              <a:chExt cx="4984933" cy="840230"/>
            </a:xfrm>
          </p:grpSpPr>
          <p:cxnSp>
            <p:nvCxnSpPr>
              <p:cNvPr id="724" name="Google Shape;724;p23"/>
              <p:cNvCxnSpPr/>
              <p:nvPr/>
            </p:nvCxnSpPr>
            <p:spPr>
              <a:xfrm>
                <a:off x="6976294" y="2457174"/>
                <a:ext cx="1102102" cy="0"/>
              </a:xfrm>
              <a:prstGeom prst="straightConnector1">
                <a:avLst/>
              </a:prstGeom>
              <a:noFill/>
              <a:ln cap="flat" cmpd="sng" w="19050">
                <a:solidFill>
                  <a:srgbClr val="CC0000"/>
                </a:solidFill>
                <a:prstDash val="solid"/>
                <a:round/>
                <a:headEnd len="med" w="med" type="none"/>
                <a:tailEnd len="med" w="med" type="none"/>
              </a:ln>
            </p:spPr>
          </p:cxnSp>
          <p:sp>
            <p:nvSpPr>
              <p:cNvPr id="725" name="Google Shape;725;p23"/>
              <p:cNvSpPr txBox="1"/>
              <p:nvPr/>
            </p:nvSpPr>
            <p:spPr>
              <a:xfrm>
                <a:off x="4432738" y="2150355"/>
                <a:ext cx="2533651" cy="840230"/>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Application removing data from TCP socket buffers</a:t>
                </a:r>
                <a:endParaRPr/>
              </a:p>
            </p:txBody>
          </p:sp>
          <p:sp>
            <p:nvSpPr>
              <p:cNvPr id="726" name="Google Shape;726;p23"/>
              <p:cNvSpPr/>
              <p:nvPr/>
            </p:nvSpPr>
            <p:spPr>
              <a:xfrm>
                <a:off x="8696946" y="2344462"/>
                <a:ext cx="720725" cy="209550"/>
              </a:xfrm>
              <a:prstGeom prst="rect">
                <a:avLst/>
              </a:pr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727" name="Google Shape;727;p23"/>
            <p:cNvSpPr/>
            <p:nvPr/>
          </p:nvSpPr>
          <p:spPr>
            <a:xfrm flipH="1" rot="10800000">
              <a:off x="8517082" y="1607125"/>
              <a:ext cx="1000991" cy="872838"/>
            </a:xfrm>
            <a:prstGeom prst="curvedDownArrow">
              <a:avLst>
                <a:gd fmla="val 13767" name="adj1"/>
                <a:gd fmla="val 28170" name="adj2"/>
                <a:gd fmla="val 25000" name="adj3"/>
              </a:avLst>
            </a:prstGeom>
            <a:solidFill>
              <a:srgbClr val="C00000">
                <a:alpha val="5372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728" name="Google Shape;728;p23"/>
          <p:cNvGrpSpPr/>
          <p:nvPr/>
        </p:nvGrpSpPr>
        <p:grpSpPr>
          <a:xfrm>
            <a:off x="1111171" y="3426107"/>
            <a:ext cx="5034986" cy="2800562"/>
            <a:chOff x="4343173" y="1560062"/>
            <a:chExt cx="9034622" cy="4921250"/>
          </a:xfrm>
        </p:grpSpPr>
        <p:sp>
          <p:nvSpPr>
            <p:cNvPr id="729" name="Google Shape;729;p23"/>
            <p:cNvSpPr/>
            <p:nvPr/>
          </p:nvSpPr>
          <p:spPr>
            <a:xfrm>
              <a:off x="4432073" y="1560062"/>
              <a:ext cx="3951287" cy="482441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50"/>
                <a:buFont typeface="Calibri"/>
                <a:buNone/>
              </a:pPr>
              <a:r>
                <a:t/>
              </a:r>
              <a:endParaRPr b="0" i="0" sz="1050" u="none" cap="none" strike="noStrike">
                <a:solidFill>
                  <a:srgbClr val="000000"/>
                </a:solidFill>
                <a:latin typeface="Tahoma"/>
                <a:ea typeface="Tahoma"/>
                <a:cs typeface="Tahoma"/>
                <a:sym typeface="Tahoma"/>
              </a:endParaRPr>
            </a:p>
          </p:txBody>
        </p:sp>
        <p:sp>
          <p:nvSpPr>
            <p:cNvPr id="730" name="Google Shape;730;p23"/>
            <p:cNvSpPr/>
            <p:nvPr/>
          </p:nvSpPr>
          <p:spPr>
            <a:xfrm>
              <a:off x="4346348" y="1675949"/>
              <a:ext cx="3951287" cy="4805363"/>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cxnSp>
          <p:nvCxnSpPr>
            <p:cNvPr id="731" name="Google Shape;731;p23"/>
            <p:cNvCxnSpPr/>
            <p:nvPr/>
          </p:nvCxnSpPr>
          <p:spPr>
            <a:xfrm>
              <a:off x="4349523" y="2050599"/>
              <a:ext cx="3946525" cy="4763"/>
            </a:xfrm>
            <a:prstGeom prst="straightConnector1">
              <a:avLst/>
            </a:prstGeom>
            <a:noFill/>
            <a:ln cap="flat" cmpd="sng" w="19050">
              <a:solidFill>
                <a:srgbClr val="000000"/>
              </a:solidFill>
              <a:prstDash val="solid"/>
              <a:round/>
              <a:headEnd len="med" w="med" type="none"/>
              <a:tailEnd len="med" w="med" type="none"/>
            </a:ln>
          </p:spPr>
        </p:cxnSp>
        <p:cxnSp>
          <p:nvCxnSpPr>
            <p:cNvPr id="732" name="Google Shape;732;p23"/>
            <p:cNvCxnSpPr/>
            <p:nvPr/>
          </p:nvCxnSpPr>
          <p:spPr>
            <a:xfrm>
              <a:off x="4343173" y="2430012"/>
              <a:ext cx="3951287" cy="0"/>
            </a:xfrm>
            <a:prstGeom prst="straightConnector1">
              <a:avLst/>
            </a:prstGeom>
            <a:noFill/>
            <a:ln cap="flat" cmpd="sng" w="19050">
              <a:solidFill>
                <a:srgbClr val="000000"/>
              </a:solidFill>
              <a:prstDash val="solid"/>
              <a:round/>
              <a:headEnd len="med" w="med" type="none"/>
              <a:tailEnd len="med" w="med" type="none"/>
            </a:ln>
          </p:spPr>
        </p:cxnSp>
        <p:cxnSp>
          <p:nvCxnSpPr>
            <p:cNvPr id="733" name="Google Shape;733;p23"/>
            <p:cNvCxnSpPr/>
            <p:nvPr/>
          </p:nvCxnSpPr>
          <p:spPr>
            <a:xfrm>
              <a:off x="4352698" y="2811012"/>
              <a:ext cx="3951287" cy="0"/>
            </a:xfrm>
            <a:prstGeom prst="straightConnector1">
              <a:avLst/>
            </a:prstGeom>
            <a:noFill/>
            <a:ln cap="flat" cmpd="sng" w="19050">
              <a:solidFill>
                <a:srgbClr val="000000"/>
              </a:solidFill>
              <a:prstDash val="solid"/>
              <a:round/>
              <a:headEnd len="med" w="med" type="none"/>
              <a:tailEnd len="med" w="med" type="none"/>
            </a:ln>
          </p:spPr>
        </p:cxnSp>
        <p:cxnSp>
          <p:nvCxnSpPr>
            <p:cNvPr id="734" name="Google Shape;734;p23"/>
            <p:cNvCxnSpPr/>
            <p:nvPr/>
          </p:nvCxnSpPr>
          <p:spPr>
            <a:xfrm>
              <a:off x="4347935" y="3206299"/>
              <a:ext cx="3951288" cy="0"/>
            </a:xfrm>
            <a:prstGeom prst="straightConnector1">
              <a:avLst/>
            </a:prstGeom>
            <a:noFill/>
            <a:ln cap="flat" cmpd="sng" w="19050">
              <a:solidFill>
                <a:srgbClr val="000000"/>
              </a:solidFill>
              <a:prstDash val="solid"/>
              <a:round/>
              <a:headEnd len="med" w="med" type="none"/>
              <a:tailEnd len="med" w="med" type="none"/>
            </a:ln>
          </p:spPr>
        </p:cxnSp>
        <p:cxnSp>
          <p:nvCxnSpPr>
            <p:cNvPr id="735" name="Google Shape;735;p23"/>
            <p:cNvCxnSpPr/>
            <p:nvPr/>
          </p:nvCxnSpPr>
          <p:spPr>
            <a:xfrm>
              <a:off x="4343173" y="3596824"/>
              <a:ext cx="3951287" cy="0"/>
            </a:xfrm>
            <a:prstGeom prst="straightConnector1">
              <a:avLst/>
            </a:prstGeom>
            <a:noFill/>
            <a:ln cap="flat" cmpd="sng" w="19050">
              <a:solidFill>
                <a:srgbClr val="000000"/>
              </a:solidFill>
              <a:prstDash val="solid"/>
              <a:round/>
              <a:headEnd len="med" w="med" type="none"/>
              <a:tailEnd len="med" w="med" type="none"/>
            </a:ln>
          </p:spPr>
        </p:cxnSp>
        <p:cxnSp>
          <p:nvCxnSpPr>
            <p:cNvPr id="736" name="Google Shape;736;p23"/>
            <p:cNvCxnSpPr/>
            <p:nvPr/>
          </p:nvCxnSpPr>
          <p:spPr>
            <a:xfrm>
              <a:off x="4343173" y="4158799"/>
              <a:ext cx="3951287" cy="0"/>
            </a:xfrm>
            <a:prstGeom prst="straightConnector1">
              <a:avLst/>
            </a:prstGeom>
            <a:noFill/>
            <a:ln cap="flat" cmpd="sng" w="19050">
              <a:solidFill>
                <a:srgbClr val="000000"/>
              </a:solidFill>
              <a:prstDash val="solid"/>
              <a:round/>
              <a:headEnd len="med" w="med" type="none"/>
              <a:tailEnd len="med" w="med" type="none"/>
            </a:ln>
          </p:spPr>
        </p:cxnSp>
        <p:cxnSp>
          <p:nvCxnSpPr>
            <p:cNvPr id="737" name="Google Shape;737;p23"/>
            <p:cNvCxnSpPr/>
            <p:nvPr/>
          </p:nvCxnSpPr>
          <p:spPr>
            <a:xfrm rot="10800000">
              <a:off x="6303735" y="2814187"/>
              <a:ext cx="4763" cy="777875"/>
            </a:xfrm>
            <a:prstGeom prst="straightConnector1">
              <a:avLst/>
            </a:prstGeom>
            <a:noFill/>
            <a:ln cap="flat" cmpd="sng" w="19050">
              <a:solidFill>
                <a:srgbClr val="000000"/>
              </a:solidFill>
              <a:prstDash val="solid"/>
              <a:round/>
              <a:headEnd len="med" w="med" type="none"/>
              <a:tailEnd len="med" w="med" type="none"/>
            </a:ln>
          </p:spPr>
        </p:cxnSp>
        <p:grpSp>
          <p:nvGrpSpPr>
            <p:cNvPr id="738" name="Google Shape;738;p23"/>
            <p:cNvGrpSpPr/>
            <p:nvPr/>
          </p:nvGrpSpPr>
          <p:grpSpPr>
            <a:xfrm>
              <a:off x="6113100" y="2788385"/>
              <a:ext cx="7264695" cy="1048460"/>
              <a:chOff x="6113100" y="2788385"/>
              <a:chExt cx="7264695" cy="1048460"/>
            </a:xfrm>
          </p:grpSpPr>
          <p:sp>
            <p:nvSpPr>
              <p:cNvPr id="739" name="Google Shape;739;p23"/>
              <p:cNvSpPr txBox="1"/>
              <p:nvPr/>
            </p:nvSpPr>
            <p:spPr>
              <a:xfrm>
                <a:off x="6113100" y="2788385"/>
                <a:ext cx="2293763" cy="52477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receive window</a:t>
                </a:r>
                <a:endParaRPr/>
              </a:p>
            </p:txBody>
          </p:sp>
          <p:sp>
            <p:nvSpPr>
              <p:cNvPr id="740" name="Google Shape;740;p23"/>
              <p:cNvSpPr txBox="1"/>
              <p:nvPr/>
            </p:nvSpPr>
            <p:spPr>
              <a:xfrm>
                <a:off x="8724899" y="2847114"/>
                <a:ext cx="4652896" cy="9897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flow control: </a:t>
                </a:r>
                <a:r>
                  <a:rPr b="0" i="0" lang="en-US" sz="1600" u="none" cap="none" strike="noStrike">
                    <a:solidFill>
                      <a:srgbClr val="000000"/>
                    </a:solidFill>
                    <a:latin typeface="Calibri"/>
                    <a:ea typeface="Calibri"/>
                    <a:cs typeface="Calibri"/>
                    <a:sym typeface="Calibri"/>
                  </a:rPr>
                  <a:t># bytes receiver willing to accept</a:t>
                </a:r>
                <a:endParaRPr b="0" i="0" sz="1800" u="none" cap="none" strike="noStrike">
                  <a:solidFill>
                    <a:srgbClr val="000000"/>
                  </a:solidFill>
                  <a:latin typeface="Calibri"/>
                  <a:ea typeface="Calibri"/>
                  <a:cs typeface="Calibri"/>
                  <a:sym typeface="Calibri"/>
                </a:endParaRPr>
              </a:p>
            </p:txBody>
          </p:sp>
          <p:cxnSp>
            <p:nvCxnSpPr>
              <p:cNvPr id="741" name="Google Shape;741;p23"/>
              <p:cNvCxnSpPr/>
              <p:nvPr/>
            </p:nvCxnSpPr>
            <p:spPr>
              <a:xfrm rot="10800000">
                <a:off x="8142852" y="3044701"/>
                <a:ext cx="582048" cy="0"/>
              </a:xfrm>
              <a:prstGeom prst="straightConnector1">
                <a:avLst/>
              </a:prstGeom>
              <a:noFill/>
              <a:ln cap="flat" cmpd="sng" w="19050">
                <a:solidFill>
                  <a:srgbClr val="C00000"/>
                </a:solidFill>
                <a:prstDash val="solid"/>
                <a:round/>
                <a:headEnd len="med" w="med" type="none"/>
                <a:tailEnd len="med" w="med" type="none"/>
              </a:ln>
            </p:spPr>
          </p:cxnSp>
        </p:grpSp>
        <p:cxnSp>
          <p:nvCxnSpPr>
            <p:cNvPr id="742" name="Google Shape;742;p23"/>
            <p:cNvCxnSpPr/>
            <p:nvPr/>
          </p:nvCxnSpPr>
          <p:spPr>
            <a:xfrm rot="10800000">
              <a:off x="6289447" y="1679374"/>
              <a:ext cx="1761" cy="365184"/>
            </a:xfrm>
            <a:prstGeom prst="straightConnector1">
              <a:avLst/>
            </a:prstGeom>
            <a:noFill/>
            <a:ln cap="flat" cmpd="sng" w="19050">
              <a:solidFill>
                <a:srgbClr val="000000"/>
              </a:solidFill>
              <a:prstDash val="solid"/>
              <a:round/>
              <a:headEnd len="med" w="med" type="none"/>
              <a:tailEnd len="med" w="med" type="none"/>
            </a:ln>
          </p:spPr>
        </p:cxnSp>
      </p:grpSp>
      <p:sp>
        <p:nvSpPr>
          <p:cNvPr id="743" name="Google Shape;743;p2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24"/>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flow control</a:t>
            </a:r>
            <a:endParaRPr b="0" sz="4400"/>
          </a:p>
        </p:txBody>
      </p:sp>
      <p:sp>
        <p:nvSpPr>
          <p:cNvPr id="750" name="Google Shape;750;p24"/>
          <p:cNvSpPr/>
          <p:nvPr/>
        </p:nvSpPr>
        <p:spPr>
          <a:xfrm>
            <a:off x="7848422" y="1084921"/>
            <a:ext cx="2524125" cy="3854450"/>
          </a:xfrm>
          <a:prstGeom prst="rect">
            <a:avLst/>
          </a:prstGeom>
          <a:solidFill>
            <a:srgbClr val="0000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751" name="Google Shape;751;p24"/>
          <p:cNvSpPr/>
          <p:nvPr/>
        </p:nvSpPr>
        <p:spPr>
          <a:xfrm>
            <a:off x="10289997" y="1078571"/>
            <a:ext cx="581025" cy="4206875"/>
          </a:xfrm>
          <a:custGeom>
            <a:rect b="b" l="l" r="r" t="t"/>
            <a:pathLst>
              <a:path extrusionOk="0" h="1284" w="366">
                <a:moveTo>
                  <a:pt x="366" y="1278"/>
                </a:moveTo>
                <a:lnTo>
                  <a:pt x="12" y="0"/>
                </a:lnTo>
                <a:lnTo>
                  <a:pt x="0" y="1224"/>
                </a:lnTo>
                <a:lnTo>
                  <a:pt x="186" y="1284"/>
                </a:lnTo>
                <a:lnTo>
                  <a:pt x="366" y="1278"/>
                </a:lnTo>
                <a:close/>
              </a:path>
            </a:pathLst>
          </a:custGeom>
          <a:gradFill>
            <a:gsLst>
              <a:gs pos="0">
                <a:srgbClr val="B2B2B2"/>
              </a:gs>
              <a:gs pos="100000">
                <a:srgbClr val="FFFFFF"/>
              </a:gs>
            </a:gsLst>
            <a:lin ang="0" scaled="0"/>
          </a:gradFill>
          <a:ln cap="flat" cmpd="sng" w="9525">
            <a:solidFill>
              <a:srgbClr val="DDDDD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752" name="Google Shape;752;p24"/>
          <p:cNvSpPr/>
          <p:nvPr/>
        </p:nvSpPr>
        <p:spPr>
          <a:xfrm>
            <a:off x="7762697" y="1186521"/>
            <a:ext cx="2533650" cy="3814762"/>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753" name="Google Shape;753;p24"/>
          <p:cNvSpPr/>
          <p:nvPr/>
        </p:nvSpPr>
        <p:spPr>
          <a:xfrm>
            <a:off x="8302447" y="1243671"/>
            <a:ext cx="1377950" cy="596900"/>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application</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process</a:t>
            </a:r>
            <a:endParaRPr/>
          </a:p>
        </p:txBody>
      </p:sp>
      <p:grpSp>
        <p:nvGrpSpPr>
          <p:cNvPr id="754" name="Google Shape;754;p24"/>
          <p:cNvGrpSpPr/>
          <p:nvPr/>
        </p:nvGrpSpPr>
        <p:grpSpPr>
          <a:xfrm>
            <a:off x="8070672" y="2312058"/>
            <a:ext cx="1795463" cy="688975"/>
            <a:chOff x="1173" y="2345"/>
            <a:chExt cx="1131" cy="434"/>
          </a:xfrm>
        </p:grpSpPr>
        <p:sp>
          <p:nvSpPr>
            <p:cNvPr id="755" name="Google Shape;755;p24"/>
            <p:cNvSpPr/>
            <p:nvPr/>
          </p:nvSpPr>
          <p:spPr>
            <a:xfrm>
              <a:off x="1173" y="2345"/>
              <a:ext cx="1131" cy="434"/>
            </a:xfrm>
            <a:prstGeom prst="rect">
              <a:avLst/>
            </a:prstGeom>
            <a:solidFill>
              <a:srgbClr val="0000A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756" name="Google Shape;756;p24"/>
            <p:cNvSpPr txBox="1"/>
            <p:nvPr/>
          </p:nvSpPr>
          <p:spPr>
            <a:xfrm>
              <a:off x="1235" y="2368"/>
              <a:ext cx="995"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2F2F2"/>
                </a:buClr>
                <a:buSzPts val="1600"/>
                <a:buFont typeface="Tahoma"/>
                <a:buNone/>
              </a:pPr>
              <a:r>
                <a:rPr b="0" i="0" lang="en-US" sz="1600" u="none" cap="none" strike="noStrike">
                  <a:solidFill>
                    <a:srgbClr val="F2F2F2"/>
                  </a:solidFill>
                  <a:latin typeface="Tahoma"/>
                  <a:ea typeface="Tahoma"/>
                  <a:cs typeface="Tahoma"/>
                  <a:sym typeface="Tahoma"/>
                </a:rPr>
                <a:t>TCP socket</a:t>
              </a:r>
              <a:endParaRPr/>
            </a:p>
            <a:p>
              <a:pPr indent="0" lvl="0" marL="0" marR="0" rtl="0" algn="ctr">
                <a:lnSpc>
                  <a:spcPct val="100000"/>
                </a:lnSpc>
                <a:spcBef>
                  <a:spcPts val="0"/>
                </a:spcBef>
                <a:spcAft>
                  <a:spcPts val="0"/>
                </a:spcAft>
                <a:buClr>
                  <a:srgbClr val="F2F2F2"/>
                </a:buClr>
                <a:buSzPts val="1600"/>
                <a:buFont typeface="Tahoma"/>
                <a:buNone/>
              </a:pPr>
              <a:r>
                <a:rPr b="0" i="0" lang="en-US" sz="1600" u="none" cap="none" strike="noStrike">
                  <a:solidFill>
                    <a:srgbClr val="F2F2F2"/>
                  </a:solidFill>
                  <a:latin typeface="Tahoma"/>
                  <a:ea typeface="Tahoma"/>
                  <a:cs typeface="Tahoma"/>
                  <a:sym typeface="Tahoma"/>
                </a:rPr>
                <a:t>receiver buffers</a:t>
              </a:r>
              <a:endParaRPr/>
            </a:p>
          </p:txBody>
        </p:sp>
      </p:grpSp>
      <p:sp>
        <p:nvSpPr>
          <p:cNvPr id="757" name="Google Shape;757;p24"/>
          <p:cNvSpPr/>
          <p:nvPr/>
        </p:nvSpPr>
        <p:spPr>
          <a:xfrm>
            <a:off x="8238947" y="3335996"/>
            <a:ext cx="1562100" cy="596900"/>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Arial"/>
              <a:ea typeface="Arial"/>
              <a:cs typeface="Arial"/>
              <a:sym typeface="Arial"/>
            </a:endParaRPr>
          </a:p>
        </p:txBody>
      </p:sp>
      <p:sp>
        <p:nvSpPr>
          <p:cNvPr id="758" name="Google Shape;758;p24"/>
          <p:cNvSpPr txBox="1"/>
          <p:nvPr/>
        </p:nvSpPr>
        <p:spPr>
          <a:xfrm>
            <a:off x="8745360" y="3364839"/>
            <a:ext cx="55976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TCP</a:t>
            </a:r>
            <a:endParaRPr/>
          </a:p>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code</a:t>
            </a:r>
            <a:endParaRPr/>
          </a:p>
        </p:txBody>
      </p:sp>
      <p:sp>
        <p:nvSpPr>
          <p:cNvPr id="759" name="Google Shape;759;p24"/>
          <p:cNvSpPr/>
          <p:nvPr/>
        </p:nvSpPr>
        <p:spPr>
          <a:xfrm>
            <a:off x="8246885" y="4321833"/>
            <a:ext cx="1562100" cy="596900"/>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Arial"/>
              <a:ea typeface="Arial"/>
              <a:cs typeface="Arial"/>
              <a:sym typeface="Arial"/>
            </a:endParaRPr>
          </a:p>
        </p:txBody>
      </p:sp>
      <p:sp>
        <p:nvSpPr>
          <p:cNvPr id="760" name="Google Shape;760;p24"/>
          <p:cNvSpPr txBox="1"/>
          <p:nvPr/>
        </p:nvSpPr>
        <p:spPr>
          <a:xfrm>
            <a:off x="8731699" y="4354979"/>
            <a:ext cx="55976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IP</a:t>
            </a:r>
            <a:endParaRPr/>
          </a:p>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code</a:t>
            </a:r>
            <a:endParaRPr/>
          </a:p>
        </p:txBody>
      </p:sp>
      <p:cxnSp>
        <p:nvCxnSpPr>
          <p:cNvPr id="761" name="Google Shape;761;p24"/>
          <p:cNvCxnSpPr/>
          <p:nvPr/>
        </p:nvCxnSpPr>
        <p:spPr>
          <a:xfrm>
            <a:off x="7756347" y="4071008"/>
            <a:ext cx="2546350" cy="0"/>
          </a:xfrm>
          <a:prstGeom prst="straightConnector1">
            <a:avLst/>
          </a:prstGeom>
          <a:noFill/>
          <a:ln cap="flat" cmpd="sng" w="19050">
            <a:solidFill>
              <a:srgbClr val="000000"/>
            </a:solidFill>
            <a:prstDash val="solid"/>
            <a:round/>
            <a:headEnd len="med" w="med" type="none"/>
            <a:tailEnd len="med" w="med" type="none"/>
          </a:ln>
        </p:spPr>
      </p:cxnSp>
      <p:cxnSp>
        <p:nvCxnSpPr>
          <p:cNvPr id="762" name="Google Shape;762;p24"/>
          <p:cNvCxnSpPr/>
          <p:nvPr/>
        </p:nvCxnSpPr>
        <p:spPr>
          <a:xfrm>
            <a:off x="7769047" y="2219983"/>
            <a:ext cx="2546350" cy="0"/>
          </a:xfrm>
          <a:prstGeom prst="straightConnector1">
            <a:avLst/>
          </a:prstGeom>
          <a:noFill/>
          <a:ln cap="flat" cmpd="sng" w="19050">
            <a:solidFill>
              <a:srgbClr val="000000"/>
            </a:solidFill>
            <a:prstDash val="solid"/>
            <a:round/>
            <a:headEnd len="med" w="med" type="none"/>
            <a:tailEnd len="med" w="med" type="none"/>
          </a:ln>
        </p:spPr>
      </p:cxnSp>
      <p:grpSp>
        <p:nvGrpSpPr>
          <p:cNvPr id="763" name="Google Shape;763;p24"/>
          <p:cNvGrpSpPr/>
          <p:nvPr/>
        </p:nvGrpSpPr>
        <p:grpSpPr>
          <a:xfrm>
            <a:off x="8745360" y="2104096"/>
            <a:ext cx="533400" cy="206375"/>
            <a:chOff x="2003" y="1816"/>
            <a:chExt cx="336" cy="130"/>
          </a:xfrm>
        </p:grpSpPr>
        <p:sp>
          <p:nvSpPr>
            <p:cNvPr id="764" name="Google Shape;764;p24"/>
            <p:cNvSpPr/>
            <p:nvPr/>
          </p:nvSpPr>
          <p:spPr>
            <a:xfrm>
              <a:off x="2003" y="1816"/>
              <a:ext cx="336" cy="13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765" name="Google Shape;765;p24"/>
            <p:cNvSpPr/>
            <p:nvPr/>
          </p:nvSpPr>
          <p:spPr>
            <a:xfrm>
              <a:off x="2105" y="1833"/>
              <a:ext cx="110" cy="99"/>
            </a:xfrm>
            <a:prstGeom prst="rect">
              <a:avLst/>
            </a:prstGeom>
            <a:solidFill>
              <a:srgbClr val="FFFFFF"/>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766" name="Google Shape;766;p24"/>
            <p:cNvSpPr/>
            <p:nvPr/>
          </p:nvSpPr>
          <p:spPr>
            <a:xfrm>
              <a:off x="2229" y="1891"/>
              <a:ext cx="29" cy="35"/>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767" name="Google Shape;767;p24"/>
            <p:cNvSpPr/>
            <p:nvPr/>
          </p:nvSpPr>
          <p:spPr>
            <a:xfrm>
              <a:off x="2058" y="1892"/>
              <a:ext cx="29" cy="35"/>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768" name="Google Shape;768;p24"/>
          <p:cNvSpPr txBox="1"/>
          <p:nvPr/>
        </p:nvSpPr>
        <p:spPr>
          <a:xfrm>
            <a:off x="7549972" y="5823520"/>
            <a:ext cx="271462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Tahoma"/>
              <a:buNone/>
            </a:pPr>
            <a:r>
              <a:rPr b="0" i="0" lang="en-US" sz="2000" u="none" cap="none" strike="noStrike">
                <a:solidFill>
                  <a:srgbClr val="000000"/>
                </a:solidFill>
                <a:latin typeface="Tahoma"/>
                <a:ea typeface="Tahoma"/>
                <a:cs typeface="Tahoma"/>
                <a:sym typeface="Tahoma"/>
              </a:rPr>
              <a:t>receiver protocol stack</a:t>
            </a:r>
            <a:endParaRPr/>
          </a:p>
        </p:txBody>
      </p:sp>
      <p:cxnSp>
        <p:nvCxnSpPr>
          <p:cNvPr id="769" name="Google Shape;769;p24"/>
          <p:cNvCxnSpPr/>
          <p:nvPr/>
        </p:nvCxnSpPr>
        <p:spPr>
          <a:xfrm>
            <a:off x="8790777" y="5419835"/>
            <a:ext cx="0" cy="349250"/>
          </a:xfrm>
          <a:prstGeom prst="straightConnector1">
            <a:avLst/>
          </a:prstGeom>
          <a:noFill/>
          <a:ln cap="flat" cmpd="sng" w="28575">
            <a:solidFill>
              <a:srgbClr val="CC0000"/>
            </a:solidFill>
            <a:prstDash val="dash"/>
            <a:round/>
            <a:headEnd len="med" w="med" type="none"/>
            <a:tailEnd len="med" w="med" type="none"/>
          </a:ln>
        </p:spPr>
      </p:cxnSp>
      <p:cxnSp>
        <p:nvCxnSpPr>
          <p:cNvPr id="770" name="Google Shape;770;p24"/>
          <p:cNvCxnSpPr/>
          <p:nvPr/>
        </p:nvCxnSpPr>
        <p:spPr>
          <a:xfrm>
            <a:off x="10285235" y="4996521"/>
            <a:ext cx="0" cy="463550"/>
          </a:xfrm>
          <a:prstGeom prst="straightConnector1">
            <a:avLst/>
          </a:prstGeom>
          <a:noFill/>
          <a:ln cap="flat" cmpd="sng" w="19050">
            <a:solidFill>
              <a:srgbClr val="000000"/>
            </a:solidFill>
            <a:prstDash val="dash"/>
            <a:round/>
            <a:headEnd len="med" w="med" type="none"/>
            <a:tailEnd len="med" w="med" type="none"/>
          </a:ln>
        </p:spPr>
      </p:cxnSp>
      <p:grpSp>
        <p:nvGrpSpPr>
          <p:cNvPr id="771" name="Google Shape;771;p24"/>
          <p:cNvGrpSpPr/>
          <p:nvPr/>
        </p:nvGrpSpPr>
        <p:grpSpPr>
          <a:xfrm flipH="1">
            <a:off x="10523360" y="4590121"/>
            <a:ext cx="869950" cy="906462"/>
            <a:chOff x="-44" y="1473"/>
            <a:chExt cx="981" cy="1105"/>
          </a:xfrm>
        </p:grpSpPr>
        <p:pic>
          <p:nvPicPr>
            <p:cNvPr descr="desktop_computer_stylized_medium" id="772" name="Google Shape;772;p2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773" name="Google Shape;773;p2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774" name="Google Shape;774;p24"/>
          <p:cNvSpPr txBox="1"/>
          <p:nvPr/>
        </p:nvSpPr>
        <p:spPr>
          <a:xfrm>
            <a:off x="712555" y="1437021"/>
            <a:ext cx="3850826"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400"/>
              <a:buFont typeface="Calibri"/>
              <a:buNone/>
            </a:pPr>
            <a:r>
              <a:rPr b="0" i="1" lang="en-US" sz="2400" u="sng" cap="none" strike="noStrike">
                <a:solidFill>
                  <a:srgbClr val="C00000"/>
                </a:solidFill>
                <a:latin typeface="Calibri"/>
                <a:ea typeface="Calibri"/>
                <a:cs typeface="Calibri"/>
                <a:sym typeface="Calibri"/>
              </a:rPr>
              <a:t>Q: </a:t>
            </a:r>
            <a:r>
              <a:rPr b="0" i="0" lang="en-US" sz="2400" u="none" cap="none" strike="noStrike">
                <a:solidFill>
                  <a:srgbClr val="000000"/>
                </a:solidFill>
                <a:latin typeface="Calibri"/>
                <a:ea typeface="Calibri"/>
                <a:cs typeface="Calibri"/>
                <a:sym typeface="Calibri"/>
              </a:rPr>
              <a:t>What happens if network layer delivers data faster than application layer removes data from socket buffers?</a:t>
            </a:r>
            <a:endParaRPr/>
          </a:p>
        </p:txBody>
      </p:sp>
      <p:grpSp>
        <p:nvGrpSpPr>
          <p:cNvPr id="775" name="Google Shape;775;p24"/>
          <p:cNvGrpSpPr/>
          <p:nvPr/>
        </p:nvGrpSpPr>
        <p:grpSpPr>
          <a:xfrm>
            <a:off x="756989" y="3535828"/>
            <a:ext cx="4164772" cy="1950572"/>
            <a:chOff x="363537" y="4127499"/>
            <a:chExt cx="4164772" cy="1950572"/>
          </a:xfrm>
        </p:grpSpPr>
        <p:sp>
          <p:nvSpPr>
            <p:cNvPr id="776" name="Google Shape;776;p24"/>
            <p:cNvSpPr/>
            <p:nvPr/>
          </p:nvSpPr>
          <p:spPr>
            <a:xfrm>
              <a:off x="363537" y="4397375"/>
              <a:ext cx="4134671" cy="1680696"/>
            </a:xfrm>
            <a:prstGeom prst="rect">
              <a:avLst/>
            </a:prstGeom>
            <a:solidFill>
              <a:srgbClr val="FFFFFF"/>
            </a:solidFill>
            <a:ln cap="flat" cmpd="sng" w="2857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77" name="Google Shape;777;p24"/>
            <p:cNvSpPr txBox="1"/>
            <p:nvPr/>
          </p:nvSpPr>
          <p:spPr>
            <a:xfrm>
              <a:off x="455613" y="4549775"/>
              <a:ext cx="4072696" cy="1421928"/>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receiver controls sender, so sender won’t overflow receiver’s buffer by transmitting too much, too fast</a:t>
              </a:r>
              <a:endParaRPr b="0" i="0" sz="1050" u="none" cap="none" strike="noStrike">
                <a:solidFill>
                  <a:srgbClr val="000000"/>
                </a:solidFill>
                <a:latin typeface="Calibri"/>
                <a:ea typeface="Calibri"/>
                <a:cs typeface="Calibri"/>
                <a:sym typeface="Calibri"/>
              </a:endParaRPr>
            </a:p>
          </p:txBody>
        </p:sp>
        <p:grpSp>
          <p:nvGrpSpPr>
            <p:cNvPr id="778" name="Google Shape;778;p24"/>
            <p:cNvGrpSpPr/>
            <p:nvPr/>
          </p:nvGrpSpPr>
          <p:grpSpPr>
            <a:xfrm>
              <a:off x="551438" y="4127499"/>
              <a:ext cx="2003542" cy="523875"/>
              <a:chOff x="3327" y="230"/>
              <a:chExt cx="1176" cy="330"/>
            </a:xfrm>
          </p:grpSpPr>
          <p:sp>
            <p:nvSpPr>
              <p:cNvPr id="779" name="Google Shape;779;p24"/>
              <p:cNvSpPr/>
              <p:nvPr/>
            </p:nvSpPr>
            <p:spPr>
              <a:xfrm>
                <a:off x="3369" y="323"/>
                <a:ext cx="1134" cy="22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80" name="Google Shape;780;p24"/>
              <p:cNvSpPr txBox="1"/>
              <p:nvPr/>
            </p:nvSpPr>
            <p:spPr>
              <a:xfrm>
                <a:off x="3327" y="230"/>
                <a:ext cx="1136" cy="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800"/>
                  <a:buFont typeface="Calibri"/>
                  <a:buNone/>
                </a:pPr>
                <a:r>
                  <a:rPr b="0" i="0" lang="en-US" sz="2800" u="none" cap="none" strike="noStrike">
                    <a:solidFill>
                      <a:srgbClr val="CC0000"/>
                    </a:solidFill>
                    <a:latin typeface="Calibri"/>
                    <a:ea typeface="Calibri"/>
                    <a:cs typeface="Calibri"/>
                    <a:sym typeface="Calibri"/>
                  </a:rPr>
                  <a:t>flow control</a:t>
                </a:r>
                <a:endParaRPr/>
              </a:p>
            </p:txBody>
          </p:sp>
        </p:grpSp>
      </p:grpSp>
      <p:cxnSp>
        <p:nvCxnSpPr>
          <p:cNvPr id="781" name="Google Shape;781;p24"/>
          <p:cNvCxnSpPr/>
          <p:nvPr/>
        </p:nvCxnSpPr>
        <p:spPr>
          <a:xfrm>
            <a:off x="7764475" y="5006696"/>
            <a:ext cx="0" cy="463550"/>
          </a:xfrm>
          <a:prstGeom prst="straightConnector1">
            <a:avLst/>
          </a:prstGeom>
          <a:noFill/>
          <a:ln cap="flat" cmpd="sng" w="19050">
            <a:solidFill>
              <a:schemeClr val="dk1"/>
            </a:solidFill>
            <a:prstDash val="dash"/>
            <a:round/>
            <a:headEnd len="med" w="med" type="none"/>
            <a:tailEnd len="med" w="med" type="none"/>
          </a:ln>
        </p:spPr>
      </p:cxnSp>
      <p:grpSp>
        <p:nvGrpSpPr>
          <p:cNvPr id="782" name="Google Shape;782;p24"/>
          <p:cNvGrpSpPr/>
          <p:nvPr/>
        </p:nvGrpSpPr>
        <p:grpSpPr>
          <a:xfrm>
            <a:off x="7630935" y="2806352"/>
            <a:ext cx="2092487" cy="2971623"/>
            <a:chOff x="7630935" y="2806352"/>
            <a:chExt cx="2092487" cy="2971623"/>
          </a:xfrm>
        </p:grpSpPr>
        <p:grpSp>
          <p:nvGrpSpPr>
            <p:cNvPr id="783" name="Google Shape;783;p24"/>
            <p:cNvGrpSpPr/>
            <p:nvPr/>
          </p:nvGrpSpPr>
          <p:grpSpPr>
            <a:xfrm>
              <a:off x="7630935" y="3080408"/>
              <a:ext cx="1309687" cy="2697567"/>
              <a:chOff x="7074521" y="3577949"/>
              <a:chExt cx="1309687" cy="2697567"/>
            </a:xfrm>
          </p:grpSpPr>
          <p:sp>
            <p:nvSpPr>
              <p:cNvPr id="784" name="Google Shape;784;p24"/>
              <p:cNvSpPr/>
              <p:nvPr/>
            </p:nvSpPr>
            <p:spPr>
              <a:xfrm>
                <a:off x="7655546" y="4619349"/>
                <a:ext cx="720725" cy="209550"/>
              </a:xfrm>
              <a:prstGeom prst="rect">
                <a:avLst/>
              </a:pr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785" name="Google Shape;785;p24"/>
              <p:cNvGrpSpPr/>
              <p:nvPr/>
            </p:nvGrpSpPr>
            <p:grpSpPr>
              <a:xfrm>
                <a:off x="7344839" y="5551212"/>
                <a:ext cx="1039369" cy="214398"/>
                <a:chOff x="7344839" y="5551212"/>
                <a:chExt cx="1039369" cy="214398"/>
              </a:xfrm>
            </p:grpSpPr>
            <p:sp>
              <p:nvSpPr>
                <p:cNvPr id="786" name="Google Shape;786;p24"/>
                <p:cNvSpPr/>
                <p:nvPr/>
              </p:nvSpPr>
              <p:spPr>
                <a:xfrm>
                  <a:off x="7344839" y="5556060"/>
                  <a:ext cx="1006475" cy="209550"/>
                </a:xfrm>
                <a:prstGeom prst="rect">
                  <a:avLst/>
                </a:prstGeom>
                <a:solidFill>
                  <a:srgbClr val="00CC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787" name="Google Shape;787;p24"/>
                <p:cNvSpPr/>
                <p:nvPr/>
              </p:nvSpPr>
              <p:spPr>
                <a:xfrm>
                  <a:off x="7650783" y="5551212"/>
                  <a:ext cx="733425" cy="212725"/>
                </a:xfrm>
                <a:prstGeom prst="rect">
                  <a:avLst/>
                </a:pr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788" name="Google Shape;788;p24"/>
                <p:cNvCxnSpPr/>
                <p:nvPr/>
              </p:nvCxnSpPr>
              <p:spPr>
                <a:xfrm>
                  <a:off x="7488859" y="5555058"/>
                  <a:ext cx="0" cy="206375"/>
                </a:xfrm>
                <a:prstGeom prst="straightConnector1">
                  <a:avLst/>
                </a:prstGeom>
                <a:noFill/>
                <a:ln cap="flat" cmpd="sng" w="28575">
                  <a:solidFill>
                    <a:srgbClr val="FFFFFF"/>
                  </a:solidFill>
                  <a:prstDash val="solid"/>
                  <a:round/>
                  <a:headEnd len="med" w="med" type="none"/>
                  <a:tailEnd len="med" w="med" type="none"/>
                </a:ln>
              </p:spPr>
            </p:cxnSp>
            <p:cxnSp>
              <p:nvCxnSpPr>
                <p:cNvPr id="789" name="Google Shape;789;p24"/>
                <p:cNvCxnSpPr/>
                <p:nvPr/>
              </p:nvCxnSpPr>
              <p:spPr>
                <a:xfrm>
                  <a:off x="7641259" y="5555058"/>
                  <a:ext cx="0" cy="206375"/>
                </a:xfrm>
                <a:prstGeom prst="straightConnector1">
                  <a:avLst/>
                </a:prstGeom>
                <a:noFill/>
                <a:ln cap="flat" cmpd="sng" w="28575">
                  <a:solidFill>
                    <a:srgbClr val="FFFFFF"/>
                  </a:solidFill>
                  <a:prstDash val="solid"/>
                  <a:round/>
                  <a:headEnd len="med" w="med" type="none"/>
                  <a:tailEnd len="med" w="med" type="none"/>
                </a:ln>
              </p:spPr>
            </p:cxnSp>
          </p:grpSp>
          <p:sp>
            <p:nvSpPr>
              <p:cNvPr id="790" name="Google Shape;790;p24"/>
              <p:cNvSpPr/>
              <p:nvPr/>
            </p:nvSpPr>
            <p:spPr>
              <a:xfrm>
                <a:off x="7647608" y="3577949"/>
                <a:ext cx="720725" cy="209550"/>
              </a:xfrm>
              <a:prstGeom prst="rect">
                <a:avLst/>
              </a:pr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791" name="Google Shape;791;p24"/>
              <p:cNvSpPr txBox="1"/>
              <p:nvPr/>
            </p:nvSpPr>
            <p:spPr>
              <a:xfrm>
                <a:off x="7074521" y="5970716"/>
                <a:ext cx="1133475"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from sender</a:t>
                </a:r>
                <a:endParaRPr/>
              </a:p>
            </p:txBody>
          </p:sp>
        </p:grpSp>
        <p:sp>
          <p:nvSpPr>
            <p:cNvPr id="792" name="Google Shape;792;p24"/>
            <p:cNvSpPr/>
            <p:nvPr/>
          </p:nvSpPr>
          <p:spPr>
            <a:xfrm>
              <a:off x="8312727" y="2806352"/>
              <a:ext cx="1410695" cy="2718148"/>
            </a:xfrm>
            <a:prstGeom prst="curvedDownArrow">
              <a:avLst>
                <a:gd fmla="val 13767" name="adj1"/>
                <a:gd fmla="val 28170" name="adj2"/>
                <a:gd fmla="val 25000" name="adj3"/>
              </a:avLst>
            </a:prstGeom>
            <a:solidFill>
              <a:srgbClr val="C00000">
                <a:alpha val="5372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793" name="Google Shape;793;p24"/>
          <p:cNvGrpSpPr/>
          <p:nvPr/>
        </p:nvGrpSpPr>
        <p:grpSpPr>
          <a:xfrm>
            <a:off x="4989152" y="1607125"/>
            <a:ext cx="4984933" cy="885919"/>
            <a:chOff x="4989152" y="1607125"/>
            <a:chExt cx="4984933" cy="885919"/>
          </a:xfrm>
        </p:grpSpPr>
        <p:grpSp>
          <p:nvGrpSpPr>
            <p:cNvPr id="794" name="Google Shape;794;p24"/>
            <p:cNvGrpSpPr/>
            <p:nvPr/>
          </p:nvGrpSpPr>
          <p:grpSpPr>
            <a:xfrm>
              <a:off x="4989152" y="1652814"/>
              <a:ext cx="4984933" cy="840230"/>
              <a:chOff x="4432738" y="2150355"/>
              <a:chExt cx="4984933" cy="840230"/>
            </a:xfrm>
          </p:grpSpPr>
          <p:cxnSp>
            <p:nvCxnSpPr>
              <p:cNvPr id="795" name="Google Shape;795;p24"/>
              <p:cNvCxnSpPr/>
              <p:nvPr/>
            </p:nvCxnSpPr>
            <p:spPr>
              <a:xfrm>
                <a:off x="6976294" y="2457174"/>
                <a:ext cx="1102102" cy="0"/>
              </a:xfrm>
              <a:prstGeom prst="straightConnector1">
                <a:avLst/>
              </a:prstGeom>
              <a:noFill/>
              <a:ln cap="flat" cmpd="sng" w="19050">
                <a:solidFill>
                  <a:srgbClr val="CC0000"/>
                </a:solidFill>
                <a:prstDash val="solid"/>
                <a:round/>
                <a:headEnd len="med" w="med" type="none"/>
                <a:tailEnd len="med" w="med" type="none"/>
              </a:ln>
            </p:spPr>
          </p:cxnSp>
          <p:sp>
            <p:nvSpPr>
              <p:cNvPr id="796" name="Google Shape;796;p24"/>
              <p:cNvSpPr txBox="1"/>
              <p:nvPr/>
            </p:nvSpPr>
            <p:spPr>
              <a:xfrm>
                <a:off x="4432738" y="2150355"/>
                <a:ext cx="2533651" cy="840230"/>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Application removing data from TCP socket buffers</a:t>
                </a:r>
                <a:endParaRPr/>
              </a:p>
            </p:txBody>
          </p:sp>
          <p:sp>
            <p:nvSpPr>
              <p:cNvPr id="797" name="Google Shape;797;p24"/>
              <p:cNvSpPr/>
              <p:nvPr/>
            </p:nvSpPr>
            <p:spPr>
              <a:xfrm>
                <a:off x="8696946" y="2344462"/>
                <a:ext cx="720725" cy="209550"/>
              </a:xfrm>
              <a:prstGeom prst="rect">
                <a:avLst/>
              </a:pr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798" name="Google Shape;798;p24"/>
            <p:cNvSpPr/>
            <p:nvPr/>
          </p:nvSpPr>
          <p:spPr>
            <a:xfrm flipH="1" rot="10800000">
              <a:off x="8517082" y="1607125"/>
              <a:ext cx="1000991" cy="872838"/>
            </a:xfrm>
            <a:prstGeom prst="curvedDownArrow">
              <a:avLst>
                <a:gd fmla="val 13767" name="adj1"/>
                <a:gd fmla="val 28170" name="adj2"/>
                <a:gd fmla="val 25000" name="adj3"/>
              </a:avLst>
            </a:prstGeom>
            <a:solidFill>
              <a:srgbClr val="C00000">
                <a:alpha val="5372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799" name="Google Shape;799;p2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7"/>
          <p:cNvSpPr txBox="1"/>
          <p:nvPr>
            <p:ph type="title"/>
          </p:nvPr>
        </p:nvSpPr>
        <p:spPr>
          <a:xfrm>
            <a:off x="798691" y="28932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Chapter 3: roadmap</a:t>
            </a:r>
            <a:endParaRPr/>
          </a:p>
        </p:txBody>
      </p:sp>
      <p:sp>
        <p:nvSpPr>
          <p:cNvPr id="46" name="Google Shape;46;p7"/>
          <p:cNvSpPr txBox="1"/>
          <p:nvPr>
            <p:ph idx="2" type="body"/>
          </p:nvPr>
        </p:nvSpPr>
        <p:spPr>
          <a:xfrm>
            <a:off x="798690" y="1183946"/>
            <a:ext cx="6618109" cy="5624267"/>
          </a:xfrm>
          <a:prstGeom prst="rect">
            <a:avLst/>
          </a:prstGeom>
          <a:noFill/>
          <a:ln>
            <a:noFill/>
          </a:ln>
        </p:spPr>
        <p:txBody>
          <a:bodyPr anchorCtr="0" anchor="t" bIns="45700" lIns="91425" spcFirstLastPara="1" rIns="91425" wrap="square" tIns="45700">
            <a:normAutofit/>
          </a:bodyPr>
          <a:lstStyle/>
          <a:p>
            <a:pPr indent="-285750" lvl="0" marL="403225" rtl="0" algn="l">
              <a:lnSpc>
                <a:spcPct val="90000"/>
              </a:lnSpc>
              <a:spcBef>
                <a:spcPts val="0"/>
              </a:spcBef>
              <a:spcAft>
                <a:spcPts val="0"/>
              </a:spcAft>
              <a:buClr>
                <a:srgbClr val="BFBFBF"/>
              </a:buClr>
              <a:buSzPts val="3200"/>
              <a:buChar char="▪"/>
            </a:pPr>
            <a:r>
              <a:rPr lang="en-US" sz="3200">
                <a:solidFill>
                  <a:srgbClr val="BFBFBF"/>
                </a:solidFill>
              </a:rPr>
              <a:t>Transport-layer services</a:t>
            </a:r>
            <a:endParaRPr/>
          </a:p>
          <a:p>
            <a:pPr indent="-285750" lvl="0" marL="403225" rtl="0" algn="l">
              <a:lnSpc>
                <a:spcPct val="90000"/>
              </a:lnSpc>
              <a:spcBef>
                <a:spcPts val="800"/>
              </a:spcBef>
              <a:spcAft>
                <a:spcPts val="0"/>
              </a:spcAft>
              <a:buClr>
                <a:srgbClr val="BFBFBF"/>
              </a:buClr>
              <a:buSzPts val="3200"/>
              <a:buChar char="▪"/>
            </a:pPr>
            <a:r>
              <a:rPr lang="en-US" sz="3200">
                <a:solidFill>
                  <a:srgbClr val="BFBFBF"/>
                </a:solidFill>
              </a:rPr>
              <a:t>Multiplexing and demultiplexing</a:t>
            </a:r>
            <a:endParaRPr/>
          </a:p>
          <a:p>
            <a:pPr indent="-285750" lvl="0" marL="403225" rtl="0" algn="l">
              <a:lnSpc>
                <a:spcPct val="90000"/>
              </a:lnSpc>
              <a:spcBef>
                <a:spcPts val="800"/>
              </a:spcBef>
              <a:spcAft>
                <a:spcPts val="0"/>
              </a:spcAft>
              <a:buClr>
                <a:srgbClr val="BFBFBF"/>
              </a:buClr>
              <a:buSzPts val="3200"/>
              <a:buChar char="▪"/>
            </a:pPr>
            <a:r>
              <a:rPr lang="en-US" sz="3200">
                <a:solidFill>
                  <a:srgbClr val="BFBFBF"/>
                </a:solidFill>
              </a:rPr>
              <a:t>Connectionless transport: UDP</a:t>
            </a:r>
            <a:endParaRPr/>
          </a:p>
          <a:p>
            <a:pPr indent="-285750" lvl="0" marL="403225" rtl="0" algn="l">
              <a:lnSpc>
                <a:spcPct val="90000"/>
              </a:lnSpc>
              <a:spcBef>
                <a:spcPts val="800"/>
              </a:spcBef>
              <a:spcAft>
                <a:spcPts val="0"/>
              </a:spcAft>
              <a:buClr>
                <a:srgbClr val="BFBFBF"/>
              </a:buClr>
              <a:buSzPts val="3200"/>
              <a:buChar char="▪"/>
            </a:pPr>
            <a:r>
              <a:rPr lang="en-US" sz="3200">
                <a:solidFill>
                  <a:srgbClr val="BFBFBF"/>
                </a:solidFill>
              </a:rPr>
              <a:t>Principles of reliable data transfer </a:t>
            </a:r>
            <a:endParaRPr/>
          </a:p>
          <a:p>
            <a:pPr indent="-285750" lvl="0" marL="403225" rtl="0" algn="l">
              <a:lnSpc>
                <a:spcPct val="90000"/>
              </a:lnSpc>
              <a:spcBef>
                <a:spcPts val="800"/>
              </a:spcBef>
              <a:spcAft>
                <a:spcPts val="0"/>
              </a:spcAft>
              <a:buSzPts val="3200"/>
              <a:buChar char="▪"/>
            </a:pPr>
            <a:r>
              <a:rPr lang="en-US" sz="3200"/>
              <a:t>Connection-oriented transport: TCP</a:t>
            </a:r>
            <a:endParaRPr/>
          </a:p>
          <a:p>
            <a:pPr indent="-288925" lvl="1" marL="746125" rtl="0" algn="l">
              <a:lnSpc>
                <a:spcPct val="90000"/>
              </a:lnSpc>
              <a:spcBef>
                <a:spcPts val="500"/>
              </a:spcBef>
              <a:spcAft>
                <a:spcPts val="0"/>
              </a:spcAft>
              <a:buSzPts val="2400"/>
              <a:buFont typeface="Arial"/>
              <a:buChar char="•"/>
            </a:pPr>
            <a:r>
              <a:rPr lang="en-US"/>
              <a:t>segment structure</a:t>
            </a:r>
            <a:endParaRPr/>
          </a:p>
          <a:p>
            <a:pPr indent="-288925" lvl="1" marL="746125" rtl="0" algn="l">
              <a:lnSpc>
                <a:spcPct val="90000"/>
              </a:lnSpc>
              <a:spcBef>
                <a:spcPts val="500"/>
              </a:spcBef>
              <a:spcAft>
                <a:spcPts val="0"/>
              </a:spcAft>
              <a:buSzPts val="2400"/>
              <a:buFont typeface="Arial"/>
              <a:buChar char="•"/>
            </a:pPr>
            <a:r>
              <a:rPr lang="en-US"/>
              <a:t>reliable data transfer</a:t>
            </a:r>
            <a:endParaRPr/>
          </a:p>
          <a:p>
            <a:pPr indent="-288925" lvl="1" marL="746125" rtl="0" algn="l">
              <a:lnSpc>
                <a:spcPct val="90000"/>
              </a:lnSpc>
              <a:spcBef>
                <a:spcPts val="500"/>
              </a:spcBef>
              <a:spcAft>
                <a:spcPts val="0"/>
              </a:spcAft>
              <a:buSzPts val="2400"/>
              <a:buFont typeface="Arial"/>
              <a:buChar char="•"/>
            </a:pPr>
            <a:r>
              <a:rPr lang="en-US"/>
              <a:t>flow control</a:t>
            </a:r>
            <a:endParaRPr/>
          </a:p>
          <a:p>
            <a:pPr indent="-288925" lvl="1" marL="746125" rtl="0" algn="l">
              <a:lnSpc>
                <a:spcPct val="90000"/>
              </a:lnSpc>
              <a:spcBef>
                <a:spcPts val="500"/>
              </a:spcBef>
              <a:spcAft>
                <a:spcPts val="0"/>
              </a:spcAft>
              <a:buSzPts val="2400"/>
              <a:buFont typeface="Arial"/>
              <a:buChar char="•"/>
            </a:pPr>
            <a:r>
              <a:rPr lang="en-US"/>
              <a:t>connection management</a:t>
            </a:r>
            <a:endParaRPr sz="3200"/>
          </a:p>
          <a:p>
            <a:pPr indent="-285750" lvl="0" marL="403225" rtl="0" algn="l">
              <a:lnSpc>
                <a:spcPct val="90000"/>
              </a:lnSpc>
              <a:spcBef>
                <a:spcPts val="800"/>
              </a:spcBef>
              <a:spcAft>
                <a:spcPts val="0"/>
              </a:spcAft>
              <a:buClr>
                <a:srgbClr val="BFBFBF"/>
              </a:buClr>
              <a:buSzPts val="3200"/>
              <a:buChar char="▪"/>
            </a:pPr>
            <a:r>
              <a:rPr lang="en-US" sz="3200">
                <a:solidFill>
                  <a:srgbClr val="BFBFBF"/>
                </a:solidFill>
              </a:rPr>
              <a:t>Principles of congestion control</a:t>
            </a:r>
            <a:endParaRPr/>
          </a:p>
          <a:p>
            <a:pPr indent="-285750" lvl="0" marL="403225" rtl="0" algn="l">
              <a:lnSpc>
                <a:spcPct val="90000"/>
              </a:lnSpc>
              <a:spcBef>
                <a:spcPts val="800"/>
              </a:spcBef>
              <a:spcAft>
                <a:spcPts val="0"/>
              </a:spcAft>
              <a:buClr>
                <a:srgbClr val="BFBFBF"/>
              </a:buClr>
              <a:buSzPts val="3200"/>
              <a:buChar char="▪"/>
            </a:pPr>
            <a:r>
              <a:rPr lang="en-US" sz="3200">
                <a:solidFill>
                  <a:srgbClr val="BFBFBF"/>
                </a:solidFill>
              </a:rPr>
              <a:t>TCP congestion control</a:t>
            </a:r>
            <a:endParaRPr/>
          </a:p>
          <a:p>
            <a:pPr indent="-222250" lvl="0" marL="352425" rtl="0" algn="l">
              <a:lnSpc>
                <a:spcPct val="90000"/>
              </a:lnSpc>
              <a:spcBef>
                <a:spcPts val="1000"/>
              </a:spcBef>
              <a:spcAft>
                <a:spcPts val="0"/>
              </a:spcAft>
              <a:buSzPts val="2400"/>
              <a:buFont typeface="Noto Sans Symbols"/>
              <a:buNone/>
            </a:pPr>
            <a:r>
              <a:t/>
            </a:r>
            <a:endParaRPr sz="2400"/>
          </a:p>
        </p:txBody>
      </p:sp>
      <p:sp>
        <p:nvSpPr>
          <p:cNvPr id="47" name="Google Shape;47;p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pic>
        <p:nvPicPr>
          <p:cNvPr id="48" name="Google Shape;48;p7"/>
          <p:cNvPicPr preferRelativeResize="0"/>
          <p:nvPr/>
        </p:nvPicPr>
        <p:blipFill rotWithShape="1">
          <a:blip r:embed="rId3">
            <a:alphaModFix/>
          </a:blip>
          <a:srcRect b="0" l="0" r="0" t="0"/>
          <a:stretch/>
        </p:blipFill>
        <p:spPr>
          <a:xfrm>
            <a:off x="7774329" y="1293471"/>
            <a:ext cx="3657600" cy="274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25"/>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flow control</a:t>
            </a:r>
            <a:endParaRPr b="0" sz="4400"/>
          </a:p>
        </p:txBody>
      </p:sp>
      <p:sp>
        <p:nvSpPr>
          <p:cNvPr id="806" name="Google Shape;806;p25"/>
          <p:cNvSpPr txBox="1"/>
          <p:nvPr/>
        </p:nvSpPr>
        <p:spPr>
          <a:xfrm>
            <a:off x="668940" y="1485900"/>
            <a:ext cx="5826405" cy="4906963"/>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100000"/>
              </a:lnSpc>
              <a:spcBef>
                <a:spcPts val="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TCP receiver “advertises” free buffer space in </a:t>
            </a:r>
            <a:r>
              <a:rPr b="1" i="0" lang="en-US" sz="2800" u="none" cap="none" strike="noStrike">
                <a:solidFill>
                  <a:srgbClr val="000000"/>
                </a:solidFill>
                <a:latin typeface="Courier New"/>
                <a:ea typeface="Courier New"/>
                <a:cs typeface="Courier New"/>
                <a:sym typeface="Courier New"/>
              </a:rPr>
              <a:t>rwnd</a:t>
            </a:r>
            <a:r>
              <a:rPr b="0" i="0" lang="en-US" sz="2800" u="none" cap="none" strike="noStrike">
                <a:solidFill>
                  <a:srgbClr val="000000"/>
                </a:solidFill>
                <a:latin typeface="Calibri"/>
                <a:ea typeface="Calibri"/>
                <a:cs typeface="Calibri"/>
                <a:sym typeface="Calibri"/>
              </a:rPr>
              <a:t> field in TCP header</a:t>
            </a:r>
            <a:endParaRPr/>
          </a:p>
          <a:p>
            <a:pPr indent="-231775" lvl="1" marL="695325" marR="0" rtl="0" algn="l">
              <a:lnSpc>
                <a:spcPct val="100000"/>
              </a:lnSpc>
              <a:spcBef>
                <a:spcPts val="500"/>
              </a:spcBef>
              <a:spcAft>
                <a:spcPts val="0"/>
              </a:spcAft>
              <a:buClr>
                <a:srgbClr val="0000A8"/>
              </a:buClr>
              <a:buSzPts val="2400"/>
              <a:buFont typeface="Arial"/>
              <a:buChar char="•"/>
            </a:pPr>
            <a:r>
              <a:rPr b="1" i="0" lang="en-US" sz="2400" u="none" cap="none" strike="noStrike">
                <a:solidFill>
                  <a:srgbClr val="000000"/>
                </a:solidFill>
                <a:latin typeface="Courier New"/>
                <a:ea typeface="Courier New"/>
                <a:cs typeface="Courier New"/>
                <a:sym typeface="Courier New"/>
              </a:rPr>
              <a:t>RcvBuffer </a:t>
            </a:r>
            <a:r>
              <a:rPr b="0" i="0" lang="en-US" sz="2400" u="none" cap="none" strike="noStrike">
                <a:solidFill>
                  <a:srgbClr val="000000"/>
                </a:solidFill>
                <a:latin typeface="Calibri"/>
                <a:ea typeface="Calibri"/>
                <a:cs typeface="Calibri"/>
                <a:sym typeface="Calibri"/>
              </a:rPr>
              <a:t>size set via socket options (typical default is 4096 bytes)</a:t>
            </a:r>
            <a:endParaRPr/>
          </a:p>
          <a:p>
            <a:pPr indent="-231775" lvl="1" marL="695325" marR="0" rtl="0" algn="l">
              <a:lnSpc>
                <a:spcPct val="10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many operating systems auto-adjust </a:t>
            </a:r>
            <a:r>
              <a:rPr b="1" i="0" lang="en-US" sz="2400" u="none" cap="none" strike="noStrike">
                <a:solidFill>
                  <a:srgbClr val="000000"/>
                </a:solidFill>
                <a:latin typeface="Courier New"/>
                <a:ea typeface="Courier New"/>
                <a:cs typeface="Courier New"/>
                <a:sym typeface="Courier New"/>
              </a:rPr>
              <a:t>RcvBuffer</a:t>
            </a:r>
            <a:endParaRPr b="0" i="0" sz="2400" u="none" cap="none" strike="noStrike">
              <a:solidFill>
                <a:srgbClr val="000000"/>
              </a:solidFill>
              <a:latin typeface="Calibri"/>
              <a:ea typeface="Calibri"/>
              <a:cs typeface="Calibri"/>
              <a:sym typeface="Calibri"/>
            </a:endParaRPr>
          </a:p>
          <a:p>
            <a:pPr indent="-222250" lvl="0" marL="352425" marR="0" rtl="0" algn="l">
              <a:lnSpc>
                <a:spcPct val="10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sender limits amount of unACKed (“in-flight”) data to received </a:t>
            </a:r>
            <a:r>
              <a:rPr b="1" i="0" lang="en-US" sz="2800" u="none" cap="none" strike="noStrike">
                <a:solidFill>
                  <a:srgbClr val="000000"/>
                </a:solidFill>
                <a:latin typeface="Courier New"/>
                <a:ea typeface="Courier New"/>
                <a:cs typeface="Courier New"/>
                <a:sym typeface="Courier New"/>
              </a:rPr>
              <a:t>rwnd</a:t>
            </a:r>
            <a:endParaRPr/>
          </a:p>
          <a:p>
            <a:pPr indent="-222250" lvl="0" marL="352425" marR="0" rtl="0" algn="l">
              <a:lnSpc>
                <a:spcPct val="10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guarantees receive buffer will not overflow</a:t>
            </a:r>
            <a:endParaRPr/>
          </a:p>
        </p:txBody>
      </p:sp>
      <p:grpSp>
        <p:nvGrpSpPr>
          <p:cNvPr id="807" name="Google Shape;807;p25"/>
          <p:cNvGrpSpPr/>
          <p:nvPr/>
        </p:nvGrpSpPr>
        <p:grpSpPr>
          <a:xfrm>
            <a:off x="8147517" y="2351087"/>
            <a:ext cx="2578100" cy="2155825"/>
            <a:chOff x="512" y="1294"/>
            <a:chExt cx="1888" cy="1358"/>
          </a:xfrm>
        </p:grpSpPr>
        <p:grpSp>
          <p:nvGrpSpPr>
            <p:cNvPr id="808" name="Google Shape;808;p25"/>
            <p:cNvGrpSpPr/>
            <p:nvPr/>
          </p:nvGrpSpPr>
          <p:grpSpPr>
            <a:xfrm>
              <a:off x="1232" y="1410"/>
              <a:ext cx="336" cy="130"/>
              <a:chOff x="2003" y="1816"/>
              <a:chExt cx="336" cy="130"/>
            </a:xfrm>
          </p:grpSpPr>
          <p:sp>
            <p:nvSpPr>
              <p:cNvPr id="809" name="Google Shape;809;p25"/>
              <p:cNvSpPr/>
              <p:nvPr/>
            </p:nvSpPr>
            <p:spPr>
              <a:xfrm>
                <a:off x="2003" y="1816"/>
                <a:ext cx="336" cy="13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10" name="Google Shape;810;p25"/>
              <p:cNvSpPr/>
              <p:nvPr/>
            </p:nvSpPr>
            <p:spPr>
              <a:xfrm>
                <a:off x="2105" y="1833"/>
                <a:ext cx="108" cy="99"/>
              </a:xfrm>
              <a:prstGeom prst="rect">
                <a:avLst/>
              </a:prstGeom>
              <a:solidFill>
                <a:srgbClr val="FFFFFF"/>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11" name="Google Shape;811;p25"/>
              <p:cNvSpPr/>
              <p:nvPr/>
            </p:nvSpPr>
            <p:spPr>
              <a:xfrm>
                <a:off x="2228" y="1891"/>
                <a:ext cx="28" cy="35"/>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12" name="Google Shape;812;p25"/>
              <p:cNvSpPr/>
              <p:nvPr/>
            </p:nvSpPr>
            <p:spPr>
              <a:xfrm>
                <a:off x="2056" y="1892"/>
                <a:ext cx="29" cy="35"/>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813" name="Google Shape;813;p25"/>
            <p:cNvSpPr/>
            <p:nvPr/>
          </p:nvSpPr>
          <p:spPr>
            <a:xfrm>
              <a:off x="526" y="1522"/>
              <a:ext cx="1871" cy="896"/>
            </a:xfrm>
            <a:prstGeom prst="rect">
              <a:avLst/>
            </a:prstGeom>
            <a:solidFill>
              <a:srgbClr val="0000A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814" name="Google Shape;814;p25"/>
            <p:cNvCxnSpPr/>
            <p:nvPr/>
          </p:nvCxnSpPr>
          <p:spPr>
            <a:xfrm>
              <a:off x="512" y="1863"/>
              <a:ext cx="1885" cy="0"/>
            </a:xfrm>
            <a:prstGeom prst="straightConnector1">
              <a:avLst/>
            </a:prstGeom>
            <a:noFill/>
            <a:ln cap="flat" cmpd="sng" w="9525">
              <a:solidFill>
                <a:srgbClr val="000000"/>
              </a:solidFill>
              <a:prstDash val="solid"/>
              <a:round/>
              <a:headEnd len="med" w="med" type="none"/>
              <a:tailEnd len="med" w="med" type="none"/>
            </a:ln>
          </p:spPr>
        </p:cxnSp>
        <p:sp>
          <p:nvSpPr>
            <p:cNvPr id="815" name="Google Shape;815;p25"/>
            <p:cNvSpPr/>
            <p:nvPr/>
          </p:nvSpPr>
          <p:spPr>
            <a:xfrm>
              <a:off x="1310" y="1294"/>
              <a:ext cx="157" cy="288"/>
            </a:xfrm>
            <a:prstGeom prst="upArrow">
              <a:avLst>
                <a:gd fmla="val 50000" name="adj1"/>
                <a:gd fmla="val 45860" name="adj2"/>
              </a:avLst>
            </a:prstGeom>
            <a:solidFill>
              <a:srgbClr val="CC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descr="Dark upward diagonal" id="816" name="Google Shape;816;p25"/>
            <p:cNvSpPr/>
            <p:nvPr/>
          </p:nvSpPr>
          <p:spPr>
            <a:xfrm>
              <a:off x="534" y="1856"/>
              <a:ext cx="1848" cy="55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17" name="Google Shape;817;p25"/>
            <p:cNvSpPr/>
            <p:nvPr/>
          </p:nvSpPr>
          <p:spPr>
            <a:xfrm>
              <a:off x="1312" y="2364"/>
              <a:ext cx="157" cy="288"/>
            </a:xfrm>
            <a:prstGeom prst="upArrow">
              <a:avLst>
                <a:gd fmla="val 50000" name="adj1"/>
                <a:gd fmla="val 45860" name="adj2"/>
              </a:avLst>
            </a:prstGeom>
            <a:solidFill>
              <a:srgbClr val="CC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18" name="Google Shape;818;p25"/>
            <p:cNvSpPr txBox="1"/>
            <p:nvPr/>
          </p:nvSpPr>
          <p:spPr>
            <a:xfrm>
              <a:off x="814" y="1568"/>
              <a:ext cx="1243"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Tahoma"/>
                <a:buNone/>
              </a:pPr>
              <a:r>
                <a:rPr b="0" i="0" lang="en-US" sz="2000" u="none" cap="none" strike="noStrike">
                  <a:solidFill>
                    <a:srgbClr val="FFFFFF"/>
                  </a:solidFill>
                  <a:latin typeface="Tahoma"/>
                  <a:ea typeface="Tahoma"/>
                  <a:cs typeface="Tahoma"/>
                  <a:sym typeface="Tahoma"/>
                </a:rPr>
                <a:t>buffered data</a:t>
              </a:r>
              <a:endParaRPr/>
            </a:p>
          </p:txBody>
        </p:sp>
        <p:cxnSp>
          <p:nvCxnSpPr>
            <p:cNvPr id="819" name="Google Shape;819;p25"/>
            <p:cNvCxnSpPr/>
            <p:nvPr/>
          </p:nvCxnSpPr>
          <p:spPr>
            <a:xfrm>
              <a:off x="522" y="1857"/>
              <a:ext cx="1878" cy="7"/>
            </a:xfrm>
            <a:prstGeom prst="straightConnector1">
              <a:avLst/>
            </a:prstGeom>
            <a:noFill/>
            <a:ln cap="flat" cmpd="sng" w="28575">
              <a:solidFill>
                <a:srgbClr val="000000"/>
              </a:solidFill>
              <a:prstDash val="solid"/>
              <a:round/>
              <a:headEnd len="med" w="med" type="none"/>
              <a:tailEnd len="med" w="med" type="none"/>
            </a:ln>
          </p:spPr>
        </p:cxnSp>
        <p:sp>
          <p:nvSpPr>
            <p:cNvPr id="820" name="Google Shape;820;p25"/>
            <p:cNvSpPr txBox="1"/>
            <p:nvPr/>
          </p:nvSpPr>
          <p:spPr>
            <a:xfrm>
              <a:off x="653" y="2020"/>
              <a:ext cx="1529"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Tahoma"/>
                <a:buNone/>
              </a:pPr>
              <a:r>
                <a:rPr b="0" i="0" lang="en-US" sz="2000" u="none" cap="none" strike="noStrike">
                  <a:solidFill>
                    <a:srgbClr val="000000"/>
                  </a:solidFill>
                  <a:latin typeface="Tahoma"/>
                  <a:ea typeface="Tahoma"/>
                  <a:cs typeface="Tahoma"/>
                  <a:sym typeface="Tahoma"/>
                </a:rPr>
                <a:t>free buffer space</a:t>
              </a:r>
              <a:endParaRPr/>
            </a:p>
          </p:txBody>
        </p:sp>
      </p:grpSp>
      <p:sp>
        <p:nvSpPr>
          <p:cNvPr id="821" name="Google Shape;821;p25"/>
          <p:cNvSpPr txBox="1"/>
          <p:nvPr/>
        </p:nvSpPr>
        <p:spPr>
          <a:xfrm>
            <a:off x="7260104" y="3495674"/>
            <a:ext cx="6731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Courier New"/>
              <a:buNone/>
            </a:pPr>
            <a:r>
              <a:rPr b="1" i="0" lang="en-US" sz="1600" u="none" cap="none" strike="noStrike">
                <a:solidFill>
                  <a:srgbClr val="000000"/>
                </a:solidFill>
                <a:latin typeface="Courier New"/>
                <a:ea typeface="Courier New"/>
                <a:cs typeface="Courier New"/>
                <a:sym typeface="Courier New"/>
              </a:rPr>
              <a:t>rwnd</a:t>
            </a:r>
            <a:endParaRPr/>
          </a:p>
        </p:txBody>
      </p:sp>
      <p:cxnSp>
        <p:nvCxnSpPr>
          <p:cNvPr id="822" name="Google Shape;822;p25"/>
          <p:cNvCxnSpPr/>
          <p:nvPr/>
        </p:nvCxnSpPr>
        <p:spPr>
          <a:xfrm>
            <a:off x="7771279" y="3228974"/>
            <a:ext cx="0" cy="322263"/>
          </a:xfrm>
          <a:prstGeom prst="straightConnector1">
            <a:avLst/>
          </a:prstGeom>
          <a:noFill/>
          <a:ln cap="flat" cmpd="sng" w="9525">
            <a:solidFill>
              <a:srgbClr val="000000"/>
            </a:solidFill>
            <a:prstDash val="solid"/>
            <a:round/>
            <a:headEnd len="med" w="med" type="triangle"/>
            <a:tailEnd len="med" w="med" type="none"/>
          </a:ln>
        </p:spPr>
      </p:cxnSp>
      <p:cxnSp>
        <p:nvCxnSpPr>
          <p:cNvPr id="823" name="Google Shape;823;p25"/>
          <p:cNvCxnSpPr/>
          <p:nvPr/>
        </p:nvCxnSpPr>
        <p:spPr>
          <a:xfrm rot="10800000">
            <a:off x="7771279" y="3754437"/>
            <a:ext cx="0" cy="322262"/>
          </a:xfrm>
          <a:prstGeom prst="straightConnector1">
            <a:avLst/>
          </a:prstGeom>
          <a:noFill/>
          <a:ln cap="flat" cmpd="sng" w="9525">
            <a:solidFill>
              <a:srgbClr val="000000"/>
            </a:solidFill>
            <a:prstDash val="solid"/>
            <a:round/>
            <a:headEnd len="med" w="med" type="triangle"/>
            <a:tailEnd len="med" w="med" type="none"/>
          </a:ln>
        </p:spPr>
      </p:cxnSp>
      <p:cxnSp>
        <p:nvCxnSpPr>
          <p:cNvPr id="824" name="Google Shape;824;p25"/>
          <p:cNvCxnSpPr/>
          <p:nvPr/>
        </p:nvCxnSpPr>
        <p:spPr>
          <a:xfrm>
            <a:off x="7617292" y="4086224"/>
            <a:ext cx="476250" cy="0"/>
          </a:xfrm>
          <a:prstGeom prst="straightConnector1">
            <a:avLst/>
          </a:prstGeom>
          <a:noFill/>
          <a:ln cap="flat" cmpd="sng" w="19050">
            <a:solidFill>
              <a:srgbClr val="000000"/>
            </a:solidFill>
            <a:prstDash val="solid"/>
            <a:round/>
            <a:headEnd len="med" w="med" type="none"/>
            <a:tailEnd len="med" w="med" type="none"/>
          </a:ln>
        </p:spPr>
      </p:cxnSp>
      <p:cxnSp>
        <p:nvCxnSpPr>
          <p:cNvPr id="825" name="Google Shape;825;p25"/>
          <p:cNvCxnSpPr/>
          <p:nvPr/>
        </p:nvCxnSpPr>
        <p:spPr>
          <a:xfrm>
            <a:off x="7666504" y="3217862"/>
            <a:ext cx="196850" cy="0"/>
          </a:xfrm>
          <a:prstGeom prst="straightConnector1">
            <a:avLst/>
          </a:prstGeom>
          <a:noFill/>
          <a:ln cap="flat" cmpd="sng" w="19050">
            <a:solidFill>
              <a:srgbClr val="000000"/>
            </a:solidFill>
            <a:prstDash val="solid"/>
            <a:round/>
            <a:headEnd len="med" w="med" type="none"/>
            <a:tailEnd len="med" w="med" type="none"/>
          </a:ln>
        </p:spPr>
      </p:cxnSp>
      <p:cxnSp>
        <p:nvCxnSpPr>
          <p:cNvPr id="826" name="Google Shape;826;p25"/>
          <p:cNvCxnSpPr/>
          <p:nvPr/>
        </p:nvCxnSpPr>
        <p:spPr>
          <a:xfrm>
            <a:off x="7639517" y="2692399"/>
            <a:ext cx="476250" cy="0"/>
          </a:xfrm>
          <a:prstGeom prst="straightConnector1">
            <a:avLst/>
          </a:prstGeom>
          <a:noFill/>
          <a:ln cap="flat" cmpd="sng" w="19050">
            <a:solidFill>
              <a:srgbClr val="000000"/>
            </a:solidFill>
            <a:prstDash val="solid"/>
            <a:round/>
            <a:headEnd len="med" w="med" type="none"/>
            <a:tailEnd len="med" w="med" type="none"/>
          </a:ln>
        </p:spPr>
      </p:cxnSp>
      <p:cxnSp>
        <p:nvCxnSpPr>
          <p:cNvPr id="827" name="Google Shape;827;p25"/>
          <p:cNvCxnSpPr/>
          <p:nvPr/>
        </p:nvCxnSpPr>
        <p:spPr>
          <a:xfrm>
            <a:off x="8028454" y="2697162"/>
            <a:ext cx="0" cy="177800"/>
          </a:xfrm>
          <a:prstGeom prst="straightConnector1">
            <a:avLst/>
          </a:prstGeom>
          <a:noFill/>
          <a:ln cap="flat" cmpd="sng" w="9525">
            <a:solidFill>
              <a:srgbClr val="000000"/>
            </a:solidFill>
            <a:prstDash val="solid"/>
            <a:round/>
            <a:headEnd len="med" w="med" type="triangle"/>
            <a:tailEnd len="med" w="med" type="none"/>
          </a:ln>
        </p:spPr>
      </p:cxnSp>
      <p:cxnSp>
        <p:nvCxnSpPr>
          <p:cNvPr id="828" name="Google Shape;828;p25"/>
          <p:cNvCxnSpPr/>
          <p:nvPr/>
        </p:nvCxnSpPr>
        <p:spPr>
          <a:xfrm>
            <a:off x="8026867" y="3121024"/>
            <a:ext cx="0" cy="954088"/>
          </a:xfrm>
          <a:prstGeom prst="straightConnector1">
            <a:avLst/>
          </a:prstGeom>
          <a:noFill/>
          <a:ln cap="flat" cmpd="sng" w="9525">
            <a:solidFill>
              <a:srgbClr val="000000"/>
            </a:solidFill>
            <a:prstDash val="solid"/>
            <a:round/>
            <a:headEnd len="med" w="med" type="none"/>
            <a:tailEnd len="med" w="med" type="triangle"/>
          </a:ln>
        </p:spPr>
      </p:cxnSp>
      <p:sp>
        <p:nvSpPr>
          <p:cNvPr id="829" name="Google Shape;829;p25"/>
          <p:cNvSpPr txBox="1"/>
          <p:nvPr/>
        </p:nvSpPr>
        <p:spPr>
          <a:xfrm>
            <a:off x="6874342" y="2857499"/>
            <a:ext cx="1284287" cy="33655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600"/>
              <a:buFont typeface="Courier New"/>
              <a:buNone/>
            </a:pPr>
            <a:r>
              <a:rPr b="1" i="0" lang="en-US" sz="1600" u="none" cap="none" strike="noStrike">
                <a:solidFill>
                  <a:srgbClr val="000000"/>
                </a:solidFill>
                <a:latin typeface="Courier New"/>
                <a:ea typeface="Courier New"/>
                <a:cs typeface="Courier New"/>
                <a:sym typeface="Courier New"/>
              </a:rPr>
              <a:t>RcvBuffer</a:t>
            </a:r>
            <a:endParaRPr/>
          </a:p>
        </p:txBody>
      </p:sp>
      <p:sp>
        <p:nvSpPr>
          <p:cNvPr id="830" name="Google Shape;830;p25"/>
          <p:cNvSpPr txBox="1"/>
          <p:nvPr/>
        </p:nvSpPr>
        <p:spPr>
          <a:xfrm>
            <a:off x="8152610" y="4486274"/>
            <a:ext cx="252505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TCP segment payloads</a:t>
            </a:r>
            <a:endParaRPr/>
          </a:p>
        </p:txBody>
      </p:sp>
      <p:sp>
        <p:nvSpPr>
          <p:cNvPr id="831" name="Google Shape;831;p25"/>
          <p:cNvSpPr txBox="1"/>
          <p:nvPr/>
        </p:nvSpPr>
        <p:spPr>
          <a:xfrm>
            <a:off x="8203635" y="1985962"/>
            <a:ext cx="24785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to application process</a:t>
            </a:r>
            <a:endParaRPr/>
          </a:p>
        </p:txBody>
      </p:sp>
      <p:sp>
        <p:nvSpPr>
          <p:cNvPr id="832" name="Google Shape;832;p25"/>
          <p:cNvSpPr txBox="1"/>
          <p:nvPr/>
        </p:nvSpPr>
        <p:spPr>
          <a:xfrm>
            <a:off x="7554658" y="5138737"/>
            <a:ext cx="3563796"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TCP receiver-side buffering</a:t>
            </a:r>
            <a:endParaRPr/>
          </a:p>
        </p:txBody>
      </p:sp>
      <p:sp>
        <p:nvSpPr>
          <p:cNvPr id="833" name="Google Shape;833;p2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26"/>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flow control</a:t>
            </a:r>
            <a:endParaRPr b="0" sz="4400"/>
          </a:p>
        </p:txBody>
      </p:sp>
      <p:sp>
        <p:nvSpPr>
          <p:cNvPr id="840" name="Google Shape;840;p26"/>
          <p:cNvSpPr txBox="1"/>
          <p:nvPr/>
        </p:nvSpPr>
        <p:spPr>
          <a:xfrm>
            <a:off x="668940" y="1485900"/>
            <a:ext cx="5826405" cy="4906963"/>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100000"/>
              </a:lnSpc>
              <a:spcBef>
                <a:spcPts val="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TCP receiver “advertises” free buffer space in </a:t>
            </a:r>
            <a:r>
              <a:rPr b="1" i="0" lang="en-US" sz="2800" u="none" cap="none" strike="noStrike">
                <a:solidFill>
                  <a:srgbClr val="000000"/>
                </a:solidFill>
                <a:latin typeface="Courier New"/>
                <a:ea typeface="Courier New"/>
                <a:cs typeface="Courier New"/>
                <a:sym typeface="Courier New"/>
              </a:rPr>
              <a:t>rwnd</a:t>
            </a:r>
            <a:r>
              <a:rPr b="0" i="0" lang="en-US" sz="2800" u="none" cap="none" strike="noStrike">
                <a:solidFill>
                  <a:srgbClr val="000000"/>
                </a:solidFill>
                <a:latin typeface="Calibri"/>
                <a:ea typeface="Calibri"/>
                <a:cs typeface="Calibri"/>
                <a:sym typeface="Calibri"/>
              </a:rPr>
              <a:t> field in TCP header</a:t>
            </a:r>
            <a:endParaRPr/>
          </a:p>
          <a:p>
            <a:pPr indent="-231775" lvl="1" marL="695325" marR="0" rtl="0" algn="l">
              <a:lnSpc>
                <a:spcPct val="100000"/>
              </a:lnSpc>
              <a:spcBef>
                <a:spcPts val="500"/>
              </a:spcBef>
              <a:spcAft>
                <a:spcPts val="0"/>
              </a:spcAft>
              <a:buClr>
                <a:srgbClr val="0000A8"/>
              </a:buClr>
              <a:buSzPts val="2400"/>
              <a:buFont typeface="Arial"/>
              <a:buChar char="•"/>
            </a:pPr>
            <a:r>
              <a:rPr b="1" i="0" lang="en-US" sz="2400" u="none" cap="none" strike="noStrike">
                <a:solidFill>
                  <a:srgbClr val="000000"/>
                </a:solidFill>
                <a:latin typeface="Courier New"/>
                <a:ea typeface="Courier New"/>
                <a:cs typeface="Courier New"/>
                <a:sym typeface="Courier New"/>
              </a:rPr>
              <a:t>RcvBuffer </a:t>
            </a:r>
            <a:r>
              <a:rPr b="0" i="0" lang="en-US" sz="2400" u="none" cap="none" strike="noStrike">
                <a:solidFill>
                  <a:srgbClr val="000000"/>
                </a:solidFill>
                <a:latin typeface="Calibri"/>
                <a:ea typeface="Calibri"/>
                <a:cs typeface="Calibri"/>
                <a:sym typeface="Calibri"/>
              </a:rPr>
              <a:t>size set via socket options (typical default is 4096 bytes)</a:t>
            </a:r>
            <a:endParaRPr/>
          </a:p>
          <a:p>
            <a:pPr indent="-231775" lvl="1" marL="695325" marR="0" rtl="0" algn="l">
              <a:lnSpc>
                <a:spcPct val="10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many operating systems auto-adjust </a:t>
            </a:r>
            <a:r>
              <a:rPr b="1" i="0" lang="en-US" sz="2400" u="none" cap="none" strike="noStrike">
                <a:solidFill>
                  <a:srgbClr val="000000"/>
                </a:solidFill>
                <a:latin typeface="Courier New"/>
                <a:ea typeface="Courier New"/>
                <a:cs typeface="Courier New"/>
                <a:sym typeface="Courier New"/>
              </a:rPr>
              <a:t>RcvBuffer</a:t>
            </a:r>
            <a:endParaRPr b="0" i="0" sz="2400" u="none" cap="none" strike="noStrike">
              <a:solidFill>
                <a:srgbClr val="000000"/>
              </a:solidFill>
              <a:latin typeface="Calibri"/>
              <a:ea typeface="Calibri"/>
              <a:cs typeface="Calibri"/>
              <a:sym typeface="Calibri"/>
            </a:endParaRPr>
          </a:p>
          <a:p>
            <a:pPr indent="-222250" lvl="0" marL="352425" marR="0" rtl="0" algn="l">
              <a:lnSpc>
                <a:spcPct val="10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sender limits amount of unACKed (“in-flight”) data to received </a:t>
            </a:r>
            <a:r>
              <a:rPr b="1" i="0" lang="en-US" sz="2800" u="none" cap="none" strike="noStrike">
                <a:solidFill>
                  <a:srgbClr val="000000"/>
                </a:solidFill>
                <a:latin typeface="Courier New"/>
                <a:ea typeface="Courier New"/>
                <a:cs typeface="Courier New"/>
                <a:sym typeface="Courier New"/>
              </a:rPr>
              <a:t>rwnd</a:t>
            </a:r>
            <a:endParaRPr/>
          </a:p>
          <a:p>
            <a:pPr indent="-222250" lvl="0" marL="352425" marR="0" rtl="0" algn="l">
              <a:lnSpc>
                <a:spcPct val="10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guarantees receive buffer will not overflow</a:t>
            </a:r>
            <a:endParaRPr/>
          </a:p>
        </p:txBody>
      </p:sp>
      <p:grpSp>
        <p:nvGrpSpPr>
          <p:cNvPr id="841" name="Google Shape;841;p26"/>
          <p:cNvGrpSpPr/>
          <p:nvPr/>
        </p:nvGrpSpPr>
        <p:grpSpPr>
          <a:xfrm>
            <a:off x="7363745" y="1068614"/>
            <a:ext cx="4349284" cy="5165818"/>
            <a:chOff x="7334716" y="821871"/>
            <a:chExt cx="4349284" cy="5165818"/>
          </a:xfrm>
        </p:grpSpPr>
        <p:sp>
          <p:nvSpPr>
            <p:cNvPr id="842" name="Google Shape;842;p26"/>
            <p:cNvSpPr txBox="1"/>
            <p:nvPr/>
          </p:nvSpPr>
          <p:spPr>
            <a:xfrm>
              <a:off x="7334716" y="821871"/>
              <a:ext cx="4349284" cy="3416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flow control: </a:t>
              </a:r>
              <a:r>
                <a:rPr b="0" i="0" lang="en-US" sz="1600" u="none" cap="none" strike="noStrike">
                  <a:solidFill>
                    <a:srgbClr val="000000"/>
                  </a:solidFill>
                  <a:latin typeface="Calibri"/>
                  <a:ea typeface="Calibri"/>
                  <a:cs typeface="Calibri"/>
                  <a:sym typeface="Calibri"/>
                </a:rPr>
                <a:t># bytes receiver willing to accept</a:t>
              </a:r>
              <a:endParaRPr b="0" i="0" sz="1800" u="none" cap="none" strike="noStrike">
                <a:solidFill>
                  <a:srgbClr val="000000"/>
                </a:solidFill>
                <a:latin typeface="Calibri"/>
                <a:ea typeface="Calibri"/>
                <a:cs typeface="Calibri"/>
                <a:sym typeface="Calibri"/>
              </a:endParaRPr>
            </a:p>
          </p:txBody>
        </p:sp>
        <p:grpSp>
          <p:nvGrpSpPr>
            <p:cNvPr id="843" name="Google Shape;843;p26"/>
            <p:cNvGrpSpPr/>
            <p:nvPr/>
          </p:nvGrpSpPr>
          <p:grpSpPr>
            <a:xfrm>
              <a:off x="7490842" y="1445945"/>
              <a:ext cx="3173211" cy="4078555"/>
              <a:chOff x="7157014" y="1873079"/>
              <a:chExt cx="2251592" cy="2800562"/>
            </a:xfrm>
          </p:grpSpPr>
          <p:sp>
            <p:nvSpPr>
              <p:cNvPr id="844" name="Google Shape;844;p26"/>
              <p:cNvSpPr/>
              <p:nvPr/>
            </p:nvSpPr>
            <p:spPr>
              <a:xfrm>
                <a:off x="7206558" y="1873079"/>
                <a:ext cx="2202048" cy="274545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50"/>
                  <a:buFont typeface="Calibri"/>
                  <a:buNone/>
                </a:pPr>
                <a:r>
                  <a:t/>
                </a:r>
                <a:endParaRPr b="0" i="0" sz="1050" u="none" cap="none" strike="noStrike">
                  <a:solidFill>
                    <a:srgbClr val="000000"/>
                  </a:solidFill>
                  <a:latin typeface="Tahoma"/>
                  <a:ea typeface="Tahoma"/>
                  <a:cs typeface="Tahoma"/>
                  <a:sym typeface="Tahoma"/>
                </a:endParaRPr>
              </a:p>
            </p:txBody>
          </p:sp>
          <p:sp>
            <p:nvSpPr>
              <p:cNvPr id="845" name="Google Shape;845;p26"/>
              <p:cNvSpPr/>
              <p:nvPr/>
            </p:nvSpPr>
            <p:spPr>
              <a:xfrm>
                <a:off x="7158783" y="1939027"/>
                <a:ext cx="2202048" cy="2734614"/>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cxnSp>
            <p:nvCxnSpPr>
              <p:cNvPr id="846" name="Google Shape;846;p26"/>
              <p:cNvCxnSpPr/>
              <p:nvPr/>
            </p:nvCxnSpPr>
            <p:spPr>
              <a:xfrm>
                <a:off x="7160553" y="2152232"/>
                <a:ext cx="2199395" cy="2711"/>
              </a:xfrm>
              <a:prstGeom prst="straightConnector1">
                <a:avLst/>
              </a:prstGeom>
              <a:noFill/>
              <a:ln cap="flat" cmpd="sng" w="19050">
                <a:solidFill>
                  <a:srgbClr val="000000"/>
                </a:solidFill>
                <a:prstDash val="solid"/>
                <a:round/>
                <a:headEnd len="med" w="med" type="none"/>
                <a:tailEnd len="med" w="med" type="none"/>
              </a:ln>
            </p:spPr>
          </p:cxnSp>
          <p:cxnSp>
            <p:nvCxnSpPr>
              <p:cNvPr id="847" name="Google Shape;847;p26"/>
              <p:cNvCxnSpPr/>
              <p:nvPr/>
            </p:nvCxnSpPr>
            <p:spPr>
              <a:xfrm>
                <a:off x="7157014" y="2368146"/>
                <a:ext cx="2202048" cy="0"/>
              </a:xfrm>
              <a:prstGeom prst="straightConnector1">
                <a:avLst/>
              </a:prstGeom>
              <a:noFill/>
              <a:ln cap="flat" cmpd="sng" w="19050">
                <a:solidFill>
                  <a:srgbClr val="000000"/>
                </a:solidFill>
                <a:prstDash val="solid"/>
                <a:round/>
                <a:headEnd len="med" w="med" type="none"/>
                <a:tailEnd len="med" w="med" type="none"/>
              </a:ln>
            </p:spPr>
          </p:cxnSp>
          <p:cxnSp>
            <p:nvCxnSpPr>
              <p:cNvPr id="848" name="Google Shape;848;p26"/>
              <p:cNvCxnSpPr/>
              <p:nvPr/>
            </p:nvCxnSpPr>
            <p:spPr>
              <a:xfrm>
                <a:off x="7162322" y="2584964"/>
                <a:ext cx="2202048" cy="0"/>
              </a:xfrm>
              <a:prstGeom prst="straightConnector1">
                <a:avLst/>
              </a:prstGeom>
              <a:noFill/>
              <a:ln cap="flat" cmpd="sng" w="19050">
                <a:solidFill>
                  <a:srgbClr val="000000"/>
                </a:solidFill>
                <a:prstDash val="solid"/>
                <a:round/>
                <a:headEnd len="med" w="med" type="none"/>
                <a:tailEnd len="med" w="med" type="none"/>
              </a:ln>
            </p:spPr>
          </p:cxnSp>
          <p:cxnSp>
            <p:nvCxnSpPr>
              <p:cNvPr id="849" name="Google Shape;849;p26"/>
              <p:cNvCxnSpPr/>
              <p:nvPr/>
            </p:nvCxnSpPr>
            <p:spPr>
              <a:xfrm>
                <a:off x="7159668" y="2809912"/>
                <a:ext cx="2202049" cy="0"/>
              </a:xfrm>
              <a:prstGeom prst="straightConnector1">
                <a:avLst/>
              </a:prstGeom>
              <a:noFill/>
              <a:ln cap="flat" cmpd="sng" w="19050">
                <a:solidFill>
                  <a:srgbClr val="000000"/>
                </a:solidFill>
                <a:prstDash val="solid"/>
                <a:round/>
                <a:headEnd len="med" w="med" type="none"/>
                <a:tailEnd len="med" w="med" type="none"/>
              </a:ln>
            </p:spPr>
          </p:cxnSp>
          <p:cxnSp>
            <p:nvCxnSpPr>
              <p:cNvPr id="850" name="Google Shape;850;p26"/>
              <p:cNvCxnSpPr/>
              <p:nvPr/>
            </p:nvCxnSpPr>
            <p:spPr>
              <a:xfrm>
                <a:off x="7157014" y="3032150"/>
                <a:ext cx="2202048" cy="0"/>
              </a:xfrm>
              <a:prstGeom prst="straightConnector1">
                <a:avLst/>
              </a:prstGeom>
              <a:noFill/>
              <a:ln cap="flat" cmpd="sng" w="19050">
                <a:solidFill>
                  <a:srgbClr val="000000"/>
                </a:solidFill>
                <a:prstDash val="solid"/>
                <a:round/>
                <a:headEnd len="med" w="med" type="none"/>
                <a:tailEnd len="med" w="med" type="none"/>
              </a:ln>
            </p:spPr>
          </p:cxnSp>
          <p:cxnSp>
            <p:nvCxnSpPr>
              <p:cNvPr id="851" name="Google Shape;851;p26"/>
              <p:cNvCxnSpPr/>
              <p:nvPr/>
            </p:nvCxnSpPr>
            <p:spPr>
              <a:xfrm>
                <a:off x="7157014" y="3351956"/>
                <a:ext cx="2202048" cy="0"/>
              </a:xfrm>
              <a:prstGeom prst="straightConnector1">
                <a:avLst/>
              </a:prstGeom>
              <a:noFill/>
              <a:ln cap="flat" cmpd="sng" w="19050">
                <a:solidFill>
                  <a:srgbClr val="000000"/>
                </a:solidFill>
                <a:prstDash val="solid"/>
                <a:round/>
                <a:headEnd len="med" w="med" type="none"/>
                <a:tailEnd len="med" w="med" type="none"/>
              </a:ln>
            </p:spPr>
          </p:cxnSp>
          <p:cxnSp>
            <p:nvCxnSpPr>
              <p:cNvPr id="852" name="Google Shape;852;p26"/>
              <p:cNvCxnSpPr/>
              <p:nvPr/>
            </p:nvCxnSpPr>
            <p:spPr>
              <a:xfrm rot="10800000">
                <a:off x="8249633" y="2586771"/>
                <a:ext cx="2654" cy="442669"/>
              </a:xfrm>
              <a:prstGeom prst="straightConnector1">
                <a:avLst/>
              </a:prstGeom>
              <a:noFill/>
              <a:ln cap="flat" cmpd="sng" w="19050">
                <a:solidFill>
                  <a:srgbClr val="000000"/>
                </a:solidFill>
                <a:prstDash val="solid"/>
                <a:round/>
                <a:headEnd len="med" w="med" type="none"/>
                <a:tailEnd len="med" w="med" type="none"/>
              </a:ln>
            </p:spPr>
          </p:cxnSp>
          <p:sp>
            <p:nvSpPr>
              <p:cNvPr id="853" name="Google Shape;853;p26"/>
              <p:cNvSpPr txBox="1"/>
              <p:nvPr/>
            </p:nvSpPr>
            <p:spPr>
              <a:xfrm>
                <a:off x="8220544" y="2572087"/>
                <a:ext cx="1124010" cy="23247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receive window</a:t>
                </a:r>
                <a:endParaRPr/>
              </a:p>
            </p:txBody>
          </p:sp>
          <p:cxnSp>
            <p:nvCxnSpPr>
              <p:cNvPr id="854" name="Google Shape;854;p26"/>
              <p:cNvCxnSpPr/>
              <p:nvPr/>
            </p:nvCxnSpPr>
            <p:spPr>
              <a:xfrm rot="10800000">
                <a:off x="8241671" y="1940977"/>
                <a:ext cx="981" cy="207817"/>
              </a:xfrm>
              <a:prstGeom prst="straightConnector1">
                <a:avLst/>
              </a:prstGeom>
              <a:noFill/>
              <a:ln cap="flat" cmpd="sng" w="19050">
                <a:solidFill>
                  <a:srgbClr val="000000"/>
                </a:solidFill>
                <a:prstDash val="solid"/>
                <a:round/>
                <a:headEnd len="med" w="med" type="none"/>
                <a:tailEnd len="med" w="med" type="none"/>
              </a:ln>
            </p:spPr>
          </p:cxnSp>
        </p:grpSp>
        <p:cxnSp>
          <p:nvCxnSpPr>
            <p:cNvPr id="855" name="Google Shape;855;p26"/>
            <p:cNvCxnSpPr/>
            <p:nvPr/>
          </p:nvCxnSpPr>
          <p:spPr>
            <a:xfrm rot="10800000">
              <a:off x="7968285" y="1150408"/>
              <a:ext cx="1233771" cy="1404106"/>
            </a:xfrm>
            <a:prstGeom prst="straightConnector1">
              <a:avLst/>
            </a:prstGeom>
            <a:noFill/>
            <a:ln cap="flat" cmpd="sng" w="19050">
              <a:solidFill>
                <a:srgbClr val="C00000"/>
              </a:solidFill>
              <a:prstDash val="solid"/>
              <a:round/>
              <a:headEnd len="med" w="med" type="none"/>
              <a:tailEnd len="med" w="med" type="none"/>
            </a:ln>
          </p:spPr>
        </p:cxnSp>
        <p:sp>
          <p:nvSpPr>
            <p:cNvPr id="856" name="Google Shape;856;p26"/>
            <p:cNvSpPr txBox="1"/>
            <p:nvPr/>
          </p:nvSpPr>
          <p:spPr>
            <a:xfrm>
              <a:off x="8125744" y="5646057"/>
              <a:ext cx="2310027" cy="3416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TCP segment format</a:t>
              </a:r>
              <a:endParaRPr/>
            </a:p>
          </p:txBody>
        </p:sp>
      </p:grpSp>
      <p:sp>
        <p:nvSpPr>
          <p:cNvPr id="857" name="Google Shape;857;p26"/>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27"/>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connection management</a:t>
            </a:r>
            <a:endParaRPr b="0" sz="4400"/>
          </a:p>
        </p:txBody>
      </p:sp>
      <p:sp>
        <p:nvSpPr>
          <p:cNvPr id="864" name="Google Shape;864;p27"/>
          <p:cNvSpPr txBox="1"/>
          <p:nvPr/>
        </p:nvSpPr>
        <p:spPr>
          <a:xfrm>
            <a:off x="785243" y="1329399"/>
            <a:ext cx="11329310" cy="2187575"/>
          </a:xfrm>
          <a:prstGeom prst="rect">
            <a:avLst/>
          </a:prstGeom>
          <a:noFill/>
          <a:ln>
            <a:noFill/>
          </a:ln>
        </p:spPr>
        <p:txBody>
          <a:bodyPr anchorCtr="0" anchor="t" bIns="45700" lIns="91425" spcFirstLastPara="1" rIns="91425" wrap="square" tIns="45700">
            <a:normAutofit/>
          </a:bodyPr>
          <a:lstStyle/>
          <a:p>
            <a:pPr indent="0" lvl="0" marL="12700" marR="0" rtl="0" algn="l">
              <a:lnSpc>
                <a:spcPct val="90000"/>
              </a:lnSpc>
              <a:spcBef>
                <a:spcPts val="0"/>
              </a:spcBef>
              <a:spcAft>
                <a:spcPts val="0"/>
              </a:spcAft>
              <a:buClr>
                <a:srgbClr val="0000A3"/>
              </a:buClr>
              <a:buSzPts val="2800"/>
              <a:buFont typeface="Noto Sans Symbols"/>
              <a:buNone/>
            </a:pPr>
            <a:r>
              <a:rPr b="0" i="0" lang="en-US" sz="2800" u="none" cap="none" strike="noStrike">
                <a:solidFill>
                  <a:srgbClr val="000000"/>
                </a:solidFill>
                <a:latin typeface="Calibri"/>
                <a:ea typeface="Calibri"/>
                <a:cs typeface="Calibri"/>
                <a:sym typeface="Calibri"/>
              </a:rPr>
              <a:t>before exchanging data, sender/receiver “handshake”:</a:t>
            </a:r>
            <a:endParaRPr/>
          </a:p>
          <a:p>
            <a:pPr indent="-222250" lvl="0" marL="352425" marR="0" rtl="0" algn="l">
              <a:lnSpc>
                <a:spcPct val="90000"/>
              </a:lnSpc>
              <a:spcBef>
                <a:spcPts val="400"/>
              </a:spcBef>
              <a:spcAft>
                <a:spcPts val="0"/>
              </a:spcAft>
              <a:buClr>
                <a:srgbClr val="0000A3"/>
              </a:buClr>
              <a:buSzPts val="2400"/>
              <a:buFont typeface="Noto Sans Symbols"/>
              <a:buChar char="▪"/>
            </a:pPr>
            <a:r>
              <a:rPr b="0" i="0" lang="en-US" sz="2400" u="none" cap="none" strike="noStrike">
                <a:solidFill>
                  <a:srgbClr val="000000"/>
                </a:solidFill>
                <a:latin typeface="Calibri"/>
                <a:ea typeface="Calibri"/>
                <a:cs typeface="Calibri"/>
                <a:sym typeface="Calibri"/>
              </a:rPr>
              <a:t>agree to establish connection (each knowing the other willing to establish connection)</a:t>
            </a:r>
            <a:endParaRPr/>
          </a:p>
          <a:p>
            <a:pPr indent="-222250" lvl="0" marL="352425" marR="0" rtl="0" algn="l">
              <a:lnSpc>
                <a:spcPct val="90000"/>
              </a:lnSpc>
              <a:spcBef>
                <a:spcPts val="400"/>
              </a:spcBef>
              <a:spcAft>
                <a:spcPts val="0"/>
              </a:spcAft>
              <a:buClr>
                <a:srgbClr val="0000A3"/>
              </a:buClr>
              <a:buSzPts val="2400"/>
              <a:buFont typeface="Noto Sans Symbols"/>
              <a:buChar char="▪"/>
            </a:pPr>
            <a:r>
              <a:rPr b="0" i="0" lang="en-US" sz="2400" u="none" cap="none" strike="noStrike">
                <a:solidFill>
                  <a:srgbClr val="000000"/>
                </a:solidFill>
                <a:latin typeface="Calibri"/>
                <a:ea typeface="Calibri"/>
                <a:cs typeface="Calibri"/>
                <a:sym typeface="Calibri"/>
              </a:rPr>
              <a:t>agree on connection parameters (e.g., starting seq #s)</a:t>
            </a:r>
            <a:endParaRPr/>
          </a:p>
        </p:txBody>
      </p:sp>
      <p:sp>
        <p:nvSpPr>
          <p:cNvPr id="865" name="Google Shape;865;p27"/>
          <p:cNvSpPr/>
          <p:nvPr/>
        </p:nvSpPr>
        <p:spPr>
          <a:xfrm>
            <a:off x="3138677" y="2935290"/>
            <a:ext cx="2279650" cy="2414588"/>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66" name="Google Shape;866;p27"/>
          <p:cNvSpPr/>
          <p:nvPr/>
        </p:nvSpPr>
        <p:spPr>
          <a:xfrm>
            <a:off x="3098989" y="2989265"/>
            <a:ext cx="2270125" cy="247173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867" name="Google Shape;867;p27"/>
          <p:cNvCxnSpPr/>
          <p:nvPr/>
        </p:nvCxnSpPr>
        <p:spPr>
          <a:xfrm>
            <a:off x="3098989" y="3430590"/>
            <a:ext cx="2270125" cy="0"/>
          </a:xfrm>
          <a:prstGeom prst="straightConnector1">
            <a:avLst/>
          </a:prstGeom>
          <a:noFill/>
          <a:ln cap="flat" cmpd="sng" w="9525">
            <a:solidFill>
              <a:srgbClr val="000000"/>
            </a:solidFill>
            <a:prstDash val="solid"/>
            <a:round/>
            <a:headEnd len="med" w="med" type="none"/>
            <a:tailEnd len="med" w="med" type="none"/>
          </a:ln>
        </p:spPr>
      </p:cxnSp>
      <p:sp>
        <p:nvSpPr>
          <p:cNvPr id="868" name="Google Shape;868;p27"/>
          <p:cNvSpPr txBox="1"/>
          <p:nvPr/>
        </p:nvSpPr>
        <p:spPr>
          <a:xfrm>
            <a:off x="3113277" y="3543303"/>
            <a:ext cx="2335212" cy="1581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connection state: ESTAB</a:t>
            </a:r>
            <a:endParaRPr/>
          </a:p>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connection variables:</a:t>
            </a:r>
            <a:endParaRPr/>
          </a:p>
          <a:p>
            <a:pPr indent="0" lvl="1" marL="230188"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seq # client-to-server</a:t>
            </a:r>
            <a:endParaRPr/>
          </a:p>
          <a:p>
            <a:pPr indent="0" lvl="1" marL="230188"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         server-to-client</a:t>
            </a:r>
            <a:endParaRPr/>
          </a:p>
          <a:p>
            <a:pPr indent="0" lvl="1" marL="230188" marR="0" rtl="0" algn="l">
              <a:lnSpc>
                <a:spcPct val="100000"/>
              </a:lnSpc>
              <a:spcBef>
                <a:spcPts val="0"/>
              </a:spcBef>
              <a:spcAft>
                <a:spcPts val="0"/>
              </a:spcAft>
              <a:buClr>
                <a:srgbClr val="000000"/>
              </a:buClr>
              <a:buSzPts val="1400"/>
              <a:buFont typeface="Courier New"/>
              <a:buNone/>
            </a:pPr>
            <a:r>
              <a:rPr b="1" i="0" lang="en-US" sz="1400" u="none" cap="none" strike="noStrike">
                <a:solidFill>
                  <a:srgbClr val="000000"/>
                </a:solidFill>
                <a:latin typeface="Courier New"/>
                <a:ea typeface="Courier New"/>
                <a:cs typeface="Courier New"/>
                <a:sym typeface="Courier New"/>
              </a:rPr>
              <a:t>rcvBuffer</a:t>
            </a:r>
            <a:r>
              <a:rPr b="0" i="0" lang="en-US" sz="1400" u="none" cap="none" strike="noStrike">
                <a:solidFill>
                  <a:srgbClr val="000000"/>
                </a:solidFill>
                <a:latin typeface="Tahoma"/>
                <a:ea typeface="Tahoma"/>
                <a:cs typeface="Tahoma"/>
                <a:sym typeface="Tahoma"/>
              </a:rPr>
              <a:t> size</a:t>
            </a:r>
            <a:endParaRPr/>
          </a:p>
          <a:p>
            <a:pPr indent="0" lvl="1" marL="230188"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   at server,client </a:t>
            </a:r>
            <a:endParaRPr/>
          </a:p>
          <a:p>
            <a:pPr indent="0" lvl="1" marL="230188"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           </a:t>
            </a:r>
            <a:endParaRPr/>
          </a:p>
        </p:txBody>
      </p:sp>
      <p:grpSp>
        <p:nvGrpSpPr>
          <p:cNvPr id="869" name="Google Shape;869;p27"/>
          <p:cNvGrpSpPr/>
          <p:nvPr/>
        </p:nvGrpSpPr>
        <p:grpSpPr>
          <a:xfrm>
            <a:off x="3979492" y="3344865"/>
            <a:ext cx="438150" cy="206375"/>
            <a:chOff x="344" y="1846"/>
            <a:chExt cx="336" cy="130"/>
          </a:xfrm>
        </p:grpSpPr>
        <p:sp>
          <p:nvSpPr>
            <p:cNvPr id="870" name="Google Shape;870;p27"/>
            <p:cNvSpPr/>
            <p:nvPr/>
          </p:nvSpPr>
          <p:spPr>
            <a:xfrm>
              <a:off x="344" y="1846"/>
              <a:ext cx="336" cy="13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71" name="Google Shape;871;p27"/>
            <p:cNvSpPr/>
            <p:nvPr/>
          </p:nvSpPr>
          <p:spPr>
            <a:xfrm>
              <a:off x="454" y="1863"/>
              <a:ext cx="112" cy="99"/>
            </a:xfrm>
            <a:prstGeom prst="rect">
              <a:avLst/>
            </a:prstGeom>
            <a:solidFill>
              <a:srgbClr val="FFFFFF"/>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72" name="Google Shape;872;p27"/>
            <p:cNvSpPr/>
            <p:nvPr/>
          </p:nvSpPr>
          <p:spPr>
            <a:xfrm>
              <a:off x="578" y="1921"/>
              <a:ext cx="29" cy="35"/>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73" name="Google Shape;873;p27"/>
            <p:cNvSpPr/>
            <p:nvPr/>
          </p:nvSpPr>
          <p:spPr>
            <a:xfrm>
              <a:off x="407" y="1922"/>
              <a:ext cx="29" cy="35"/>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874" name="Google Shape;874;p27"/>
          <p:cNvSpPr txBox="1"/>
          <p:nvPr/>
        </p:nvSpPr>
        <p:spPr>
          <a:xfrm>
            <a:off x="3617081" y="3006443"/>
            <a:ext cx="1146175"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application</a:t>
            </a:r>
            <a:endParaRPr/>
          </a:p>
        </p:txBody>
      </p:sp>
      <p:cxnSp>
        <p:nvCxnSpPr>
          <p:cNvPr id="875" name="Google Shape;875;p27"/>
          <p:cNvCxnSpPr/>
          <p:nvPr/>
        </p:nvCxnSpPr>
        <p:spPr>
          <a:xfrm>
            <a:off x="3105339" y="4926015"/>
            <a:ext cx="2268538" cy="0"/>
          </a:xfrm>
          <a:prstGeom prst="straightConnector1">
            <a:avLst/>
          </a:prstGeom>
          <a:noFill/>
          <a:ln cap="flat" cmpd="sng" w="9525">
            <a:solidFill>
              <a:srgbClr val="000000"/>
            </a:solidFill>
            <a:prstDash val="solid"/>
            <a:round/>
            <a:headEnd len="med" w="med" type="none"/>
            <a:tailEnd len="med" w="med" type="none"/>
          </a:ln>
        </p:spPr>
      </p:cxnSp>
      <p:sp>
        <p:nvSpPr>
          <p:cNvPr id="876" name="Google Shape;876;p27"/>
          <p:cNvSpPr txBox="1"/>
          <p:nvPr/>
        </p:nvSpPr>
        <p:spPr>
          <a:xfrm>
            <a:off x="3623658" y="5021176"/>
            <a:ext cx="90805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network</a:t>
            </a:r>
            <a:endParaRPr/>
          </a:p>
        </p:txBody>
      </p:sp>
      <p:sp>
        <p:nvSpPr>
          <p:cNvPr id="877" name="Google Shape;877;p27"/>
          <p:cNvSpPr/>
          <p:nvPr/>
        </p:nvSpPr>
        <p:spPr>
          <a:xfrm>
            <a:off x="3070414" y="5348290"/>
            <a:ext cx="2335213" cy="1809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878" name="Google Shape;878;p27"/>
          <p:cNvCxnSpPr/>
          <p:nvPr/>
        </p:nvCxnSpPr>
        <p:spPr>
          <a:xfrm>
            <a:off x="3098989" y="5337178"/>
            <a:ext cx="0" cy="236537"/>
          </a:xfrm>
          <a:prstGeom prst="straightConnector1">
            <a:avLst/>
          </a:prstGeom>
          <a:noFill/>
          <a:ln cap="flat" cmpd="sng" w="9525">
            <a:solidFill>
              <a:srgbClr val="000000"/>
            </a:solidFill>
            <a:prstDash val="dash"/>
            <a:round/>
            <a:headEnd len="med" w="med" type="none"/>
            <a:tailEnd len="med" w="med" type="none"/>
          </a:ln>
        </p:spPr>
      </p:cxnSp>
      <p:cxnSp>
        <p:nvCxnSpPr>
          <p:cNvPr id="879" name="Google Shape;879;p27"/>
          <p:cNvCxnSpPr/>
          <p:nvPr/>
        </p:nvCxnSpPr>
        <p:spPr>
          <a:xfrm>
            <a:off x="5362764" y="5308603"/>
            <a:ext cx="0" cy="236537"/>
          </a:xfrm>
          <a:prstGeom prst="straightConnector1">
            <a:avLst/>
          </a:prstGeom>
          <a:noFill/>
          <a:ln cap="flat" cmpd="sng" w="9525">
            <a:solidFill>
              <a:srgbClr val="000000"/>
            </a:solidFill>
            <a:prstDash val="dash"/>
            <a:round/>
            <a:headEnd len="med" w="med" type="none"/>
            <a:tailEnd len="med" w="med" type="none"/>
          </a:ln>
        </p:spPr>
      </p:cxnSp>
      <p:sp>
        <p:nvSpPr>
          <p:cNvPr id="880" name="Google Shape;880;p27"/>
          <p:cNvSpPr/>
          <p:nvPr/>
        </p:nvSpPr>
        <p:spPr>
          <a:xfrm flipH="1">
            <a:off x="2625914" y="2992440"/>
            <a:ext cx="468313" cy="2490788"/>
          </a:xfrm>
          <a:custGeom>
            <a:rect b="b" l="l" r="r" t="t"/>
            <a:pathLst>
              <a:path extrusionOk="0" h="1284" w="366">
                <a:moveTo>
                  <a:pt x="366" y="1278"/>
                </a:moveTo>
                <a:lnTo>
                  <a:pt x="12" y="0"/>
                </a:lnTo>
                <a:lnTo>
                  <a:pt x="0" y="1224"/>
                </a:lnTo>
                <a:lnTo>
                  <a:pt x="186" y="1284"/>
                </a:lnTo>
                <a:lnTo>
                  <a:pt x="366" y="1278"/>
                </a:lnTo>
                <a:close/>
              </a:path>
            </a:pathLst>
          </a:custGeom>
          <a:gradFill>
            <a:gsLst>
              <a:gs pos="0">
                <a:srgbClr val="B2B2B2"/>
              </a:gs>
              <a:gs pos="100000">
                <a:srgbClr val="FFFFFF"/>
              </a:gs>
            </a:gsLst>
            <a:lin ang="0" scaled="0"/>
          </a:gradFill>
          <a:ln cap="flat" cmpd="sng" w="9525">
            <a:solidFill>
              <a:srgbClr val="DDDDD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81" name="Google Shape;881;p27"/>
          <p:cNvSpPr/>
          <p:nvPr/>
        </p:nvSpPr>
        <p:spPr>
          <a:xfrm>
            <a:off x="7440802" y="2941640"/>
            <a:ext cx="2279650" cy="2414588"/>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82" name="Google Shape;882;p27"/>
          <p:cNvSpPr/>
          <p:nvPr/>
        </p:nvSpPr>
        <p:spPr>
          <a:xfrm>
            <a:off x="7401114" y="2995615"/>
            <a:ext cx="2270125" cy="247173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883" name="Google Shape;883;p27"/>
          <p:cNvCxnSpPr/>
          <p:nvPr/>
        </p:nvCxnSpPr>
        <p:spPr>
          <a:xfrm>
            <a:off x="7401114" y="3436940"/>
            <a:ext cx="2270125" cy="0"/>
          </a:xfrm>
          <a:prstGeom prst="straightConnector1">
            <a:avLst/>
          </a:prstGeom>
          <a:noFill/>
          <a:ln cap="flat" cmpd="sng" w="9525">
            <a:solidFill>
              <a:srgbClr val="000000"/>
            </a:solidFill>
            <a:prstDash val="solid"/>
            <a:round/>
            <a:headEnd len="med" w="med" type="none"/>
            <a:tailEnd len="med" w="med" type="none"/>
          </a:ln>
        </p:spPr>
      </p:cxnSp>
      <p:sp>
        <p:nvSpPr>
          <p:cNvPr id="884" name="Google Shape;884;p27"/>
          <p:cNvSpPr txBox="1"/>
          <p:nvPr/>
        </p:nvSpPr>
        <p:spPr>
          <a:xfrm>
            <a:off x="7415402" y="3549653"/>
            <a:ext cx="2335212" cy="1581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connection state: ESTAB</a:t>
            </a:r>
            <a:endParaRPr/>
          </a:p>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connection Variables:</a:t>
            </a:r>
            <a:endParaRPr/>
          </a:p>
          <a:p>
            <a:pPr indent="0" lvl="1" marL="230188"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seq # client-to-server</a:t>
            </a:r>
            <a:endParaRPr/>
          </a:p>
          <a:p>
            <a:pPr indent="0" lvl="1" marL="230188"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          server-to-client</a:t>
            </a:r>
            <a:endParaRPr/>
          </a:p>
          <a:p>
            <a:pPr indent="0" lvl="1" marL="230188" marR="0" rtl="0" algn="l">
              <a:lnSpc>
                <a:spcPct val="100000"/>
              </a:lnSpc>
              <a:spcBef>
                <a:spcPts val="0"/>
              </a:spcBef>
              <a:spcAft>
                <a:spcPts val="0"/>
              </a:spcAft>
              <a:buClr>
                <a:srgbClr val="000000"/>
              </a:buClr>
              <a:buSzPts val="1400"/>
              <a:buFont typeface="Courier New"/>
              <a:buNone/>
            </a:pPr>
            <a:r>
              <a:rPr b="1" i="0" lang="en-US" sz="1400" u="none" cap="none" strike="noStrike">
                <a:solidFill>
                  <a:srgbClr val="000000"/>
                </a:solidFill>
                <a:latin typeface="Courier New"/>
                <a:ea typeface="Courier New"/>
                <a:cs typeface="Courier New"/>
                <a:sym typeface="Courier New"/>
              </a:rPr>
              <a:t>rcvBuffer</a:t>
            </a:r>
            <a:r>
              <a:rPr b="0" i="0" lang="en-US" sz="1400" u="none" cap="none" strike="noStrike">
                <a:solidFill>
                  <a:srgbClr val="000000"/>
                </a:solidFill>
                <a:latin typeface="Tahoma"/>
                <a:ea typeface="Tahoma"/>
                <a:cs typeface="Tahoma"/>
                <a:sym typeface="Tahoma"/>
              </a:rPr>
              <a:t> size</a:t>
            </a:r>
            <a:endParaRPr/>
          </a:p>
          <a:p>
            <a:pPr indent="0" lvl="1" marL="230188"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   at server,client </a:t>
            </a:r>
            <a:endParaRPr/>
          </a:p>
          <a:p>
            <a:pPr indent="0" lvl="1" marL="230188"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           </a:t>
            </a:r>
            <a:endParaRPr/>
          </a:p>
        </p:txBody>
      </p:sp>
      <p:grpSp>
        <p:nvGrpSpPr>
          <p:cNvPr id="885" name="Google Shape;885;p27"/>
          <p:cNvGrpSpPr/>
          <p:nvPr/>
        </p:nvGrpSpPr>
        <p:grpSpPr>
          <a:xfrm>
            <a:off x="8308511" y="3351215"/>
            <a:ext cx="438150" cy="206375"/>
            <a:chOff x="344" y="1846"/>
            <a:chExt cx="336" cy="130"/>
          </a:xfrm>
        </p:grpSpPr>
        <p:sp>
          <p:nvSpPr>
            <p:cNvPr id="886" name="Google Shape;886;p27"/>
            <p:cNvSpPr/>
            <p:nvPr/>
          </p:nvSpPr>
          <p:spPr>
            <a:xfrm>
              <a:off x="344" y="1846"/>
              <a:ext cx="336" cy="13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87" name="Google Shape;887;p27"/>
            <p:cNvSpPr/>
            <p:nvPr/>
          </p:nvSpPr>
          <p:spPr>
            <a:xfrm>
              <a:off x="454" y="1863"/>
              <a:ext cx="112" cy="99"/>
            </a:xfrm>
            <a:prstGeom prst="rect">
              <a:avLst/>
            </a:prstGeom>
            <a:solidFill>
              <a:srgbClr val="FFFFFF"/>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88" name="Google Shape;888;p27"/>
            <p:cNvSpPr/>
            <p:nvPr/>
          </p:nvSpPr>
          <p:spPr>
            <a:xfrm>
              <a:off x="578" y="1921"/>
              <a:ext cx="29" cy="35"/>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89" name="Google Shape;889;p27"/>
            <p:cNvSpPr/>
            <p:nvPr/>
          </p:nvSpPr>
          <p:spPr>
            <a:xfrm>
              <a:off x="407" y="1922"/>
              <a:ext cx="29" cy="35"/>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890" name="Google Shape;890;p27"/>
          <p:cNvSpPr txBox="1"/>
          <p:nvPr/>
        </p:nvSpPr>
        <p:spPr>
          <a:xfrm>
            <a:off x="7943246" y="3024051"/>
            <a:ext cx="1146175"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application</a:t>
            </a:r>
            <a:endParaRPr/>
          </a:p>
        </p:txBody>
      </p:sp>
      <p:cxnSp>
        <p:nvCxnSpPr>
          <p:cNvPr id="891" name="Google Shape;891;p27"/>
          <p:cNvCxnSpPr/>
          <p:nvPr/>
        </p:nvCxnSpPr>
        <p:spPr>
          <a:xfrm>
            <a:off x="7407464" y="4932365"/>
            <a:ext cx="2268538" cy="0"/>
          </a:xfrm>
          <a:prstGeom prst="straightConnector1">
            <a:avLst/>
          </a:prstGeom>
          <a:noFill/>
          <a:ln cap="flat" cmpd="sng" w="9525">
            <a:solidFill>
              <a:srgbClr val="000000"/>
            </a:solidFill>
            <a:prstDash val="solid"/>
            <a:round/>
            <a:headEnd len="med" w="med" type="none"/>
            <a:tailEnd len="med" w="med" type="none"/>
          </a:ln>
        </p:spPr>
      </p:cxnSp>
      <p:sp>
        <p:nvSpPr>
          <p:cNvPr id="892" name="Google Shape;892;p27"/>
          <p:cNvSpPr txBox="1"/>
          <p:nvPr/>
        </p:nvSpPr>
        <p:spPr>
          <a:xfrm>
            <a:off x="8070953" y="5013813"/>
            <a:ext cx="90805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network</a:t>
            </a:r>
            <a:endParaRPr/>
          </a:p>
        </p:txBody>
      </p:sp>
      <p:sp>
        <p:nvSpPr>
          <p:cNvPr id="893" name="Google Shape;893;p27"/>
          <p:cNvSpPr/>
          <p:nvPr/>
        </p:nvSpPr>
        <p:spPr>
          <a:xfrm>
            <a:off x="7372539" y="5354640"/>
            <a:ext cx="2335213" cy="1809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894" name="Google Shape;894;p27"/>
          <p:cNvCxnSpPr/>
          <p:nvPr/>
        </p:nvCxnSpPr>
        <p:spPr>
          <a:xfrm>
            <a:off x="7401114" y="5343528"/>
            <a:ext cx="0" cy="236537"/>
          </a:xfrm>
          <a:prstGeom prst="straightConnector1">
            <a:avLst/>
          </a:prstGeom>
          <a:noFill/>
          <a:ln cap="flat" cmpd="sng" w="9525">
            <a:solidFill>
              <a:srgbClr val="000000"/>
            </a:solidFill>
            <a:prstDash val="dash"/>
            <a:round/>
            <a:headEnd len="med" w="med" type="none"/>
            <a:tailEnd len="med" w="med" type="none"/>
          </a:ln>
        </p:spPr>
      </p:cxnSp>
      <p:cxnSp>
        <p:nvCxnSpPr>
          <p:cNvPr id="895" name="Google Shape;895;p27"/>
          <p:cNvCxnSpPr/>
          <p:nvPr/>
        </p:nvCxnSpPr>
        <p:spPr>
          <a:xfrm>
            <a:off x="9664889" y="5314953"/>
            <a:ext cx="0" cy="236537"/>
          </a:xfrm>
          <a:prstGeom prst="straightConnector1">
            <a:avLst/>
          </a:prstGeom>
          <a:noFill/>
          <a:ln cap="flat" cmpd="sng" w="9525">
            <a:solidFill>
              <a:srgbClr val="000000"/>
            </a:solidFill>
            <a:prstDash val="dash"/>
            <a:round/>
            <a:headEnd len="med" w="med" type="none"/>
            <a:tailEnd len="med" w="med" type="none"/>
          </a:ln>
        </p:spPr>
      </p:cxnSp>
      <p:sp>
        <p:nvSpPr>
          <p:cNvPr id="896" name="Google Shape;896;p27"/>
          <p:cNvSpPr/>
          <p:nvPr/>
        </p:nvSpPr>
        <p:spPr>
          <a:xfrm>
            <a:off x="9682352" y="2932115"/>
            <a:ext cx="468312" cy="2490788"/>
          </a:xfrm>
          <a:custGeom>
            <a:rect b="b" l="l" r="r" t="t"/>
            <a:pathLst>
              <a:path extrusionOk="0" h="1284" w="366">
                <a:moveTo>
                  <a:pt x="366" y="1278"/>
                </a:moveTo>
                <a:lnTo>
                  <a:pt x="12" y="0"/>
                </a:lnTo>
                <a:lnTo>
                  <a:pt x="0" y="1224"/>
                </a:lnTo>
                <a:lnTo>
                  <a:pt x="186" y="1284"/>
                </a:lnTo>
                <a:lnTo>
                  <a:pt x="366" y="1278"/>
                </a:lnTo>
                <a:close/>
              </a:path>
            </a:pathLst>
          </a:custGeom>
          <a:gradFill>
            <a:gsLst>
              <a:gs pos="0">
                <a:srgbClr val="B2B2B2"/>
              </a:gs>
              <a:gs pos="100000">
                <a:srgbClr val="FFFFFF"/>
              </a:gs>
            </a:gsLst>
            <a:lin ang="0" scaled="0"/>
          </a:gradFill>
          <a:ln cap="flat" cmpd="sng" w="9525">
            <a:solidFill>
              <a:srgbClr val="DDDDD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97" name="Google Shape;897;p27"/>
          <p:cNvSpPr txBox="1"/>
          <p:nvPr/>
        </p:nvSpPr>
        <p:spPr>
          <a:xfrm>
            <a:off x="996046" y="5759648"/>
            <a:ext cx="5633357" cy="646331"/>
          </a:xfrm>
          <a:prstGeom prst="rect">
            <a:avLst/>
          </a:prstGeom>
          <a:noFill/>
          <a:ln>
            <a:noFill/>
          </a:ln>
        </p:spPr>
        <p:txBody>
          <a:bodyPr anchorCtr="0" anchor="t" bIns="45700" lIns="91425" spcFirstLastPara="1" rIns="91425" wrap="square" tIns="45700">
            <a:spAutoFit/>
          </a:bodyPr>
          <a:lstStyle/>
          <a:p>
            <a:pPr indent="-231775" lvl="0" marL="231775" marR="0" rtl="0" algn="l">
              <a:lnSpc>
                <a:spcPct val="100000"/>
              </a:lnSpc>
              <a:spcBef>
                <a:spcPts val="0"/>
              </a:spcBef>
              <a:spcAft>
                <a:spcPts val="0"/>
              </a:spcAft>
              <a:buClr>
                <a:srgbClr val="000000"/>
              </a:buClr>
              <a:buSzPts val="1800"/>
              <a:buFont typeface="Courier New"/>
              <a:buNone/>
            </a:pPr>
            <a:r>
              <a:rPr b="1" i="0" lang="en-US" sz="1800" u="none" cap="none" strike="noStrike">
                <a:solidFill>
                  <a:srgbClr val="000000"/>
                </a:solidFill>
                <a:latin typeface="Courier New"/>
                <a:ea typeface="Courier New"/>
                <a:cs typeface="Courier New"/>
                <a:sym typeface="Courier New"/>
              </a:rPr>
              <a:t>Socket clientSocket =   </a:t>
            </a:r>
            <a:endParaRPr/>
          </a:p>
          <a:p>
            <a:pPr indent="-231775" lvl="0" marL="231775" marR="0" rtl="0" algn="l">
              <a:lnSpc>
                <a:spcPct val="100000"/>
              </a:lnSpc>
              <a:spcBef>
                <a:spcPts val="0"/>
              </a:spcBef>
              <a:spcAft>
                <a:spcPts val="0"/>
              </a:spcAft>
              <a:buClr>
                <a:srgbClr val="000000"/>
              </a:buClr>
              <a:buSzPts val="1800"/>
              <a:buFont typeface="Courier New"/>
              <a:buNone/>
            </a:pPr>
            <a:r>
              <a:rPr b="1" i="0" lang="en-US" sz="1800" u="none" cap="none" strike="noStrike">
                <a:solidFill>
                  <a:srgbClr val="000000"/>
                </a:solidFill>
                <a:latin typeface="Courier New"/>
                <a:ea typeface="Courier New"/>
                <a:cs typeface="Courier New"/>
                <a:sym typeface="Courier New"/>
              </a:rPr>
              <a:t>  newSocket("hostname","port number");</a:t>
            </a:r>
            <a:endParaRPr/>
          </a:p>
        </p:txBody>
      </p:sp>
      <p:sp>
        <p:nvSpPr>
          <p:cNvPr id="898" name="Google Shape;898;p27"/>
          <p:cNvSpPr txBox="1"/>
          <p:nvPr/>
        </p:nvSpPr>
        <p:spPr>
          <a:xfrm>
            <a:off x="7021795" y="5773144"/>
            <a:ext cx="4159599" cy="646331"/>
          </a:xfrm>
          <a:prstGeom prst="rect">
            <a:avLst/>
          </a:prstGeom>
          <a:noFill/>
          <a:ln>
            <a:noFill/>
          </a:ln>
        </p:spPr>
        <p:txBody>
          <a:bodyPr anchorCtr="0" anchor="t" bIns="45700" lIns="91425" spcFirstLastPara="1" rIns="91425" wrap="square" tIns="45700">
            <a:spAutoFit/>
          </a:bodyPr>
          <a:lstStyle/>
          <a:p>
            <a:pPr indent="-231775" lvl="0" marL="231775" marR="0" rtl="0" algn="l">
              <a:lnSpc>
                <a:spcPct val="100000"/>
              </a:lnSpc>
              <a:spcBef>
                <a:spcPts val="0"/>
              </a:spcBef>
              <a:spcAft>
                <a:spcPts val="0"/>
              </a:spcAft>
              <a:buClr>
                <a:srgbClr val="000000"/>
              </a:buClr>
              <a:buSzPts val="1800"/>
              <a:buFont typeface="Courier New"/>
              <a:buNone/>
            </a:pPr>
            <a:r>
              <a:rPr b="1" i="0" lang="en-US" sz="1800" u="none" cap="none" strike="noStrike">
                <a:solidFill>
                  <a:srgbClr val="000000"/>
                </a:solidFill>
                <a:latin typeface="Courier New"/>
                <a:ea typeface="Courier New"/>
                <a:cs typeface="Courier New"/>
                <a:sym typeface="Courier New"/>
              </a:rPr>
              <a:t>Socket connectionSocket = welcomeSocket.accept();</a:t>
            </a:r>
            <a:endParaRPr/>
          </a:p>
        </p:txBody>
      </p:sp>
      <p:grpSp>
        <p:nvGrpSpPr>
          <p:cNvPr id="899" name="Google Shape;899;p27"/>
          <p:cNvGrpSpPr/>
          <p:nvPr/>
        </p:nvGrpSpPr>
        <p:grpSpPr>
          <a:xfrm>
            <a:off x="2149664" y="5024440"/>
            <a:ext cx="698500" cy="612775"/>
            <a:chOff x="-44" y="1473"/>
            <a:chExt cx="981" cy="1105"/>
          </a:xfrm>
        </p:grpSpPr>
        <p:pic>
          <p:nvPicPr>
            <p:cNvPr descr="desktop_computer_stylized_medium" id="900" name="Google Shape;900;p27"/>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901" name="Google Shape;901;p2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902" name="Google Shape;902;p27"/>
          <p:cNvGrpSpPr/>
          <p:nvPr/>
        </p:nvGrpSpPr>
        <p:grpSpPr>
          <a:xfrm>
            <a:off x="9964927" y="4922840"/>
            <a:ext cx="415925" cy="627063"/>
            <a:chOff x="4140" y="429"/>
            <a:chExt cx="1425" cy="2396"/>
          </a:xfrm>
        </p:grpSpPr>
        <p:sp>
          <p:nvSpPr>
            <p:cNvPr id="903" name="Google Shape;903;p27"/>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04" name="Google Shape;904;p27"/>
            <p:cNvSpPr/>
            <p:nvPr/>
          </p:nvSpPr>
          <p:spPr>
            <a:xfrm>
              <a:off x="4205" y="429"/>
              <a:ext cx="1050" cy="2287"/>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05" name="Google Shape;905;p27"/>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06" name="Google Shape;906;p27"/>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07" name="Google Shape;907;p27"/>
            <p:cNvSpPr/>
            <p:nvPr/>
          </p:nvSpPr>
          <p:spPr>
            <a:xfrm>
              <a:off x="4211" y="696"/>
              <a:ext cx="598" cy="42"/>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908" name="Google Shape;908;p27"/>
            <p:cNvGrpSpPr/>
            <p:nvPr/>
          </p:nvGrpSpPr>
          <p:grpSpPr>
            <a:xfrm>
              <a:off x="4749" y="666"/>
              <a:ext cx="582" cy="146"/>
              <a:chOff x="614" y="2566"/>
              <a:chExt cx="726" cy="140"/>
            </a:xfrm>
          </p:grpSpPr>
          <p:sp>
            <p:nvSpPr>
              <p:cNvPr id="909" name="Google Shape;909;p27"/>
              <p:cNvSpPr/>
              <p:nvPr/>
            </p:nvSpPr>
            <p:spPr>
              <a:xfrm>
                <a:off x="614" y="2566"/>
                <a:ext cx="726" cy="140"/>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10" name="Google Shape;910;p27"/>
              <p:cNvSpPr/>
              <p:nvPr/>
            </p:nvSpPr>
            <p:spPr>
              <a:xfrm>
                <a:off x="628" y="2583"/>
                <a:ext cx="692" cy="105"/>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911" name="Google Shape;911;p27"/>
            <p:cNvSpPr/>
            <p:nvPr/>
          </p:nvSpPr>
          <p:spPr>
            <a:xfrm>
              <a:off x="4222" y="1017"/>
              <a:ext cx="598"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912" name="Google Shape;912;p27"/>
            <p:cNvGrpSpPr/>
            <p:nvPr/>
          </p:nvGrpSpPr>
          <p:grpSpPr>
            <a:xfrm>
              <a:off x="4749" y="993"/>
              <a:ext cx="576" cy="133"/>
              <a:chOff x="617" y="2567"/>
              <a:chExt cx="719" cy="138"/>
            </a:xfrm>
          </p:grpSpPr>
          <p:sp>
            <p:nvSpPr>
              <p:cNvPr id="913" name="Google Shape;913;p27"/>
              <p:cNvSpPr/>
              <p:nvPr/>
            </p:nvSpPr>
            <p:spPr>
              <a:xfrm>
                <a:off x="617" y="2567"/>
                <a:ext cx="719" cy="138"/>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14" name="Google Shape;914;p27"/>
              <p:cNvSpPr/>
              <p:nvPr/>
            </p:nvSpPr>
            <p:spPr>
              <a:xfrm>
                <a:off x="630" y="2586"/>
                <a:ext cx="679" cy="101"/>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915" name="Google Shape;915;p27"/>
            <p:cNvSpPr/>
            <p:nvPr/>
          </p:nvSpPr>
          <p:spPr>
            <a:xfrm>
              <a:off x="4216" y="1357"/>
              <a:ext cx="598"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16" name="Google Shape;916;p27"/>
            <p:cNvSpPr/>
            <p:nvPr/>
          </p:nvSpPr>
          <p:spPr>
            <a:xfrm>
              <a:off x="4227" y="1654"/>
              <a:ext cx="598"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917" name="Google Shape;917;p27"/>
            <p:cNvGrpSpPr/>
            <p:nvPr/>
          </p:nvGrpSpPr>
          <p:grpSpPr>
            <a:xfrm>
              <a:off x="4733" y="1636"/>
              <a:ext cx="582" cy="134"/>
              <a:chOff x="611" y="2576"/>
              <a:chExt cx="725" cy="123"/>
            </a:xfrm>
          </p:grpSpPr>
          <p:sp>
            <p:nvSpPr>
              <p:cNvPr id="918" name="Google Shape;918;p27"/>
              <p:cNvSpPr/>
              <p:nvPr/>
            </p:nvSpPr>
            <p:spPr>
              <a:xfrm>
                <a:off x="611" y="2576"/>
                <a:ext cx="725" cy="123"/>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19" name="Google Shape;919;p27"/>
              <p:cNvSpPr/>
              <p:nvPr/>
            </p:nvSpPr>
            <p:spPr>
              <a:xfrm>
                <a:off x="625" y="2588"/>
                <a:ext cx="691" cy="101"/>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920" name="Google Shape;920;p27"/>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921" name="Google Shape;921;p27"/>
            <p:cNvGrpSpPr/>
            <p:nvPr/>
          </p:nvGrpSpPr>
          <p:grpSpPr>
            <a:xfrm>
              <a:off x="4738" y="1327"/>
              <a:ext cx="582" cy="140"/>
              <a:chOff x="613" y="2568"/>
              <a:chExt cx="725" cy="140"/>
            </a:xfrm>
          </p:grpSpPr>
          <p:sp>
            <p:nvSpPr>
              <p:cNvPr id="922" name="Google Shape;922;p27"/>
              <p:cNvSpPr/>
              <p:nvPr/>
            </p:nvSpPr>
            <p:spPr>
              <a:xfrm>
                <a:off x="613" y="2568"/>
                <a:ext cx="725" cy="140"/>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23" name="Google Shape;923;p27"/>
              <p:cNvSpPr/>
              <p:nvPr/>
            </p:nvSpPr>
            <p:spPr>
              <a:xfrm>
                <a:off x="627" y="2586"/>
                <a:ext cx="691"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924" name="Google Shape;924;p27"/>
            <p:cNvSpPr/>
            <p:nvPr/>
          </p:nvSpPr>
          <p:spPr>
            <a:xfrm>
              <a:off x="5250" y="429"/>
              <a:ext cx="71" cy="2287"/>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25" name="Google Shape;925;p27"/>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26" name="Google Shape;926;p27"/>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27" name="Google Shape;927;p27"/>
            <p:cNvSpPr/>
            <p:nvPr/>
          </p:nvSpPr>
          <p:spPr>
            <a:xfrm>
              <a:off x="5516" y="2613"/>
              <a:ext cx="49" cy="97"/>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28" name="Google Shape;928;p27"/>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29" name="Google Shape;929;p27"/>
            <p:cNvSpPr/>
            <p:nvPr/>
          </p:nvSpPr>
          <p:spPr>
            <a:xfrm>
              <a:off x="4140" y="2679"/>
              <a:ext cx="1197" cy="146"/>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30" name="Google Shape;930;p27"/>
            <p:cNvSpPr/>
            <p:nvPr/>
          </p:nvSpPr>
          <p:spPr>
            <a:xfrm>
              <a:off x="4205" y="2710"/>
              <a:ext cx="1071" cy="85"/>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31" name="Google Shape;931;p27"/>
            <p:cNvSpPr/>
            <p:nvPr/>
          </p:nvSpPr>
          <p:spPr>
            <a:xfrm>
              <a:off x="4309" y="2382"/>
              <a:ext cx="158" cy="146"/>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32" name="Google Shape;932;p27"/>
            <p:cNvSpPr/>
            <p:nvPr/>
          </p:nvSpPr>
          <p:spPr>
            <a:xfrm>
              <a:off x="4488" y="2382"/>
              <a:ext cx="158" cy="146"/>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0000"/>
                </a:solidFill>
                <a:latin typeface="Arial"/>
                <a:ea typeface="Arial"/>
                <a:cs typeface="Arial"/>
                <a:sym typeface="Arial"/>
              </a:endParaRPr>
            </a:p>
          </p:txBody>
        </p:sp>
        <p:sp>
          <p:nvSpPr>
            <p:cNvPr id="933" name="Google Shape;933;p27"/>
            <p:cNvSpPr/>
            <p:nvPr/>
          </p:nvSpPr>
          <p:spPr>
            <a:xfrm>
              <a:off x="4662" y="2382"/>
              <a:ext cx="158" cy="14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34" name="Google Shape;934;p27"/>
            <p:cNvSpPr/>
            <p:nvPr/>
          </p:nvSpPr>
          <p:spPr>
            <a:xfrm>
              <a:off x="5065" y="1836"/>
              <a:ext cx="82" cy="758"/>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935" name="Google Shape;935;p2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28"/>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Agreeing to establish a connection</a:t>
            </a:r>
            <a:endParaRPr b="0" sz="4400"/>
          </a:p>
        </p:txBody>
      </p:sp>
      <p:sp>
        <p:nvSpPr>
          <p:cNvPr id="942" name="Google Shape;942;p28"/>
          <p:cNvSpPr txBox="1"/>
          <p:nvPr/>
        </p:nvSpPr>
        <p:spPr>
          <a:xfrm>
            <a:off x="5960737" y="2295084"/>
            <a:ext cx="5523920" cy="3576865"/>
          </a:xfrm>
          <a:prstGeom prst="rect">
            <a:avLst/>
          </a:prstGeom>
          <a:noFill/>
          <a:ln>
            <a:noFill/>
          </a:ln>
        </p:spPr>
        <p:txBody>
          <a:bodyPr anchorCtr="0" anchor="t" bIns="45700" lIns="91425" spcFirstLastPara="1" rIns="91425" wrap="square" tIns="45700">
            <a:noAutofit/>
          </a:bodyPr>
          <a:lstStyle/>
          <a:p>
            <a:pPr indent="-284163" lvl="0" marL="284163" marR="0" rtl="0" algn="l">
              <a:lnSpc>
                <a:spcPct val="85000"/>
              </a:lnSpc>
              <a:spcBef>
                <a:spcPts val="0"/>
              </a:spcBef>
              <a:spcAft>
                <a:spcPts val="0"/>
              </a:spcAft>
              <a:buClr>
                <a:srgbClr val="000099"/>
              </a:buClr>
              <a:buSzPts val="3200"/>
              <a:buFont typeface="Noto Sans Symbols"/>
              <a:buNone/>
            </a:pPr>
            <a:r>
              <a:rPr b="0" i="1" lang="en-US" sz="3200" u="sng" cap="none" strike="noStrike">
                <a:solidFill>
                  <a:srgbClr val="CC0000"/>
                </a:solidFill>
                <a:latin typeface="Calibri"/>
                <a:ea typeface="Calibri"/>
                <a:cs typeface="Calibri"/>
                <a:sym typeface="Calibri"/>
              </a:rPr>
              <a:t>Q:</a:t>
            </a:r>
            <a:r>
              <a:rPr b="0" i="0" lang="en-US" sz="3200" u="none" cap="none" strike="noStrike">
                <a:solidFill>
                  <a:srgbClr val="000000"/>
                </a:solidFill>
                <a:latin typeface="Calibri"/>
                <a:ea typeface="Calibri"/>
                <a:cs typeface="Calibri"/>
                <a:sym typeface="Calibri"/>
              </a:rPr>
              <a:t> will 2-way handshake always work in network?</a:t>
            </a:r>
            <a:endParaRPr/>
          </a:p>
          <a:p>
            <a:pPr indent="-279400" lvl="0" marL="346075" marR="0" rtl="0" algn="l">
              <a:lnSpc>
                <a:spcPct val="90000"/>
              </a:lnSpc>
              <a:spcBef>
                <a:spcPts val="560"/>
              </a:spcBef>
              <a:spcAft>
                <a:spcPts val="0"/>
              </a:spcAft>
              <a:buClr>
                <a:srgbClr val="000099"/>
              </a:buClr>
              <a:buSzPts val="2800"/>
              <a:buFont typeface="Noto Sans Symbols"/>
              <a:buChar char="▪"/>
            </a:pPr>
            <a:r>
              <a:rPr b="0" i="0" lang="en-US" sz="2800" u="none" cap="none" strike="noStrike">
                <a:solidFill>
                  <a:srgbClr val="000000"/>
                </a:solidFill>
                <a:latin typeface="Calibri"/>
                <a:ea typeface="Calibri"/>
                <a:cs typeface="Calibri"/>
                <a:sym typeface="Calibri"/>
              </a:rPr>
              <a:t>variable delays</a:t>
            </a:r>
            <a:endParaRPr/>
          </a:p>
          <a:p>
            <a:pPr indent="-279400" lvl="0" marL="346075" marR="0" rtl="0" algn="l">
              <a:lnSpc>
                <a:spcPct val="90000"/>
              </a:lnSpc>
              <a:spcBef>
                <a:spcPts val="560"/>
              </a:spcBef>
              <a:spcAft>
                <a:spcPts val="0"/>
              </a:spcAft>
              <a:buClr>
                <a:srgbClr val="000099"/>
              </a:buClr>
              <a:buSzPts val="2800"/>
              <a:buFont typeface="Noto Sans Symbols"/>
              <a:buChar char="▪"/>
            </a:pPr>
            <a:r>
              <a:rPr b="0" i="0" lang="en-US" sz="2800" u="none" cap="none" strike="noStrike">
                <a:solidFill>
                  <a:srgbClr val="000000"/>
                </a:solidFill>
                <a:latin typeface="Calibri"/>
                <a:ea typeface="Calibri"/>
                <a:cs typeface="Calibri"/>
                <a:sym typeface="Calibri"/>
              </a:rPr>
              <a:t>retransmitted messages (e.g. req_conn(x)) due to message loss</a:t>
            </a:r>
            <a:endParaRPr/>
          </a:p>
          <a:p>
            <a:pPr indent="-279400" lvl="0" marL="346075" marR="0" rtl="0" algn="l">
              <a:lnSpc>
                <a:spcPct val="90000"/>
              </a:lnSpc>
              <a:spcBef>
                <a:spcPts val="560"/>
              </a:spcBef>
              <a:spcAft>
                <a:spcPts val="0"/>
              </a:spcAft>
              <a:buClr>
                <a:srgbClr val="000099"/>
              </a:buClr>
              <a:buSzPts val="2800"/>
              <a:buFont typeface="Noto Sans Symbols"/>
              <a:buChar char="▪"/>
            </a:pPr>
            <a:r>
              <a:rPr b="0" i="0" lang="en-US" sz="2800" u="none" cap="none" strike="noStrike">
                <a:solidFill>
                  <a:srgbClr val="000000"/>
                </a:solidFill>
                <a:latin typeface="Calibri"/>
                <a:ea typeface="Calibri"/>
                <a:cs typeface="Calibri"/>
                <a:sym typeface="Calibri"/>
              </a:rPr>
              <a:t>message reordering</a:t>
            </a:r>
            <a:endParaRPr/>
          </a:p>
          <a:p>
            <a:pPr indent="-279400" lvl="0" marL="346075" marR="0" rtl="0" algn="l">
              <a:lnSpc>
                <a:spcPct val="90000"/>
              </a:lnSpc>
              <a:spcBef>
                <a:spcPts val="560"/>
              </a:spcBef>
              <a:spcAft>
                <a:spcPts val="0"/>
              </a:spcAft>
              <a:buClr>
                <a:srgbClr val="000099"/>
              </a:buClr>
              <a:buSzPts val="2800"/>
              <a:buFont typeface="Noto Sans Symbols"/>
              <a:buChar char="▪"/>
            </a:pPr>
            <a:r>
              <a:rPr b="0" i="0" lang="en-US" sz="2800" u="none" cap="none" strike="noStrike">
                <a:solidFill>
                  <a:srgbClr val="000000"/>
                </a:solidFill>
                <a:latin typeface="Calibri"/>
                <a:ea typeface="Calibri"/>
                <a:cs typeface="Calibri"/>
                <a:sym typeface="Calibri"/>
              </a:rPr>
              <a:t>can’t “see” other side</a:t>
            </a:r>
            <a:endParaRPr b="0" i="0" sz="2800" u="none" cap="none" strike="noStrike">
              <a:solidFill>
                <a:srgbClr val="000000"/>
              </a:solidFill>
              <a:latin typeface="Calibri"/>
              <a:ea typeface="Calibri"/>
              <a:cs typeface="Calibri"/>
              <a:sym typeface="Calibri"/>
            </a:endParaRPr>
          </a:p>
        </p:txBody>
      </p:sp>
      <p:pic>
        <p:nvPicPr>
          <p:cNvPr descr="Alice" id="943" name="Google Shape;943;p28"/>
          <p:cNvPicPr preferRelativeResize="0"/>
          <p:nvPr/>
        </p:nvPicPr>
        <p:blipFill rotWithShape="1">
          <a:blip r:embed="rId3">
            <a:alphaModFix/>
          </a:blip>
          <a:srcRect b="0" l="0" r="0" t="0"/>
          <a:stretch/>
        </p:blipFill>
        <p:spPr>
          <a:xfrm>
            <a:off x="1792408" y="2031271"/>
            <a:ext cx="685440" cy="681828"/>
          </a:xfrm>
          <a:prstGeom prst="rect">
            <a:avLst/>
          </a:prstGeom>
          <a:noFill/>
          <a:ln>
            <a:noFill/>
          </a:ln>
        </p:spPr>
      </p:pic>
      <p:pic>
        <p:nvPicPr>
          <p:cNvPr descr="Bob" id="944" name="Google Shape;944;p28"/>
          <p:cNvPicPr preferRelativeResize="0"/>
          <p:nvPr/>
        </p:nvPicPr>
        <p:blipFill rotWithShape="1">
          <a:blip r:embed="rId4">
            <a:alphaModFix/>
          </a:blip>
          <a:srcRect b="0" l="0" r="0" t="0"/>
          <a:stretch/>
        </p:blipFill>
        <p:spPr>
          <a:xfrm>
            <a:off x="3842300" y="2069246"/>
            <a:ext cx="839663" cy="690459"/>
          </a:xfrm>
          <a:prstGeom prst="rect">
            <a:avLst/>
          </a:prstGeom>
          <a:noFill/>
          <a:ln>
            <a:noFill/>
          </a:ln>
        </p:spPr>
      </p:pic>
      <p:sp>
        <p:nvSpPr>
          <p:cNvPr id="945" name="Google Shape;945;p28"/>
          <p:cNvSpPr txBox="1"/>
          <p:nvPr/>
        </p:nvSpPr>
        <p:spPr>
          <a:xfrm>
            <a:off x="979913" y="1354621"/>
            <a:ext cx="3207929"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2-way handshake:</a:t>
            </a:r>
            <a:endParaRPr/>
          </a:p>
        </p:txBody>
      </p:sp>
      <p:cxnSp>
        <p:nvCxnSpPr>
          <p:cNvPr id="946" name="Google Shape;946;p28"/>
          <p:cNvCxnSpPr/>
          <p:nvPr/>
        </p:nvCxnSpPr>
        <p:spPr>
          <a:xfrm>
            <a:off x="2210097" y="2827024"/>
            <a:ext cx="1996343" cy="343504"/>
          </a:xfrm>
          <a:prstGeom prst="straightConnector1">
            <a:avLst/>
          </a:prstGeom>
          <a:noFill/>
          <a:ln cap="flat" cmpd="sng" w="28575">
            <a:solidFill>
              <a:srgbClr val="000099"/>
            </a:solidFill>
            <a:prstDash val="solid"/>
            <a:round/>
            <a:headEnd len="med" w="med" type="none"/>
            <a:tailEnd len="med" w="med" type="triangle"/>
          </a:ln>
        </p:spPr>
      </p:cxnSp>
      <p:cxnSp>
        <p:nvCxnSpPr>
          <p:cNvPr id="947" name="Google Shape;947;p28"/>
          <p:cNvCxnSpPr/>
          <p:nvPr/>
        </p:nvCxnSpPr>
        <p:spPr>
          <a:xfrm>
            <a:off x="2150121" y="2737265"/>
            <a:ext cx="0" cy="1191042"/>
          </a:xfrm>
          <a:prstGeom prst="straightConnector1">
            <a:avLst/>
          </a:prstGeom>
          <a:noFill/>
          <a:ln cap="flat" cmpd="sng" w="9525">
            <a:solidFill>
              <a:srgbClr val="777777"/>
            </a:solidFill>
            <a:prstDash val="solid"/>
            <a:round/>
            <a:headEnd len="med" w="med" type="none"/>
            <a:tailEnd len="med" w="med" type="none"/>
          </a:ln>
        </p:spPr>
      </p:cxnSp>
      <p:cxnSp>
        <p:nvCxnSpPr>
          <p:cNvPr id="948" name="Google Shape;948;p28"/>
          <p:cNvCxnSpPr/>
          <p:nvPr/>
        </p:nvCxnSpPr>
        <p:spPr>
          <a:xfrm>
            <a:off x="4215008" y="2766610"/>
            <a:ext cx="0" cy="1191042"/>
          </a:xfrm>
          <a:prstGeom prst="straightConnector1">
            <a:avLst/>
          </a:prstGeom>
          <a:noFill/>
          <a:ln cap="flat" cmpd="sng" w="9525">
            <a:solidFill>
              <a:srgbClr val="777777"/>
            </a:solidFill>
            <a:prstDash val="solid"/>
            <a:round/>
            <a:headEnd len="med" w="med" type="none"/>
            <a:tailEnd len="med" w="med" type="none"/>
          </a:ln>
        </p:spPr>
      </p:cxnSp>
      <p:cxnSp>
        <p:nvCxnSpPr>
          <p:cNvPr id="949" name="Google Shape;949;p28"/>
          <p:cNvCxnSpPr/>
          <p:nvPr/>
        </p:nvCxnSpPr>
        <p:spPr>
          <a:xfrm flipH="1">
            <a:off x="2145837" y="3258561"/>
            <a:ext cx="1996343" cy="343504"/>
          </a:xfrm>
          <a:prstGeom prst="straightConnector1">
            <a:avLst/>
          </a:prstGeom>
          <a:noFill/>
          <a:ln cap="flat" cmpd="sng" w="28575">
            <a:solidFill>
              <a:srgbClr val="000099"/>
            </a:solidFill>
            <a:prstDash val="solid"/>
            <a:round/>
            <a:headEnd len="med" w="med" type="none"/>
            <a:tailEnd len="med" w="med" type="triangle"/>
          </a:ln>
        </p:spPr>
      </p:cxnSp>
      <p:sp>
        <p:nvSpPr>
          <p:cNvPr id="950" name="Google Shape;950;p28"/>
          <p:cNvSpPr/>
          <p:nvPr/>
        </p:nvSpPr>
        <p:spPr>
          <a:xfrm>
            <a:off x="2531397" y="2811490"/>
            <a:ext cx="1201662" cy="35558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951" name="Google Shape;951;p28"/>
          <p:cNvSpPr txBox="1"/>
          <p:nvPr/>
        </p:nvSpPr>
        <p:spPr>
          <a:xfrm>
            <a:off x="2589217" y="2787324"/>
            <a:ext cx="1116010" cy="40011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Let’s talk</a:t>
            </a:r>
            <a:endParaRPr b="0" i="0" sz="2000" u="none" cap="none" strike="noStrike">
              <a:solidFill>
                <a:srgbClr val="000000"/>
              </a:solidFill>
              <a:latin typeface="Calibri"/>
              <a:ea typeface="Calibri"/>
              <a:cs typeface="Calibri"/>
              <a:sym typeface="Calibri"/>
            </a:endParaRPr>
          </a:p>
        </p:txBody>
      </p:sp>
      <p:sp>
        <p:nvSpPr>
          <p:cNvPr id="952" name="Google Shape;952;p28"/>
          <p:cNvSpPr/>
          <p:nvPr/>
        </p:nvSpPr>
        <p:spPr>
          <a:xfrm>
            <a:off x="2878401" y="3272370"/>
            <a:ext cx="593334" cy="35558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953" name="Google Shape;953;p28"/>
          <p:cNvSpPr txBox="1"/>
          <p:nvPr/>
        </p:nvSpPr>
        <p:spPr>
          <a:xfrm>
            <a:off x="2915186" y="3248204"/>
            <a:ext cx="487634" cy="40011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OK</a:t>
            </a:r>
            <a:endParaRPr/>
          </a:p>
        </p:txBody>
      </p:sp>
      <p:sp>
        <p:nvSpPr>
          <p:cNvPr id="954" name="Google Shape;954;p28"/>
          <p:cNvSpPr txBox="1"/>
          <p:nvPr/>
        </p:nvSpPr>
        <p:spPr>
          <a:xfrm>
            <a:off x="4320992" y="3066959"/>
            <a:ext cx="8418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Calibri"/>
              <a:buNone/>
            </a:pPr>
            <a:r>
              <a:rPr b="0" i="0" lang="en-US" sz="2000" u="none" cap="none" strike="noStrike">
                <a:solidFill>
                  <a:srgbClr val="CC0000"/>
                </a:solidFill>
                <a:latin typeface="Calibri"/>
                <a:ea typeface="Calibri"/>
                <a:cs typeface="Calibri"/>
                <a:sym typeface="Calibri"/>
              </a:rPr>
              <a:t>ESTAB</a:t>
            </a:r>
            <a:endParaRPr/>
          </a:p>
        </p:txBody>
      </p:sp>
      <p:sp>
        <p:nvSpPr>
          <p:cNvPr id="955" name="Google Shape;955;p28"/>
          <p:cNvSpPr txBox="1"/>
          <p:nvPr/>
        </p:nvSpPr>
        <p:spPr>
          <a:xfrm>
            <a:off x="1092998" y="3429450"/>
            <a:ext cx="8418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Calibri"/>
              <a:buNone/>
            </a:pPr>
            <a:r>
              <a:rPr b="0" i="0" lang="en-US" sz="2000" u="none" cap="none" strike="noStrike">
                <a:solidFill>
                  <a:srgbClr val="CC0000"/>
                </a:solidFill>
                <a:latin typeface="Calibri"/>
                <a:ea typeface="Calibri"/>
                <a:cs typeface="Calibri"/>
                <a:sym typeface="Calibri"/>
              </a:rPr>
              <a:t>ESTAB</a:t>
            </a:r>
            <a:endParaRPr/>
          </a:p>
        </p:txBody>
      </p:sp>
      <p:sp>
        <p:nvSpPr>
          <p:cNvPr id="956" name="Google Shape;956;p28"/>
          <p:cNvSpPr/>
          <p:nvPr/>
        </p:nvSpPr>
        <p:spPr>
          <a:xfrm>
            <a:off x="2088004" y="3557185"/>
            <a:ext cx="122093" cy="96664"/>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CC0000"/>
              </a:solidFill>
              <a:latin typeface="Calibri"/>
              <a:ea typeface="Calibri"/>
              <a:cs typeface="Calibri"/>
              <a:sym typeface="Calibri"/>
            </a:endParaRPr>
          </a:p>
        </p:txBody>
      </p:sp>
      <p:sp>
        <p:nvSpPr>
          <p:cNvPr id="957" name="Google Shape;957;p28"/>
          <p:cNvSpPr/>
          <p:nvPr/>
        </p:nvSpPr>
        <p:spPr>
          <a:xfrm>
            <a:off x="4150748" y="3184337"/>
            <a:ext cx="122095" cy="96664"/>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CC0000"/>
              </a:solidFill>
              <a:latin typeface="Calibri"/>
              <a:ea typeface="Calibri"/>
              <a:cs typeface="Calibri"/>
              <a:sym typeface="Calibri"/>
            </a:endParaRPr>
          </a:p>
        </p:txBody>
      </p:sp>
      <p:sp>
        <p:nvSpPr>
          <p:cNvPr id="958" name="Google Shape;958;p28"/>
          <p:cNvSpPr txBox="1"/>
          <p:nvPr/>
        </p:nvSpPr>
        <p:spPr>
          <a:xfrm>
            <a:off x="973490" y="4953638"/>
            <a:ext cx="1095235" cy="70788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choose x</a:t>
            </a:r>
            <a:endParaRPr/>
          </a:p>
          <a:p>
            <a:pPr indent="0" lvl="0" marL="0" marR="0" rtl="0" algn="r">
              <a:lnSpc>
                <a:spcPct val="100000"/>
              </a:lnSpc>
              <a:spcBef>
                <a:spcPts val="0"/>
              </a:spcBef>
              <a:spcAft>
                <a:spcPts val="0"/>
              </a:spcAft>
              <a:buClr>
                <a:schemeClr val="dk1"/>
              </a:buClr>
              <a:buSzPts val="2000"/>
              <a:buFont typeface="Tahoma"/>
              <a:buNone/>
            </a:pPr>
            <a:r>
              <a:t/>
            </a:r>
            <a:endParaRPr b="0" i="0" sz="2000" u="none" cap="none" strike="noStrike">
              <a:solidFill>
                <a:srgbClr val="000000"/>
              </a:solidFill>
              <a:latin typeface="Calibri"/>
              <a:ea typeface="Calibri"/>
              <a:cs typeface="Calibri"/>
              <a:sym typeface="Calibri"/>
            </a:endParaRPr>
          </a:p>
        </p:txBody>
      </p:sp>
      <p:cxnSp>
        <p:nvCxnSpPr>
          <p:cNvPr id="959" name="Google Shape;959;p28"/>
          <p:cNvCxnSpPr/>
          <p:nvPr/>
        </p:nvCxnSpPr>
        <p:spPr>
          <a:xfrm>
            <a:off x="2248653" y="5141789"/>
            <a:ext cx="1996343" cy="343503"/>
          </a:xfrm>
          <a:prstGeom prst="straightConnector1">
            <a:avLst/>
          </a:prstGeom>
          <a:noFill/>
          <a:ln cap="flat" cmpd="sng" w="28575">
            <a:solidFill>
              <a:srgbClr val="000099"/>
            </a:solidFill>
            <a:prstDash val="solid"/>
            <a:round/>
            <a:headEnd len="med" w="med" type="none"/>
            <a:tailEnd len="med" w="med" type="triangle"/>
          </a:ln>
        </p:spPr>
      </p:cxnSp>
      <p:cxnSp>
        <p:nvCxnSpPr>
          <p:cNvPr id="960" name="Google Shape;960;p28"/>
          <p:cNvCxnSpPr/>
          <p:nvPr/>
        </p:nvCxnSpPr>
        <p:spPr>
          <a:xfrm>
            <a:off x="2188677" y="5052029"/>
            <a:ext cx="0" cy="1191042"/>
          </a:xfrm>
          <a:prstGeom prst="straightConnector1">
            <a:avLst/>
          </a:prstGeom>
          <a:noFill/>
          <a:ln cap="flat" cmpd="sng" w="9525">
            <a:solidFill>
              <a:srgbClr val="777777"/>
            </a:solidFill>
            <a:prstDash val="solid"/>
            <a:round/>
            <a:headEnd len="med" w="med" type="none"/>
            <a:tailEnd len="med" w="med" type="none"/>
          </a:ln>
        </p:spPr>
      </p:cxnSp>
      <p:cxnSp>
        <p:nvCxnSpPr>
          <p:cNvPr id="961" name="Google Shape;961;p28"/>
          <p:cNvCxnSpPr/>
          <p:nvPr/>
        </p:nvCxnSpPr>
        <p:spPr>
          <a:xfrm>
            <a:off x="4253564" y="5081373"/>
            <a:ext cx="0" cy="1191042"/>
          </a:xfrm>
          <a:prstGeom prst="straightConnector1">
            <a:avLst/>
          </a:prstGeom>
          <a:noFill/>
          <a:ln cap="flat" cmpd="sng" w="9525">
            <a:solidFill>
              <a:srgbClr val="777777"/>
            </a:solidFill>
            <a:prstDash val="solid"/>
            <a:round/>
            <a:headEnd len="med" w="med" type="none"/>
            <a:tailEnd len="med" w="med" type="none"/>
          </a:ln>
        </p:spPr>
      </p:cxnSp>
      <p:cxnSp>
        <p:nvCxnSpPr>
          <p:cNvPr id="962" name="Google Shape;962;p28"/>
          <p:cNvCxnSpPr/>
          <p:nvPr/>
        </p:nvCxnSpPr>
        <p:spPr>
          <a:xfrm flipH="1">
            <a:off x="2184393" y="5573326"/>
            <a:ext cx="1996343" cy="343503"/>
          </a:xfrm>
          <a:prstGeom prst="straightConnector1">
            <a:avLst/>
          </a:prstGeom>
          <a:noFill/>
          <a:ln cap="flat" cmpd="sng" w="28575">
            <a:solidFill>
              <a:srgbClr val="000099"/>
            </a:solidFill>
            <a:prstDash val="solid"/>
            <a:round/>
            <a:headEnd len="med" w="med" type="none"/>
            <a:tailEnd len="med" w="med" type="triangle"/>
          </a:ln>
        </p:spPr>
      </p:cxnSp>
      <p:sp>
        <p:nvSpPr>
          <p:cNvPr id="963" name="Google Shape;963;p28"/>
          <p:cNvSpPr/>
          <p:nvPr/>
        </p:nvSpPr>
        <p:spPr>
          <a:xfrm>
            <a:off x="2677053" y="5126253"/>
            <a:ext cx="1049579" cy="35558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964" name="Google Shape;964;p28"/>
          <p:cNvSpPr txBox="1"/>
          <p:nvPr/>
        </p:nvSpPr>
        <p:spPr>
          <a:xfrm>
            <a:off x="2502290" y="5090004"/>
            <a:ext cx="144623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req_conn(x)</a:t>
            </a:r>
            <a:endParaRPr/>
          </a:p>
        </p:txBody>
      </p:sp>
      <p:sp>
        <p:nvSpPr>
          <p:cNvPr id="965" name="Google Shape;965;p28"/>
          <p:cNvSpPr/>
          <p:nvPr/>
        </p:nvSpPr>
        <p:spPr>
          <a:xfrm>
            <a:off x="2916957" y="5587135"/>
            <a:ext cx="593334" cy="35558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966" name="Google Shape;966;p28"/>
          <p:cNvSpPr txBox="1"/>
          <p:nvPr/>
        </p:nvSpPr>
        <p:spPr>
          <a:xfrm>
            <a:off x="4359546" y="5381723"/>
            <a:ext cx="8418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Calibri"/>
              <a:buNone/>
            </a:pPr>
            <a:r>
              <a:rPr b="0" i="0" lang="en-US" sz="2000" u="none" cap="none" strike="noStrike">
                <a:solidFill>
                  <a:srgbClr val="CC0000"/>
                </a:solidFill>
                <a:latin typeface="Calibri"/>
                <a:ea typeface="Calibri"/>
                <a:cs typeface="Calibri"/>
                <a:sym typeface="Calibri"/>
              </a:rPr>
              <a:t>ESTAB</a:t>
            </a:r>
            <a:endParaRPr/>
          </a:p>
        </p:txBody>
      </p:sp>
      <p:sp>
        <p:nvSpPr>
          <p:cNvPr id="967" name="Google Shape;967;p28"/>
          <p:cNvSpPr txBox="1"/>
          <p:nvPr/>
        </p:nvSpPr>
        <p:spPr>
          <a:xfrm>
            <a:off x="1131555" y="5744214"/>
            <a:ext cx="8418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Calibri"/>
              <a:buNone/>
            </a:pPr>
            <a:r>
              <a:rPr b="0" i="0" lang="en-US" sz="2000" u="none" cap="none" strike="noStrike">
                <a:solidFill>
                  <a:srgbClr val="CC0000"/>
                </a:solidFill>
                <a:latin typeface="Calibri"/>
                <a:ea typeface="Calibri"/>
                <a:cs typeface="Calibri"/>
                <a:sym typeface="Calibri"/>
              </a:rPr>
              <a:t>ESTAB</a:t>
            </a:r>
            <a:endParaRPr/>
          </a:p>
        </p:txBody>
      </p:sp>
      <p:sp>
        <p:nvSpPr>
          <p:cNvPr id="968" name="Google Shape;968;p28"/>
          <p:cNvSpPr/>
          <p:nvPr/>
        </p:nvSpPr>
        <p:spPr>
          <a:xfrm>
            <a:off x="2126560" y="5871949"/>
            <a:ext cx="122093" cy="96664"/>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CC0000"/>
              </a:solidFill>
              <a:latin typeface="Calibri"/>
              <a:ea typeface="Calibri"/>
              <a:cs typeface="Calibri"/>
              <a:sym typeface="Calibri"/>
            </a:endParaRPr>
          </a:p>
        </p:txBody>
      </p:sp>
      <p:sp>
        <p:nvSpPr>
          <p:cNvPr id="969" name="Google Shape;969;p28"/>
          <p:cNvSpPr/>
          <p:nvPr/>
        </p:nvSpPr>
        <p:spPr>
          <a:xfrm>
            <a:off x="4189304" y="5499101"/>
            <a:ext cx="122095" cy="96664"/>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CC0000"/>
              </a:solidFill>
              <a:latin typeface="Calibri"/>
              <a:ea typeface="Calibri"/>
              <a:cs typeface="Calibri"/>
              <a:sym typeface="Calibri"/>
            </a:endParaRPr>
          </a:p>
        </p:txBody>
      </p:sp>
      <p:sp>
        <p:nvSpPr>
          <p:cNvPr id="970" name="Google Shape;970;p28"/>
          <p:cNvSpPr/>
          <p:nvPr/>
        </p:nvSpPr>
        <p:spPr>
          <a:xfrm>
            <a:off x="2514261" y="5594040"/>
            <a:ext cx="1445850" cy="283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971" name="Google Shape;971;p28"/>
          <p:cNvSpPr txBox="1"/>
          <p:nvPr/>
        </p:nvSpPr>
        <p:spPr>
          <a:xfrm>
            <a:off x="2500404" y="5552612"/>
            <a:ext cx="1435008"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acc_conn(x)</a:t>
            </a:r>
            <a:endParaRPr/>
          </a:p>
        </p:txBody>
      </p:sp>
      <p:grpSp>
        <p:nvGrpSpPr>
          <p:cNvPr id="972" name="Google Shape;972;p28"/>
          <p:cNvGrpSpPr/>
          <p:nvPr/>
        </p:nvGrpSpPr>
        <p:grpSpPr>
          <a:xfrm>
            <a:off x="1696017" y="4472044"/>
            <a:ext cx="775403" cy="566176"/>
            <a:chOff x="-44" y="1473"/>
            <a:chExt cx="981" cy="1105"/>
          </a:xfrm>
        </p:grpSpPr>
        <p:pic>
          <p:nvPicPr>
            <p:cNvPr descr="desktop_computer_stylized_medium" id="973" name="Google Shape;973;p28"/>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974" name="Google Shape;974;p2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grpSp>
      <p:grpSp>
        <p:nvGrpSpPr>
          <p:cNvPr id="975" name="Google Shape;975;p28"/>
          <p:cNvGrpSpPr/>
          <p:nvPr/>
        </p:nvGrpSpPr>
        <p:grpSpPr>
          <a:xfrm>
            <a:off x="4073636" y="4451330"/>
            <a:ext cx="318750" cy="557545"/>
            <a:chOff x="4140" y="429"/>
            <a:chExt cx="1425" cy="2396"/>
          </a:xfrm>
        </p:grpSpPr>
        <p:sp>
          <p:nvSpPr>
            <p:cNvPr id="976" name="Google Shape;976;p28"/>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977" name="Google Shape;977;p28"/>
            <p:cNvSpPr/>
            <p:nvPr/>
          </p:nvSpPr>
          <p:spPr>
            <a:xfrm>
              <a:off x="4207" y="429"/>
              <a:ext cx="1049"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978" name="Google Shape;978;p28"/>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979" name="Google Shape;979;p28"/>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980" name="Google Shape;980;p28"/>
            <p:cNvSpPr/>
            <p:nvPr/>
          </p:nvSpPr>
          <p:spPr>
            <a:xfrm>
              <a:off x="4214" y="696"/>
              <a:ext cx="592" cy="4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grpSp>
          <p:nvGrpSpPr>
            <p:cNvPr id="981" name="Google Shape;981;p28"/>
            <p:cNvGrpSpPr/>
            <p:nvPr/>
          </p:nvGrpSpPr>
          <p:grpSpPr>
            <a:xfrm>
              <a:off x="4751" y="666"/>
              <a:ext cx="578" cy="148"/>
              <a:chOff x="617" y="2566"/>
              <a:chExt cx="721" cy="142"/>
            </a:xfrm>
          </p:grpSpPr>
          <p:sp>
            <p:nvSpPr>
              <p:cNvPr id="982" name="Google Shape;982;p28"/>
              <p:cNvSpPr/>
              <p:nvPr/>
            </p:nvSpPr>
            <p:spPr>
              <a:xfrm>
                <a:off x="617" y="2566"/>
                <a:ext cx="721" cy="142"/>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983" name="Google Shape;983;p28"/>
              <p:cNvSpPr/>
              <p:nvPr/>
            </p:nvSpPr>
            <p:spPr>
              <a:xfrm>
                <a:off x="634" y="2581"/>
                <a:ext cx="688"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grpSp>
        <p:sp>
          <p:nvSpPr>
            <p:cNvPr id="984" name="Google Shape;984;p28"/>
            <p:cNvSpPr/>
            <p:nvPr/>
          </p:nvSpPr>
          <p:spPr>
            <a:xfrm>
              <a:off x="4221" y="1022"/>
              <a:ext cx="598" cy="4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grpSp>
          <p:nvGrpSpPr>
            <p:cNvPr id="985" name="Google Shape;985;p28"/>
            <p:cNvGrpSpPr/>
            <p:nvPr/>
          </p:nvGrpSpPr>
          <p:grpSpPr>
            <a:xfrm>
              <a:off x="4745" y="993"/>
              <a:ext cx="585" cy="134"/>
              <a:chOff x="611" y="2567"/>
              <a:chExt cx="730" cy="139"/>
            </a:xfrm>
          </p:grpSpPr>
          <p:sp>
            <p:nvSpPr>
              <p:cNvPr id="986" name="Google Shape;986;p28"/>
              <p:cNvSpPr/>
              <p:nvPr/>
            </p:nvSpPr>
            <p:spPr>
              <a:xfrm>
                <a:off x="611" y="2567"/>
                <a:ext cx="730" cy="139"/>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987" name="Google Shape;987;p28"/>
              <p:cNvSpPr/>
              <p:nvPr/>
            </p:nvSpPr>
            <p:spPr>
              <a:xfrm>
                <a:off x="628" y="2582"/>
                <a:ext cx="696"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grpSp>
        <p:sp>
          <p:nvSpPr>
            <p:cNvPr id="988" name="Google Shape;988;p28"/>
            <p:cNvSpPr/>
            <p:nvPr/>
          </p:nvSpPr>
          <p:spPr>
            <a:xfrm>
              <a:off x="4214" y="1356"/>
              <a:ext cx="598" cy="4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989" name="Google Shape;989;p28"/>
            <p:cNvSpPr/>
            <p:nvPr/>
          </p:nvSpPr>
          <p:spPr>
            <a:xfrm>
              <a:off x="4227" y="1653"/>
              <a:ext cx="598" cy="52"/>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grpSp>
          <p:nvGrpSpPr>
            <p:cNvPr id="990" name="Google Shape;990;p28"/>
            <p:cNvGrpSpPr/>
            <p:nvPr/>
          </p:nvGrpSpPr>
          <p:grpSpPr>
            <a:xfrm>
              <a:off x="4738" y="1630"/>
              <a:ext cx="578" cy="149"/>
              <a:chOff x="618" y="2571"/>
              <a:chExt cx="720" cy="137"/>
            </a:xfrm>
          </p:grpSpPr>
          <p:sp>
            <p:nvSpPr>
              <p:cNvPr id="991" name="Google Shape;991;p28"/>
              <p:cNvSpPr/>
              <p:nvPr/>
            </p:nvSpPr>
            <p:spPr>
              <a:xfrm>
                <a:off x="618" y="2571"/>
                <a:ext cx="720" cy="137"/>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992" name="Google Shape;992;p28"/>
              <p:cNvSpPr/>
              <p:nvPr/>
            </p:nvSpPr>
            <p:spPr>
              <a:xfrm>
                <a:off x="635" y="2585"/>
                <a:ext cx="687"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grpSp>
        <p:sp>
          <p:nvSpPr>
            <p:cNvPr id="993" name="Google Shape;993;p28"/>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grpSp>
          <p:nvGrpSpPr>
            <p:cNvPr id="994" name="Google Shape;994;p28"/>
            <p:cNvGrpSpPr/>
            <p:nvPr/>
          </p:nvGrpSpPr>
          <p:grpSpPr>
            <a:xfrm>
              <a:off x="4738" y="1327"/>
              <a:ext cx="584" cy="141"/>
              <a:chOff x="613" y="2568"/>
              <a:chExt cx="728" cy="141"/>
            </a:xfrm>
          </p:grpSpPr>
          <p:sp>
            <p:nvSpPr>
              <p:cNvPr id="995" name="Google Shape;995;p28"/>
              <p:cNvSpPr/>
              <p:nvPr/>
            </p:nvSpPr>
            <p:spPr>
              <a:xfrm>
                <a:off x="613" y="2568"/>
                <a:ext cx="728" cy="141"/>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996" name="Google Shape;996;p28"/>
              <p:cNvSpPr/>
              <p:nvPr/>
            </p:nvSpPr>
            <p:spPr>
              <a:xfrm>
                <a:off x="630" y="2582"/>
                <a:ext cx="695" cy="111"/>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grpSp>
        <p:sp>
          <p:nvSpPr>
            <p:cNvPr id="997" name="Google Shape;997;p28"/>
            <p:cNvSpPr/>
            <p:nvPr/>
          </p:nvSpPr>
          <p:spPr>
            <a:xfrm>
              <a:off x="5249" y="429"/>
              <a:ext cx="67" cy="2292"/>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998" name="Google Shape;998;p28"/>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999" name="Google Shape;999;p28"/>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1000" name="Google Shape;1000;p28"/>
            <p:cNvSpPr/>
            <p:nvPr/>
          </p:nvSpPr>
          <p:spPr>
            <a:xfrm>
              <a:off x="5518" y="2610"/>
              <a:ext cx="47"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1001" name="Google Shape;1001;p28"/>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1002" name="Google Shape;1002;p28"/>
            <p:cNvSpPr/>
            <p:nvPr/>
          </p:nvSpPr>
          <p:spPr>
            <a:xfrm>
              <a:off x="4140" y="2677"/>
              <a:ext cx="1196" cy="148"/>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1003" name="Google Shape;1003;p28"/>
            <p:cNvSpPr/>
            <p:nvPr/>
          </p:nvSpPr>
          <p:spPr>
            <a:xfrm>
              <a:off x="4207" y="2714"/>
              <a:ext cx="1069" cy="82"/>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1004" name="Google Shape;1004;p28"/>
            <p:cNvSpPr/>
            <p:nvPr/>
          </p:nvSpPr>
          <p:spPr>
            <a:xfrm>
              <a:off x="4308" y="2380"/>
              <a:ext cx="155" cy="14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1005" name="Google Shape;1005;p28"/>
            <p:cNvSpPr/>
            <p:nvPr/>
          </p:nvSpPr>
          <p:spPr>
            <a:xfrm>
              <a:off x="4483" y="2387"/>
              <a:ext cx="161" cy="14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0000"/>
                </a:solidFill>
                <a:latin typeface="Calibri"/>
                <a:ea typeface="Calibri"/>
                <a:cs typeface="Calibri"/>
                <a:sym typeface="Calibri"/>
              </a:endParaRPr>
            </a:p>
          </p:txBody>
        </p:sp>
        <p:sp>
          <p:nvSpPr>
            <p:cNvPr id="1006" name="Google Shape;1006;p28"/>
            <p:cNvSpPr/>
            <p:nvPr/>
          </p:nvSpPr>
          <p:spPr>
            <a:xfrm>
              <a:off x="4664" y="2380"/>
              <a:ext cx="155" cy="141"/>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1007" name="Google Shape;1007;p28"/>
            <p:cNvSpPr/>
            <p:nvPr/>
          </p:nvSpPr>
          <p:spPr>
            <a:xfrm>
              <a:off x="5061" y="1838"/>
              <a:ext cx="87" cy="757"/>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grpSp>
      <p:sp>
        <p:nvSpPr>
          <p:cNvPr id="1008" name="Google Shape;1008;p28"/>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500"/>
                                        <p:tgtEl>
                                          <p:spTgt spid="9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29"/>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2-way handshake scenarios</a:t>
            </a:r>
            <a:endParaRPr/>
          </a:p>
        </p:txBody>
      </p:sp>
      <p:grpSp>
        <p:nvGrpSpPr>
          <p:cNvPr id="1015" name="Google Shape;1015;p29"/>
          <p:cNvGrpSpPr/>
          <p:nvPr/>
        </p:nvGrpSpPr>
        <p:grpSpPr>
          <a:xfrm>
            <a:off x="435655" y="1435139"/>
            <a:ext cx="3855401" cy="3186116"/>
            <a:chOff x="435655" y="1990325"/>
            <a:chExt cx="3855401" cy="3186116"/>
          </a:xfrm>
        </p:grpSpPr>
        <p:cxnSp>
          <p:nvCxnSpPr>
            <p:cNvPr id="1016" name="Google Shape;1016;p29"/>
            <p:cNvCxnSpPr/>
            <p:nvPr/>
          </p:nvCxnSpPr>
          <p:spPr>
            <a:xfrm flipH="1">
              <a:off x="1461180" y="2545950"/>
              <a:ext cx="1588" cy="2470150"/>
            </a:xfrm>
            <a:prstGeom prst="straightConnector1">
              <a:avLst/>
            </a:prstGeom>
            <a:noFill/>
            <a:ln cap="flat" cmpd="sng" w="9525">
              <a:solidFill>
                <a:srgbClr val="777777"/>
              </a:solidFill>
              <a:prstDash val="solid"/>
              <a:round/>
              <a:headEnd len="med" w="med" type="none"/>
              <a:tailEnd len="med" w="med" type="none"/>
            </a:ln>
          </p:spPr>
        </p:cxnSp>
        <p:cxnSp>
          <p:nvCxnSpPr>
            <p:cNvPr id="1017" name="Google Shape;1017;p29"/>
            <p:cNvCxnSpPr/>
            <p:nvPr/>
          </p:nvCxnSpPr>
          <p:spPr>
            <a:xfrm>
              <a:off x="2991529" y="2618975"/>
              <a:ext cx="0" cy="2524525"/>
            </a:xfrm>
            <a:prstGeom prst="straightConnector1">
              <a:avLst/>
            </a:prstGeom>
            <a:noFill/>
            <a:ln cap="flat" cmpd="sng" w="9525">
              <a:solidFill>
                <a:srgbClr val="777777"/>
              </a:solidFill>
              <a:prstDash val="solid"/>
              <a:round/>
              <a:headEnd len="med" w="med" type="none"/>
              <a:tailEnd len="med" w="med" type="none"/>
            </a:ln>
          </p:spPr>
        </p:cxnSp>
        <p:grpSp>
          <p:nvGrpSpPr>
            <p:cNvPr id="1018" name="Google Shape;1018;p29"/>
            <p:cNvGrpSpPr/>
            <p:nvPr/>
          </p:nvGrpSpPr>
          <p:grpSpPr>
            <a:xfrm>
              <a:off x="1386567" y="4700191"/>
              <a:ext cx="2405063" cy="476250"/>
              <a:chOff x="1097" y="2807"/>
              <a:chExt cx="1515" cy="300"/>
            </a:xfrm>
          </p:grpSpPr>
          <p:cxnSp>
            <p:nvCxnSpPr>
              <p:cNvPr id="1019" name="Google Shape;1019;p29"/>
              <p:cNvCxnSpPr/>
              <p:nvPr/>
            </p:nvCxnSpPr>
            <p:spPr>
              <a:xfrm>
                <a:off x="1097" y="2964"/>
                <a:ext cx="1515" cy="0"/>
              </a:xfrm>
              <a:prstGeom prst="straightConnector1">
                <a:avLst/>
              </a:prstGeom>
              <a:noFill/>
              <a:ln cap="flat" cmpd="sng" w="28575">
                <a:solidFill>
                  <a:srgbClr val="CC0000"/>
                </a:solidFill>
                <a:prstDash val="dash"/>
                <a:round/>
                <a:headEnd len="med" w="med" type="none"/>
                <a:tailEnd len="med" w="med" type="none"/>
              </a:ln>
            </p:spPr>
          </p:cxnSp>
          <p:sp>
            <p:nvSpPr>
              <p:cNvPr id="1020" name="Google Shape;1020;p29"/>
              <p:cNvSpPr txBox="1"/>
              <p:nvPr/>
            </p:nvSpPr>
            <p:spPr>
              <a:xfrm>
                <a:off x="1269" y="2807"/>
                <a:ext cx="706" cy="3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connection </a:t>
                </a:r>
                <a:endParaRPr/>
              </a:p>
              <a:p>
                <a:pPr indent="0" lvl="0" marL="0" marR="0" rtl="0" algn="ctr">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x completes</a:t>
                </a:r>
                <a:endParaRPr/>
              </a:p>
            </p:txBody>
          </p:sp>
        </p:grpSp>
        <p:grpSp>
          <p:nvGrpSpPr>
            <p:cNvPr id="1021" name="Google Shape;1021;p29"/>
            <p:cNvGrpSpPr/>
            <p:nvPr/>
          </p:nvGrpSpPr>
          <p:grpSpPr>
            <a:xfrm>
              <a:off x="435655" y="1990325"/>
              <a:ext cx="3389313" cy="2136775"/>
              <a:chOff x="484" y="1100"/>
              <a:chExt cx="2135" cy="1346"/>
            </a:xfrm>
          </p:grpSpPr>
          <p:sp>
            <p:nvSpPr>
              <p:cNvPr id="1022" name="Google Shape;1022;p29"/>
              <p:cNvSpPr txBox="1"/>
              <p:nvPr/>
            </p:nvSpPr>
            <p:spPr>
              <a:xfrm>
                <a:off x="484" y="1393"/>
                <a:ext cx="613" cy="3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choose x</a:t>
                </a:r>
                <a:endParaRPr/>
              </a:p>
              <a:p>
                <a:pPr indent="0" lvl="0" marL="0" marR="0" rtl="0" algn="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cxnSp>
            <p:nvCxnSpPr>
              <p:cNvPr id="1023" name="Google Shape;1023;p29"/>
              <p:cNvCxnSpPr/>
              <p:nvPr/>
            </p:nvCxnSpPr>
            <p:spPr>
              <a:xfrm>
                <a:off x="1159" y="1516"/>
                <a:ext cx="932" cy="199"/>
              </a:xfrm>
              <a:prstGeom prst="straightConnector1">
                <a:avLst/>
              </a:prstGeom>
              <a:noFill/>
              <a:ln cap="flat" cmpd="sng" w="28575">
                <a:solidFill>
                  <a:srgbClr val="000099"/>
                </a:solidFill>
                <a:prstDash val="solid"/>
                <a:round/>
                <a:headEnd len="med" w="med" type="none"/>
                <a:tailEnd len="med" w="med" type="triangle"/>
              </a:ln>
            </p:spPr>
          </p:cxnSp>
          <p:cxnSp>
            <p:nvCxnSpPr>
              <p:cNvPr id="1024" name="Google Shape;1024;p29"/>
              <p:cNvCxnSpPr/>
              <p:nvPr/>
            </p:nvCxnSpPr>
            <p:spPr>
              <a:xfrm flipH="1">
                <a:off x="1121" y="1739"/>
                <a:ext cx="990" cy="602"/>
              </a:xfrm>
              <a:prstGeom prst="straightConnector1">
                <a:avLst/>
              </a:prstGeom>
              <a:noFill/>
              <a:ln cap="flat" cmpd="sng" w="28575">
                <a:solidFill>
                  <a:srgbClr val="000099"/>
                </a:solidFill>
                <a:prstDash val="solid"/>
                <a:round/>
                <a:headEnd len="med" w="med" type="none"/>
                <a:tailEnd len="med" w="med" type="triangle"/>
              </a:ln>
            </p:spPr>
          </p:cxnSp>
          <p:sp>
            <p:nvSpPr>
              <p:cNvPr id="1025" name="Google Shape;1025;p29"/>
              <p:cNvSpPr/>
              <p:nvPr/>
            </p:nvSpPr>
            <p:spPr>
              <a:xfrm>
                <a:off x="1359" y="1507"/>
                <a:ext cx="490" cy="20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26" name="Google Shape;1026;p29"/>
              <p:cNvSpPr txBox="1"/>
              <p:nvPr/>
            </p:nvSpPr>
            <p:spPr>
              <a:xfrm>
                <a:off x="1214" y="1486"/>
                <a:ext cx="802"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req_conn(x)</a:t>
                </a:r>
                <a:endParaRPr/>
              </a:p>
            </p:txBody>
          </p:sp>
          <p:sp>
            <p:nvSpPr>
              <p:cNvPr id="1027" name="Google Shape;1027;p29"/>
              <p:cNvSpPr/>
              <p:nvPr/>
            </p:nvSpPr>
            <p:spPr>
              <a:xfrm>
                <a:off x="1471" y="1774"/>
                <a:ext cx="277" cy="20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28" name="Google Shape;1028;p29"/>
              <p:cNvSpPr txBox="1"/>
              <p:nvPr/>
            </p:nvSpPr>
            <p:spPr>
              <a:xfrm>
                <a:off x="2133" y="1649"/>
                <a:ext cx="48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Tahoma"/>
                  <a:buNone/>
                </a:pPr>
                <a:r>
                  <a:rPr b="0" i="0" lang="en-US" sz="1600" u="none" cap="none" strike="noStrike">
                    <a:solidFill>
                      <a:srgbClr val="CC0000"/>
                    </a:solidFill>
                    <a:latin typeface="Tahoma"/>
                    <a:ea typeface="Tahoma"/>
                    <a:cs typeface="Tahoma"/>
                    <a:sym typeface="Tahoma"/>
                  </a:rPr>
                  <a:t>ESTAB</a:t>
                </a:r>
                <a:endParaRPr/>
              </a:p>
            </p:txBody>
          </p:sp>
          <p:sp>
            <p:nvSpPr>
              <p:cNvPr id="1029" name="Google Shape;1029;p29"/>
              <p:cNvSpPr txBox="1"/>
              <p:nvPr/>
            </p:nvSpPr>
            <p:spPr>
              <a:xfrm>
                <a:off x="583" y="2234"/>
                <a:ext cx="48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Tahoma"/>
                  <a:buNone/>
                </a:pPr>
                <a:r>
                  <a:rPr b="0" i="0" lang="en-US" sz="1600" u="none" cap="none" strike="noStrike">
                    <a:solidFill>
                      <a:srgbClr val="CC0000"/>
                    </a:solidFill>
                    <a:latin typeface="Tahoma"/>
                    <a:ea typeface="Tahoma"/>
                    <a:cs typeface="Tahoma"/>
                    <a:sym typeface="Tahoma"/>
                  </a:rPr>
                  <a:t>ESTAB</a:t>
                </a:r>
                <a:endParaRPr/>
              </a:p>
            </p:txBody>
          </p:sp>
          <p:sp>
            <p:nvSpPr>
              <p:cNvPr id="1030" name="Google Shape;1030;p29"/>
              <p:cNvSpPr/>
              <p:nvPr/>
            </p:nvSpPr>
            <p:spPr>
              <a:xfrm>
                <a:off x="1095" y="2298"/>
                <a:ext cx="57" cy="56"/>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CC0000"/>
                  </a:solidFill>
                  <a:latin typeface="Tahoma"/>
                  <a:ea typeface="Tahoma"/>
                  <a:cs typeface="Tahoma"/>
                  <a:sym typeface="Tahoma"/>
                </a:endParaRPr>
              </a:p>
            </p:txBody>
          </p:sp>
          <p:sp>
            <p:nvSpPr>
              <p:cNvPr id="1031" name="Google Shape;1031;p29"/>
              <p:cNvSpPr/>
              <p:nvPr/>
            </p:nvSpPr>
            <p:spPr>
              <a:xfrm>
                <a:off x="2065" y="1723"/>
                <a:ext cx="57" cy="56"/>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CC0000"/>
                  </a:solidFill>
                  <a:latin typeface="Tahoma"/>
                  <a:ea typeface="Tahoma"/>
                  <a:cs typeface="Tahoma"/>
                  <a:sym typeface="Tahoma"/>
                </a:endParaRPr>
              </a:p>
            </p:txBody>
          </p:sp>
          <p:grpSp>
            <p:nvGrpSpPr>
              <p:cNvPr id="1032" name="Google Shape;1032;p29"/>
              <p:cNvGrpSpPr/>
              <p:nvPr/>
            </p:nvGrpSpPr>
            <p:grpSpPr>
              <a:xfrm>
                <a:off x="1277" y="1861"/>
                <a:ext cx="803" cy="212"/>
                <a:chOff x="1065" y="2085"/>
                <a:chExt cx="803" cy="212"/>
              </a:xfrm>
            </p:grpSpPr>
            <p:sp>
              <p:nvSpPr>
                <p:cNvPr id="1033" name="Google Shape;1033;p29"/>
                <p:cNvSpPr/>
                <p:nvPr/>
              </p:nvSpPr>
              <p:spPr>
                <a:xfrm>
                  <a:off x="1137" y="2123"/>
                  <a:ext cx="675" cy="16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34" name="Google Shape;1034;p29"/>
                <p:cNvSpPr txBox="1"/>
                <p:nvPr/>
              </p:nvSpPr>
              <p:spPr>
                <a:xfrm>
                  <a:off x="1065" y="2085"/>
                  <a:ext cx="803"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acc_conn(x)</a:t>
                  </a:r>
                  <a:endParaRPr/>
                </a:p>
              </p:txBody>
            </p:sp>
          </p:grpSp>
          <p:grpSp>
            <p:nvGrpSpPr>
              <p:cNvPr id="1035" name="Google Shape;1035;p29"/>
              <p:cNvGrpSpPr/>
              <p:nvPr/>
            </p:nvGrpSpPr>
            <p:grpSpPr>
              <a:xfrm>
                <a:off x="834" y="1112"/>
                <a:ext cx="391" cy="307"/>
                <a:chOff x="-44" y="1473"/>
                <a:chExt cx="981" cy="1105"/>
              </a:xfrm>
            </p:grpSpPr>
            <p:pic>
              <p:nvPicPr>
                <p:cNvPr descr="desktop_computer_stylized_medium" id="1036" name="Google Shape;1036;p2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1037" name="Google Shape;1037;p2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1038" name="Google Shape;1038;p29"/>
              <p:cNvGrpSpPr/>
              <p:nvPr/>
            </p:nvGrpSpPr>
            <p:grpSpPr>
              <a:xfrm>
                <a:off x="1973" y="1100"/>
                <a:ext cx="212" cy="323"/>
                <a:chOff x="4140" y="429"/>
                <a:chExt cx="1425" cy="2396"/>
              </a:xfrm>
            </p:grpSpPr>
            <p:sp>
              <p:nvSpPr>
                <p:cNvPr id="1039" name="Google Shape;1039;p2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40" name="Google Shape;1040;p29"/>
                <p:cNvSpPr/>
                <p:nvPr/>
              </p:nvSpPr>
              <p:spPr>
                <a:xfrm>
                  <a:off x="4207" y="429"/>
                  <a:ext cx="1049"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41" name="Google Shape;1041;p2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42" name="Google Shape;1042;p2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43" name="Google Shape;1043;p29"/>
                <p:cNvSpPr/>
                <p:nvPr/>
              </p:nvSpPr>
              <p:spPr>
                <a:xfrm>
                  <a:off x="4214" y="696"/>
                  <a:ext cx="592" cy="4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044" name="Google Shape;1044;p29"/>
                <p:cNvGrpSpPr/>
                <p:nvPr/>
              </p:nvGrpSpPr>
              <p:grpSpPr>
                <a:xfrm>
                  <a:off x="4751" y="666"/>
                  <a:ext cx="578" cy="148"/>
                  <a:chOff x="617" y="2566"/>
                  <a:chExt cx="721" cy="142"/>
                </a:xfrm>
              </p:grpSpPr>
              <p:sp>
                <p:nvSpPr>
                  <p:cNvPr id="1045" name="Google Shape;1045;p29"/>
                  <p:cNvSpPr/>
                  <p:nvPr/>
                </p:nvSpPr>
                <p:spPr>
                  <a:xfrm>
                    <a:off x="617" y="2566"/>
                    <a:ext cx="721" cy="142"/>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46" name="Google Shape;1046;p29"/>
                  <p:cNvSpPr/>
                  <p:nvPr/>
                </p:nvSpPr>
                <p:spPr>
                  <a:xfrm>
                    <a:off x="634" y="2581"/>
                    <a:ext cx="688"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047" name="Google Shape;1047;p29"/>
                <p:cNvSpPr/>
                <p:nvPr/>
              </p:nvSpPr>
              <p:spPr>
                <a:xfrm>
                  <a:off x="4221" y="1022"/>
                  <a:ext cx="598" cy="4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048" name="Google Shape;1048;p29"/>
                <p:cNvGrpSpPr/>
                <p:nvPr/>
              </p:nvGrpSpPr>
              <p:grpSpPr>
                <a:xfrm>
                  <a:off x="4745" y="993"/>
                  <a:ext cx="585" cy="134"/>
                  <a:chOff x="611" y="2567"/>
                  <a:chExt cx="730" cy="139"/>
                </a:xfrm>
              </p:grpSpPr>
              <p:sp>
                <p:nvSpPr>
                  <p:cNvPr id="1049" name="Google Shape;1049;p29"/>
                  <p:cNvSpPr/>
                  <p:nvPr/>
                </p:nvSpPr>
                <p:spPr>
                  <a:xfrm>
                    <a:off x="611" y="2567"/>
                    <a:ext cx="730" cy="139"/>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50" name="Google Shape;1050;p29"/>
                  <p:cNvSpPr/>
                  <p:nvPr/>
                </p:nvSpPr>
                <p:spPr>
                  <a:xfrm>
                    <a:off x="628" y="2582"/>
                    <a:ext cx="696"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051" name="Google Shape;1051;p29"/>
                <p:cNvSpPr/>
                <p:nvPr/>
              </p:nvSpPr>
              <p:spPr>
                <a:xfrm>
                  <a:off x="4214" y="1356"/>
                  <a:ext cx="598" cy="4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52" name="Google Shape;1052;p29"/>
                <p:cNvSpPr/>
                <p:nvPr/>
              </p:nvSpPr>
              <p:spPr>
                <a:xfrm>
                  <a:off x="4227" y="1653"/>
                  <a:ext cx="598" cy="52"/>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053" name="Google Shape;1053;p29"/>
                <p:cNvGrpSpPr/>
                <p:nvPr/>
              </p:nvGrpSpPr>
              <p:grpSpPr>
                <a:xfrm>
                  <a:off x="4738" y="1630"/>
                  <a:ext cx="578" cy="149"/>
                  <a:chOff x="618" y="2571"/>
                  <a:chExt cx="720" cy="137"/>
                </a:xfrm>
              </p:grpSpPr>
              <p:sp>
                <p:nvSpPr>
                  <p:cNvPr id="1054" name="Google Shape;1054;p29"/>
                  <p:cNvSpPr/>
                  <p:nvPr/>
                </p:nvSpPr>
                <p:spPr>
                  <a:xfrm>
                    <a:off x="618" y="2571"/>
                    <a:ext cx="720" cy="137"/>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55" name="Google Shape;1055;p29"/>
                  <p:cNvSpPr/>
                  <p:nvPr/>
                </p:nvSpPr>
                <p:spPr>
                  <a:xfrm>
                    <a:off x="635" y="2585"/>
                    <a:ext cx="687"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056" name="Google Shape;1056;p2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057" name="Google Shape;1057;p29"/>
                <p:cNvGrpSpPr/>
                <p:nvPr/>
              </p:nvGrpSpPr>
              <p:grpSpPr>
                <a:xfrm>
                  <a:off x="4738" y="1327"/>
                  <a:ext cx="584" cy="141"/>
                  <a:chOff x="613" y="2568"/>
                  <a:chExt cx="728" cy="141"/>
                </a:xfrm>
              </p:grpSpPr>
              <p:sp>
                <p:nvSpPr>
                  <p:cNvPr id="1058" name="Google Shape;1058;p29"/>
                  <p:cNvSpPr/>
                  <p:nvPr/>
                </p:nvSpPr>
                <p:spPr>
                  <a:xfrm>
                    <a:off x="613" y="2568"/>
                    <a:ext cx="728" cy="141"/>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59" name="Google Shape;1059;p29"/>
                  <p:cNvSpPr/>
                  <p:nvPr/>
                </p:nvSpPr>
                <p:spPr>
                  <a:xfrm>
                    <a:off x="630" y="2582"/>
                    <a:ext cx="695" cy="111"/>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060" name="Google Shape;1060;p29"/>
                <p:cNvSpPr/>
                <p:nvPr/>
              </p:nvSpPr>
              <p:spPr>
                <a:xfrm>
                  <a:off x="5249" y="429"/>
                  <a:ext cx="67" cy="2292"/>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61" name="Google Shape;1061;p2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62" name="Google Shape;1062;p2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63" name="Google Shape;1063;p29"/>
                <p:cNvSpPr/>
                <p:nvPr/>
              </p:nvSpPr>
              <p:spPr>
                <a:xfrm>
                  <a:off x="5518" y="2610"/>
                  <a:ext cx="47"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64" name="Google Shape;1064;p2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65" name="Google Shape;1065;p29"/>
                <p:cNvSpPr/>
                <p:nvPr/>
              </p:nvSpPr>
              <p:spPr>
                <a:xfrm>
                  <a:off x="4140" y="2677"/>
                  <a:ext cx="1196" cy="148"/>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66" name="Google Shape;1066;p29"/>
                <p:cNvSpPr/>
                <p:nvPr/>
              </p:nvSpPr>
              <p:spPr>
                <a:xfrm>
                  <a:off x="4207" y="2714"/>
                  <a:ext cx="1069" cy="82"/>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67" name="Google Shape;1067;p29"/>
                <p:cNvSpPr/>
                <p:nvPr/>
              </p:nvSpPr>
              <p:spPr>
                <a:xfrm>
                  <a:off x="4308" y="2380"/>
                  <a:ext cx="155" cy="14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68" name="Google Shape;1068;p29"/>
                <p:cNvSpPr/>
                <p:nvPr/>
              </p:nvSpPr>
              <p:spPr>
                <a:xfrm>
                  <a:off x="4483" y="2387"/>
                  <a:ext cx="161" cy="14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0000"/>
                    </a:solidFill>
                    <a:latin typeface="Arial"/>
                    <a:ea typeface="Arial"/>
                    <a:cs typeface="Arial"/>
                    <a:sym typeface="Arial"/>
                  </a:endParaRPr>
                </a:p>
              </p:txBody>
            </p:sp>
            <p:sp>
              <p:nvSpPr>
                <p:cNvPr id="1069" name="Google Shape;1069;p29"/>
                <p:cNvSpPr/>
                <p:nvPr/>
              </p:nvSpPr>
              <p:spPr>
                <a:xfrm>
                  <a:off x="4664" y="2380"/>
                  <a:ext cx="155" cy="141"/>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70" name="Google Shape;1070;p29"/>
                <p:cNvSpPr/>
                <p:nvPr/>
              </p:nvSpPr>
              <p:spPr>
                <a:xfrm>
                  <a:off x="5061" y="1838"/>
                  <a:ext cx="87" cy="757"/>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sp>
          <p:nvSpPr>
            <p:cNvPr id="1071" name="Google Shape;1071;p29"/>
            <p:cNvSpPr/>
            <p:nvPr/>
          </p:nvSpPr>
          <p:spPr>
            <a:xfrm>
              <a:off x="1416094" y="3893738"/>
              <a:ext cx="90488" cy="88900"/>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CC0000"/>
                </a:solidFill>
                <a:latin typeface="Tahoma"/>
                <a:ea typeface="Tahoma"/>
                <a:cs typeface="Tahoma"/>
                <a:sym typeface="Tahoma"/>
              </a:endParaRPr>
            </a:p>
          </p:txBody>
        </p:sp>
        <p:cxnSp>
          <p:nvCxnSpPr>
            <p:cNvPr id="1072" name="Google Shape;1072;p29"/>
            <p:cNvCxnSpPr/>
            <p:nvPr/>
          </p:nvCxnSpPr>
          <p:spPr>
            <a:xfrm>
              <a:off x="1511344" y="3966763"/>
              <a:ext cx="1479550" cy="315913"/>
            </a:xfrm>
            <a:prstGeom prst="straightConnector1">
              <a:avLst/>
            </a:prstGeom>
            <a:noFill/>
            <a:ln cap="flat" cmpd="sng" w="28575">
              <a:solidFill>
                <a:srgbClr val="000099"/>
              </a:solidFill>
              <a:prstDash val="solid"/>
              <a:round/>
              <a:headEnd len="med" w="med" type="none"/>
              <a:tailEnd len="med" w="med" type="triangle"/>
            </a:ln>
          </p:spPr>
        </p:cxnSp>
        <p:sp>
          <p:nvSpPr>
            <p:cNvPr id="1073" name="Google Shape;1073;p29"/>
            <p:cNvSpPr/>
            <p:nvPr/>
          </p:nvSpPr>
          <p:spPr>
            <a:xfrm>
              <a:off x="1828844" y="3952476"/>
              <a:ext cx="777875" cy="3270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74" name="Google Shape;1074;p29"/>
            <p:cNvSpPr txBox="1"/>
            <p:nvPr/>
          </p:nvSpPr>
          <p:spPr>
            <a:xfrm>
              <a:off x="1689144" y="3919138"/>
              <a:ext cx="10922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data(x+1)</a:t>
              </a:r>
              <a:endParaRPr/>
            </a:p>
          </p:txBody>
        </p:sp>
        <p:sp>
          <p:nvSpPr>
            <p:cNvPr id="1075" name="Google Shape;1075;p29"/>
            <p:cNvSpPr/>
            <p:nvPr/>
          </p:nvSpPr>
          <p:spPr>
            <a:xfrm>
              <a:off x="2960731" y="4250926"/>
              <a:ext cx="90488" cy="88900"/>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CC0000"/>
                </a:solidFill>
                <a:latin typeface="Tahoma"/>
                <a:ea typeface="Tahoma"/>
                <a:cs typeface="Tahoma"/>
                <a:sym typeface="Tahoma"/>
              </a:endParaRPr>
            </a:p>
          </p:txBody>
        </p:sp>
        <p:sp>
          <p:nvSpPr>
            <p:cNvPr id="1076" name="Google Shape;1076;p29"/>
            <p:cNvSpPr txBox="1"/>
            <p:nvPr/>
          </p:nvSpPr>
          <p:spPr>
            <a:xfrm>
              <a:off x="3119481" y="4011213"/>
              <a:ext cx="1171575" cy="508000"/>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accept</a:t>
              </a:r>
              <a:endParaRPr/>
            </a:p>
            <a:p>
              <a:pPr indent="0" lvl="0" marL="0" marR="0" rtl="0" algn="l">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data(x+1)</a:t>
              </a:r>
              <a:endParaRPr/>
            </a:p>
          </p:txBody>
        </p:sp>
        <p:grpSp>
          <p:nvGrpSpPr>
            <p:cNvPr id="1077" name="Google Shape;1077;p29"/>
            <p:cNvGrpSpPr/>
            <p:nvPr/>
          </p:nvGrpSpPr>
          <p:grpSpPr>
            <a:xfrm flipH="1">
              <a:off x="1449388" y="4279047"/>
              <a:ext cx="1539875" cy="390924"/>
              <a:chOff x="796245" y="5993547"/>
              <a:chExt cx="1539875" cy="390924"/>
            </a:xfrm>
          </p:grpSpPr>
          <p:cxnSp>
            <p:nvCxnSpPr>
              <p:cNvPr id="1078" name="Google Shape;1078;p29"/>
              <p:cNvCxnSpPr/>
              <p:nvPr/>
            </p:nvCxnSpPr>
            <p:spPr>
              <a:xfrm>
                <a:off x="796245" y="6007834"/>
                <a:ext cx="1479550" cy="315913"/>
              </a:xfrm>
              <a:prstGeom prst="straightConnector1">
                <a:avLst/>
              </a:prstGeom>
              <a:noFill/>
              <a:ln cap="flat" cmpd="sng" w="28575">
                <a:solidFill>
                  <a:srgbClr val="000099"/>
                </a:solidFill>
                <a:prstDash val="solid"/>
                <a:round/>
                <a:headEnd len="med" w="med" type="none"/>
                <a:tailEnd len="med" w="med" type="triangle"/>
              </a:ln>
            </p:spPr>
          </p:cxnSp>
          <p:sp>
            <p:nvSpPr>
              <p:cNvPr id="1079" name="Google Shape;1079;p29"/>
              <p:cNvSpPr/>
              <p:nvPr/>
            </p:nvSpPr>
            <p:spPr>
              <a:xfrm>
                <a:off x="1113745" y="5993547"/>
                <a:ext cx="859292" cy="39092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80" name="Google Shape;1080;p29"/>
              <p:cNvSpPr/>
              <p:nvPr/>
            </p:nvSpPr>
            <p:spPr>
              <a:xfrm>
                <a:off x="2245632" y="6291997"/>
                <a:ext cx="90488" cy="88900"/>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CC0000"/>
                  </a:solidFill>
                  <a:latin typeface="Tahoma"/>
                  <a:ea typeface="Tahoma"/>
                  <a:cs typeface="Tahoma"/>
                  <a:sym typeface="Tahoma"/>
                </a:endParaRPr>
              </a:p>
            </p:txBody>
          </p:sp>
        </p:grpSp>
        <p:sp>
          <p:nvSpPr>
            <p:cNvPr id="1081" name="Google Shape;1081;p29"/>
            <p:cNvSpPr txBox="1"/>
            <p:nvPr/>
          </p:nvSpPr>
          <p:spPr>
            <a:xfrm>
              <a:off x="1735694" y="4283529"/>
              <a:ext cx="107112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ACK(x+1)</a:t>
              </a:r>
              <a:endParaRPr/>
            </a:p>
          </p:txBody>
        </p:sp>
      </p:grpSp>
      <p:grpSp>
        <p:nvGrpSpPr>
          <p:cNvPr id="1082" name="Google Shape;1082;p29"/>
          <p:cNvGrpSpPr/>
          <p:nvPr/>
        </p:nvGrpSpPr>
        <p:grpSpPr>
          <a:xfrm>
            <a:off x="1273629" y="5146706"/>
            <a:ext cx="1773114" cy="1003723"/>
            <a:chOff x="1273629" y="5146706"/>
            <a:chExt cx="1773114" cy="1003723"/>
          </a:xfrm>
        </p:grpSpPr>
        <p:sp>
          <p:nvSpPr>
            <p:cNvPr id="1083" name="Google Shape;1083;p29"/>
            <p:cNvSpPr txBox="1"/>
            <p:nvPr/>
          </p:nvSpPr>
          <p:spPr>
            <a:xfrm>
              <a:off x="1273629" y="5146706"/>
              <a:ext cx="17731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No problem!</a:t>
              </a:r>
              <a:endParaRPr/>
            </a:p>
          </p:txBody>
        </p:sp>
        <p:pic>
          <p:nvPicPr>
            <p:cNvPr descr="A picture containing drawing&#10;&#10;Description automatically generated" id="1084" name="Google Shape;1084;p29"/>
            <p:cNvPicPr preferRelativeResize="0"/>
            <p:nvPr/>
          </p:nvPicPr>
          <p:blipFill rotWithShape="1">
            <a:blip r:embed="rId4">
              <a:alphaModFix/>
            </a:blip>
            <a:srcRect b="0" l="0" r="0" t="0"/>
            <a:stretch/>
          </p:blipFill>
          <p:spPr>
            <a:xfrm>
              <a:off x="1812470" y="5524500"/>
              <a:ext cx="625929" cy="625929"/>
            </a:xfrm>
            <a:prstGeom prst="rect">
              <a:avLst/>
            </a:prstGeom>
            <a:noFill/>
            <a:ln>
              <a:noFill/>
            </a:ln>
          </p:spPr>
        </p:pic>
      </p:grpSp>
      <p:sp>
        <p:nvSpPr>
          <p:cNvPr id="1085" name="Google Shape;1085;p29"/>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2"/>
                                        </p:tgtEl>
                                        <p:attrNameLst>
                                          <p:attrName>style.visibility</p:attrName>
                                        </p:attrNameLst>
                                      </p:cBhvr>
                                      <p:to>
                                        <p:strVal val="visible"/>
                                      </p:to>
                                    </p:set>
                                    <p:animEffect filter="fade" transition="in">
                                      <p:cBhvr>
                                        <p:cTn dur="500"/>
                                        <p:tgtEl>
                                          <p:spTgt spid="1082"/>
                                        </p:tgtEl>
                                      </p:cBhvr>
                                    </p:animEffect>
                                  </p:childTnLst>
                                </p:cTn>
                              </p:par>
                              <p:par>
                                <p:cTn fill="hold" nodeType="withEffect" presetClass="exit" presetID="10" presetSubtype="0">
                                  <p:stCondLst>
                                    <p:cond delay="0"/>
                                  </p:stCondLst>
                                  <p:childTnLst>
                                    <p:animEffect filter="fade" transition="out">
                                      <p:cBhvr>
                                        <p:cTn dur="500"/>
                                        <p:tgtEl>
                                          <p:spTgt spid="1015"/>
                                        </p:tgtEl>
                                      </p:cBhvr>
                                    </p:animEffect>
                                    <p:set>
                                      <p:cBhvr>
                                        <p:cTn dur="1" fill="hold">
                                          <p:stCondLst>
                                            <p:cond delay="500"/>
                                          </p:stCondLst>
                                        </p:cTn>
                                        <p:tgtEl>
                                          <p:spTgt spid="10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082"/>
                                        </p:tgtEl>
                                      </p:cBhvr>
                                    </p:animEffect>
                                    <p:set>
                                      <p:cBhvr>
                                        <p:cTn dur="1" fill="hold">
                                          <p:stCondLst>
                                            <p:cond delay="500"/>
                                          </p:stCondLst>
                                        </p:cTn>
                                        <p:tgtEl>
                                          <p:spTgt spid="10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30"/>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2-way handshake scenarios</a:t>
            </a:r>
            <a:endParaRPr/>
          </a:p>
        </p:txBody>
      </p:sp>
      <p:grpSp>
        <p:nvGrpSpPr>
          <p:cNvPr id="1092" name="Google Shape;1092;p30"/>
          <p:cNvGrpSpPr/>
          <p:nvPr/>
        </p:nvGrpSpPr>
        <p:grpSpPr>
          <a:xfrm>
            <a:off x="5262108" y="1983508"/>
            <a:ext cx="1530350" cy="4033838"/>
            <a:chOff x="5276623" y="2475192"/>
            <a:chExt cx="1530350" cy="4033838"/>
          </a:xfrm>
        </p:grpSpPr>
        <p:cxnSp>
          <p:nvCxnSpPr>
            <p:cNvPr id="1093" name="Google Shape;1093;p30"/>
            <p:cNvCxnSpPr/>
            <p:nvPr/>
          </p:nvCxnSpPr>
          <p:spPr>
            <a:xfrm flipH="1">
              <a:off x="5276623" y="2475192"/>
              <a:ext cx="1588" cy="2470150"/>
            </a:xfrm>
            <a:prstGeom prst="straightConnector1">
              <a:avLst/>
            </a:prstGeom>
            <a:noFill/>
            <a:ln cap="flat" cmpd="sng" w="9525">
              <a:solidFill>
                <a:srgbClr val="777777"/>
              </a:solidFill>
              <a:prstDash val="solid"/>
              <a:round/>
              <a:headEnd len="med" w="med" type="none"/>
              <a:tailEnd len="med" w="med" type="none"/>
            </a:ln>
          </p:spPr>
        </p:cxnSp>
        <p:cxnSp>
          <p:nvCxnSpPr>
            <p:cNvPr id="1094" name="Google Shape;1094;p30"/>
            <p:cNvCxnSpPr/>
            <p:nvPr/>
          </p:nvCxnSpPr>
          <p:spPr>
            <a:xfrm flipH="1">
              <a:off x="6805386" y="2548217"/>
              <a:ext cx="1587" cy="3960813"/>
            </a:xfrm>
            <a:prstGeom prst="straightConnector1">
              <a:avLst/>
            </a:prstGeom>
            <a:noFill/>
            <a:ln cap="flat" cmpd="sng" w="9525">
              <a:solidFill>
                <a:srgbClr val="777777"/>
              </a:solidFill>
              <a:prstDash val="solid"/>
              <a:round/>
              <a:headEnd len="med" w="med" type="none"/>
              <a:tailEnd len="med" w="med" type="none"/>
            </a:ln>
          </p:spPr>
        </p:cxnSp>
      </p:grpSp>
      <p:grpSp>
        <p:nvGrpSpPr>
          <p:cNvPr id="1095" name="Google Shape;1095;p30"/>
          <p:cNvGrpSpPr/>
          <p:nvPr/>
        </p:nvGrpSpPr>
        <p:grpSpPr>
          <a:xfrm>
            <a:off x="6768421" y="5356225"/>
            <a:ext cx="847724" cy="336550"/>
            <a:chOff x="11151735" y="5148718"/>
            <a:chExt cx="847724" cy="336550"/>
          </a:xfrm>
        </p:grpSpPr>
        <p:sp>
          <p:nvSpPr>
            <p:cNvPr id="1096" name="Google Shape;1096;p30"/>
            <p:cNvSpPr txBox="1"/>
            <p:nvPr/>
          </p:nvSpPr>
          <p:spPr>
            <a:xfrm>
              <a:off x="11227935" y="5148718"/>
              <a:ext cx="771524"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Tahoma"/>
                <a:buNone/>
              </a:pPr>
              <a:r>
                <a:rPr b="0" i="0" lang="en-US" sz="1600" u="none" cap="none" strike="noStrike">
                  <a:solidFill>
                    <a:srgbClr val="CC0000"/>
                  </a:solidFill>
                  <a:latin typeface="Tahoma"/>
                  <a:ea typeface="Tahoma"/>
                  <a:cs typeface="Tahoma"/>
                  <a:sym typeface="Tahoma"/>
                </a:rPr>
                <a:t>ESTAB</a:t>
              </a:r>
              <a:endParaRPr/>
            </a:p>
          </p:txBody>
        </p:sp>
        <p:sp>
          <p:nvSpPr>
            <p:cNvPr id="1097" name="Google Shape;1097;p30"/>
            <p:cNvSpPr/>
            <p:nvPr/>
          </p:nvSpPr>
          <p:spPr>
            <a:xfrm>
              <a:off x="11151735" y="5275718"/>
              <a:ext cx="90487" cy="88900"/>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CC0000"/>
                </a:solidFill>
                <a:latin typeface="Tahoma"/>
                <a:ea typeface="Tahoma"/>
                <a:cs typeface="Tahoma"/>
                <a:sym typeface="Tahoma"/>
              </a:endParaRPr>
            </a:p>
          </p:txBody>
        </p:sp>
      </p:grpSp>
      <p:grpSp>
        <p:nvGrpSpPr>
          <p:cNvPr id="1098" name="Google Shape;1098;p30"/>
          <p:cNvGrpSpPr/>
          <p:nvPr/>
        </p:nvGrpSpPr>
        <p:grpSpPr>
          <a:xfrm>
            <a:off x="3998688" y="2674935"/>
            <a:ext cx="2841623" cy="2849565"/>
            <a:chOff x="8352974" y="2492829"/>
            <a:chExt cx="2841623" cy="2849565"/>
          </a:xfrm>
        </p:grpSpPr>
        <p:sp>
          <p:nvSpPr>
            <p:cNvPr id="1099" name="Google Shape;1099;p30"/>
            <p:cNvSpPr txBox="1"/>
            <p:nvPr/>
          </p:nvSpPr>
          <p:spPr>
            <a:xfrm>
              <a:off x="8352974" y="2492829"/>
              <a:ext cx="1273174" cy="752475"/>
            </a:xfrm>
            <a:prstGeom prst="rect">
              <a:avLst/>
            </a:prstGeom>
            <a:noFill/>
            <a:ln>
              <a:noFill/>
            </a:ln>
          </p:spPr>
          <p:txBody>
            <a:bodyPr anchorCtr="0" anchor="t" bIns="45700" lIns="91425" spcFirstLastPara="1" rIns="91425" wrap="square" tIns="45700">
              <a:spAutoFit/>
            </a:bodyPr>
            <a:lstStyle/>
            <a:p>
              <a:pPr indent="0" lvl="0" marL="0" marR="0" rtl="0" algn="r">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retransmit</a:t>
              </a:r>
              <a:endParaRPr/>
            </a:p>
            <a:p>
              <a:pPr indent="0" lvl="0" marL="0" marR="0" rtl="0" algn="r">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req_conn(x)</a:t>
              </a:r>
              <a:endParaRPr/>
            </a:p>
            <a:p>
              <a:pPr indent="0" lvl="0" marL="0" marR="0" rtl="0" algn="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1100" name="Google Shape;1100;p30"/>
            <p:cNvSpPr/>
            <p:nvPr/>
          </p:nvSpPr>
          <p:spPr>
            <a:xfrm>
              <a:off x="9667423" y="2783342"/>
              <a:ext cx="1527174" cy="2559052"/>
            </a:xfrm>
            <a:custGeom>
              <a:rect b="b" l="l" r="r" t="t"/>
              <a:pathLst>
                <a:path extrusionOk="0" h="1612" w="962">
                  <a:moveTo>
                    <a:pt x="0" y="0"/>
                  </a:moveTo>
                  <a:cubicBezTo>
                    <a:pt x="50" y="40"/>
                    <a:pt x="228" y="10"/>
                    <a:pt x="306" y="234"/>
                  </a:cubicBezTo>
                  <a:cubicBezTo>
                    <a:pt x="384" y="458"/>
                    <a:pt x="358" y="1112"/>
                    <a:pt x="467" y="1342"/>
                  </a:cubicBezTo>
                  <a:cubicBezTo>
                    <a:pt x="576" y="1572"/>
                    <a:pt x="779" y="1601"/>
                    <a:pt x="962" y="1612"/>
                  </a:cubicBezTo>
                </a:path>
              </a:pathLst>
            </a:custGeom>
            <a:noFill/>
            <a:ln cap="flat" cmpd="sng" w="28575">
              <a:solidFill>
                <a:srgbClr val="0000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101" name="Google Shape;1101;p30"/>
            <p:cNvGrpSpPr/>
            <p:nvPr/>
          </p:nvGrpSpPr>
          <p:grpSpPr>
            <a:xfrm>
              <a:off x="9764261" y="3386592"/>
              <a:ext cx="1273174" cy="336550"/>
              <a:chOff x="1065" y="2085"/>
              <a:chExt cx="802" cy="212"/>
            </a:xfrm>
          </p:grpSpPr>
          <p:sp>
            <p:nvSpPr>
              <p:cNvPr id="1102" name="Google Shape;1102;p30"/>
              <p:cNvSpPr/>
              <p:nvPr/>
            </p:nvSpPr>
            <p:spPr>
              <a:xfrm>
                <a:off x="1137" y="2123"/>
                <a:ext cx="675" cy="16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03" name="Google Shape;1103;p30"/>
              <p:cNvSpPr txBox="1"/>
              <p:nvPr/>
            </p:nvSpPr>
            <p:spPr>
              <a:xfrm>
                <a:off x="1065" y="2085"/>
                <a:ext cx="802"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req_conn(x)</a:t>
                </a:r>
                <a:endParaRPr/>
              </a:p>
            </p:txBody>
          </p:sp>
        </p:grpSp>
      </p:grpSp>
      <p:grpSp>
        <p:nvGrpSpPr>
          <p:cNvPr id="1104" name="Google Shape;1104;p30"/>
          <p:cNvGrpSpPr/>
          <p:nvPr/>
        </p:nvGrpSpPr>
        <p:grpSpPr>
          <a:xfrm>
            <a:off x="4105048" y="4123231"/>
            <a:ext cx="3830638" cy="715962"/>
            <a:chOff x="406" y="2807"/>
            <a:chExt cx="2413" cy="451"/>
          </a:xfrm>
        </p:grpSpPr>
        <p:cxnSp>
          <p:nvCxnSpPr>
            <p:cNvPr id="1105" name="Google Shape;1105;p30"/>
            <p:cNvCxnSpPr/>
            <p:nvPr/>
          </p:nvCxnSpPr>
          <p:spPr>
            <a:xfrm>
              <a:off x="1097" y="2964"/>
              <a:ext cx="1515" cy="0"/>
            </a:xfrm>
            <a:prstGeom prst="straightConnector1">
              <a:avLst/>
            </a:prstGeom>
            <a:noFill/>
            <a:ln cap="flat" cmpd="sng" w="28575">
              <a:solidFill>
                <a:srgbClr val="CC0000"/>
              </a:solidFill>
              <a:prstDash val="dash"/>
              <a:round/>
              <a:headEnd len="med" w="med" type="none"/>
              <a:tailEnd len="med" w="med" type="none"/>
            </a:ln>
          </p:spPr>
        </p:cxnSp>
        <p:sp>
          <p:nvSpPr>
            <p:cNvPr id="1106" name="Google Shape;1106;p30"/>
            <p:cNvSpPr txBox="1"/>
            <p:nvPr/>
          </p:nvSpPr>
          <p:spPr>
            <a:xfrm>
              <a:off x="406" y="2937"/>
              <a:ext cx="738" cy="320"/>
            </a:xfrm>
            <a:prstGeom prst="rect">
              <a:avLst/>
            </a:prstGeom>
            <a:noFill/>
            <a:ln>
              <a:noFill/>
            </a:ln>
          </p:spPr>
          <p:txBody>
            <a:bodyPr anchorCtr="0" anchor="t" bIns="45700" lIns="91425" spcFirstLastPara="1" rIns="91425" wrap="square" tIns="45700">
              <a:spAutoFit/>
            </a:bodyPr>
            <a:lstStyle/>
            <a:p>
              <a:pPr indent="0" lvl="0" marL="0" marR="0" rtl="0" algn="r">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client terminates</a:t>
              </a:r>
              <a:endParaRPr/>
            </a:p>
          </p:txBody>
        </p:sp>
        <p:sp>
          <p:nvSpPr>
            <p:cNvPr id="1107" name="Google Shape;1107;p30"/>
            <p:cNvSpPr txBox="1"/>
            <p:nvPr/>
          </p:nvSpPr>
          <p:spPr>
            <a:xfrm>
              <a:off x="2081" y="2938"/>
              <a:ext cx="738" cy="320"/>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server</a:t>
              </a:r>
              <a:endParaRPr/>
            </a:p>
            <a:p>
              <a:pPr indent="0" lvl="0" marL="0" marR="0" rtl="0" algn="l">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forgets x</a:t>
              </a:r>
              <a:endParaRPr/>
            </a:p>
          </p:txBody>
        </p:sp>
        <p:sp>
          <p:nvSpPr>
            <p:cNvPr id="1108" name="Google Shape;1108;p30"/>
            <p:cNvSpPr txBox="1"/>
            <p:nvPr/>
          </p:nvSpPr>
          <p:spPr>
            <a:xfrm>
              <a:off x="1269" y="2807"/>
              <a:ext cx="706" cy="3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connection </a:t>
              </a:r>
              <a:endParaRPr/>
            </a:p>
            <a:p>
              <a:pPr indent="0" lvl="0" marL="0" marR="0" rtl="0" algn="ctr">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x completes</a:t>
              </a:r>
              <a:endParaRPr/>
            </a:p>
          </p:txBody>
        </p:sp>
      </p:grpSp>
      <p:grpSp>
        <p:nvGrpSpPr>
          <p:cNvPr id="1109" name="Google Shape;1109;p30"/>
          <p:cNvGrpSpPr/>
          <p:nvPr/>
        </p:nvGrpSpPr>
        <p:grpSpPr>
          <a:xfrm>
            <a:off x="4222070" y="1980106"/>
            <a:ext cx="3389313" cy="1671637"/>
            <a:chOff x="7865155" y="1602735"/>
            <a:chExt cx="3389313" cy="1671637"/>
          </a:xfrm>
        </p:grpSpPr>
        <p:sp>
          <p:nvSpPr>
            <p:cNvPr id="1110" name="Google Shape;1110;p30"/>
            <p:cNvSpPr txBox="1"/>
            <p:nvPr/>
          </p:nvSpPr>
          <p:spPr>
            <a:xfrm>
              <a:off x="7865155" y="1602735"/>
              <a:ext cx="973138" cy="58102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choose x</a:t>
              </a:r>
              <a:endParaRPr/>
            </a:p>
            <a:p>
              <a:pPr indent="0" lvl="0" marL="0" marR="0" rtl="0" algn="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cxnSp>
          <p:nvCxnSpPr>
            <p:cNvPr id="1111" name="Google Shape;1111;p30"/>
            <p:cNvCxnSpPr/>
            <p:nvPr/>
          </p:nvCxnSpPr>
          <p:spPr>
            <a:xfrm>
              <a:off x="8936718" y="1797997"/>
              <a:ext cx="1479550" cy="315913"/>
            </a:xfrm>
            <a:prstGeom prst="straightConnector1">
              <a:avLst/>
            </a:prstGeom>
            <a:noFill/>
            <a:ln cap="flat" cmpd="sng" w="28575">
              <a:solidFill>
                <a:srgbClr val="000099"/>
              </a:solidFill>
              <a:prstDash val="solid"/>
              <a:round/>
              <a:headEnd len="med" w="med" type="none"/>
              <a:tailEnd len="med" w="med" type="triangle"/>
            </a:ln>
          </p:spPr>
        </p:cxnSp>
        <p:cxnSp>
          <p:nvCxnSpPr>
            <p:cNvPr id="1112" name="Google Shape;1112;p30"/>
            <p:cNvCxnSpPr/>
            <p:nvPr/>
          </p:nvCxnSpPr>
          <p:spPr>
            <a:xfrm flipH="1">
              <a:off x="8876393" y="2152010"/>
              <a:ext cx="1571625" cy="955675"/>
            </a:xfrm>
            <a:prstGeom prst="straightConnector1">
              <a:avLst/>
            </a:prstGeom>
            <a:noFill/>
            <a:ln cap="flat" cmpd="sng" w="28575">
              <a:solidFill>
                <a:srgbClr val="000099"/>
              </a:solidFill>
              <a:prstDash val="solid"/>
              <a:round/>
              <a:headEnd len="med" w="med" type="none"/>
              <a:tailEnd len="med" w="med" type="triangle"/>
            </a:ln>
          </p:spPr>
        </p:cxnSp>
        <p:sp>
          <p:nvSpPr>
            <p:cNvPr id="1113" name="Google Shape;1113;p30"/>
            <p:cNvSpPr/>
            <p:nvPr/>
          </p:nvSpPr>
          <p:spPr>
            <a:xfrm>
              <a:off x="9254218" y="1783710"/>
              <a:ext cx="777875" cy="3270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14" name="Google Shape;1114;p30"/>
            <p:cNvSpPr txBox="1"/>
            <p:nvPr/>
          </p:nvSpPr>
          <p:spPr>
            <a:xfrm>
              <a:off x="9024030" y="1750372"/>
              <a:ext cx="1273175"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req_conn(x)</a:t>
              </a:r>
              <a:endParaRPr/>
            </a:p>
          </p:txBody>
        </p:sp>
        <p:sp>
          <p:nvSpPr>
            <p:cNvPr id="1115" name="Google Shape;1115;p30"/>
            <p:cNvSpPr/>
            <p:nvPr/>
          </p:nvSpPr>
          <p:spPr>
            <a:xfrm>
              <a:off x="9432018" y="2207572"/>
              <a:ext cx="439738" cy="3270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16" name="Google Shape;1116;p30"/>
            <p:cNvSpPr txBox="1"/>
            <p:nvPr/>
          </p:nvSpPr>
          <p:spPr>
            <a:xfrm>
              <a:off x="10482943" y="2009135"/>
              <a:ext cx="771525"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Tahoma"/>
                <a:buNone/>
              </a:pPr>
              <a:r>
                <a:rPr b="0" i="0" lang="en-US" sz="1600" u="none" cap="none" strike="noStrike">
                  <a:solidFill>
                    <a:srgbClr val="CC0000"/>
                  </a:solidFill>
                  <a:latin typeface="Tahoma"/>
                  <a:ea typeface="Tahoma"/>
                  <a:cs typeface="Tahoma"/>
                  <a:sym typeface="Tahoma"/>
                </a:rPr>
                <a:t>ESTAB</a:t>
              </a:r>
              <a:endParaRPr/>
            </a:p>
          </p:txBody>
        </p:sp>
        <p:sp>
          <p:nvSpPr>
            <p:cNvPr id="1117" name="Google Shape;1117;p30"/>
            <p:cNvSpPr txBox="1"/>
            <p:nvPr/>
          </p:nvSpPr>
          <p:spPr>
            <a:xfrm>
              <a:off x="8022318" y="2937822"/>
              <a:ext cx="771525"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Tahoma"/>
                <a:buNone/>
              </a:pPr>
              <a:r>
                <a:rPr b="0" i="0" lang="en-US" sz="1600" u="none" cap="none" strike="noStrike">
                  <a:solidFill>
                    <a:srgbClr val="CC0000"/>
                  </a:solidFill>
                  <a:latin typeface="Tahoma"/>
                  <a:ea typeface="Tahoma"/>
                  <a:cs typeface="Tahoma"/>
                  <a:sym typeface="Tahoma"/>
                </a:rPr>
                <a:t>ESTAB</a:t>
              </a:r>
              <a:endParaRPr/>
            </a:p>
          </p:txBody>
        </p:sp>
        <p:sp>
          <p:nvSpPr>
            <p:cNvPr id="1118" name="Google Shape;1118;p30"/>
            <p:cNvSpPr/>
            <p:nvPr/>
          </p:nvSpPr>
          <p:spPr>
            <a:xfrm>
              <a:off x="8835118" y="3039422"/>
              <a:ext cx="90488" cy="88900"/>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CC0000"/>
                </a:solidFill>
                <a:latin typeface="Tahoma"/>
                <a:ea typeface="Tahoma"/>
                <a:cs typeface="Tahoma"/>
                <a:sym typeface="Tahoma"/>
              </a:endParaRPr>
            </a:p>
          </p:txBody>
        </p:sp>
        <p:sp>
          <p:nvSpPr>
            <p:cNvPr id="1119" name="Google Shape;1119;p30"/>
            <p:cNvSpPr/>
            <p:nvPr/>
          </p:nvSpPr>
          <p:spPr>
            <a:xfrm>
              <a:off x="10374993" y="2126610"/>
              <a:ext cx="90488" cy="88900"/>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CC0000"/>
                </a:solidFill>
                <a:latin typeface="Tahoma"/>
                <a:ea typeface="Tahoma"/>
                <a:cs typeface="Tahoma"/>
                <a:sym typeface="Tahoma"/>
              </a:endParaRPr>
            </a:p>
          </p:txBody>
        </p:sp>
        <p:grpSp>
          <p:nvGrpSpPr>
            <p:cNvPr id="1120" name="Google Shape;1120;p30"/>
            <p:cNvGrpSpPr/>
            <p:nvPr/>
          </p:nvGrpSpPr>
          <p:grpSpPr>
            <a:xfrm>
              <a:off x="9124043" y="2345685"/>
              <a:ext cx="1274763" cy="336550"/>
              <a:chOff x="1065" y="2085"/>
              <a:chExt cx="803" cy="212"/>
            </a:xfrm>
          </p:grpSpPr>
          <p:sp>
            <p:nvSpPr>
              <p:cNvPr id="1121" name="Google Shape;1121;p30"/>
              <p:cNvSpPr/>
              <p:nvPr/>
            </p:nvSpPr>
            <p:spPr>
              <a:xfrm>
                <a:off x="1137" y="2123"/>
                <a:ext cx="675" cy="16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22" name="Google Shape;1122;p30"/>
              <p:cNvSpPr txBox="1"/>
              <p:nvPr/>
            </p:nvSpPr>
            <p:spPr>
              <a:xfrm>
                <a:off x="1065" y="2085"/>
                <a:ext cx="803"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acc_conn(x)</a:t>
                </a:r>
                <a:endParaRPr/>
              </a:p>
            </p:txBody>
          </p:sp>
        </p:grpSp>
      </p:grpSp>
      <p:grpSp>
        <p:nvGrpSpPr>
          <p:cNvPr id="1123" name="Google Shape;1123;p30"/>
          <p:cNvGrpSpPr/>
          <p:nvPr/>
        </p:nvGrpSpPr>
        <p:grpSpPr>
          <a:xfrm>
            <a:off x="4879295" y="1432418"/>
            <a:ext cx="620713" cy="487363"/>
            <a:chOff x="-44" y="1473"/>
            <a:chExt cx="981" cy="1105"/>
          </a:xfrm>
        </p:grpSpPr>
        <p:pic>
          <p:nvPicPr>
            <p:cNvPr descr="desktop_computer_stylized_medium" id="1124" name="Google Shape;1124;p3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1125" name="Google Shape;1125;p3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1126" name="Google Shape;1126;p30"/>
          <p:cNvGrpSpPr/>
          <p:nvPr/>
        </p:nvGrpSpPr>
        <p:grpSpPr>
          <a:xfrm>
            <a:off x="6687458" y="1413368"/>
            <a:ext cx="336550" cy="512763"/>
            <a:chOff x="4140" y="429"/>
            <a:chExt cx="1425" cy="2396"/>
          </a:xfrm>
        </p:grpSpPr>
        <p:sp>
          <p:nvSpPr>
            <p:cNvPr id="1127" name="Google Shape;1127;p30"/>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28" name="Google Shape;1128;p30"/>
            <p:cNvSpPr/>
            <p:nvPr/>
          </p:nvSpPr>
          <p:spPr>
            <a:xfrm>
              <a:off x="4207" y="429"/>
              <a:ext cx="1049"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29" name="Google Shape;1129;p30"/>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30" name="Google Shape;1130;p30"/>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31" name="Google Shape;1131;p30"/>
            <p:cNvSpPr/>
            <p:nvPr/>
          </p:nvSpPr>
          <p:spPr>
            <a:xfrm>
              <a:off x="4214" y="696"/>
              <a:ext cx="592" cy="4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132" name="Google Shape;1132;p30"/>
            <p:cNvGrpSpPr/>
            <p:nvPr/>
          </p:nvGrpSpPr>
          <p:grpSpPr>
            <a:xfrm>
              <a:off x="4751" y="666"/>
              <a:ext cx="578" cy="148"/>
              <a:chOff x="617" y="2566"/>
              <a:chExt cx="721" cy="142"/>
            </a:xfrm>
          </p:grpSpPr>
          <p:sp>
            <p:nvSpPr>
              <p:cNvPr id="1133" name="Google Shape;1133;p30"/>
              <p:cNvSpPr/>
              <p:nvPr/>
            </p:nvSpPr>
            <p:spPr>
              <a:xfrm>
                <a:off x="617" y="2566"/>
                <a:ext cx="721" cy="142"/>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34" name="Google Shape;1134;p30"/>
              <p:cNvSpPr/>
              <p:nvPr/>
            </p:nvSpPr>
            <p:spPr>
              <a:xfrm>
                <a:off x="634" y="2581"/>
                <a:ext cx="688"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135" name="Google Shape;1135;p30"/>
            <p:cNvSpPr/>
            <p:nvPr/>
          </p:nvSpPr>
          <p:spPr>
            <a:xfrm>
              <a:off x="4221" y="1022"/>
              <a:ext cx="598" cy="4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136" name="Google Shape;1136;p30"/>
            <p:cNvGrpSpPr/>
            <p:nvPr/>
          </p:nvGrpSpPr>
          <p:grpSpPr>
            <a:xfrm>
              <a:off x="4745" y="993"/>
              <a:ext cx="585" cy="134"/>
              <a:chOff x="611" y="2567"/>
              <a:chExt cx="730" cy="139"/>
            </a:xfrm>
          </p:grpSpPr>
          <p:sp>
            <p:nvSpPr>
              <p:cNvPr id="1137" name="Google Shape;1137;p30"/>
              <p:cNvSpPr/>
              <p:nvPr/>
            </p:nvSpPr>
            <p:spPr>
              <a:xfrm>
                <a:off x="611" y="2567"/>
                <a:ext cx="730" cy="139"/>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38" name="Google Shape;1138;p30"/>
              <p:cNvSpPr/>
              <p:nvPr/>
            </p:nvSpPr>
            <p:spPr>
              <a:xfrm>
                <a:off x="628" y="2582"/>
                <a:ext cx="696"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139" name="Google Shape;1139;p30"/>
            <p:cNvSpPr/>
            <p:nvPr/>
          </p:nvSpPr>
          <p:spPr>
            <a:xfrm>
              <a:off x="4214" y="1356"/>
              <a:ext cx="598" cy="4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40" name="Google Shape;1140;p30"/>
            <p:cNvSpPr/>
            <p:nvPr/>
          </p:nvSpPr>
          <p:spPr>
            <a:xfrm>
              <a:off x="4227" y="1653"/>
              <a:ext cx="598" cy="52"/>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141" name="Google Shape;1141;p30"/>
            <p:cNvGrpSpPr/>
            <p:nvPr/>
          </p:nvGrpSpPr>
          <p:grpSpPr>
            <a:xfrm>
              <a:off x="4738" y="1630"/>
              <a:ext cx="578" cy="149"/>
              <a:chOff x="618" y="2571"/>
              <a:chExt cx="720" cy="137"/>
            </a:xfrm>
          </p:grpSpPr>
          <p:sp>
            <p:nvSpPr>
              <p:cNvPr id="1142" name="Google Shape;1142;p30"/>
              <p:cNvSpPr/>
              <p:nvPr/>
            </p:nvSpPr>
            <p:spPr>
              <a:xfrm>
                <a:off x="618" y="2571"/>
                <a:ext cx="720" cy="137"/>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43" name="Google Shape;1143;p30"/>
              <p:cNvSpPr/>
              <p:nvPr/>
            </p:nvSpPr>
            <p:spPr>
              <a:xfrm>
                <a:off x="635" y="2585"/>
                <a:ext cx="687"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144" name="Google Shape;1144;p30"/>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145" name="Google Shape;1145;p30"/>
            <p:cNvGrpSpPr/>
            <p:nvPr/>
          </p:nvGrpSpPr>
          <p:grpSpPr>
            <a:xfrm>
              <a:off x="4738" y="1327"/>
              <a:ext cx="584" cy="141"/>
              <a:chOff x="613" y="2568"/>
              <a:chExt cx="728" cy="141"/>
            </a:xfrm>
          </p:grpSpPr>
          <p:sp>
            <p:nvSpPr>
              <p:cNvPr id="1146" name="Google Shape;1146;p30"/>
              <p:cNvSpPr/>
              <p:nvPr/>
            </p:nvSpPr>
            <p:spPr>
              <a:xfrm>
                <a:off x="613" y="2568"/>
                <a:ext cx="728" cy="141"/>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47" name="Google Shape;1147;p30"/>
              <p:cNvSpPr/>
              <p:nvPr/>
            </p:nvSpPr>
            <p:spPr>
              <a:xfrm>
                <a:off x="630" y="2582"/>
                <a:ext cx="695" cy="111"/>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148" name="Google Shape;1148;p30"/>
            <p:cNvSpPr/>
            <p:nvPr/>
          </p:nvSpPr>
          <p:spPr>
            <a:xfrm>
              <a:off x="5249" y="429"/>
              <a:ext cx="67" cy="2292"/>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49" name="Google Shape;1149;p30"/>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50" name="Google Shape;1150;p30"/>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51" name="Google Shape;1151;p30"/>
            <p:cNvSpPr/>
            <p:nvPr/>
          </p:nvSpPr>
          <p:spPr>
            <a:xfrm>
              <a:off x="5518" y="2610"/>
              <a:ext cx="47"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52" name="Google Shape;1152;p30"/>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53" name="Google Shape;1153;p30"/>
            <p:cNvSpPr/>
            <p:nvPr/>
          </p:nvSpPr>
          <p:spPr>
            <a:xfrm>
              <a:off x="4140" y="2677"/>
              <a:ext cx="1196" cy="148"/>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54" name="Google Shape;1154;p30"/>
            <p:cNvSpPr/>
            <p:nvPr/>
          </p:nvSpPr>
          <p:spPr>
            <a:xfrm>
              <a:off x="4207" y="2714"/>
              <a:ext cx="1069" cy="82"/>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55" name="Google Shape;1155;p30"/>
            <p:cNvSpPr/>
            <p:nvPr/>
          </p:nvSpPr>
          <p:spPr>
            <a:xfrm>
              <a:off x="4308" y="2380"/>
              <a:ext cx="155" cy="14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56" name="Google Shape;1156;p30"/>
            <p:cNvSpPr/>
            <p:nvPr/>
          </p:nvSpPr>
          <p:spPr>
            <a:xfrm>
              <a:off x="4483" y="2387"/>
              <a:ext cx="161" cy="14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0000"/>
                </a:solidFill>
                <a:latin typeface="Arial"/>
                <a:ea typeface="Arial"/>
                <a:cs typeface="Arial"/>
                <a:sym typeface="Arial"/>
              </a:endParaRPr>
            </a:p>
          </p:txBody>
        </p:sp>
        <p:sp>
          <p:nvSpPr>
            <p:cNvPr id="1157" name="Google Shape;1157;p30"/>
            <p:cNvSpPr/>
            <p:nvPr/>
          </p:nvSpPr>
          <p:spPr>
            <a:xfrm>
              <a:off x="4664" y="2380"/>
              <a:ext cx="155" cy="141"/>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58" name="Google Shape;1158;p30"/>
            <p:cNvSpPr/>
            <p:nvPr/>
          </p:nvSpPr>
          <p:spPr>
            <a:xfrm>
              <a:off x="5061" y="1838"/>
              <a:ext cx="87" cy="757"/>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1159" name="Google Shape;1159;p30"/>
          <p:cNvGrpSpPr/>
          <p:nvPr/>
        </p:nvGrpSpPr>
        <p:grpSpPr>
          <a:xfrm>
            <a:off x="4917394" y="5539014"/>
            <a:ext cx="1889805" cy="662028"/>
            <a:chOff x="9620023" y="2667000"/>
            <a:chExt cx="1889805" cy="662028"/>
          </a:xfrm>
        </p:grpSpPr>
        <p:cxnSp>
          <p:nvCxnSpPr>
            <p:cNvPr id="1160" name="Google Shape;1160;p30"/>
            <p:cNvCxnSpPr/>
            <p:nvPr/>
          </p:nvCxnSpPr>
          <p:spPr>
            <a:xfrm flipH="1">
              <a:off x="9620023" y="2667000"/>
              <a:ext cx="1889805" cy="662028"/>
            </a:xfrm>
            <a:prstGeom prst="straightConnector1">
              <a:avLst/>
            </a:prstGeom>
            <a:noFill/>
            <a:ln cap="flat" cmpd="sng" w="28575">
              <a:solidFill>
                <a:srgbClr val="000099"/>
              </a:solidFill>
              <a:prstDash val="solid"/>
              <a:round/>
              <a:headEnd len="med" w="med" type="none"/>
              <a:tailEnd len="med" w="med" type="triangle"/>
            </a:ln>
          </p:spPr>
        </p:cxnSp>
        <p:sp>
          <p:nvSpPr>
            <p:cNvPr id="1161" name="Google Shape;1161;p30"/>
            <p:cNvSpPr/>
            <p:nvPr/>
          </p:nvSpPr>
          <p:spPr>
            <a:xfrm>
              <a:off x="10132106" y="2824428"/>
              <a:ext cx="855208" cy="39774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162" name="Google Shape;1162;p30"/>
            <p:cNvGrpSpPr/>
            <p:nvPr/>
          </p:nvGrpSpPr>
          <p:grpSpPr>
            <a:xfrm>
              <a:off x="9998301" y="2802885"/>
              <a:ext cx="1274763" cy="336550"/>
              <a:chOff x="1065" y="2085"/>
              <a:chExt cx="803" cy="212"/>
            </a:xfrm>
          </p:grpSpPr>
          <p:sp>
            <p:nvSpPr>
              <p:cNvPr id="1163" name="Google Shape;1163;p30"/>
              <p:cNvSpPr/>
              <p:nvPr/>
            </p:nvSpPr>
            <p:spPr>
              <a:xfrm>
                <a:off x="1137" y="2123"/>
                <a:ext cx="675" cy="16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64" name="Google Shape;1164;p30"/>
              <p:cNvSpPr txBox="1"/>
              <p:nvPr/>
            </p:nvSpPr>
            <p:spPr>
              <a:xfrm>
                <a:off x="1065" y="2085"/>
                <a:ext cx="803"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acc_conn(x)</a:t>
                </a:r>
                <a:endParaRPr/>
              </a:p>
            </p:txBody>
          </p:sp>
        </p:grpSp>
      </p:grpSp>
      <p:grpSp>
        <p:nvGrpSpPr>
          <p:cNvPr id="1165" name="Google Shape;1165;p30"/>
          <p:cNvGrpSpPr/>
          <p:nvPr/>
        </p:nvGrpSpPr>
        <p:grpSpPr>
          <a:xfrm>
            <a:off x="4080329" y="5732236"/>
            <a:ext cx="4134756" cy="1082222"/>
            <a:chOff x="3673928" y="5775778"/>
            <a:chExt cx="4134756" cy="1082222"/>
          </a:xfrm>
        </p:grpSpPr>
        <p:sp>
          <p:nvSpPr>
            <p:cNvPr id="1166" name="Google Shape;1166;p30"/>
            <p:cNvSpPr/>
            <p:nvPr/>
          </p:nvSpPr>
          <p:spPr>
            <a:xfrm>
              <a:off x="4020455" y="5775778"/>
              <a:ext cx="3788229" cy="108222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167" name="Google Shape;1167;p30"/>
            <p:cNvGrpSpPr/>
            <p:nvPr/>
          </p:nvGrpSpPr>
          <p:grpSpPr>
            <a:xfrm>
              <a:off x="3673928" y="5804239"/>
              <a:ext cx="3829958" cy="830263"/>
              <a:chOff x="4588327" y="5819777"/>
              <a:chExt cx="3829958" cy="830263"/>
            </a:xfrm>
          </p:grpSpPr>
          <p:sp>
            <p:nvSpPr>
              <p:cNvPr id="1168" name="Google Shape;1168;p30"/>
              <p:cNvSpPr txBox="1"/>
              <p:nvPr/>
            </p:nvSpPr>
            <p:spPr>
              <a:xfrm>
                <a:off x="5202012" y="5819777"/>
                <a:ext cx="3216273" cy="8302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Problem: half open connection! (no client)</a:t>
                </a:r>
                <a:endParaRPr/>
              </a:p>
            </p:txBody>
          </p:sp>
          <p:pic>
            <p:nvPicPr>
              <p:cNvPr descr="A picture containing drawing&#10;&#10;Description automatically generated" id="1169" name="Google Shape;1169;p30"/>
              <p:cNvPicPr preferRelativeResize="0"/>
              <p:nvPr/>
            </p:nvPicPr>
            <p:blipFill rotWithShape="1">
              <a:blip r:embed="rId4">
                <a:alphaModFix/>
              </a:blip>
              <a:srcRect b="0" l="0" r="0" t="0"/>
              <a:stretch/>
            </p:blipFill>
            <p:spPr>
              <a:xfrm>
                <a:off x="4588327" y="5916386"/>
                <a:ext cx="636815" cy="636815"/>
              </a:xfrm>
              <a:prstGeom prst="rect">
                <a:avLst/>
              </a:prstGeom>
              <a:noFill/>
              <a:ln>
                <a:noFill/>
              </a:ln>
            </p:spPr>
          </p:pic>
        </p:grpSp>
      </p:grpSp>
      <p:sp>
        <p:nvSpPr>
          <p:cNvPr id="1170" name="Google Shape;1170;p30"/>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9"/>
                                        </p:tgtEl>
                                        <p:attrNameLst>
                                          <p:attrName>style.visibility</p:attrName>
                                        </p:attrNameLst>
                                      </p:cBhvr>
                                      <p:to>
                                        <p:strVal val="visible"/>
                                      </p:to>
                                    </p:set>
                                    <p:animEffect filter="fade" transition="in">
                                      <p:cBhvr>
                                        <p:cTn dur="2000"/>
                                        <p:tgtEl>
                                          <p:spTgt spid="1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4"/>
                                        </p:tgtEl>
                                        <p:attrNameLst>
                                          <p:attrName>style.visibility</p:attrName>
                                        </p:attrNameLst>
                                      </p:cBhvr>
                                      <p:to>
                                        <p:strVal val="visible"/>
                                      </p:to>
                                    </p:set>
                                    <p:animEffect filter="fade" transition="in">
                                      <p:cBhvr>
                                        <p:cTn dur="500"/>
                                        <p:tgtEl>
                                          <p:spTgt spid="1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gtEl>
                                        <p:attrNameLst>
                                          <p:attrName>style.visibility</p:attrName>
                                        </p:attrNameLst>
                                      </p:cBhvr>
                                      <p:to>
                                        <p:strVal val="visible"/>
                                      </p:to>
                                    </p:set>
                                    <p:animEffect filter="fade" transition="in">
                                      <p:cBhvr>
                                        <p:cTn dur="500"/>
                                        <p:tgtEl>
                                          <p:spTgt spid="10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5"/>
                                        </p:tgtEl>
                                        <p:attrNameLst>
                                          <p:attrName>style.visibility</p:attrName>
                                        </p:attrNameLst>
                                      </p:cBhvr>
                                      <p:to>
                                        <p:strVal val="visible"/>
                                      </p:to>
                                    </p:set>
                                    <p:animEffect filter="fade" transition="in">
                                      <p:cBhvr>
                                        <p:cTn dur="500"/>
                                        <p:tgtEl>
                                          <p:spTgt spid="10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gtEl>
                                        <p:attrNameLst>
                                          <p:attrName>style.visibility</p:attrName>
                                        </p:attrNameLst>
                                      </p:cBhvr>
                                      <p:to>
                                        <p:strVal val="visible"/>
                                      </p:to>
                                    </p:set>
                                    <p:animEffect filter="fade" transition="in">
                                      <p:cBhvr>
                                        <p:cTn dur="500"/>
                                        <p:tgtEl>
                                          <p:spTgt spid="1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5"/>
                                        </p:tgtEl>
                                        <p:attrNameLst>
                                          <p:attrName>style.visibility</p:attrName>
                                        </p:attrNameLst>
                                      </p:cBhvr>
                                      <p:to>
                                        <p:strVal val="visible"/>
                                      </p:to>
                                    </p:set>
                                    <p:animEffect filter="fade" transition="in">
                                      <p:cBhvr>
                                        <p:cTn dur="500"/>
                                        <p:tgtEl>
                                          <p:spTgt spid="1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31"/>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2-way handshake scenarios</a:t>
            </a:r>
            <a:endParaRPr/>
          </a:p>
        </p:txBody>
      </p:sp>
      <p:grpSp>
        <p:nvGrpSpPr>
          <p:cNvPr id="1177" name="Google Shape;1177;p31"/>
          <p:cNvGrpSpPr/>
          <p:nvPr/>
        </p:nvGrpSpPr>
        <p:grpSpPr>
          <a:xfrm>
            <a:off x="8173174" y="1342839"/>
            <a:ext cx="3933825" cy="4568825"/>
            <a:chOff x="3150" y="1107"/>
            <a:chExt cx="2478" cy="2878"/>
          </a:xfrm>
        </p:grpSpPr>
        <p:cxnSp>
          <p:nvCxnSpPr>
            <p:cNvPr id="1178" name="Google Shape;1178;p31"/>
            <p:cNvCxnSpPr/>
            <p:nvPr/>
          </p:nvCxnSpPr>
          <p:spPr>
            <a:xfrm flipH="1">
              <a:off x="4822" y="1490"/>
              <a:ext cx="1" cy="2495"/>
            </a:xfrm>
            <a:prstGeom prst="straightConnector1">
              <a:avLst/>
            </a:prstGeom>
            <a:noFill/>
            <a:ln cap="flat" cmpd="sng" w="9525">
              <a:solidFill>
                <a:srgbClr val="777777"/>
              </a:solidFill>
              <a:prstDash val="solid"/>
              <a:round/>
              <a:headEnd len="med" w="med" type="none"/>
              <a:tailEnd len="med" w="med" type="none"/>
            </a:ln>
          </p:spPr>
        </p:cxnSp>
        <p:sp>
          <p:nvSpPr>
            <p:cNvPr id="1179" name="Google Shape;1179;p31"/>
            <p:cNvSpPr txBox="1"/>
            <p:nvPr/>
          </p:nvSpPr>
          <p:spPr>
            <a:xfrm>
              <a:off x="3150" y="2983"/>
              <a:ext cx="738" cy="320"/>
            </a:xfrm>
            <a:prstGeom prst="rect">
              <a:avLst/>
            </a:prstGeom>
            <a:noFill/>
            <a:ln>
              <a:noFill/>
            </a:ln>
          </p:spPr>
          <p:txBody>
            <a:bodyPr anchorCtr="0" anchor="t" bIns="45700" lIns="91425" spcFirstLastPara="1" rIns="91425" wrap="square" tIns="45700">
              <a:spAutoFit/>
            </a:bodyPr>
            <a:lstStyle/>
            <a:p>
              <a:pPr indent="0" lvl="0" marL="0" marR="0" rtl="0" algn="r">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client terminates</a:t>
              </a:r>
              <a:endParaRPr/>
            </a:p>
          </p:txBody>
        </p:sp>
        <p:cxnSp>
          <p:nvCxnSpPr>
            <p:cNvPr id="1180" name="Google Shape;1180;p31"/>
            <p:cNvCxnSpPr/>
            <p:nvPr/>
          </p:nvCxnSpPr>
          <p:spPr>
            <a:xfrm flipH="1">
              <a:off x="3845" y="1451"/>
              <a:ext cx="15" cy="1549"/>
            </a:xfrm>
            <a:prstGeom prst="straightConnector1">
              <a:avLst/>
            </a:prstGeom>
            <a:noFill/>
            <a:ln cap="flat" cmpd="sng" w="9525">
              <a:solidFill>
                <a:srgbClr val="777777"/>
              </a:solidFill>
              <a:prstDash val="solid"/>
              <a:round/>
              <a:headEnd len="med" w="med" type="none"/>
              <a:tailEnd len="med" w="med" type="none"/>
            </a:ln>
          </p:spPr>
        </p:cxnSp>
        <p:cxnSp>
          <p:nvCxnSpPr>
            <p:cNvPr id="1181" name="Google Shape;1181;p31"/>
            <p:cNvCxnSpPr/>
            <p:nvPr/>
          </p:nvCxnSpPr>
          <p:spPr>
            <a:xfrm flipH="1">
              <a:off x="3850" y="1726"/>
              <a:ext cx="990" cy="602"/>
            </a:xfrm>
            <a:prstGeom prst="straightConnector1">
              <a:avLst/>
            </a:prstGeom>
            <a:noFill/>
            <a:ln cap="flat" cmpd="sng" w="28575">
              <a:solidFill>
                <a:srgbClr val="000099"/>
              </a:solidFill>
              <a:prstDash val="solid"/>
              <a:round/>
              <a:headEnd len="med" w="med" type="none"/>
              <a:tailEnd len="med" w="med" type="triangle"/>
            </a:ln>
          </p:spPr>
        </p:cxnSp>
        <p:sp>
          <p:nvSpPr>
            <p:cNvPr id="1182" name="Google Shape;1182;p31"/>
            <p:cNvSpPr/>
            <p:nvPr/>
          </p:nvSpPr>
          <p:spPr>
            <a:xfrm>
              <a:off x="4200" y="1761"/>
              <a:ext cx="277" cy="20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83" name="Google Shape;1183;p31"/>
            <p:cNvSpPr txBox="1"/>
            <p:nvPr/>
          </p:nvSpPr>
          <p:spPr>
            <a:xfrm>
              <a:off x="3312" y="2221"/>
              <a:ext cx="48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Tahoma"/>
                <a:buNone/>
              </a:pPr>
              <a:r>
                <a:rPr b="0" i="0" lang="en-US" sz="1600" u="none" cap="none" strike="noStrike">
                  <a:solidFill>
                    <a:srgbClr val="CC0000"/>
                  </a:solidFill>
                  <a:latin typeface="Tahoma"/>
                  <a:ea typeface="Tahoma"/>
                  <a:cs typeface="Tahoma"/>
                  <a:sym typeface="Tahoma"/>
                </a:rPr>
                <a:t>ESTAB</a:t>
              </a:r>
              <a:endParaRPr/>
            </a:p>
          </p:txBody>
        </p:sp>
        <p:sp>
          <p:nvSpPr>
            <p:cNvPr id="1184" name="Google Shape;1184;p31"/>
            <p:cNvSpPr/>
            <p:nvPr/>
          </p:nvSpPr>
          <p:spPr>
            <a:xfrm>
              <a:off x="3817" y="2299"/>
              <a:ext cx="57" cy="56"/>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CC0000"/>
                </a:solidFill>
                <a:latin typeface="Tahoma"/>
                <a:ea typeface="Tahoma"/>
                <a:cs typeface="Tahoma"/>
                <a:sym typeface="Tahoma"/>
              </a:endParaRPr>
            </a:p>
          </p:txBody>
        </p:sp>
        <p:sp>
          <p:nvSpPr>
            <p:cNvPr id="1185" name="Google Shape;1185;p31"/>
            <p:cNvSpPr txBox="1"/>
            <p:nvPr/>
          </p:nvSpPr>
          <p:spPr>
            <a:xfrm>
              <a:off x="3213" y="1380"/>
              <a:ext cx="613" cy="3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choose x</a:t>
              </a:r>
              <a:endParaRPr/>
            </a:p>
            <a:p>
              <a:pPr indent="0" lvl="0" marL="0" marR="0" rtl="0" algn="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cxnSp>
          <p:nvCxnSpPr>
            <p:cNvPr id="1186" name="Google Shape;1186;p31"/>
            <p:cNvCxnSpPr/>
            <p:nvPr/>
          </p:nvCxnSpPr>
          <p:spPr>
            <a:xfrm>
              <a:off x="3888" y="1503"/>
              <a:ext cx="932" cy="199"/>
            </a:xfrm>
            <a:prstGeom prst="straightConnector1">
              <a:avLst/>
            </a:prstGeom>
            <a:noFill/>
            <a:ln cap="flat" cmpd="sng" w="28575">
              <a:solidFill>
                <a:srgbClr val="000099"/>
              </a:solidFill>
              <a:prstDash val="solid"/>
              <a:round/>
              <a:headEnd len="med" w="med" type="none"/>
              <a:tailEnd len="med" w="med" type="triangle"/>
            </a:ln>
          </p:spPr>
        </p:cxnSp>
        <p:sp>
          <p:nvSpPr>
            <p:cNvPr id="1187" name="Google Shape;1187;p31"/>
            <p:cNvSpPr/>
            <p:nvPr/>
          </p:nvSpPr>
          <p:spPr>
            <a:xfrm>
              <a:off x="4088" y="1494"/>
              <a:ext cx="490" cy="20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88" name="Google Shape;1188;p31"/>
            <p:cNvSpPr txBox="1"/>
            <p:nvPr/>
          </p:nvSpPr>
          <p:spPr>
            <a:xfrm>
              <a:off x="3943" y="1473"/>
              <a:ext cx="802"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req_conn(x)</a:t>
              </a:r>
              <a:endParaRPr/>
            </a:p>
          </p:txBody>
        </p:sp>
        <p:sp>
          <p:nvSpPr>
            <p:cNvPr id="1189" name="Google Shape;1189;p31"/>
            <p:cNvSpPr txBox="1"/>
            <p:nvPr/>
          </p:nvSpPr>
          <p:spPr>
            <a:xfrm>
              <a:off x="4862" y="1636"/>
              <a:ext cx="48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Tahoma"/>
                <a:buNone/>
              </a:pPr>
              <a:r>
                <a:rPr b="0" i="0" lang="en-US" sz="1600" u="none" cap="none" strike="noStrike">
                  <a:solidFill>
                    <a:srgbClr val="CC0000"/>
                  </a:solidFill>
                  <a:latin typeface="Tahoma"/>
                  <a:ea typeface="Tahoma"/>
                  <a:cs typeface="Tahoma"/>
                  <a:sym typeface="Tahoma"/>
                </a:rPr>
                <a:t>ESTAB</a:t>
              </a:r>
              <a:endParaRPr/>
            </a:p>
          </p:txBody>
        </p:sp>
        <p:sp>
          <p:nvSpPr>
            <p:cNvPr id="1190" name="Google Shape;1190;p31"/>
            <p:cNvSpPr/>
            <p:nvPr/>
          </p:nvSpPr>
          <p:spPr>
            <a:xfrm>
              <a:off x="4794" y="1710"/>
              <a:ext cx="57" cy="56"/>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CC0000"/>
                </a:solidFill>
                <a:latin typeface="Tahoma"/>
                <a:ea typeface="Tahoma"/>
                <a:cs typeface="Tahoma"/>
                <a:sym typeface="Tahoma"/>
              </a:endParaRPr>
            </a:p>
          </p:txBody>
        </p:sp>
        <p:grpSp>
          <p:nvGrpSpPr>
            <p:cNvPr id="1191" name="Google Shape;1191;p31"/>
            <p:cNvGrpSpPr/>
            <p:nvPr/>
          </p:nvGrpSpPr>
          <p:grpSpPr>
            <a:xfrm>
              <a:off x="4006" y="1848"/>
              <a:ext cx="803" cy="212"/>
              <a:chOff x="1065" y="2085"/>
              <a:chExt cx="803" cy="212"/>
            </a:xfrm>
          </p:grpSpPr>
          <p:sp>
            <p:nvSpPr>
              <p:cNvPr id="1192" name="Google Shape;1192;p31"/>
              <p:cNvSpPr/>
              <p:nvPr/>
            </p:nvSpPr>
            <p:spPr>
              <a:xfrm>
                <a:off x="1137" y="2123"/>
                <a:ext cx="675" cy="16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93" name="Google Shape;1193;p31"/>
              <p:cNvSpPr txBox="1"/>
              <p:nvPr/>
            </p:nvSpPr>
            <p:spPr>
              <a:xfrm>
                <a:off x="1065" y="2085"/>
                <a:ext cx="803"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acc_conn(x)</a:t>
                </a:r>
                <a:endParaRPr/>
              </a:p>
            </p:txBody>
          </p:sp>
        </p:grpSp>
        <p:cxnSp>
          <p:nvCxnSpPr>
            <p:cNvPr id="1194" name="Google Shape;1194;p31"/>
            <p:cNvCxnSpPr/>
            <p:nvPr/>
          </p:nvCxnSpPr>
          <p:spPr>
            <a:xfrm>
              <a:off x="3877" y="2345"/>
              <a:ext cx="932" cy="199"/>
            </a:xfrm>
            <a:prstGeom prst="straightConnector1">
              <a:avLst/>
            </a:prstGeom>
            <a:noFill/>
            <a:ln cap="flat" cmpd="sng" w="28575">
              <a:solidFill>
                <a:srgbClr val="000099"/>
              </a:solidFill>
              <a:prstDash val="solid"/>
              <a:round/>
              <a:headEnd len="med" w="med" type="none"/>
              <a:tailEnd len="med" w="med" type="triangle"/>
            </a:ln>
          </p:spPr>
        </p:cxnSp>
        <p:sp>
          <p:nvSpPr>
            <p:cNvPr id="1195" name="Google Shape;1195;p31"/>
            <p:cNvSpPr/>
            <p:nvPr/>
          </p:nvSpPr>
          <p:spPr>
            <a:xfrm>
              <a:off x="4077" y="2336"/>
              <a:ext cx="490" cy="20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96" name="Google Shape;1196;p31"/>
            <p:cNvSpPr txBox="1"/>
            <p:nvPr/>
          </p:nvSpPr>
          <p:spPr>
            <a:xfrm>
              <a:off x="3989" y="2315"/>
              <a:ext cx="688"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data(x+1)</a:t>
              </a:r>
              <a:endParaRPr/>
            </a:p>
          </p:txBody>
        </p:sp>
        <p:sp>
          <p:nvSpPr>
            <p:cNvPr id="1197" name="Google Shape;1197;p31"/>
            <p:cNvSpPr/>
            <p:nvPr/>
          </p:nvSpPr>
          <p:spPr>
            <a:xfrm>
              <a:off x="4790" y="2524"/>
              <a:ext cx="57" cy="56"/>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CC0000"/>
                </a:solidFill>
                <a:latin typeface="Tahoma"/>
                <a:ea typeface="Tahoma"/>
                <a:cs typeface="Tahoma"/>
                <a:sym typeface="Tahoma"/>
              </a:endParaRPr>
            </a:p>
          </p:txBody>
        </p:sp>
        <p:sp>
          <p:nvSpPr>
            <p:cNvPr id="1198" name="Google Shape;1198;p31"/>
            <p:cNvSpPr txBox="1"/>
            <p:nvPr/>
          </p:nvSpPr>
          <p:spPr>
            <a:xfrm>
              <a:off x="4890" y="2373"/>
              <a:ext cx="738" cy="320"/>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accept</a:t>
              </a:r>
              <a:endParaRPr/>
            </a:p>
            <a:p>
              <a:pPr indent="0" lvl="0" marL="0" marR="0" rtl="0" algn="l">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data(x+1)</a:t>
              </a:r>
              <a:endParaRPr/>
            </a:p>
          </p:txBody>
        </p:sp>
        <p:grpSp>
          <p:nvGrpSpPr>
            <p:cNvPr id="1199" name="Google Shape;1199;p31"/>
            <p:cNvGrpSpPr/>
            <p:nvPr/>
          </p:nvGrpSpPr>
          <p:grpSpPr>
            <a:xfrm>
              <a:off x="3826" y="2803"/>
              <a:ext cx="1515" cy="300"/>
              <a:chOff x="3818" y="2796"/>
              <a:chExt cx="1515" cy="300"/>
            </a:xfrm>
          </p:grpSpPr>
          <p:cxnSp>
            <p:nvCxnSpPr>
              <p:cNvPr id="1200" name="Google Shape;1200;p31"/>
              <p:cNvCxnSpPr/>
              <p:nvPr/>
            </p:nvCxnSpPr>
            <p:spPr>
              <a:xfrm>
                <a:off x="3818" y="2951"/>
                <a:ext cx="1515" cy="0"/>
              </a:xfrm>
              <a:prstGeom prst="straightConnector1">
                <a:avLst/>
              </a:prstGeom>
              <a:noFill/>
              <a:ln cap="flat" cmpd="sng" w="28575">
                <a:solidFill>
                  <a:srgbClr val="CC0000"/>
                </a:solidFill>
                <a:prstDash val="dash"/>
                <a:round/>
                <a:headEnd len="med" w="med" type="none"/>
                <a:tailEnd len="med" w="med" type="none"/>
              </a:ln>
            </p:spPr>
          </p:cxnSp>
          <p:sp>
            <p:nvSpPr>
              <p:cNvPr id="1201" name="Google Shape;1201;p31"/>
              <p:cNvSpPr txBox="1"/>
              <p:nvPr/>
            </p:nvSpPr>
            <p:spPr>
              <a:xfrm>
                <a:off x="3989" y="2796"/>
                <a:ext cx="706" cy="3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connection </a:t>
                </a:r>
                <a:endParaRPr/>
              </a:p>
              <a:p>
                <a:pPr indent="0" lvl="0" marL="0" marR="0" rtl="0" algn="ctr">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x completes</a:t>
                </a:r>
                <a:endParaRPr/>
              </a:p>
            </p:txBody>
          </p:sp>
        </p:grpSp>
        <p:sp>
          <p:nvSpPr>
            <p:cNvPr id="1202" name="Google Shape;1202;p31"/>
            <p:cNvSpPr txBox="1"/>
            <p:nvPr/>
          </p:nvSpPr>
          <p:spPr>
            <a:xfrm>
              <a:off x="4830" y="2962"/>
              <a:ext cx="738" cy="320"/>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server</a:t>
              </a:r>
              <a:endParaRPr/>
            </a:p>
            <a:p>
              <a:pPr indent="0" lvl="0" marL="0" marR="0" rtl="0" algn="l">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forgets x</a:t>
              </a:r>
              <a:endParaRPr/>
            </a:p>
          </p:txBody>
        </p:sp>
        <p:grpSp>
          <p:nvGrpSpPr>
            <p:cNvPr id="1203" name="Google Shape;1203;p31"/>
            <p:cNvGrpSpPr/>
            <p:nvPr/>
          </p:nvGrpSpPr>
          <p:grpSpPr>
            <a:xfrm>
              <a:off x="3570" y="1119"/>
              <a:ext cx="391" cy="307"/>
              <a:chOff x="-44" y="1473"/>
              <a:chExt cx="981" cy="1105"/>
            </a:xfrm>
          </p:grpSpPr>
          <p:pic>
            <p:nvPicPr>
              <p:cNvPr descr="desktop_computer_stylized_medium" id="1204" name="Google Shape;1204;p3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1205" name="Google Shape;1205;p3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1206" name="Google Shape;1206;p31"/>
            <p:cNvGrpSpPr/>
            <p:nvPr/>
          </p:nvGrpSpPr>
          <p:grpSpPr>
            <a:xfrm>
              <a:off x="4709" y="1107"/>
              <a:ext cx="212" cy="323"/>
              <a:chOff x="4140" y="429"/>
              <a:chExt cx="1425" cy="2396"/>
            </a:xfrm>
          </p:grpSpPr>
          <p:sp>
            <p:nvSpPr>
              <p:cNvPr id="1207" name="Google Shape;1207;p3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08" name="Google Shape;1208;p31"/>
              <p:cNvSpPr/>
              <p:nvPr/>
            </p:nvSpPr>
            <p:spPr>
              <a:xfrm>
                <a:off x="4207" y="429"/>
                <a:ext cx="1049"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09" name="Google Shape;1209;p3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10" name="Google Shape;1210;p3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11" name="Google Shape;1211;p31"/>
              <p:cNvSpPr/>
              <p:nvPr/>
            </p:nvSpPr>
            <p:spPr>
              <a:xfrm>
                <a:off x="4214" y="696"/>
                <a:ext cx="592" cy="4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212" name="Google Shape;1212;p31"/>
              <p:cNvGrpSpPr/>
              <p:nvPr/>
            </p:nvGrpSpPr>
            <p:grpSpPr>
              <a:xfrm>
                <a:off x="4751" y="666"/>
                <a:ext cx="578" cy="148"/>
                <a:chOff x="617" y="2566"/>
                <a:chExt cx="721" cy="142"/>
              </a:xfrm>
            </p:grpSpPr>
            <p:sp>
              <p:nvSpPr>
                <p:cNvPr id="1213" name="Google Shape;1213;p31"/>
                <p:cNvSpPr/>
                <p:nvPr/>
              </p:nvSpPr>
              <p:spPr>
                <a:xfrm>
                  <a:off x="617" y="2566"/>
                  <a:ext cx="721" cy="142"/>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14" name="Google Shape;1214;p31"/>
                <p:cNvSpPr/>
                <p:nvPr/>
              </p:nvSpPr>
              <p:spPr>
                <a:xfrm>
                  <a:off x="634" y="2581"/>
                  <a:ext cx="688"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215" name="Google Shape;1215;p31"/>
              <p:cNvSpPr/>
              <p:nvPr/>
            </p:nvSpPr>
            <p:spPr>
              <a:xfrm>
                <a:off x="4221" y="1022"/>
                <a:ext cx="598" cy="4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216" name="Google Shape;1216;p31"/>
              <p:cNvGrpSpPr/>
              <p:nvPr/>
            </p:nvGrpSpPr>
            <p:grpSpPr>
              <a:xfrm>
                <a:off x="4745" y="993"/>
                <a:ext cx="585" cy="134"/>
                <a:chOff x="611" y="2567"/>
                <a:chExt cx="730" cy="139"/>
              </a:xfrm>
            </p:grpSpPr>
            <p:sp>
              <p:nvSpPr>
                <p:cNvPr id="1217" name="Google Shape;1217;p31"/>
                <p:cNvSpPr/>
                <p:nvPr/>
              </p:nvSpPr>
              <p:spPr>
                <a:xfrm>
                  <a:off x="611" y="2567"/>
                  <a:ext cx="730" cy="139"/>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18" name="Google Shape;1218;p31"/>
                <p:cNvSpPr/>
                <p:nvPr/>
              </p:nvSpPr>
              <p:spPr>
                <a:xfrm>
                  <a:off x="628" y="2582"/>
                  <a:ext cx="696"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219" name="Google Shape;1219;p31"/>
              <p:cNvSpPr/>
              <p:nvPr/>
            </p:nvSpPr>
            <p:spPr>
              <a:xfrm>
                <a:off x="4214" y="1356"/>
                <a:ext cx="598" cy="4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20" name="Google Shape;1220;p31"/>
              <p:cNvSpPr/>
              <p:nvPr/>
            </p:nvSpPr>
            <p:spPr>
              <a:xfrm>
                <a:off x="4227" y="1653"/>
                <a:ext cx="598" cy="52"/>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221" name="Google Shape;1221;p31"/>
              <p:cNvGrpSpPr/>
              <p:nvPr/>
            </p:nvGrpSpPr>
            <p:grpSpPr>
              <a:xfrm>
                <a:off x="4738" y="1630"/>
                <a:ext cx="578" cy="149"/>
                <a:chOff x="618" y="2571"/>
                <a:chExt cx="720" cy="137"/>
              </a:xfrm>
            </p:grpSpPr>
            <p:sp>
              <p:nvSpPr>
                <p:cNvPr id="1222" name="Google Shape;1222;p31"/>
                <p:cNvSpPr/>
                <p:nvPr/>
              </p:nvSpPr>
              <p:spPr>
                <a:xfrm>
                  <a:off x="618" y="2571"/>
                  <a:ext cx="720" cy="137"/>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23" name="Google Shape;1223;p31"/>
                <p:cNvSpPr/>
                <p:nvPr/>
              </p:nvSpPr>
              <p:spPr>
                <a:xfrm>
                  <a:off x="635" y="2585"/>
                  <a:ext cx="687"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224" name="Google Shape;1224;p3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225" name="Google Shape;1225;p31"/>
              <p:cNvGrpSpPr/>
              <p:nvPr/>
            </p:nvGrpSpPr>
            <p:grpSpPr>
              <a:xfrm>
                <a:off x="4738" y="1327"/>
                <a:ext cx="584" cy="141"/>
                <a:chOff x="613" y="2568"/>
                <a:chExt cx="728" cy="141"/>
              </a:xfrm>
            </p:grpSpPr>
            <p:sp>
              <p:nvSpPr>
                <p:cNvPr id="1226" name="Google Shape;1226;p31"/>
                <p:cNvSpPr/>
                <p:nvPr/>
              </p:nvSpPr>
              <p:spPr>
                <a:xfrm>
                  <a:off x="613" y="2568"/>
                  <a:ext cx="728" cy="141"/>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27" name="Google Shape;1227;p31"/>
                <p:cNvSpPr/>
                <p:nvPr/>
              </p:nvSpPr>
              <p:spPr>
                <a:xfrm>
                  <a:off x="630" y="2582"/>
                  <a:ext cx="695" cy="111"/>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228" name="Google Shape;1228;p31"/>
              <p:cNvSpPr/>
              <p:nvPr/>
            </p:nvSpPr>
            <p:spPr>
              <a:xfrm>
                <a:off x="5249" y="429"/>
                <a:ext cx="67" cy="2292"/>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29" name="Google Shape;1229;p3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30" name="Google Shape;1230;p3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31" name="Google Shape;1231;p31"/>
              <p:cNvSpPr/>
              <p:nvPr/>
            </p:nvSpPr>
            <p:spPr>
              <a:xfrm>
                <a:off x="5518" y="2610"/>
                <a:ext cx="47"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32" name="Google Shape;1232;p3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33" name="Google Shape;1233;p31"/>
              <p:cNvSpPr/>
              <p:nvPr/>
            </p:nvSpPr>
            <p:spPr>
              <a:xfrm>
                <a:off x="4140" y="2677"/>
                <a:ext cx="1196" cy="148"/>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34" name="Google Shape;1234;p31"/>
              <p:cNvSpPr/>
              <p:nvPr/>
            </p:nvSpPr>
            <p:spPr>
              <a:xfrm>
                <a:off x="4207" y="2714"/>
                <a:ext cx="1069" cy="82"/>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35" name="Google Shape;1235;p31"/>
              <p:cNvSpPr/>
              <p:nvPr/>
            </p:nvSpPr>
            <p:spPr>
              <a:xfrm>
                <a:off x="4308" y="2380"/>
                <a:ext cx="155" cy="14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36" name="Google Shape;1236;p31"/>
              <p:cNvSpPr/>
              <p:nvPr/>
            </p:nvSpPr>
            <p:spPr>
              <a:xfrm>
                <a:off x="4483" y="2387"/>
                <a:ext cx="161" cy="14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0000"/>
                  </a:solidFill>
                  <a:latin typeface="Arial"/>
                  <a:ea typeface="Arial"/>
                  <a:cs typeface="Arial"/>
                  <a:sym typeface="Arial"/>
                </a:endParaRPr>
              </a:p>
            </p:txBody>
          </p:sp>
          <p:sp>
            <p:nvSpPr>
              <p:cNvPr id="1237" name="Google Shape;1237;p31"/>
              <p:cNvSpPr/>
              <p:nvPr/>
            </p:nvSpPr>
            <p:spPr>
              <a:xfrm>
                <a:off x="4664" y="2380"/>
                <a:ext cx="155" cy="141"/>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38" name="Google Shape;1238;p31"/>
              <p:cNvSpPr/>
              <p:nvPr/>
            </p:nvSpPr>
            <p:spPr>
              <a:xfrm>
                <a:off x="5061" y="1838"/>
                <a:ext cx="87" cy="757"/>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grpSp>
        <p:nvGrpSpPr>
          <p:cNvPr id="1239" name="Google Shape;1239;p31"/>
          <p:cNvGrpSpPr/>
          <p:nvPr/>
        </p:nvGrpSpPr>
        <p:grpSpPr>
          <a:xfrm>
            <a:off x="9120415" y="5983461"/>
            <a:ext cx="3548742" cy="830997"/>
            <a:chOff x="8757558" y="5903267"/>
            <a:chExt cx="3548742" cy="830997"/>
          </a:xfrm>
        </p:grpSpPr>
        <p:sp>
          <p:nvSpPr>
            <p:cNvPr id="1240" name="Google Shape;1240;p31"/>
            <p:cNvSpPr txBox="1"/>
            <p:nvPr/>
          </p:nvSpPr>
          <p:spPr>
            <a:xfrm>
              <a:off x="9372601" y="5903267"/>
              <a:ext cx="2933699"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Problem: dup data</a:t>
              </a:r>
              <a:endParaRPr/>
            </a:p>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accepted!</a:t>
              </a:r>
              <a:endParaRPr/>
            </a:p>
          </p:txBody>
        </p:sp>
        <p:pic>
          <p:nvPicPr>
            <p:cNvPr descr="A picture containing drawing&#10;&#10;Description automatically generated" id="1241" name="Google Shape;1241;p31"/>
            <p:cNvPicPr preferRelativeResize="0"/>
            <p:nvPr/>
          </p:nvPicPr>
          <p:blipFill rotWithShape="1">
            <a:blip r:embed="rId4">
              <a:alphaModFix/>
            </a:blip>
            <a:srcRect b="0" l="0" r="0" t="0"/>
            <a:stretch/>
          </p:blipFill>
          <p:spPr>
            <a:xfrm>
              <a:off x="8757558" y="6003472"/>
              <a:ext cx="636815" cy="636815"/>
            </a:xfrm>
            <a:prstGeom prst="rect">
              <a:avLst/>
            </a:prstGeom>
            <a:noFill/>
            <a:ln>
              <a:noFill/>
            </a:ln>
          </p:spPr>
        </p:pic>
      </p:grpSp>
      <p:grpSp>
        <p:nvGrpSpPr>
          <p:cNvPr id="1242" name="Google Shape;1242;p31"/>
          <p:cNvGrpSpPr/>
          <p:nvPr/>
        </p:nvGrpSpPr>
        <p:grpSpPr>
          <a:xfrm>
            <a:off x="8091532" y="3683267"/>
            <a:ext cx="3997325" cy="2365375"/>
            <a:chOff x="3185703" y="3422010"/>
            <a:chExt cx="3997325" cy="2365375"/>
          </a:xfrm>
        </p:grpSpPr>
        <p:sp>
          <p:nvSpPr>
            <p:cNvPr id="1243" name="Google Shape;1243;p31"/>
            <p:cNvSpPr/>
            <p:nvPr/>
          </p:nvSpPr>
          <p:spPr>
            <a:xfrm>
              <a:off x="4431891" y="3661722"/>
              <a:ext cx="1501775" cy="1897063"/>
            </a:xfrm>
            <a:custGeom>
              <a:rect b="b" l="l" r="r" t="t"/>
              <a:pathLst>
                <a:path extrusionOk="0" h="1195" w="946">
                  <a:moveTo>
                    <a:pt x="0" y="15"/>
                  </a:moveTo>
                  <a:cubicBezTo>
                    <a:pt x="32" y="40"/>
                    <a:pt x="114" y="0"/>
                    <a:pt x="199" y="164"/>
                  </a:cubicBezTo>
                  <a:cubicBezTo>
                    <a:pt x="284" y="328"/>
                    <a:pt x="195" y="798"/>
                    <a:pt x="320" y="960"/>
                  </a:cubicBezTo>
                  <a:cubicBezTo>
                    <a:pt x="477" y="1195"/>
                    <a:pt x="816" y="1101"/>
                    <a:pt x="946" y="1138"/>
                  </a:cubicBezTo>
                </a:path>
              </a:pathLst>
            </a:custGeom>
            <a:noFill/>
            <a:ln cap="flat" cmpd="sng" w="28575">
              <a:solidFill>
                <a:srgbClr val="0000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44" name="Google Shape;1244;p31"/>
            <p:cNvSpPr/>
            <p:nvPr/>
          </p:nvSpPr>
          <p:spPr>
            <a:xfrm>
              <a:off x="4782728" y="5196835"/>
              <a:ext cx="711200" cy="2825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45" name="Google Shape;1245;p31"/>
            <p:cNvSpPr txBox="1"/>
            <p:nvPr/>
          </p:nvSpPr>
          <p:spPr>
            <a:xfrm>
              <a:off x="4468403" y="5152385"/>
              <a:ext cx="10922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data(x+1)</a:t>
              </a:r>
              <a:endParaRPr/>
            </a:p>
          </p:txBody>
        </p:sp>
        <p:sp>
          <p:nvSpPr>
            <p:cNvPr id="1246" name="Google Shape;1246;p31"/>
            <p:cNvSpPr txBox="1"/>
            <p:nvPr/>
          </p:nvSpPr>
          <p:spPr>
            <a:xfrm>
              <a:off x="3185703" y="3422010"/>
              <a:ext cx="1273175" cy="752475"/>
            </a:xfrm>
            <a:prstGeom prst="rect">
              <a:avLst/>
            </a:prstGeom>
            <a:noFill/>
            <a:ln>
              <a:noFill/>
            </a:ln>
          </p:spPr>
          <p:txBody>
            <a:bodyPr anchorCtr="0" anchor="t" bIns="45700" lIns="91425" spcFirstLastPara="1" rIns="91425" wrap="square" tIns="45700">
              <a:spAutoFit/>
            </a:bodyPr>
            <a:lstStyle/>
            <a:p>
              <a:pPr indent="0" lvl="0" marL="0" marR="0" rtl="0" algn="r">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retransmit</a:t>
              </a:r>
              <a:endParaRPr/>
            </a:p>
            <a:p>
              <a:pPr indent="0" lvl="0" marL="0" marR="0" rtl="0" algn="r">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data(x+1)</a:t>
              </a:r>
              <a:endParaRPr/>
            </a:p>
            <a:p>
              <a:pPr indent="0" lvl="0" marL="0" marR="0" rtl="0" algn="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1247" name="Google Shape;1247;p31"/>
            <p:cNvSpPr txBox="1"/>
            <p:nvPr/>
          </p:nvSpPr>
          <p:spPr>
            <a:xfrm>
              <a:off x="6011453" y="5279385"/>
              <a:ext cx="1171575" cy="508000"/>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accept</a:t>
              </a:r>
              <a:endParaRPr/>
            </a:p>
            <a:p>
              <a:pPr indent="0" lvl="0" marL="0" marR="0" rtl="0" algn="l">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data(x+1)</a:t>
              </a:r>
              <a:endParaRPr/>
            </a:p>
          </p:txBody>
        </p:sp>
      </p:grpSp>
      <p:grpSp>
        <p:nvGrpSpPr>
          <p:cNvPr id="1248" name="Google Shape;1248;p31"/>
          <p:cNvGrpSpPr/>
          <p:nvPr/>
        </p:nvGrpSpPr>
        <p:grpSpPr>
          <a:xfrm>
            <a:off x="7997186" y="2493962"/>
            <a:ext cx="3646488" cy="2992438"/>
            <a:chOff x="3134903" y="2369497"/>
            <a:chExt cx="3646488" cy="2992438"/>
          </a:xfrm>
        </p:grpSpPr>
        <p:grpSp>
          <p:nvGrpSpPr>
            <p:cNvPr id="1249" name="Google Shape;1249;p31"/>
            <p:cNvGrpSpPr/>
            <p:nvPr/>
          </p:nvGrpSpPr>
          <p:grpSpPr>
            <a:xfrm>
              <a:off x="3134903" y="2369497"/>
              <a:ext cx="3646488" cy="2992438"/>
              <a:chOff x="3134903" y="2369497"/>
              <a:chExt cx="3646488" cy="2992438"/>
            </a:xfrm>
          </p:grpSpPr>
          <p:grpSp>
            <p:nvGrpSpPr>
              <p:cNvPr id="1250" name="Google Shape;1250;p31"/>
              <p:cNvGrpSpPr/>
              <p:nvPr/>
            </p:nvGrpSpPr>
            <p:grpSpPr>
              <a:xfrm>
                <a:off x="3134903" y="2369497"/>
                <a:ext cx="3646488" cy="2992438"/>
                <a:chOff x="3134903" y="2369497"/>
                <a:chExt cx="3646488" cy="2992438"/>
              </a:xfrm>
            </p:grpSpPr>
            <p:sp>
              <p:nvSpPr>
                <p:cNvPr id="1251" name="Google Shape;1251;p31"/>
                <p:cNvSpPr txBox="1"/>
                <p:nvPr/>
              </p:nvSpPr>
              <p:spPr>
                <a:xfrm>
                  <a:off x="3134903" y="2369497"/>
                  <a:ext cx="1273175" cy="752475"/>
                </a:xfrm>
                <a:prstGeom prst="rect">
                  <a:avLst/>
                </a:prstGeom>
                <a:noFill/>
                <a:ln>
                  <a:noFill/>
                </a:ln>
              </p:spPr>
              <p:txBody>
                <a:bodyPr anchorCtr="0" anchor="t" bIns="45700" lIns="91425" spcFirstLastPara="1" rIns="91425" wrap="square" tIns="45700">
                  <a:spAutoFit/>
                </a:bodyPr>
                <a:lstStyle/>
                <a:p>
                  <a:pPr indent="0" lvl="0" marL="0" marR="0" rtl="0" algn="r">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retransmit</a:t>
                  </a:r>
                  <a:endParaRPr/>
                </a:p>
                <a:p>
                  <a:pPr indent="0" lvl="0" marL="0" marR="0" rtl="0" algn="r">
                    <a:lnSpc>
                      <a:spcPct val="85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req_conn(x)</a:t>
                  </a:r>
                  <a:endParaRPr/>
                </a:p>
                <a:p>
                  <a:pPr indent="0" lvl="0" marL="0" marR="0" rtl="0" algn="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1252" name="Google Shape;1252;p31"/>
                <p:cNvSpPr/>
                <p:nvPr/>
              </p:nvSpPr>
              <p:spPr>
                <a:xfrm>
                  <a:off x="4449353" y="2671122"/>
                  <a:ext cx="1527175" cy="2559050"/>
                </a:xfrm>
                <a:custGeom>
                  <a:rect b="b" l="l" r="r" t="t"/>
                  <a:pathLst>
                    <a:path extrusionOk="0" h="1612" w="962">
                      <a:moveTo>
                        <a:pt x="0" y="0"/>
                      </a:moveTo>
                      <a:cubicBezTo>
                        <a:pt x="50" y="40"/>
                        <a:pt x="228" y="10"/>
                        <a:pt x="306" y="234"/>
                      </a:cubicBezTo>
                      <a:cubicBezTo>
                        <a:pt x="384" y="458"/>
                        <a:pt x="358" y="1112"/>
                        <a:pt x="467" y="1342"/>
                      </a:cubicBezTo>
                      <a:cubicBezTo>
                        <a:pt x="576" y="1572"/>
                        <a:pt x="779" y="1601"/>
                        <a:pt x="962" y="1612"/>
                      </a:cubicBezTo>
                    </a:path>
                  </a:pathLst>
                </a:custGeom>
                <a:noFill/>
                <a:ln cap="flat" cmpd="sng" w="28575">
                  <a:solidFill>
                    <a:srgbClr val="0000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53" name="Google Shape;1253;p31"/>
                <p:cNvSpPr txBox="1"/>
                <p:nvPr/>
              </p:nvSpPr>
              <p:spPr>
                <a:xfrm>
                  <a:off x="6009866" y="5025385"/>
                  <a:ext cx="771525"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Tahoma"/>
                    <a:buNone/>
                  </a:pPr>
                  <a:r>
                    <a:rPr b="0" i="0" lang="en-US" sz="1600" u="none" cap="none" strike="noStrike">
                      <a:solidFill>
                        <a:srgbClr val="CC0000"/>
                      </a:solidFill>
                      <a:latin typeface="Tahoma"/>
                      <a:ea typeface="Tahoma"/>
                      <a:cs typeface="Tahoma"/>
                      <a:sym typeface="Tahoma"/>
                    </a:rPr>
                    <a:t>ESTAB</a:t>
                  </a:r>
                  <a:endParaRPr/>
                </a:p>
              </p:txBody>
            </p:sp>
          </p:grpSp>
          <p:sp>
            <p:nvSpPr>
              <p:cNvPr id="1254" name="Google Shape;1254;p31"/>
              <p:cNvSpPr/>
              <p:nvPr/>
            </p:nvSpPr>
            <p:spPr>
              <a:xfrm>
                <a:off x="5933666" y="5152385"/>
                <a:ext cx="90488" cy="88900"/>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CC0000"/>
                  </a:solidFill>
                  <a:latin typeface="Tahoma"/>
                  <a:ea typeface="Tahoma"/>
                  <a:cs typeface="Tahoma"/>
                  <a:sym typeface="Tahoma"/>
                </a:endParaRPr>
              </a:p>
            </p:txBody>
          </p:sp>
        </p:grpSp>
        <p:sp>
          <p:nvSpPr>
            <p:cNvPr id="1255" name="Google Shape;1255;p31"/>
            <p:cNvSpPr/>
            <p:nvPr/>
          </p:nvSpPr>
          <p:spPr>
            <a:xfrm>
              <a:off x="4660491" y="4725570"/>
              <a:ext cx="1071563" cy="26035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56" name="Google Shape;1256;p31"/>
            <p:cNvSpPr txBox="1"/>
            <p:nvPr/>
          </p:nvSpPr>
          <p:spPr>
            <a:xfrm>
              <a:off x="4768441" y="4650731"/>
              <a:ext cx="1273175"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req_conn(x)</a:t>
              </a:r>
              <a:endParaRPr/>
            </a:p>
          </p:txBody>
        </p:sp>
      </p:grpSp>
      <p:sp>
        <p:nvSpPr>
          <p:cNvPr id="1257" name="Google Shape;1257;p31"/>
          <p:cNvSpPr/>
          <p:nvPr/>
        </p:nvSpPr>
        <p:spPr>
          <a:xfrm>
            <a:off x="7997371" y="1857830"/>
            <a:ext cx="4194629" cy="3062514"/>
          </a:xfrm>
          <a:custGeom>
            <a:rect b="b" l="l" r="r" t="t"/>
            <a:pathLst>
              <a:path extrusionOk="0" h="3062514" w="4194629">
                <a:moveTo>
                  <a:pt x="0" y="29028"/>
                </a:moveTo>
                <a:lnTo>
                  <a:pt x="1320800" y="0"/>
                </a:lnTo>
                <a:lnTo>
                  <a:pt x="1915886" y="29028"/>
                </a:lnTo>
                <a:lnTo>
                  <a:pt x="3294743" y="72571"/>
                </a:lnTo>
                <a:lnTo>
                  <a:pt x="4194629" y="58057"/>
                </a:lnTo>
                <a:lnTo>
                  <a:pt x="4165600" y="3062514"/>
                </a:lnTo>
                <a:lnTo>
                  <a:pt x="3773715" y="2510971"/>
                </a:lnTo>
                <a:lnTo>
                  <a:pt x="3570515" y="2481942"/>
                </a:lnTo>
                <a:lnTo>
                  <a:pt x="2902857" y="2496457"/>
                </a:lnTo>
                <a:lnTo>
                  <a:pt x="2540001" y="2772228"/>
                </a:lnTo>
                <a:lnTo>
                  <a:pt x="1393372" y="3004456"/>
                </a:lnTo>
                <a:lnTo>
                  <a:pt x="29028" y="3033485"/>
                </a:lnTo>
                <a:lnTo>
                  <a:pt x="0" y="29028"/>
                </a:lnTo>
                <a:close/>
              </a:path>
            </a:pathLst>
          </a:custGeom>
          <a:solidFill>
            <a:schemeClr val="lt1">
              <a:alpha val="9490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8"/>
                                        </p:tgtEl>
                                        <p:attrNameLst>
                                          <p:attrName>style.visibility</p:attrName>
                                        </p:attrNameLst>
                                      </p:cBhvr>
                                      <p:to>
                                        <p:strVal val="visible"/>
                                      </p:to>
                                    </p:set>
                                    <p:animEffect filter="fade" transition="in">
                                      <p:cBhvr>
                                        <p:cTn dur="500"/>
                                        <p:tgtEl>
                                          <p:spTgt spid="1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2"/>
                                        </p:tgtEl>
                                        <p:attrNameLst>
                                          <p:attrName>style.visibility</p:attrName>
                                        </p:attrNameLst>
                                      </p:cBhvr>
                                      <p:to>
                                        <p:strVal val="visible"/>
                                      </p:to>
                                    </p:set>
                                    <p:animEffect filter="fade" transition="in">
                                      <p:cBhvr>
                                        <p:cTn dur="500"/>
                                        <p:tgtEl>
                                          <p:spTgt spid="1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7"/>
                                        </p:tgtEl>
                                        <p:attrNameLst>
                                          <p:attrName>style.visibility</p:attrName>
                                        </p:attrNameLst>
                                      </p:cBhvr>
                                      <p:to>
                                        <p:strVal val="visible"/>
                                      </p:to>
                                    </p:set>
                                    <p:animEffect filter="fade" transition="in">
                                      <p:cBhvr>
                                        <p:cTn dur="500"/>
                                        <p:tgtEl>
                                          <p:spTgt spid="1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9"/>
                                        </p:tgtEl>
                                        <p:attrNameLst>
                                          <p:attrName>style.visibility</p:attrName>
                                        </p:attrNameLst>
                                      </p:cBhvr>
                                      <p:to>
                                        <p:strVal val="visible"/>
                                      </p:to>
                                    </p:set>
                                    <p:animEffect filter="fade" transition="in">
                                      <p:cBhvr>
                                        <p:cTn dur="500"/>
                                        <p:tgtEl>
                                          <p:spTgt spid="1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32"/>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3-way handshake</a:t>
            </a:r>
            <a:endParaRPr b="0" sz="4400"/>
          </a:p>
        </p:txBody>
      </p:sp>
      <p:cxnSp>
        <p:nvCxnSpPr>
          <p:cNvPr id="1264" name="Google Shape;1264;p32"/>
          <p:cNvCxnSpPr/>
          <p:nvPr/>
        </p:nvCxnSpPr>
        <p:spPr>
          <a:xfrm flipH="1">
            <a:off x="4796631" y="3078661"/>
            <a:ext cx="1588" cy="2470150"/>
          </a:xfrm>
          <a:prstGeom prst="straightConnector1">
            <a:avLst/>
          </a:prstGeom>
          <a:noFill/>
          <a:ln cap="flat" cmpd="sng" w="9525">
            <a:solidFill>
              <a:srgbClr val="777777"/>
            </a:solidFill>
            <a:prstDash val="solid"/>
            <a:round/>
            <a:headEnd len="med" w="med" type="none"/>
            <a:tailEnd len="med" w="med" type="none"/>
          </a:ln>
        </p:spPr>
      </p:cxnSp>
      <p:grpSp>
        <p:nvGrpSpPr>
          <p:cNvPr id="1265" name="Google Shape;1265;p32"/>
          <p:cNvGrpSpPr/>
          <p:nvPr/>
        </p:nvGrpSpPr>
        <p:grpSpPr>
          <a:xfrm>
            <a:off x="2810669" y="3005636"/>
            <a:ext cx="4494212" cy="955675"/>
            <a:chOff x="810" y="1363"/>
            <a:chExt cx="2831" cy="602"/>
          </a:xfrm>
        </p:grpSpPr>
        <p:cxnSp>
          <p:nvCxnSpPr>
            <p:cNvPr id="1266" name="Google Shape;1266;p32"/>
            <p:cNvCxnSpPr/>
            <p:nvPr/>
          </p:nvCxnSpPr>
          <p:spPr>
            <a:xfrm>
              <a:off x="2062" y="1502"/>
              <a:ext cx="1579" cy="463"/>
            </a:xfrm>
            <a:prstGeom prst="straightConnector1">
              <a:avLst/>
            </a:prstGeom>
            <a:noFill/>
            <a:ln cap="flat" cmpd="sng" w="28575">
              <a:solidFill>
                <a:srgbClr val="000099"/>
              </a:solidFill>
              <a:prstDash val="solid"/>
              <a:round/>
              <a:headEnd len="med" w="med" type="none"/>
              <a:tailEnd len="med" w="med" type="triangle"/>
            </a:ln>
          </p:spPr>
        </p:cxnSp>
        <p:sp>
          <p:nvSpPr>
            <p:cNvPr id="1267" name="Google Shape;1267;p32"/>
            <p:cNvSpPr/>
            <p:nvPr/>
          </p:nvSpPr>
          <p:spPr>
            <a:xfrm>
              <a:off x="2518" y="1565"/>
              <a:ext cx="590" cy="27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68" name="Google Shape;1268;p32"/>
            <p:cNvSpPr txBox="1"/>
            <p:nvPr/>
          </p:nvSpPr>
          <p:spPr>
            <a:xfrm>
              <a:off x="2310" y="1624"/>
              <a:ext cx="109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SYNbit=1, Seq=x</a:t>
              </a:r>
              <a:endParaRPr/>
            </a:p>
          </p:txBody>
        </p:sp>
        <p:sp>
          <p:nvSpPr>
            <p:cNvPr id="1269" name="Google Shape;1269;p32"/>
            <p:cNvSpPr txBox="1"/>
            <p:nvPr/>
          </p:nvSpPr>
          <p:spPr>
            <a:xfrm>
              <a:off x="810" y="1363"/>
              <a:ext cx="1230" cy="300"/>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choose init seq num, x</a:t>
              </a:r>
              <a:endParaRPr/>
            </a:p>
            <a:p>
              <a:pPr indent="0" lvl="0" marL="0" marR="0" rtl="0" algn="r">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send TCP SYN msg</a:t>
              </a:r>
              <a:endParaRPr/>
            </a:p>
          </p:txBody>
        </p:sp>
      </p:grpSp>
      <p:cxnSp>
        <p:nvCxnSpPr>
          <p:cNvPr id="1270" name="Google Shape;1270;p32"/>
          <p:cNvCxnSpPr/>
          <p:nvPr/>
        </p:nvCxnSpPr>
        <p:spPr>
          <a:xfrm flipH="1">
            <a:off x="7385844" y="3148511"/>
            <a:ext cx="1587" cy="3417888"/>
          </a:xfrm>
          <a:prstGeom prst="straightConnector1">
            <a:avLst/>
          </a:prstGeom>
          <a:noFill/>
          <a:ln cap="flat" cmpd="sng" w="9525">
            <a:solidFill>
              <a:srgbClr val="777777"/>
            </a:solidFill>
            <a:prstDash val="solid"/>
            <a:round/>
            <a:headEnd len="med" w="med" type="none"/>
            <a:tailEnd len="med" w="med" type="none"/>
          </a:ln>
        </p:spPr>
      </p:cxnSp>
      <p:sp>
        <p:nvSpPr>
          <p:cNvPr id="1271" name="Google Shape;1271;p32"/>
          <p:cNvSpPr txBox="1"/>
          <p:nvPr/>
        </p:nvSpPr>
        <p:spPr>
          <a:xfrm>
            <a:off x="9571831" y="5986961"/>
            <a:ext cx="771525"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Tahoma"/>
              <a:buNone/>
            </a:pPr>
            <a:r>
              <a:rPr b="0" i="0" lang="en-US" sz="1600" u="none" cap="none" strike="noStrike">
                <a:solidFill>
                  <a:srgbClr val="CC0000"/>
                </a:solidFill>
                <a:latin typeface="Tahoma"/>
                <a:ea typeface="Tahoma"/>
                <a:cs typeface="Tahoma"/>
                <a:sym typeface="Tahoma"/>
              </a:rPr>
              <a:t>ESTAB</a:t>
            </a:r>
            <a:endParaRPr/>
          </a:p>
        </p:txBody>
      </p:sp>
      <p:grpSp>
        <p:nvGrpSpPr>
          <p:cNvPr id="1272" name="Google Shape;1272;p32"/>
          <p:cNvGrpSpPr/>
          <p:nvPr/>
        </p:nvGrpSpPr>
        <p:grpSpPr>
          <a:xfrm>
            <a:off x="4795044" y="3675561"/>
            <a:ext cx="4519612" cy="1425575"/>
            <a:chOff x="2060" y="1785"/>
            <a:chExt cx="2847" cy="898"/>
          </a:xfrm>
        </p:grpSpPr>
        <p:cxnSp>
          <p:nvCxnSpPr>
            <p:cNvPr id="1273" name="Google Shape;1273;p32"/>
            <p:cNvCxnSpPr/>
            <p:nvPr/>
          </p:nvCxnSpPr>
          <p:spPr>
            <a:xfrm flipH="1">
              <a:off x="2060" y="2031"/>
              <a:ext cx="1580" cy="652"/>
            </a:xfrm>
            <a:prstGeom prst="straightConnector1">
              <a:avLst/>
            </a:prstGeom>
            <a:noFill/>
            <a:ln cap="flat" cmpd="sng" w="28575">
              <a:solidFill>
                <a:srgbClr val="000099"/>
              </a:solidFill>
              <a:prstDash val="solid"/>
              <a:round/>
              <a:headEnd len="med" w="med" type="none"/>
              <a:tailEnd len="med" w="med" type="triangle"/>
            </a:ln>
          </p:spPr>
        </p:cxnSp>
        <p:sp>
          <p:nvSpPr>
            <p:cNvPr id="1274" name="Google Shape;1274;p32"/>
            <p:cNvSpPr/>
            <p:nvPr/>
          </p:nvSpPr>
          <p:spPr>
            <a:xfrm>
              <a:off x="2381" y="2206"/>
              <a:ext cx="896" cy="3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75" name="Google Shape;1275;p32"/>
            <p:cNvSpPr txBox="1"/>
            <p:nvPr/>
          </p:nvSpPr>
          <p:spPr>
            <a:xfrm>
              <a:off x="2159" y="2169"/>
              <a:ext cx="1534"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SYNbit=1, Seq=y</a:t>
              </a:r>
              <a:endParaRPr/>
            </a:p>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ACKbit=1; ACKnum=x+1</a:t>
              </a:r>
              <a:endParaRPr/>
            </a:p>
          </p:txBody>
        </p:sp>
        <p:sp>
          <p:nvSpPr>
            <p:cNvPr id="1276" name="Google Shape;1276;p32"/>
            <p:cNvSpPr txBox="1"/>
            <p:nvPr/>
          </p:nvSpPr>
          <p:spPr>
            <a:xfrm>
              <a:off x="3676" y="1785"/>
              <a:ext cx="1231" cy="42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choose init seq num, y</a:t>
              </a:r>
              <a:endParaRPr/>
            </a:p>
            <a:p>
              <a:pPr indent="0" lvl="0" marL="0" marR="0" rtl="0" algn="l">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send TCP SYNACK</a:t>
              </a:r>
              <a:endParaRPr/>
            </a:p>
            <a:p>
              <a:pPr indent="0" lvl="0" marL="0" marR="0" rtl="0" algn="l">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msg, acking SYN</a:t>
              </a:r>
              <a:endParaRPr/>
            </a:p>
          </p:txBody>
        </p:sp>
      </p:grpSp>
      <p:grpSp>
        <p:nvGrpSpPr>
          <p:cNvPr id="1277" name="Google Shape;1277;p32"/>
          <p:cNvGrpSpPr/>
          <p:nvPr/>
        </p:nvGrpSpPr>
        <p:grpSpPr>
          <a:xfrm>
            <a:off x="2512219" y="4774111"/>
            <a:ext cx="6630987" cy="1373188"/>
            <a:chOff x="622" y="2477"/>
            <a:chExt cx="4177" cy="865"/>
          </a:xfrm>
        </p:grpSpPr>
        <p:cxnSp>
          <p:nvCxnSpPr>
            <p:cNvPr id="1278" name="Google Shape;1278;p32"/>
            <p:cNvCxnSpPr/>
            <p:nvPr/>
          </p:nvCxnSpPr>
          <p:spPr>
            <a:xfrm>
              <a:off x="2073" y="2728"/>
              <a:ext cx="1579" cy="463"/>
            </a:xfrm>
            <a:prstGeom prst="straightConnector1">
              <a:avLst/>
            </a:prstGeom>
            <a:noFill/>
            <a:ln cap="flat" cmpd="sng" w="28575">
              <a:solidFill>
                <a:srgbClr val="000099"/>
              </a:solidFill>
              <a:prstDash val="solid"/>
              <a:round/>
              <a:headEnd len="med" w="med" type="none"/>
              <a:tailEnd len="med" w="med" type="triangle"/>
            </a:ln>
          </p:spPr>
        </p:cxnSp>
        <p:sp>
          <p:nvSpPr>
            <p:cNvPr id="1279" name="Google Shape;1279;p32"/>
            <p:cNvSpPr/>
            <p:nvPr/>
          </p:nvSpPr>
          <p:spPr>
            <a:xfrm>
              <a:off x="2486" y="2806"/>
              <a:ext cx="775" cy="27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80" name="Google Shape;1280;p32"/>
            <p:cNvSpPr txBox="1"/>
            <p:nvPr/>
          </p:nvSpPr>
          <p:spPr>
            <a:xfrm>
              <a:off x="2092" y="2852"/>
              <a:ext cx="1529"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ACKbit=1, ACKnum=y+1</a:t>
              </a:r>
              <a:endParaRPr/>
            </a:p>
          </p:txBody>
        </p:sp>
        <p:sp>
          <p:nvSpPr>
            <p:cNvPr id="1281" name="Google Shape;1281;p32"/>
            <p:cNvSpPr txBox="1"/>
            <p:nvPr/>
          </p:nvSpPr>
          <p:spPr>
            <a:xfrm>
              <a:off x="622" y="2477"/>
              <a:ext cx="1422" cy="663"/>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received SYNACK(x) </a:t>
              </a:r>
              <a:endParaRPr/>
            </a:p>
            <a:p>
              <a:pPr indent="0" lvl="0" marL="0" marR="0" rtl="0" algn="r">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indicates server is live;</a:t>
              </a:r>
              <a:endParaRPr/>
            </a:p>
            <a:p>
              <a:pPr indent="0" lvl="0" marL="0" marR="0" rtl="0" algn="r">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send ACK for SYNACK;</a:t>
              </a:r>
              <a:endParaRPr/>
            </a:p>
            <a:p>
              <a:pPr indent="0" lvl="0" marL="0" marR="0" rtl="0" algn="r">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this segment may contain </a:t>
              </a:r>
              <a:endParaRPr/>
            </a:p>
            <a:p>
              <a:pPr indent="0" lvl="0" marL="0" marR="0" rtl="0" algn="r">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client-to-server data</a:t>
              </a:r>
              <a:endParaRPr/>
            </a:p>
          </p:txBody>
        </p:sp>
        <p:sp>
          <p:nvSpPr>
            <p:cNvPr id="1282" name="Google Shape;1282;p32"/>
            <p:cNvSpPr txBox="1"/>
            <p:nvPr/>
          </p:nvSpPr>
          <p:spPr>
            <a:xfrm>
              <a:off x="3640" y="3042"/>
              <a:ext cx="1159" cy="3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received ACK(y) </a:t>
              </a:r>
              <a:endParaRPr/>
            </a:p>
            <a:p>
              <a:pPr indent="0" lvl="0" marL="0" marR="0" rtl="0" algn="l">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indicates client is live</a:t>
              </a:r>
              <a:endParaRPr/>
            </a:p>
          </p:txBody>
        </p:sp>
      </p:grpSp>
      <p:grpSp>
        <p:nvGrpSpPr>
          <p:cNvPr id="1283" name="Google Shape;1283;p32"/>
          <p:cNvGrpSpPr/>
          <p:nvPr/>
        </p:nvGrpSpPr>
        <p:grpSpPr>
          <a:xfrm>
            <a:off x="1813719" y="3043736"/>
            <a:ext cx="1030287" cy="700088"/>
            <a:chOff x="182" y="1387"/>
            <a:chExt cx="649" cy="441"/>
          </a:xfrm>
        </p:grpSpPr>
        <p:sp>
          <p:nvSpPr>
            <p:cNvPr id="1284" name="Google Shape;1284;p32"/>
            <p:cNvSpPr txBox="1"/>
            <p:nvPr/>
          </p:nvSpPr>
          <p:spPr>
            <a:xfrm>
              <a:off x="182" y="1616"/>
              <a:ext cx="649"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SYNSENT</a:t>
              </a:r>
              <a:endParaRPr/>
            </a:p>
          </p:txBody>
        </p:sp>
        <p:cxnSp>
          <p:nvCxnSpPr>
            <p:cNvPr id="1285" name="Google Shape;1285;p32"/>
            <p:cNvCxnSpPr/>
            <p:nvPr/>
          </p:nvCxnSpPr>
          <p:spPr>
            <a:xfrm>
              <a:off x="462" y="1387"/>
              <a:ext cx="0" cy="277"/>
            </a:xfrm>
            <a:prstGeom prst="straightConnector1">
              <a:avLst/>
            </a:prstGeom>
            <a:noFill/>
            <a:ln cap="flat" cmpd="sng" w="9525">
              <a:solidFill>
                <a:srgbClr val="000000"/>
              </a:solidFill>
              <a:prstDash val="solid"/>
              <a:round/>
              <a:headEnd len="med" w="med" type="none"/>
              <a:tailEnd len="med" w="med" type="triangle"/>
            </a:ln>
          </p:spPr>
        </p:cxnSp>
      </p:grpSp>
      <p:grpSp>
        <p:nvGrpSpPr>
          <p:cNvPr id="1286" name="Google Shape;1286;p32"/>
          <p:cNvGrpSpPr/>
          <p:nvPr/>
        </p:nvGrpSpPr>
        <p:grpSpPr>
          <a:xfrm>
            <a:off x="1815306" y="3704136"/>
            <a:ext cx="771525" cy="1622425"/>
            <a:chOff x="183" y="1803"/>
            <a:chExt cx="486" cy="1022"/>
          </a:xfrm>
        </p:grpSpPr>
        <p:sp>
          <p:nvSpPr>
            <p:cNvPr id="1287" name="Google Shape;1287;p32"/>
            <p:cNvSpPr txBox="1"/>
            <p:nvPr/>
          </p:nvSpPr>
          <p:spPr>
            <a:xfrm>
              <a:off x="183" y="2613"/>
              <a:ext cx="48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Tahoma"/>
                <a:buNone/>
              </a:pPr>
              <a:r>
                <a:rPr b="0" i="0" lang="en-US" sz="1600" u="none" cap="none" strike="noStrike">
                  <a:solidFill>
                    <a:srgbClr val="CC0000"/>
                  </a:solidFill>
                  <a:latin typeface="Tahoma"/>
                  <a:ea typeface="Tahoma"/>
                  <a:cs typeface="Tahoma"/>
                  <a:sym typeface="Tahoma"/>
                </a:rPr>
                <a:t>ESTAB</a:t>
              </a:r>
              <a:endParaRPr/>
            </a:p>
          </p:txBody>
        </p:sp>
        <p:cxnSp>
          <p:nvCxnSpPr>
            <p:cNvPr id="1288" name="Google Shape;1288;p32"/>
            <p:cNvCxnSpPr/>
            <p:nvPr/>
          </p:nvCxnSpPr>
          <p:spPr>
            <a:xfrm>
              <a:off x="465" y="1803"/>
              <a:ext cx="0" cy="797"/>
            </a:xfrm>
            <a:prstGeom prst="straightConnector1">
              <a:avLst/>
            </a:prstGeom>
            <a:noFill/>
            <a:ln cap="flat" cmpd="sng" w="9525">
              <a:solidFill>
                <a:srgbClr val="000000"/>
              </a:solidFill>
              <a:prstDash val="solid"/>
              <a:round/>
              <a:headEnd len="med" w="med" type="none"/>
              <a:tailEnd len="med" w="med" type="triangle"/>
            </a:ln>
          </p:spPr>
        </p:cxnSp>
      </p:grpSp>
      <p:grpSp>
        <p:nvGrpSpPr>
          <p:cNvPr id="1289" name="Google Shape;1289;p32"/>
          <p:cNvGrpSpPr/>
          <p:nvPr/>
        </p:nvGrpSpPr>
        <p:grpSpPr>
          <a:xfrm>
            <a:off x="9268619" y="3099299"/>
            <a:ext cx="1119187" cy="1192212"/>
            <a:chOff x="4878" y="1422"/>
            <a:chExt cx="705" cy="751"/>
          </a:xfrm>
        </p:grpSpPr>
        <p:sp>
          <p:nvSpPr>
            <p:cNvPr id="1290" name="Google Shape;1290;p32"/>
            <p:cNvSpPr txBox="1"/>
            <p:nvPr/>
          </p:nvSpPr>
          <p:spPr>
            <a:xfrm>
              <a:off x="4878" y="1961"/>
              <a:ext cx="705"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SYN RCVD</a:t>
              </a:r>
              <a:endParaRPr/>
            </a:p>
          </p:txBody>
        </p:sp>
        <p:cxnSp>
          <p:nvCxnSpPr>
            <p:cNvPr id="1291" name="Google Shape;1291;p32"/>
            <p:cNvCxnSpPr/>
            <p:nvPr/>
          </p:nvCxnSpPr>
          <p:spPr>
            <a:xfrm>
              <a:off x="5339" y="1422"/>
              <a:ext cx="0" cy="569"/>
            </a:xfrm>
            <a:prstGeom prst="straightConnector1">
              <a:avLst/>
            </a:prstGeom>
            <a:noFill/>
            <a:ln cap="flat" cmpd="sng" w="9525">
              <a:solidFill>
                <a:srgbClr val="000000"/>
              </a:solidFill>
              <a:prstDash val="solid"/>
              <a:round/>
              <a:headEnd len="med" w="med" type="none"/>
              <a:tailEnd len="med" w="med" type="triangle"/>
            </a:ln>
          </p:spPr>
        </p:cxnSp>
      </p:grpSp>
      <p:cxnSp>
        <p:nvCxnSpPr>
          <p:cNvPr id="1292" name="Google Shape;1292;p32"/>
          <p:cNvCxnSpPr/>
          <p:nvPr/>
        </p:nvCxnSpPr>
        <p:spPr>
          <a:xfrm>
            <a:off x="9982994" y="4301036"/>
            <a:ext cx="0" cy="1704975"/>
          </a:xfrm>
          <a:prstGeom prst="straightConnector1">
            <a:avLst/>
          </a:prstGeom>
          <a:noFill/>
          <a:ln cap="flat" cmpd="sng" w="9525">
            <a:solidFill>
              <a:srgbClr val="000000"/>
            </a:solidFill>
            <a:prstDash val="solid"/>
            <a:round/>
            <a:headEnd len="med" w="med" type="none"/>
            <a:tailEnd len="med" w="med" type="triangle"/>
          </a:ln>
        </p:spPr>
      </p:cxnSp>
      <p:sp>
        <p:nvSpPr>
          <p:cNvPr id="1293" name="Google Shape;1293;p32"/>
          <p:cNvSpPr txBox="1"/>
          <p:nvPr/>
        </p:nvSpPr>
        <p:spPr>
          <a:xfrm>
            <a:off x="1395197" y="1675748"/>
            <a:ext cx="1839030" cy="76944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99"/>
              </a:buClr>
              <a:buSzPts val="2800"/>
              <a:buFont typeface="Calibri"/>
              <a:buNone/>
            </a:pPr>
            <a:r>
              <a:rPr b="0" i="0" lang="en-US" sz="2800" u="none" cap="none" strike="noStrike">
                <a:solidFill>
                  <a:srgbClr val="000099"/>
                </a:solidFill>
                <a:latin typeface="Calibri"/>
                <a:ea typeface="Calibri"/>
                <a:cs typeface="Calibri"/>
                <a:sym typeface="Calibri"/>
              </a:rPr>
              <a:t>Client state</a:t>
            </a:r>
            <a:endParaRPr/>
          </a:p>
          <a:p>
            <a:pPr indent="0" lvl="0" marL="0" marR="0" rtl="0" algn="r">
              <a:lnSpc>
                <a:spcPct val="100000"/>
              </a:lnSpc>
              <a:spcBef>
                <a:spcPts val="0"/>
              </a:spcBef>
              <a:spcAft>
                <a:spcPts val="0"/>
              </a:spcAft>
              <a:buClr>
                <a:schemeClr val="dk1"/>
              </a:buClr>
              <a:buSzPts val="1600"/>
              <a:buFont typeface="Tahoma"/>
              <a:buNone/>
            </a:pPr>
            <a:r>
              <a:t/>
            </a:r>
            <a:endParaRPr b="0" i="1" sz="1600" u="none" cap="none" strike="noStrike">
              <a:solidFill>
                <a:srgbClr val="000099"/>
              </a:solidFill>
              <a:latin typeface="Tahoma"/>
              <a:ea typeface="Tahoma"/>
              <a:cs typeface="Tahoma"/>
              <a:sym typeface="Tahoma"/>
            </a:endParaRPr>
          </a:p>
        </p:txBody>
      </p:sp>
      <p:sp>
        <p:nvSpPr>
          <p:cNvPr id="1294" name="Google Shape;1294;p32"/>
          <p:cNvSpPr txBox="1"/>
          <p:nvPr/>
        </p:nvSpPr>
        <p:spPr>
          <a:xfrm>
            <a:off x="1807368" y="2389622"/>
            <a:ext cx="842962"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LISTEN</a:t>
            </a:r>
            <a:endParaRPr/>
          </a:p>
        </p:txBody>
      </p:sp>
      <p:sp>
        <p:nvSpPr>
          <p:cNvPr id="1295" name="Google Shape;1295;p32"/>
          <p:cNvSpPr txBox="1"/>
          <p:nvPr/>
        </p:nvSpPr>
        <p:spPr>
          <a:xfrm>
            <a:off x="8905645" y="1081958"/>
            <a:ext cx="1930400" cy="76944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99"/>
              </a:buClr>
              <a:buSzPts val="2800"/>
              <a:buFont typeface="Calibri"/>
              <a:buNone/>
            </a:pPr>
            <a:r>
              <a:rPr b="0" i="0" lang="en-US" sz="2800" u="none" cap="none" strike="noStrike">
                <a:solidFill>
                  <a:srgbClr val="000099"/>
                </a:solidFill>
                <a:latin typeface="Calibri"/>
                <a:ea typeface="Calibri"/>
                <a:cs typeface="Calibri"/>
                <a:sym typeface="Calibri"/>
              </a:rPr>
              <a:t>Server state</a:t>
            </a:r>
            <a:endParaRPr/>
          </a:p>
          <a:p>
            <a:pPr indent="0" lvl="0" marL="0" marR="0" rtl="0" algn="r">
              <a:lnSpc>
                <a:spcPct val="100000"/>
              </a:lnSpc>
              <a:spcBef>
                <a:spcPts val="0"/>
              </a:spcBef>
              <a:spcAft>
                <a:spcPts val="0"/>
              </a:spcAft>
              <a:buClr>
                <a:schemeClr val="dk1"/>
              </a:buClr>
              <a:buSzPts val="1600"/>
              <a:buFont typeface="Tahoma"/>
              <a:buNone/>
            </a:pPr>
            <a:r>
              <a:t/>
            </a:r>
            <a:endParaRPr b="0" i="1" sz="1600" u="none" cap="none" strike="noStrike">
              <a:solidFill>
                <a:srgbClr val="000099"/>
              </a:solidFill>
              <a:latin typeface="Tahoma"/>
              <a:ea typeface="Tahoma"/>
              <a:cs typeface="Tahoma"/>
              <a:sym typeface="Tahoma"/>
            </a:endParaRPr>
          </a:p>
        </p:txBody>
      </p:sp>
      <p:sp>
        <p:nvSpPr>
          <p:cNvPr id="1296" name="Google Shape;1296;p32"/>
          <p:cNvSpPr txBox="1"/>
          <p:nvPr/>
        </p:nvSpPr>
        <p:spPr>
          <a:xfrm>
            <a:off x="9511504" y="2632510"/>
            <a:ext cx="842962"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LISTEN</a:t>
            </a:r>
            <a:endParaRPr/>
          </a:p>
        </p:txBody>
      </p:sp>
      <p:grpSp>
        <p:nvGrpSpPr>
          <p:cNvPr id="1297" name="Google Shape;1297;p32"/>
          <p:cNvGrpSpPr/>
          <p:nvPr/>
        </p:nvGrpSpPr>
        <p:grpSpPr>
          <a:xfrm>
            <a:off x="4464473" y="2492809"/>
            <a:ext cx="642937" cy="600075"/>
            <a:chOff x="-44" y="1473"/>
            <a:chExt cx="981" cy="1105"/>
          </a:xfrm>
        </p:grpSpPr>
        <p:pic>
          <p:nvPicPr>
            <p:cNvPr descr="desktop_computer_stylized_medium" id="1298" name="Google Shape;1298;p32"/>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1299" name="Google Shape;1299;p3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1300" name="Google Shape;1300;p32"/>
          <p:cNvGrpSpPr/>
          <p:nvPr/>
        </p:nvGrpSpPr>
        <p:grpSpPr>
          <a:xfrm>
            <a:off x="7221809" y="2580121"/>
            <a:ext cx="336550" cy="512763"/>
            <a:chOff x="4140" y="429"/>
            <a:chExt cx="1425" cy="2396"/>
          </a:xfrm>
        </p:grpSpPr>
        <p:sp>
          <p:nvSpPr>
            <p:cNvPr id="1301" name="Google Shape;1301;p3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02" name="Google Shape;1302;p32"/>
            <p:cNvSpPr/>
            <p:nvPr/>
          </p:nvSpPr>
          <p:spPr>
            <a:xfrm>
              <a:off x="4207" y="429"/>
              <a:ext cx="1049"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03" name="Google Shape;1303;p3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04" name="Google Shape;1304;p3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05" name="Google Shape;1305;p32"/>
            <p:cNvSpPr/>
            <p:nvPr/>
          </p:nvSpPr>
          <p:spPr>
            <a:xfrm>
              <a:off x="4214" y="696"/>
              <a:ext cx="592" cy="4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306" name="Google Shape;1306;p32"/>
            <p:cNvGrpSpPr/>
            <p:nvPr/>
          </p:nvGrpSpPr>
          <p:grpSpPr>
            <a:xfrm>
              <a:off x="4751" y="666"/>
              <a:ext cx="578" cy="148"/>
              <a:chOff x="617" y="2566"/>
              <a:chExt cx="721" cy="142"/>
            </a:xfrm>
          </p:grpSpPr>
          <p:sp>
            <p:nvSpPr>
              <p:cNvPr id="1307" name="Google Shape;1307;p32"/>
              <p:cNvSpPr/>
              <p:nvPr/>
            </p:nvSpPr>
            <p:spPr>
              <a:xfrm>
                <a:off x="617" y="2566"/>
                <a:ext cx="721" cy="142"/>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08" name="Google Shape;1308;p32"/>
              <p:cNvSpPr/>
              <p:nvPr/>
            </p:nvSpPr>
            <p:spPr>
              <a:xfrm>
                <a:off x="634" y="2581"/>
                <a:ext cx="688"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309" name="Google Shape;1309;p32"/>
            <p:cNvSpPr/>
            <p:nvPr/>
          </p:nvSpPr>
          <p:spPr>
            <a:xfrm>
              <a:off x="4221" y="1022"/>
              <a:ext cx="598" cy="4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310" name="Google Shape;1310;p32"/>
            <p:cNvGrpSpPr/>
            <p:nvPr/>
          </p:nvGrpSpPr>
          <p:grpSpPr>
            <a:xfrm>
              <a:off x="4745" y="993"/>
              <a:ext cx="585" cy="134"/>
              <a:chOff x="611" y="2567"/>
              <a:chExt cx="730" cy="139"/>
            </a:xfrm>
          </p:grpSpPr>
          <p:sp>
            <p:nvSpPr>
              <p:cNvPr id="1311" name="Google Shape;1311;p32"/>
              <p:cNvSpPr/>
              <p:nvPr/>
            </p:nvSpPr>
            <p:spPr>
              <a:xfrm>
                <a:off x="611" y="2567"/>
                <a:ext cx="730" cy="139"/>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12" name="Google Shape;1312;p32"/>
              <p:cNvSpPr/>
              <p:nvPr/>
            </p:nvSpPr>
            <p:spPr>
              <a:xfrm>
                <a:off x="628" y="2582"/>
                <a:ext cx="696"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313" name="Google Shape;1313;p32"/>
            <p:cNvSpPr/>
            <p:nvPr/>
          </p:nvSpPr>
          <p:spPr>
            <a:xfrm>
              <a:off x="4214" y="1356"/>
              <a:ext cx="598" cy="4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14" name="Google Shape;1314;p32"/>
            <p:cNvSpPr/>
            <p:nvPr/>
          </p:nvSpPr>
          <p:spPr>
            <a:xfrm>
              <a:off x="4227" y="1653"/>
              <a:ext cx="598" cy="52"/>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315" name="Google Shape;1315;p32"/>
            <p:cNvGrpSpPr/>
            <p:nvPr/>
          </p:nvGrpSpPr>
          <p:grpSpPr>
            <a:xfrm>
              <a:off x="4738" y="1630"/>
              <a:ext cx="578" cy="149"/>
              <a:chOff x="618" y="2571"/>
              <a:chExt cx="720" cy="137"/>
            </a:xfrm>
          </p:grpSpPr>
          <p:sp>
            <p:nvSpPr>
              <p:cNvPr id="1316" name="Google Shape;1316;p32"/>
              <p:cNvSpPr/>
              <p:nvPr/>
            </p:nvSpPr>
            <p:spPr>
              <a:xfrm>
                <a:off x="618" y="2571"/>
                <a:ext cx="720" cy="137"/>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17" name="Google Shape;1317;p32"/>
              <p:cNvSpPr/>
              <p:nvPr/>
            </p:nvSpPr>
            <p:spPr>
              <a:xfrm>
                <a:off x="635" y="2585"/>
                <a:ext cx="687"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318" name="Google Shape;1318;p3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319" name="Google Shape;1319;p32"/>
            <p:cNvGrpSpPr/>
            <p:nvPr/>
          </p:nvGrpSpPr>
          <p:grpSpPr>
            <a:xfrm>
              <a:off x="4738" y="1327"/>
              <a:ext cx="584" cy="141"/>
              <a:chOff x="613" y="2568"/>
              <a:chExt cx="728" cy="141"/>
            </a:xfrm>
          </p:grpSpPr>
          <p:sp>
            <p:nvSpPr>
              <p:cNvPr id="1320" name="Google Shape;1320;p32"/>
              <p:cNvSpPr/>
              <p:nvPr/>
            </p:nvSpPr>
            <p:spPr>
              <a:xfrm>
                <a:off x="613" y="2568"/>
                <a:ext cx="728" cy="141"/>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21" name="Google Shape;1321;p32"/>
              <p:cNvSpPr/>
              <p:nvPr/>
            </p:nvSpPr>
            <p:spPr>
              <a:xfrm>
                <a:off x="630" y="2582"/>
                <a:ext cx="695" cy="111"/>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322" name="Google Shape;1322;p32"/>
            <p:cNvSpPr/>
            <p:nvPr/>
          </p:nvSpPr>
          <p:spPr>
            <a:xfrm>
              <a:off x="5249" y="429"/>
              <a:ext cx="67" cy="2292"/>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23" name="Google Shape;1323;p3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24" name="Google Shape;1324;p3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25" name="Google Shape;1325;p32"/>
            <p:cNvSpPr/>
            <p:nvPr/>
          </p:nvSpPr>
          <p:spPr>
            <a:xfrm>
              <a:off x="5518" y="2610"/>
              <a:ext cx="47"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26" name="Google Shape;1326;p3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27" name="Google Shape;1327;p32"/>
            <p:cNvSpPr/>
            <p:nvPr/>
          </p:nvSpPr>
          <p:spPr>
            <a:xfrm>
              <a:off x="4140" y="2677"/>
              <a:ext cx="1196" cy="148"/>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28" name="Google Shape;1328;p32"/>
            <p:cNvSpPr/>
            <p:nvPr/>
          </p:nvSpPr>
          <p:spPr>
            <a:xfrm>
              <a:off x="4207" y="2714"/>
              <a:ext cx="1069" cy="82"/>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29" name="Google Shape;1329;p32"/>
            <p:cNvSpPr/>
            <p:nvPr/>
          </p:nvSpPr>
          <p:spPr>
            <a:xfrm>
              <a:off x="4308" y="2380"/>
              <a:ext cx="155" cy="14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30" name="Google Shape;1330;p32"/>
            <p:cNvSpPr/>
            <p:nvPr/>
          </p:nvSpPr>
          <p:spPr>
            <a:xfrm>
              <a:off x="4483" y="2387"/>
              <a:ext cx="161" cy="14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0000"/>
                </a:solidFill>
                <a:latin typeface="Arial"/>
                <a:ea typeface="Arial"/>
                <a:cs typeface="Arial"/>
                <a:sym typeface="Arial"/>
              </a:endParaRPr>
            </a:p>
          </p:txBody>
        </p:sp>
        <p:sp>
          <p:nvSpPr>
            <p:cNvPr id="1331" name="Google Shape;1331;p32"/>
            <p:cNvSpPr/>
            <p:nvPr/>
          </p:nvSpPr>
          <p:spPr>
            <a:xfrm>
              <a:off x="4664" y="2380"/>
              <a:ext cx="155" cy="141"/>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332" name="Google Shape;1332;p32"/>
            <p:cNvSpPr/>
            <p:nvPr/>
          </p:nvSpPr>
          <p:spPr>
            <a:xfrm>
              <a:off x="5061" y="1838"/>
              <a:ext cx="87" cy="757"/>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333" name="Google Shape;1333;p32"/>
          <p:cNvSpPr txBox="1"/>
          <p:nvPr/>
        </p:nvSpPr>
        <p:spPr>
          <a:xfrm>
            <a:off x="374662" y="2181018"/>
            <a:ext cx="4209864" cy="261557"/>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000000"/>
              </a:buClr>
              <a:buSzPts val="1200"/>
              <a:buFont typeface="Courier"/>
              <a:buNone/>
            </a:pPr>
            <a:r>
              <a:rPr b="0" i="0" lang="en-US" sz="1200" u="none" cap="none" strike="noStrike">
                <a:solidFill>
                  <a:srgbClr val="000000"/>
                </a:solidFill>
                <a:latin typeface="Courier"/>
                <a:ea typeface="Courier"/>
                <a:cs typeface="Courier"/>
                <a:sym typeface="Courier"/>
              </a:rPr>
              <a:t>clientSocket = socket(AF_INET, SOCK_STREAM)</a:t>
            </a:r>
            <a:endParaRPr/>
          </a:p>
        </p:txBody>
      </p:sp>
      <p:sp>
        <p:nvSpPr>
          <p:cNvPr id="1334" name="Google Shape;1334;p32"/>
          <p:cNvSpPr txBox="1"/>
          <p:nvPr/>
        </p:nvSpPr>
        <p:spPr>
          <a:xfrm>
            <a:off x="7821898" y="1651172"/>
            <a:ext cx="4461478" cy="104644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Courier"/>
              <a:buNone/>
            </a:pPr>
            <a:r>
              <a:rPr b="0" i="0" lang="en-US" sz="1200" u="none" cap="none" strike="noStrike">
                <a:solidFill>
                  <a:srgbClr val="000000"/>
                </a:solidFill>
                <a:latin typeface="Courier"/>
                <a:ea typeface="Courier"/>
                <a:cs typeface="Courier"/>
                <a:sym typeface="Courier"/>
              </a:rPr>
              <a:t>serverSocket = socket(AF_INET,SOCK_STREAM)</a:t>
            </a:r>
            <a:endParaRPr/>
          </a:p>
          <a:p>
            <a:pPr indent="0" lvl="0" marL="0" marR="0" rtl="0" algn="l">
              <a:lnSpc>
                <a:spcPct val="100000"/>
              </a:lnSpc>
              <a:spcBef>
                <a:spcPts val="0"/>
              </a:spcBef>
              <a:spcAft>
                <a:spcPts val="0"/>
              </a:spcAft>
              <a:buClr>
                <a:srgbClr val="000000"/>
              </a:buClr>
              <a:buSzPts val="1200"/>
              <a:buFont typeface="Courier"/>
              <a:buNone/>
            </a:pPr>
            <a:r>
              <a:rPr b="0" i="0" lang="en-US" sz="1200" u="none" cap="none" strike="noStrike">
                <a:solidFill>
                  <a:srgbClr val="000000"/>
                </a:solidFill>
                <a:latin typeface="Courier"/>
                <a:ea typeface="Courier"/>
                <a:cs typeface="Courier"/>
                <a:sym typeface="Courier"/>
              </a:rPr>
              <a:t>serverSocket.bind((‘’,serverPort))</a:t>
            </a:r>
            <a:endParaRPr/>
          </a:p>
          <a:p>
            <a:pPr indent="0" lvl="0" marL="0" marR="0" rtl="0" algn="l">
              <a:lnSpc>
                <a:spcPct val="100000"/>
              </a:lnSpc>
              <a:spcBef>
                <a:spcPts val="0"/>
              </a:spcBef>
              <a:spcAft>
                <a:spcPts val="0"/>
              </a:spcAft>
              <a:buClr>
                <a:srgbClr val="000000"/>
              </a:buClr>
              <a:buSzPts val="1200"/>
              <a:buFont typeface="Courier"/>
              <a:buNone/>
            </a:pPr>
            <a:r>
              <a:rPr b="0" i="0" lang="en-US" sz="1200" u="none" cap="none" strike="noStrike">
                <a:solidFill>
                  <a:srgbClr val="000000"/>
                </a:solidFill>
                <a:latin typeface="Courier"/>
                <a:ea typeface="Courier"/>
                <a:cs typeface="Courier"/>
                <a:sym typeface="Courier"/>
              </a:rPr>
              <a:t>serverSocket.listen(1)</a:t>
            </a:r>
            <a:endParaRPr/>
          </a:p>
          <a:p>
            <a:pPr indent="0" lvl="0" marL="0" marR="0" rtl="0" algn="l">
              <a:lnSpc>
                <a:spcPct val="100000"/>
              </a:lnSpc>
              <a:spcBef>
                <a:spcPts val="0"/>
              </a:spcBef>
              <a:spcAft>
                <a:spcPts val="0"/>
              </a:spcAft>
              <a:buClr>
                <a:srgbClr val="000000"/>
              </a:buClr>
              <a:buSzPts val="1200"/>
              <a:buFont typeface="Courier"/>
              <a:buNone/>
            </a:pPr>
            <a:r>
              <a:rPr b="0" i="0" lang="en-US" sz="1200" u="none" cap="none" strike="noStrike">
                <a:solidFill>
                  <a:srgbClr val="000000"/>
                </a:solidFill>
                <a:latin typeface="Courier"/>
                <a:ea typeface="Courier"/>
                <a:cs typeface="Courier"/>
                <a:sym typeface="Courier"/>
              </a:rPr>
              <a:t>connectionSocket, addr = serverSocket.accept()</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32"/>
          <p:cNvSpPr txBox="1"/>
          <p:nvPr/>
        </p:nvSpPr>
        <p:spPr>
          <a:xfrm>
            <a:off x="276543" y="2694832"/>
            <a:ext cx="4433244" cy="263149"/>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000000"/>
              </a:buClr>
              <a:buSzPts val="1200"/>
              <a:buFont typeface="Courier"/>
              <a:buNone/>
            </a:pPr>
            <a:r>
              <a:rPr b="0" i="0" lang="en-US" sz="1200" u="none" cap="none" strike="noStrike">
                <a:solidFill>
                  <a:srgbClr val="000000"/>
                </a:solidFill>
                <a:latin typeface="Courier"/>
                <a:ea typeface="Courier"/>
                <a:cs typeface="Courier"/>
                <a:sym typeface="Courier"/>
              </a:rPr>
              <a:t>clientSocket.connect((serverName,serverPort))</a:t>
            </a:r>
            <a:endParaRPr/>
          </a:p>
        </p:txBody>
      </p:sp>
      <p:sp>
        <p:nvSpPr>
          <p:cNvPr id="1336" name="Google Shape;1336;p3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5"/>
                                        </p:tgtEl>
                                        <p:attrNameLst>
                                          <p:attrName>style.visibility</p:attrName>
                                        </p:attrNameLst>
                                      </p:cBhvr>
                                      <p:to>
                                        <p:strVal val="visible"/>
                                      </p:to>
                                    </p:set>
                                    <p:animEffect filter="fade" transition="in">
                                      <p:cBhvr>
                                        <p:cTn dur="500"/>
                                        <p:tgtEl>
                                          <p:spTgt spid="1265"/>
                                        </p:tgtEl>
                                      </p:cBhvr>
                                    </p:animEffect>
                                  </p:childTnLst>
                                </p:cTn>
                              </p:par>
                              <p:par>
                                <p:cTn fill="hold" nodeType="withEffect" presetClass="entr" presetID="10" presetSubtype="0">
                                  <p:stCondLst>
                                    <p:cond delay="0"/>
                                  </p:stCondLst>
                                  <p:childTnLst>
                                    <p:set>
                                      <p:cBhvr>
                                        <p:cTn dur="1" fill="hold">
                                          <p:stCondLst>
                                            <p:cond delay="0"/>
                                          </p:stCondLst>
                                        </p:cTn>
                                        <p:tgtEl>
                                          <p:spTgt spid="1283"/>
                                        </p:tgtEl>
                                        <p:attrNameLst>
                                          <p:attrName>style.visibility</p:attrName>
                                        </p:attrNameLst>
                                      </p:cBhvr>
                                      <p:to>
                                        <p:strVal val="visible"/>
                                      </p:to>
                                    </p:set>
                                    <p:animEffect filter="fade" transition="in">
                                      <p:cBhvr>
                                        <p:cTn dur="500"/>
                                        <p:tgtEl>
                                          <p:spTgt spid="1283"/>
                                        </p:tgtEl>
                                      </p:cBhvr>
                                    </p:animEffect>
                                  </p:childTnLst>
                                </p:cTn>
                              </p:par>
                              <p:par>
                                <p:cTn fill="hold" nodeType="withEffect" presetClass="entr" presetID="10" presetSubtype="0">
                                  <p:stCondLst>
                                    <p:cond delay="0"/>
                                  </p:stCondLst>
                                  <p:childTnLst>
                                    <p:set>
                                      <p:cBhvr>
                                        <p:cTn dur="1" fill="hold">
                                          <p:stCondLst>
                                            <p:cond delay="0"/>
                                          </p:stCondLst>
                                        </p:cTn>
                                        <p:tgtEl>
                                          <p:spTgt spid="1335"/>
                                        </p:tgtEl>
                                        <p:attrNameLst>
                                          <p:attrName>style.visibility</p:attrName>
                                        </p:attrNameLst>
                                      </p:cBhvr>
                                      <p:to>
                                        <p:strVal val="visible"/>
                                      </p:to>
                                    </p:set>
                                    <p:animEffect filter="fade" transition="in">
                                      <p:cBhvr>
                                        <p:cTn dur="500"/>
                                        <p:tgtEl>
                                          <p:spTgt spid="1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9"/>
                                        </p:tgtEl>
                                        <p:attrNameLst>
                                          <p:attrName>style.visibility</p:attrName>
                                        </p:attrNameLst>
                                      </p:cBhvr>
                                      <p:to>
                                        <p:strVal val="visible"/>
                                      </p:to>
                                    </p:set>
                                    <p:animEffect filter="fade" transition="in">
                                      <p:cBhvr>
                                        <p:cTn dur="500"/>
                                        <p:tgtEl>
                                          <p:spTgt spid="1289"/>
                                        </p:tgtEl>
                                      </p:cBhvr>
                                    </p:animEffect>
                                  </p:childTnLst>
                                </p:cTn>
                              </p:par>
                              <p:par>
                                <p:cTn fill="hold" nodeType="withEffect" presetClass="entr" presetID="10" presetSubtype="0">
                                  <p:stCondLst>
                                    <p:cond delay="0"/>
                                  </p:stCondLst>
                                  <p:childTnLst>
                                    <p:set>
                                      <p:cBhvr>
                                        <p:cTn dur="1" fill="hold">
                                          <p:stCondLst>
                                            <p:cond delay="0"/>
                                          </p:stCondLst>
                                        </p:cTn>
                                        <p:tgtEl>
                                          <p:spTgt spid="1272"/>
                                        </p:tgtEl>
                                        <p:attrNameLst>
                                          <p:attrName>style.visibility</p:attrName>
                                        </p:attrNameLst>
                                      </p:cBhvr>
                                      <p:to>
                                        <p:strVal val="visible"/>
                                      </p:to>
                                    </p:set>
                                    <p:animEffect filter="fade" transition="in">
                                      <p:cBhvr>
                                        <p:cTn dur="500"/>
                                        <p:tgtEl>
                                          <p:spTgt spid="1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7"/>
                                        </p:tgtEl>
                                        <p:attrNameLst>
                                          <p:attrName>style.visibility</p:attrName>
                                        </p:attrNameLst>
                                      </p:cBhvr>
                                      <p:to>
                                        <p:strVal val="visible"/>
                                      </p:to>
                                    </p:set>
                                    <p:animEffect filter="fade" transition="in">
                                      <p:cBhvr>
                                        <p:cTn dur="500"/>
                                        <p:tgtEl>
                                          <p:spTgt spid="1277"/>
                                        </p:tgtEl>
                                      </p:cBhvr>
                                    </p:animEffect>
                                  </p:childTnLst>
                                </p:cTn>
                              </p:par>
                              <p:par>
                                <p:cTn fill="hold" nodeType="withEffect" presetClass="entr" presetID="10" presetSubtype="0">
                                  <p:stCondLst>
                                    <p:cond delay="0"/>
                                  </p:stCondLst>
                                  <p:childTnLst>
                                    <p:set>
                                      <p:cBhvr>
                                        <p:cTn dur="1" fill="hold">
                                          <p:stCondLst>
                                            <p:cond delay="0"/>
                                          </p:stCondLst>
                                        </p:cTn>
                                        <p:tgtEl>
                                          <p:spTgt spid="1286"/>
                                        </p:tgtEl>
                                        <p:attrNameLst>
                                          <p:attrName>style.visibility</p:attrName>
                                        </p:attrNameLst>
                                      </p:cBhvr>
                                      <p:to>
                                        <p:strVal val="visible"/>
                                      </p:to>
                                    </p:set>
                                    <p:animEffect filter="fade" transition="in">
                                      <p:cBhvr>
                                        <p:cTn dur="500"/>
                                        <p:tgtEl>
                                          <p:spTgt spid="128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71"/>
                                        </p:tgtEl>
                                        <p:attrNameLst>
                                          <p:attrName>style.visibility</p:attrName>
                                        </p:attrNameLst>
                                      </p:cBhvr>
                                      <p:to>
                                        <p:strVal val="visible"/>
                                      </p:to>
                                    </p:set>
                                    <p:animEffect filter="fade" transition="in">
                                      <p:cBhvr>
                                        <p:cTn dur="500"/>
                                        <p:tgtEl>
                                          <p:spTgt spid="1271"/>
                                        </p:tgtEl>
                                      </p:cBhvr>
                                    </p:animEffect>
                                  </p:childTnLst>
                                </p:cTn>
                              </p:par>
                              <p:par>
                                <p:cTn fill="hold" nodeType="withEffect" presetClass="entr" presetID="10" presetSubtype="0">
                                  <p:stCondLst>
                                    <p:cond delay="0"/>
                                  </p:stCondLst>
                                  <p:childTnLst>
                                    <p:set>
                                      <p:cBhvr>
                                        <p:cTn dur="1" fill="hold">
                                          <p:stCondLst>
                                            <p:cond delay="0"/>
                                          </p:stCondLst>
                                        </p:cTn>
                                        <p:tgtEl>
                                          <p:spTgt spid="1292"/>
                                        </p:tgtEl>
                                        <p:attrNameLst>
                                          <p:attrName>style.visibility</p:attrName>
                                        </p:attrNameLst>
                                      </p:cBhvr>
                                      <p:to>
                                        <p:strVal val="visible"/>
                                      </p:to>
                                    </p:set>
                                    <p:animEffect filter="fade" transition="in">
                                      <p:cBhvr>
                                        <p:cTn dur="500"/>
                                        <p:tgtEl>
                                          <p:spTgt spid="1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33"/>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A human 3-way handshake protocol</a:t>
            </a:r>
            <a:endParaRPr b="0" sz="4400"/>
          </a:p>
        </p:txBody>
      </p:sp>
      <p:pic>
        <p:nvPicPr>
          <p:cNvPr descr="A pile of snow&#10;&#10;Description automatically generated" id="1343" name="Google Shape;1343;p33"/>
          <p:cNvPicPr preferRelativeResize="0"/>
          <p:nvPr/>
        </p:nvPicPr>
        <p:blipFill rotWithShape="1">
          <a:blip r:embed="rId3">
            <a:alphaModFix/>
          </a:blip>
          <a:srcRect b="0" l="0" r="0" t="0"/>
          <a:stretch/>
        </p:blipFill>
        <p:spPr>
          <a:xfrm>
            <a:off x="1750251" y="1530219"/>
            <a:ext cx="8358252" cy="5472528"/>
          </a:xfrm>
          <a:prstGeom prst="rect">
            <a:avLst/>
          </a:prstGeom>
          <a:noFill/>
          <a:ln>
            <a:noFill/>
          </a:ln>
        </p:spPr>
      </p:pic>
      <p:grpSp>
        <p:nvGrpSpPr>
          <p:cNvPr id="1344" name="Google Shape;1344;p33"/>
          <p:cNvGrpSpPr/>
          <p:nvPr/>
        </p:nvGrpSpPr>
        <p:grpSpPr>
          <a:xfrm>
            <a:off x="6538586" y="2065751"/>
            <a:ext cx="1730667" cy="612648"/>
            <a:chOff x="6538586" y="2065751"/>
            <a:chExt cx="1730667" cy="612648"/>
          </a:xfrm>
        </p:grpSpPr>
        <p:sp>
          <p:nvSpPr>
            <p:cNvPr id="1345" name="Google Shape;1345;p33"/>
            <p:cNvSpPr/>
            <p:nvPr/>
          </p:nvSpPr>
          <p:spPr>
            <a:xfrm>
              <a:off x="6551111" y="2065751"/>
              <a:ext cx="1672748" cy="612648"/>
            </a:xfrm>
            <a:prstGeom prst="wedgeRoundRectCallout">
              <a:avLst>
                <a:gd fmla="val 54830" name="adj1"/>
                <a:gd fmla="val 429311" name="adj2"/>
                <a:gd fmla="val 16667" name="adj3"/>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46" name="Google Shape;1346;p33"/>
            <p:cNvSpPr txBox="1"/>
            <p:nvPr/>
          </p:nvSpPr>
          <p:spPr>
            <a:xfrm>
              <a:off x="6538586" y="2153433"/>
              <a:ext cx="173066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1. On belay?</a:t>
              </a:r>
              <a:endParaRPr/>
            </a:p>
          </p:txBody>
        </p:sp>
      </p:grpSp>
      <p:sp>
        <p:nvSpPr>
          <p:cNvPr id="1347" name="Google Shape;1347;p33"/>
          <p:cNvSpPr/>
          <p:nvPr/>
        </p:nvSpPr>
        <p:spPr>
          <a:xfrm>
            <a:off x="1640908" y="5812076"/>
            <a:ext cx="10459233" cy="127765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348" name="Google Shape;1348;p33"/>
          <p:cNvGrpSpPr/>
          <p:nvPr/>
        </p:nvGrpSpPr>
        <p:grpSpPr>
          <a:xfrm>
            <a:off x="5814165" y="3280776"/>
            <a:ext cx="1672748" cy="612648"/>
            <a:chOff x="5814165" y="3280776"/>
            <a:chExt cx="1672748" cy="612648"/>
          </a:xfrm>
        </p:grpSpPr>
        <p:sp>
          <p:nvSpPr>
            <p:cNvPr id="1349" name="Google Shape;1349;p33"/>
            <p:cNvSpPr/>
            <p:nvPr/>
          </p:nvSpPr>
          <p:spPr>
            <a:xfrm>
              <a:off x="5814165" y="3280776"/>
              <a:ext cx="1672748" cy="612648"/>
            </a:xfrm>
            <a:prstGeom prst="wedgeRoundRectCallout">
              <a:avLst>
                <a:gd fmla="val -120395" name="adj1"/>
                <a:gd fmla="val -120679" name="adj2"/>
                <a:gd fmla="val 16667" name="adj3"/>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50" name="Google Shape;1350;p33"/>
            <p:cNvSpPr txBox="1"/>
            <p:nvPr/>
          </p:nvSpPr>
          <p:spPr>
            <a:xfrm>
              <a:off x="5826690" y="3332968"/>
              <a:ext cx="162807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2. Belay on.</a:t>
              </a:r>
              <a:endParaRPr/>
            </a:p>
          </p:txBody>
        </p:sp>
      </p:grpSp>
      <p:grpSp>
        <p:nvGrpSpPr>
          <p:cNvPr id="1351" name="Google Shape;1351;p33"/>
          <p:cNvGrpSpPr/>
          <p:nvPr/>
        </p:nvGrpSpPr>
        <p:grpSpPr>
          <a:xfrm>
            <a:off x="8321457" y="3646119"/>
            <a:ext cx="1695712" cy="612648"/>
            <a:chOff x="8321457" y="3646119"/>
            <a:chExt cx="1695712" cy="612648"/>
          </a:xfrm>
        </p:grpSpPr>
        <p:sp>
          <p:nvSpPr>
            <p:cNvPr id="1352" name="Google Shape;1352;p33"/>
            <p:cNvSpPr/>
            <p:nvPr/>
          </p:nvSpPr>
          <p:spPr>
            <a:xfrm>
              <a:off x="8344421" y="3646119"/>
              <a:ext cx="1672748" cy="612648"/>
            </a:xfrm>
            <a:prstGeom prst="wedgeRoundRectCallout">
              <a:avLst>
                <a:gd fmla="val -44764" name="adj1"/>
                <a:gd fmla="val 169650" name="adj2"/>
                <a:gd fmla="val 16667" name="adj3"/>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53" name="Google Shape;1353;p33"/>
            <p:cNvSpPr txBox="1"/>
            <p:nvPr/>
          </p:nvSpPr>
          <p:spPr>
            <a:xfrm>
              <a:off x="8321457" y="3710836"/>
              <a:ext cx="16514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3. Climbing.</a:t>
              </a:r>
              <a:endParaRPr/>
            </a:p>
          </p:txBody>
        </p:sp>
      </p:grpSp>
      <p:sp>
        <p:nvSpPr>
          <p:cNvPr id="1354" name="Google Shape;1354;p3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4"/>
                                        </p:tgtEl>
                                        <p:attrNameLst>
                                          <p:attrName>style.visibility</p:attrName>
                                        </p:attrNameLst>
                                      </p:cBhvr>
                                      <p:to>
                                        <p:strVal val="visible"/>
                                      </p:to>
                                    </p:set>
                                    <p:animEffect filter="fade" transition="in">
                                      <p:cBhvr>
                                        <p:cTn dur="500"/>
                                        <p:tgtEl>
                                          <p:spTgt spid="1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8"/>
                                        </p:tgtEl>
                                        <p:attrNameLst>
                                          <p:attrName>style.visibility</p:attrName>
                                        </p:attrNameLst>
                                      </p:cBhvr>
                                      <p:to>
                                        <p:strVal val="visible"/>
                                      </p:to>
                                    </p:set>
                                    <p:animEffect filter="fade" transition="in">
                                      <p:cBhvr>
                                        <p:cTn dur="500"/>
                                        <p:tgtEl>
                                          <p:spTgt spid="1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1"/>
                                        </p:tgtEl>
                                        <p:attrNameLst>
                                          <p:attrName>style.visibility</p:attrName>
                                        </p:attrNameLst>
                                      </p:cBhvr>
                                      <p:to>
                                        <p:strVal val="visible"/>
                                      </p:to>
                                    </p:set>
                                    <p:animEffect filter="fade" transition="in">
                                      <p:cBhvr>
                                        <p:cTn dur="500"/>
                                        <p:tgtEl>
                                          <p:spTgt spid="1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34"/>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Closing a TCP connection</a:t>
            </a:r>
            <a:endParaRPr b="0" sz="4400"/>
          </a:p>
        </p:txBody>
      </p:sp>
      <p:sp>
        <p:nvSpPr>
          <p:cNvPr id="1361" name="Google Shape;1361;p34"/>
          <p:cNvSpPr txBox="1"/>
          <p:nvPr/>
        </p:nvSpPr>
        <p:spPr>
          <a:xfrm>
            <a:off x="798690" y="1441263"/>
            <a:ext cx="9698318" cy="4186238"/>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client, server each close their side of connection</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send TCP segment with FIN bit = 1</a:t>
            </a:r>
            <a:endParaRPr/>
          </a:p>
          <a:p>
            <a:pPr indent="-222250" lvl="0" marL="352425"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respond to received FIN with ACK</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on receiving FIN, ACK can be combined with own FIN</a:t>
            </a:r>
            <a:endParaRPr/>
          </a:p>
          <a:p>
            <a:pPr indent="-222250" lvl="0" marL="352425"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simultaneous FIN exchanges can be handled</a:t>
            </a:r>
            <a:endParaRPr/>
          </a:p>
        </p:txBody>
      </p:sp>
      <p:sp>
        <p:nvSpPr>
          <p:cNvPr id="1362" name="Google Shape;1362;p3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8"/>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overview  </a:t>
            </a:r>
            <a:r>
              <a:rPr b="0" lang="en-US" sz="3200"/>
              <a:t>RFCs: 793,1122, 2018, 5681, 7323</a:t>
            </a:r>
            <a:endParaRPr b="0" sz="4400"/>
          </a:p>
        </p:txBody>
      </p:sp>
      <p:sp>
        <p:nvSpPr>
          <p:cNvPr id="55" name="Google Shape;55;p8"/>
          <p:cNvSpPr txBox="1"/>
          <p:nvPr/>
        </p:nvSpPr>
        <p:spPr>
          <a:xfrm>
            <a:off x="5949863" y="1322613"/>
            <a:ext cx="6012953" cy="5535387"/>
          </a:xfrm>
          <a:prstGeom prst="rect">
            <a:avLst/>
          </a:prstGeom>
          <a:noFill/>
          <a:ln>
            <a:noFill/>
          </a:ln>
        </p:spPr>
        <p:txBody>
          <a:bodyPr anchorCtr="0" anchor="t" bIns="45700" lIns="91425" spcFirstLastPara="1" rIns="91425" wrap="square" tIns="45700">
            <a:normAutofit/>
          </a:bodyPr>
          <a:lstStyle/>
          <a:p>
            <a:pPr indent="-293688" lvl="0" marL="471488"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C00000"/>
                </a:solidFill>
                <a:latin typeface="Calibri"/>
                <a:ea typeface="Calibri"/>
                <a:cs typeface="Calibri"/>
                <a:sym typeface="Calibri"/>
              </a:rPr>
              <a:t>cumulative ACKs</a:t>
            </a:r>
            <a:endParaRPr/>
          </a:p>
          <a:p>
            <a:pPr indent="-293688" lvl="0" marL="471488" marR="0" rtl="0" algn="l">
              <a:lnSpc>
                <a:spcPct val="90000"/>
              </a:lnSpc>
              <a:spcBef>
                <a:spcPts val="1000"/>
              </a:spcBef>
              <a:spcAft>
                <a:spcPts val="0"/>
              </a:spcAft>
              <a:buClr>
                <a:srgbClr val="0000A3"/>
              </a:buClr>
              <a:buSzPts val="3200"/>
              <a:buFont typeface="Noto Sans Symbols"/>
              <a:buChar char="▪"/>
            </a:pPr>
            <a:r>
              <a:rPr b="0" i="0" lang="en-US" sz="3200" u="none" cap="none" strike="noStrike">
                <a:solidFill>
                  <a:srgbClr val="C00000"/>
                </a:solidFill>
                <a:latin typeface="Calibri"/>
                <a:ea typeface="Calibri"/>
                <a:cs typeface="Calibri"/>
                <a:sym typeface="Calibri"/>
              </a:rPr>
              <a:t>pipelining:</a:t>
            </a:r>
            <a:endParaRPr/>
          </a:p>
          <a:p>
            <a:pPr indent="-293688" lvl="2" marL="919163" marR="0" rtl="0" algn="l">
              <a:lnSpc>
                <a:spcPct val="90000"/>
              </a:lnSpc>
              <a:spcBef>
                <a:spcPts val="50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TCP congestion and flow control set window size</a:t>
            </a:r>
            <a:endParaRPr b="0" i="1" sz="2800" u="none" cap="none" strike="noStrike">
              <a:solidFill>
                <a:srgbClr val="000000"/>
              </a:solidFill>
              <a:latin typeface="Calibri"/>
              <a:ea typeface="Calibri"/>
              <a:cs typeface="Calibri"/>
              <a:sym typeface="Calibri"/>
            </a:endParaRPr>
          </a:p>
          <a:p>
            <a:pPr indent="-341313" lvl="0" marL="471488" marR="0" rtl="0" algn="l">
              <a:lnSpc>
                <a:spcPct val="90000"/>
              </a:lnSpc>
              <a:spcBef>
                <a:spcPts val="1000"/>
              </a:spcBef>
              <a:spcAft>
                <a:spcPts val="0"/>
              </a:spcAft>
              <a:buClr>
                <a:srgbClr val="0000A3"/>
              </a:buClr>
              <a:buSzPts val="3200"/>
              <a:buFont typeface="Noto Sans Symbols"/>
              <a:buChar char="▪"/>
            </a:pPr>
            <a:r>
              <a:rPr b="0" i="0" lang="en-US" sz="3200" u="none" cap="none" strike="noStrike">
                <a:solidFill>
                  <a:srgbClr val="C00000"/>
                </a:solidFill>
                <a:latin typeface="Calibri"/>
                <a:ea typeface="Calibri"/>
                <a:cs typeface="Calibri"/>
                <a:sym typeface="Calibri"/>
              </a:rPr>
              <a:t>connection-oriented: </a:t>
            </a:r>
            <a:endParaRPr/>
          </a:p>
          <a:p>
            <a:pPr indent="-231775" lvl="1" marL="695325" marR="0" rtl="0" algn="l">
              <a:lnSpc>
                <a:spcPct val="90000"/>
              </a:lnSpc>
              <a:spcBef>
                <a:spcPts val="5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handshaking (exchange of control messages) initializes sender, receiver state before data exchange</a:t>
            </a:r>
            <a:endParaRPr/>
          </a:p>
          <a:p>
            <a:pPr indent="-341313" lvl="0" marL="471488" marR="0" rtl="0" algn="l">
              <a:lnSpc>
                <a:spcPct val="90000"/>
              </a:lnSpc>
              <a:spcBef>
                <a:spcPts val="1000"/>
              </a:spcBef>
              <a:spcAft>
                <a:spcPts val="0"/>
              </a:spcAft>
              <a:buClr>
                <a:srgbClr val="0000A3"/>
              </a:buClr>
              <a:buSzPts val="3200"/>
              <a:buFont typeface="Noto Sans Symbols"/>
              <a:buChar char="▪"/>
            </a:pPr>
            <a:r>
              <a:rPr b="0" i="0" lang="en-US" sz="3200" u="none" cap="none" strike="noStrike">
                <a:solidFill>
                  <a:srgbClr val="C00000"/>
                </a:solidFill>
                <a:latin typeface="Calibri"/>
                <a:ea typeface="Calibri"/>
                <a:cs typeface="Calibri"/>
                <a:sym typeface="Calibri"/>
              </a:rPr>
              <a:t>flow controlled:</a:t>
            </a:r>
            <a:endParaRPr/>
          </a:p>
          <a:p>
            <a:pPr indent="-231775" lvl="1" marL="695325" marR="0" rtl="0" algn="l">
              <a:lnSpc>
                <a:spcPct val="90000"/>
              </a:lnSpc>
              <a:spcBef>
                <a:spcPts val="4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sender will not overwhelm receiver</a:t>
            </a:r>
            <a:endParaRPr/>
          </a:p>
        </p:txBody>
      </p:sp>
      <p:sp>
        <p:nvSpPr>
          <p:cNvPr id="56" name="Google Shape;56;p8"/>
          <p:cNvSpPr txBox="1"/>
          <p:nvPr/>
        </p:nvSpPr>
        <p:spPr>
          <a:xfrm>
            <a:off x="687960" y="1322613"/>
            <a:ext cx="5382987" cy="4648200"/>
          </a:xfrm>
          <a:prstGeom prst="rect">
            <a:avLst/>
          </a:prstGeom>
          <a:noFill/>
          <a:ln>
            <a:noFill/>
          </a:ln>
        </p:spPr>
        <p:txBody>
          <a:bodyPr anchorCtr="0" anchor="t" bIns="45700" lIns="91425" spcFirstLastPara="1" rIns="91425" wrap="square" tIns="45700">
            <a:normAutofit/>
          </a:bodyPr>
          <a:lstStyle/>
          <a:p>
            <a:pPr indent="-293688" lvl="0" marL="471488"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C00000"/>
                </a:solidFill>
                <a:latin typeface="Calibri"/>
                <a:ea typeface="Calibri"/>
                <a:cs typeface="Calibri"/>
                <a:sym typeface="Calibri"/>
              </a:rPr>
              <a:t>point-to-point</a:t>
            </a:r>
            <a:r>
              <a:rPr b="0" i="0" lang="en-US" sz="3200" u="none" cap="none" strike="noStrike">
                <a:solidFill>
                  <a:srgbClr val="CC0000"/>
                </a:solidFill>
                <a:latin typeface="Calibri"/>
                <a:ea typeface="Calibri"/>
                <a:cs typeface="Calibri"/>
                <a:sym typeface="Calibri"/>
              </a:rPr>
              <a:t>:</a:t>
            </a:r>
            <a:endParaRPr/>
          </a:p>
          <a:p>
            <a:pPr indent="-293688" lvl="2" marL="919163" marR="0" rtl="0" algn="l">
              <a:lnSpc>
                <a:spcPct val="90000"/>
              </a:lnSpc>
              <a:spcBef>
                <a:spcPts val="50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one sender, one receiver</a:t>
            </a:r>
            <a:r>
              <a:rPr b="0" i="0" lang="en-US" sz="2800" u="none" cap="none" strike="noStrike">
                <a:solidFill>
                  <a:srgbClr val="FF0000"/>
                </a:solidFill>
                <a:latin typeface="Calibri"/>
                <a:ea typeface="Calibri"/>
                <a:cs typeface="Calibri"/>
                <a:sym typeface="Calibri"/>
              </a:rPr>
              <a:t> </a:t>
            </a:r>
            <a:endParaRPr/>
          </a:p>
          <a:p>
            <a:pPr indent="-293688" lvl="0" marL="471488" marR="0" rtl="0" algn="l">
              <a:lnSpc>
                <a:spcPct val="90000"/>
              </a:lnSpc>
              <a:spcBef>
                <a:spcPts val="1000"/>
              </a:spcBef>
              <a:spcAft>
                <a:spcPts val="0"/>
              </a:spcAft>
              <a:buClr>
                <a:srgbClr val="0000A3"/>
              </a:buClr>
              <a:buSzPts val="3200"/>
              <a:buFont typeface="Noto Sans Symbols"/>
              <a:buChar char="▪"/>
            </a:pPr>
            <a:r>
              <a:rPr b="0" i="0" lang="en-US" sz="3200" u="none" cap="none" strike="noStrike">
                <a:solidFill>
                  <a:srgbClr val="C00000"/>
                </a:solidFill>
                <a:latin typeface="Calibri"/>
                <a:ea typeface="Calibri"/>
                <a:cs typeface="Calibri"/>
                <a:sym typeface="Calibri"/>
              </a:rPr>
              <a:t>reliable, in-order </a:t>
            </a:r>
            <a:r>
              <a:rPr b="0" i="1" lang="en-US" sz="3200" u="none" cap="none" strike="noStrike">
                <a:solidFill>
                  <a:srgbClr val="C00000"/>
                </a:solidFill>
                <a:latin typeface="Calibri"/>
                <a:ea typeface="Calibri"/>
                <a:cs typeface="Calibri"/>
                <a:sym typeface="Calibri"/>
              </a:rPr>
              <a:t>byte steam:</a:t>
            </a:r>
            <a:endParaRPr/>
          </a:p>
          <a:p>
            <a:pPr indent="-293688" lvl="2" marL="919163" marR="0" rtl="0" algn="l">
              <a:lnSpc>
                <a:spcPct val="90000"/>
              </a:lnSpc>
              <a:spcBef>
                <a:spcPts val="50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no “message boundaries"</a:t>
            </a:r>
            <a:endParaRPr/>
          </a:p>
          <a:p>
            <a:pPr indent="-341313" lvl="0" marL="471488" marR="0" rtl="0" algn="l">
              <a:lnSpc>
                <a:spcPct val="90000"/>
              </a:lnSpc>
              <a:spcBef>
                <a:spcPts val="1000"/>
              </a:spcBef>
              <a:spcAft>
                <a:spcPts val="0"/>
              </a:spcAft>
              <a:buClr>
                <a:srgbClr val="0000A3"/>
              </a:buClr>
              <a:buSzPts val="3200"/>
              <a:buFont typeface="Noto Sans Symbols"/>
              <a:buChar char="▪"/>
            </a:pPr>
            <a:r>
              <a:rPr b="0" i="0" lang="en-US" sz="3200" u="none" cap="none" strike="noStrike">
                <a:solidFill>
                  <a:srgbClr val="C00000"/>
                </a:solidFill>
                <a:latin typeface="Calibri"/>
                <a:ea typeface="Calibri"/>
                <a:cs typeface="Calibri"/>
                <a:sym typeface="Calibri"/>
              </a:rPr>
              <a:t>full duplex data:</a:t>
            </a:r>
            <a:endParaRPr/>
          </a:p>
          <a:p>
            <a:pPr indent="-231775" lvl="1" marL="695325" marR="0" rtl="0" algn="l">
              <a:lnSpc>
                <a:spcPct val="90000"/>
              </a:lnSpc>
              <a:spcBef>
                <a:spcPts val="4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bi-directional data flow in same connection</a:t>
            </a:r>
            <a:endParaRPr/>
          </a:p>
          <a:p>
            <a:pPr indent="-231775" lvl="1" marL="695325" marR="0" rtl="0" algn="l">
              <a:lnSpc>
                <a:spcPct val="90000"/>
              </a:lnSpc>
              <a:spcBef>
                <a:spcPts val="4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MSS: maximum segment size</a:t>
            </a:r>
            <a:endParaRPr/>
          </a:p>
          <a:p>
            <a:pPr indent="-44450" lvl="0" marL="352425" marR="0" rtl="0" algn="l">
              <a:lnSpc>
                <a:spcPct val="90000"/>
              </a:lnSpc>
              <a:spcBef>
                <a:spcPts val="1000"/>
              </a:spcBef>
              <a:spcAft>
                <a:spcPts val="0"/>
              </a:spcAft>
              <a:buClr>
                <a:srgbClr val="0000A3"/>
              </a:buClr>
              <a:buSzPts val="2800"/>
              <a:buFont typeface="Noto Sans Symbols"/>
              <a:buNone/>
            </a:pPr>
            <a:r>
              <a:t/>
            </a:r>
            <a:endParaRPr b="0" i="0" sz="2800" u="none" cap="none" strike="noStrike">
              <a:solidFill>
                <a:srgbClr val="000000"/>
              </a:solidFill>
              <a:latin typeface="Calibri"/>
              <a:ea typeface="Calibri"/>
              <a:cs typeface="Calibri"/>
              <a:sym typeface="Calibri"/>
            </a:endParaRPr>
          </a:p>
        </p:txBody>
      </p:sp>
      <p:sp>
        <p:nvSpPr>
          <p:cNvPr id="57" name="Google Shape;57;p8"/>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9"/>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segment structure</a:t>
            </a:r>
            <a:endParaRPr b="0" sz="4400"/>
          </a:p>
        </p:txBody>
      </p:sp>
      <p:sp>
        <p:nvSpPr>
          <p:cNvPr id="64" name="Google Shape;64;p9"/>
          <p:cNvSpPr/>
          <p:nvPr/>
        </p:nvSpPr>
        <p:spPr>
          <a:xfrm>
            <a:off x="4432073" y="1560062"/>
            <a:ext cx="3951287" cy="482441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5" name="Google Shape;65;p9"/>
          <p:cNvSpPr/>
          <p:nvPr/>
        </p:nvSpPr>
        <p:spPr>
          <a:xfrm>
            <a:off x="4346348" y="1675949"/>
            <a:ext cx="3951287" cy="4805363"/>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Arial"/>
              <a:ea typeface="Arial"/>
              <a:cs typeface="Arial"/>
              <a:sym typeface="Arial"/>
            </a:endParaRPr>
          </a:p>
        </p:txBody>
      </p:sp>
      <p:grpSp>
        <p:nvGrpSpPr>
          <p:cNvPr id="66" name="Google Shape;66;p9"/>
          <p:cNvGrpSpPr/>
          <p:nvPr/>
        </p:nvGrpSpPr>
        <p:grpSpPr>
          <a:xfrm>
            <a:off x="4495573" y="1661303"/>
            <a:ext cx="3450544" cy="401997"/>
            <a:chOff x="4495573" y="1661303"/>
            <a:chExt cx="3450544" cy="401997"/>
          </a:xfrm>
        </p:grpSpPr>
        <p:sp>
          <p:nvSpPr>
            <p:cNvPr id="67" name="Google Shape;67;p9"/>
            <p:cNvSpPr txBox="1"/>
            <p:nvPr/>
          </p:nvSpPr>
          <p:spPr>
            <a:xfrm>
              <a:off x="4495573" y="1661303"/>
              <a:ext cx="16637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source port #</a:t>
              </a:r>
              <a:endParaRPr b="0" i="0" sz="2400" u="none" cap="none" strike="noStrike">
                <a:solidFill>
                  <a:srgbClr val="000000"/>
                </a:solidFill>
                <a:latin typeface="Arial"/>
                <a:ea typeface="Arial"/>
                <a:cs typeface="Arial"/>
                <a:sym typeface="Arial"/>
              </a:endParaRPr>
            </a:p>
          </p:txBody>
        </p:sp>
        <p:sp>
          <p:nvSpPr>
            <p:cNvPr id="68" name="Google Shape;68;p9"/>
            <p:cNvSpPr txBox="1"/>
            <p:nvPr/>
          </p:nvSpPr>
          <p:spPr>
            <a:xfrm>
              <a:off x="6564992" y="1666425"/>
              <a:ext cx="138112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dest port #</a:t>
              </a:r>
              <a:endParaRPr b="0" i="0" sz="1800" u="none" cap="none" strike="noStrike">
                <a:solidFill>
                  <a:srgbClr val="000000"/>
                </a:solidFill>
                <a:latin typeface="Arial"/>
                <a:ea typeface="Arial"/>
                <a:cs typeface="Arial"/>
                <a:sym typeface="Arial"/>
              </a:endParaRPr>
            </a:p>
          </p:txBody>
        </p:sp>
      </p:grpSp>
      <p:cxnSp>
        <p:nvCxnSpPr>
          <p:cNvPr id="69" name="Google Shape;69;p9"/>
          <p:cNvCxnSpPr/>
          <p:nvPr/>
        </p:nvCxnSpPr>
        <p:spPr>
          <a:xfrm>
            <a:off x="4349523" y="2050599"/>
            <a:ext cx="3946525" cy="4763"/>
          </a:xfrm>
          <a:prstGeom prst="straightConnector1">
            <a:avLst/>
          </a:prstGeom>
          <a:noFill/>
          <a:ln cap="flat" cmpd="sng" w="19050">
            <a:solidFill>
              <a:srgbClr val="000000"/>
            </a:solidFill>
            <a:prstDash val="solid"/>
            <a:round/>
            <a:headEnd len="med" w="med" type="none"/>
            <a:tailEnd len="med" w="med" type="none"/>
          </a:ln>
        </p:spPr>
      </p:cxnSp>
      <p:cxnSp>
        <p:nvCxnSpPr>
          <p:cNvPr id="70" name="Google Shape;70;p9"/>
          <p:cNvCxnSpPr/>
          <p:nvPr/>
        </p:nvCxnSpPr>
        <p:spPr>
          <a:xfrm>
            <a:off x="4343173" y="2430012"/>
            <a:ext cx="3951287" cy="0"/>
          </a:xfrm>
          <a:prstGeom prst="straightConnector1">
            <a:avLst/>
          </a:prstGeom>
          <a:noFill/>
          <a:ln cap="flat" cmpd="sng" w="19050">
            <a:solidFill>
              <a:srgbClr val="000000"/>
            </a:solidFill>
            <a:prstDash val="solid"/>
            <a:round/>
            <a:headEnd len="med" w="med" type="none"/>
            <a:tailEnd len="med" w="med" type="none"/>
          </a:ln>
        </p:spPr>
      </p:cxnSp>
      <p:grpSp>
        <p:nvGrpSpPr>
          <p:cNvPr id="71" name="Google Shape;71;p9"/>
          <p:cNvGrpSpPr/>
          <p:nvPr/>
        </p:nvGrpSpPr>
        <p:grpSpPr>
          <a:xfrm>
            <a:off x="4324123" y="1145724"/>
            <a:ext cx="3935412" cy="366713"/>
            <a:chOff x="4324123" y="1145724"/>
            <a:chExt cx="3935412" cy="366713"/>
          </a:xfrm>
        </p:grpSpPr>
        <p:sp>
          <p:nvSpPr>
            <p:cNvPr id="72" name="Google Shape;72;p9"/>
            <p:cNvSpPr txBox="1"/>
            <p:nvPr/>
          </p:nvSpPr>
          <p:spPr>
            <a:xfrm>
              <a:off x="5832248" y="1145724"/>
              <a:ext cx="857250"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32 bits</a:t>
              </a:r>
              <a:endParaRPr b="0" i="0" sz="2400" u="none" cap="none" strike="noStrike">
                <a:solidFill>
                  <a:srgbClr val="000000"/>
                </a:solidFill>
                <a:latin typeface="Arial"/>
                <a:ea typeface="Arial"/>
                <a:cs typeface="Arial"/>
                <a:sym typeface="Arial"/>
              </a:endParaRPr>
            </a:p>
          </p:txBody>
        </p:sp>
        <p:cxnSp>
          <p:nvCxnSpPr>
            <p:cNvPr id="73" name="Google Shape;73;p9"/>
            <p:cNvCxnSpPr/>
            <p:nvPr/>
          </p:nvCxnSpPr>
          <p:spPr>
            <a:xfrm>
              <a:off x="6832373" y="1391787"/>
              <a:ext cx="1427162" cy="4762"/>
            </a:xfrm>
            <a:prstGeom prst="straightConnector1">
              <a:avLst/>
            </a:prstGeom>
            <a:noFill/>
            <a:ln cap="flat" cmpd="sng" w="19050">
              <a:solidFill>
                <a:srgbClr val="000000"/>
              </a:solidFill>
              <a:prstDash val="solid"/>
              <a:round/>
              <a:headEnd len="med" w="med" type="none"/>
              <a:tailEnd len="med" w="med" type="triangle"/>
            </a:ln>
          </p:spPr>
        </p:cxnSp>
        <p:cxnSp>
          <p:nvCxnSpPr>
            <p:cNvPr id="74" name="Google Shape;74;p9"/>
            <p:cNvCxnSpPr/>
            <p:nvPr/>
          </p:nvCxnSpPr>
          <p:spPr>
            <a:xfrm rot="10800000">
              <a:off x="4324123" y="1402899"/>
              <a:ext cx="1341437" cy="0"/>
            </a:xfrm>
            <a:prstGeom prst="straightConnector1">
              <a:avLst/>
            </a:prstGeom>
            <a:noFill/>
            <a:ln cap="flat" cmpd="sng" w="19050">
              <a:solidFill>
                <a:srgbClr val="000000"/>
              </a:solidFill>
              <a:prstDash val="solid"/>
              <a:round/>
              <a:headEnd len="med" w="med" type="none"/>
              <a:tailEnd len="med" w="med" type="triangle"/>
            </a:ln>
          </p:spPr>
        </p:cxnSp>
      </p:grpSp>
      <p:cxnSp>
        <p:nvCxnSpPr>
          <p:cNvPr id="75" name="Google Shape;75;p9"/>
          <p:cNvCxnSpPr/>
          <p:nvPr/>
        </p:nvCxnSpPr>
        <p:spPr>
          <a:xfrm>
            <a:off x="4352698" y="2811012"/>
            <a:ext cx="3951287" cy="0"/>
          </a:xfrm>
          <a:prstGeom prst="straightConnector1">
            <a:avLst/>
          </a:prstGeom>
          <a:noFill/>
          <a:ln cap="flat" cmpd="sng" w="19050">
            <a:solidFill>
              <a:srgbClr val="000000"/>
            </a:solidFill>
            <a:prstDash val="solid"/>
            <a:round/>
            <a:headEnd len="med" w="med" type="none"/>
            <a:tailEnd len="med" w="med" type="none"/>
          </a:ln>
        </p:spPr>
      </p:cxnSp>
      <p:cxnSp>
        <p:nvCxnSpPr>
          <p:cNvPr id="76" name="Google Shape;76;p9"/>
          <p:cNvCxnSpPr/>
          <p:nvPr/>
        </p:nvCxnSpPr>
        <p:spPr>
          <a:xfrm>
            <a:off x="4347935" y="3206299"/>
            <a:ext cx="3951288" cy="0"/>
          </a:xfrm>
          <a:prstGeom prst="straightConnector1">
            <a:avLst/>
          </a:prstGeom>
          <a:noFill/>
          <a:ln cap="flat" cmpd="sng" w="19050">
            <a:solidFill>
              <a:srgbClr val="000000"/>
            </a:solidFill>
            <a:prstDash val="solid"/>
            <a:round/>
            <a:headEnd len="med" w="med" type="none"/>
            <a:tailEnd len="med" w="med" type="none"/>
          </a:ln>
        </p:spPr>
      </p:cxnSp>
      <p:cxnSp>
        <p:nvCxnSpPr>
          <p:cNvPr id="77" name="Google Shape;77;p9"/>
          <p:cNvCxnSpPr/>
          <p:nvPr/>
        </p:nvCxnSpPr>
        <p:spPr>
          <a:xfrm>
            <a:off x="4343173" y="3596824"/>
            <a:ext cx="3951287" cy="0"/>
          </a:xfrm>
          <a:prstGeom prst="straightConnector1">
            <a:avLst/>
          </a:prstGeom>
          <a:noFill/>
          <a:ln cap="flat" cmpd="sng" w="19050">
            <a:solidFill>
              <a:srgbClr val="000000"/>
            </a:solidFill>
            <a:prstDash val="solid"/>
            <a:round/>
            <a:headEnd len="med" w="med" type="none"/>
            <a:tailEnd len="med" w="med" type="none"/>
          </a:ln>
        </p:spPr>
      </p:cxnSp>
      <p:cxnSp>
        <p:nvCxnSpPr>
          <p:cNvPr id="78" name="Google Shape;78;p9"/>
          <p:cNvCxnSpPr/>
          <p:nvPr/>
        </p:nvCxnSpPr>
        <p:spPr>
          <a:xfrm>
            <a:off x="4343173" y="4158799"/>
            <a:ext cx="3951287" cy="0"/>
          </a:xfrm>
          <a:prstGeom prst="straightConnector1">
            <a:avLst/>
          </a:prstGeom>
          <a:noFill/>
          <a:ln cap="flat" cmpd="sng" w="19050">
            <a:solidFill>
              <a:srgbClr val="000000"/>
            </a:solidFill>
            <a:prstDash val="solid"/>
            <a:round/>
            <a:headEnd len="med" w="med" type="none"/>
            <a:tailEnd len="med" w="med" type="none"/>
          </a:ln>
        </p:spPr>
      </p:cxnSp>
      <p:cxnSp>
        <p:nvCxnSpPr>
          <p:cNvPr id="79" name="Google Shape;79;p9"/>
          <p:cNvCxnSpPr/>
          <p:nvPr/>
        </p:nvCxnSpPr>
        <p:spPr>
          <a:xfrm rot="10800000">
            <a:off x="6303735" y="2814187"/>
            <a:ext cx="4763" cy="777875"/>
          </a:xfrm>
          <a:prstGeom prst="straightConnector1">
            <a:avLst/>
          </a:prstGeom>
          <a:noFill/>
          <a:ln cap="flat" cmpd="sng" w="19050">
            <a:solidFill>
              <a:srgbClr val="000000"/>
            </a:solidFill>
            <a:prstDash val="solid"/>
            <a:round/>
            <a:headEnd len="med" w="med" type="none"/>
            <a:tailEnd len="med" w="med" type="none"/>
          </a:ln>
        </p:spPr>
      </p:cxnSp>
      <p:cxnSp>
        <p:nvCxnSpPr>
          <p:cNvPr id="80" name="Google Shape;80;p9"/>
          <p:cNvCxnSpPr/>
          <p:nvPr/>
        </p:nvCxnSpPr>
        <p:spPr>
          <a:xfrm rot="10800000">
            <a:off x="5668735" y="2814187"/>
            <a:ext cx="0" cy="392112"/>
          </a:xfrm>
          <a:prstGeom prst="straightConnector1">
            <a:avLst/>
          </a:prstGeom>
          <a:noFill/>
          <a:ln cap="flat" cmpd="sng" w="12700">
            <a:solidFill>
              <a:srgbClr val="000000"/>
            </a:solidFill>
            <a:prstDash val="solid"/>
            <a:round/>
            <a:headEnd len="med" w="med" type="none"/>
            <a:tailEnd len="med" w="med" type="none"/>
          </a:ln>
        </p:spPr>
      </p:cxnSp>
      <p:cxnSp>
        <p:nvCxnSpPr>
          <p:cNvPr id="81" name="Google Shape;81;p9"/>
          <p:cNvCxnSpPr/>
          <p:nvPr/>
        </p:nvCxnSpPr>
        <p:spPr>
          <a:xfrm rot="10800000">
            <a:off x="5514748" y="2809424"/>
            <a:ext cx="0" cy="392113"/>
          </a:xfrm>
          <a:prstGeom prst="straightConnector1">
            <a:avLst/>
          </a:prstGeom>
          <a:noFill/>
          <a:ln cap="flat" cmpd="sng" w="12700">
            <a:solidFill>
              <a:srgbClr val="000000"/>
            </a:solidFill>
            <a:prstDash val="solid"/>
            <a:round/>
            <a:headEnd len="med" w="med" type="none"/>
            <a:tailEnd len="med" w="med" type="none"/>
          </a:ln>
        </p:spPr>
      </p:cxnSp>
      <p:cxnSp>
        <p:nvCxnSpPr>
          <p:cNvPr id="82" name="Google Shape;82;p9"/>
          <p:cNvCxnSpPr/>
          <p:nvPr/>
        </p:nvCxnSpPr>
        <p:spPr>
          <a:xfrm rot="10800000">
            <a:off x="5355998" y="2818949"/>
            <a:ext cx="0" cy="392113"/>
          </a:xfrm>
          <a:prstGeom prst="straightConnector1">
            <a:avLst/>
          </a:prstGeom>
          <a:noFill/>
          <a:ln cap="flat" cmpd="sng" w="12700">
            <a:solidFill>
              <a:srgbClr val="000000"/>
            </a:solidFill>
            <a:prstDash val="solid"/>
            <a:round/>
            <a:headEnd len="med" w="med" type="none"/>
            <a:tailEnd len="med" w="med" type="none"/>
          </a:ln>
        </p:spPr>
      </p:cxnSp>
      <p:sp>
        <p:nvSpPr>
          <p:cNvPr id="83" name="Google Shape;83;p9"/>
          <p:cNvSpPr txBox="1"/>
          <p:nvPr/>
        </p:nvSpPr>
        <p:spPr>
          <a:xfrm>
            <a:off x="4636966" y="2822952"/>
            <a:ext cx="482824" cy="407676"/>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not</a:t>
            </a:r>
            <a:endParaRPr/>
          </a:p>
          <a:p>
            <a:pPr indent="0" lvl="0" marL="0" marR="0" rtl="0" algn="ctr">
              <a:lnSpc>
                <a:spcPct val="85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used</a:t>
            </a:r>
            <a:endParaRPr b="0" i="0" sz="1600" u="none" cap="none" strike="noStrike">
              <a:solidFill>
                <a:srgbClr val="000000"/>
              </a:solidFill>
              <a:latin typeface="Calibri"/>
              <a:ea typeface="Calibri"/>
              <a:cs typeface="Calibri"/>
              <a:sym typeface="Calibri"/>
            </a:endParaRPr>
          </a:p>
        </p:txBody>
      </p:sp>
      <p:cxnSp>
        <p:nvCxnSpPr>
          <p:cNvPr id="84" name="Google Shape;84;p9"/>
          <p:cNvCxnSpPr/>
          <p:nvPr/>
        </p:nvCxnSpPr>
        <p:spPr>
          <a:xfrm rot="10800000">
            <a:off x="4713766" y="2809424"/>
            <a:ext cx="0" cy="392113"/>
          </a:xfrm>
          <a:prstGeom prst="straightConnector1">
            <a:avLst/>
          </a:prstGeom>
          <a:noFill/>
          <a:ln cap="flat" cmpd="sng" w="12700">
            <a:solidFill>
              <a:srgbClr val="000000"/>
            </a:solidFill>
            <a:prstDash val="solid"/>
            <a:round/>
            <a:headEnd len="med" w="med" type="none"/>
            <a:tailEnd len="med" w="med" type="none"/>
          </a:ln>
        </p:spPr>
      </p:cxnSp>
      <p:grpSp>
        <p:nvGrpSpPr>
          <p:cNvPr id="85" name="Google Shape;85;p9"/>
          <p:cNvGrpSpPr/>
          <p:nvPr/>
        </p:nvGrpSpPr>
        <p:grpSpPr>
          <a:xfrm>
            <a:off x="6405335" y="2817362"/>
            <a:ext cx="5252586" cy="731484"/>
            <a:chOff x="6405335" y="2817362"/>
            <a:chExt cx="5252586" cy="731484"/>
          </a:xfrm>
        </p:grpSpPr>
        <p:sp>
          <p:nvSpPr>
            <p:cNvPr id="86" name="Google Shape;86;p9"/>
            <p:cNvSpPr txBox="1"/>
            <p:nvPr/>
          </p:nvSpPr>
          <p:spPr>
            <a:xfrm>
              <a:off x="6405335" y="2817362"/>
              <a:ext cx="17462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receive window</a:t>
              </a:r>
              <a:endParaRPr/>
            </a:p>
          </p:txBody>
        </p:sp>
        <p:sp>
          <p:nvSpPr>
            <p:cNvPr id="87" name="Google Shape;87;p9"/>
            <p:cNvSpPr txBox="1"/>
            <p:nvPr/>
          </p:nvSpPr>
          <p:spPr>
            <a:xfrm>
              <a:off x="8724900" y="2847115"/>
              <a:ext cx="2933021" cy="7017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flow control: </a:t>
              </a:r>
              <a:r>
                <a:rPr b="0" i="0" lang="en-US" sz="2000" u="none" cap="none" strike="noStrike">
                  <a:solidFill>
                    <a:srgbClr val="000000"/>
                  </a:solidFill>
                  <a:latin typeface="Calibri"/>
                  <a:ea typeface="Calibri"/>
                  <a:cs typeface="Calibri"/>
                  <a:sym typeface="Calibri"/>
                </a:rPr>
                <a:t># bytes receiver willing to accept</a:t>
              </a:r>
              <a:endParaRPr b="0" i="0" sz="2400" u="none" cap="none" strike="noStrike">
                <a:solidFill>
                  <a:srgbClr val="000000"/>
                </a:solidFill>
                <a:latin typeface="Calibri"/>
                <a:ea typeface="Calibri"/>
                <a:cs typeface="Calibri"/>
                <a:sym typeface="Calibri"/>
              </a:endParaRPr>
            </a:p>
          </p:txBody>
        </p:sp>
        <p:cxnSp>
          <p:nvCxnSpPr>
            <p:cNvPr id="88" name="Google Shape;88;p9"/>
            <p:cNvCxnSpPr/>
            <p:nvPr/>
          </p:nvCxnSpPr>
          <p:spPr>
            <a:xfrm rot="10800000">
              <a:off x="8142852" y="3044701"/>
              <a:ext cx="582048" cy="0"/>
            </a:xfrm>
            <a:prstGeom prst="straightConnector1">
              <a:avLst/>
            </a:prstGeom>
            <a:noFill/>
            <a:ln cap="flat" cmpd="sng" w="19050">
              <a:solidFill>
                <a:srgbClr val="C00000"/>
              </a:solidFill>
              <a:prstDash val="solid"/>
              <a:round/>
              <a:headEnd len="med" w="med" type="none"/>
              <a:tailEnd len="med" w="med" type="none"/>
            </a:ln>
          </p:spPr>
        </p:cxnSp>
      </p:grpSp>
      <p:grpSp>
        <p:nvGrpSpPr>
          <p:cNvPr id="89" name="Google Shape;89;p9"/>
          <p:cNvGrpSpPr/>
          <p:nvPr/>
        </p:nvGrpSpPr>
        <p:grpSpPr>
          <a:xfrm>
            <a:off x="4979760" y="1674436"/>
            <a:ext cx="7040433" cy="1034129"/>
            <a:chOff x="4979760" y="1674436"/>
            <a:chExt cx="7040433" cy="1034129"/>
          </a:xfrm>
        </p:grpSpPr>
        <p:sp>
          <p:nvSpPr>
            <p:cNvPr id="90" name="Google Shape;90;p9"/>
            <p:cNvSpPr txBox="1"/>
            <p:nvPr/>
          </p:nvSpPr>
          <p:spPr>
            <a:xfrm>
              <a:off x="4979760" y="2029962"/>
              <a:ext cx="248602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sequence number</a:t>
              </a:r>
              <a:endParaRPr b="0" i="0" sz="2400" u="none" cap="none" strike="noStrike">
                <a:solidFill>
                  <a:srgbClr val="000000"/>
                </a:solidFill>
                <a:latin typeface="Arial"/>
                <a:ea typeface="Arial"/>
                <a:cs typeface="Arial"/>
                <a:sym typeface="Arial"/>
              </a:endParaRPr>
            </a:p>
          </p:txBody>
        </p:sp>
        <p:sp>
          <p:nvSpPr>
            <p:cNvPr id="91" name="Google Shape;91;p9"/>
            <p:cNvSpPr txBox="1"/>
            <p:nvPr/>
          </p:nvSpPr>
          <p:spPr>
            <a:xfrm>
              <a:off x="8724900" y="1674436"/>
              <a:ext cx="3295293" cy="1034129"/>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segment seq  #: </a:t>
              </a:r>
              <a:r>
                <a:rPr b="0" i="0" lang="en-US" sz="2000" u="none" cap="none" strike="noStrike">
                  <a:solidFill>
                    <a:srgbClr val="000000"/>
                  </a:solidFill>
                  <a:latin typeface="Calibri"/>
                  <a:ea typeface="Calibri"/>
                  <a:cs typeface="Calibri"/>
                  <a:sym typeface="Calibri"/>
                </a:rPr>
                <a:t>counting bytes of data</a:t>
              </a:r>
              <a:r>
                <a:rPr b="0" i="0" lang="en-US" sz="2400" u="none" cap="none" strike="noStrike">
                  <a:solidFill>
                    <a:srgbClr val="000000"/>
                  </a:solidFill>
                  <a:latin typeface="Calibri"/>
                  <a:ea typeface="Calibri"/>
                  <a:cs typeface="Calibri"/>
                  <a:sym typeface="Calibri"/>
                </a:rPr>
                <a:t> </a:t>
              </a:r>
              <a:r>
                <a:rPr b="0" i="0" lang="en-US" sz="2000" u="none" cap="none" strike="noStrike">
                  <a:solidFill>
                    <a:srgbClr val="000000"/>
                  </a:solidFill>
                  <a:latin typeface="Calibri"/>
                  <a:ea typeface="Calibri"/>
                  <a:cs typeface="Calibri"/>
                  <a:sym typeface="Calibri"/>
                </a:rPr>
                <a:t>into bytestream</a:t>
              </a:r>
              <a:r>
                <a:rPr b="0" i="0" lang="en-US" sz="2400" u="none" cap="none" strike="noStrike">
                  <a:solidFill>
                    <a:srgbClr val="000000"/>
                  </a:solidFill>
                  <a:latin typeface="Calibri"/>
                  <a:ea typeface="Calibri"/>
                  <a:cs typeface="Calibri"/>
                  <a:sym typeface="Calibri"/>
                </a:rPr>
                <a:t> </a:t>
              </a:r>
              <a:r>
                <a:rPr b="0" i="0" lang="en-US" sz="2000" u="none" cap="none" strike="noStrike">
                  <a:solidFill>
                    <a:srgbClr val="000000"/>
                  </a:solidFill>
                  <a:latin typeface="Calibri"/>
                  <a:ea typeface="Calibri"/>
                  <a:cs typeface="Calibri"/>
                  <a:sym typeface="Calibri"/>
                </a:rPr>
                <a:t>(not segments!)</a:t>
              </a:r>
              <a:endParaRPr b="0" i="0" sz="2400" u="none" cap="none" strike="noStrike">
                <a:solidFill>
                  <a:srgbClr val="000000"/>
                </a:solidFill>
                <a:latin typeface="Calibri"/>
                <a:ea typeface="Calibri"/>
                <a:cs typeface="Calibri"/>
                <a:sym typeface="Calibri"/>
              </a:endParaRPr>
            </a:p>
          </p:txBody>
        </p:sp>
        <p:cxnSp>
          <p:nvCxnSpPr>
            <p:cNvPr id="92" name="Google Shape;92;p9"/>
            <p:cNvCxnSpPr/>
            <p:nvPr/>
          </p:nvCxnSpPr>
          <p:spPr>
            <a:xfrm rot="10800000">
              <a:off x="7924797" y="2244436"/>
              <a:ext cx="800102" cy="0"/>
            </a:xfrm>
            <a:prstGeom prst="straightConnector1">
              <a:avLst/>
            </a:prstGeom>
            <a:noFill/>
            <a:ln cap="flat" cmpd="sng" w="19050">
              <a:solidFill>
                <a:srgbClr val="C00000"/>
              </a:solidFill>
              <a:prstDash val="solid"/>
              <a:round/>
              <a:headEnd len="med" w="med" type="none"/>
              <a:tailEnd len="med" w="med" type="none"/>
            </a:ln>
          </p:spPr>
        </p:cxnSp>
      </p:grpSp>
      <p:grpSp>
        <p:nvGrpSpPr>
          <p:cNvPr id="93" name="Google Shape;93;p9"/>
          <p:cNvGrpSpPr/>
          <p:nvPr/>
        </p:nvGrpSpPr>
        <p:grpSpPr>
          <a:xfrm>
            <a:off x="5398860" y="4614412"/>
            <a:ext cx="5770816" cy="1113459"/>
            <a:chOff x="5398860" y="4614412"/>
            <a:chExt cx="5770816" cy="1113459"/>
          </a:xfrm>
        </p:grpSpPr>
        <p:sp>
          <p:nvSpPr>
            <p:cNvPr id="94" name="Google Shape;94;p9"/>
            <p:cNvSpPr txBox="1"/>
            <p:nvPr/>
          </p:nvSpPr>
          <p:spPr>
            <a:xfrm>
              <a:off x="5398860" y="4614412"/>
              <a:ext cx="2005013" cy="1006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application</a:t>
              </a:r>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data </a:t>
              </a:r>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(variable length)</a:t>
              </a:r>
              <a:endParaRPr b="0" i="0" sz="2400" u="none" cap="none" strike="noStrike">
                <a:solidFill>
                  <a:srgbClr val="000000"/>
                </a:solidFill>
                <a:latin typeface="Arial"/>
                <a:ea typeface="Arial"/>
                <a:cs typeface="Arial"/>
                <a:sym typeface="Arial"/>
              </a:endParaRPr>
            </a:p>
          </p:txBody>
        </p:sp>
        <p:sp>
          <p:nvSpPr>
            <p:cNvPr id="95" name="Google Shape;95;p9"/>
            <p:cNvSpPr txBox="1"/>
            <p:nvPr/>
          </p:nvSpPr>
          <p:spPr>
            <a:xfrm>
              <a:off x="8980285" y="4638342"/>
              <a:ext cx="2189391" cy="1089529"/>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data sent by application into TCP socket</a:t>
              </a:r>
              <a:endParaRPr/>
            </a:p>
          </p:txBody>
        </p:sp>
        <p:cxnSp>
          <p:nvCxnSpPr>
            <p:cNvPr id="96" name="Google Shape;96;p9"/>
            <p:cNvCxnSpPr/>
            <p:nvPr/>
          </p:nvCxnSpPr>
          <p:spPr>
            <a:xfrm>
              <a:off x="6727821" y="5150307"/>
              <a:ext cx="2149479" cy="0"/>
            </a:xfrm>
            <a:prstGeom prst="straightConnector1">
              <a:avLst/>
            </a:prstGeom>
            <a:noFill/>
            <a:ln cap="flat" cmpd="sng" w="25400">
              <a:solidFill>
                <a:srgbClr val="C00000"/>
              </a:solidFill>
              <a:prstDash val="solid"/>
              <a:miter lim="800000"/>
              <a:headEnd len="sm" w="sm" type="none"/>
              <a:tailEnd len="sm" w="sm" type="none"/>
            </a:ln>
          </p:spPr>
        </p:cxnSp>
      </p:grpSp>
      <p:grpSp>
        <p:nvGrpSpPr>
          <p:cNvPr id="97" name="Google Shape;97;p9"/>
          <p:cNvGrpSpPr/>
          <p:nvPr/>
        </p:nvGrpSpPr>
        <p:grpSpPr>
          <a:xfrm>
            <a:off x="230393" y="1952743"/>
            <a:ext cx="7771793" cy="1241280"/>
            <a:chOff x="230393" y="1952743"/>
            <a:chExt cx="7771793" cy="1241280"/>
          </a:xfrm>
        </p:grpSpPr>
        <p:sp>
          <p:nvSpPr>
            <p:cNvPr id="98" name="Google Shape;98;p9"/>
            <p:cNvSpPr txBox="1"/>
            <p:nvPr/>
          </p:nvSpPr>
          <p:spPr>
            <a:xfrm>
              <a:off x="5447297" y="2855469"/>
              <a:ext cx="30328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A</a:t>
              </a:r>
              <a:endParaRPr b="0" i="0" sz="2400" u="none" cap="none" strike="noStrike">
                <a:solidFill>
                  <a:srgbClr val="000000"/>
                </a:solidFill>
                <a:latin typeface="Calibri"/>
                <a:ea typeface="Calibri"/>
                <a:cs typeface="Calibri"/>
                <a:sym typeface="Calibri"/>
              </a:endParaRPr>
            </a:p>
          </p:txBody>
        </p:sp>
        <p:grpSp>
          <p:nvGrpSpPr>
            <p:cNvPr id="99" name="Google Shape;99;p9"/>
            <p:cNvGrpSpPr/>
            <p:nvPr/>
          </p:nvGrpSpPr>
          <p:grpSpPr>
            <a:xfrm>
              <a:off x="230393" y="1952743"/>
              <a:ext cx="7771793" cy="971860"/>
              <a:chOff x="217867" y="1965269"/>
              <a:chExt cx="7771793" cy="971860"/>
            </a:xfrm>
          </p:grpSpPr>
          <p:sp>
            <p:nvSpPr>
              <p:cNvPr id="100" name="Google Shape;100;p9"/>
              <p:cNvSpPr txBox="1"/>
              <p:nvPr/>
            </p:nvSpPr>
            <p:spPr>
              <a:xfrm>
                <a:off x="4579710" y="2430012"/>
                <a:ext cx="34099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acknowledgement number</a:t>
                </a:r>
                <a:endParaRPr/>
              </a:p>
            </p:txBody>
          </p:sp>
          <p:sp>
            <p:nvSpPr>
              <p:cNvPr id="101" name="Google Shape;101;p9"/>
              <p:cNvSpPr txBox="1"/>
              <p:nvPr/>
            </p:nvSpPr>
            <p:spPr>
              <a:xfrm>
                <a:off x="217867" y="1965269"/>
                <a:ext cx="3287333" cy="701731"/>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ACK: </a:t>
                </a:r>
                <a:r>
                  <a:rPr b="0" i="0" lang="en-US" sz="2000" u="none" cap="none" strike="noStrike">
                    <a:solidFill>
                      <a:srgbClr val="000000"/>
                    </a:solidFill>
                    <a:latin typeface="Calibri"/>
                    <a:ea typeface="Calibri"/>
                    <a:cs typeface="Calibri"/>
                    <a:sym typeface="Calibri"/>
                  </a:rPr>
                  <a:t>seq # of next expected byte; A bit: this is an ACK</a:t>
                </a:r>
                <a:endParaRPr b="0" i="0" sz="1100" u="none" cap="none" strike="noStrike">
                  <a:solidFill>
                    <a:srgbClr val="000000"/>
                  </a:solidFill>
                  <a:latin typeface="Calibri"/>
                  <a:ea typeface="Calibri"/>
                  <a:cs typeface="Calibri"/>
                  <a:sym typeface="Calibri"/>
                </a:endParaRPr>
              </a:p>
            </p:txBody>
          </p:sp>
          <p:sp>
            <p:nvSpPr>
              <p:cNvPr id="102" name="Google Shape;102;p9"/>
              <p:cNvSpPr/>
              <p:nvPr/>
            </p:nvSpPr>
            <p:spPr>
              <a:xfrm>
                <a:off x="3505200" y="2417523"/>
                <a:ext cx="2076276" cy="519606"/>
              </a:xfrm>
              <a:custGeom>
                <a:rect b="b" l="l" r="r" t="t"/>
                <a:pathLst>
                  <a:path extrusionOk="0" h="519606" w="2076276">
                    <a:moveTo>
                      <a:pt x="0" y="0"/>
                    </a:moveTo>
                    <a:cubicBezTo>
                      <a:pt x="694209" y="186960"/>
                      <a:pt x="1382067" y="332646"/>
                      <a:pt x="2076276" y="519606"/>
                    </a:cubicBezTo>
                  </a:path>
                </a:pathLst>
              </a:cu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103" name="Google Shape;103;p9"/>
              <p:cNvCxnSpPr/>
              <p:nvPr/>
            </p:nvCxnSpPr>
            <p:spPr>
              <a:xfrm>
                <a:off x="3505200" y="2404996"/>
                <a:ext cx="1263476" cy="215853"/>
              </a:xfrm>
              <a:prstGeom prst="straightConnector1">
                <a:avLst/>
              </a:prstGeom>
              <a:noFill/>
              <a:ln cap="flat" cmpd="sng" w="19050">
                <a:solidFill>
                  <a:srgbClr val="C00000"/>
                </a:solidFill>
                <a:prstDash val="solid"/>
                <a:round/>
                <a:headEnd len="med" w="med" type="none"/>
                <a:tailEnd len="med" w="med" type="none"/>
              </a:ln>
            </p:spPr>
          </p:cxnSp>
        </p:grpSp>
      </p:grpSp>
      <p:grpSp>
        <p:nvGrpSpPr>
          <p:cNvPr id="104" name="Google Shape;104;p9"/>
          <p:cNvGrpSpPr/>
          <p:nvPr/>
        </p:nvGrpSpPr>
        <p:grpSpPr>
          <a:xfrm>
            <a:off x="1895418" y="3659802"/>
            <a:ext cx="5828956" cy="1090980"/>
            <a:chOff x="1895418" y="3659802"/>
            <a:chExt cx="5828956" cy="1090980"/>
          </a:xfrm>
        </p:grpSpPr>
        <p:sp>
          <p:nvSpPr>
            <p:cNvPr id="105" name="Google Shape;105;p9"/>
            <p:cNvSpPr txBox="1"/>
            <p:nvPr/>
          </p:nvSpPr>
          <p:spPr>
            <a:xfrm>
              <a:off x="4830361" y="3659802"/>
              <a:ext cx="2894013"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options (variable length)</a:t>
              </a:r>
              <a:endParaRPr b="0" i="0" sz="2400" u="none" cap="none" strike="noStrike">
                <a:solidFill>
                  <a:srgbClr val="000000"/>
                </a:solidFill>
                <a:latin typeface="Arial"/>
                <a:ea typeface="Arial"/>
                <a:cs typeface="Arial"/>
                <a:sym typeface="Arial"/>
              </a:endParaRPr>
            </a:p>
          </p:txBody>
        </p:sp>
        <p:sp>
          <p:nvSpPr>
            <p:cNvPr id="106" name="Google Shape;106;p9"/>
            <p:cNvSpPr txBox="1"/>
            <p:nvPr/>
          </p:nvSpPr>
          <p:spPr>
            <a:xfrm>
              <a:off x="1895418" y="4326050"/>
              <a:ext cx="1688926" cy="424732"/>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TCP</a:t>
              </a:r>
              <a:r>
                <a:rPr b="0" i="0" lang="en-US" sz="2400" u="none" cap="none" strike="noStrike">
                  <a:solidFill>
                    <a:srgbClr val="000000"/>
                  </a:solidFill>
                  <a:latin typeface="Calibri"/>
                  <a:ea typeface="Calibri"/>
                  <a:cs typeface="Calibri"/>
                  <a:sym typeface="Calibri"/>
                </a:rPr>
                <a:t> options</a:t>
              </a:r>
              <a:endParaRPr b="0" i="0" sz="2000" u="none" cap="none" strike="noStrike">
                <a:solidFill>
                  <a:srgbClr val="000000"/>
                </a:solidFill>
                <a:latin typeface="Calibri"/>
                <a:ea typeface="Calibri"/>
                <a:cs typeface="Calibri"/>
                <a:sym typeface="Calibri"/>
              </a:endParaRPr>
            </a:p>
          </p:txBody>
        </p:sp>
        <p:cxnSp>
          <p:nvCxnSpPr>
            <p:cNvPr id="107" name="Google Shape;107;p9"/>
            <p:cNvCxnSpPr>
              <a:stCxn id="106" idx="3"/>
              <a:endCxn id="105" idx="1"/>
            </p:cNvCxnSpPr>
            <p:nvPr/>
          </p:nvCxnSpPr>
          <p:spPr>
            <a:xfrm flipH="1" rot="10800000">
              <a:off x="3584344" y="3859816"/>
              <a:ext cx="1245900" cy="678600"/>
            </a:xfrm>
            <a:prstGeom prst="straightConnector1">
              <a:avLst/>
            </a:prstGeom>
            <a:noFill/>
            <a:ln cap="flat" cmpd="sng" w="19050">
              <a:solidFill>
                <a:srgbClr val="C00000"/>
              </a:solidFill>
              <a:prstDash val="solid"/>
              <a:miter lim="800000"/>
              <a:headEnd len="sm" w="sm" type="none"/>
              <a:tailEnd len="sm" w="sm" type="none"/>
            </a:ln>
          </p:spPr>
        </p:cxnSp>
      </p:grpSp>
      <p:grpSp>
        <p:nvGrpSpPr>
          <p:cNvPr id="108" name="Google Shape;108;p9"/>
          <p:cNvGrpSpPr/>
          <p:nvPr/>
        </p:nvGrpSpPr>
        <p:grpSpPr>
          <a:xfrm>
            <a:off x="318075" y="2819126"/>
            <a:ext cx="4456458" cy="424732"/>
            <a:chOff x="318075" y="2819126"/>
            <a:chExt cx="4456458" cy="424732"/>
          </a:xfrm>
        </p:grpSpPr>
        <p:sp>
          <p:nvSpPr>
            <p:cNvPr id="109" name="Google Shape;109;p9"/>
            <p:cNvSpPr txBox="1"/>
            <p:nvPr/>
          </p:nvSpPr>
          <p:spPr>
            <a:xfrm>
              <a:off x="4278884" y="2826980"/>
              <a:ext cx="495649" cy="407676"/>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head</a:t>
              </a:r>
              <a:endParaRPr/>
            </a:p>
            <a:p>
              <a:pPr indent="0" lvl="0" marL="0" marR="0" rtl="0" algn="ctr">
                <a:lnSpc>
                  <a:spcPct val="85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len</a:t>
              </a:r>
              <a:endParaRPr b="0" i="0" sz="1600" u="none" cap="none" strike="noStrike">
                <a:solidFill>
                  <a:srgbClr val="000000"/>
                </a:solidFill>
                <a:latin typeface="Calibri"/>
                <a:ea typeface="Calibri"/>
                <a:cs typeface="Calibri"/>
                <a:sym typeface="Calibri"/>
              </a:endParaRPr>
            </a:p>
          </p:txBody>
        </p:sp>
        <p:sp>
          <p:nvSpPr>
            <p:cNvPr id="110" name="Google Shape;110;p9"/>
            <p:cNvSpPr txBox="1"/>
            <p:nvPr/>
          </p:nvSpPr>
          <p:spPr>
            <a:xfrm>
              <a:off x="318075" y="2819126"/>
              <a:ext cx="3287333" cy="424732"/>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length </a:t>
              </a:r>
              <a:r>
                <a:rPr b="0" i="0" lang="en-US" sz="2000" u="none" cap="none" strike="noStrike">
                  <a:solidFill>
                    <a:srgbClr val="000000"/>
                  </a:solidFill>
                  <a:latin typeface="Calibri"/>
                  <a:ea typeface="Calibri"/>
                  <a:cs typeface="Calibri"/>
                  <a:sym typeface="Calibri"/>
                </a:rPr>
                <a:t>(of TCP header)</a:t>
              </a:r>
              <a:endParaRPr/>
            </a:p>
          </p:txBody>
        </p:sp>
        <p:cxnSp>
          <p:nvCxnSpPr>
            <p:cNvPr id="111" name="Google Shape;111;p9"/>
            <p:cNvCxnSpPr/>
            <p:nvPr/>
          </p:nvCxnSpPr>
          <p:spPr>
            <a:xfrm>
              <a:off x="3544867" y="3031480"/>
              <a:ext cx="783888" cy="0"/>
            </a:xfrm>
            <a:prstGeom prst="straightConnector1">
              <a:avLst/>
            </a:prstGeom>
            <a:noFill/>
            <a:ln cap="flat" cmpd="sng" w="19050">
              <a:solidFill>
                <a:srgbClr val="C00000"/>
              </a:solidFill>
              <a:prstDash val="solid"/>
              <a:miter lim="800000"/>
              <a:headEnd len="sm" w="sm" type="none"/>
              <a:tailEnd len="sm" w="sm" type="none"/>
            </a:ln>
          </p:spPr>
        </p:cxnSp>
      </p:grpSp>
      <p:grpSp>
        <p:nvGrpSpPr>
          <p:cNvPr id="112" name="Google Shape;112;p9"/>
          <p:cNvGrpSpPr/>
          <p:nvPr/>
        </p:nvGrpSpPr>
        <p:grpSpPr>
          <a:xfrm>
            <a:off x="-24878" y="3174115"/>
            <a:ext cx="6031751" cy="424732"/>
            <a:chOff x="-24878" y="3174115"/>
            <a:chExt cx="6031751" cy="424732"/>
          </a:xfrm>
        </p:grpSpPr>
        <p:sp>
          <p:nvSpPr>
            <p:cNvPr id="113" name="Google Shape;113;p9"/>
            <p:cNvSpPr txBox="1"/>
            <p:nvPr/>
          </p:nvSpPr>
          <p:spPr>
            <a:xfrm>
              <a:off x="4794023" y="3203124"/>
              <a:ext cx="1212850"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checksum</a:t>
              </a:r>
              <a:endParaRPr/>
            </a:p>
          </p:txBody>
        </p:sp>
        <p:sp>
          <p:nvSpPr>
            <p:cNvPr id="114" name="Google Shape;114;p9"/>
            <p:cNvSpPr txBox="1"/>
            <p:nvPr/>
          </p:nvSpPr>
          <p:spPr>
            <a:xfrm>
              <a:off x="-24878" y="3174115"/>
              <a:ext cx="3595495" cy="424732"/>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Internet</a:t>
              </a:r>
              <a:r>
                <a:rPr b="0" i="0" lang="en-US" sz="2400" u="none" cap="none" strike="noStrike">
                  <a:solidFill>
                    <a:srgbClr val="000000"/>
                  </a:solidFill>
                  <a:latin typeface="Calibri"/>
                  <a:ea typeface="Calibri"/>
                  <a:cs typeface="Calibri"/>
                  <a:sym typeface="Calibri"/>
                </a:rPr>
                <a:t> checksum</a:t>
              </a:r>
              <a:endParaRPr/>
            </a:p>
          </p:txBody>
        </p:sp>
        <p:cxnSp>
          <p:nvCxnSpPr>
            <p:cNvPr id="115" name="Google Shape;115;p9"/>
            <p:cNvCxnSpPr>
              <a:stCxn id="114" idx="3"/>
              <a:endCxn id="113" idx="1"/>
            </p:cNvCxnSpPr>
            <p:nvPr/>
          </p:nvCxnSpPr>
          <p:spPr>
            <a:xfrm>
              <a:off x="3570617" y="3386481"/>
              <a:ext cx="1223400" cy="0"/>
            </a:xfrm>
            <a:prstGeom prst="straightConnector1">
              <a:avLst/>
            </a:prstGeom>
            <a:noFill/>
            <a:ln cap="flat" cmpd="sng" w="19050">
              <a:solidFill>
                <a:srgbClr val="C00000"/>
              </a:solidFill>
              <a:prstDash val="solid"/>
              <a:miter lim="800000"/>
              <a:headEnd len="sm" w="sm" type="none"/>
              <a:tailEnd len="sm" w="sm" type="none"/>
            </a:ln>
          </p:spPr>
        </p:cxnSp>
      </p:grpSp>
      <p:cxnSp>
        <p:nvCxnSpPr>
          <p:cNvPr id="116" name="Google Shape;116;p9"/>
          <p:cNvCxnSpPr/>
          <p:nvPr/>
        </p:nvCxnSpPr>
        <p:spPr>
          <a:xfrm rot="10800000">
            <a:off x="6289447" y="1679374"/>
            <a:ext cx="1761" cy="365184"/>
          </a:xfrm>
          <a:prstGeom prst="straightConnector1">
            <a:avLst/>
          </a:prstGeom>
          <a:noFill/>
          <a:ln cap="flat" cmpd="sng" w="19050">
            <a:solidFill>
              <a:srgbClr val="000000"/>
            </a:solidFill>
            <a:prstDash val="solid"/>
            <a:round/>
            <a:headEnd len="med" w="med" type="none"/>
            <a:tailEnd len="med" w="med" type="none"/>
          </a:ln>
        </p:spPr>
      </p:cxnSp>
      <p:cxnSp>
        <p:nvCxnSpPr>
          <p:cNvPr id="117" name="Google Shape;117;p9"/>
          <p:cNvCxnSpPr/>
          <p:nvPr/>
        </p:nvCxnSpPr>
        <p:spPr>
          <a:xfrm rot="10800000">
            <a:off x="6150711" y="2804662"/>
            <a:ext cx="0" cy="392112"/>
          </a:xfrm>
          <a:prstGeom prst="straightConnector1">
            <a:avLst/>
          </a:prstGeom>
          <a:noFill/>
          <a:ln cap="flat" cmpd="sng" w="12700">
            <a:solidFill>
              <a:srgbClr val="000000"/>
            </a:solidFill>
            <a:prstDash val="solid"/>
            <a:round/>
            <a:headEnd len="med" w="med" type="none"/>
            <a:tailEnd len="med" w="med" type="none"/>
          </a:ln>
        </p:spPr>
      </p:cxnSp>
      <p:cxnSp>
        <p:nvCxnSpPr>
          <p:cNvPr id="118" name="Google Shape;118;p9"/>
          <p:cNvCxnSpPr/>
          <p:nvPr/>
        </p:nvCxnSpPr>
        <p:spPr>
          <a:xfrm rot="10800000">
            <a:off x="5992924" y="2809424"/>
            <a:ext cx="0" cy="392113"/>
          </a:xfrm>
          <a:prstGeom prst="straightConnector1">
            <a:avLst/>
          </a:prstGeom>
          <a:noFill/>
          <a:ln cap="flat" cmpd="sng" w="12700">
            <a:solidFill>
              <a:srgbClr val="000000"/>
            </a:solidFill>
            <a:prstDash val="solid"/>
            <a:round/>
            <a:headEnd len="med" w="med" type="none"/>
            <a:tailEnd len="med" w="med" type="none"/>
          </a:ln>
        </p:spPr>
      </p:cxnSp>
      <p:cxnSp>
        <p:nvCxnSpPr>
          <p:cNvPr id="119" name="Google Shape;119;p9"/>
          <p:cNvCxnSpPr/>
          <p:nvPr/>
        </p:nvCxnSpPr>
        <p:spPr>
          <a:xfrm rot="10800000">
            <a:off x="5830374" y="2809424"/>
            <a:ext cx="0" cy="392113"/>
          </a:xfrm>
          <a:prstGeom prst="straightConnector1">
            <a:avLst/>
          </a:prstGeom>
          <a:noFill/>
          <a:ln cap="flat" cmpd="sng" w="12700">
            <a:solidFill>
              <a:srgbClr val="000000"/>
            </a:solidFill>
            <a:prstDash val="solid"/>
            <a:round/>
            <a:headEnd len="med" w="med" type="none"/>
            <a:tailEnd len="med" w="med" type="none"/>
          </a:ln>
        </p:spPr>
      </p:cxnSp>
      <p:grpSp>
        <p:nvGrpSpPr>
          <p:cNvPr id="120" name="Google Shape;120;p9"/>
          <p:cNvGrpSpPr/>
          <p:nvPr/>
        </p:nvGrpSpPr>
        <p:grpSpPr>
          <a:xfrm>
            <a:off x="172543" y="2863949"/>
            <a:ext cx="6190466" cy="2660551"/>
            <a:chOff x="172543" y="2863949"/>
            <a:chExt cx="6190466" cy="2660551"/>
          </a:xfrm>
        </p:grpSpPr>
        <p:sp>
          <p:nvSpPr>
            <p:cNvPr id="121" name="Google Shape;121;p9"/>
            <p:cNvSpPr txBox="1"/>
            <p:nvPr/>
          </p:nvSpPr>
          <p:spPr>
            <a:xfrm>
              <a:off x="172543" y="4822769"/>
              <a:ext cx="3419248" cy="701731"/>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RST, SYN, FIN: </a:t>
              </a:r>
              <a:r>
                <a:rPr b="0" i="0" lang="en-US" sz="2000" u="none" cap="none" strike="noStrike">
                  <a:solidFill>
                    <a:srgbClr val="000000"/>
                  </a:solidFill>
                  <a:latin typeface="Calibri"/>
                  <a:ea typeface="Calibri"/>
                  <a:cs typeface="Calibri"/>
                  <a:sym typeface="Calibri"/>
                </a:rPr>
                <a:t>connection management</a:t>
              </a:r>
              <a:endParaRPr b="0" i="0" sz="2400" u="none" cap="none" strike="noStrike">
                <a:solidFill>
                  <a:srgbClr val="000000"/>
                </a:solidFill>
                <a:latin typeface="Calibri"/>
                <a:ea typeface="Calibri"/>
                <a:cs typeface="Calibri"/>
                <a:sym typeface="Calibri"/>
              </a:endParaRPr>
            </a:p>
          </p:txBody>
        </p:sp>
        <p:sp>
          <p:nvSpPr>
            <p:cNvPr id="122" name="Google Shape;122;p9"/>
            <p:cNvSpPr/>
            <p:nvPr/>
          </p:nvSpPr>
          <p:spPr>
            <a:xfrm>
              <a:off x="3558336" y="3152325"/>
              <a:ext cx="2678659" cy="2026938"/>
            </a:xfrm>
            <a:custGeom>
              <a:rect b="b" l="l" r="r" t="t"/>
              <a:pathLst>
                <a:path extrusionOk="0" h="28757" w="11573">
                  <a:moveTo>
                    <a:pt x="0" y="28757"/>
                  </a:moveTo>
                  <a:lnTo>
                    <a:pt x="10147" y="0"/>
                  </a:lnTo>
                  <a:lnTo>
                    <a:pt x="11573" y="0"/>
                  </a:lnTo>
                </a:path>
              </a:pathLst>
            </a:cu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23" name="Google Shape;123;p9"/>
            <p:cNvGrpSpPr/>
            <p:nvPr/>
          </p:nvGrpSpPr>
          <p:grpSpPr>
            <a:xfrm>
              <a:off x="5775299" y="2863949"/>
              <a:ext cx="587710" cy="339181"/>
              <a:chOff x="5775299" y="2863949"/>
              <a:chExt cx="587710" cy="339181"/>
            </a:xfrm>
          </p:grpSpPr>
          <p:sp>
            <p:nvSpPr>
              <p:cNvPr id="124" name="Google Shape;124;p9"/>
              <p:cNvSpPr txBox="1"/>
              <p:nvPr/>
            </p:nvSpPr>
            <p:spPr>
              <a:xfrm>
                <a:off x="6083766" y="2864576"/>
                <a:ext cx="279243"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F</a:t>
                </a:r>
                <a:endParaRPr b="0" i="0" sz="2400" u="none" cap="none" strike="noStrike">
                  <a:solidFill>
                    <a:srgbClr val="000000"/>
                  </a:solidFill>
                  <a:latin typeface="Calibri"/>
                  <a:ea typeface="Calibri"/>
                  <a:cs typeface="Calibri"/>
                  <a:sym typeface="Calibri"/>
                </a:endParaRPr>
              </a:p>
            </p:txBody>
          </p:sp>
          <p:sp>
            <p:nvSpPr>
              <p:cNvPr id="125" name="Google Shape;125;p9"/>
              <p:cNvSpPr txBox="1"/>
              <p:nvPr/>
            </p:nvSpPr>
            <p:spPr>
              <a:xfrm>
                <a:off x="5939184" y="2863949"/>
                <a:ext cx="279243"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S</a:t>
                </a:r>
                <a:endParaRPr b="0" i="0" sz="2400" u="none" cap="none" strike="noStrike">
                  <a:solidFill>
                    <a:srgbClr val="000000"/>
                  </a:solidFill>
                  <a:latin typeface="Calibri"/>
                  <a:ea typeface="Calibri"/>
                  <a:cs typeface="Calibri"/>
                  <a:sym typeface="Calibri"/>
                </a:endParaRPr>
              </a:p>
            </p:txBody>
          </p:sp>
          <p:sp>
            <p:nvSpPr>
              <p:cNvPr id="126" name="Google Shape;126;p9"/>
              <p:cNvSpPr txBox="1"/>
              <p:nvPr/>
            </p:nvSpPr>
            <p:spPr>
              <a:xfrm>
                <a:off x="5775299" y="2863950"/>
                <a:ext cx="29687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R</a:t>
                </a:r>
                <a:endParaRPr b="0" i="0" sz="2400" u="none" cap="none" strike="noStrike">
                  <a:solidFill>
                    <a:srgbClr val="000000"/>
                  </a:solidFill>
                  <a:latin typeface="Calibri"/>
                  <a:ea typeface="Calibri"/>
                  <a:cs typeface="Calibri"/>
                  <a:sym typeface="Calibri"/>
                </a:endParaRPr>
              </a:p>
            </p:txBody>
          </p:sp>
        </p:grpSp>
      </p:grpSp>
      <p:grpSp>
        <p:nvGrpSpPr>
          <p:cNvPr id="127" name="Google Shape;127;p9"/>
          <p:cNvGrpSpPr/>
          <p:nvPr/>
        </p:nvGrpSpPr>
        <p:grpSpPr>
          <a:xfrm>
            <a:off x="5277007" y="2859957"/>
            <a:ext cx="2976178" cy="719405"/>
            <a:chOff x="5277007" y="2859957"/>
            <a:chExt cx="2976178" cy="719405"/>
          </a:xfrm>
        </p:grpSpPr>
        <p:sp>
          <p:nvSpPr>
            <p:cNvPr id="128" name="Google Shape;128;p9"/>
            <p:cNvSpPr txBox="1"/>
            <p:nvPr/>
          </p:nvSpPr>
          <p:spPr>
            <a:xfrm>
              <a:off x="6430735" y="3212649"/>
              <a:ext cx="1822450"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BFBFBF"/>
                </a:buClr>
                <a:buSzPts val="1800"/>
                <a:buFont typeface="Arial"/>
                <a:buNone/>
              </a:pPr>
              <a:r>
                <a:rPr b="0" i="0" lang="en-US" sz="1800" u="none" cap="none" strike="noStrike">
                  <a:solidFill>
                    <a:srgbClr val="BFBFBF"/>
                  </a:solidFill>
                  <a:latin typeface="Arial"/>
                  <a:ea typeface="Arial"/>
                  <a:cs typeface="Arial"/>
                  <a:sym typeface="Arial"/>
                </a:rPr>
                <a:t>Urg data pointer</a:t>
              </a:r>
              <a:endParaRPr/>
            </a:p>
          </p:txBody>
        </p:sp>
        <p:grpSp>
          <p:nvGrpSpPr>
            <p:cNvPr id="129" name="Google Shape;129;p9"/>
            <p:cNvGrpSpPr/>
            <p:nvPr/>
          </p:nvGrpSpPr>
          <p:grpSpPr>
            <a:xfrm>
              <a:off x="5277007" y="2859957"/>
              <a:ext cx="627836" cy="345695"/>
              <a:chOff x="5527528" y="3067992"/>
              <a:chExt cx="627836" cy="345695"/>
            </a:xfrm>
          </p:grpSpPr>
          <p:sp>
            <p:nvSpPr>
              <p:cNvPr id="130" name="Google Shape;130;p9"/>
              <p:cNvSpPr txBox="1"/>
              <p:nvPr/>
            </p:nvSpPr>
            <p:spPr>
              <a:xfrm>
                <a:off x="5864900" y="3067992"/>
                <a:ext cx="290464"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Calibri"/>
                  <a:buNone/>
                </a:pPr>
                <a:r>
                  <a:rPr b="0" i="0" lang="en-US" sz="1600" u="none" cap="none" strike="noStrike">
                    <a:solidFill>
                      <a:srgbClr val="A5A5A5"/>
                    </a:solidFill>
                    <a:latin typeface="Calibri"/>
                    <a:ea typeface="Calibri"/>
                    <a:cs typeface="Calibri"/>
                    <a:sym typeface="Calibri"/>
                  </a:rPr>
                  <a:t>P</a:t>
                </a:r>
                <a:endParaRPr b="0" i="0" sz="2400" u="none" cap="none" strike="noStrike">
                  <a:solidFill>
                    <a:srgbClr val="A5A5A5"/>
                  </a:solidFill>
                  <a:latin typeface="Calibri"/>
                  <a:ea typeface="Calibri"/>
                  <a:cs typeface="Calibri"/>
                  <a:sym typeface="Calibri"/>
                </a:endParaRPr>
              </a:p>
            </p:txBody>
          </p:sp>
          <p:sp>
            <p:nvSpPr>
              <p:cNvPr id="131" name="Google Shape;131;p9"/>
              <p:cNvSpPr txBox="1"/>
              <p:nvPr/>
            </p:nvSpPr>
            <p:spPr>
              <a:xfrm>
                <a:off x="5527528" y="3075133"/>
                <a:ext cx="31611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Calibri"/>
                  <a:buNone/>
                </a:pPr>
                <a:r>
                  <a:rPr b="0" i="0" lang="en-US" sz="1600" u="none" cap="none" strike="noStrike">
                    <a:solidFill>
                      <a:srgbClr val="A5A5A5"/>
                    </a:solidFill>
                    <a:latin typeface="Calibri"/>
                    <a:ea typeface="Calibri"/>
                    <a:cs typeface="Calibri"/>
                    <a:sym typeface="Calibri"/>
                  </a:rPr>
                  <a:t>U</a:t>
                </a:r>
                <a:endParaRPr b="0" i="0" sz="2400" u="none" cap="none" strike="noStrike">
                  <a:solidFill>
                    <a:srgbClr val="A5A5A5"/>
                  </a:solidFill>
                  <a:latin typeface="Calibri"/>
                  <a:ea typeface="Calibri"/>
                  <a:cs typeface="Calibri"/>
                  <a:sym typeface="Calibri"/>
                </a:endParaRPr>
              </a:p>
            </p:txBody>
          </p:sp>
        </p:grpSp>
      </p:grpSp>
      <p:cxnSp>
        <p:nvCxnSpPr>
          <p:cNvPr id="132" name="Google Shape;132;p9"/>
          <p:cNvCxnSpPr/>
          <p:nvPr/>
        </p:nvCxnSpPr>
        <p:spPr>
          <a:xfrm rot="10800000">
            <a:off x="5038305" y="2821148"/>
            <a:ext cx="0" cy="392113"/>
          </a:xfrm>
          <a:prstGeom prst="straightConnector1">
            <a:avLst/>
          </a:prstGeom>
          <a:noFill/>
          <a:ln cap="flat" cmpd="sng" w="12700">
            <a:solidFill>
              <a:srgbClr val="000000"/>
            </a:solidFill>
            <a:prstDash val="solid"/>
            <a:round/>
            <a:headEnd len="med" w="med" type="none"/>
            <a:tailEnd len="med" w="med" type="none"/>
          </a:ln>
        </p:spPr>
      </p:cxnSp>
      <p:cxnSp>
        <p:nvCxnSpPr>
          <p:cNvPr id="133" name="Google Shape;133;p9"/>
          <p:cNvCxnSpPr/>
          <p:nvPr/>
        </p:nvCxnSpPr>
        <p:spPr>
          <a:xfrm rot="10800000">
            <a:off x="5198693" y="2812182"/>
            <a:ext cx="0" cy="392113"/>
          </a:xfrm>
          <a:prstGeom prst="straightConnector1">
            <a:avLst/>
          </a:prstGeom>
          <a:noFill/>
          <a:ln cap="flat" cmpd="sng" w="12700">
            <a:solidFill>
              <a:srgbClr val="000000"/>
            </a:solidFill>
            <a:prstDash val="solid"/>
            <a:round/>
            <a:headEnd len="med" w="med" type="none"/>
            <a:tailEnd len="med" w="med" type="none"/>
          </a:ln>
        </p:spPr>
      </p:cxnSp>
      <p:grpSp>
        <p:nvGrpSpPr>
          <p:cNvPr id="134" name="Google Shape;134;p9"/>
          <p:cNvGrpSpPr/>
          <p:nvPr/>
        </p:nvGrpSpPr>
        <p:grpSpPr>
          <a:xfrm>
            <a:off x="182880" y="2863950"/>
            <a:ext cx="5235245" cy="1390074"/>
            <a:chOff x="182880" y="2863950"/>
            <a:chExt cx="5235245" cy="1390074"/>
          </a:xfrm>
        </p:grpSpPr>
        <p:grpSp>
          <p:nvGrpSpPr>
            <p:cNvPr id="135" name="Google Shape;135;p9"/>
            <p:cNvGrpSpPr/>
            <p:nvPr/>
          </p:nvGrpSpPr>
          <p:grpSpPr>
            <a:xfrm>
              <a:off x="4962499" y="2863950"/>
              <a:ext cx="455626" cy="338554"/>
              <a:chOff x="4962499" y="2863950"/>
              <a:chExt cx="455626" cy="338554"/>
            </a:xfrm>
          </p:grpSpPr>
          <p:sp>
            <p:nvSpPr>
              <p:cNvPr id="136" name="Google Shape;136;p9"/>
              <p:cNvSpPr txBox="1"/>
              <p:nvPr/>
            </p:nvSpPr>
            <p:spPr>
              <a:xfrm>
                <a:off x="4962499" y="2863950"/>
                <a:ext cx="29687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C</a:t>
                </a:r>
                <a:endParaRPr b="0" i="0" sz="2400" u="none" cap="none" strike="noStrike">
                  <a:solidFill>
                    <a:srgbClr val="000000"/>
                  </a:solidFill>
                  <a:latin typeface="Calibri"/>
                  <a:ea typeface="Calibri"/>
                  <a:cs typeface="Calibri"/>
                  <a:sym typeface="Calibri"/>
                </a:endParaRPr>
              </a:p>
            </p:txBody>
          </p:sp>
          <p:sp>
            <p:nvSpPr>
              <p:cNvPr id="137" name="Google Shape;137;p9"/>
              <p:cNvSpPr txBox="1"/>
              <p:nvPr/>
            </p:nvSpPr>
            <p:spPr>
              <a:xfrm>
                <a:off x="5121249" y="2863950"/>
                <a:ext cx="29687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E</a:t>
                </a:r>
                <a:endParaRPr b="0" i="0" sz="2400" u="none" cap="none" strike="noStrike">
                  <a:solidFill>
                    <a:srgbClr val="000000"/>
                  </a:solidFill>
                  <a:latin typeface="Calibri"/>
                  <a:ea typeface="Calibri"/>
                  <a:cs typeface="Calibri"/>
                  <a:sym typeface="Calibri"/>
                </a:endParaRPr>
              </a:p>
            </p:txBody>
          </p:sp>
        </p:grpSp>
        <p:sp>
          <p:nvSpPr>
            <p:cNvPr id="138" name="Google Shape;138;p9"/>
            <p:cNvSpPr txBox="1"/>
            <p:nvPr/>
          </p:nvSpPr>
          <p:spPr>
            <a:xfrm>
              <a:off x="182880" y="3829292"/>
              <a:ext cx="3384479" cy="424732"/>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C, E: </a:t>
              </a:r>
              <a:r>
                <a:rPr b="0" i="0" lang="en-US" sz="2000" u="none" cap="none" strike="noStrike">
                  <a:solidFill>
                    <a:srgbClr val="000000"/>
                  </a:solidFill>
                  <a:latin typeface="Calibri"/>
                  <a:ea typeface="Calibri"/>
                  <a:cs typeface="Calibri"/>
                  <a:sym typeface="Calibri"/>
                </a:rPr>
                <a:t>congestion notification</a:t>
              </a:r>
              <a:endParaRPr b="0" i="0" sz="2400" u="none" cap="none" strike="noStrike">
                <a:solidFill>
                  <a:srgbClr val="000000"/>
                </a:solidFill>
                <a:latin typeface="Calibri"/>
                <a:ea typeface="Calibri"/>
                <a:cs typeface="Calibri"/>
                <a:sym typeface="Calibri"/>
              </a:endParaRPr>
            </a:p>
          </p:txBody>
        </p:sp>
        <p:sp>
          <p:nvSpPr>
            <p:cNvPr id="139" name="Google Shape;139;p9"/>
            <p:cNvSpPr/>
            <p:nvPr/>
          </p:nvSpPr>
          <p:spPr>
            <a:xfrm>
              <a:off x="3573195" y="3136684"/>
              <a:ext cx="1749482" cy="914811"/>
            </a:xfrm>
            <a:custGeom>
              <a:rect b="b" l="l" r="r" t="t"/>
              <a:pathLst>
                <a:path extrusionOk="0" h="10017" w="10062">
                  <a:moveTo>
                    <a:pt x="0" y="10017"/>
                  </a:moveTo>
                  <a:lnTo>
                    <a:pt x="8853" y="17"/>
                  </a:lnTo>
                  <a:lnTo>
                    <a:pt x="10062" y="0"/>
                  </a:lnTo>
                </a:path>
              </a:pathLst>
            </a:cu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40" name="Google Shape;140;p9"/>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5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sequence numbers, ACKs</a:t>
            </a:r>
            <a:endParaRPr b="0" sz="4400"/>
          </a:p>
        </p:txBody>
      </p:sp>
      <p:sp>
        <p:nvSpPr>
          <p:cNvPr id="147" name="Google Shape;147;p10"/>
          <p:cNvSpPr txBox="1"/>
          <p:nvPr/>
        </p:nvSpPr>
        <p:spPr>
          <a:xfrm>
            <a:off x="715171" y="1355712"/>
            <a:ext cx="5096669" cy="1311288"/>
          </a:xfrm>
          <a:prstGeom prst="rect">
            <a:avLst/>
          </a:prstGeom>
          <a:noFill/>
          <a:ln>
            <a:noFill/>
          </a:ln>
        </p:spPr>
        <p:txBody>
          <a:bodyPr anchorCtr="0" anchor="t" bIns="45700" lIns="91425" spcFirstLastPara="1" rIns="91425" wrap="square" tIns="45700">
            <a:noAutofit/>
          </a:bodyPr>
          <a:lstStyle/>
          <a:p>
            <a:pPr indent="-123825" lvl="0" marL="234950" marR="0" rtl="0" algn="l">
              <a:lnSpc>
                <a:spcPct val="85000"/>
              </a:lnSpc>
              <a:spcBef>
                <a:spcPts val="0"/>
              </a:spcBef>
              <a:spcAft>
                <a:spcPts val="0"/>
              </a:spcAft>
              <a:buClr>
                <a:srgbClr val="000099"/>
              </a:buClr>
              <a:buSzPts val="2800"/>
              <a:buFont typeface="Noto Sans Symbols"/>
              <a:buNone/>
            </a:pPr>
            <a:r>
              <a:rPr b="0" i="1" lang="en-US" sz="2800" u="none" cap="none" strike="noStrike">
                <a:solidFill>
                  <a:srgbClr val="CC0000"/>
                </a:solidFill>
                <a:latin typeface="Calibri"/>
                <a:ea typeface="Calibri"/>
                <a:cs typeface="Calibri"/>
                <a:sym typeface="Calibri"/>
              </a:rPr>
              <a:t>Sequence numbers:</a:t>
            </a:r>
            <a:endParaRPr/>
          </a:p>
          <a:p>
            <a:pPr indent="-277813" lvl="1" marL="635000" marR="0" rtl="0" algn="l">
              <a:lnSpc>
                <a:spcPct val="85000"/>
              </a:lnSpc>
              <a:spcBef>
                <a:spcPts val="560"/>
              </a:spcBef>
              <a:spcAft>
                <a:spcPts val="0"/>
              </a:spcAft>
              <a:buClr>
                <a:srgbClr val="000099"/>
              </a:buClr>
              <a:buSzPts val="2800"/>
              <a:buFont typeface="Arial"/>
              <a:buChar char="•"/>
            </a:pPr>
            <a:r>
              <a:rPr b="0" i="0" lang="en-US" sz="2800" u="none" cap="none" strike="noStrike">
                <a:solidFill>
                  <a:srgbClr val="000000"/>
                </a:solidFill>
                <a:latin typeface="Calibri"/>
                <a:ea typeface="Calibri"/>
                <a:cs typeface="Calibri"/>
                <a:sym typeface="Calibri"/>
              </a:rPr>
              <a:t>byte stream “number” of first byte in segment’s data</a:t>
            </a:r>
            <a:endParaRPr b="0" i="0" sz="2400" u="none" cap="none" strike="noStrike">
              <a:solidFill>
                <a:srgbClr val="000000"/>
              </a:solidFill>
              <a:latin typeface="Calibri"/>
              <a:ea typeface="Calibri"/>
              <a:cs typeface="Calibri"/>
              <a:sym typeface="Calibri"/>
            </a:endParaRPr>
          </a:p>
        </p:txBody>
      </p:sp>
      <p:grpSp>
        <p:nvGrpSpPr>
          <p:cNvPr id="148" name="Google Shape;148;p10"/>
          <p:cNvGrpSpPr/>
          <p:nvPr/>
        </p:nvGrpSpPr>
        <p:grpSpPr>
          <a:xfrm>
            <a:off x="7783528" y="3989281"/>
            <a:ext cx="3086106" cy="2541588"/>
            <a:chOff x="3520" y="2404"/>
            <a:chExt cx="1944" cy="1601"/>
          </a:xfrm>
        </p:grpSpPr>
        <p:sp>
          <p:nvSpPr>
            <p:cNvPr id="149" name="Google Shape;149;p10"/>
            <p:cNvSpPr/>
            <p:nvPr/>
          </p:nvSpPr>
          <p:spPr>
            <a:xfrm>
              <a:off x="3755" y="3589"/>
              <a:ext cx="1202" cy="130"/>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50" name="Google Shape;150;p10"/>
            <p:cNvGrpSpPr/>
            <p:nvPr/>
          </p:nvGrpSpPr>
          <p:grpSpPr>
            <a:xfrm>
              <a:off x="3731" y="3291"/>
              <a:ext cx="1252" cy="714"/>
              <a:chOff x="1974" y="2984"/>
              <a:chExt cx="1252" cy="714"/>
            </a:xfrm>
          </p:grpSpPr>
          <p:sp>
            <p:nvSpPr>
              <p:cNvPr id="151" name="Google Shape;151;p10"/>
              <p:cNvSpPr/>
              <p:nvPr/>
            </p:nvSpPr>
            <p:spPr>
              <a:xfrm>
                <a:off x="1994" y="2995"/>
                <a:ext cx="1210" cy="703"/>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52" name="Google Shape;152;p10"/>
              <p:cNvSpPr txBox="1"/>
              <p:nvPr/>
            </p:nvSpPr>
            <p:spPr>
              <a:xfrm>
                <a:off x="2001" y="2984"/>
                <a:ext cx="580" cy="1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source port #</a:t>
                </a:r>
                <a:endParaRPr/>
              </a:p>
            </p:txBody>
          </p:sp>
          <p:sp>
            <p:nvSpPr>
              <p:cNvPr id="153" name="Google Shape;153;p10"/>
              <p:cNvSpPr txBox="1"/>
              <p:nvPr/>
            </p:nvSpPr>
            <p:spPr>
              <a:xfrm>
                <a:off x="2648" y="2987"/>
                <a:ext cx="491" cy="1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dest port #</a:t>
                </a:r>
                <a:endParaRPr/>
              </a:p>
            </p:txBody>
          </p:sp>
          <p:sp>
            <p:nvSpPr>
              <p:cNvPr id="154" name="Google Shape;154;p10"/>
              <p:cNvSpPr txBox="1"/>
              <p:nvPr/>
            </p:nvSpPr>
            <p:spPr>
              <a:xfrm>
                <a:off x="2154" y="3117"/>
                <a:ext cx="912" cy="1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sequence number</a:t>
                </a:r>
                <a:endParaRPr/>
              </a:p>
            </p:txBody>
          </p:sp>
          <p:sp>
            <p:nvSpPr>
              <p:cNvPr id="155" name="Google Shape;155;p10"/>
              <p:cNvSpPr txBox="1"/>
              <p:nvPr/>
            </p:nvSpPr>
            <p:spPr>
              <a:xfrm>
                <a:off x="1974" y="3257"/>
                <a:ext cx="1252" cy="1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acknowledgement number</a:t>
                </a:r>
                <a:endParaRPr/>
              </a:p>
            </p:txBody>
          </p:sp>
          <p:sp>
            <p:nvSpPr>
              <p:cNvPr id="156" name="Google Shape;156;p10"/>
              <p:cNvSpPr txBox="1"/>
              <p:nvPr/>
            </p:nvSpPr>
            <p:spPr>
              <a:xfrm>
                <a:off x="2053" y="3544"/>
                <a:ext cx="475" cy="1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checksum</a:t>
                </a:r>
                <a:endParaRPr/>
              </a:p>
            </p:txBody>
          </p:sp>
          <p:cxnSp>
            <p:nvCxnSpPr>
              <p:cNvPr id="157" name="Google Shape;157;p10"/>
              <p:cNvCxnSpPr/>
              <p:nvPr/>
            </p:nvCxnSpPr>
            <p:spPr>
              <a:xfrm>
                <a:off x="1994" y="3138"/>
                <a:ext cx="1212" cy="0"/>
              </a:xfrm>
              <a:prstGeom prst="straightConnector1">
                <a:avLst/>
              </a:prstGeom>
              <a:noFill/>
              <a:ln cap="flat" cmpd="sng" w="9525">
                <a:solidFill>
                  <a:srgbClr val="000000"/>
                </a:solidFill>
                <a:prstDash val="solid"/>
                <a:round/>
                <a:headEnd len="med" w="med" type="none"/>
                <a:tailEnd len="med" w="med" type="none"/>
              </a:ln>
            </p:spPr>
          </p:cxnSp>
          <p:cxnSp>
            <p:nvCxnSpPr>
              <p:cNvPr id="158" name="Google Shape;158;p10"/>
              <p:cNvCxnSpPr/>
              <p:nvPr/>
            </p:nvCxnSpPr>
            <p:spPr>
              <a:xfrm>
                <a:off x="1994" y="3274"/>
                <a:ext cx="1212" cy="0"/>
              </a:xfrm>
              <a:prstGeom prst="straightConnector1">
                <a:avLst/>
              </a:prstGeom>
              <a:noFill/>
              <a:ln cap="flat" cmpd="sng" w="9525">
                <a:solidFill>
                  <a:srgbClr val="000000"/>
                </a:solidFill>
                <a:prstDash val="solid"/>
                <a:round/>
                <a:headEnd len="med" w="med" type="none"/>
                <a:tailEnd len="med" w="med" type="none"/>
              </a:ln>
            </p:spPr>
          </p:cxnSp>
          <p:cxnSp>
            <p:nvCxnSpPr>
              <p:cNvPr id="159" name="Google Shape;159;p10"/>
              <p:cNvCxnSpPr/>
              <p:nvPr/>
            </p:nvCxnSpPr>
            <p:spPr>
              <a:xfrm>
                <a:off x="1992" y="3414"/>
                <a:ext cx="1212" cy="0"/>
              </a:xfrm>
              <a:prstGeom prst="straightConnector1">
                <a:avLst/>
              </a:prstGeom>
              <a:noFill/>
              <a:ln cap="flat" cmpd="sng" w="9525">
                <a:solidFill>
                  <a:srgbClr val="000000"/>
                </a:solidFill>
                <a:prstDash val="solid"/>
                <a:round/>
                <a:headEnd len="med" w="med" type="none"/>
                <a:tailEnd len="med" w="med" type="none"/>
              </a:ln>
            </p:spPr>
          </p:cxnSp>
          <p:cxnSp>
            <p:nvCxnSpPr>
              <p:cNvPr id="160" name="Google Shape;160;p10"/>
              <p:cNvCxnSpPr/>
              <p:nvPr/>
            </p:nvCxnSpPr>
            <p:spPr>
              <a:xfrm>
                <a:off x="2588" y="2994"/>
                <a:ext cx="0" cy="142"/>
              </a:xfrm>
              <a:prstGeom prst="straightConnector1">
                <a:avLst/>
              </a:prstGeom>
              <a:noFill/>
              <a:ln cap="flat" cmpd="sng" w="9525">
                <a:solidFill>
                  <a:srgbClr val="000000"/>
                </a:solidFill>
                <a:prstDash val="solid"/>
                <a:round/>
                <a:headEnd len="med" w="med" type="none"/>
                <a:tailEnd len="med" w="med" type="none"/>
              </a:ln>
            </p:spPr>
          </p:cxnSp>
          <p:cxnSp>
            <p:nvCxnSpPr>
              <p:cNvPr id="161" name="Google Shape;161;p10"/>
              <p:cNvCxnSpPr/>
              <p:nvPr/>
            </p:nvCxnSpPr>
            <p:spPr>
              <a:xfrm>
                <a:off x="2588" y="3416"/>
                <a:ext cx="0" cy="280"/>
              </a:xfrm>
              <a:prstGeom prst="straightConnector1">
                <a:avLst/>
              </a:prstGeom>
              <a:noFill/>
              <a:ln cap="flat" cmpd="sng" w="9525">
                <a:solidFill>
                  <a:srgbClr val="000000"/>
                </a:solidFill>
                <a:prstDash val="solid"/>
                <a:round/>
                <a:headEnd len="med" w="med" type="none"/>
                <a:tailEnd len="med" w="med" type="none"/>
              </a:ln>
            </p:spPr>
          </p:cxnSp>
          <p:cxnSp>
            <p:nvCxnSpPr>
              <p:cNvPr id="162" name="Google Shape;162;p10"/>
              <p:cNvCxnSpPr/>
              <p:nvPr/>
            </p:nvCxnSpPr>
            <p:spPr>
              <a:xfrm>
                <a:off x="1994" y="3548"/>
                <a:ext cx="1212" cy="0"/>
              </a:xfrm>
              <a:prstGeom prst="straightConnector1">
                <a:avLst/>
              </a:prstGeom>
              <a:noFill/>
              <a:ln cap="flat" cmpd="sng" w="9525">
                <a:solidFill>
                  <a:srgbClr val="000000"/>
                </a:solidFill>
                <a:prstDash val="solid"/>
                <a:round/>
                <a:headEnd len="med" w="med" type="none"/>
                <a:tailEnd len="med" w="med" type="none"/>
              </a:ln>
            </p:spPr>
          </p:cxnSp>
          <p:sp>
            <p:nvSpPr>
              <p:cNvPr id="163" name="Google Shape;163;p10"/>
              <p:cNvSpPr txBox="1"/>
              <p:nvPr/>
            </p:nvSpPr>
            <p:spPr>
              <a:xfrm>
                <a:off x="2708" y="3390"/>
                <a:ext cx="323" cy="1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rwnd</a:t>
                </a:r>
                <a:endParaRPr/>
              </a:p>
            </p:txBody>
          </p:sp>
          <p:sp>
            <p:nvSpPr>
              <p:cNvPr id="164" name="Google Shape;164;p10"/>
              <p:cNvSpPr txBox="1"/>
              <p:nvPr/>
            </p:nvSpPr>
            <p:spPr>
              <a:xfrm>
                <a:off x="2651" y="3544"/>
                <a:ext cx="496" cy="1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urg pointer</a:t>
                </a:r>
                <a:endParaRPr/>
              </a:p>
            </p:txBody>
          </p:sp>
          <p:cxnSp>
            <p:nvCxnSpPr>
              <p:cNvPr id="165" name="Google Shape;165;p10"/>
              <p:cNvCxnSpPr/>
              <p:nvPr/>
            </p:nvCxnSpPr>
            <p:spPr>
              <a:xfrm>
                <a:off x="2398" y="3413"/>
                <a:ext cx="0" cy="134"/>
              </a:xfrm>
              <a:prstGeom prst="straightConnector1">
                <a:avLst/>
              </a:prstGeom>
              <a:noFill/>
              <a:ln cap="flat" cmpd="sng" w="9525">
                <a:solidFill>
                  <a:srgbClr val="000000"/>
                </a:solidFill>
                <a:prstDash val="solid"/>
                <a:round/>
                <a:headEnd len="med" w="med" type="none"/>
                <a:tailEnd len="med" w="med" type="none"/>
              </a:ln>
            </p:spPr>
          </p:cxnSp>
          <p:cxnSp>
            <p:nvCxnSpPr>
              <p:cNvPr id="166" name="Google Shape;166;p10"/>
              <p:cNvCxnSpPr/>
              <p:nvPr/>
            </p:nvCxnSpPr>
            <p:spPr>
              <a:xfrm>
                <a:off x="2143" y="3412"/>
                <a:ext cx="0" cy="134"/>
              </a:xfrm>
              <a:prstGeom prst="straightConnector1">
                <a:avLst/>
              </a:prstGeom>
              <a:noFill/>
              <a:ln cap="flat" cmpd="sng" w="9525">
                <a:solidFill>
                  <a:srgbClr val="000000"/>
                </a:solidFill>
                <a:prstDash val="solid"/>
                <a:round/>
                <a:headEnd len="med" w="med" type="none"/>
                <a:tailEnd len="med" w="med" type="none"/>
              </a:ln>
            </p:spPr>
          </p:cxnSp>
        </p:grpSp>
        <p:sp>
          <p:nvSpPr>
            <p:cNvPr id="167" name="Google Shape;167;p10"/>
            <p:cNvSpPr txBox="1"/>
            <p:nvPr/>
          </p:nvSpPr>
          <p:spPr>
            <a:xfrm>
              <a:off x="3520" y="3092"/>
              <a:ext cx="1944" cy="2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outgoing segment from receiver</a:t>
              </a:r>
              <a:endParaRPr/>
            </a:p>
          </p:txBody>
        </p:sp>
        <p:sp>
          <p:nvSpPr>
            <p:cNvPr id="168" name="Google Shape;168;p10"/>
            <p:cNvSpPr/>
            <p:nvPr/>
          </p:nvSpPr>
          <p:spPr>
            <a:xfrm rot="10800000">
              <a:off x="3599" y="2404"/>
              <a:ext cx="107" cy="1194"/>
            </a:xfrm>
            <a:custGeom>
              <a:rect b="b" l="l" r="r" t="t"/>
              <a:pathLst>
                <a:path extrusionOk="0" h="910" w="107">
                  <a:moveTo>
                    <a:pt x="0" y="0"/>
                  </a:moveTo>
                  <a:lnTo>
                    <a:pt x="107" y="0"/>
                  </a:lnTo>
                  <a:lnTo>
                    <a:pt x="107" y="910"/>
                  </a:lnTo>
                </a:path>
              </a:pathLst>
            </a:custGeom>
            <a:noFill/>
            <a:ln cap="flat" cmpd="sng" w="9525">
              <a:solidFill>
                <a:srgbClr val="CC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169" name="Google Shape;169;p10"/>
          <p:cNvGrpSpPr/>
          <p:nvPr/>
        </p:nvGrpSpPr>
        <p:grpSpPr>
          <a:xfrm>
            <a:off x="8685214" y="6022869"/>
            <a:ext cx="358775" cy="304800"/>
            <a:chOff x="5144" y="3677"/>
            <a:chExt cx="226" cy="192"/>
          </a:xfrm>
        </p:grpSpPr>
        <p:sp>
          <p:nvSpPr>
            <p:cNvPr id="170" name="Google Shape;170;p10"/>
            <p:cNvSpPr/>
            <p:nvPr/>
          </p:nvSpPr>
          <p:spPr>
            <a:xfrm>
              <a:off x="5212" y="3716"/>
              <a:ext cx="88" cy="130"/>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1" name="Google Shape;171;p10"/>
            <p:cNvSpPr txBox="1"/>
            <p:nvPr/>
          </p:nvSpPr>
          <p:spPr>
            <a:xfrm>
              <a:off x="5144" y="3677"/>
              <a:ext cx="226"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400"/>
                <a:buFont typeface="Arial Narrow"/>
                <a:buNone/>
              </a:pPr>
              <a:r>
                <a:rPr b="0" i="0" lang="en-US" sz="1400" u="none" cap="none" strike="noStrike">
                  <a:solidFill>
                    <a:srgbClr val="FFFFFF"/>
                  </a:solidFill>
                  <a:latin typeface="Arial Narrow"/>
                  <a:ea typeface="Arial Narrow"/>
                  <a:cs typeface="Arial Narrow"/>
                  <a:sym typeface="Arial Narrow"/>
                </a:rPr>
                <a:t>A</a:t>
              </a:r>
              <a:endParaRPr/>
            </a:p>
          </p:txBody>
        </p:sp>
      </p:grpSp>
      <p:sp>
        <p:nvSpPr>
          <p:cNvPr id="172" name="Google Shape;172;p10"/>
          <p:cNvSpPr/>
          <p:nvPr/>
        </p:nvSpPr>
        <p:spPr>
          <a:xfrm>
            <a:off x="6835777" y="3123626"/>
            <a:ext cx="65087" cy="622300"/>
          </a:xfrm>
          <a:prstGeom prst="rect">
            <a:avLst/>
          </a:prstGeom>
          <a:gradFill>
            <a:gsLst>
              <a:gs pos="0">
                <a:srgbClr val="FFFFFF"/>
              </a:gs>
              <a:gs pos="100000">
                <a:srgbClr val="33CC33"/>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3" name="Google Shape;173;p10"/>
          <p:cNvSpPr/>
          <p:nvPr/>
        </p:nvSpPr>
        <p:spPr>
          <a:xfrm>
            <a:off x="6932614" y="3125214"/>
            <a:ext cx="65088" cy="622300"/>
          </a:xfrm>
          <a:prstGeom prst="rect">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4" name="Google Shape;174;p10"/>
          <p:cNvSpPr/>
          <p:nvPr/>
        </p:nvSpPr>
        <p:spPr>
          <a:xfrm>
            <a:off x="7031039" y="3123626"/>
            <a:ext cx="65088" cy="622300"/>
          </a:xfrm>
          <a:prstGeom prst="rect">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5" name="Google Shape;175;p10"/>
          <p:cNvSpPr/>
          <p:nvPr/>
        </p:nvSpPr>
        <p:spPr>
          <a:xfrm>
            <a:off x="7127877" y="3123626"/>
            <a:ext cx="65087" cy="622300"/>
          </a:xfrm>
          <a:prstGeom prst="rect">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6" name="Google Shape;176;p10"/>
          <p:cNvSpPr/>
          <p:nvPr/>
        </p:nvSpPr>
        <p:spPr>
          <a:xfrm>
            <a:off x="7223127" y="3123626"/>
            <a:ext cx="65087" cy="622300"/>
          </a:xfrm>
          <a:prstGeom prst="rect">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7" name="Google Shape;177;p10"/>
          <p:cNvSpPr/>
          <p:nvPr/>
        </p:nvSpPr>
        <p:spPr>
          <a:xfrm>
            <a:off x="7319964" y="3123626"/>
            <a:ext cx="65088" cy="622300"/>
          </a:xfrm>
          <a:prstGeom prst="rect">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8" name="Google Shape;178;p10"/>
          <p:cNvSpPr/>
          <p:nvPr/>
        </p:nvSpPr>
        <p:spPr>
          <a:xfrm>
            <a:off x="7412039" y="3123626"/>
            <a:ext cx="65088" cy="622300"/>
          </a:xfrm>
          <a:prstGeom prst="rect">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9" name="Google Shape;179;p10"/>
          <p:cNvSpPr/>
          <p:nvPr/>
        </p:nvSpPr>
        <p:spPr>
          <a:xfrm>
            <a:off x="7507289" y="3123626"/>
            <a:ext cx="65088" cy="622300"/>
          </a:xfrm>
          <a:prstGeom prst="rect">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0" name="Google Shape;180;p10"/>
          <p:cNvSpPr/>
          <p:nvPr/>
        </p:nvSpPr>
        <p:spPr>
          <a:xfrm>
            <a:off x="7602539" y="3123626"/>
            <a:ext cx="65088" cy="622300"/>
          </a:xfrm>
          <a:prstGeom prst="rect">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1" name="Google Shape;181;p10"/>
          <p:cNvSpPr/>
          <p:nvPr/>
        </p:nvSpPr>
        <p:spPr>
          <a:xfrm>
            <a:off x="7708902" y="3123626"/>
            <a:ext cx="65087" cy="622300"/>
          </a:xfrm>
          <a:prstGeom prst="rect">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2" name="Google Shape;182;p10"/>
          <p:cNvSpPr/>
          <p:nvPr/>
        </p:nvSpPr>
        <p:spPr>
          <a:xfrm>
            <a:off x="7807327" y="3125214"/>
            <a:ext cx="65087" cy="6223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3" name="Google Shape;183;p10"/>
          <p:cNvSpPr/>
          <p:nvPr/>
        </p:nvSpPr>
        <p:spPr>
          <a:xfrm>
            <a:off x="7904164" y="3123626"/>
            <a:ext cx="65088" cy="6223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4" name="Google Shape;184;p10"/>
          <p:cNvSpPr/>
          <p:nvPr/>
        </p:nvSpPr>
        <p:spPr>
          <a:xfrm>
            <a:off x="8001002" y="3123626"/>
            <a:ext cx="65087" cy="6223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5" name="Google Shape;185;p10"/>
          <p:cNvSpPr/>
          <p:nvPr/>
        </p:nvSpPr>
        <p:spPr>
          <a:xfrm>
            <a:off x="8097839" y="3123626"/>
            <a:ext cx="65088" cy="6223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6" name="Google Shape;186;p10"/>
          <p:cNvSpPr/>
          <p:nvPr/>
        </p:nvSpPr>
        <p:spPr>
          <a:xfrm>
            <a:off x="8193089" y="3123626"/>
            <a:ext cx="65088" cy="6223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7" name="Google Shape;187;p10"/>
          <p:cNvSpPr/>
          <p:nvPr/>
        </p:nvSpPr>
        <p:spPr>
          <a:xfrm>
            <a:off x="8285164" y="3123626"/>
            <a:ext cx="65088" cy="6223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8" name="Google Shape;188;p10"/>
          <p:cNvSpPr/>
          <p:nvPr/>
        </p:nvSpPr>
        <p:spPr>
          <a:xfrm>
            <a:off x="8380414" y="3123626"/>
            <a:ext cx="65088" cy="6223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9" name="Google Shape;189;p10"/>
          <p:cNvSpPr/>
          <p:nvPr/>
        </p:nvSpPr>
        <p:spPr>
          <a:xfrm>
            <a:off x="8477252" y="3123626"/>
            <a:ext cx="65087" cy="6223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0" name="Google Shape;190;p10"/>
          <p:cNvSpPr/>
          <p:nvPr/>
        </p:nvSpPr>
        <p:spPr>
          <a:xfrm>
            <a:off x="8566152" y="3123626"/>
            <a:ext cx="65087" cy="6223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1" name="Google Shape;191;p10"/>
          <p:cNvSpPr/>
          <p:nvPr/>
        </p:nvSpPr>
        <p:spPr>
          <a:xfrm>
            <a:off x="8661402" y="3123626"/>
            <a:ext cx="65087" cy="6223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2" name="Google Shape;192;p10"/>
          <p:cNvSpPr/>
          <p:nvPr/>
        </p:nvSpPr>
        <p:spPr>
          <a:xfrm>
            <a:off x="8755064" y="3122039"/>
            <a:ext cx="65088" cy="6223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3" name="Google Shape;193;p10"/>
          <p:cNvSpPr/>
          <p:nvPr/>
        </p:nvSpPr>
        <p:spPr>
          <a:xfrm>
            <a:off x="8847139" y="3122039"/>
            <a:ext cx="65088" cy="6223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4" name="Google Shape;194;p10"/>
          <p:cNvSpPr/>
          <p:nvPr/>
        </p:nvSpPr>
        <p:spPr>
          <a:xfrm>
            <a:off x="8943977" y="3122039"/>
            <a:ext cx="65087" cy="6223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5" name="Google Shape;195;p10"/>
          <p:cNvSpPr/>
          <p:nvPr/>
        </p:nvSpPr>
        <p:spPr>
          <a:xfrm>
            <a:off x="9039227" y="3122039"/>
            <a:ext cx="65087" cy="6223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6" name="Google Shape;196;p10"/>
          <p:cNvSpPr/>
          <p:nvPr/>
        </p:nvSpPr>
        <p:spPr>
          <a:xfrm>
            <a:off x="9128127" y="3122039"/>
            <a:ext cx="65087" cy="6223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7" name="Google Shape;197;p10"/>
          <p:cNvSpPr/>
          <p:nvPr/>
        </p:nvSpPr>
        <p:spPr>
          <a:xfrm>
            <a:off x="9223377" y="3122039"/>
            <a:ext cx="65087" cy="6223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8" name="Google Shape;198;p10"/>
          <p:cNvSpPr/>
          <p:nvPr/>
        </p:nvSpPr>
        <p:spPr>
          <a:xfrm>
            <a:off x="9320214" y="3123626"/>
            <a:ext cx="65088" cy="6223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9" name="Google Shape;199;p10"/>
          <p:cNvSpPr/>
          <p:nvPr/>
        </p:nvSpPr>
        <p:spPr>
          <a:xfrm>
            <a:off x="9417052" y="3125214"/>
            <a:ext cx="65087" cy="6223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00" name="Google Shape;200;p10"/>
          <p:cNvSpPr/>
          <p:nvPr/>
        </p:nvSpPr>
        <p:spPr>
          <a:xfrm>
            <a:off x="9513889" y="3123626"/>
            <a:ext cx="65088" cy="6223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01" name="Google Shape;201;p10"/>
          <p:cNvSpPr/>
          <p:nvPr/>
        </p:nvSpPr>
        <p:spPr>
          <a:xfrm>
            <a:off x="9612314" y="3123626"/>
            <a:ext cx="65088" cy="6223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02" name="Google Shape;202;p10"/>
          <p:cNvSpPr/>
          <p:nvPr/>
        </p:nvSpPr>
        <p:spPr>
          <a:xfrm>
            <a:off x="9707564" y="3123626"/>
            <a:ext cx="65088" cy="6223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03" name="Google Shape;203;p10"/>
          <p:cNvSpPr/>
          <p:nvPr/>
        </p:nvSpPr>
        <p:spPr>
          <a:xfrm>
            <a:off x="9802814" y="3123626"/>
            <a:ext cx="65088" cy="6223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04" name="Google Shape;204;p10"/>
          <p:cNvSpPr/>
          <p:nvPr/>
        </p:nvSpPr>
        <p:spPr>
          <a:xfrm>
            <a:off x="9894889" y="3123626"/>
            <a:ext cx="65088" cy="6223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05" name="Google Shape;205;p10"/>
          <p:cNvSpPr/>
          <p:nvPr/>
        </p:nvSpPr>
        <p:spPr>
          <a:xfrm>
            <a:off x="9991727" y="3123626"/>
            <a:ext cx="65087" cy="6223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06" name="Google Shape;206;p10"/>
          <p:cNvSpPr/>
          <p:nvPr/>
        </p:nvSpPr>
        <p:spPr>
          <a:xfrm>
            <a:off x="10086977" y="3123626"/>
            <a:ext cx="65087" cy="622300"/>
          </a:xfrm>
          <a:prstGeom prst="rect">
            <a:avLst/>
          </a:prstGeom>
          <a:gradFill>
            <a:gsLst>
              <a:gs pos="0">
                <a:srgbClr val="B2B2B2"/>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07" name="Google Shape;207;p10"/>
          <p:cNvSpPr/>
          <p:nvPr/>
        </p:nvSpPr>
        <p:spPr>
          <a:xfrm>
            <a:off x="6792914" y="3861814"/>
            <a:ext cx="3408363" cy="889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08" name="Google Shape;208;p10"/>
          <p:cNvSpPr/>
          <p:nvPr/>
        </p:nvSpPr>
        <p:spPr>
          <a:xfrm>
            <a:off x="6878639" y="3014089"/>
            <a:ext cx="3408363" cy="889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209" name="Google Shape;209;p10"/>
          <p:cNvCxnSpPr/>
          <p:nvPr/>
        </p:nvCxnSpPr>
        <p:spPr>
          <a:xfrm>
            <a:off x="6900864" y="3976114"/>
            <a:ext cx="868363" cy="0"/>
          </a:xfrm>
          <a:prstGeom prst="straightConnector1">
            <a:avLst/>
          </a:prstGeom>
          <a:noFill/>
          <a:ln cap="flat" cmpd="sng" w="28575">
            <a:solidFill>
              <a:srgbClr val="CC0000"/>
            </a:solidFill>
            <a:prstDash val="solid"/>
            <a:round/>
            <a:headEnd len="med" w="med" type="none"/>
            <a:tailEnd len="med" w="med" type="none"/>
          </a:ln>
        </p:spPr>
      </p:cxnSp>
      <p:cxnSp>
        <p:nvCxnSpPr>
          <p:cNvPr id="210" name="Google Shape;210;p10"/>
          <p:cNvCxnSpPr/>
          <p:nvPr/>
        </p:nvCxnSpPr>
        <p:spPr>
          <a:xfrm>
            <a:off x="7835902" y="3977701"/>
            <a:ext cx="868362" cy="0"/>
          </a:xfrm>
          <a:prstGeom prst="straightConnector1">
            <a:avLst/>
          </a:prstGeom>
          <a:noFill/>
          <a:ln cap="flat" cmpd="sng" w="28575">
            <a:solidFill>
              <a:srgbClr val="CC0000"/>
            </a:solidFill>
            <a:prstDash val="solid"/>
            <a:round/>
            <a:headEnd len="med" w="med" type="none"/>
            <a:tailEnd len="med" w="med" type="none"/>
          </a:ln>
        </p:spPr>
      </p:cxnSp>
      <p:cxnSp>
        <p:nvCxnSpPr>
          <p:cNvPr id="211" name="Google Shape;211;p10"/>
          <p:cNvCxnSpPr/>
          <p:nvPr/>
        </p:nvCxnSpPr>
        <p:spPr>
          <a:xfrm>
            <a:off x="9329739" y="3976114"/>
            <a:ext cx="801688" cy="0"/>
          </a:xfrm>
          <a:prstGeom prst="straightConnector1">
            <a:avLst/>
          </a:prstGeom>
          <a:noFill/>
          <a:ln cap="flat" cmpd="sng" w="28575">
            <a:solidFill>
              <a:srgbClr val="CC0000"/>
            </a:solidFill>
            <a:prstDash val="solid"/>
            <a:round/>
            <a:headEnd len="med" w="med" type="none"/>
            <a:tailEnd len="med" w="med" type="none"/>
          </a:ln>
        </p:spPr>
      </p:cxnSp>
      <p:cxnSp>
        <p:nvCxnSpPr>
          <p:cNvPr id="212" name="Google Shape;212;p10"/>
          <p:cNvCxnSpPr/>
          <p:nvPr/>
        </p:nvCxnSpPr>
        <p:spPr>
          <a:xfrm>
            <a:off x="8759827" y="3977701"/>
            <a:ext cx="528637" cy="0"/>
          </a:xfrm>
          <a:prstGeom prst="straightConnector1">
            <a:avLst/>
          </a:prstGeom>
          <a:noFill/>
          <a:ln cap="flat" cmpd="sng" w="28575">
            <a:solidFill>
              <a:srgbClr val="CC0000"/>
            </a:solidFill>
            <a:prstDash val="solid"/>
            <a:round/>
            <a:headEnd len="med" w="med" type="none"/>
            <a:tailEnd len="med" w="med" type="none"/>
          </a:ln>
        </p:spPr>
      </p:cxnSp>
      <p:cxnSp>
        <p:nvCxnSpPr>
          <p:cNvPr id="213" name="Google Shape;213;p10"/>
          <p:cNvCxnSpPr/>
          <p:nvPr/>
        </p:nvCxnSpPr>
        <p:spPr>
          <a:xfrm>
            <a:off x="6992939" y="3999926"/>
            <a:ext cx="0" cy="233363"/>
          </a:xfrm>
          <a:prstGeom prst="straightConnector1">
            <a:avLst/>
          </a:prstGeom>
          <a:noFill/>
          <a:ln cap="flat" cmpd="sng" w="9525">
            <a:solidFill>
              <a:srgbClr val="CC0000"/>
            </a:solidFill>
            <a:prstDash val="solid"/>
            <a:round/>
            <a:headEnd len="med" w="med" type="none"/>
            <a:tailEnd len="med" w="med" type="none"/>
          </a:ln>
        </p:spPr>
      </p:cxnSp>
      <p:cxnSp>
        <p:nvCxnSpPr>
          <p:cNvPr id="214" name="Google Shape;214;p10"/>
          <p:cNvCxnSpPr/>
          <p:nvPr/>
        </p:nvCxnSpPr>
        <p:spPr>
          <a:xfrm>
            <a:off x="8221664" y="3995164"/>
            <a:ext cx="0" cy="233362"/>
          </a:xfrm>
          <a:prstGeom prst="straightConnector1">
            <a:avLst/>
          </a:prstGeom>
          <a:noFill/>
          <a:ln cap="flat" cmpd="sng" w="9525">
            <a:solidFill>
              <a:srgbClr val="CC0000"/>
            </a:solidFill>
            <a:prstDash val="solid"/>
            <a:round/>
            <a:headEnd len="med" w="med" type="none"/>
            <a:tailEnd len="med" w="med" type="none"/>
          </a:ln>
        </p:spPr>
      </p:cxnSp>
      <p:cxnSp>
        <p:nvCxnSpPr>
          <p:cNvPr id="215" name="Google Shape;215;p10"/>
          <p:cNvCxnSpPr/>
          <p:nvPr/>
        </p:nvCxnSpPr>
        <p:spPr>
          <a:xfrm>
            <a:off x="9040814" y="3995164"/>
            <a:ext cx="0" cy="233362"/>
          </a:xfrm>
          <a:prstGeom prst="straightConnector1">
            <a:avLst/>
          </a:prstGeom>
          <a:noFill/>
          <a:ln cap="flat" cmpd="sng" w="9525">
            <a:solidFill>
              <a:srgbClr val="CC0000"/>
            </a:solidFill>
            <a:prstDash val="solid"/>
            <a:round/>
            <a:headEnd len="med" w="med" type="none"/>
            <a:tailEnd len="med" w="med" type="none"/>
          </a:ln>
        </p:spPr>
      </p:cxnSp>
      <p:cxnSp>
        <p:nvCxnSpPr>
          <p:cNvPr id="216" name="Google Shape;216;p10"/>
          <p:cNvCxnSpPr/>
          <p:nvPr/>
        </p:nvCxnSpPr>
        <p:spPr>
          <a:xfrm>
            <a:off x="9698039" y="3995164"/>
            <a:ext cx="0" cy="233362"/>
          </a:xfrm>
          <a:prstGeom prst="straightConnector1">
            <a:avLst/>
          </a:prstGeom>
          <a:noFill/>
          <a:ln cap="flat" cmpd="sng" w="9525">
            <a:solidFill>
              <a:srgbClr val="CC0000"/>
            </a:solidFill>
            <a:prstDash val="solid"/>
            <a:round/>
            <a:headEnd len="med" w="med" type="none"/>
            <a:tailEnd len="med" w="med" type="none"/>
          </a:ln>
        </p:spPr>
      </p:cxnSp>
      <p:sp>
        <p:nvSpPr>
          <p:cNvPr id="217" name="Google Shape;217;p10"/>
          <p:cNvSpPr txBox="1"/>
          <p:nvPr/>
        </p:nvSpPr>
        <p:spPr>
          <a:xfrm>
            <a:off x="6869114" y="4223764"/>
            <a:ext cx="693738" cy="47625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sent </a:t>
            </a:r>
            <a:endParaRPr/>
          </a:p>
          <a:p>
            <a:pPr indent="0" lvl="0" marL="0" marR="0" rtl="0" algn="l">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ACKed</a:t>
            </a:r>
            <a:endParaRPr/>
          </a:p>
        </p:txBody>
      </p:sp>
      <p:sp>
        <p:nvSpPr>
          <p:cNvPr id="218" name="Google Shape;218;p10"/>
          <p:cNvSpPr txBox="1"/>
          <p:nvPr/>
        </p:nvSpPr>
        <p:spPr>
          <a:xfrm>
            <a:off x="7850188" y="4230114"/>
            <a:ext cx="1139821" cy="68480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sent, not-yet ACKed</a:t>
            </a:r>
            <a:endParaRPr/>
          </a:p>
          <a:p>
            <a:pPr indent="0" lvl="0" marL="0" marR="0" rtl="0" algn="l">
              <a:lnSpc>
                <a:spcPct val="90000"/>
              </a:lnSpc>
              <a:spcBef>
                <a:spcPts val="300"/>
              </a:spcBef>
              <a:spcAft>
                <a:spcPts val="0"/>
              </a:spcAft>
              <a:buClr>
                <a:srgbClr val="000000"/>
              </a:buClr>
              <a:buSzPts val="1200"/>
              <a:buFont typeface="Tahoma"/>
              <a:buNone/>
            </a:pPr>
            <a:r>
              <a:rPr b="0" i="0" lang="en-US" sz="1200" u="none" cap="none" strike="noStrike">
                <a:solidFill>
                  <a:srgbClr val="000000"/>
                </a:solidFill>
                <a:latin typeface="Tahoma"/>
                <a:ea typeface="Tahoma"/>
                <a:cs typeface="Tahoma"/>
                <a:sym typeface="Tahoma"/>
              </a:rPr>
              <a:t>(“in-flight”)</a:t>
            </a:r>
            <a:endParaRPr b="0" i="0" sz="1200" u="none" cap="none" strike="noStrike">
              <a:solidFill>
                <a:srgbClr val="000000"/>
              </a:solidFill>
              <a:latin typeface="Tahoma"/>
              <a:ea typeface="Tahoma"/>
              <a:cs typeface="Tahoma"/>
              <a:sym typeface="Tahoma"/>
            </a:endParaRPr>
          </a:p>
        </p:txBody>
      </p:sp>
      <p:sp>
        <p:nvSpPr>
          <p:cNvPr id="219" name="Google Shape;219;p10"/>
          <p:cNvSpPr txBox="1"/>
          <p:nvPr/>
        </p:nvSpPr>
        <p:spPr>
          <a:xfrm>
            <a:off x="8829677" y="4225351"/>
            <a:ext cx="1066800" cy="668338"/>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usable</a:t>
            </a:r>
            <a:endParaRPr/>
          </a:p>
          <a:p>
            <a:pPr indent="0" lvl="0" marL="0" marR="0" rtl="0" algn="l">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but not </a:t>
            </a:r>
            <a:endParaRPr/>
          </a:p>
          <a:p>
            <a:pPr indent="0" lvl="0" marL="0" marR="0" rtl="0" algn="l">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yet sent</a:t>
            </a:r>
            <a:endParaRPr/>
          </a:p>
        </p:txBody>
      </p:sp>
      <p:sp>
        <p:nvSpPr>
          <p:cNvPr id="220" name="Google Shape;220;p10"/>
          <p:cNvSpPr txBox="1"/>
          <p:nvPr/>
        </p:nvSpPr>
        <p:spPr>
          <a:xfrm>
            <a:off x="9586914" y="4230114"/>
            <a:ext cx="819150" cy="47625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not </a:t>
            </a:r>
            <a:endParaRPr/>
          </a:p>
          <a:p>
            <a:pPr indent="0" lvl="0" marL="0" marR="0" rtl="0" algn="l">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usable</a:t>
            </a:r>
            <a:endParaRPr/>
          </a:p>
        </p:txBody>
      </p:sp>
      <p:sp>
        <p:nvSpPr>
          <p:cNvPr id="221" name="Google Shape;221;p10"/>
          <p:cNvSpPr txBox="1"/>
          <p:nvPr/>
        </p:nvSpPr>
        <p:spPr>
          <a:xfrm>
            <a:off x="7929564" y="2658489"/>
            <a:ext cx="1131888" cy="47625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window size</a:t>
            </a:r>
            <a:endParaRPr/>
          </a:p>
          <a:p>
            <a:pPr indent="0" lvl="0" marL="0" marR="0" rtl="0" algn="ctr">
              <a:lnSpc>
                <a:spcPct val="90000"/>
              </a:lnSpc>
              <a:spcBef>
                <a:spcPts val="0"/>
              </a:spcBef>
              <a:spcAft>
                <a:spcPts val="0"/>
              </a:spcAft>
              <a:buClr>
                <a:srgbClr val="000000"/>
              </a:buClr>
              <a:buSzPts val="1400"/>
              <a:buFont typeface="Tahoma"/>
              <a:buNone/>
            </a:pPr>
            <a:r>
              <a:rPr b="0" i="1" lang="en-US" sz="1400" u="none" cap="none" strike="noStrike">
                <a:solidFill>
                  <a:srgbClr val="000000"/>
                </a:solidFill>
                <a:latin typeface="Tahoma"/>
                <a:ea typeface="Tahoma"/>
                <a:cs typeface="Tahoma"/>
                <a:sym typeface="Tahoma"/>
              </a:rPr>
              <a:t> N</a:t>
            </a:r>
            <a:endParaRPr/>
          </a:p>
        </p:txBody>
      </p:sp>
      <p:grpSp>
        <p:nvGrpSpPr>
          <p:cNvPr id="222" name="Google Shape;222;p10"/>
          <p:cNvGrpSpPr/>
          <p:nvPr/>
        </p:nvGrpSpPr>
        <p:grpSpPr>
          <a:xfrm>
            <a:off x="8696327" y="2882326"/>
            <a:ext cx="593725" cy="136525"/>
            <a:chOff x="4250" y="1692"/>
            <a:chExt cx="374" cy="86"/>
          </a:xfrm>
        </p:grpSpPr>
        <p:cxnSp>
          <p:nvCxnSpPr>
            <p:cNvPr id="223" name="Google Shape;223;p10"/>
            <p:cNvCxnSpPr/>
            <p:nvPr/>
          </p:nvCxnSpPr>
          <p:spPr>
            <a:xfrm>
              <a:off x="4250" y="1738"/>
              <a:ext cx="374" cy="0"/>
            </a:xfrm>
            <a:prstGeom prst="straightConnector1">
              <a:avLst/>
            </a:prstGeom>
            <a:noFill/>
            <a:ln cap="flat" cmpd="sng" w="28575">
              <a:solidFill>
                <a:srgbClr val="CC0000"/>
              </a:solidFill>
              <a:prstDash val="solid"/>
              <a:round/>
              <a:headEnd len="med" w="med" type="none"/>
              <a:tailEnd len="med" w="med" type="triangle"/>
            </a:ln>
          </p:spPr>
        </p:cxnSp>
        <p:cxnSp>
          <p:nvCxnSpPr>
            <p:cNvPr id="224" name="Google Shape;224;p10"/>
            <p:cNvCxnSpPr/>
            <p:nvPr/>
          </p:nvCxnSpPr>
          <p:spPr>
            <a:xfrm>
              <a:off x="4622" y="1692"/>
              <a:ext cx="0" cy="86"/>
            </a:xfrm>
            <a:prstGeom prst="straightConnector1">
              <a:avLst/>
            </a:prstGeom>
            <a:noFill/>
            <a:ln cap="flat" cmpd="sng" w="9525">
              <a:solidFill>
                <a:srgbClr val="CC0000"/>
              </a:solidFill>
              <a:prstDash val="solid"/>
              <a:round/>
              <a:headEnd len="med" w="med" type="none"/>
              <a:tailEnd len="med" w="med" type="none"/>
            </a:ln>
          </p:spPr>
        </p:cxnSp>
      </p:grpSp>
      <p:grpSp>
        <p:nvGrpSpPr>
          <p:cNvPr id="225" name="Google Shape;225;p10"/>
          <p:cNvGrpSpPr/>
          <p:nvPr/>
        </p:nvGrpSpPr>
        <p:grpSpPr>
          <a:xfrm rot="10800000">
            <a:off x="7793040" y="2896614"/>
            <a:ext cx="593725" cy="136525"/>
            <a:chOff x="4257" y="1699"/>
            <a:chExt cx="374" cy="86"/>
          </a:xfrm>
        </p:grpSpPr>
        <p:cxnSp>
          <p:nvCxnSpPr>
            <p:cNvPr id="226" name="Google Shape;226;p10"/>
            <p:cNvCxnSpPr/>
            <p:nvPr/>
          </p:nvCxnSpPr>
          <p:spPr>
            <a:xfrm>
              <a:off x="4257" y="1745"/>
              <a:ext cx="374" cy="0"/>
            </a:xfrm>
            <a:prstGeom prst="straightConnector1">
              <a:avLst/>
            </a:prstGeom>
            <a:noFill/>
            <a:ln cap="flat" cmpd="sng" w="28575">
              <a:solidFill>
                <a:srgbClr val="CC0000"/>
              </a:solidFill>
              <a:prstDash val="solid"/>
              <a:round/>
              <a:headEnd len="med" w="med" type="none"/>
              <a:tailEnd len="med" w="med" type="triangle"/>
            </a:ln>
          </p:spPr>
        </p:cxnSp>
        <p:cxnSp>
          <p:nvCxnSpPr>
            <p:cNvPr id="227" name="Google Shape;227;p10"/>
            <p:cNvCxnSpPr/>
            <p:nvPr/>
          </p:nvCxnSpPr>
          <p:spPr>
            <a:xfrm>
              <a:off x="4629" y="1699"/>
              <a:ext cx="0" cy="86"/>
            </a:xfrm>
            <a:prstGeom prst="straightConnector1">
              <a:avLst/>
            </a:prstGeom>
            <a:noFill/>
            <a:ln cap="flat" cmpd="sng" w="9525">
              <a:solidFill>
                <a:srgbClr val="CC0000"/>
              </a:solidFill>
              <a:prstDash val="solid"/>
              <a:round/>
              <a:headEnd len="med" w="med" type="none"/>
              <a:tailEnd len="med" w="med" type="none"/>
            </a:ln>
          </p:spPr>
        </p:cxnSp>
      </p:grpSp>
      <p:sp>
        <p:nvSpPr>
          <p:cNvPr id="228" name="Google Shape;228;p10"/>
          <p:cNvSpPr txBox="1"/>
          <p:nvPr/>
        </p:nvSpPr>
        <p:spPr>
          <a:xfrm>
            <a:off x="7085014" y="3677664"/>
            <a:ext cx="3178175" cy="304800"/>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Clr>
                <a:srgbClr val="000000"/>
              </a:buClr>
              <a:buSzPts val="1400"/>
              <a:buFont typeface="Tahoma"/>
              <a:buNone/>
            </a:pPr>
            <a:r>
              <a:rPr b="0" i="1" lang="en-US" sz="1400" u="none" cap="none" strike="noStrike">
                <a:solidFill>
                  <a:srgbClr val="000000"/>
                </a:solidFill>
                <a:latin typeface="Tahoma"/>
                <a:ea typeface="Tahoma"/>
                <a:cs typeface="Tahoma"/>
                <a:sym typeface="Tahoma"/>
              </a:rPr>
              <a:t>sender sequence number space </a:t>
            </a:r>
            <a:endParaRPr/>
          </a:p>
        </p:txBody>
      </p:sp>
      <p:grpSp>
        <p:nvGrpSpPr>
          <p:cNvPr id="229" name="Google Shape;229;p10"/>
          <p:cNvGrpSpPr/>
          <p:nvPr/>
        </p:nvGrpSpPr>
        <p:grpSpPr>
          <a:xfrm>
            <a:off x="6321427" y="1140839"/>
            <a:ext cx="2952750" cy="1966912"/>
            <a:chOff x="2600" y="665"/>
            <a:chExt cx="1860" cy="1239"/>
          </a:xfrm>
        </p:grpSpPr>
        <p:sp>
          <p:nvSpPr>
            <p:cNvPr id="230" name="Google Shape;230;p10"/>
            <p:cNvSpPr/>
            <p:nvPr/>
          </p:nvSpPr>
          <p:spPr>
            <a:xfrm>
              <a:off x="2840" y="1028"/>
              <a:ext cx="1202" cy="130"/>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231" name="Google Shape;231;p10"/>
            <p:cNvGrpSpPr/>
            <p:nvPr/>
          </p:nvGrpSpPr>
          <p:grpSpPr>
            <a:xfrm>
              <a:off x="2820" y="872"/>
              <a:ext cx="1252" cy="714"/>
              <a:chOff x="1976" y="2984"/>
              <a:chExt cx="1252" cy="714"/>
            </a:xfrm>
          </p:grpSpPr>
          <p:sp>
            <p:nvSpPr>
              <p:cNvPr id="232" name="Google Shape;232;p10"/>
              <p:cNvSpPr/>
              <p:nvPr/>
            </p:nvSpPr>
            <p:spPr>
              <a:xfrm>
                <a:off x="1994" y="2995"/>
                <a:ext cx="1210" cy="703"/>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33" name="Google Shape;233;p10"/>
              <p:cNvSpPr txBox="1"/>
              <p:nvPr/>
            </p:nvSpPr>
            <p:spPr>
              <a:xfrm>
                <a:off x="2001" y="2984"/>
                <a:ext cx="580" cy="1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source port #</a:t>
                </a:r>
                <a:endParaRPr/>
              </a:p>
            </p:txBody>
          </p:sp>
          <p:sp>
            <p:nvSpPr>
              <p:cNvPr id="234" name="Google Shape;234;p10"/>
              <p:cNvSpPr txBox="1"/>
              <p:nvPr/>
            </p:nvSpPr>
            <p:spPr>
              <a:xfrm>
                <a:off x="2648" y="2987"/>
                <a:ext cx="491" cy="1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dest port #</a:t>
                </a:r>
                <a:endParaRPr/>
              </a:p>
            </p:txBody>
          </p:sp>
          <p:sp>
            <p:nvSpPr>
              <p:cNvPr id="235" name="Google Shape;235;p10"/>
              <p:cNvSpPr txBox="1"/>
              <p:nvPr/>
            </p:nvSpPr>
            <p:spPr>
              <a:xfrm>
                <a:off x="2154" y="3117"/>
                <a:ext cx="912" cy="1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sequence number</a:t>
                </a:r>
                <a:endParaRPr/>
              </a:p>
            </p:txBody>
          </p:sp>
          <p:sp>
            <p:nvSpPr>
              <p:cNvPr id="236" name="Google Shape;236;p10"/>
              <p:cNvSpPr txBox="1"/>
              <p:nvPr/>
            </p:nvSpPr>
            <p:spPr>
              <a:xfrm>
                <a:off x="1976" y="3257"/>
                <a:ext cx="1252" cy="1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acknowledgement number</a:t>
                </a:r>
                <a:endParaRPr/>
              </a:p>
            </p:txBody>
          </p:sp>
          <p:sp>
            <p:nvSpPr>
              <p:cNvPr id="237" name="Google Shape;237;p10"/>
              <p:cNvSpPr txBox="1"/>
              <p:nvPr/>
            </p:nvSpPr>
            <p:spPr>
              <a:xfrm>
                <a:off x="2053" y="3544"/>
                <a:ext cx="475" cy="1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checksum</a:t>
                </a:r>
                <a:endParaRPr/>
              </a:p>
            </p:txBody>
          </p:sp>
          <p:cxnSp>
            <p:nvCxnSpPr>
              <p:cNvPr id="238" name="Google Shape;238;p10"/>
              <p:cNvCxnSpPr/>
              <p:nvPr/>
            </p:nvCxnSpPr>
            <p:spPr>
              <a:xfrm>
                <a:off x="1994" y="3138"/>
                <a:ext cx="1212" cy="0"/>
              </a:xfrm>
              <a:prstGeom prst="straightConnector1">
                <a:avLst/>
              </a:prstGeom>
              <a:noFill/>
              <a:ln cap="flat" cmpd="sng" w="9525">
                <a:solidFill>
                  <a:srgbClr val="000000"/>
                </a:solidFill>
                <a:prstDash val="solid"/>
                <a:round/>
                <a:headEnd len="med" w="med" type="none"/>
                <a:tailEnd len="med" w="med" type="none"/>
              </a:ln>
            </p:spPr>
          </p:cxnSp>
          <p:cxnSp>
            <p:nvCxnSpPr>
              <p:cNvPr id="239" name="Google Shape;239;p10"/>
              <p:cNvCxnSpPr/>
              <p:nvPr/>
            </p:nvCxnSpPr>
            <p:spPr>
              <a:xfrm>
                <a:off x="1994" y="3274"/>
                <a:ext cx="1212" cy="0"/>
              </a:xfrm>
              <a:prstGeom prst="straightConnector1">
                <a:avLst/>
              </a:prstGeom>
              <a:noFill/>
              <a:ln cap="flat" cmpd="sng" w="9525">
                <a:solidFill>
                  <a:srgbClr val="000000"/>
                </a:solidFill>
                <a:prstDash val="solid"/>
                <a:round/>
                <a:headEnd len="med" w="med" type="none"/>
                <a:tailEnd len="med" w="med" type="none"/>
              </a:ln>
            </p:spPr>
          </p:cxnSp>
          <p:cxnSp>
            <p:nvCxnSpPr>
              <p:cNvPr id="240" name="Google Shape;240;p10"/>
              <p:cNvCxnSpPr/>
              <p:nvPr/>
            </p:nvCxnSpPr>
            <p:spPr>
              <a:xfrm>
                <a:off x="1992" y="3414"/>
                <a:ext cx="1212" cy="0"/>
              </a:xfrm>
              <a:prstGeom prst="straightConnector1">
                <a:avLst/>
              </a:prstGeom>
              <a:noFill/>
              <a:ln cap="flat" cmpd="sng" w="9525">
                <a:solidFill>
                  <a:srgbClr val="000000"/>
                </a:solidFill>
                <a:prstDash val="solid"/>
                <a:round/>
                <a:headEnd len="med" w="med" type="none"/>
                <a:tailEnd len="med" w="med" type="none"/>
              </a:ln>
            </p:spPr>
          </p:cxnSp>
          <p:cxnSp>
            <p:nvCxnSpPr>
              <p:cNvPr id="241" name="Google Shape;241;p10"/>
              <p:cNvCxnSpPr/>
              <p:nvPr/>
            </p:nvCxnSpPr>
            <p:spPr>
              <a:xfrm>
                <a:off x="2588" y="2994"/>
                <a:ext cx="0" cy="142"/>
              </a:xfrm>
              <a:prstGeom prst="straightConnector1">
                <a:avLst/>
              </a:prstGeom>
              <a:noFill/>
              <a:ln cap="flat" cmpd="sng" w="9525">
                <a:solidFill>
                  <a:srgbClr val="000000"/>
                </a:solidFill>
                <a:prstDash val="solid"/>
                <a:round/>
                <a:headEnd len="med" w="med" type="none"/>
                <a:tailEnd len="med" w="med" type="none"/>
              </a:ln>
            </p:spPr>
          </p:cxnSp>
          <p:cxnSp>
            <p:nvCxnSpPr>
              <p:cNvPr id="242" name="Google Shape;242;p10"/>
              <p:cNvCxnSpPr/>
              <p:nvPr/>
            </p:nvCxnSpPr>
            <p:spPr>
              <a:xfrm>
                <a:off x="2588" y="3416"/>
                <a:ext cx="0" cy="280"/>
              </a:xfrm>
              <a:prstGeom prst="straightConnector1">
                <a:avLst/>
              </a:prstGeom>
              <a:noFill/>
              <a:ln cap="flat" cmpd="sng" w="9525">
                <a:solidFill>
                  <a:srgbClr val="000000"/>
                </a:solidFill>
                <a:prstDash val="solid"/>
                <a:round/>
                <a:headEnd len="med" w="med" type="none"/>
                <a:tailEnd len="med" w="med" type="none"/>
              </a:ln>
            </p:spPr>
          </p:cxnSp>
          <p:cxnSp>
            <p:nvCxnSpPr>
              <p:cNvPr id="243" name="Google Shape;243;p10"/>
              <p:cNvCxnSpPr/>
              <p:nvPr/>
            </p:nvCxnSpPr>
            <p:spPr>
              <a:xfrm>
                <a:off x="1994" y="3548"/>
                <a:ext cx="1212" cy="0"/>
              </a:xfrm>
              <a:prstGeom prst="straightConnector1">
                <a:avLst/>
              </a:prstGeom>
              <a:noFill/>
              <a:ln cap="flat" cmpd="sng" w="9525">
                <a:solidFill>
                  <a:srgbClr val="000000"/>
                </a:solidFill>
                <a:prstDash val="solid"/>
                <a:round/>
                <a:headEnd len="med" w="med" type="none"/>
                <a:tailEnd len="med" w="med" type="none"/>
              </a:ln>
            </p:spPr>
          </p:cxnSp>
          <p:sp>
            <p:nvSpPr>
              <p:cNvPr id="244" name="Google Shape;244;p10"/>
              <p:cNvSpPr txBox="1"/>
              <p:nvPr/>
            </p:nvSpPr>
            <p:spPr>
              <a:xfrm>
                <a:off x="2708" y="3390"/>
                <a:ext cx="323" cy="1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rwnd</a:t>
                </a:r>
                <a:endParaRPr/>
              </a:p>
            </p:txBody>
          </p:sp>
          <p:sp>
            <p:nvSpPr>
              <p:cNvPr id="245" name="Google Shape;245;p10"/>
              <p:cNvSpPr txBox="1"/>
              <p:nvPr/>
            </p:nvSpPr>
            <p:spPr>
              <a:xfrm>
                <a:off x="2651" y="3544"/>
                <a:ext cx="496" cy="1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urg pointer</a:t>
                </a:r>
                <a:endParaRPr/>
              </a:p>
            </p:txBody>
          </p:sp>
          <p:cxnSp>
            <p:nvCxnSpPr>
              <p:cNvPr id="246" name="Google Shape;246;p10"/>
              <p:cNvCxnSpPr/>
              <p:nvPr/>
            </p:nvCxnSpPr>
            <p:spPr>
              <a:xfrm>
                <a:off x="2398" y="3413"/>
                <a:ext cx="0" cy="134"/>
              </a:xfrm>
              <a:prstGeom prst="straightConnector1">
                <a:avLst/>
              </a:prstGeom>
              <a:noFill/>
              <a:ln cap="flat" cmpd="sng" w="9525">
                <a:solidFill>
                  <a:srgbClr val="000000"/>
                </a:solidFill>
                <a:prstDash val="solid"/>
                <a:round/>
                <a:headEnd len="med" w="med" type="none"/>
                <a:tailEnd len="med" w="med" type="none"/>
              </a:ln>
            </p:spPr>
          </p:cxnSp>
          <p:cxnSp>
            <p:nvCxnSpPr>
              <p:cNvPr id="247" name="Google Shape;247;p10"/>
              <p:cNvCxnSpPr/>
              <p:nvPr/>
            </p:nvCxnSpPr>
            <p:spPr>
              <a:xfrm>
                <a:off x="2143" y="3412"/>
                <a:ext cx="0" cy="134"/>
              </a:xfrm>
              <a:prstGeom prst="straightConnector1">
                <a:avLst/>
              </a:prstGeom>
              <a:noFill/>
              <a:ln cap="flat" cmpd="sng" w="9525">
                <a:solidFill>
                  <a:srgbClr val="000000"/>
                </a:solidFill>
                <a:prstDash val="solid"/>
                <a:round/>
                <a:headEnd len="med" w="med" type="none"/>
                <a:tailEnd len="med" w="med" type="none"/>
              </a:ln>
            </p:spPr>
          </p:cxnSp>
        </p:grpSp>
        <p:sp>
          <p:nvSpPr>
            <p:cNvPr id="248" name="Google Shape;248;p10"/>
            <p:cNvSpPr txBox="1"/>
            <p:nvPr/>
          </p:nvSpPr>
          <p:spPr>
            <a:xfrm>
              <a:off x="2600" y="665"/>
              <a:ext cx="1860"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outgoing segment from sender</a:t>
              </a:r>
              <a:endParaRPr/>
            </a:p>
          </p:txBody>
        </p:sp>
        <p:sp>
          <p:nvSpPr>
            <p:cNvPr id="249" name="Google Shape;249;p10"/>
            <p:cNvSpPr/>
            <p:nvPr/>
          </p:nvSpPr>
          <p:spPr>
            <a:xfrm>
              <a:off x="4050" y="1080"/>
              <a:ext cx="107" cy="824"/>
            </a:xfrm>
            <a:custGeom>
              <a:rect b="b" l="l" r="r" t="t"/>
              <a:pathLst>
                <a:path extrusionOk="0" h="910" w="107">
                  <a:moveTo>
                    <a:pt x="0" y="0"/>
                  </a:moveTo>
                  <a:lnTo>
                    <a:pt x="107" y="0"/>
                  </a:lnTo>
                  <a:lnTo>
                    <a:pt x="107" y="910"/>
                  </a:lnTo>
                </a:path>
              </a:pathLst>
            </a:custGeom>
            <a:noFill/>
            <a:ln cap="flat" cmpd="sng" w="9525">
              <a:solidFill>
                <a:srgbClr val="CC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250" name="Google Shape;250;p10"/>
          <p:cNvSpPr txBox="1"/>
          <p:nvPr/>
        </p:nvSpPr>
        <p:spPr>
          <a:xfrm>
            <a:off x="740571" y="2803512"/>
            <a:ext cx="5096669" cy="1768488"/>
          </a:xfrm>
          <a:prstGeom prst="rect">
            <a:avLst/>
          </a:prstGeom>
          <a:noFill/>
          <a:ln>
            <a:noFill/>
          </a:ln>
        </p:spPr>
        <p:txBody>
          <a:bodyPr anchorCtr="0" anchor="t" bIns="45700" lIns="91425" spcFirstLastPara="1" rIns="91425" wrap="square" tIns="45700">
            <a:noAutofit/>
          </a:bodyPr>
          <a:lstStyle/>
          <a:p>
            <a:pPr indent="-123825" lvl="0" marL="234950" marR="0" rtl="0" algn="l">
              <a:lnSpc>
                <a:spcPct val="85000"/>
              </a:lnSpc>
              <a:spcBef>
                <a:spcPts val="0"/>
              </a:spcBef>
              <a:spcAft>
                <a:spcPts val="0"/>
              </a:spcAft>
              <a:buClr>
                <a:srgbClr val="000099"/>
              </a:buClr>
              <a:buSzPts val="2800"/>
              <a:buFont typeface="Noto Sans Symbols"/>
              <a:buNone/>
            </a:pPr>
            <a:r>
              <a:rPr b="0" i="1" lang="en-US" sz="2800" u="none" cap="none" strike="noStrike">
                <a:solidFill>
                  <a:srgbClr val="CC0000"/>
                </a:solidFill>
                <a:latin typeface="Calibri"/>
                <a:ea typeface="Calibri"/>
                <a:cs typeface="Calibri"/>
                <a:sym typeface="Calibri"/>
              </a:rPr>
              <a:t>Acknowledgements</a:t>
            </a:r>
            <a:r>
              <a:rPr b="0" i="0" lang="en-US" sz="2800" u="sng" cap="none" strike="noStrike">
                <a:solidFill>
                  <a:srgbClr val="CC0000"/>
                </a:solidFill>
                <a:latin typeface="Calibri"/>
                <a:ea typeface="Calibri"/>
                <a:cs typeface="Calibri"/>
                <a:sym typeface="Calibri"/>
              </a:rPr>
              <a:t>:</a:t>
            </a:r>
            <a:endParaRPr b="0" i="0" sz="2800" u="none" cap="none" strike="noStrike">
              <a:solidFill>
                <a:srgbClr val="CC0000"/>
              </a:solidFill>
              <a:latin typeface="Calibri"/>
              <a:ea typeface="Calibri"/>
              <a:cs typeface="Calibri"/>
              <a:sym typeface="Calibri"/>
            </a:endParaRPr>
          </a:p>
          <a:p>
            <a:pPr indent="-285750" lvl="1" marL="635000" marR="0" rtl="0" algn="l">
              <a:lnSpc>
                <a:spcPct val="85000"/>
              </a:lnSpc>
              <a:spcBef>
                <a:spcPts val="560"/>
              </a:spcBef>
              <a:spcAft>
                <a:spcPts val="0"/>
              </a:spcAft>
              <a:buClr>
                <a:srgbClr val="000099"/>
              </a:buClr>
              <a:buSzPts val="2800"/>
              <a:buFont typeface="Arial"/>
              <a:buChar char="•"/>
            </a:pPr>
            <a:r>
              <a:rPr b="0" i="0" lang="en-US" sz="2800" u="none" cap="none" strike="noStrike">
                <a:solidFill>
                  <a:srgbClr val="000000"/>
                </a:solidFill>
                <a:latin typeface="Calibri"/>
                <a:ea typeface="Calibri"/>
                <a:cs typeface="Calibri"/>
                <a:sym typeface="Calibri"/>
              </a:rPr>
              <a:t>seq # of next byte expected from other side</a:t>
            </a:r>
            <a:endParaRPr/>
          </a:p>
          <a:p>
            <a:pPr indent="-285750" lvl="1" marL="635000" marR="0" rtl="0" algn="l">
              <a:lnSpc>
                <a:spcPct val="85000"/>
              </a:lnSpc>
              <a:spcBef>
                <a:spcPts val="560"/>
              </a:spcBef>
              <a:spcAft>
                <a:spcPts val="0"/>
              </a:spcAft>
              <a:buClr>
                <a:srgbClr val="000099"/>
              </a:buClr>
              <a:buSzPts val="2800"/>
              <a:buFont typeface="Arial"/>
              <a:buChar char="•"/>
            </a:pPr>
            <a:r>
              <a:rPr b="0" i="0" lang="en-US" sz="2800" u="none" cap="none" strike="noStrike">
                <a:solidFill>
                  <a:srgbClr val="000000"/>
                </a:solidFill>
                <a:latin typeface="Calibri"/>
                <a:ea typeface="Calibri"/>
                <a:cs typeface="Calibri"/>
                <a:sym typeface="Calibri"/>
              </a:rPr>
              <a:t>cumulative ACK</a:t>
            </a:r>
            <a:endParaRPr/>
          </a:p>
        </p:txBody>
      </p:sp>
      <p:sp>
        <p:nvSpPr>
          <p:cNvPr id="251" name="Google Shape;251;p10"/>
          <p:cNvSpPr txBox="1"/>
          <p:nvPr/>
        </p:nvSpPr>
        <p:spPr>
          <a:xfrm>
            <a:off x="651671" y="4633906"/>
            <a:ext cx="5096669" cy="1730388"/>
          </a:xfrm>
          <a:prstGeom prst="rect">
            <a:avLst/>
          </a:prstGeom>
          <a:noFill/>
          <a:ln>
            <a:noFill/>
          </a:ln>
        </p:spPr>
        <p:txBody>
          <a:bodyPr anchorCtr="0" anchor="t" bIns="45700" lIns="91425" spcFirstLastPara="1" rIns="91425" wrap="square" tIns="45700">
            <a:noAutofit/>
          </a:bodyPr>
          <a:lstStyle/>
          <a:p>
            <a:pPr indent="-123825" lvl="0" marL="234950" marR="0" rtl="0" algn="l">
              <a:lnSpc>
                <a:spcPct val="85000"/>
              </a:lnSpc>
              <a:spcBef>
                <a:spcPts val="0"/>
              </a:spcBef>
              <a:spcAft>
                <a:spcPts val="0"/>
              </a:spcAft>
              <a:buClr>
                <a:srgbClr val="000099"/>
              </a:buClr>
              <a:buSzPts val="2800"/>
              <a:buFont typeface="Noto Sans Symbols"/>
              <a:buNone/>
            </a:pPr>
            <a:r>
              <a:rPr b="0" i="1" lang="en-US" sz="2800" u="sng" cap="none" strike="noStrike">
                <a:solidFill>
                  <a:srgbClr val="CC0000"/>
                </a:solidFill>
                <a:latin typeface="Calibri"/>
                <a:ea typeface="Calibri"/>
                <a:cs typeface="Calibri"/>
                <a:sym typeface="Calibri"/>
              </a:rPr>
              <a:t>Q</a:t>
            </a:r>
            <a:r>
              <a:rPr b="0" i="0" lang="en-US" sz="2800" u="none" cap="none" strike="noStrike">
                <a:solidFill>
                  <a:srgbClr val="CC0000"/>
                </a:solidFill>
                <a:latin typeface="Calibri"/>
                <a:ea typeface="Calibri"/>
                <a:cs typeface="Calibri"/>
                <a:sym typeface="Calibri"/>
              </a:rPr>
              <a:t>:</a:t>
            </a:r>
            <a:r>
              <a:rPr b="0" i="0" lang="en-US" sz="2800" u="none" cap="none" strike="noStrike">
                <a:solidFill>
                  <a:srgbClr val="000000"/>
                </a:solidFill>
                <a:latin typeface="Calibri"/>
                <a:ea typeface="Calibri"/>
                <a:cs typeface="Calibri"/>
                <a:sym typeface="Calibri"/>
              </a:rPr>
              <a:t> how receiver handles out-of-order segments</a:t>
            </a:r>
            <a:endParaRPr/>
          </a:p>
          <a:p>
            <a:pPr indent="-285750" lvl="1" marL="635000" marR="0" rtl="0" algn="l">
              <a:lnSpc>
                <a:spcPct val="85000"/>
              </a:lnSpc>
              <a:spcBef>
                <a:spcPts val="560"/>
              </a:spcBef>
              <a:spcAft>
                <a:spcPts val="0"/>
              </a:spcAft>
              <a:buClr>
                <a:srgbClr val="000099"/>
              </a:buClr>
              <a:buSzPts val="2800"/>
              <a:buFont typeface="Arial"/>
              <a:buChar char="•"/>
            </a:pPr>
            <a:r>
              <a:rPr b="0" i="1" lang="en-US" sz="2800" u="sng" cap="none" strike="noStrike">
                <a:solidFill>
                  <a:srgbClr val="C00000"/>
                </a:solidFill>
                <a:latin typeface="Calibri"/>
                <a:ea typeface="Calibri"/>
                <a:cs typeface="Calibri"/>
                <a:sym typeface="Calibri"/>
              </a:rPr>
              <a:t>A: </a:t>
            </a:r>
            <a:r>
              <a:rPr b="0" i="0" lang="en-US" sz="2800" u="none" cap="none" strike="noStrike">
                <a:solidFill>
                  <a:srgbClr val="000000"/>
                </a:solidFill>
                <a:latin typeface="Calibri"/>
                <a:ea typeface="Calibri"/>
                <a:cs typeface="Calibri"/>
                <a:sym typeface="Calibri"/>
              </a:rPr>
              <a:t>TCP spec doesn’t say, - up to implementor</a:t>
            </a:r>
            <a:endParaRPr b="0" i="0" sz="2800" u="none" cap="none" strike="noStrike">
              <a:solidFill>
                <a:srgbClr val="000000"/>
              </a:solidFill>
              <a:latin typeface="Calibri"/>
              <a:ea typeface="Calibri"/>
              <a:cs typeface="Calibri"/>
              <a:sym typeface="Calibri"/>
            </a:endParaRPr>
          </a:p>
        </p:txBody>
      </p:sp>
      <p:sp>
        <p:nvSpPr>
          <p:cNvPr id="252" name="Google Shape;252;p10"/>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1"/>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sequence numbers, ACKs</a:t>
            </a:r>
            <a:endParaRPr b="0" sz="4400"/>
          </a:p>
        </p:txBody>
      </p:sp>
      <p:sp>
        <p:nvSpPr>
          <p:cNvPr id="259" name="Google Shape;259;p11"/>
          <p:cNvSpPr txBox="1"/>
          <p:nvPr/>
        </p:nvSpPr>
        <p:spPr>
          <a:xfrm>
            <a:off x="1661117" y="4011734"/>
            <a:ext cx="2519185" cy="757130"/>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host ACKs receipt of echoed ‘C’</a:t>
            </a:r>
            <a:endParaRPr b="0" i="0" sz="1200" u="none" cap="none" strike="noStrike">
              <a:solidFill>
                <a:srgbClr val="000000"/>
              </a:solidFill>
              <a:latin typeface="Calibri"/>
              <a:ea typeface="Calibri"/>
              <a:cs typeface="Calibri"/>
              <a:sym typeface="Calibri"/>
            </a:endParaRPr>
          </a:p>
        </p:txBody>
      </p:sp>
      <p:sp>
        <p:nvSpPr>
          <p:cNvPr id="260" name="Google Shape;260;p11"/>
          <p:cNvSpPr txBox="1"/>
          <p:nvPr/>
        </p:nvSpPr>
        <p:spPr>
          <a:xfrm>
            <a:off x="7229477" y="3001865"/>
            <a:ext cx="318721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host ACKs receipt of‘C’, echoes back ‘C’</a:t>
            </a:r>
            <a:endParaRPr b="0" i="0" sz="2400" u="none" cap="none" strike="noStrike">
              <a:solidFill>
                <a:srgbClr val="000000"/>
              </a:solidFill>
              <a:latin typeface="Calibri"/>
              <a:ea typeface="Calibri"/>
              <a:cs typeface="Calibri"/>
              <a:sym typeface="Calibri"/>
            </a:endParaRPr>
          </a:p>
        </p:txBody>
      </p:sp>
      <p:sp>
        <p:nvSpPr>
          <p:cNvPr id="261" name="Google Shape;261;p11"/>
          <p:cNvSpPr txBox="1"/>
          <p:nvPr/>
        </p:nvSpPr>
        <p:spPr>
          <a:xfrm>
            <a:off x="3961011" y="5644479"/>
            <a:ext cx="340189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2800"/>
              <a:buFont typeface="Calibri"/>
              <a:buNone/>
            </a:pPr>
            <a:r>
              <a:rPr b="0" i="0" lang="en-US" sz="2800" u="none" cap="none" strike="noStrike">
                <a:solidFill>
                  <a:srgbClr val="000099"/>
                </a:solidFill>
                <a:latin typeface="Calibri"/>
                <a:ea typeface="Calibri"/>
                <a:cs typeface="Calibri"/>
                <a:sym typeface="Calibri"/>
              </a:rPr>
              <a:t>simple telnet scenario</a:t>
            </a:r>
            <a:endParaRPr b="0" i="0" sz="1200" u="none" cap="none" strike="noStrike">
              <a:solidFill>
                <a:srgbClr val="000099"/>
              </a:solidFill>
              <a:latin typeface="Calibri"/>
              <a:ea typeface="Calibri"/>
              <a:cs typeface="Calibri"/>
              <a:sym typeface="Calibri"/>
            </a:endParaRPr>
          </a:p>
        </p:txBody>
      </p:sp>
      <p:sp>
        <p:nvSpPr>
          <p:cNvPr id="262" name="Google Shape;262;p11"/>
          <p:cNvSpPr txBox="1"/>
          <p:nvPr/>
        </p:nvSpPr>
        <p:spPr>
          <a:xfrm>
            <a:off x="7129672" y="1492971"/>
            <a:ext cx="997389"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Host B</a:t>
            </a:r>
            <a:endParaRPr/>
          </a:p>
        </p:txBody>
      </p:sp>
      <p:sp>
        <p:nvSpPr>
          <p:cNvPr id="263" name="Google Shape;263;p11"/>
          <p:cNvSpPr txBox="1"/>
          <p:nvPr/>
        </p:nvSpPr>
        <p:spPr>
          <a:xfrm>
            <a:off x="3204390" y="1459336"/>
            <a:ext cx="100861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Host A</a:t>
            </a:r>
            <a:endParaRPr/>
          </a:p>
        </p:txBody>
      </p:sp>
      <p:grpSp>
        <p:nvGrpSpPr>
          <p:cNvPr id="264" name="Google Shape;264;p11"/>
          <p:cNvGrpSpPr/>
          <p:nvPr/>
        </p:nvGrpSpPr>
        <p:grpSpPr>
          <a:xfrm>
            <a:off x="1499000" y="2541021"/>
            <a:ext cx="5581275" cy="780392"/>
            <a:chOff x="1499000" y="2541021"/>
            <a:chExt cx="5581275" cy="780392"/>
          </a:xfrm>
        </p:grpSpPr>
        <p:cxnSp>
          <p:nvCxnSpPr>
            <p:cNvPr id="265" name="Google Shape;265;p11"/>
            <p:cNvCxnSpPr/>
            <p:nvPr/>
          </p:nvCxnSpPr>
          <p:spPr>
            <a:xfrm>
              <a:off x="4354237" y="2749913"/>
              <a:ext cx="2586037" cy="571500"/>
            </a:xfrm>
            <a:prstGeom prst="straightConnector1">
              <a:avLst/>
            </a:prstGeom>
            <a:noFill/>
            <a:ln cap="flat" cmpd="sng" w="28575">
              <a:solidFill>
                <a:srgbClr val="3333CC"/>
              </a:solidFill>
              <a:prstDash val="solid"/>
              <a:round/>
              <a:headEnd len="med" w="med" type="none"/>
              <a:tailEnd len="med" w="med" type="triangle"/>
            </a:ln>
          </p:spPr>
        </p:cxnSp>
        <p:sp>
          <p:nvSpPr>
            <p:cNvPr id="266" name="Google Shape;266;p11"/>
            <p:cNvSpPr txBox="1"/>
            <p:nvPr/>
          </p:nvSpPr>
          <p:spPr>
            <a:xfrm>
              <a:off x="1499000" y="2541021"/>
              <a:ext cx="2725007" cy="424732"/>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User types‘C’</a:t>
              </a:r>
              <a:endParaRPr b="0" i="0" sz="1200" u="none" cap="none" strike="noStrike">
                <a:solidFill>
                  <a:srgbClr val="000000"/>
                </a:solidFill>
                <a:latin typeface="Calibri"/>
                <a:ea typeface="Calibri"/>
                <a:cs typeface="Calibri"/>
                <a:sym typeface="Calibri"/>
              </a:endParaRPr>
            </a:p>
          </p:txBody>
        </p:sp>
        <p:sp>
          <p:nvSpPr>
            <p:cNvPr id="267" name="Google Shape;267;p11"/>
            <p:cNvSpPr/>
            <p:nvPr/>
          </p:nvSpPr>
          <p:spPr>
            <a:xfrm>
              <a:off x="5167037" y="2841988"/>
              <a:ext cx="814387" cy="37941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268" name="Google Shape;268;p11"/>
            <p:cNvSpPr txBox="1"/>
            <p:nvPr/>
          </p:nvSpPr>
          <p:spPr>
            <a:xfrm>
              <a:off x="4260272" y="2854620"/>
              <a:ext cx="282000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Seq=42, ACK=79, data = ‘C’</a:t>
              </a:r>
              <a:endParaRPr b="0" i="0" sz="1800" u="none" cap="none" strike="noStrike">
                <a:solidFill>
                  <a:srgbClr val="000000"/>
                </a:solidFill>
                <a:latin typeface="Calibri"/>
                <a:ea typeface="Calibri"/>
                <a:cs typeface="Calibri"/>
                <a:sym typeface="Calibri"/>
              </a:endParaRPr>
            </a:p>
          </p:txBody>
        </p:sp>
      </p:grpSp>
      <p:grpSp>
        <p:nvGrpSpPr>
          <p:cNvPr id="269" name="Google Shape;269;p11"/>
          <p:cNvGrpSpPr/>
          <p:nvPr/>
        </p:nvGrpSpPr>
        <p:grpSpPr>
          <a:xfrm>
            <a:off x="4264368" y="3523026"/>
            <a:ext cx="2813399" cy="800100"/>
            <a:chOff x="4264368" y="3523026"/>
            <a:chExt cx="2813399" cy="800100"/>
          </a:xfrm>
        </p:grpSpPr>
        <p:cxnSp>
          <p:nvCxnSpPr>
            <p:cNvPr id="270" name="Google Shape;270;p11"/>
            <p:cNvCxnSpPr/>
            <p:nvPr/>
          </p:nvCxnSpPr>
          <p:spPr>
            <a:xfrm flipH="1">
              <a:off x="4344712" y="3523026"/>
              <a:ext cx="2554287" cy="800100"/>
            </a:xfrm>
            <a:prstGeom prst="straightConnector1">
              <a:avLst/>
            </a:prstGeom>
            <a:noFill/>
            <a:ln cap="flat" cmpd="sng" w="28575">
              <a:solidFill>
                <a:srgbClr val="3333CC"/>
              </a:solidFill>
              <a:prstDash val="solid"/>
              <a:round/>
              <a:headEnd len="med" w="med" type="none"/>
              <a:tailEnd len="med" w="med" type="triangle"/>
            </a:ln>
          </p:spPr>
        </p:cxnSp>
        <p:sp>
          <p:nvSpPr>
            <p:cNvPr id="271" name="Google Shape;271;p11"/>
            <p:cNvSpPr/>
            <p:nvPr/>
          </p:nvSpPr>
          <p:spPr>
            <a:xfrm>
              <a:off x="5201962" y="3800838"/>
              <a:ext cx="823912" cy="24606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272" name="Google Shape;272;p11"/>
            <p:cNvSpPr txBox="1"/>
            <p:nvPr/>
          </p:nvSpPr>
          <p:spPr>
            <a:xfrm>
              <a:off x="4264368" y="3736718"/>
              <a:ext cx="281339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Seq=79, ACK=43, data = ‘C’</a:t>
              </a:r>
              <a:endParaRPr b="0" i="0" sz="1100" u="none" cap="none" strike="noStrike">
                <a:solidFill>
                  <a:srgbClr val="000000"/>
                </a:solidFill>
                <a:latin typeface="Calibri"/>
                <a:ea typeface="Calibri"/>
                <a:cs typeface="Calibri"/>
                <a:sym typeface="Calibri"/>
              </a:endParaRPr>
            </a:p>
          </p:txBody>
        </p:sp>
      </p:grpSp>
      <p:grpSp>
        <p:nvGrpSpPr>
          <p:cNvPr id="273" name="Google Shape;273;p11"/>
          <p:cNvGrpSpPr/>
          <p:nvPr/>
        </p:nvGrpSpPr>
        <p:grpSpPr>
          <a:xfrm>
            <a:off x="4339949" y="4518388"/>
            <a:ext cx="2590800" cy="506413"/>
            <a:chOff x="4339949" y="4518388"/>
            <a:chExt cx="2590800" cy="506413"/>
          </a:xfrm>
        </p:grpSpPr>
        <p:cxnSp>
          <p:nvCxnSpPr>
            <p:cNvPr id="274" name="Google Shape;274;p11"/>
            <p:cNvCxnSpPr/>
            <p:nvPr/>
          </p:nvCxnSpPr>
          <p:spPr>
            <a:xfrm>
              <a:off x="4339949" y="4518388"/>
              <a:ext cx="2590800" cy="506413"/>
            </a:xfrm>
            <a:prstGeom prst="straightConnector1">
              <a:avLst/>
            </a:prstGeom>
            <a:noFill/>
            <a:ln cap="flat" cmpd="sng" w="28575">
              <a:solidFill>
                <a:srgbClr val="3333CC"/>
              </a:solidFill>
              <a:prstDash val="solid"/>
              <a:round/>
              <a:headEnd len="med" w="med" type="none"/>
              <a:tailEnd len="med" w="med" type="triangle"/>
            </a:ln>
          </p:spPr>
        </p:cxnSp>
        <p:sp>
          <p:nvSpPr>
            <p:cNvPr id="275" name="Google Shape;275;p11"/>
            <p:cNvSpPr/>
            <p:nvPr/>
          </p:nvSpPr>
          <p:spPr>
            <a:xfrm>
              <a:off x="5268637" y="4648563"/>
              <a:ext cx="958850" cy="3571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p:txBody>
        </p:sp>
        <p:sp>
          <p:nvSpPr>
            <p:cNvPr id="276" name="Google Shape;276;p11"/>
            <p:cNvSpPr txBox="1"/>
            <p:nvPr/>
          </p:nvSpPr>
          <p:spPr>
            <a:xfrm>
              <a:off x="4934710" y="4609843"/>
              <a:ext cx="171226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Seq=43, ACK=80</a:t>
              </a:r>
              <a:endParaRPr b="0" i="0" sz="1100" u="none" cap="none" strike="noStrike">
                <a:solidFill>
                  <a:srgbClr val="000000"/>
                </a:solidFill>
                <a:latin typeface="Calibri"/>
                <a:ea typeface="Calibri"/>
                <a:cs typeface="Calibri"/>
                <a:sym typeface="Calibri"/>
              </a:endParaRPr>
            </a:p>
          </p:txBody>
        </p:sp>
      </p:grpSp>
      <p:cxnSp>
        <p:nvCxnSpPr>
          <p:cNvPr id="277" name="Google Shape;277;p11"/>
          <p:cNvCxnSpPr/>
          <p:nvPr/>
        </p:nvCxnSpPr>
        <p:spPr>
          <a:xfrm>
            <a:off x="4332012" y="2508613"/>
            <a:ext cx="0" cy="2587625"/>
          </a:xfrm>
          <a:prstGeom prst="straightConnector1">
            <a:avLst/>
          </a:prstGeom>
          <a:noFill/>
          <a:ln cap="flat" cmpd="sng" w="9525">
            <a:solidFill>
              <a:srgbClr val="808080"/>
            </a:solidFill>
            <a:prstDash val="solid"/>
            <a:round/>
            <a:headEnd len="med" w="med" type="none"/>
            <a:tailEnd len="med" w="med" type="none"/>
          </a:ln>
        </p:spPr>
      </p:cxnSp>
      <p:cxnSp>
        <p:nvCxnSpPr>
          <p:cNvPr id="278" name="Google Shape;278;p11"/>
          <p:cNvCxnSpPr/>
          <p:nvPr/>
        </p:nvCxnSpPr>
        <p:spPr>
          <a:xfrm>
            <a:off x="6994249" y="2561001"/>
            <a:ext cx="0" cy="2587625"/>
          </a:xfrm>
          <a:prstGeom prst="straightConnector1">
            <a:avLst/>
          </a:prstGeom>
          <a:noFill/>
          <a:ln cap="flat" cmpd="sng" w="9525">
            <a:solidFill>
              <a:srgbClr val="808080"/>
            </a:solidFill>
            <a:prstDash val="solid"/>
            <a:round/>
            <a:headEnd len="med" w="med" type="none"/>
            <a:tailEnd len="med" w="med" type="none"/>
          </a:ln>
        </p:spPr>
      </p:cxnSp>
      <p:grpSp>
        <p:nvGrpSpPr>
          <p:cNvPr id="279" name="Google Shape;279;p11"/>
          <p:cNvGrpSpPr/>
          <p:nvPr/>
        </p:nvGrpSpPr>
        <p:grpSpPr>
          <a:xfrm>
            <a:off x="3824012" y="1687876"/>
            <a:ext cx="755650" cy="782637"/>
            <a:chOff x="-44" y="1473"/>
            <a:chExt cx="981" cy="1105"/>
          </a:xfrm>
        </p:grpSpPr>
        <p:pic>
          <p:nvPicPr>
            <p:cNvPr descr="desktop_computer_stylized_medium" id="280" name="Google Shape;280;p1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81" name="Google Shape;281;p1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Calibri"/>
                <a:ea typeface="Calibri"/>
                <a:cs typeface="Calibri"/>
                <a:sym typeface="Calibri"/>
              </a:endParaRPr>
            </a:p>
          </p:txBody>
        </p:sp>
      </p:grpSp>
      <p:grpSp>
        <p:nvGrpSpPr>
          <p:cNvPr id="282" name="Google Shape;282;p11"/>
          <p:cNvGrpSpPr/>
          <p:nvPr/>
        </p:nvGrpSpPr>
        <p:grpSpPr>
          <a:xfrm flipH="1">
            <a:off x="6686274" y="1727563"/>
            <a:ext cx="788988" cy="862013"/>
            <a:chOff x="-44" y="1473"/>
            <a:chExt cx="981" cy="1105"/>
          </a:xfrm>
        </p:grpSpPr>
        <p:pic>
          <p:nvPicPr>
            <p:cNvPr descr="desktop_computer_stylized_medium" id="283" name="Google Shape;283;p1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84" name="Google Shape;284;p1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Calibri"/>
                <a:ea typeface="Calibri"/>
                <a:cs typeface="Calibri"/>
                <a:sym typeface="Calibri"/>
              </a:endParaRPr>
            </a:p>
          </p:txBody>
        </p:sp>
      </p:grpSp>
      <p:grpSp>
        <p:nvGrpSpPr>
          <p:cNvPr id="285" name="Google Shape;285;p11"/>
          <p:cNvGrpSpPr/>
          <p:nvPr/>
        </p:nvGrpSpPr>
        <p:grpSpPr>
          <a:xfrm>
            <a:off x="4692316" y="2815389"/>
            <a:ext cx="1388485" cy="1371600"/>
            <a:chOff x="4692316" y="2815389"/>
            <a:chExt cx="1388485" cy="1371600"/>
          </a:xfrm>
        </p:grpSpPr>
        <p:sp>
          <p:nvSpPr>
            <p:cNvPr id="286" name="Google Shape;286;p11"/>
            <p:cNvSpPr/>
            <p:nvPr/>
          </p:nvSpPr>
          <p:spPr>
            <a:xfrm>
              <a:off x="5566610" y="3721768"/>
              <a:ext cx="514191" cy="465221"/>
            </a:xfrm>
            <a:prstGeom prst="ellipse">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7" name="Google Shape;287;p11"/>
            <p:cNvSpPr/>
            <p:nvPr/>
          </p:nvSpPr>
          <p:spPr>
            <a:xfrm>
              <a:off x="4692316" y="2815389"/>
              <a:ext cx="514191" cy="465221"/>
            </a:xfrm>
            <a:prstGeom prst="ellipse">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288" name="Google Shape;288;p11"/>
            <p:cNvCxnSpPr/>
            <p:nvPr/>
          </p:nvCxnSpPr>
          <p:spPr>
            <a:xfrm rot="10800000">
              <a:off x="5117431" y="3224463"/>
              <a:ext cx="513348" cy="513348"/>
            </a:xfrm>
            <a:prstGeom prst="straightConnector1">
              <a:avLst/>
            </a:prstGeom>
            <a:noFill/>
            <a:ln cap="flat" cmpd="sng" w="22225">
              <a:solidFill>
                <a:srgbClr val="C00000"/>
              </a:solidFill>
              <a:prstDash val="solid"/>
              <a:miter lim="800000"/>
              <a:headEnd len="sm" w="sm" type="none"/>
              <a:tailEnd len="med" w="med" type="triangle"/>
            </a:ln>
          </p:spPr>
        </p:cxnSp>
      </p:grpSp>
      <p:grpSp>
        <p:nvGrpSpPr>
          <p:cNvPr id="289" name="Google Shape;289;p11"/>
          <p:cNvGrpSpPr/>
          <p:nvPr/>
        </p:nvGrpSpPr>
        <p:grpSpPr>
          <a:xfrm>
            <a:off x="4684295" y="3737810"/>
            <a:ext cx="1982043" cy="1307432"/>
            <a:chOff x="4692316" y="2815389"/>
            <a:chExt cx="1982043" cy="1307432"/>
          </a:xfrm>
        </p:grpSpPr>
        <p:sp>
          <p:nvSpPr>
            <p:cNvPr id="290" name="Google Shape;290;p11"/>
            <p:cNvSpPr/>
            <p:nvPr/>
          </p:nvSpPr>
          <p:spPr>
            <a:xfrm>
              <a:off x="6160168" y="3657600"/>
              <a:ext cx="514191" cy="465221"/>
            </a:xfrm>
            <a:prstGeom prst="ellipse">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1" name="Google Shape;291;p11"/>
            <p:cNvSpPr/>
            <p:nvPr/>
          </p:nvSpPr>
          <p:spPr>
            <a:xfrm>
              <a:off x="4692316" y="2815389"/>
              <a:ext cx="514191" cy="465221"/>
            </a:xfrm>
            <a:prstGeom prst="ellipse">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292" name="Google Shape;292;p11"/>
            <p:cNvCxnSpPr/>
            <p:nvPr/>
          </p:nvCxnSpPr>
          <p:spPr>
            <a:xfrm rot="10800000">
              <a:off x="5165557" y="3224463"/>
              <a:ext cx="970548" cy="521369"/>
            </a:xfrm>
            <a:prstGeom prst="straightConnector1">
              <a:avLst/>
            </a:prstGeom>
            <a:noFill/>
            <a:ln cap="flat" cmpd="sng" w="22225">
              <a:solidFill>
                <a:srgbClr val="C00000"/>
              </a:solidFill>
              <a:prstDash val="solid"/>
              <a:miter lim="800000"/>
              <a:headEnd len="sm" w="sm" type="none"/>
              <a:tailEnd len="med" w="med" type="triangle"/>
            </a:ln>
          </p:spPr>
        </p:cxnSp>
      </p:grpSp>
      <p:sp>
        <p:nvSpPr>
          <p:cNvPr id="293" name="Google Shape;293;p1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85"/>
                                        </p:tgtEl>
                                      </p:cBhvr>
                                    </p:animEffect>
                                    <p:set>
                                      <p:cBhvr>
                                        <p:cTn dur="1" fill="hold">
                                          <p:stCondLst>
                                            <p:cond delay="500"/>
                                          </p:stCondLst>
                                        </p:cTn>
                                        <p:tgtEl>
                                          <p:spTgt spid="28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2"/>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round trip time, timeout</a:t>
            </a:r>
            <a:endParaRPr b="0" sz="4400"/>
          </a:p>
        </p:txBody>
      </p:sp>
      <p:sp>
        <p:nvSpPr>
          <p:cNvPr id="300" name="Google Shape;300;p12"/>
          <p:cNvSpPr txBox="1"/>
          <p:nvPr/>
        </p:nvSpPr>
        <p:spPr>
          <a:xfrm>
            <a:off x="673789" y="1393136"/>
            <a:ext cx="5213444" cy="4648200"/>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3200"/>
              <a:buFont typeface="Noto Sans Symbols"/>
              <a:buNone/>
            </a:pPr>
            <a:r>
              <a:rPr b="0" i="1" lang="en-US" sz="3200" u="sng" cap="none" strike="noStrike">
                <a:solidFill>
                  <a:srgbClr val="C00000"/>
                </a:solidFill>
                <a:latin typeface="Calibri"/>
                <a:ea typeface="Calibri"/>
                <a:cs typeface="Calibri"/>
                <a:sym typeface="Calibri"/>
              </a:rPr>
              <a:t>Q:</a:t>
            </a:r>
            <a:r>
              <a:rPr b="0" i="1" lang="en-US" sz="3200" u="none" cap="none" strike="noStrike">
                <a:solidFill>
                  <a:srgbClr val="C00000"/>
                </a:solidFill>
                <a:latin typeface="Calibri"/>
                <a:ea typeface="Calibri"/>
                <a:cs typeface="Calibri"/>
                <a:sym typeface="Calibri"/>
              </a:rPr>
              <a:t> </a:t>
            </a:r>
            <a:r>
              <a:rPr b="0" i="0" lang="en-US" sz="3200" u="none" cap="none" strike="noStrike">
                <a:solidFill>
                  <a:srgbClr val="000000"/>
                </a:solidFill>
                <a:latin typeface="Calibri"/>
                <a:ea typeface="Calibri"/>
                <a:cs typeface="Calibri"/>
                <a:sym typeface="Calibri"/>
              </a:rPr>
              <a:t>how to set TCP timeout value?</a:t>
            </a:r>
            <a:endParaRPr/>
          </a:p>
          <a:p>
            <a:pPr indent="-222250" lvl="0" marL="352425"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longer than RTT, but RTT varies!</a:t>
            </a:r>
            <a:endParaRPr/>
          </a:p>
          <a:p>
            <a:pPr indent="-222250" lvl="0" marL="352425" marR="0" rtl="0" algn="l">
              <a:lnSpc>
                <a:spcPct val="90000"/>
              </a:lnSpc>
              <a:spcBef>
                <a:spcPts val="1000"/>
              </a:spcBef>
              <a:spcAft>
                <a:spcPts val="0"/>
              </a:spcAft>
              <a:buClr>
                <a:srgbClr val="0000A3"/>
              </a:buClr>
              <a:buSzPts val="2800"/>
              <a:buFont typeface="Noto Sans Symbols"/>
              <a:buChar char="▪"/>
            </a:pPr>
            <a:r>
              <a:rPr b="0" i="1" lang="en-US" sz="2800" u="none" cap="none" strike="noStrike">
                <a:solidFill>
                  <a:srgbClr val="C00000"/>
                </a:solidFill>
                <a:latin typeface="Calibri"/>
                <a:ea typeface="Calibri"/>
                <a:cs typeface="Calibri"/>
                <a:sym typeface="Calibri"/>
              </a:rPr>
              <a:t>too short:</a:t>
            </a:r>
            <a:r>
              <a:rPr b="0" i="0" lang="en-US" sz="2800" u="none" cap="none" strike="noStrike">
                <a:solidFill>
                  <a:srgbClr val="C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premature timeout, unnecessary retransmissions</a:t>
            </a:r>
            <a:endParaRPr/>
          </a:p>
          <a:p>
            <a:pPr indent="-222250" lvl="0" marL="352425" marR="0" rtl="0" algn="l">
              <a:lnSpc>
                <a:spcPct val="90000"/>
              </a:lnSpc>
              <a:spcBef>
                <a:spcPts val="1000"/>
              </a:spcBef>
              <a:spcAft>
                <a:spcPts val="0"/>
              </a:spcAft>
              <a:buClr>
                <a:srgbClr val="0000A3"/>
              </a:buClr>
              <a:buSzPts val="2800"/>
              <a:buFont typeface="Noto Sans Symbols"/>
              <a:buChar char="▪"/>
            </a:pPr>
            <a:r>
              <a:rPr b="0" i="1" lang="en-US" sz="2800" u="none" cap="none" strike="noStrike">
                <a:solidFill>
                  <a:srgbClr val="C00000"/>
                </a:solidFill>
                <a:latin typeface="Calibri"/>
                <a:ea typeface="Calibri"/>
                <a:cs typeface="Calibri"/>
                <a:sym typeface="Calibri"/>
              </a:rPr>
              <a:t>too long:</a:t>
            </a:r>
            <a:r>
              <a:rPr b="0" i="0" lang="en-US" sz="2800" u="none" cap="none" strike="noStrike">
                <a:solidFill>
                  <a:srgbClr val="C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slow reaction to segment loss</a:t>
            </a:r>
            <a:endParaRPr/>
          </a:p>
        </p:txBody>
      </p:sp>
      <p:sp>
        <p:nvSpPr>
          <p:cNvPr id="301" name="Google Shape;301;p12"/>
          <p:cNvSpPr txBox="1"/>
          <p:nvPr/>
        </p:nvSpPr>
        <p:spPr>
          <a:xfrm>
            <a:off x="6258838" y="1393136"/>
            <a:ext cx="5565913" cy="4648200"/>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3200"/>
              <a:buFont typeface="Noto Sans Symbols"/>
              <a:buNone/>
            </a:pPr>
            <a:r>
              <a:rPr b="0" i="1" lang="en-US" sz="3200" u="sng" cap="none" strike="noStrike">
                <a:solidFill>
                  <a:srgbClr val="C00000"/>
                </a:solidFill>
                <a:latin typeface="Calibri"/>
                <a:ea typeface="Calibri"/>
                <a:cs typeface="Calibri"/>
                <a:sym typeface="Calibri"/>
              </a:rPr>
              <a:t>Q</a:t>
            </a:r>
            <a:r>
              <a:rPr b="0" i="0" lang="en-US" sz="3200" u="sng" cap="none" strike="noStrike">
                <a:solidFill>
                  <a:srgbClr val="C00000"/>
                </a:solidFill>
                <a:latin typeface="Calibri"/>
                <a:ea typeface="Calibri"/>
                <a:cs typeface="Calibri"/>
                <a:sym typeface="Calibri"/>
              </a:rPr>
              <a:t>:</a:t>
            </a:r>
            <a:r>
              <a:rPr b="0" i="0" lang="en-US" sz="3200" u="none" cap="none" strike="noStrike">
                <a:solidFill>
                  <a:srgbClr val="C00000"/>
                </a:solidFill>
                <a:latin typeface="Calibri"/>
                <a:ea typeface="Calibri"/>
                <a:cs typeface="Calibri"/>
                <a:sym typeface="Calibri"/>
              </a:rPr>
              <a:t> </a:t>
            </a:r>
            <a:r>
              <a:rPr b="0" i="0" lang="en-US" sz="3200" u="none" cap="none" strike="noStrike">
                <a:solidFill>
                  <a:srgbClr val="000000"/>
                </a:solidFill>
                <a:latin typeface="Calibri"/>
                <a:ea typeface="Calibri"/>
                <a:cs typeface="Calibri"/>
                <a:sym typeface="Calibri"/>
              </a:rPr>
              <a:t>how to estimate RTT?</a:t>
            </a:r>
            <a:endParaRPr/>
          </a:p>
          <a:p>
            <a:pPr indent="-222250" lvl="0" marL="352425" marR="0" rtl="0" algn="l">
              <a:lnSpc>
                <a:spcPct val="90000"/>
              </a:lnSpc>
              <a:spcBef>
                <a:spcPts val="600"/>
              </a:spcBef>
              <a:spcAft>
                <a:spcPts val="0"/>
              </a:spcAft>
              <a:buClr>
                <a:srgbClr val="0000A3"/>
              </a:buClr>
              <a:buSzPts val="2800"/>
              <a:buFont typeface="Noto Sans Symbols"/>
              <a:buChar char="▪"/>
            </a:pPr>
            <a:r>
              <a:rPr b="0" i="0" lang="en-US" sz="2800" u="none" cap="none" strike="noStrike">
                <a:solidFill>
                  <a:srgbClr val="000099"/>
                </a:solidFill>
                <a:latin typeface="Courier New"/>
                <a:ea typeface="Courier New"/>
                <a:cs typeface="Courier New"/>
                <a:sym typeface="Courier New"/>
              </a:rPr>
              <a:t>SampleRTT:</a:t>
            </a:r>
            <a:r>
              <a:rPr b="0" i="0" lang="en-US" sz="2800" u="none" cap="none" strike="noStrike">
                <a:solidFill>
                  <a:srgbClr val="000000"/>
                </a:solidFill>
                <a:latin typeface="Calibri"/>
                <a:ea typeface="Calibri"/>
                <a:cs typeface="Calibri"/>
                <a:sym typeface="Calibri"/>
              </a:rPr>
              <a:t>measured time from segment transmission until ACK receipt</a:t>
            </a:r>
            <a:endParaRPr/>
          </a:p>
          <a:p>
            <a:pPr indent="-231775" lvl="1" marL="695325" marR="0" rtl="0" algn="l">
              <a:lnSpc>
                <a:spcPct val="90000"/>
              </a:lnSpc>
              <a:spcBef>
                <a:spcPts val="6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ignore retransmissions</a:t>
            </a:r>
            <a:endParaRPr/>
          </a:p>
          <a:p>
            <a:pPr indent="-222250" lvl="0" marL="352425" marR="0" rtl="0" algn="l">
              <a:lnSpc>
                <a:spcPct val="90000"/>
              </a:lnSpc>
              <a:spcBef>
                <a:spcPts val="600"/>
              </a:spcBef>
              <a:spcAft>
                <a:spcPts val="0"/>
              </a:spcAft>
              <a:buClr>
                <a:srgbClr val="0000A3"/>
              </a:buClr>
              <a:buSzPts val="2800"/>
              <a:buFont typeface="Noto Sans Symbols"/>
              <a:buChar char="▪"/>
            </a:pPr>
            <a:r>
              <a:rPr b="0" i="0" lang="en-US" sz="2800" u="none" cap="none" strike="noStrike">
                <a:solidFill>
                  <a:srgbClr val="0000A3"/>
                </a:solidFill>
                <a:latin typeface="Courier New"/>
                <a:ea typeface="Courier New"/>
                <a:cs typeface="Courier New"/>
                <a:sym typeface="Courier New"/>
              </a:rPr>
              <a:t>SampleRTT</a:t>
            </a:r>
            <a:r>
              <a:rPr b="0" i="0" lang="en-US" sz="2800" u="none" cap="none" strike="noStrike">
                <a:solidFill>
                  <a:srgbClr val="0000A8"/>
                </a:solidFill>
                <a:latin typeface="Courier New"/>
                <a:ea typeface="Courier New"/>
                <a:cs typeface="Courier New"/>
                <a:sym typeface="Courier New"/>
              </a:rPr>
              <a:t> </a:t>
            </a:r>
            <a:r>
              <a:rPr b="0" i="0" lang="en-US" sz="2800" u="none" cap="none" strike="noStrike">
                <a:solidFill>
                  <a:srgbClr val="000000"/>
                </a:solidFill>
                <a:latin typeface="Calibri"/>
                <a:ea typeface="Calibri"/>
                <a:cs typeface="Calibri"/>
                <a:sym typeface="Calibri"/>
              </a:rPr>
              <a:t>will vary, want estimated RTT “smoother</a:t>
            </a:r>
            <a:r>
              <a:rPr b="0" i="0" lang="en-US" sz="2400" u="none" cap="none" strike="noStrike">
                <a:solidFill>
                  <a:srgbClr val="000000"/>
                </a:solidFill>
                <a:latin typeface="Calibri"/>
                <a:ea typeface="Calibri"/>
                <a:cs typeface="Calibri"/>
                <a:sym typeface="Calibri"/>
              </a:rPr>
              <a:t>”</a:t>
            </a:r>
            <a:endParaRPr b="0" i="0" sz="2800" u="none" cap="none" strike="noStrike">
              <a:solidFill>
                <a:srgbClr val="000000"/>
              </a:solidFill>
              <a:latin typeface="Calibri"/>
              <a:ea typeface="Calibri"/>
              <a:cs typeface="Calibri"/>
              <a:sym typeface="Calibri"/>
            </a:endParaRPr>
          </a:p>
          <a:p>
            <a:pPr indent="-231775" lvl="1" marL="695325" marR="0" rtl="0" algn="l">
              <a:lnSpc>
                <a:spcPct val="90000"/>
              </a:lnSpc>
              <a:spcBef>
                <a:spcPts val="6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average several </a:t>
            </a:r>
            <a:r>
              <a:rPr b="0" i="1" lang="en-US" sz="2400" u="none" cap="none" strike="noStrike">
                <a:solidFill>
                  <a:srgbClr val="000000"/>
                </a:solidFill>
                <a:latin typeface="Calibri"/>
                <a:ea typeface="Calibri"/>
                <a:cs typeface="Calibri"/>
                <a:sym typeface="Calibri"/>
              </a:rPr>
              <a:t>recent</a:t>
            </a:r>
            <a:r>
              <a:rPr b="0" i="0" lang="en-US" sz="2400" u="none" cap="none" strike="noStrike">
                <a:solidFill>
                  <a:srgbClr val="000000"/>
                </a:solidFill>
                <a:latin typeface="Calibri"/>
                <a:ea typeface="Calibri"/>
                <a:cs typeface="Calibri"/>
                <a:sym typeface="Calibri"/>
              </a:rPr>
              <a:t> measurements, not just current </a:t>
            </a:r>
            <a:r>
              <a:rPr b="0" i="0" lang="en-US" sz="2400" u="none" cap="none" strike="noStrike">
                <a:solidFill>
                  <a:srgbClr val="0000A3"/>
                </a:solidFill>
                <a:latin typeface="Courier New"/>
                <a:ea typeface="Courier New"/>
                <a:cs typeface="Courier New"/>
                <a:sym typeface="Courier New"/>
              </a:rPr>
              <a:t>SampleRTT</a:t>
            </a:r>
            <a:endParaRPr/>
          </a:p>
        </p:txBody>
      </p:sp>
      <p:sp>
        <p:nvSpPr>
          <p:cNvPr id="302" name="Google Shape;302;p1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3"/>
          <p:cNvSpPr/>
          <p:nvPr/>
        </p:nvSpPr>
        <p:spPr>
          <a:xfrm>
            <a:off x="876300" y="1261543"/>
            <a:ext cx="8974869" cy="461665"/>
          </a:xfrm>
          <a:prstGeom prst="rect">
            <a:avLst/>
          </a:prstGeom>
          <a:solidFill>
            <a:srgbClr val="D8E2F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9" name="Google Shape;309;p13"/>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round trip time, timeout</a:t>
            </a:r>
            <a:endParaRPr b="0" sz="4400"/>
          </a:p>
        </p:txBody>
      </p:sp>
      <p:sp>
        <p:nvSpPr>
          <p:cNvPr id="310" name="Google Shape;310;p13"/>
          <p:cNvSpPr txBox="1"/>
          <p:nvPr/>
        </p:nvSpPr>
        <p:spPr>
          <a:xfrm>
            <a:off x="876300" y="1246817"/>
            <a:ext cx="9052479"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cap="none" strike="noStrike">
                <a:solidFill>
                  <a:srgbClr val="000000"/>
                </a:solidFill>
                <a:latin typeface="Courier New"/>
                <a:ea typeface="Courier New"/>
                <a:cs typeface="Courier New"/>
                <a:sym typeface="Courier New"/>
              </a:rPr>
              <a:t>EstimatedRTT = (1- α)*EstimatedRTT + α*SampleRTT</a:t>
            </a:r>
            <a:endParaRPr/>
          </a:p>
        </p:txBody>
      </p:sp>
      <p:sp>
        <p:nvSpPr>
          <p:cNvPr id="311" name="Google Shape;311;p13"/>
          <p:cNvSpPr/>
          <p:nvPr/>
        </p:nvSpPr>
        <p:spPr>
          <a:xfrm>
            <a:off x="951602" y="1857328"/>
            <a:ext cx="7067550" cy="1424491"/>
          </a:xfrm>
          <a:prstGeom prst="rect">
            <a:avLst/>
          </a:prstGeom>
          <a:noFill/>
          <a:ln>
            <a:noFill/>
          </a:ln>
        </p:spPr>
        <p:txBody>
          <a:bodyPr anchorCtr="0" anchor="t" bIns="45700" lIns="91425" spcFirstLastPara="1" rIns="91425" wrap="square" tIns="45700">
            <a:noAutofit/>
          </a:bodyPr>
          <a:lstStyle/>
          <a:p>
            <a:pPr indent="-292100" lvl="0" marL="292100" marR="0" rtl="0" algn="l">
              <a:lnSpc>
                <a:spcPct val="85000"/>
              </a:lnSpc>
              <a:spcBef>
                <a:spcPts val="0"/>
              </a:spcBef>
              <a:spcAft>
                <a:spcPts val="0"/>
              </a:spcAft>
              <a:buClr>
                <a:srgbClr val="000099"/>
              </a:buClr>
              <a:buSzPts val="2400"/>
              <a:buFont typeface="Noto Sans Symbols"/>
              <a:buChar char="▪"/>
            </a:pPr>
            <a:r>
              <a:rPr b="0" i="0" lang="en-US" sz="2400" u="sng" cap="none" strike="noStrike">
                <a:solidFill>
                  <a:srgbClr val="000000"/>
                </a:solidFill>
                <a:latin typeface="Calibri"/>
                <a:ea typeface="Calibri"/>
                <a:cs typeface="Calibri"/>
                <a:sym typeface="Calibri"/>
              </a:rPr>
              <a:t>e</a:t>
            </a:r>
            <a:r>
              <a:rPr b="0" i="0" lang="en-US" sz="2400" u="none" cap="none" strike="noStrike">
                <a:solidFill>
                  <a:srgbClr val="000000"/>
                </a:solidFill>
                <a:latin typeface="Calibri"/>
                <a:ea typeface="Calibri"/>
                <a:cs typeface="Calibri"/>
                <a:sym typeface="Calibri"/>
              </a:rPr>
              <a:t>xponential </a:t>
            </a:r>
            <a:r>
              <a:rPr b="0" i="0" lang="en-US" sz="2400" u="sng" cap="none" strike="noStrike">
                <a:solidFill>
                  <a:srgbClr val="000000"/>
                </a:solidFill>
                <a:latin typeface="Calibri"/>
                <a:ea typeface="Calibri"/>
                <a:cs typeface="Calibri"/>
                <a:sym typeface="Calibri"/>
              </a:rPr>
              <a:t>w</a:t>
            </a:r>
            <a:r>
              <a:rPr b="0" i="0" lang="en-US" sz="2400" u="none" cap="none" strike="noStrike">
                <a:solidFill>
                  <a:srgbClr val="000000"/>
                </a:solidFill>
                <a:latin typeface="Calibri"/>
                <a:ea typeface="Calibri"/>
                <a:cs typeface="Calibri"/>
                <a:sym typeface="Calibri"/>
              </a:rPr>
              <a:t>eighted </a:t>
            </a:r>
            <a:r>
              <a:rPr b="0" i="0" lang="en-US" sz="2400" u="sng" cap="none" strike="noStrike">
                <a:solidFill>
                  <a:srgbClr val="000000"/>
                </a:solidFill>
                <a:latin typeface="Calibri"/>
                <a:ea typeface="Calibri"/>
                <a:cs typeface="Calibri"/>
                <a:sym typeface="Calibri"/>
              </a:rPr>
              <a:t>m</a:t>
            </a:r>
            <a:r>
              <a:rPr b="0" i="0" lang="en-US" sz="2400" u="none" cap="none" strike="noStrike">
                <a:solidFill>
                  <a:srgbClr val="000000"/>
                </a:solidFill>
                <a:latin typeface="Calibri"/>
                <a:ea typeface="Calibri"/>
                <a:cs typeface="Calibri"/>
                <a:sym typeface="Calibri"/>
              </a:rPr>
              <a:t>oving </a:t>
            </a:r>
            <a:r>
              <a:rPr b="0" i="0" lang="en-US" sz="2400" u="sng" cap="none" strike="noStrike">
                <a:solidFill>
                  <a:srgbClr val="000000"/>
                </a:solidFill>
                <a:latin typeface="Calibri"/>
                <a:ea typeface="Calibri"/>
                <a:cs typeface="Calibri"/>
                <a:sym typeface="Calibri"/>
              </a:rPr>
              <a:t>a</a:t>
            </a:r>
            <a:r>
              <a:rPr b="0" i="0" lang="en-US" sz="2400" u="none" cap="none" strike="noStrike">
                <a:solidFill>
                  <a:srgbClr val="000000"/>
                </a:solidFill>
                <a:latin typeface="Calibri"/>
                <a:ea typeface="Calibri"/>
                <a:cs typeface="Calibri"/>
                <a:sym typeface="Calibri"/>
              </a:rPr>
              <a:t>verage (EWMA)</a:t>
            </a:r>
            <a:endParaRPr/>
          </a:p>
          <a:p>
            <a:pPr indent="-292100" lvl="0" marL="292100" marR="0" rtl="0" algn="l">
              <a:lnSpc>
                <a:spcPct val="85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influence of past sample decreases exponentially fast</a:t>
            </a:r>
            <a:endParaRPr/>
          </a:p>
          <a:p>
            <a:pPr indent="-292100" lvl="0" marL="292100" marR="0" rtl="0" algn="l">
              <a:lnSpc>
                <a:spcPct val="85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typical value: α </a:t>
            </a:r>
            <a:r>
              <a:rPr b="1" i="0" lang="en-US" sz="2400" u="none" cap="none" strike="noStrike">
                <a:solidFill>
                  <a:srgbClr val="000000"/>
                </a:solidFill>
                <a:latin typeface="Calibri"/>
                <a:ea typeface="Calibri"/>
                <a:cs typeface="Calibri"/>
                <a:sym typeface="Calibri"/>
              </a:rPr>
              <a:t>=</a:t>
            </a:r>
            <a:r>
              <a:rPr b="0" i="0" lang="en-US" sz="2400" u="none" cap="none" strike="noStrike">
                <a:solidFill>
                  <a:srgbClr val="000000"/>
                </a:solidFill>
                <a:latin typeface="Calibri"/>
                <a:ea typeface="Calibri"/>
                <a:cs typeface="Calibri"/>
                <a:sym typeface="Calibri"/>
              </a:rPr>
              <a:t> 0.125</a:t>
            </a:r>
            <a:endParaRPr/>
          </a:p>
        </p:txBody>
      </p:sp>
      <p:grpSp>
        <p:nvGrpSpPr>
          <p:cNvPr id="312" name="Google Shape;312;p13"/>
          <p:cNvGrpSpPr/>
          <p:nvPr/>
        </p:nvGrpSpPr>
        <p:grpSpPr>
          <a:xfrm>
            <a:off x="4673229" y="2443135"/>
            <a:ext cx="6448425" cy="4292600"/>
            <a:chOff x="1531938" y="2565400"/>
            <a:chExt cx="6448425" cy="4292600"/>
          </a:xfrm>
        </p:grpSpPr>
        <p:grpSp>
          <p:nvGrpSpPr>
            <p:cNvPr id="313" name="Google Shape;313;p13"/>
            <p:cNvGrpSpPr/>
            <p:nvPr/>
          </p:nvGrpSpPr>
          <p:grpSpPr>
            <a:xfrm>
              <a:off x="1708150" y="2565400"/>
              <a:ext cx="6272213" cy="4292600"/>
              <a:chOff x="782" y="1865"/>
              <a:chExt cx="3951" cy="2704"/>
            </a:xfrm>
          </p:grpSpPr>
          <p:pic>
            <p:nvPicPr>
              <p:cNvPr id="314" name="Google Shape;314;p13"/>
              <p:cNvPicPr preferRelativeResize="0"/>
              <p:nvPr/>
            </p:nvPicPr>
            <p:blipFill rotWithShape="1">
              <a:blip r:embed="rId3">
                <a:alphaModFix/>
              </a:blip>
              <a:srcRect b="0" l="0" r="0" t="0"/>
              <a:stretch/>
            </p:blipFill>
            <p:spPr>
              <a:xfrm>
                <a:off x="782" y="1865"/>
                <a:ext cx="3951" cy="2704"/>
              </a:xfrm>
              <a:prstGeom prst="rect">
                <a:avLst/>
              </a:prstGeom>
              <a:noFill/>
              <a:ln>
                <a:noFill/>
              </a:ln>
            </p:spPr>
          </p:pic>
          <p:sp>
            <p:nvSpPr>
              <p:cNvPr id="315" name="Google Shape;315;p13"/>
              <p:cNvSpPr/>
              <p:nvPr/>
            </p:nvSpPr>
            <p:spPr>
              <a:xfrm>
                <a:off x="2070" y="1926"/>
                <a:ext cx="1404" cy="1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316" name="Google Shape;316;p13"/>
            <p:cNvSpPr txBox="1"/>
            <p:nvPr/>
          </p:nvSpPr>
          <p:spPr>
            <a:xfrm rot="-5400000">
              <a:off x="872332" y="4194969"/>
              <a:ext cx="1747837" cy="428625"/>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RTT (milliseconds)</a:t>
              </a:r>
              <a:endParaRPr/>
            </a:p>
          </p:txBody>
        </p:sp>
        <p:sp>
          <p:nvSpPr>
            <p:cNvPr id="317" name="Google Shape;317;p13"/>
            <p:cNvSpPr txBox="1"/>
            <p:nvPr/>
          </p:nvSpPr>
          <p:spPr>
            <a:xfrm>
              <a:off x="2265363" y="3168650"/>
              <a:ext cx="386715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RTT:</a:t>
              </a:r>
              <a:r>
                <a:rPr b="0" i="0" lang="en-US" sz="1400" u="none" cap="none" strike="noStrike">
                  <a:solidFill>
                    <a:srgbClr val="FFFFFF"/>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gaia.cs.umass.edu</a:t>
              </a:r>
              <a:r>
                <a:rPr b="0" i="0" lang="en-US" sz="1400" u="none" cap="none" strike="noStrike">
                  <a:solidFill>
                    <a:srgbClr val="FFFFFF"/>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to</a:t>
              </a:r>
              <a:r>
                <a:rPr b="0" i="0" lang="en-US" sz="1400" u="none" cap="none" strike="noStrike">
                  <a:solidFill>
                    <a:srgbClr val="FFFFFF"/>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fantasia.eurecom.fr</a:t>
              </a:r>
              <a:endParaRPr/>
            </a:p>
          </p:txBody>
        </p:sp>
        <p:sp>
          <p:nvSpPr>
            <p:cNvPr id="318" name="Google Shape;318;p13"/>
            <p:cNvSpPr txBox="1"/>
            <p:nvPr/>
          </p:nvSpPr>
          <p:spPr>
            <a:xfrm>
              <a:off x="6221413" y="5230813"/>
              <a:ext cx="11811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sampleRTT</a:t>
              </a:r>
              <a:endParaRPr/>
            </a:p>
          </p:txBody>
        </p:sp>
        <p:sp>
          <p:nvSpPr>
            <p:cNvPr id="319" name="Google Shape;319;p13"/>
            <p:cNvSpPr txBox="1"/>
            <p:nvPr/>
          </p:nvSpPr>
          <p:spPr>
            <a:xfrm>
              <a:off x="6215063" y="5548313"/>
              <a:ext cx="1431925"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EstimatedRTT</a:t>
              </a:r>
              <a:endParaRPr/>
            </a:p>
          </p:txBody>
        </p:sp>
        <p:sp>
          <p:nvSpPr>
            <p:cNvPr id="320" name="Google Shape;320;p13"/>
            <p:cNvSpPr/>
            <p:nvPr/>
          </p:nvSpPr>
          <p:spPr>
            <a:xfrm>
              <a:off x="6005513" y="5343525"/>
              <a:ext cx="147637" cy="142875"/>
            </a:xfrm>
            <a:prstGeom prst="diamond">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21" name="Google Shape;321;p13"/>
            <p:cNvSpPr/>
            <p:nvPr/>
          </p:nvSpPr>
          <p:spPr>
            <a:xfrm rot="2776382">
              <a:off x="6011069" y="5633244"/>
              <a:ext cx="147637" cy="142875"/>
            </a:xfrm>
            <a:prstGeom prst="diamond">
              <a:avLst/>
            </a:prstGeom>
            <a:solidFill>
              <a:srgbClr val="FF66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22" name="Google Shape;322;p13"/>
            <p:cNvSpPr/>
            <p:nvPr/>
          </p:nvSpPr>
          <p:spPr>
            <a:xfrm>
              <a:off x="4108450" y="6389688"/>
              <a:ext cx="1863725" cy="4683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323" name="Google Shape;323;p13"/>
            <p:cNvGrpSpPr/>
            <p:nvPr/>
          </p:nvGrpSpPr>
          <p:grpSpPr>
            <a:xfrm>
              <a:off x="4041775" y="6386513"/>
              <a:ext cx="1512888" cy="336550"/>
              <a:chOff x="2343" y="3645"/>
              <a:chExt cx="953" cy="212"/>
            </a:xfrm>
          </p:grpSpPr>
          <p:sp>
            <p:nvSpPr>
              <p:cNvPr id="324" name="Google Shape;324;p13"/>
              <p:cNvSpPr/>
              <p:nvPr/>
            </p:nvSpPr>
            <p:spPr>
              <a:xfrm>
                <a:off x="2592" y="3695"/>
                <a:ext cx="527" cy="9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25" name="Google Shape;325;p13"/>
              <p:cNvSpPr txBox="1"/>
              <p:nvPr/>
            </p:nvSpPr>
            <p:spPr>
              <a:xfrm>
                <a:off x="2343" y="3645"/>
                <a:ext cx="953"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time (seconds)</a:t>
                </a:r>
                <a:endParaRPr/>
              </a:p>
            </p:txBody>
          </p:sp>
        </p:grpSp>
      </p:grpSp>
      <p:sp>
        <p:nvSpPr>
          <p:cNvPr id="326" name="Google Shape;326;p1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4"/>
          <p:cNvSpPr txBox="1"/>
          <p:nvPr>
            <p:ph type="title"/>
          </p:nvPr>
        </p:nvSpPr>
        <p:spPr>
          <a:xfrm>
            <a:off x="798690" y="289325"/>
            <a:ext cx="1139331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TCP round trip time, timeout</a:t>
            </a:r>
            <a:endParaRPr b="0" sz="4400"/>
          </a:p>
        </p:txBody>
      </p:sp>
      <p:sp>
        <p:nvSpPr>
          <p:cNvPr id="333" name="Google Shape;333;p14"/>
          <p:cNvSpPr txBox="1"/>
          <p:nvPr/>
        </p:nvSpPr>
        <p:spPr>
          <a:xfrm>
            <a:off x="635138" y="1537841"/>
            <a:ext cx="11327678" cy="1129160"/>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timeout interval:</a:t>
            </a:r>
            <a:r>
              <a:rPr b="1" i="0" lang="en-US" sz="2800" u="none" cap="none" strike="noStrike">
                <a:solidFill>
                  <a:srgbClr val="000000"/>
                </a:solidFill>
                <a:latin typeface="Calibri"/>
                <a:ea typeface="Calibri"/>
                <a:cs typeface="Calibri"/>
                <a:sym typeface="Calibri"/>
              </a:rPr>
              <a:t> </a:t>
            </a:r>
            <a:r>
              <a:rPr b="1" i="0" lang="en-US" sz="2800" u="none" cap="none" strike="noStrike">
                <a:solidFill>
                  <a:srgbClr val="000000"/>
                </a:solidFill>
                <a:latin typeface="Courier"/>
                <a:ea typeface="Courier"/>
                <a:cs typeface="Courier"/>
                <a:sym typeface="Courier"/>
              </a:rPr>
              <a:t>EstimatedRTT</a:t>
            </a:r>
            <a:r>
              <a:rPr b="0" i="0" lang="en-US" sz="2800" u="none" cap="none" strike="noStrike">
                <a:solidFill>
                  <a:srgbClr val="000000"/>
                </a:solidFill>
                <a:latin typeface="Calibri"/>
                <a:ea typeface="Calibri"/>
                <a:cs typeface="Calibri"/>
                <a:sym typeface="Calibri"/>
              </a:rPr>
              <a:t> plus “safety margin”</a:t>
            </a:r>
            <a:endParaRPr/>
          </a:p>
          <a:p>
            <a:pPr indent="-231775" lvl="1" marL="695325" marR="0" rtl="0" algn="l">
              <a:lnSpc>
                <a:spcPct val="90000"/>
              </a:lnSpc>
              <a:spcBef>
                <a:spcPts val="10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large variation in  </a:t>
            </a:r>
            <a:r>
              <a:rPr b="1" i="0" lang="en-US" sz="2800" u="none" cap="none" strike="noStrike">
                <a:solidFill>
                  <a:srgbClr val="000000"/>
                </a:solidFill>
                <a:latin typeface="Courier"/>
                <a:ea typeface="Courier"/>
                <a:cs typeface="Courier"/>
                <a:sym typeface="Courier"/>
              </a:rPr>
              <a:t>EstimatedRTT: </a:t>
            </a:r>
            <a:r>
              <a:rPr b="0" i="0" lang="en-US" sz="2800" u="none" cap="none" strike="noStrike">
                <a:solidFill>
                  <a:srgbClr val="000000"/>
                </a:solidFill>
                <a:latin typeface="Calibri"/>
                <a:ea typeface="Calibri"/>
                <a:cs typeface="Calibri"/>
                <a:sym typeface="Calibri"/>
              </a:rPr>
              <a:t>want a larger safety margin</a:t>
            </a:r>
            <a:endParaRPr/>
          </a:p>
        </p:txBody>
      </p:sp>
      <p:grpSp>
        <p:nvGrpSpPr>
          <p:cNvPr id="334" name="Google Shape;334;p14"/>
          <p:cNvGrpSpPr/>
          <p:nvPr/>
        </p:nvGrpSpPr>
        <p:grpSpPr>
          <a:xfrm>
            <a:off x="1061454" y="2679700"/>
            <a:ext cx="9532485" cy="1193800"/>
            <a:chOff x="858254" y="2667000"/>
            <a:chExt cx="9532485" cy="1193800"/>
          </a:xfrm>
        </p:grpSpPr>
        <p:sp>
          <p:nvSpPr>
            <p:cNvPr id="335" name="Google Shape;335;p14"/>
            <p:cNvSpPr/>
            <p:nvPr/>
          </p:nvSpPr>
          <p:spPr>
            <a:xfrm>
              <a:off x="858254" y="2667000"/>
              <a:ext cx="9532485" cy="461665"/>
            </a:xfrm>
            <a:prstGeom prst="rect">
              <a:avLst/>
            </a:prstGeom>
            <a:solidFill>
              <a:srgbClr val="D8E2F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6" name="Google Shape;336;p14"/>
            <p:cNvSpPr/>
            <p:nvPr/>
          </p:nvSpPr>
          <p:spPr>
            <a:xfrm>
              <a:off x="859979" y="2701243"/>
              <a:ext cx="7918450" cy="6921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Courier New"/>
                <a:buNone/>
              </a:pPr>
              <a:r>
                <a:rPr b="1" i="0" lang="en-US" sz="2400" u="none" cap="none" strike="noStrike">
                  <a:solidFill>
                    <a:srgbClr val="000000"/>
                  </a:solidFill>
                  <a:latin typeface="Courier New"/>
                  <a:ea typeface="Courier New"/>
                  <a:cs typeface="Courier New"/>
                  <a:sym typeface="Courier New"/>
                </a:rPr>
                <a:t>TimeoutInterval = EstimatedRTT + 4*DevRTT</a:t>
              </a:r>
              <a:endParaRPr/>
            </a:p>
          </p:txBody>
        </p:sp>
        <p:sp>
          <p:nvSpPr>
            <p:cNvPr id="337" name="Google Shape;337;p14"/>
            <p:cNvSpPr txBox="1"/>
            <p:nvPr/>
          </p:nvSpPr>
          <p:spPr>
            <a:xfrm>
              <a:off x="4304854" y="3442606"/>
              <a:ext cx="1811338"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000"/>
                <a:buFont typeface="Tahoma"/>
                <a:buNone/>
              </a:pPr>
              <a:r>
                <a:rPr b="0" i="0" lang="en-US" sz="2000" u="none" cap="none" strike="noStrike">
                  <a:solidFill>
                    <a:srgbClr val="000099"/>
                  </a:solidFill>
                  <a:latin typeface="Tahoma"/>
                  <a:ea typeface="Tahoma"/>
                  <a:cs typeface="Tahoma"/>
                  <a:sym typeface="Tahoma"/>
                </a:rPr>
                <a:t>estimated RTT</a:t>
              </a:r>
              <a:endParaRPr/>
            </a:p>
          </p:txBody>
        </p:sp>
        <p:sp>
          <p:nvSpPr>
            <p:cNvPr id="338" name="Google Shape;338;p14"/>
            <p:cNvSpPr txBox="1"/>
            <p:nvPr/>
          </p:nvSpPr>
          <p:spPr>
            <a:xfrm>
              <a:off x="6736904" y="3461656"/>
              <a:ext cx="19177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000"/>
                <a:buFont typeface="Tahoma"/>
                <a:buNone/>
              </a:pPr>
              <a:r>
                <a:rPr b="0" i="0" lang="en-US" sz="2000" u="none" cap="none" strike="noStrike">
                  <a:solidFill>
                    <a:srgbClr val="000099"/>
                  </a:solidFill>
                  <a:latin typeface="Tahoma"/>
                  <a:ea typeface="Tahoma"/>
                  <a:cs typeface="Tahoma"/>
                  <a:sym typeface="Tahoma"/>
                </a:rPr>
                <a:t>“safety margin”</a:t>
              </a:r>
              <a:endParaRPr b="0" i="0" sz="2000" u="none" cap="none" strike="noStrike">
                <a:solidFill>
                  <a:srgbClr val="000099"/>
                </a:solidFill>
                <a:latin typeface="Tahoma"/>
                <a:ea typeface="Tahoma"/>
                <a:cs typeface="Tahoma"/>
                <a:sym typeface="Tahoma"/>
              </a:endParaRPr>
            </a:p>
          </p:txBody>
        </p:sp>
        <p:cxnSp>
          <p:nvCxnSpPr>
            <p:cNvPr id="339" name="Google Shape;339;p14"/>
            <p:cNvCxnSpPr/>
            <p:nvPr/>
          </p:nvCxnSpPr>
          <p:spPr>
            <a:xfrm rot="10800000">
              <a:off x="5101779" y="3082243"/>
              <a:ext cx="0" cy="446088"/>
            </a:xfrm>
            <a:prstGeom prst="straightConnector1">
              <a:avLst/>
            </a:prstGeom>
            <a:noFill/>
            <a:ln cap="flat" cmpd="sng" w="19050">
              <a:solidFill>
                <a:srgbClr val="000099"/>
              </a:solidFill>
              <a:prstDash val="solid"/>
              <a:round/>
              <a:headEnd len="med" w="med" type="none"/>
              <a:tailEnd len="med" w="med" type="triangle"/>
            </a:ln>
          </p:spPr>
        </p:cxnSp>
        <p:cxnSp>
          <p:nvCxnSpPr>
            <p:cNvPr id="340" name="Google Shape;340;p14"/>
            <p:cNvCxnSpPr/>
            <p:nvPr/>
          </p:nvCxnSpPr>
          <p:spPr>
            <a:xfrm rot="10800000">
              <a:off x="7673529" y="3088593"/>
              <a:ext cx="0" cy="446088"/>
            </a:xfrm>
            <a:prstGeom prst="straightConnector1">
              <a:avLst/>
            </a:prstGeom>
            <a:noFill/>
            <a:ln cap="flat" cmpd="sng" w="19050">
              <a:solidFill>
                <a:srgbClr val="000099"/>
              </a:solidFill>
              <a:prstDash val="solid"/>
              <a:round/>
              <a:headEnd len="med" w="med" type="none"/>
              <a:tailEnd len="med" w="med" type="triangle"/>
            </a:ln>
          </p:spPr>
        </p:cxnSp>
        <p:pic>
          <p:nvPicPr>
            <p:cNvPr descr="alarm_clock_ringing" id="341" name="Google Shape;341;p14"/>
            <p:cNvPicPr preferRelativeResize="0"/>
            <p:nvPr/>
          </p:nvPicPr>
          <p:blipFill rotWithShape="1">
            <a:blip r:embed="rId3">
              <a:alphaModFix/>
            </a:blip>
            <a:srcRect b="0" l="0" r="0" t="0"/>
            <a:stretch/>
          </p:blipFill>
          <p:spPr>
            <a:xfrm>
              <a:off x="1995043" y="3238052"/>
              <a:ext cx="646558" cy="622748"/>
            </a:xfrm>
            <a:prstGeom prst="rect">
              <a:avLst/>
            </a:prstGeom>
            <a:noFill/>
            <a:ln>
              <a:noFill/>
            </a:ln>
          </p:spPr>
        </p:pic>
      </p:grpSp>
      <p:sp>
        <p:nvSpPr>
          <p:cNvPr id="342" name="Google Shape;342;p14"/>
          <p:cNvSpPr txBox="1"/>
          <p:nvPr/>
        </p:nvSpPr>
        <p:spPr>
          <a:xfrm>
            <a:off x="876300" y="6343507"/>
            <a:ext cx="1001864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Check out the online interactive exercises for more examples: h</a:t>
            </a:r>
            <a:r>
              <a:rPr b="0" i="0" lang="en-US" sz="1200" u="none" cap="none" strike="noStrike">
                <a:solidFill>
                  <a:srgbClr val="000000"/>
                </a:solidFill>
                <a:latin typeface="Arial"/>
                <a:ea typeface="Arial"/>
                <a:cs typeface="Arial"/>
                <a:sym typeface="Arial"/>
              </a:rPr>
              <a:t>ttp://gaia.cs.umass.edu/kurose_ross/interactive/</a:t>
            </a:r>
            <a:endParaRPr/>
          </a:p>
        </p:txBody>
      </p:sp>
      <p:grpSp>
        <p:nvGrpSpPr>
          <p:cNvPr id="343" name="Google Shape;343;p14"/>
          <p:cNvGrpSpPr/>
          <p:nvPr/>
        </p:nvGrpSpPr>
        <p:grpSpPr>
          <a:xfrm>
            <a:off x="1304479" y="4827690"/>
            <a:ext cx="10446405" cy="940044"/>
            <a:chOff x="1837879" y="3151290"/>
            <a:chExt cx="10446405" cy="940044"/>
          </a:xfrm>
        </p:grpSpPr>
        <p:sp>
          <p:nvSpPr>
            <p:cNvPr id="344" name="Google Shape;344;p14"/>
            <p:cNvSpPr/>
            <p:nvPr/>
          </p:nvSpPr>
          <p:spPr>
            <a:xfrm>
              <a:off x="1837879" y="3151290"/>
              <a:ext cx="9532486" cy="522287"/>
            </a:xfrm>
            <a:prstGeom prst="rect">
              <a:avLst/>
            </a:prstGeom>
            <a:solidFill>
              <a:srgbClr val="D8E2F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5" name="Google Shape;345;p14"/>
            <p:cNvSpPr txBox="1"/>
            <p:nvPr/>
          </p:nvSpPr>
          <p:spPr>
            <a:xfrm>
              <a:off x="1837879" y="3151831"/>
              <a:ext cx="1001864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1" i="0" lang="en-US" sz="2400" u="none" cap="none" strike="noStrike">
                  <a:solidFill>
                    <a:srgbClr val="000000"/>
                  </a:solidFill>
                  <a:latin typeface="Courier"/>
                  <a:ea typeface="Courier"/>
                  <a:cs typeface="Courier"/>
                  <a:sym typeface="Courier"/>
                </a:rPr>
                <a:t>DevRTT = </a:t>
              </a:r>
              <a:r>
                <a:rPr b="1" i="0" lang="en-US" sz="2400" u="none" cap="none" strike="noStrike">
                  <a:solidFill>
                    <a:srgbClr val="000000"/>
                  </a:solidFill>
                  <a:latin typeface="Courier New"/>
                  <a:ea typeface="Courier New"/>
                  <a:cs typeface="Courier New"/>
                  <a:sym typeface="Courier New"/>
                </a:rPr>
                <a:t>(1-β)*DevRTT + β*|SampleRTT-EstimatedRTT|</a:t>
              </a:r>
              <a:endParaRPr/>
            </a:p>
          </p:txBody>
        </p:sp>
        <p:sp>
          <p:nvSpPr>
            <p:cNvPr id="346" name="Google Shape;346;p14"/>
            <p:cNvSpPr txBox="1"/>
            <p:nvPr/>
          </p:nvSpPr>
          <p:spPr>
            <a:xfrm>
              <a:off x="8898147" y="3694459"/>
              <a:ext cx="338613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(typically, </a:t>
              </a:r>
              <a:r>
                <a:rPr b="0" i="0" lang="en-US" sz="2000" u="none" cap="none" strike="noStrike">
                  <a:solidFill>
                    <a:srgbClr val="000000"/>
                  </a:solidFill>
                  <a:latin typeface="Courier New"/>
                  <a:ea typeface="Courier New"/>
                  <a:cs typeface="Courier New"/>
                  <a:sym typeface="Courier New"/>
                </a:rPr>
                <a:t>β</a:t>
              </a:r>
              <a:r>
                <a:rPr b="1" i="0" lang="en-US" sz="2000" u="none" cap="none" strike="noStrike">
                  <a:solidFill>
                    <a:srgbClr val="000000"/>
                  </a:solidFill>
                  <a:latin typeface="Courier New"/>
                  <a:ea typeface="Courier New"/>
                  <a:cs typeface="Courier New"/>
                  <a:sym typeface="Courier New"/>
                </a:rPr>
                <a:t> </a:t>
              </a:r>
              <a:r>
                <a:rPr b="0" i="0" lang="en-US" sz="2000" u="none" cap="none" strike="noStrike">
                  <a:solidFill>
                    <a:srgbClr val="000000"/>
                  </a:solidFill>
                  <a:latin typeface="Calibri"/>
                  <a:ea typeface="Calibri"/>
                  <a:cs typeface="Calibri"/>
                  <a:sym typeface="Calibri"/>
                </a:rPr>
                <a:t>= 0.25)</a:t>
              </a:r>
              <a:endParaRPr/>
            </a:p>
          </p:txBody>
        </p:sp>
      </p:grpSp>
      <p:sp>
        <p:nvSpPr>
          <p:cNvPr id="347" name="Google Shape;347;p14"/>
          <p:cNvSpPr txBox="1"/>
          <p:nvPr/>
        </p:nvSpPr>
        <p:spPr>
          <a:xfrm>
            <a:off x="660538" y="4192141"/>
            <a:ext cx="11327678" cy="544960"/>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2800"/>
              <a:buFont typeface="Noto Sans Symbols"/>
              <a:buChar char="▪"/>
            </a:pPr>
            <a:r>
              <a:rPr b="1" i="0" lang="en-US" sz="2800" u="none" cap="none" strike="noStrike">
                <a:solidFill>
                  <a:srgbClr val="000000"/>
                </a:solidFill>
                <a:latin typeface="Courier New"/>
                <a:ea typeface="Courier New"/>
                <a:cs typeface="Courier New"/>
                <a:sym typeface="Courier New"/>
              </a:rPr>
              <a:t>DevRTT</a:t>
            </a:r>
            <a:r>
              <a:rPr b="0" i="0" lang="en-US" sz="2800" u="none" cap="none" strike="noStrike">
                <a:solidFill>
                  <a:srgbClr val="000000"/>
                </a:solidFill>
                <a:latin typeface="Calibri"/>
                <a:ea typeface="Calibri"/>
                <a:cs typeface="Calibri"/>
                <a:sym typeface="Calibri"/>
              </a:rPr>
              <a:t>: EWMA of </a:t>
            </a:r>
            <a:r>
              <a:rPr b="1" i="0" lang="en-US" sz="2800" u="none" cap="none" strike="noStrike">
                <a:solidFill>
                  <a:srgbClr val="000000"/>
                </a:solidFill>
                <a:latin typeface="Courier"/>
                <a:ea typeface="Courier"/>
                <a:cs typeface="Courier"/>
                <a:sym typeface="Courier"/>
              </a:rPr>
              <a:t>SampleRTT </a:t>
            </a:r>
            <a:r>
              <a:rPr b="0" i="0" lang="en-US" sz="2800" u="none" cap="none" strike="noStrike">
                <a:solidFill>
                  <a:srgbClr val="000000"/>
                </a:solidFill>
                <a:latin typeface="Calibri"/>
                <a:ea typeface="Calibri"/>
                <a:cs typeface="Calibri"/>
                <a:sym typeface="Calibri"/>
              </a:rPr>
              <a:t>deviation from </a:t>
            </a:r>
            <a:r>
              <a:rPr b="1" i="0" lang="en-US" sz="2800" u="none" cap="none" strike="noStrike">
                <a:solidFill>
                  <a:srgbClr val="000000"/>
                </a:solidFill>
                <a:latin typeface="Courier"/>
                <a:ea typeface="Courier"/>
                <a:cs typeface="Courier"/>
                <a:sym typeface="Courier"/>
              </a:rPr>
              <a:t>EstimatedRTT</a:t>
            </a:r>
            <a:r>
              <a:rPr b="0" i="0" lang="en-US" sz="2800" u="none" cap="none" strike="noStrike">
                <a:solidFill>
                  <a:srgbClr val="000000"/>
                </a:solidFill>
                <a:latin typeface="Calibri"/>
                <a:ea typeface="Calibri"/>
                <a:cs typeface="Calibri"/>
                <a:sym typeface="Calibri"/>
              </a:rPr>
              <a:t>: </a:t>
            </a:r>
            <a:endParaRPr/>
          </a:p>
        </p:txBody>
      </p:sp>
      <p:sp>
        <p:nvSpPr>
          <p:cNvPr id="348" name="Google Shape;348;p1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