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Lst>
  <p:sldSz cy="6858000" cx="12192000"/>
  <p:notesSz cx="6858000" cy="9144000"/>
  <p:embeddedFontLst>
    <p:embeddedFont>
      <p:font typeface="Tahoma"/>
      <p:regular r:id="rId109"/>
      <p:bold r:id="rId110"/>
    </p:embeddedFont>
    <p:embeddedFont>
      <p:font typeface="Noto Sans Symbols"/>
      <p:regular r:id="rId111"/>
      <p:bold r:id="rId112"/>
    </p:embeddedFont>
    <p:embeddedFont>
      <p:font typeface="Gill Sans"/>
      <p:regular r:id="rId113"/>
      <p:bold r:id="rId1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440">
          <p15:clr>
            <a:srgbClr val="A4A3A4"/>
          </p15:clr>
        </p15:guide>
        <p15:guide id="2" orient="horz" pos="35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440"/>
        <p:guide pos="352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font" Target="fonts/Tahoma-regular.fntdata"/><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font" Target="fonts/Tahoma-bold.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GillSans-bold.fntdata"/><Relationship Id="rId18" Type="http://schemas.openxmlformats.org/officeDocument/2006/relationships/slide" Target="slides/slide13.xml"/><Relationship Id="rId113" Type="http://schemas.openxmlformats.org/officeDocument/2006/relationships/font" Target="fonts/GillSans-regular.fntdata"/><Relationship Id="rId112" Type="http://schemas.openxmlformats.org/officeDocument/2006/relationships/font" Target="fonts/NotoSansSymbols-bold.fntdata"/><Relationship Id="rId111" Type="http://schemas.openxmlformats.org/officeDocument/2006/relationships/font" Target="fonts/NotoSansSymbols-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isco.com/c/en/us/support/routers/carrier-routing-system/series.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 name="Google Shape;3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Version History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8.0  (May 2020)</a:t>
            </a:r>
            <a:endParaRPr/>
          </a:p>
          <a:p>
            <a:pPr indent="-171450" lvl="0" marL="171450" rtl="0" algn="l">
              <a:spcBef>
                <a:spcPts val="0"/>
              </a:spcBef>
              <a:spcAft>
                <a:spcPts val="0"/>
              </a:spcAft>
              <a:buClr>
                <a:schemeClr val="dk1"/>
              </a:buClr>
              <a:buSzPts val="1200"/>
              <a:buFont typeface="Arial"/>
              <a:buChar char="•"/>
            </a:pPr>
            <a:r>
              <a:rPr lang="en-US"/>
              <a:t>All slides reformatted for 16:9 aspect ratio</a:t>
            </a:r>
            <a:endParaRPr/>
          </a:p>
          <a:p>
            <a:pPr indent="-171450" lvl="0" marL="171450" rtl="0" algn="l">
              <a:spcBef>
                <a:spcPts val="0"/>
              </a:spcBef>
              <a:spcAft>
                <a:spcPts val="0"/>
              </a:spcAft>
              <a:buClr>
                <a:schemeClr val="dk1"/>
              </a:buClr>
              <a:buSzPts val="1200"/>
              <a:buFont typeface="Arial"/>
              <a:buChar char="•"/>
            </a:pPr>
            <a:r>
              <a:rPr lang="en-US"/>
              <a:t>All slides updated to 8</a:t>
            </a:r>
            <a:r>
              <a:rPr baseline="30000" lang="en-US"/>
              <a:t>th</a:t>
            </a:r>
            <a:r>
              <a:rPr lang="en-US"/>
              <a:t> edition material</a:t>
            </a:r>
            <a:endParaRPr/>
          </a:p>
          <a:p>
            <a:pPr indent="-171450" lvl="0" marL="171450" rtl="0" algn="l">
              <a:spcBef>
                <a:spcPts val="0"/>
              </a:spcBef>
              <a:spcAft>
                <a:spcPts val="0"/>
              </a:spcAft>
              <a:buClr>
                <a:schemeClr val="dk1"/>
              </a:buClr>
              <a:buSzPts val="1200"/>
              <a:buFont typeface="Arial"/>
              <a:buChar char="•"/>
            </a:pPr>
            <a:r>
              <a:rPr lang="en-US"/>
              <a:t>Use of Calibri font, rather that Gill Sans MT</a:t>
            </a:r>
            <a:endParaRPr/>
          </a:p>
          <a:p>
            <a:pPr indent="-171450" lvl="0" marL="171450" rtl="0" algn="l">
              <a:spcBef>
                <a:spcPts val="0"/>
              </a:spcBef>
              <a:spcAft>
                <a:spcPts val="0"/>
              </a:spcAft>
              <a:buClr>
                <a:schemeClr val="dk1"/>
              </a:buClr>
              <a:buSzPts val="1200"/>
              <a:buFont typeface="Arial"/>
              <a:buChar char="•"/>
            </a:pPr>
            <a:r>
              <a:rPr lang="en-US"/>
              <a:t>Add LOTS more animation throughout</a:t>
            </a:r>
            <a:endParaRPr/>
          </a:p>
          <a:p>
            <a:pPr indent="-171450" lvl="0" marL="171450" rtl="0" algn="l">
              <a:spcBef>
                <a:spcPts val="0"/>
              </a:spcBef>
              <a:spcAft>
                <a:spcPts val="0"/>
              </a:spcAft>
              <a:buClr>
                <a:schemeClr val="dk1"/>
              </a:buClr>
              <a:buSzPts val="1200"/>
              <a:buFont typeface="Arial"/>
              <a:buChar char="•"/>
            </a:pPr>
            <a:r>
              <a:rPr lang="en-US"/>
              <a:t>added new  8</a:t>
            </a:r>
            <a:r>
              <a:rPr baseline="30000" lang="en-US"/>
              <a:t>th</a:t>
            </a:r>
            <a:r>
              <a:rPr lang="en-US"/>
              <a:t> edition material on middleboxes (and Internet arch), Net neutrality, buffering …</a:t>
            </a:r>
            <a:endParaRPr/>
          </a:p>
          <a:p>
            <a:pPr indent="-171450" lvl="0" marL="171450" rtl="0" algn="l">
              <a:spcBef>
                <a:spcPts val="0"/>
              </a:spcBef>
              <a:spcAft>
                <a:spcPts val="0"/>
              </a:spcAft>
              <a:buClr>
                <a:schemeClr val="dk1"/>
              </a:buClr>
              <a:buSzPts val="1200"/>
              <a:buFont typeface="Arial"/>
              <a:buChar char="•"/>
            </a:pPr>
            <a:r>
              <a:rPr lang="en-US"/>
              <a:t>lighter header font</a:t>
            </a:r>
            <a:endParaRPr/>
          </a:p>
          <a:p>
            <a:pPr indent="-95250" lvl="0" marL="17145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en-US"/>
              <a:t>8.2 (July 2023), changes from 8.0:</a:t>
            </a:r>
            <a:endParaRPr/>
          </a:p>
          <a:p>
            <a:pPr indent="-171450" lvl="0" marL="171450" rtl="0" algn="l">
              <a:spcBef>
                <a:spcPts val="0"/>
              </a:spcBef>
              <a:spcAft>
                <a:spcPts val="0"/>
              </a:spcAft>
              <a:buClr>
                <a:schemeClr val="dk1"/>
              </a:buClr>
              <a:buSzPts val="1200"/>
              <a:buFont typeface="Arial"/>
              <a:buChar char="•"/>
            </a:pPr>
            <a:r>
              <a:rPr lang="en-US"/>
              <a:t>some minor updates (e.g., IPv6 stats updated) but not much has changed.</a:t>
            </a:r>
            <a:endParaRPr/>
          </a:p>
          <a:p>
            <a:pPr indent="-95250" lvl="0" marL="171450" rtl="0" algn="l">
              <a:spcBef>
                <a:spcPts val="0"/>
              </a:spcBef>
              <a:spcAft>
                <a:spcPts val="0"/>
              </a:spcAft>
              <a:buClr>
                <a:schemeClr val="dk1"/>
              </a:buClr>
              <a:buSzPts val="1200"/>
              <a:buFont typeface="Arial"/>
              <a:buNone/>
            </a:pPr>
            <a:r>
              <a:t/>
            </a:r>
            <a:endParaRPr/>
          </a:p>
        </p:txBody>
      </p:sp>
      <p:sp>
        <p:nvSpPr>
          <p:cNvPr id="32" name="Google Shape;3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9" name="Google Shape;126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0" name="Google Shape;127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3" name="Shape 7493"/>
        <p:cNvGrpSpPr/>
        <p:nvPr/>
      </p:nvGrpSpPr>
      <p:grpSpPr>
        <a:xfrm>
          <a:off x="0" y="0"/>
          <a:ext cx="0" cy="0"/>
          <a:chOff x="0" y="0"/>
          <a:chExt cx="0" cy="0"/>
        </a:xfrm>
      </p:grpSpPr>
      <p:sp>
        <p:nvSpPr>
          <p:cNvPr id="7494" name="Google Shape;7494;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5" name="Google Shape;7495;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6" name="Google Shape;7496;p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0" name="Shape 7500"/>
        <p:cNvGrpSpPr/>
        <p:nvPr/>
      </p:nvGrpSpPr>
      <p:grpSpPr>
        <a:xfrm>
          <a:off x="0" y="0"/>
          <a:ext cx="0" cy="0"/>
          <a:chOff x="0" y="0"/>
          <a:chExt cx="0" cy="0"/>
        </a:xfrm>
      </p:grpSpPr>
      <p:sp>
        <p:nvSpPr>
          <p:cNvPr id="7501" name="Google Shape;7501;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02" name="Google Shape;7502;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3" name="Google Shape;7503;p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0" name="Shape 7630"/>
        <p:cNvGrpSpPr/>
        <p:nvPr/>
      </p:nvGrpSpPr>
      <p:grpSpPr>
        <a:xfrm>
          <a:off x="0" y="0"/>
          <a:ext cx="0" cy="0"/>
          <a:chOff x="0" y="0"/>
          <a:chExt cx="0" cy="0"/>
        </a:xfrm>
      </p:grpSpPr>
      <p:sp>
        <p:nvSpPr>
          <p:cNvPr id="7631" name="Google Shape;7631;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32" name="Google Shape;7632;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3" name="Google Shape;7633;p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5" name="Shape 7695"/>
        <p:cNvGrpSpPr/>
        <p:nvPr/>
      </p:nvGrpSpPr>
      <p:grpSpPr>
        <a:xfrm>
          <a:off x="0" y="0"/>
          <a:ext cx="0" cy="0"/>
          <a:chOff x="0" y="0"/>
          <a:chExt cx="0" cy="0"/>
        </a:xfrm>
      </p:grpSpPr>
      <p:sp>
        <p:nvSpPr>
          <p:cNvPr id="7696" name="Google Shape;7696;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97" name="Google Shape;7697;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98" name="Google Shape;7698;p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4" name="Google Shape;129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5" name="Google Shape;129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4" name="Google Shape;131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5" name="Google Shape;131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1" name="Shape 1321"/>
        <p:cNvGrpSpPr/>
        <p:nvPr/>
      </p:nvGrpSpPr>
      <p:grpSpPr>
        <a:xfrm>
          <a:off x="0" y="0"/>
          <a:ext cx="0" cy="0"/>
          <a:chOff x="0" y="0"/>
          <a:chExt cx="0" cy="0"/>
        </a:xfrm>
      </p:grpSpPr>
      <p:sp>
        <p:nvSpPr>
          <p:cNvPr id="1322" name="Google Shape;132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3" name="Google Shape;132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4" name="Google Shape;132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3" name="Google Shape;133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4" name="Google Shape;133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1" name="Google Shape;139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14300" lvl="0" marL="0" marR="0" rtl="0" algn="l">
              <a:lnSpc>
                <a:spcPct val="100000"/>
              </a:lnSpc>
              <a:spcBef>
                <a:spcPts val="0"/>
              </a:spcBef>
              <a:spcAft>
                <a:spcPts val="0"/>
              </a:spcAft>
              <a:buClr>
                <a:schemeClr val="dk1"/>
              </a:buClr>
              <a:buSzPts val="1800"/>
              <a:buFont typeface="Calibri"/>
              <a:buAutoNum type="arabicPeriod"/>
            </a:pPr>
            <a:r>
              <a:rPr lang="en-US" sz="1800">
                <a:latin typeface="Times"/>
                <a:ea typeface="Times"/>
                <a:cs typeface="Times"/>
                <a:sym typeface="Times"/>
              </a:rPr>
              <a:t>We can easily recognize the principal router components in Figure 4.4 in this analogy—the entry road and entry station correspond to the input port (with a lookup function to determine to local outgoing port); the roundabout corresponds to the switch fabric; and the roundabout exit road corresponds to the output port. With this analogy, it’s instructive to consider where bottlenecks might occur. What happens if cars arrive blazingly fast (for example, the roundabout is in Germany or Italy!) but the station attendant is slow? How fast must the attendant work to ensure there’s no backup on an entry road? Even with a blazingly fast attendant, what happens if cars traverse the roundabout slowly—can backups still occur? And what happens if most of the cars entering at all of the roundabout’s entrance ramps all want to leave the roundabout at the same exit ramp—can backups occur at the exit ramp or elsewhere? How should the roundabout operate if we want to assign priorities to different cars, or block certain cars from entering the roundabout in the first place? These are all analogous to critical questions faced by router and switch designers. </a:t>
            </a:r>
            <a:endParaRPr/>
          </a:p>
        </p:txBody>
      </p:sp>
      <p:sp>
        <p:nvSpPr>
          <p:cNvPr id="1392" name="Google Shape;139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9" name="Google Shape;146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Green box is a physical layer responsible for receiving bit level transmission.  Copper, fiber wireless.</a:t>
            </a:r>
            <a:endParaRPr/>
          </a:p>
          <a:p>
            <a:pPr indent="0" lvl="0" marL="0" rtl="0" algn="l">
              <a:spcBef>
                <a:spcPts val="0"/>
              </a:spcBef>
              <a:spcAft>
                <a:spcPts val="0"/>
              </a:spcAft>
              <a:buNone/>
            </a:pPr>
            <a:r>
              <a:rPr lang="en-US"/>
              <a:t>Link layer in blue – bit assemble into Ethernet frame.   We will discuss this in details in chapter 6.  </a:t>
            </a:r>
            <a:endParaRPr/>
          </a:p>
          <a:p>
            <a:pPr indent="0" lvl="0" marL="0" rtl="0" algn="l">
              <a:spcBef>
                <a:spcPts val="0"/>
              </a:spcBef>
              <a:spcAft>
                <a:spcPts val="0"/>
              </a:spcAft>
              <a:buNone/>
            </a:pPr>
            <a:r>
              <a:rPr lang="en-US"/>
              <a:t>But most critical one, is here.  Lookup, forwarding function.    Lookup and forward is “Match plus action” behavior.  </a:t>
            </a:r>
            <a:endParaRPr/>
          </a:p>
          <a:p>
            <a:pPr indent="0" lvl="0" marL="0" rtl="0" algn="l">
              <a:spcBef>
                <a:spcPts val="0"/>
              </a:spcBef>
              <a:spcAft>
                <a:spcPts val="0"/>
              </a:spcAft>
              <a:buNone/>
            </a:pPr>
            <a:r>
              <a:rPr lang="en-US"/>
              <a:t>GOAL – processing at “line speed”,  otherwise, buffer will be full and packet will be lost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1470" name="Google Shape;147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6" name="Google Shape;151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7" name="Google Shape;151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4" name="Google Shape;155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Text for this animation: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This all works out pretty nice and looks pretty simple!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But of course the devil is in the details, as the saying goes.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a:p>
        </p:txBody>
      </p:sp>
      <p:sp>
        <p:nvSpPr>
          <p:cNvPr id="1555" name="Google Shape;155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7" name="Shape 1567"/>
        <p:cNvGrpSpPr/>
        <p:nvPr/>
      </p:nvGrpSpPr>
      <p:grpSpPr>
        <a:xfrm>
          <a:off x="0" y="0"/>
          <a:ext cx="0" cy="0"/>
          <a:chOff x="0" y="0"/>
          <a:chExt cx="0" cy="0"/>
        </a:xfrm>
      </p:grpSpPr>
      <p:sp>
        <p:nvSpPr>
          <p:cNvPr id="1568" name="Google Shape;156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9" name="Google Shape;156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0" name="Google Shape;157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 name="Google Shape;4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9" name="Google Shape;159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0" name="Google Shape;160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4" name="Shape 1634"/>
        <p:cNvGrpSpPr/>
        <p:nvPr/>
      </p:nvGrpSpPr>
      <p:grpSpPr>
        <a:xfrm>
          <a:off x="0" y="0"/>
          <a:ext cx="0" cy="0"/>
          <a:chOff x="0" y="0"/>
          <a:chExt cx="0" cy="0"/>
        </a:xfrm>
      </p:grpSpPr>
      <p:sp>
        <p:nvSpPr>
          <p:cNvPr id="1635" name="Google Shape;163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6" name="Google Shape;163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7" name="Google Shape;163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3" name="Google Shape;167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4" name="Google Shape;1674;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0" name="Google Shape;171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1" name="Google Shape;171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8" name="Google Shape;171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9" name="Google Shape;171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5" name="Google Shape;1765;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6" name="Google Shape;176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8" name="Shape 1908"/>
        <p:cNvGrpSpPr/>
        <p:nvPr/>
      </p:nvGrpSpPr>
      <p:grpSpPr>
        <a:xfrm>
          <a:off x="0" y="0"/>
          <a:ext cx="0" cy="0"/>
          <a:chOff x="0" y="0"/>
          <a:chExt cx="0" cy="0"/>
        </a:xfrm>
      </p:grpSpPr>
      <p:sp>
        <p:nvSpPr>
          <p:cNvPr id="1909" name="Google Shape;190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0" name="Google Shape;191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1" name="Google Shape;191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4" name="Google Shape;193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5" name="Google Shape;193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1" name="Google Shape;198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2" name="Google Shape;198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9" name="Google Shape;206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b="0" i="0" lang="en-US" u="sng">
                <a:solidFill>
                  <a:schemeClr val="hlink"/>
                </a:solidFill>
                <a:latin typeface="arial"/>
                <a:ea typeface="arial"/>
                <a:cs typeface="arial"/>
                <a:sym typeface="arial"/>
                <a:hlinkClick r:id="rId2"/>
              </a:rPr>
              <a:t>Carrier Routing System</a:t>
            </a:r>
            <a:endParaRPr/>
          </a:p>
          <a:p>
            <a:pPr indent="0" lvl="0" marL="0" rtl="0" algn="l">
              <a:spcBef>
                <a:spcPts val="0"/>
              </a:spcBef>
              <a:spcAft>
                <a:spcPts val="0"/>
              </a:spcAft>
              <a:buNone/>
            </a:pPr>
            <a:r>
              <a:t/>
            </a:r>
            <a:endParaRPr/>
          </a:p>
        </p:txBody>
      </p:sp>
      <p:sp>
        <p:nvSpPr>
          <p:cNvPr id="2070" name="Google Shape;2070;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1" name="Google Shape;226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2" name="Google Shape;226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7" name="Shape 2337"/>
        <p:cNvGrpSpPr/>
        <p:nvPr/>
      </p:nvGrpSpPr>
      <p:grpSpPr>
        <a:xfrm>
          <a:off x="0" y="0"/>
          <a:ext cx="0" cy="0"/>
          <a:chOff x="0" y="0"/>
          <a:chExt cx="0" cy="0"/>
        </a:xfrm>
      </p:grpSpPr>
      <p:sp>
        <p:nvSpPr>
          <p:cNvPr id="2338" name="Google Shape;233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9" name="Google Shape;2339;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0" name="Google Shape;2340;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0" name="Shape 2380"/>
        <p:cNvGrpSpPr/>
        <p:nvPr/>
      </p:nvGrpSpPr>
      <p:grpSpPr>
        <a:xfrm>
          <a:off x="0" y="0"/>
          <a:ext cx="0" cy="0"/>
          <a:chOff x="0" y="0"/>
          <a:chExt cx="0" cy="0"/>
        </a:xfrm>
      </p:grpSpPr>
      <p:sp>
        <p:nvSpPr>
          <p:cNvPr id="2381" name="Google Shape;238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2" name="Google Shape;2382;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3" name="Google Shape;2383;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8" name="Shape 2458"/>
        <p:cNvGrpSpPr/>
        <p:nvPr/>
      </p:nvGrpSpPr>
      <p:grpSpPr>
        <a:xfrm>
          <a:off x="0" y="0"/>
          <a:ext cx="0" cy="0"/>
          <a:chOff x="0" y="0"/>
          <a:chExt cx="0" cy="0"/>
        </a:xfrm>
      </p:grpSpPr>
      <p:sp>
        <p:nvSpPr>
          <p:cNvPr id="2459" name="Google Shape;245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0" name="Google Shape;246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You might think that more buffering is a good thing.  Buffering is a bit like salt—just the right amount of salt makes food better, but too much makes it inedible!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t>
            </a:r>
            <a:endParaRPr/>
          </a:p>
          <a:p>
            <a:pPr indent="0" lvl="0" marL="0" rtl="0" algn="l">
              <a:spcBef>
                <a:spcPts val="0"/>
              </a:spcBef>
              <a:spcAft>
                <a:spcPts val="0"/>
              </a:spcAft>
              <a:buNone/>
            </a:pPr>
            <a:r>
              <a:t/>
            </a:r>
            <a:endParaRPr/>
          </a:p>
        </p:txBody>
      </p:sp>
      <p:sp>
        <p:nvSpPr>
          <p:cNvPr id="2461" name="Google Shape;246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7" name="Google Shape;247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8" name="Google Shape;247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3" name="Google Shape;253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4" name="Google Shape;2534;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3" name="Shape 2563"/>
        <p:cNvGrpSpPr/>
        <p:nvPr/>
      </p:nvGrpSpPr>
      <p:grpSpPr>
        <a:xfrm>
          <a:off x="0" y="0"/>
          <a:ext cx="0" cy="0"/>
          <a:chOff x="0" y="0"/>
          <a:chExt cx="0" cy="0"/>
        </a:xfrm>
      </p:grpSpPr>
      <p:sp>
        <p:nvSpPr>
          <p:cNvPr id="2564" name="Google Shape;256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5" name="Google Shape;256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6" name="Google Shape;256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4" name="Shape 2684"/>
        <p:cNvGrpSpPr/>
        <p:nvPr/>
      </p:nvGrpSpPr>
      <p:grpSpPr>
        <a:xfrm>
          <a:off x="0" y="0"/>
          <a:ext cx="0" cy="0"/>
          <a:chOff x="0" y="0"/>
          <a:chExt cx="0" cy="0"/>
        </a:xfrm>
      </p:grpSpPr>
      <p:sp>
        <p:nvSpPr>
          <p:cNvPr id="2685" name="Google Shape;268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6" name="Google Shape;268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7" name="Google Shape;2687;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2" name="Shape 2752"/>
        <p:cNvGrpSpPr/>
        <p:nvPr/>
      </p:nvGrpSpPr>
      <p:grpSpPr>
        <a:xfrm>
          <a:off x="0" y="0"/>
          <a:ext cx="0" cy="0"/>
          <a:chOff x="0" y="0"/>
          <a:chExt cx="0" cy="0"/>
        </a:xfrm>
      </p:grpSpPr>
      <p:sp>
        <p:nvSpPr>
          <p:cNvPr id="2753" name="Google Shape;275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4" name="Google Shape;275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5" name="Google Shape;2755;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7" name="Shape 2837"/>
        <p:cNvGrpSpPr/>
        <p:nvPr/>
      </p:nvGrpSpPr>
      <p:grpSpPr>
        <a:xfrm>
          <a:off x="0" y="0"/>
          <a:ext cx="0" cy="0"/>
          <a:chOff x="0" y="0"/>
          <a:chExt cx="0" cy="0"/>
        </a:xfrm>
      </p:grpSpPr>
      <p:sp>
        <p:nvSpPr>
          <p:cNvPr id="2838" name="Google Shape;283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9" name="Google Shape;2839;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0" name="Google Shape;2840;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6" name="Shape 2846"/>
        <p:cNvGrpSpPr/>
        <p:nvPr/>
      </p:nvGrpSpPr>
      <p:grpSpPr>
        <a:xfrm>
          <a:off x="0" y="0"/>
          <a:ext cx="0" cy="0"/>
          <a:chOff x="0" y="0"/>
          <a:chExt cx="0" cy="0"/>
        </a:xfrm>
      </p:grpSpPr>
      <p:sp>
        <p:nvSpPr>
          <p:cNvPr id="2847" name="Google Shape;284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8" name="Google Shape;284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9" name="Google Shape;2849;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4" name="Shape 2854"/>
        <p:cNvGrpSpPr/>
        <p:nvPr/>
      </p:nvGrpSpPr>
      <p:grpSpPr>
        <a:xfrm>
          <a:off x="0" y="0"/>
          <a:ext cx="0" cy="0"/>
          <a:chOff x="0" y="0"/>
          <a:chExt cx="0" cy="0"/>
        </a:xfrm>
      </p:grpSpPr>
      <p:sp>
        <p:nvSpPr>
          <p:cNvPr id="2855" name="Google Shape;285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6" name="Google Shape;285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7" name="Google Shape;285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3" name="Shape 2863"/>
        <p:cNvGrpSpPr/>
        <p:nvPr/>
      </p:nvGrpSpPr>
      <p:grpSpPr>
        <a:xfrm>
          <a:off x="0" y="0"/>
          <a:ext cx="0" cy="0"/>
          <a:chOff x="0" y="0"/>
          <a:chExt cx="0" cy="0"/>
        </a:xfrm>
      </p:grpSpPr>
      <p:sp>
        <p:nvSpPr>
          <p:cNvPr id="2864" name="Google Shape;286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5" name="Google Shape;286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6" name="Google Shape;2866;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3" name="Shape 2873"/>
        <p:cNvGrpSpPr/>
        <p:nvPr/>
      </p:nvGrpSpPr>
      <p:grpSpPr>
        <a:xfrm>
          <a:off x="0" y="0"/>
          <a:ext cx="0" cy="0"/>
          <a:chOff x="0" y="0"/>
          <a:chExt cx="0" cy="0"/>
        </a:xfrm>
      </p:grpSpPr>
      <p:sp>
        <p:nvSpPr>
          <p:cNvPr id="2874" name="Google Shape;287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5" name="Google Shape;2875;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6" name="Google Shape;2876;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9" name="Shape 2909"/>
        <p:cNvGrpSpPr/>
        <p:nvPr/>
      </p:nvGrpSpPr>
      <p:grpSpPr>
        <a:xfrm>
          <a:off x="0" y="0"/>
          <a:ext cx="0" cy="0"/>
          <a:chOff x="0" y="0"/>
          <a:chExt cx="0" cy="0"/>
        </a:xfrm>
      </p:grpSpPr>
      <p:sp>
        <p:nvSpPr>
          <p:cNvPr id="2910" name="Google Shape;291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1" name="Google Shape;2911;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2" name="Google Shape;2912;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2" name="Shape 2992"/>
        <p:cNvGrpSpPr/>
        <p:nvPr/>
      </p:nvGrpSpPr>
      <p:grpSpPr>
        <a:xfrm>
          <a:off x="0" y="0"/>
          <a:ext cx="0" cy="0"/>
          <a:chOff x="0" y="0"/>
          <a:chExt cx="0" cy="0"/>
        </a:xfrm>
      </p:grpSpPr>
      <p:sp>
        <p:nvSpPr>
          <p:cNvPr id="2993" name="Google Shape;299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4" name="Google Shape;299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Network ip</a:t>
            </a:r>
            <a:endParaRPr/>
          </a:p>
          <a:p>
            <a:pPr indent="0" lvl="0" marL="0" rtl="0" algn="l">
              <a:spcBef>
                <a:spcPts val="0"/>
              </a:spcBef>
              <a:spcAft>
                <a:spcPts val="0"/>
              </a:spcAft>
              <a:buNone/>
            </a:pPr>
            <a:r>
              <a:rPr lang="en-US"/>
              <a:t>Broadcast ip</a:t>
            </a:r>
            <a:endParaRPr/>
          </a:p>
        </p:txBody>
      </p:sp>
      <p:sp>
        <p:nvSpPr>
          <p:cNvPr id="2995" name="Google Shape;299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7" name="Shape 3067"/>
        <p:cNvGrpSpPr/>
        <p:nvPr/>
      </p:nvGrpSpPr>
      <p:grpSpPr>
        <a:xfrm>
          <a:off x="0" y="0"/>
          <a:ext cx="0" cy="0"/>
          <a:chOff x="0" y="0"/>
          <a:chExt cx="0" cy="0"/>
        </a:xfrm>
      </p:grpSpPr>
      <p:sp>
        <p:nvSpPr>
          <p:cNvPr id="3068" name="Google Shape;3068;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9" name="Google Shape;3069;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0" name="Google Shape;3070;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4" name="Shape 3144"/>
        <p:cNvGrpSpPr/>
        <p:nvPr/>
      </p:nvGrpSpPr>
      <p:grpSpPr>
        <a:xfrm>
          <a:off x="0" y="0"/>
          <a:ext cx="0" cy="0"/>
          <a:chOff x="0" y="0"/>
          <a:chExt cx="0" cy="0"/>
        </a:xfrm>
      </p:grpSpPr>
      <p:sp>
        <p:nvSpPr>
          <p:cNvPr id="3145" name="Google Shape;314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6" name="Google Shape;3146;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7" name="Google Shape;3147;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6" name="Shape 3236"/>
        <p:cNvGrpSpPr/>
        <p:nvPr/>
      </p:nvGrpSpPr>
      <p:grpSpPr>
        <a:xfrm>
          <a:off x="0" y="0"/>
          <a:ext cx="0" cy="0"/>
          <a:chOff x="0" y="0"/>
          <a:chExt cx="0" cy="0"/>
        </a:xfrm>
      </p:grpSpPr>
      <p:sp>
        <p:nvSpPr>
          <p:cNvPr id="3237" name="Google Shape;323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8" name="Google Shape;3238;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9" name="Google Shape;3239;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2" name="Shape 3302"/>
        <p:cNvGrpSpPr/>
        <p:nvPr/>
      </p:nvGrpSpPr>
      <p:grpSpPr>
        <a:xfrm>
          <a:off x="0" y="0"/>
          <a:ext cx="0" cy="0"/>
          <a:chOff x="0" y="0"/>
          <a:chExt cx="0" cy="0"/>
        </a:xfrm>
      </p:grpSpPr>
      <p:sp>
        <p:nvSpPr>
          <p:cNvPr id="3303" name="Google Shape;330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4" name="Google Shape;330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5" name="Google Shape;3305;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7" name="Shape 3377"/>
        <p:cNvGrpSpPr/>
        <p:nvPr/>
      </p:nvGrpSpPr>
      <p:grpSpPr>
        <a:xfrm>
          <a:off x="0" y="0"/>
          <a:ext cx="0" cy="0"/>
          <a:chOff x="0" y="0"/>
          <a:chExt cx="0" cy="0"/>
        </a:xfrm>
      </p:grpSpPr>
      <p:sp>
        <p:nvSpPr>
          <p:cNvPr id="3378" name="Google Shape;337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9" name="Google Shape;337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0" name="Google Shape;338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8" name="Shape 3488"/>
        <p:cNvGrpSpPr/>
        <p:nvPr/>
      </p:nvGrpSpPr>
      <p:grpSpPr>
        <a:xfrm>
          <a:off x="0" y="0"/>
          <a:ext cx="0" cy="0"/>
          <a:chOff x="0" y="0"/>
          <a:chExt cx="0" cy="0"/>
        </a:xfrm>
      </p:grpSpPr>
      <p:sp>
        <p:nvSpPr>
          <p:cNvPr id="3489" name="Google Shape;3489;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0" name="Google Shape;3490;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1" name="Google Shape;3491;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5" name="Shape 3505"/>
        <p:cNvGrpSpPr/>
        <p:nvPr/>
      </p:nvGrpSpPr>
      <p:grpSpPr>
        <a:xfrm>
          <a:off x="0" y="0"/>
          <a:ext cx="0" cy="0"/>
          <a:chOff x="0" y="0"/>
          <a:chExt cx="0" cy="0"/>
        </a:xfrm>
      </p:grpSpPr>
      <p:sp>
        <p:nvSpPr>
          <p:cNvPr id="3506" name="Google Shape;350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7" name="Google Shape;350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8" name="Google Shape;350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4" name="Shape 3514"/>
        <p:cNvGrpSpPr/>
        <p:nvPr/>
      </p:nvGrpSpPr>
      <p:grpSpPr>
        <a:xfrm>
          <a:off x="0" y="0"/>
          <a:ext cx="0" cy="0"/>
          <a:chOff x="0" y="0"/>
          <a:chExt cx="0" cy="0"/>
        </a:xfrm>
      </p:grpSpPr>
      <p:sp>
        <p:nvSpPr>
          <p:cNvPr id="3515" name="Google Shape;351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6" name="Google Shape;351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7" name="Google Shape;351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3" name="Shape 3523"/>
        <p:cNvGrpSpPr/>
        <p:nvPr/>
      </p:nvGrpSpPr>
      <p:grpSpPr>
        <a:xfrm>
          <a:off x="0" y="0"/>
          <a:ext cx="0" cy="0"/>
          <a:chOff x="0" y="0"/>
          <a:chExt cx="0" cy="0"/>
        </a:xfrm>
      </p:grpSpPr>
      <p:sp>
        <p:nvSpPr>
          <p:cNvPr id="3524" name="Google Shape;352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5" name="Google Shape;352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6" name="Google Shape;352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3" name="Shape 3653"/>
        <p:cNvGrpSpPr/>
        <p:nvPr/>
      </p:nvGrpSpPr>
      <p:grpSpPr>
        <a:xfrm>
          <a:off x="0" y="0"/>
          <a:ext cx="0" cy="0"/>
          <a:chOff x="0" y="0"/>
          <a:chExt cx="0" cy="0"/>
        </a:xfrm>
      </p:grpSpPr>
      <p:sp>
        <p:nvSpPr>
          <p:cNvPr id="3654" name="Google Shape;365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5" name="Google Shape;3655;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6" name="Google Shape;3656;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0" name="Shape 3750"/>
        <p:cNvGrpSpPr/>
        <p:nvPr/>
      </p:nvGrpSpPr>
      <p:grpSpPr>
        <a:xfrm>
          <a:off x="0" y="0"/>
          <a:ext cx="0" cy="0"/>
          <a:chOff x="0" y="0"/>
          <a:chExt cx="0" cy="0"/>
        </a:xfrm>
      </p:grpSpPr>
      <p:sp>
        <p:nvSpPr>
          <p:cNvPr id="3751" name="Google Shape;375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2" name="Google Shape;3752;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3" name="Google Shape;3753;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8" name="Shape 3758"/>
        <p:cNvGrpSpPr/>
        <p:nvPr/>
      </p:nvGrpSpPr>
      <p:grpSpPr>
        <a:xfrm>
          <a:off x="0" y="0"/>
          <a:ext cx="0" cy="0"/>
          <a:chOff x="0" y="0"/>
          <a:chExt cx="0" cy="0"/>
        </a:xfrm>
      </p:grpSpPr>
      <p:sp>
        <p:nvSpPr>
          <p:cNvPr id="3759" name="Google Shape;3759;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0" name="Google Shape;3760;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1" name="Google Shape;3761;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4" name="Shape 3954"/>
        <p:cNvGrpSpPr/>
        <p:nvPr/>
      </p:nvGrpSpPr>
      <p:grpSpPr>
        <a:xfrm>
          <a:off x="0" y="0"/>
          <a:ext cx="0" cy="0"/>
          <a:chOff x="0" y="0"/>
          <a:chExt cx="0" cy="0"/>
        </a:xfrm>
      </p:grpSpPr>
      <p:sp>
        <p:nvSpPr>
          <p:cNvPr id="3955" name="Google Shape;395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6" name="Google Shape;3956;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7" name="Google Shape;3957;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4" name="Shape 4144"/>
        <p:cNvGrpSpPr/>
        <p:nvPr/>
      </p:nvGrpSpPr>
      <p:grpSpPr>
        <a:xfrm>
          <a:off x="0" y="0"/>
          <a:ext cx="0" cy="0"/>
          <a:chOff x="0" y="0"/>
          <a:chExt cx="0" cy="0"/>
        </a:xfrm>
      </p:grpSpPr>
      <p:sp>
        <p:nvSpPr>
          <p:cNvPr id="4145" name="Google Shape;4145;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6" name="Google Shape;4146;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7" name="Google Shape;4147;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4" name="Shape 4154"/>
        <p:cNvGrpSpPr/>
        <p:nvPr/>
      </p:nvGrpSpPr>
      <p:grpSpPr>
        <a:xfrm>
          <a:off x="0" y="0"/>
          <a:ext cx="0" cy="0"/>
          <a:chOff x="0" y="0"/>
          <a:chExt cx="0" cy="0"/>
        </a:xfrm>
      </p:grpSpPr>
      <p:sp>
        <p:nvSpPr>
          <p:cNvPr id="4155" name="Google Shape;415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6" name="Google Shape;4156;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7" name="Google Shape;4157;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2" name="Shape 4202"/>
        <p:cNvGrpSpPr/>
        <p:nvPr/>
      </p:nvGrpSpPr>
      <p:grpSpPr>
        <a:xfrm>
          <a:off x="0" y="0"/>
          <a:ext cx="0" cy="0"/>
          <a:chOff x="0" y="0"/>
          <a:chExt cx="0" cy="0"/>
        </a:xfrm>
      </p:grpSpPr>
      <p:sp>
        <p:nvSpPr>
          <p:cNvPr id="4203" name="Google Shape;4203;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4" name="Google Shape;4204;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5" name="Google Shape;4205;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8" name="Shape 4258"/>
        <p:cNvGrpSpPr/>
        <p:nvPr/>
      </p:nvGrpSpPr>
      <p:grpSpPr>
        <a:xfrm>
          <a:off x="0" y="0"/>
          <a:ext cx="0" cy="0"/>
          <a:chOff x="0" y="0"/>
          <a:chExt cx="0" cy="0"/>
        </a:xfrm>
      </p:grpSpPr>
      <p:sp>
        <p:nvSpPr>
          <p:cNvPr id="4259" name="Google Shape;425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0" name="Google Shape;4260;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1" name="Google Shape;4261;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9" name="Shape 4309"/>
        <p:cNvGrpSpPr/>
        <p:nvPr/>
      </p:nvGrpSpPr>
      <p:grpSpPr>
        <a:xfrm>
          <a:off x="0" y="0"/>
          <a:ext cx="0" cy="0"/>
          <a:chOff x="0" y="0"/>
          <a:chExt cx="0" cy="0"/>
        </a:xfrm>
      </p:grpSpPr>
      <p:sp>
        <p:nvSpPr>
          <p:cNvPr id="4310" name="Google Shape;4310;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1" name="Google Shape;4311;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2" name="Google Shape;4312;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9" name="Shape 4319"/>
        <p:cNvGrpSpPr/>
        <p:nvPr/>
      </p:nvGrpSpPr>
      <p:grpSpPr>
        <a:xfrm>
          <a:off x="0" y="0"/>
          <a:ext cx="0" cy="0"/>
          <a:chOff x="0" y="0"/>
          <a:chExt cx="0" cy="0"/>
        </a:xfrm>
      </p:grpSpPr>
      <p:sp>
        <p:nvSpPr>
          <p:cNvPr id="4320" name="Google Shape;432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1" name="Google Shape;4321;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2" name="Google Shape;4322;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9" name="Shape 4329"/>
        <p:cNvGrpSpPr/>
        <p:nvPr/>
      </p:nvGrpSpPr>
      <p:grpSpPr>
        <a:xfrm>
          <a:off x="0" y="0"/>
          <a:ext cx="0" cy="0"/>
          <a:chOff x="0" y="0"/>
          <a:chExt cx="0" cy="0"/>
        </a:xfrm>
      </p:grpSpPr>
      <p:sp>
        <p:nvSpPr>
          <p:cNvPr id="4330" name="Google Shape;433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31" name="Google Shape;433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2" name="Google Shape;4332;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2" name="Shape 4382"/>
        <p:cNvGrpSpPr/>
        <p:nvPr/>
      </p:nvGrpSpPr>
      <p:grpSpPr>
        <a:xfrm>
          <a:off x="0" y="0"/>
          <a:ext cx="0" cy="0"/>
          <a:chOff x="0" y="0"/>
          <a:chExt cx="0" cy="0"/>
        </a:xfrm>
      </p:grpSpPr>
      <p:sp>
        <p:nvSpPr>
          <p:cNvPr id="4383" name="Google Shape;438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4" name="Google Shape;4384;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5" name="Google Shape;4385;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0" name="Shape 4390"/>
        <p:cNvGrpSpPr/>
        <p:nvPr/>
      </p:nvGrpSpPr>
      <p:grpSpPr>
        <a:xfrm>
          <a:off x="0" y="0"/>
          <a:ext cx="0" cy="0"/>
          <a:chOff x="0" y="0"/>
          <a:chExt cx="0" cy="0"/>
        </a:xfrm>
      </p:grpSpPr>
      <p:sp>
        <p:nvSpPr>
          <p:cNvPr id="4391" name="Google Shape;439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2" name="Google Shape;4392;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3" name="Google Shape;4393;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8" name="Shape 4398"/>
        <p:cNvGrpSpPr/>
        <p:nvPr/>
      </p:nvGrpSpPr>
      <p:grpSpPr>
        <a:xfrm>
          <a:off x="0" y="0"/>
          <a:ext cx="0" cy="0"/>
          <a:chOff x="0" y="0"/>
          <a:chExt cx="0" cy="0"/>
        </a:xfrm>
      </p:grpSpPr>
      <p:sp>
        <p:nvSpPr>
          <p:cNvPr id="4399" name="Google Shape;4399;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0" name="Google Shape;4400;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1" name="Google Shape;4401;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4" name="Shape 4514"/>
        <p:cNvGrpSpPr/>
        <p:nvPr/>
      </p:nvGrpSpPr>
      <p:grpSpPr>
        <a:xfrm>
          <a:off x="0" y="0"/>
          <a:ext cx="0" cy="0"/>
          <a:chOff x="0" y="0"/>
          <a:chExt cx="0" cy="0"/>
        </a:xfrm>
      </p:grpSpPr>
      <p:sp>
        <p:nvSpPr>
          <p:cNvPr id="4515" name="Google Shape;451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6" name="Google Shape;4516;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7" name="Google Shape;4517;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1" name="Google Shape;66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2" name="Shape 4522"/>
        <p:cNvGrpSpPr/>
        <p:nvPr/>
      </p:nvGrpSpPr>
      <p:grpSpPr>
        <a:xfrm>
          <a:off x="0" y="0"/>
          <a:ext cx="0" cy="0"/>
          <a:chOff x="0" y="0"/>
          <a:chExt cx="0" cy="0"/>
        </a:xfrm>
      </p:grpSpPr>
      <p:sp>
        <p:nvSpPr>
          <p:cNvPr id="4523" name="Google Shape;4523;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4" name="Google Shape;4524;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5" name="Google Shape;4525;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0" name="Shape 4530"/>
        <p:cNvGrpSpPr/>
        <p:nvPr/>
      </p:nvGrpSpPr>
      <p:grpSpPr>
        <a:xfrm>
          <a:off x="0" y="0"/>
          <a:ext cx="0" cy="0"/>
          <a:chOff x="0" y="0"/>
          <a:chExt cx="0" cy="0"/>
        </a:xfrm>
      </p:grpSpPr>
      <p:sp>
        <p:nvSpPr>
          <p:cNvPr id="4531" name="Google Shape;4531;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2" name="Google Shape;4532;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3" name="Google Shape;4533;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8" name="Shape 4568"/>
        <p:cNvGrpSpPr/>
        <p:nvPr/>
      </p:nvGrpSpPr>
      <p:grpSpPr>
        <a:xfrm>
          <a:off x="0" y="0"/>
          <a:ext cx="0" cy="0"/>
          <a:chOff x="0" y="0"/>
          <a:chExt cx="0" cy="0"/>
        </a:xfrm>
      </p:grpSpPr>
      <p:sp>
        <p:nvSpPr>
          <p:cNvPr id="4569" name="Google Shape;4569;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0" name="Google Shape;4570;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1" name="Google Shape;4571;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7" name="Shape 4627"/>
        <p:cNvGrpSpPr/>
        <p:nvPr/>
      </p:nvGrpSpPr>
      <p:grpSpPr>
        <a:xfrm>
          <a:off x="0" y="0"/>
          <a:ext cx="0" cy="0"/>
          <a:chOff x="0" y="0"/>
          <a:chExt cx="0" cy="0"/>
        </a:xfrm>
      </p:grpSpPr>
      <p:sp>
        <p:nvSpPr>
          <p:cNvPr id="4628" name="Google Shape;4628;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9" name="Google Shape;4629;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0" name="Google Shape;4630;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2" name="Shape 4802"/>
        <p:cNvGrpSpPr/>
        <p:nvPr/>
      </p:nvGrpSpPr>
      <p:grpSpPr>
        <a:xfrm>
          <a:off x="0" y="0"/>
          <a:ext cx="0" cy="0"/>
          <a:chOff x="0" y="0"/>
          <a:chExt cx="0" cy="0"/>
        </a:xfrm>
      </p:grpSpPr>
      <p:sp>
        <p:nvSpPr>
          <p:cNvPr id="4803" name="Google Shape;4803;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4" name="Google Shape;4804;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5" name="Google Shape;4805;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1" name="Shape 4971"/>
        <p:cNvGrpSpPr/>
        <p:nvPr/>
      </p:nvGrpSpPr>
      <p:grpSpPr>
        <a:xfrm>
          <a:off x="0" y="0"/>
          <a:ext cx="0" cy="0"/>
          <a:chOff x="0" y="0"/>
          <a:chExt cx="0" cy="0"/>
        </a:xfrm>
      </p:grpSpPr>
      <p:sp>
        <p:nvSpPr>
          <p:cNvPr id="4972" name="Google Shape;4972;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3" name="Google Shape;4973;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4" name="Google Shape;4974;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2" name="Shape 5152"/>
        <p:cNvGrpSpPr/>
        <p:nvPr/>
      </p:nvGrpSpPr>
      <p:grpSpPr>
        <a:xfrm>
          <a:off x="0" y="0"/>
          <a:ext cx="0" cy="0"/>
          <a:chOff x="0" y="0"/>
          <a:chExt cx="0" cy="0"/>
        </a:xfrm>
      </p:grpSpPr>
      <p:sp>
        <p:nvSpPr>
          <p:cNvPr id="5153" name="Google Shape;5153;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4" name="Google Shape;5154;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5" name="Google Shape;5155;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1" name="Shape 5161"/>
        <p:cNvGrpSpPr/>
        <p:nvPr/>
      </p:nvGrpSpPr>
      <p:grpSpPr>
        <a:xfrm>
          <a:off x="0" y="0"/>
          <a:ext cx="0" cy="0"/>
          <a:chOff x="0" y="0"/>
          <a:chExt cx="0" cy="0"/>
        </a:xfrm>
      </p:grpSpPr>
      <p:sp>
        <p:nvSpPr>
          <p:cNvPr id="5162" name="Google Shape;5162;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3" name="Google Shape;5163;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4" name="Google Shape;5164;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0" name="Shape 5170"/>
        <p:cNvGrpSpPr/>
        <p:nvPr/>
      </p:nvGrpSpPr>
      <p:grpSpPr>
        <a:xfrm>
          <a:off x="0" y="0"/>
          <a:ext cx="0" cy="0"/>
          <a:chOff x="0" y="0"/>
          <a:chExt cx="0" cy="0"/>
        </a:xfrm>
      </p:grpSpPr>
      <p:sp>
        <p:nvSpPr>
          <p:cNvPr id="5171" name="Google Shape;5171;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2" name="Google Shape;5172;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3" name="Google Shape;5173;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1" name="Shape 5181"/>
        <p:cNvGrpSpPr/>
        <p:nvPr/>
      </p:nvGrpSpPr>
      <p:grpSpPr>
        <a:xfrm>
          <a:off x="0" y="0"/>
          <a:ext cx="0" cy="0"/>
          <a:chOff x="0" y="0"/>
          <a:chExt cx="0" cy="0"/>
        </a:xfrm>
      </p:grpSpPr>
      <p:sp>
        <p:nvSpPr>
          <p:cNvPr id="5182" name="Google Shape;5182;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3" name="Google Shape;5183;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4" name="Google Shape;5184;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1" name="Google Shape;9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8" name="Shape 5408"/>
        <p:cNvGrpSpPr/>
        <p:nvPr/>
      </p:nvGrpSpPr>
      <p:grpSpPr>
        <a:xfrm>
          <a:off x="0" y="0"/>
          <a:ext cx="0" cy="0"/>
          <a:chOff x="0" y="0"/>
          <a:chExt cx="0" cy="0"/>
        </a:xfrm>
      </p:grpSpPr>
      <p:sp>
        <p:nvSpPr>
          <p:cNvPr id="5409" name="Google Shape;5409;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10" name="Google Shape;5410;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1" name="Google Shape;5411;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8" name="Shape 5438"/>
        <p:cNvGrpSpPr/>
        <p:nvPr/>
      </p:nvGrpSpPr>
      <p:grpSpPr>
        <a:xfrm>
          <a:off x="0" y="0"/>
          <a:ext cx="0" cy="0"/>
          <a:chOff x="0" y="0"/>
          <a:chExt cx="0" cy="0"/>
        </a:xfrm>
      </p:grpSpPr>
      <p:sp>
        <p:nvSpPr>
          <p:cNvPr id="5439" name="Google Shape;5439;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0" name="Google Shape;5440;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1" name="Google Shape;5441;p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9" name="Shape 5479"/>
        <p:cNvGrpSpPr/>
        <p:nvPr/>
      </p:nvGrpSpPr>
      <p:grpSpPr>
        <a:xfrm>
          <a:off x="0" y="0"/>
          <a:ext cx="0" cy="0"/>
          <a:chOff x="0" y="0"/>
          <a:chExt cx="0" cy="0"/>
        </a:xfrm>
      </p:grpSpPr>
      <p:sp>
        <p:nvSpPr>
          <p:cNvPr id="5480" name="Google Shape;5480;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1" name="Google Shape;5481;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2" name="Google Shape;5482;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4" name="Shape 5524"/>
        <p:cNvGrpSpPr/>
        <p:nvPr/>
      </p:nvGrpSpPr>
      <p:grpSpPr>
        <a:xfrm>
          <a:off x="0" y="0"/>
          <a:ext cx="0" cy="0"/>
          <a:chOff x="0" y="0"/>
          <a:chExt cx="0" cy="0"/>
        </a:xfrm>
      </p:grpSpPr>
      <p:sp>
        <p:nvSpPr>
          <p:cNvPr id="5525" name="Google Shape;5525;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6" name="Google Shape;5526;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7" name="Google Shape;5527;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9" name="Shape 5659"/>
        <p:cNvGrpSpPr/>
        <p:nvPr/>
      </p:nvGrpSpPr>
      <p:grpSpPr>
        <a:xfrm>
          <a:off x="0" y="0"/>
          <a:ext cx="0" cy="0"/>
          <a:chOff x="0" y="0"/>
          <a:chExt cx="0" cy="0"/>
        </a:xfrm>
      </p:grpSpPr>
      <p:sp>
        <p:nvSpPr>
          <p:cNvPr id="5660" name="Google Shape;5660;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1" name="Google Shape;5661;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2" name="Google Shape;5662;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9" name="Shape 5709"/>
        <p:cNvGrpSpPr/>
        <p:nvPr/>
      </p:nvGrpSpPr>
      <p:grpSpPr>
        <a:xfrm>
          <a:off x="0" y="0"/>
          <a:ext cx="0" cy="0"/>
          <a:chOff x="0" y="0"/>
          <a:chExt cx="0" cy="0"/>
        </a:xfrm>
      </p:grpSpPr>
      <p:sp>
        <p:nvSpPr>
          <p:cNvPr id="5710" name="Google Shape;5710;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1" name="Google Shape;5711;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2" name="Google Shape;5712;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9" name="Shape 5719"/>
        <p:cNvGrpSpPr/>
        <p:nvPr/>
      </p:nvGrpSpPr>
      <p:grpSpPr>
        <a:xfrm>
          <a:off x="0" y="0"/>
          <a:ext cx="0" cy="0"/>
          <a:chOff x="0" y="0"/>
          <a:chExt cx="0" cy="0"/>
        </a:xfrm>
      </p:grpSpPr>
      <p:sp>
        <p:nvSpPr>
          <p:cNvPr id="5720" name="Google Shape;5720;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1" name="Google Shape;5721;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2" name="Google Shape;5722;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6" name="Shape 5846"/>
        <p:cNvGrpSpPr/>
        <p:nvPr/>
      </p:nvGrpSpPr>
      <p:grpSpPr>
        <a:xfrm>
          <a:off x="0" y="0"/>
          <a:ext cx="0" cy="0"/>
          <a:chOff x="0" y="0"/>
          <a:chExt cx="0" cy="0"/>
        </a:xfrm>
      </p:grpSpPr>
      <p:sp>
        <p:nvSpPr>
          <p:cNvPr id="5847" name="Google Shape;5847;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8" name="Google Shape;5848;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9" name="Google Shape;5849;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9" name="Shape 5999"/>
        <p:cNvGrpSpPr/>
        <p:nvPr/>
      </p:nvGrpSpPr>
      <p:grpSpPr>
        <a:xfrm>
          <a:off x="0" y="0"/>
          <a:ext cx="0" cy="0"/>
          <a:chOff x="0" y="0"/>
          <a:chExt cx="0" cy="0"/>
        </a:xfrm>
      </p:grpSpPr>
      <p:sp>
        <p:nvSpPr>
          <p:cNvPr id="6000" name="Google Shape;6000;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1" name="Google Shape;6001;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2" name="Google Shape;6002;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7" name="Shape 6007"/>
        <p:cNvGrpSpPr/>
        <p:nvPr/>
      </p:nvGrpSpPr>
      <p:grpSpPr>
        <a:xfrm>
          <a:off x="0" y="0"/>
          <a:ext cx="0" cy="0"/>
          <a:chOff x="0" y="0"/>
          <a:chExt cx="0" cy="0"/>
        </a:xfrm>
      </p:grpSpPr>
      <p:sp>
        <p:nvSpPr>
          <p:cNvPr id="6008" name="Google Shape;6008;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9" name="Google Shape;6009;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0" name="Google Shape;6010;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9" name="Google Shape;12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0" name="Google Shape;126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6" name="Shape 6016"/>
        <p:cNvGrpSpPr/>
        <p:nvPr/>
      </p:nvGrpSpPr>
      <p:grpSpPr>
        <a:xfrm>
          <a:off x="0" y="0"/>
          <a:ext cx="0" cy="0"/>
          <a:chOff x="0" y="0"/>
          <a:chExt cx="0" cy="0"/>
        </a:xfrm>
      </p:grpSpPr>
      <p:sp>
        <p:nvSpPr>
          <p:cNvPr id="6017" name="Google Shape;6017;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8" name="Google Shape;6018;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9" name="Google Shape;6019;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5" name="Shape 6025"/>
        <p:cNvGrpSpPr/>
        <p:nvPr/>
      </p:nvGrpSpPr>
      <p:grpSpPr>
        <a:xfrm>
          <a:off x="0" y="0"/>
          <a:ext cx="0" cy="0"/>
          <a:chOff x="0" y="0"/>
          <a:chExt cx="0" cy="0"/>
        </a:xfrm>
      </p:grpSpPr>
      <p:sp>
        <p:nvSpPr>
          <p:cNvPr id="6026" name="Google Shape;6026;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7" name="Google Shape;6027;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9" name="Shape 6539"/>
        <p:cNvGrpSpPr/>
        <p:nvPr/>
      </p:nvGrpSpPr>
      <p:grpSpPr>
        <a:xfrm>
          <a:off x="0" y="0"/>
          <a:ext cx="0" cy="0"/>
          <a:chOff x="0" y="0"/>
          <a:chExt cx="0" cy="0"/>
        </a:xfrm>
      </p:grpSpPr>
      <p:sp>
        <p:nvSpPr>
          <p:cNvPr id="6540" name="Google Shape;6540;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1" name="Google Shape;6541;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2" name="Google Shape;6542;p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6" name="Shape 6546"/>
        <p:cNvGrpSpPr/>
        <p:nvPr/>
      </p:nvGrpSpPr>
      <p:grpSpPr>
        <a:xfrm>
          <a:off x="0" y="0"/>
          <a:ext cx="0" cy="0"/>
          <a:chOff x="0" y="0"/>
          <a:chExt cx="0" cy="0"/>
        </a:xfrm>
      </p:grpSpPr>
      <p:sp>
        <p:nvSpPr>
          <p:cNvPr id="6547" name="Google Shape;6547;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8" name="Google Shape;6548;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9" name="Google Shape;6549;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1" name="Shape 6601"/>
        <p:cNvGrpSpPr/>
        <p:nvPr/>
      </p:nvGrpSpPr>
      <p:grpSpPr>
        <a:xfrm>
          <a:off x="0" y="0"/>
          <a:ext cx="0" cy="0"/>
          <a:chOff x="0" y="0"/>
          <a:chExt cx="0" cy="0"/>
        </a:xfrm>
      </p:grpSpPr>
      <p:sp>
        <p:nvSpPr>
          <p:cNvPr id="6602" name="Google Shape;6602;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3" name="Google Shape;6603;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4" name="Google Shape;6604;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0" name="Shape 6660"/>
        <p:cNvGrpSpPr/>
        <p:nvPr/>
      </p:nvGrpSpPr>
      <p:grpSpPr>
        <a:xfrm>
          <a:off x="0" y="0"/>
          <a:ext cx="0" cy="0"/>
          <a:chOff x="0" y="0"/>
          <a:chExt cx="0" cy="0"/>
        </a:xfrm>
      </p:grpSpPr>
      <p:sp>
        <p:nvSpPr>
          <p:cNvPr id="6661" name="Google Shape;6661;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62" name="Google Shape;6662;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3" name="Google Shape;6663;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1" name="Shape 6671"/>
        <p:cNvGrpSpPr/>
        <p:nvPr/>
      </p:nvGrpSpPr>
      <p:grpSpPr>
        <a:xfrm>
          <a:off x="0" y="0"/>
          <a:ext cx="0" cy="0"/>
          <a:chOff x="0" y="0"/>
          <a:chExt cx="0" cy="0"/>
        </a:xfrm>
      </p:grpSpPr>
      <p:sp>
        <p:nvSpPr>
          <p:cNvPr id="6672" name="Google Shape;6672;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73" name="Google Shape;6673;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4" name="Google Shape;6674;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1" name="Shape 7031"/>
        <p:cNvGrpSpPr/>
        <p:nvPr/>
      </p:nvGrpSpPr>
      <p:grpSpPr>
        <a:xfrm>
          <a:off x="0" y="0"/>
          <a:ext cx="0" cy="0"/>
          <a:chOff x="0" y="0"/>
          <a:chExt cx="0" cy="0"/>
        </a:xfrm>
      </p:grpSpPr>
      <p:sp>
        <p:nvSpPr>
          <p:cNvPr id="7032" name="Google Shape;7032;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33" name="Google Shape;7033;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4" name="Google Shape;7034;p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2" name="Shape 7042"/>
        <p:cNvGrpSpPr/>
        <p:nvPr/>
      </p:nvGrpSpPr>
      <p:grpSpPr>
        <a:xfrm>
          <a:off x="0" y="0"/>
          <a:ext cx="0" cy="0"/>
          <a:chOff x="0" y="0"/>
          <a:chExt cx="0" cy="0"/>
        </a:xfrm>
      </p:grpSpPr>
      <p:sp>
        <p:nvSpPr>
          <p:cNvPr id="7043" name="Google Shape;7043;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44" name="Google Shape;7044;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The 20</a:t>
            </a:r>
            <a:r>
              <a:rPr baseline="30000" lang="en-US" sz="1200">
                <a:solidFill>
                  <a:schemeClr val="dk1"/>
                </a:solidFill>
                <a:latin typeface="Calibri"/>
                <a:ea typeface="Calibri"/>
                <a:cs typeface="Calibri"/>
                <a:sym typeface="Calibri"/>
              </a:rPr>
              <a:t>th</a:t>
            </a:r>
            <a:r>
              <a:rPr lang="en-US" sz="1200">
                <a:solidFill>
                  <a:schemeClr val="dk1"/>
                </a:solidFill>
                <a:latin typeface="Calibri"/>
                <a:ea typeface="Calibri"/>
                <a:cs typeface="Calibri"/>
                <a:sym typeface="Calibri"/>
              </a:rPr>
              <a:t> century phone network had dumb network endpoints, really by definition.  The end points were rotary phones that maybe only your parents and grandparents remember; they weren’t computers.  They really </a:t>
            </a:r>
            <a:r>
              <a:rPr b="1" i="1" lang="en-US" sz="1200">
                <a:solidFill>
                  <a:schemeClr val="dk1"/>
                </a:solidFill>
                <a:latin typeface="Calibri"/>
                <a:ea typeface="Calibri"/>
                <a:cs typeface="Calibri"/>
                <a:sym typeface="Calibri"/>
              </a:rPr>
              <a:t>were</a:t>
            </a:r>
            <a:r>
              <a:rPr lang="en-US" sz="1200">
                <a:solidFill>
                  <a:schemeClr val="dk1"/>
                </a:solidFill>
                <a:latin typeface="Calibri"/>
                <a:ea typeface="Calibri"/>
                <a:cs typeface="Calibri"/>
                <a:sym typeface="Calibri"/>
              </a:rPr>
              <a:t> dumb devices, and therefore the phone network had programmable switches that were quite smart. </a:t>
            </a:r>
            <a:r>
              <a:rPr b="1" lang="en-US" sz="1200">
                <a:solidFill>
                  <a:schemeClr val="dk1"/>
                </a:solidFill>
                <a:latin typeface="Calibri"/>
                <a:ea typeface="Calibri"/>
                <a:cs typeface="Calibri"/>
                <a:sym typeface="Calibri"/>
              </a:rPr>
              <a:t>All</a:t>
            </a:r>
            <a:r>
              <a:rPr lang="en-US" sz="1200">
                <a:solidFill>
                  <a:schemeClr val="dk1"/>
                </a:solidFill>
                <a:latin typeface="Calibri"/>
                <a:ea typeface="Calibri"/>
                <a:cs typeface="Calibri"/>
                <a:sym typeface="Calibri"/>
              </a:rPr>
              <a:t> functionality – well, all of the intelligence - was implemented within the network. It HAD to be.  The end systems could not do anything more than send digits and send audio signals.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When the Internet came along, the endpoints and the switches were both programmable computers.  So where to put the complexity?  RFC 1958 – the architectural principles of the Internet RFC -  that says “intelligence is end to end rather than hidden in the network.” That puts the intelligence clearly at the edge, like we see here.  And that’s possible because the edge devices are smart; they’re programmable.  Well that’s the diagram as I remember it 20 years ago.</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And in the 20 years since, as we see the rise of middleboxes and SDN, we’re now seeing intelligence (in software) layered on top of “dumb” whiteboxes within the network.  So I might add a brain here today. And with datacenters and content distribution networks, we see even smarter and more sophisticated application-level infrastructure being connected at points within the network.  So now there are clearly much much bigger, much more computationally intensive and complex, endpoints if you will in today’s Internet</a:t>
            </a:r>
            <a:r>
              <a:rPr lang="en-US"/>
              <a:t> </a:t>
            </a:r>
            <a:endParaRPr/>
          </a:p>
        </p:txBody>
      </p:sp>
      <p:sp>
        <p:nvSpPr>
          <p:cNvPr id="7045" name="Google Shape;7045;p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3" name="Shape 7483"/>
        <p:cNvGrpSpPr/>
        <p:nvPr/>
      </p:nvGrpSpPr>
      <p:grpSpPr>
        <a:xfrm>
          <a:off x="0" y="0"/>
          <a:ext cx="0" cy="0"/>
          <a:chOff x="0" y="0"/>
          <a:chExt cx="0" cy="0"/>
        </a:xfrm>
      </p:grpSpPr>
      <p:sp>
        <p:nvSpPr>
          <p:cNvPr id="7484" name="Google Shape;7484;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5" name="Google Shape;7485;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 name="Shape 13"/>
        <p:cNvGrpSpPr/>
        <p:nvPr/>
      </p:nvGrpSpPr>
      <p:grpSpPr>
        <a:xfrm>
          <a:off x="0" y="0"/>
          <a:ext cx="0" cy="0"/>
          <a:chOff x="0" y="0"/>
          <a:chExt cx="0" cy="0"/>
        </a:xfrm>
      </p:grpSpPr>
      <p:sp>
        <p:nvSpPr>
          <p:cNvPr id="14" name="Google Shape;14;p2"/>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rgbClr val="7F7F7F"/>
                </a:solidFill>
                <a:latin typeface="Calibri"/>
                <a:ea typeface="Calibri"/>
                <a:cs typeface="Calibri"/>
                <a:sym typeface="Calibri"/>
              </a:defRPr>
            </a:lvl1pPr>
            <a:lvl2pPr indent="0" lvl="1" marL="0" algn="r">
              <a:spcBef>
                <a:spcPts val="0"/>
              </a:spcBef>
              <a:buNone/>
              <a:defRPr b="0" i="0" sz="1100" u="none" cap="none" strike="noStrike">
                <a:solidFill>
                  <a:srgbClr val="7F7F7F"/>
                </a:solidFill>
                <a:latin typeface="Calibri"/>
                <a:ea typeface="Calibri"/>
                <a:cs typeface="Calibri"/>
                <a:sym typeface="Calibri"/>
              </a:defRPr>
            </a:lvl2pPr>
            <a:lvl3pPr indent="0" lvl="2" marL="0" algn="r">
              <a:spcBef>
                <a:spcPts val="0"/>
              </a:spcBef>
              <a:buNone/>
              <a:defRPr b="0" i="0" sz="1100" u="none" cap="none" strike="noStrike">
                <a:solidFill>
                  <a:srgbClr val="7F7F7F"/>
                </a:solidFill>
                <a:latin typeface="Calibri"/>
                <a:ea typeface="Calibri"/>
                <a:cs typeface="Calibri"/>
                <a:sym typeface="Calibri"/>
              </a:defRPr>
            </a:lvl3pPr>
            <a:lvl4pPr indent="0" lvl="3" marL="0" algn="r">
              <a:spcBef>
                <a:spcPts val="0"/>
              </a:spcBef>
              <a:buNone/>
              <a:defRPr b="0" i="0" sz="1100" u="none" cap="none" strike="noStrike">
                <a:solidFill>
                  <a:srgbClr val="7F7F7F"/>
                </a:solidFill>
                <a:latin typeface="Calibri"/>
                <a:ea typeface="Calibri"/>
                <a:cs typeface="Calibri"/>
                <a:sym typeface="Calibri"/>
              </a:defRPr>
            </a:lvl4pPr>
            <a:lvl5pPr indent="0" lvl="4" marL="0" algn="r">
              <a:spcBef>
                <a:spcPts val="0"/>
              </a:spcBef>
              <a:buNone/>
              <a:defRPr b="0" i="0" sz="1100" u="none" cap="none" strike="noStrike">
                <a:solidFill>
                  <a:srgbClr val="7F7F7F"/>
                </a:solidFill>
                <a:latin typeface="Calibri"/>
                <a:ea typeface="Calibri"/>
                <a:cs typeface="Calibri"/>
                <a:sym typeface="Calibri"/>
              </a:defRPr>
            </a:lvl5pPr>
            <a:lvl6pPr indent="0" lvl="5" marL="0" algn="r">
              <a:spcBef>
                <a:spcPts val="0"/>
              </a:spcBef>
              <a:buNone/>
              <a:defRPr b="0" i="0" sz="1100" u="none" cap="none" strike="noStrike">
                <a:solidFill>
                  <a:srgbClr val="7F7F7F"/>
                </a:solidFill>
                <a:latin typeface="Calibri"/>
                <a:ea typeface="Calibri"/>
                <a:cs typeface="Calibri"/>
                <a:sym typeface="Calibri"/>
              </a:defRPr>
            </a:lvl6pPr>
            <a:lvl7pPr indent="0" lvl="6" marL="0" algn="r">
              <a:spcBef>
                <a:spcPts val="0"/>
              </a:spcBef>
              <a:buNone/>
              <a:defRPr b="0" i="0" sz="1100" u="none" cap="none" strike="noStrike">
                <a:solidFill>
                  <a:srgbClr val="7F7F7F"/>
                </a:solidFill>
                <a:latin typeface="Calibri"/>
                <a:ea typeface="Calibri"/>
                <a:cs typeface="Calibri"/>
                <a:sym typeface="Calibri"/>
              </a:defRPr>
            </a:lvl7pPr>
            <a:lvl8pPr indent="0" lvl="7" marL="0" algn="r">
              <a:spcBef>
                <a:spcPts val="0"/>
              </a:spcBef>
              <a:buNone/>
              <a:defRPr b="0" i="0" sz="1100" u="none" cap="none" strike="noStrike">
                <a:solidFill>
                  <a:srgbClr val="7F7F7F"/>
                </a:solidFill>
                <a:latin typeface="Calibri"/>
                <a:ea typeface="Calibri"/>
                <a:cs typeface="Calibri"/>
                <a:sym typeface="Calibri"/>
              </a:defRPr>
            </a:lvl8pPr>
            <a:lvl9pPr indent="0" lvl="8" marL="0" algn="r">
              <a:spcBef>
                <a:spcPts val="0"/>
              </a:spcBef>
              <a:buNone/>
              <a:defRPr b="0" i="0" sz="11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 name="Shape 16"/>
        <p:cNvGrpSpPr/>
        <p:nvPr/>
      </p:nvGrpSpPr>
      <p:grpSpPr>
        <a:xfrm>
          <a:off x="0" y="0"/>
          <a:ext cx="0" cy="0"/>
          <a:chOff x="0" y="0"/>
          <a:chExt cx="0" cy="0"/>
        </a:xfrm>
      </p:grpSpPr>
      <p:sp>
        <p:nvSpPr>
          <p:cNvPr id="17" name="Google Shape;17;p3"/>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100" u="none" cap="none" strike="noStrike">
                <a:solidFill>
                  <a:srgbClr val="7F7F7F"/>
                </a:solidFill>
                <a:latin typeface="Calibri"/>
                <a:ea typeface="Calibri"/>
                <a:cs typeface="Calibri"/>
                <a:sym typeface="Calibri"/>
              </a:defRPr>
            </a:lvl1pPr>
            <a:lvl2pPr indent="0" lvl="1" marL="0" algn="r">
              <a:spcBef>
                <a:spcPts val="0"/>
              </a:spcBef>
              <a:buNone/>
              <a:defRPr b="0" i="0" sz="1100" u="none" cap="none" strike="noStrike">
                <a:solidFill>
                  <a:srgbClr val="7F7F7F"/>
                </a:solidFill>
                <a:latin typeface="Calibri"/>
                <a:ea typeface="Calibri"/>
                <a:cs typeface="Calibri"/>
                <a:sym typeface="Calibri"/>
              </a:defRPr>
            </a:lvl2pPr>
            <a:lvl3pPr indent="0" lvl="2" marL="0" algn="r">
              <a:spcBef>
                <a:spcPts val="0"/>
              </a:spcBef>
              <a:buNone/>
              <a:defRPr b="0" i="0" sz="1100" u="none" cap="none" strike="noStrike">
                <a:solidFill>
                  <a:srgbClr val="7F7F7F"/>
                </a:solidFill>
                <a:latin typeface="Calibri"/>
                <a:ea typeface="Calibri"/>
                <a:cs typeface="Calibri"/>
                <a:sym typeface="Calibri"/>
              </a:defRPr>
            </a:lvl3pPr>
            <a:lvl4pPr indent="0" lvl="3" marL="0" algn="r">
              <a:spcBef>
                <a:spcPts val="0"/>
              </a:spcBef>
              <a:buNone/>
              <a:defRPr b="0" i="0" sz="1100" u="none" cap="none" strike="noStrike">
                <a:solidFill>
                  <a:srgbClr val="7F7F7F"/>
                </a:solidFill>
                <a:latin typeface="Calibri"/>
                <a:ea typeface="Calibri"/>
                <a:cs typeface="Calibri"/>
                <a:sym typeface="Calibri"/>
              </a:defRPr>
            </a:lvl4pPr>
            <a:lvl5pPr indent="0" lvl="4" marL="0" algn="r">
              <a:spcBef>
                <a:spcPts val="0"/>
              </a:spcBef>
              <a:buNone/>
              <a:defRPr b="0" i="0" sz="1100" u="none" cap="none" strike="noStrike">
                <a:solidFill>
                  <a:srgbClr val="7F7F7F"/>
                </a:solidFill>
                <a:latin typeface="Calibri"/>
                <a:ea typeface="Calibri"/>
                <a:cs typeface="Calibri"/>
                <a:sym typeface="Calibri"/>
              </a:defRPr>
            </a:lvl5pPr>
            <a:lvl6pPr indent="0" lvl="5" marL="0" algn="r">
              <a:spcBef>
                <a:spcPts val="0"/>
              </a:spcBef>
              <a:buNone/>
              <a:defRPr b="0" i="0" sz="1100" u="none" cap="none" strike="noStrike">
                <a:solidFill>
                  <a:srgbClr val="7F7F7F"/>
                </a:solidFill>
                <a:latin typeface="Calibri"/>
                <a:ea typeface="Calibri"/>
                <a:cs typeface="Calibri"/>
                <a:sym typeface="Calibri"/>
              </a:defRPr>
            </a:lvl6pPr>
            <a:lvl7pPr indent="0" lvl="6" marL="0" algn="r">
              <a:spcBef>
                <a:spcPts val="0"/>
              </a:spcBef>
              <a:buNone/>
              <a:defRPr b="0" i="0" sz="1100" u="none" cap="none" strike="noStrike">
                <a:solidFill>
                  <a:srgbClr val="7F7F7F"/>
                </a:solidFill>
                <a:latin typeface="Calibri"/>
                <a:ea typeface="Calibri"/>
                <a:cs typeface="Calibri"/>
                <a:sym typeface="Calibri"/>
              </a:defRPr>
            </a:lvl7pPr>
            <a:lvl8pPr indent="0" lvl="7" marL="0" algn="r">
              <a:spcBef>
                <a:spcPts val="0"/>
              </a:spcBef>
              <a:buNone/>
              <a:defRPr b="0" i="0" sz="1100" u="none" cap="none" strike="noStrike">
                <a:solidFill>
                  <a:srgbClr val="7F7F7F"/>
                </a:solidFill>
                <a:latin typeface="Calibri"/>
                <a:ea typeface="Calibri"/>
                <a:cs typeface="Calibri"/>
                <a:sym typeface="Calibri"/>
              </a:defRPr>
            </a:lvl8pPr>
            <a:lvl9pPr indent="0" lvl="8" marL="0" algn="r">
              <a:spcBef>
                <a:spcPts val="0"/>
              </a:spcBef>
              <a:buNone/>
              <a:defRPr b="0" i="0" sz="11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4"/>
          <p:cNvSpPr txBox="1"/>
          <p:nvPr>
            <p:ph idx="1" type="body"/>
          </p:nvPr>
        </p:nvSpPr>
        <p:spPr>
          <a:xfrm>
            <a:off x="838200" y="1724027"/>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7F7F7F"/>
                </a:solidFill>
                <a:latin typeface="Calibri"/>
                <a:ea typeface="Calibri"/>
                <a:cs typeface="Calibri"/>
                <a:sym typeface="Calibri"/>
              </a:defRPr>
            </a:lvl1pPr>
            <a:lvl2pPr indent="0" lvl="1" marL="0" algn="r">
              <a:spcBef>
                <a:spcPts val="0"/>
              </a:spcBef>
              <a:buNone/>
              <a:defRPr sz="1100">
                <a:solidFill>
                  <a:srgbClr val="7F7F7F"/>
                </a:solidFill>
                <a:latin typeface="Calibri"/>
                <a:ea typeface="Calibri"/>
                <a:cs typeface="Calibri"/>
                <a:sym typeface="Calibri"/>
              </a:defRPr>
            </a:lvl2pPr>
            <a:lvl3pPr indent="0" lvl="2" marL="0" algn="r">
              <a:spcBef>
                <a:spcPts val="0"/>
              </a:spcBef>
              <a:buNone/>
              <a:defRPr sz="1100">
                <a:solidFill>
                  <a:srgbClr val="7F7F7F"/>
                </a:solidFill>
                <a:latin typeface="Calibri"/>
                <a:ea typeface="Calibri"/>
                <a:cs typeface="Calibri"/>
                <a:sym typeface="Calibri"/>
              </a:defRPr>
            </a:lvl3pPr>
            <a:lvl4pPr indent="0" lvl="3" marL="0" algn="r">
              <a:spcBef>
                <a:spcPts val="0"/>
              </a:spcBef>
              <a:buNone/>
              <a:defRPr sz="1100">
                <a:solidFill>
                  <a:srgbClr val="7F7F7F"/>
                </a:solidFill>
                <a:latin typeface="Calibri"/>
                <a:ea typeface="Calibri"/>
                <a:cs typeface="Calibri"/>
                <a:sym typeface="Calibri"/>
              </a:defRPr>
            </a:lvl4pPr>
            <a:lvl5pPr indent="0" lvl="4" marL="0" algn="r">
              <a:spcBef>
                <a:spcPts val="0"/>
              </a:spcBef>
              <a:buNone/>
              <a:defRPr sz="1100">
                <a:solidFill>
                  <a:srgbClr val="7F7F7F"/>
                </a:solidFill>
                <a:latin typeface="Calibri"/>
                <a:ea typeface="Calibri"/>
                <a:cs typeface="Calibri"/>
                <a:sym typeface="Calibri"/>
              </a:defRPr>
            </a:lvl5pPr>
            <a:lvl6pPr indent="0" lvl="5" marL="0" algn="r">
              <a:spcBef>
                <a:spcPts val="0"/>
              </a:spcBef>
              <a:buNone/>
              <a:defRPr sz="1100">
                <a:solidFill>
                  <a:srgbClr val="7F7F7F"/>
                </a:solidFill>
                <a:latin typeface="Calibri"/>
                <a:ea typeface="Calibri"/>
                <a:cs typeface="Calibri"/>
                <a:sym typeface="Calibri"/>
              </a:defRPr>
            </a:lvl6pPr>
            <a:lvl7pPr indent="0" lvl="6" marL="0" algn="r">
              <a:spcBef>
                <a:spcPts val="0"/>
              </a:spcBef>
              <a:buNone/>
              <a:defRPr sz="1100">
                <a:solidFill>
                  <a:srgbClr val="7F7F7F"/>
                </a:solidFill>
                <a:latin typeface="Calibri"/>
                <a:ea typeface="Calibri"/>
                <a:cs typeface="Calibri"/>
                <a:sym typeface="Calibri"/>
              </a:defRPr>
            </a:lvl7pPr>
            <a:lvl8pPr indent="0" lvl="7" marL="0" algn="r">
              <a:spcBef>
                <a:spcPts val="0"/>
              </a:spcBef>
              <a:buNone/>
              <a:defRPr sz="1100">
                <a:solidFill>
                  <a:srgbClr val="7F7F7F"/>
                </a:solidFill>
                <a:latin typeface="Calibri"/>
                <a:ea typeface="Calibri"/>
                <a:cs typeface="Calibri"/>
                <a:sym typeface="Calibri"/>
              </a:defRPr>
            </a:lvl8pPr>
            <a:lvl9pPr indent="0" lvl="8" marL="0" algn="r">
              <a:spcBef>
                <a:spcPts val="0"/>
              </a:spcBef>
              <a:buNone/>
              <a:defRPr sz="1100">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0000A3"/>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rgbClr val="7F7F7F"/>
                </a:solidFill>
                <a:latin typeface="Calibri"/>
                <a:ea typeface="Calibri"/>
                <a:cs typeface="Calibri"/>
                <a:sym typeface="Calibri"/>
              </a:defRPr>
            </a:lvl1pPr>
            <a:lvl2pPr indent="0" lvl="1" marL="0" algn="r">
              <a:spcBef>
                <a:spcPts val="0"/>
              </a:spcBef>
              <a:buNone/>
              <a:defRPr sz="1100">
                <a:solidFill>
                  <a:srgbClr val="7F7F7F"/>
                </a:solidFill>
                <a:latin typeface="Calibri"/>
                <a:ea typeface="Calibri"/>
                <a:cs typeface="Calibri"/>
                <a:sym typeface="Calibri"/>
              </a:defRPr>
            </a:lvl2pPr>
            <a:lvl3pPr indent="0" lvl="2" marL="0" algn="r">
              <a:spcBef>
                <a:spcPts val="0"/>
              </a:spcBef>
              <a:buNone/>
              <a:defRPr sz="1100">
                <a:solidFill>
                  <a:srgbClr val="7F7F7F"/>
                </a:solidFill>
                <a:latin typeface="Calibri"/>
                <a:ea typeface="Calibri"/>
                <a:cs typeface="Calibri"/>
                <a:sym typeface="Calibri"/>
              </a:defRPr>
            </a:lvl3pPr>
            <a:lvl4pPr indent="0" lvl="3" marL="0" algn="r">
              <a:spcBef>
                <a:spcPts val="0"/>
              </a:spcBef>
              <a:buNone/>
              <a:defRPr sz="1100">
                <a:solidFill>
                  <a:srgbClr val="7F7F7F"/>
                </a:solidFill>
                <a:latin typeface="Calibri"/>
                <a:ea typeface="Calibri"/>
                <a:cs typeface="Calibri"/>
                <a:sym typeface="Calibri"/>
              </a:defRPr>
            </a:lvl4pPr>
            <a:lvl5pPr indent="0" lvl="4" marL="0" algn="r">
              <a:spcBef>
                <a:spcPts val="0"/>
              </a:spcBef>
              <a:buNone/>
              <a:defRPr sz="1100">
                <a:solidFill>
                  <a:srgbClr val="7F7F7F"/>
                </a:solidFill>
                <a:latin typeface="Calibri"/>
                <a:ea typeface="Calibri"/>
                <a:cs typeface="Calibri"/>
                <a:sym typeface="Calibri"/>
              </a:defRPr>
            </a:lvl5pPr>
            <a:lvl6pPr indent="0" lvl="5" marL="0" algn="r">
              <a:spcBef>
                <a:spcPts val="0"/>
              </a:spcBef>
              <a:buNone/>
              <a:defRPr sz="1100">
                <a:solidFill>
                  <a:srgbClr val="7F7F7F"/>
                </a:solidFill>
                <a:latin typeface="Calibri"/>
                <a:ea typeface="Calibri"/>
                <a:cs typeface="Calibri"/>
                <a:sym typeface="Calibri"/>
              </a:defRPr>
            </a:lvl6pPr>
            <a:lvl7pPr indent="0" lvl="6" marL="0" algn="r">
              <a:spcBef>
                <a:spcPts val="0"/>
              </a:spcBef>
              <a:buNone/>
              <a:defRPr sz="1100">
                <a:solidFill>
                  <a:srgbClr val="7F7F7F"/>
                </a:solidFill>
                <a:latin typeface="Calibri"/>
                <a:ea typeface="Calibri"/>
                <a:cs typeface="Calibri"/>
                <a:sym typeface="Calibri"/>
              </a:defRPr>
            </a:lvl7pPr>
            <a:lvl8pPr indent="0" lvl="7" marL="0" algn="r">
              <a:spcBef>
                <a:spcPts val="0"/>
              </a:spcBef>
              <a:buNone/>
              <a:defRPr sz="1100">
                <a:solidFill>
                  <a:srgbClr val="7F7F7F"/>
                </a:solidFill>
                <a:latin typeface="Calibri"/>
                <a:ea typeface="Calibri"/>
                <a:cs typeface="Calibri"/>
                <a:sym typeface="Calibri"/>
              </a:defRPr>
            </a:lvl8pPr>
            <a:lvl9pPr indent="0" lvl="8" marL="0" algn="r">
              <a:spcBef>
                <a:spcPts val="0"/>
              </a:spcBef>
              <a:buNone/>
              <a:defRPr sz="1100">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00A3"/>
              </a:buClr>
              <a:buSzPts val="4400"/>
              <a:buFont typeface="Calibri"/>
              <a:buNone/>
              <a:defRPr b="1" i="0" sz="4400" u="none" cap="none" strike="noStrike">
                <a:solidFill>
                  <a:srgbClr val="0000A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0000A3"/>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rgbClr val="0000A8"/>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7F7F7F"/>
                </a:solidFill>
                <a:latin typeface="Calibri"/>
                <a:ea typeface="Calibri"/>
                <a:cs typeface="Calibri"/>
                <a:sym typeface="Calibri"/>
              </a:defRPr>
            </a:lvl1pPr>
            <a:lvl2pPr indent="0" lvl="1" marL="0" marR="0" rtl="0" algn="r">
              <a:spcBef>
                <a:spcPts val="0"/>
              </a:spcBef>
              <a:buNone/>
              <a:defRPr b="0" i="0" sz="1100" u="none" cap="none" strike="noStrike">
                <a:solidFill>
                  <a:srgbClr val="7F7F7F"/>
                </a:solidFill>
                <a:latin typeface="Calibri"/>
                <a:ea typeface="Calibri"/>
                <a:cs typeface="Calibri"/>
                <a:sym typeface="Calibri"/>
              </a:defRPr>
            </a:lvl2pPr>
            <a:lvl3pPr indent="0" lvl="2" marL="0" marR="0" rtl="0" algn="r">
              <a:spcBef>
                <a:spcPts val="0"/>
              </a:spcBef>
              <a:buNone/>
              <a:defRPr b="0" i="0" sz="1100" u="none" cap="none" strike="noStrike">
                <a:solidFill>
                  <a:srgbClr val="7F7F7F"/>
                </a:solidFill>
                <a:latin typeface="Calibri"/>
                <a:ea typeface="Calibri"/>
                <a:cs typeface="Calibri"/>
                <a:sym typeface="Calibri"/>
              </a:defRPr>
            </a:lvl3pPr>
            <a:lvl4pPr indent="0" lvl="3" marL="0" marR="0" rtl="0" algn="r">
              <a:spcBef>
                <a:spcPts val="0"/>
              </a:spcBef>
              <a:buNone/>
              <a:defRPr b="0" i="0" sz="1100" u="none" cap="none" strike="noStrike">
                <a:solidFill>
                  <a:srgbClr val="7F7F7F"/>
                </a:solidFill>
                <a:latin typeface="Calibri"/>
                <a:ea typeface="Calibri"/>
                <a:cs typeface="Calibri"/>
                <a:sym typeface="Calibri"/>
              </a:defRPr>
            </a:lvl4pPr>
            <a:lvl5pPr indent="0" lvl="4" marL="0" marR="0" rtl="0" algn="r">
              <a:spcBef>
                <a:spcPts val="0"/>
              </a:spcBef>
              <a:buNone/>
              <a:defRPr b="0" i="0" sz="1100" u="none" cap="none" strike="noStrike">
                <a:solidFill>
                  <a:srgbClr val="7F7F7F"/>
                </a:solidFill>
                <a:latin typeface="Calibri"/>
                <a:ea typeface="Calibri"/>
                <a:cs typeface="Calibri"/>
                <a:sym typeface="Calibri"/>
              </a:defRPr>
            </a:lvl5pPr>
            <a:lvl6pPr indent="0" lvl="5" marL="0" marR="0" rtl="0" algn="r">
              <a:spcBef>
                <a:spcPts val="0"/>
              </a:spcBef>
              <a:buNone/>
              <a:defRPr b="0" i="0" sz="1100" u="none" cap="none" strike="noStrike">
                <a:solidFill>
                  <a:srgbClr val="7F7F7F"/>
                </a:solidFill>
                <a:latin typeface="Calibri"/>
                <a:ea typeface="Calibri"/>
                <a:cs typeface="Calibri"/>
                <a:sym typeface="Calibri"/>
              </a:defRPr>
            </a:lvl6pPr>
            <a:lvl7pPr indent="0" lvl="6" marL="0" marR="0" rtl="0" algn="r">
              <a:spcBef>
                <a:spcPts val="0"/>
              </a:spcBef>
              <a:buNone/>
              <a:defRPr b="0" i="0" sz="1100" u="none" cap="none" strike="noStrike">
                <a:solidFill>
                  <a:srgbClr val="7F7F7F"/>
                </a:solidFill>
                <a:latin typeface="Calibri"/>
                <a:ea typeface="Calibri"/>
                <a:cs typeface="Calibri"/>
                <a:sym typeface="Calibri"/>
              </a:defRPr>
            </a:lvl7pPr>
            <a:lvl8pPr indent="0" lvl="7" marL="0" marR="0" rtl="0" algn="r">
              <a:spcBef>
                <a:spcPts val="0"/>
              </a:spcBef>
              <a:buNone/>
              <a:defRPr b="0" i="0" sz="1100" u="none" cap="none" strike="noStrike">
                <a:solidFill>
                  <a:srgbClr val="7F7F7F"/>
                </a:solidFill>
                <a:latin typeface="Calibri"/>
                <a:ea typeface="Calibri"/>
                <a:cs typeface="Calibri"/>
                <a:sym typeface="Calibri"/>
              </a:defRPr>
            </a:lvl8pPr>
            <a:lvl9pPr indent="0" lvl="8" marL="0" marR="0" rtl="0" algn="r">
              <a:spcBef>
                <a:spcPts val="0"/>
              </a:spcBef>
              <a:buNone/>
              <a:defRPr b="0" i="0" sz="1100" u="none" cap="none" strike="noStrike">
                <a:solidFill>
                  <a:srgbClr val="7F7F7F"/>
                </a:solidFill>
                <a:latin typeface="Calibri"/>
                <a:ea typeface="Calibri"/>
                <a:cs typeface="Calibri"/>
                <a:sym typeface="Calibri"/>
              </a:defRPr>
            </a:lvl9p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5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1.png"/><Relationship Id="rId4" Type="http://schemas.openxmlformats.org/officeDocument/2006/relationships/image" Target="../media/image48.png"/><Relationship Id="rId5" Type="http://schemas.openxmlformats.org/officeDocument/2006/relationships/image" Target="../media/image53.png"/><Relationship Id="rId6" Type="http://schemas.openxmlformats.org/officeDocument/2006/relationships/image" Target="../media/image39.png"/><Relationship Id="rId7" Type="http://schemas.openxmlformats.org/officeDocument/2006/relationships/image" Target="../media/image4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5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0" Type="http://schemas.openxmlformats.org/officeDocument/2006/relationships/image" Target="../media/image23.png"/><Relationship Id="rId11" Type="http://schemas.openxmlformats.org/officeDocument/2006/relationships/image" Target="../media/image32.png"/><Relationship Id="rId22" Type="http://schemas.openxmlformats.org/officeDocument/2006/relationships/image" Target="../media/image29.png"/><Relationship Id="rId10" Type="http://schemas.openxmlformats.org/officeDocument/2006/relationships/image" Target="../media/image16.png"/><Relationship Id="rId21" Type="http://schemas.openxmlformats.org/officeDocument/2006/relationships/image" Target="../media/image24.png"/><Relationship Id="rId13" Type="http://schemas.openxmlformats.org/officeDocument/2006/relationships/image" Target="../media/image12.png"/><Relationship Id="rId12" Type="http://schemas.openxmlformats.org/officeDocument/2006/relationships/image" Target="../media/image10.png"/><Relationship Id="rId23"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3.png"/><Relationship Id="rId15" Type="http://schemas.openxmlformats.org/officeDocument/2006/relationships/image" Target="../media/image15.png"/><Relationship Id="rId14" Type="http://schemas.openxmlformats.org/officeDocument/2006/relationships/image" Target="../media/image42.png"/><Relationship Id="rId17" Type="http://schemas.openxmlformats.org/officeDocument/2006/relationships/image" Target="../media/image21.png"/><Relationship Id="rId16" Type="http://schemas.openxmlformats.org/officeDocument/2006/relationships/image" Target="../media/image14.png"/><Relationship Id="rId5" Type="http://schemas.openxmlformats.org/officeDocument/2006/relationships/image" Target="../media/image5.png"/><Relationship Id="rId19" Type="http://schemas.openxmlformats.org/officeDocument/2006/relationships/image" Target="../media/image22.png"/><Relationship Id="rId6" Type="http://schemas.openxmlformats.org/officeDocument/2006/relationships/image" Target="../media/image7.png"/><Relationship Id="rId18" Type="http://schemas.openxmlformats.org/officeDocument/2006/relationships/image" Target="../media/image18.png"/><Relationship Id="rId7" Type="http://schemas.openxmlformats.org/officeDocument/2006/relationships/image" Target="../media/image9.png"/><Relationship Id="rId8"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8.png"/><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5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6.jpg"/><Relationship Id="rId4" Type="http://schemas.openxmlformats.org/officeDocument/2006/relationships/image" Target="../media/image3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5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5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9.png"/><Relationship Id="rId7" Type="http://schemas.openxmlformats.org/officeDocument/2006/relationships/image" Target="../media/image1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66.png"/><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63.png"/><Relationship Id="rId4" Type="http://schemas.openxmlformats.org/officeDocument/2006/relationships/image" Target="../media/image5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63.png"/><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3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91.png"/><Relationship Id="rId4" Type="http://schemas.openxmlformats.org/officeDocument/2006/relationships/image" Target="../media/image8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91.png"/><Relationship Id="rId4" Type="http://schemas.openxmlformats.org/officeDocument/2006/relationships/image" Target="../media/image8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20" Type="http://schemas.openxmlformats.org/officeDocument/2006/relationships/image" Target="../media/image29.png"/><Relationship Id="rId11" Type="http://schemas.openxmlformats.org/officeDocument/2006/relationships/image" Target="../media/image12.png"/><Relationship Id="rId22" Type="http://schemas.openxmlformats.org/officeDocument/2006/relationships/image" Target="../media/image5.png"/><Relationship Id="rId10" Type="http://schemas.openxmlformats.org/officeDocument/2006/relationships/image" Target="../media/image10.png"/><Relationship Id="rId21" Type="http://schemas.openxmlformats.org/officeDocument/2006/relationships/image" Target="../media/image34.png"/><Relationship Id="rId13" Type="http://schemas.openxmlformats.org/officeDocument/2006/relationships/image" Target="../media/image15.png"/><Relationship Id="rId12" Type="http://schemas.openxmlformats.org/officeDocument/2006/relationships/image" Target="../media/image42.png"/><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32.png"/><Relationship Id="rId15" Type="http://schemas.openxmlformats.org/officeDocument/2006/relationships/image" Target="../media/image21.png"/><Relationship Id="rId14" Type="http://schemas.openxmlformats.org/officeDocument/2006/relationships/image" Target="../media/image14.png"/><Relationship Id="rId17" Type="http://schemas.openxmlformats.org/officeDocument/2006/relationships/image" Target="../media/image22.png"/><Relationship Id="rId16" Type="http://schemas.openxmlformats.org/officeDocument/2006/relationships/image" Target="../media/image18.png"/><Relationship Id="rId5" Type="http://schemas.openxmlformats.org/officeDocument/2006/relationships/image" Target="../media/image7.png"/><Relationship Id="rId19" Type="http://schemas.openxmlformats.org/officeDocument/2006/relationships/image" Target="../media/image24.png"/><Relationship Id="rId6" Type="http://schemas.openxmlformats.org/officeDocument/2006/relationships/image" Target="../media/image9.png"/><Relationship Id="rId18" Type="http://schemas.openxmlformats.org/officeDocument/2006/relationships/image" Target="../media/image23.png"/><Relationship Id="rId7" Type="http://schemas.openxmlformats.org/officeDocument/2006/relationships/image" Target="../media/image19.png"/><Relationship Id="rId8" Type="http://schemas.openxmlformats.org/officeDocument/2006/relationships/image" Target="../media/image1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6.png"/><Relationship Id="rId4" Type="http://schemas.openxmlformats.org/officeDocument/2006/relationships/image" Target="../media/image15.png"/><Relationship Id="rId9" Type="http://schemas.openxmlformats.org/officeDocument/2006/relationships/image" Target="../media/image42.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7.png"/><Relationship Id="rId8" Type="http://schemas.openxmlformats.org/officeDocument/2006/relationships/image" Target="../media/image1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87.png"/><Relationship Id="rId13" Type="http://schemas.openxmlformats.org/officeDocument/2006/relationships/image" Target="../media/image21.png"/><Relationship Id="rId12" Type="http://schemas.openxmlformats.org/officeDocument/2006/relationships/image" Target="../media/image34.png"/><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90.png"/><Relationship Id="rId4" Type="http://schemas.openxmlformats.org/officeDocument/2006/relationships/image" Target="../media/image92.png"/><Relationship Id="rId9" Type="http://schemas.openxmlformats.org/officeDocument/2006/relationships/image" Target="../media/image18.png"/><Relationship Id="rId5" Type="http://schemas.openxmlformats.org/officeDocument/2006/relationships/image" Target="../media/image95.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6"/>
          <p:cNvSpPr/>
          <p:nvPr/>
        </p:nvSpPr>
        <p:spPr>
          <a:xfrm>
            <a:off x="7981312" y="4289908"/>
            <a:ext cx="3981504" cy="286067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0" i="1" lang="en-US" sz="2800" u="none" cap="none" strike="noStrike">
                <a:solidFill>
                  <a:srgbClr val="0000A3"/>
                </a:solidFill>
                <a:latin typeface="Calibri"/>
                <a:ea typeface="Calibri"/>
                <a:cs typeface="Calibri"/>
                <a:sym typeface="Calibri"/>
              </a:rPr>
              <a:t>Computer Networking: A Top-Down Approach </a:t>
            </a:r>
            <a:br>
              <a:rPr b="0" i="0" lang="en-US" sz="2800" u="none" cap="none" strike="noStrike">
                <a:solidFill>
                  <a:srgbClr val="008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8</a:t>
            </a:r>
            <a:r>
              <a:rPr b="0" baseline="30000" i="0" lang="en-US" sz="1800" u="none" cap="none" strike="noStrike">
                <a:solidFill>
                  <a:schemeClr val="dk1"/>
                </a:solidFill>
                <a:latin typeface="Calibri"/>
                <a:ea typeface="Calibri"/>
                <a:cs typeface="Calibri"/>
                <a:sym typeface="Calibri"/>
              </a:rPr>
              <a:t>th</a:t>
            </a:r>
            <a:r>
              <a:rPr b="0" i="0" lang="en-US" sz="1800" u="none" cap="none" strike="noStrike">
                <a:solidFill>
                  <a:schemeClr val="dk1"/>
                </a:solidFill>
                <a:latin typeface="Calibri"/>
                <a:ea typeface="Calibri"/>
                <a:cs typeface="Calibri"/>
                <a:sym typeface="Calibri"/>
              </a:rPr>
              <a:t> edition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Jim Kurose, Keith Ross</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Pearson, 2020</a:t>
            </a:r>
            <a:endParaRPr b="0" i="0" sz="2000" u="none" cap="none" strike="noStrike">
              <a:solidFill>
                <a:schemeClr val="dk1"/>
              </a:solidFill>
              <a:latin typeface="Calibri"/>
              <a:ea typeface="Calibri"/>
              <a:cs typeface="Calibri"/>
              <a:sym typeface="Calibri"/>
            </a:endParaRPr>
          </a:p>
        </p:txBody>
      </p:sp>
      <p:sp>
        <p:nvSpPr>
          <p:cNvPr id="35" name="Google Shape;35;p6"/>
          <p:cNvSpPr/>
          <p:nvPr/>
        </p:nvSpPr>
        <p:spPr>
          <a:xfrm>
            <a:off x="1325034" y="561975"/>
            <a:ext cx="5127523" cy="193968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i="0" lang="en-US" sz="5400" u="none" cap="none" strike="noStrike">
                <a:solidFill>
                  <a:srgbClr val="000099"/>
                </a:solidFill>
                <a:latin typeface="Calibri"/>
                <a:ea typeface="Calibri"/>
                <a:cs typeface="Calibri"/>
                <a:sym typeface="Calibri"/>
              </a:rPr>
              <a:t>Chapter 4</a:t>
            </a:r>
            <a:br>
              <a:rPr b="1" i="0" lang="en-US" sz="6000" u="none" cap="none" strike="noStrike">
                <a:solidFill>
                  <a:srgbClr val="000099"/>
                </a:solidFill>
                <a:latin typeface="Calibri"/>
                <a:ea typeface="Calibri"/>
                <a:cs typeface="Calibri"/>
                <a:sym typeface="Calibri"/>
              </a:rPr>
            </a:br>
            <a:r>
              <a:rPr b="1" i="0" lang="en-US" sz="5400" u="none" cap="none" strike="noStrike">
                <a:solidFill>
                  <a:srgbClr val="000099"/>
                </a:solidFill>
                <a:latin typeface="Calibri"/>
                <a:ea typeface="Calibri"/>
                <a:cs typeface="Calibri"/>
                <a:sym typeface="Calibri"/>
              </a:rPr>
              <a:t>Network Layer:</a:t>
            </a:r>
            <a:endParaRPr/>
          </a:p>
          <a:p>
            <a:pPr indent="0" lvl="0" marL="0" marR="0" rtl="0" algn="l">
              <a:lnSpc>
                <a:spcPct val="85000"/>
              </a:lnSpc>
              <a:spcBef>
                <a:spcPts val="0"/>
              </a:spcBef>
              <a:spcAft>
                <a:spcPts val="0"/>
              </a:spcAft>
              <a:buNone/>
            </a:pPr>
            <a:r>
              <a:rPr b="1" i="0" lang="en-US" sz="5400" u="none" cap="none" strike="noStrike">
                <a:solidFill>
                  <a:srgbClr val="000099"/>
                </a:solidFill>
                <a:latin typeface="Calibri"/>
                <a:ea typeface="Calibri"/>
                <a:cs typeface="Calibri"/>
                <a:sym typeface="Calibri"/>
              </a:rPr>
              <a:t>Data Plane</a:t>
            </a:r>
            <a:endParaRPr/>
          </a:p>
        </p:txBody>
      </p:sp>
      <p:sp>
        <p:nvSpPr>
          <p:cNvPr id="36" name="Google Shape;36;p6"/>
          <p:cNvSpPr txBox="1"/>
          <p:nvPr/>
        </p:nvSpPr>
        <p:spPr>
          <a:xfrm>
            <a:off x="1350014" y="2647662"/>
            <a:ext cx="5378450" cy="16296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A note on the use of these PowerPoint slides:</a:t>
            </a:r>
            <a:endParaRPr/>
          </a:p>
          <a:p>
            <a:pPr indent="0" lvl="0" marL="0" marR="0" rtl="0" algn="l">
              <a:spcBef>
                <a:spcPts val="0"/>
              </a:spcBef>
              <a:spcAft>
                <a:spcPts val="0"/>
              </a:spcAft>
              <a:buNone/>
            </a:pPr>
            <a:r>
              <a:rPr b="0" i="0" lang="en-US" sz="1400" u="none" cap="none" strike="noStrike">
                <a:solidFill>
                  <a:schemeClr val="dk1"/>
                </a:solidFill>
                <a:latin typeface="Calibri"/>
                <a:ea typeface="Calibri"/>
                <a:cs typeface="Calibri"/>
                <a:sym typeface="Calibri"/>
              </a:rPr>
              <a:t>We’re making these slides freely available to all (faculty, students, readers). They’re in PowerPoint form so you see the animations; and can add, modify, and delete slides  (including this one) and slide content to suit your needs. They obviously represent a </a:t>
            </a:r>
            <a:r>
              <a:rPr b="0" i="1" lang="en-US" sz="1400" u="none" cap="none" strike="noStrike">
                <a:solidFill>
                  <a:schemeClr val="dk1"/>
                </a:solidFill>
                <a:latin typeface="Calibri"/>
                <a:ea typeface="Calibri"/>
                <a:cs typeface="Calibri"/>
                <a:sym typeface="Calibri"/>
              </a:rPr>
              <a:t>lot</a:t>
            </a:r>
            <a:r>
              <a:rPr b="0" i="0" lang="en-US" sz="1400" u="none" cap="none" strike="noStrike">
                <a:solidFill>
                  <a:schemeClr val="dk1"/>
                </a:solidFill>
                <a:latin typeface="Calibri"/>
                <a:ea typeface="Calibri"/>
                <a:cs typeface="Calibri"/>
                <a:sym typeface="Calibri"/>
              </a:rPr>
              <a:t> of work on our part. In return for use, we only ask the following:</a:t>
            </a:r>
            <a:endParaRPr/>
          </a:p>
          <a:p>
            <a:pPr indent="0" lvl="0" marL="0" marR="0" rtl="0" algn="l">
              <a:lnSpc>
                <a:spcPct val="85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37" name="Google Shape;37;p6"/>
          <p:cNvSpPr txBox="1"/>
          <p:nvPr/>
        </p:nvSpPr>
        <p:spPr>
          <a:xfrm>
            <a:off x="1325035" y="3894603"/>
            <a:ext cx="5378450" cy="2636171"/>
          </a:xfrm>
          <a:prstGeom prst="rect">
            <a:avLst/>
          </a:prstGeom>
          <a:noFill/>
          <a:ln>
            <a:noFill/>
          </a:ln>
        </p:spPr>
        <p:txBody>
          <a:bodyPr anchorCtr="0" anchor="t" bIns="45700" lIns="91425" spcFirstLastPara="1" rIns="91425" wrap="square" tIns="45700">
            <a:spAutoFit/>
          </a:bodyPr>
          <a:lstStyle/>
          <a:p>
            <a:pPr indent="-173038" lvl="0" marL="173038" marR="0" rtl="0" algn="l">
              <a:lnSpc>
                <a:spcPct val="85000"/>
              </a:lnSpc>
              <a:spcBef>
                <a:spcPts val="0"/>
              </a:spcBef>
              <a:spcAft>
                <a:spcPts val="0"/>
              </a:spcAft>
              <a:buNone/>
            </a:pPr>
            <a:r>
              <a:t/>
            </a:r>
            <a:endParaRPr b="0" i="0" sz="1400" u="none" cap="none" strike="noStrike">
              <a:solidFill>
                <a:schemeClr val="dk1"/>
              </a:solidFill>
              <a:latin typeface="Gill Sans"/>
              <a:ea typeface="Gill Sans"/>
              <a:cs typeface="Gill Sans"/>
              <a:sym typeface="Gill Sans"/>
            </a:endParaRPr>
          </a:p>
          <a:p>
            <a:pPr indent="-168275" lvl="0" marL="290513" marR="0" rtl="0" algn="l">
              <a:spcBef>
                <a:spcPts val="0"/>
              </a:spcBef>
              <a:spcAft>
                <a:spcPts val="0"/>
              </a:spcAft>
              <a:buClr>
                <a:srgbClr val="0000A8"/>
              </a:buClr>
              <a:buSzPts val="1050"/>
              <a:buFont typeface="Noto Sans Symbols"/>
              <a:buChar char="▪"/>
            </a:pPr>
            <a:r>
              <a:rPr b="0" i="0" lang="en-US" sz="1400" u="none" cap="none" strike="noStrike">
                <a:solidFill>
                  <a:schemeClr val="dk1"/>
                </a:solidFill>
                <a:latin typeface="Calibri"/>
                <a:ea typeface="Calibri"/>
                <a:cs typeface="Calibri"/>
                <a:sym typeface="Calibri"/>
              </a:rPr>
              <a:t>If you use these slides (e.g., in a class) that you mention their source (after all, we’d like people to use our book!)</a:t>
            </a:r>
            <a:endParaRPr/>
          </a:p>
          <a:p>
            <a:pPr indent="-168275" lvl="0" marL="290513" marR="0" rtl="0" algn="l">
              <a:spcBef>
                <a:spcPts val="0"/>
              </a:spcBef>
              <a:spcAft>
                <a:spcPts val="0"/>
              </a:spcAft>
              <a:buClr>
                <a:srgbClr val="0000A8"/>
              </a:buClr>
              <a:buSzPts val="1050"/>
              <a:buFont typeface="Noto Sans Symbols"/>
              <a:buChar char="▪"/>
            </a:pPr>
            <a:r>
              <a:rPr b="0" i="0" lang="en-US" sz="1400" u="none" cap="none" strike="noStrike">
                <a:solidFill>
                  <a:schemeClr val="dk1"/>
                </a:solidFill>
                <a:latin typeface="Calibri"/>
                <a:ea typeface="Calibri"/>
                <a:cs typeface="Calibri"/>
                <a:sym typeface="Calibri"/>
              </a:rPr>
              <a:t>If you post any slides on a www site, that you note that they are adapted from (or perhaps identical to) our slides, and note our copyright of this material.</a:t>
            </a:r>
            <a:endParaRPr/>
          </a:p>
          <a:p>
            <a:pPr indent="-173038" lvl="0" marL="173038" marR="0" rtl="0" algn="l">
              <a:lnSpc>
                <a:spcPct val="85000"/>
              </a:lnSpc>
              <a:spcBef>
                <a:spcPts val="0"/>
              </a:spcBef>
              <a:spcAft>
                <a:spcPts val="0"/>
              </a:spcAft>
              <a:buClr>
                <a:schemeClr val="accent2"/>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0" lvl="0" marL="15875" marR="0" rtl="0" algn="l">
              <a:lnSpc>
                <a:spcPct val="85000"/>
              </a:lnSpc>
              <a:spcBef>
                <a:spcPts val="0"/>
              </a:spcBef>
              <a:spcAft>
                <a:spcPts val="0"/>
              </a:spcAft>
              <a:buClr>
                <a:schemeClr val="accent2"/>
              </a:buClr>
              <a:buSzPts val="1400"/>
              <a:buFont typeface="Noto Sans Symbols"/>
              <a:buNone/>
            </a:pPr>
            <a:r>
              <a:rPr b="0" i="0" lang="en-US" sz="1400" u="none" cap="none" strike="noStrike">
                <a:solidFill>
                  <a:schemeClr val="dk1"/>
                </a:solidFill>
                <a:latin typeface="Calibri"/>
                <a:ea typeface="Calibri"/>
                <a:cs typeface="Calibri"/>
                <a:sym typeface="Calibri"/>
              </a:rPr>
              <a:t>For a revision history, see the slide note for this page. </a:t>
            </a:r>
            <a:endParaRPr/>
          </a:p>
          <a:p>
            <a:pPr indent="0" lvl="0" marL="15875" marR="0" rtl="0" algn="l">
              <a:lnSpc>
                <a:spcPct val="85000"/>
              </a:lnSpc>
              <a:spcBef>
                <a:spcPts val="0"/>
              </a:spcBef>
              <a:spcAft>
                <a:spcPts val="0"/>
              </a:spcAft>
              <a:buClr>
                <a:schemeClr val="accent2"/>
              </a:buClr>
              <a:buSzPts val="1400"/>
              <a:buFont typeface="Noto Sans Symbols"/>
              <a:buNone/>
            </a:pPr>
            <a:r>
              <a:t/>
            </a:r>
            <a:endParaRPr b="0" i="0" sz="1400" u="none" cap="none" strike="noStrike">
              <a:solidFill>
                <a:schemeClr val="dk1"/>
              </a:solidFill>
              <a:latin typeface="Calibri"/>
              <a:ea typeface="Calibri"/>
              <a:cs typeface="Calibri"/>
              <a:sym typeface="Calibri"/>
            </a:endParaRPr>
          </a:p>
          <a:p>
            <a:pPr indent="0" lvl="0" marL="15875" marR="0" rtl="0" algn="l">
              <a:lnSpc>
                <a:spcPct val="85000"/>
              </a:lnSpc>
              <a:spcBef>
                <a:spcPts val="0"/>
              </a:spcBef>
              <a:spcAft>
                <a:spcPts val="0"/>
              </a:spcAft>
              <a:buClr>
                <a:schemeClr val="accent2"/>
              </a:buClr>
              <a:buSzPts val="1400"/>
              <a:buFont typeface="Noto Sans Symbols"/>
              <a:buNone/>
            </a:pPr>
            <a:r>
              <a:rPr b="0" i="0" lang="en-US" sz="1400" u="none" cap="none" strike="noStrike">
                <a:solidFill>
                  <a:schemeClr val="dk1"/>
                </a:solidFill>
                <a:latin typeface="Calibri"/>
                <a:ea typeface="Calibri"/>
                <a:cs typeface="Calibri"/>
                <a:sym typeface="Calibri"/>
              </a:rPr>
              <a:t>Thanks and enjoy!  JFK/KWR</a:t>
            </a:r>
            <a:endParaRPr/>
          </a:p>
          <a:p>
            <a:pPr indent="-173038" lvl="0" marL="173038" marR="0" rtl="0" algn="l">
              <a:lnSpc>
                <a:spcPct val="85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a:p>
            <a:pPr indent="-173038" lvl="0" marL="173038" marR="0" rtl="0" algn="l">
              <a:lnSpc>
                <a:spcPct val="85000"/>
              </a:lnSpc>
              <a:spcBef>
                <a:spcPts val="0"/>
              </a:spcBef>
              <a:spcAft>
                <a:spcPts val="0"/>
              </a:spcAft>
              <a:buNone/>
            </a:pPr>
            <a:r>
              <a:rPr b="0" i="0" lang="en-US" sz="1400" u="none" cap="none" strike="noStrike">
                <a:solidFill>
                  <a:schemeClr val="dk1"/>
                </a:solidFill>
                <a:latin typeface="Calibri"/>
                <a:ea typeface="Calibri"/>
                <a:cs typeface="Calibri"/>
                <a:sym typeface="Calibri"/>
              </a:rPr>
              <a:t>     All material copyright 1996-2020</a:t>
            </a:r>
            <a:endParaRPr/>
          </a:p>
          <a:p>
            <a:pPr indent="-173038" lvl="0" marL="173038" marR="0" rtl="0" algn="l">
              <a:lnSpc>
                <a:spcPct val="85000"/>
              </a:lnSpc>
              <a:spcBef>
                <a:spcPts val="0"/>
              </a:spcBef>
              <a:spcAft>
                <a:spcPts val="0"/>
              </a:spcAft>
              <a:buNone/>
            </a:pPr>
            <a:r>
              <a:rPr b="0" i="0" lang="en-US" sz="1400" u="none" cap="none" strike="noStrike">
                <a:solidFill>
                  <a:schemeClr val="dk1"/>
                </a:solidFill>
                <a:latin typeface="Calibri"/>
                <a:ea typeface="Calibri"/>
                <a:cs typeface="Calibri"/>
                <a:sym typeface="Calibri"/>
              </a:rPr>
              <a:t>     J.F Kurose and K.W. Ross, All Rights Reserved</a:t>
            </a:r>
            <a:endParaRPr b="0" i="0" sz="1200" u="none" cap="none" strike="noStrike">
              <a:solidFill>
                <a:schemeClr val="dk1"/>
              </a:solidFill>
              <a:latin typeface="Calibri"/>
              <a:ea typeface="Calibri"/>
              <a:cs typeface="Calibri"/>
              <a:sym typeface="Calibri"/>
            </a:endParaRPr>
          </a:p>
        </p:txBody>
      </p:sp>
      <p:pic>
        <p:nvPicPr>
          <p:cNvPr descr="A picture containing outdoor, water, bridge, building&#10;&#10;Description automatically generated" id="38" name="Google Shape;38;p6"/>
          <p:cNvPicPr preferRelativeResize="0"/>
          <p:nvPr/>
        </p:nvPicPr>
        <p:blipFill rotWithShape="1">
          <a:blip r:embed="rId3">
            <a:alphaModFix/>
          </a:blip>
          <a:srcRect b="0" l="0" r="0" t="0"/>
          <a:stretch/>
        </p:blipFill>
        <p:spPr>
          <a:xfrm>
            <a:off x="8135257" y="887185"/>
            <a:ext cx="3040743" cy="38009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sp>
        <p:nvSpPr>
          <p:cNvPr id="1272" name="Google Shape;1272;p15"/>
          <p:cNvSpPr txBox="1"/>
          <p:nvPr>
            <p:ph type="title"/>
          </p:nvPr>
        </p:nvSpPr>
        <p:spPr>
          <a:xfrm>
            <a:off x="838200" y="398812"/>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Network-layer service model</a:t>
            </a:r>
            <a:endParaRPr/>
          </a:p>
        </p:txBody>
      </p:sp>
      <p:sp>
        <p:nvSpPr>
          <p:cNvPr id="1273" name="Google Shape;1273;p15"/>
          <p:cNvSpPr txBox="1"/>
          <p:nvPr/>
        </p:nvSpPr>
        <p:spPr>
          <a:xfrm>
            <a:off x="549795" y="1745078"/>
            <a:ext cx="1552092" cy="393954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Network</a:t>
            </a:r>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Architecture</a:t>
            </a:r>
            <a:endParaRPr/>
          </a:p>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Internet</a:t>
            </a:r>
            <a:endParaRPr/>
          </a:p>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ATM</a:t>
            </a:r>
            <a:endParaRPr/>
          </a:p>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ATM</a:t>
            </a:r>
            <a:endParaRPr/>
          </a:p>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Internet</a:t>
            </a:r>
            <a:endParaRPr/>
          </a:p>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r">
              <a:lnSpc>
                <a:spcPct val="100000"/>
              </a:lnSpc>
              <a:spcBef>
                <a:spcPts val="12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Internet</a:t>
            </a:r>
            <a:endParaRPr b="0" i="0" sz="2400" u="none" cap="none" strike="noStrike">
              <a:solidFill>
                <a:srgbClr val="000000"/>
              </a:solidFill>
              <a:latin typeface="Times New Roman"/>
              <a:ea typeface="Times New Roman"/>
              <a:cs typeface="Times New Roman"/>
              <a:sym typeface="Times New Roman"/>
            </a:endParaRPr>
          </a:p>
        </p:txBody>
      </p:sp>
      <p:sp>
        <p:nvSpPr>
          <p:cNvPr id="1274" name="Google Shape;1274;p15"/>
          <p:cNvSpPr txBox="1"/>
          <p:nvPr/>
        </p:nvSpPr>
        <p:spPr>
          <a:xfrm>
            <a:off x="2453424" y="1760576"/>
            <a:ext cx="2645518" cy="39138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Service</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Model</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best effort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Constant Bit Rate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Available Bit Rate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Intserv Guaranteed</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(RFC 1633</a:t>
            </a:r>
            <a:r>
              <a:rPr b="0" i="0" lang="en-US" sz="2000" u="none" cap="none" strike="noStrike">
                <a:solidFill>
                  <a:srgbClr val="000000"/>
                </a:solidFill>
                <a:latin typeface="Arial"/>
                <a:ea typeface="Arial"/>
                <a:cs typeface="Arial"/>
                <a:sym typeface="Arial"/>
              </a:rPr>
              <a:t>)</a:t>
            </a:r>
            <a:endParaRPr/>
          </a:p>
          <a:p>
            <a:pPr indent="0" lvl="0" marL="0" marR="0" rtl="0" algn="l">
              <a:lnSpc>
                <a:spcPct val="100000"/>
              </a:lnSpc>
              <a:spcBef>
                <a:spcPts val="10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Diffserv  </a:t>
            </a:r>
            <a:r>
              <a:rPr b="0" i="0" lang="en-US" sz="1600" u="none" cap="none" strike="noStrike">
                <a:solidFill>
                  <a:srgbClr val="000000"/>
                </a:solidFill>
                <a:latin typeface="Arial"/>
                <a:ea typeface="Arial"/>
                <a:cs typeface="Arial"/>
                <a:sym typeface="Arial"/>
              </a:rPr>
              <a:t>(RFC 2475</a:t>
            </a:r>
            <a:r>
              <a:rPr b="0" i="0" lang="en-US" sz="20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sp>
        <p:nvSpPr>
          <p:cNvPr id="1275" name="Google Shape;1275;p15"/>
          <p:cNvSpPr txBox="1"/>
          <p:nvPr/>
        </p:nvSpPr>
        <p:spPr>
          <a:xfrm>
            <a:off x="5253925" y="2071348"/>
            <a:ext cx="2137764"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Bandwidth</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none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Constant rate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Guaranteed min</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possible</a:t>
            </a:r>
            <a:endParaRPr b="0" i="0" sz="2400" u="none" cap="none" strike="noStrike">
              <a:solidFill>
                <a:srgbClr val="000000"/>
              </a:solidFill>
              <a:latin typeface="Times New Roman"/>
              <a:ea typeface="Times New Roman"/>
              <a:cs typeface="Times New Roman"/>
              <a:sym typeface="Times New Roman"/>
            </a:endParaRPr>
          </a:p>
        </p:txBody>
      </p:sp>
      <p:sp>
        <p:nvSpPr>
          <p:cNvPr id="1276" name="Google Shape;1276;p15"/>
          <p:cNvSpPr txBox="1"/>
          <p:nvPr/>
        </p:nvSpPr>
        <p:spPr>
          <a:xfrm>
            <a:off x="7310368" y="2071348"/>
            <a:ext cx="1112805"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Loss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possibly</a:t>
            </a:r>
            <a:endParaRPr b="0" i="0" sz="2400" u="none" cap="none" strike="noStrike">
              <a:solidFill>
                <a:srgbClr val="000000"/>
              </a:solidFill>
              <a:latin typeface="Times New Roman"/>
              <a:ea typeface="Times New Roman"/>
              <a:cs typeface="Times New Roman"/>
              <a:sym typeface="Times New Roman"/>
            </a:endParaRPr>
          </a:p>
        </p:txBody>
      </p:sp>
      <p:sp>
        <p:nvSpPr>
          <p:cNvPr id="1277" name="Google Shape;1277;p15"/>
          <p:cNvSpPr txBox="1"/>
          <p:nvPr/>
        </p:nvSpPr>
        <p:spPr>
          <a:xfrm>
            <a:off x="8483715" y="2080873"/>
            <a:ext cx="1112805"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Order</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possibly</a:t>
            </a:r>
            <a:endParaRPr b="0" i="0" sz="2400" u="none" cap="none" strike="noStrike">
              <a:solidFill>
                <a:srgbClr val="000000"/>
              </a:solidFill>
              <a:latin typeface="Times New Roman"/>
              <a:ea typeface="Times New Roman"/>
              <a:cs typeface="Times New Roman"/>
              <a:sym typeface="Times New Roman"/>
            </a:endParaRPr>
          </a:p>
        </p:txBody>
      </p:sp>
      <p:sp>
        <p:nvSpPr>
          <p:cNvPr id="1278" name="Google Shape;1278;p15"/>
          <p:cNvSpPr txBox="1"/>
          <p:nvPr/>
        </p:nvSpPr>
        <p:spPr>
          <a:xfrm>
            <a:off x="9712924" y="2080873"/>
            <a:ext cx="946221"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Timing</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b="0" i="0" sz="2400" u="none" cap="none" strike="noStrike">
              <a:solidFill>
                <a:srgbClr val="000000"/>
              </a:solidFill>
              <a:latin typeface="Times New Roman"/>
              <a:ea typeface="Times New Roman"/>
              <a:cs typeface="Times New Roman"/>
              <a:sym typeface="Times New Roman"/>
            </a:endParaRPr>
          </a:p>
        </p:txBody>
      </p:sp>
      <p:cxnSp>
        <p:nvCxnSpPr>
          <p:cNvPr id="1279" name="Google Shape;1279;p15"/>
          <p:cNvCxnSpPr/>
          <p:nvPr/>
        </p:nvCxnSpPr>
        <p:spPr>
          <a:xfrm>
            <a:off x="1070632" y="2577761"/>
            <a:ext cx="9623199" cy="0"/>
          </a:xfrm>
          <a:prstGeom prst="straightConnector1">
            <a:avLst/>
          </a:prstGeom>
          <a:noFill/>
          <a:ln cap="flat" cmpd="sng" w="28575">
            <a:solidFill>
              <a:srgbClr val="000099"/>
            </a:solidFill>
            <a:prstDash val="solid"/>
            <a:round/>
            <a:headEnd len="med" w="med" type="none"/>
            <a:tailEnd len="med" w="med" type="none"/>
          </a:ln>
        </p:spPr>
      </p:cxnSp>
      <p:cxnSp>
        <p:nvCxnSpPr>
          <p:cNvPr id="1280" name="Google Shape;1280;p15"/>
          <p:cNvCxnSpPr/>
          <p:nvPr/>
        </p:nvCxnSpPr>
        <p:spPr>
          <a:xfrm>
            <a:off x="1068049" y="3210609"/>
            <a:ext cx="9623199" cy="0"/>
          </a:xfrm>
          <a:prstGeom prst="straightConnector1">
            <a:avLst/>
          </a:prstGeom>
          <a:noFill/>
          <a:ln cap="flat" cmpd="sng" w="28575">
            <a:solidFill>
              <a:srgbClr val="000099"/>
            </a:solidFill>
            <a:prstDash val="solid"/>
            <a:round/>
            <a:headEnd len="med" w="med" type="none"/>
            <a:tailEnd len="med" w="med" type="none"/>
          </a:ln>
        </p:spPr>
      </p:cxnSp>
      <p:cxnSp>
        <p:nvCxnSpPr>
          <p:cNvPr id="1281" name="Google Shape;1281;p15"/>
          <p:cNvCxnSpPr/>
          <p:nvPr/>
        </p:nvCxnSpPr>
        <p:spPr>
          <a:xfrm>
            <a:off x="1065466" y="3827958"/>
            <a:ext cx="9623199" cy="0"/>
          </a:xfrm>
          <a:prstGeom prst="straightConnector1">
            <a:avLst/>
          </a:prstGeom>
          <a:noFill/>
          <a:ln cap="flat" cmpd="sng" w="28575">
            <a:solidFill>
              <a:srgbClr val="000099"/>
            </a:solidFill>
            <a:prstDash val="solid"/>
            <a:round/>
            <a:headEnd len="med" w="med" type="none"/>
            <a:tailEnd len="med" w="med" type="none"/>
          </a:ln>
        </p:spPr>
      </p:cxnSp>
      <p:cxnSp>
        <p:nvCxnSpPr>
          <p:cNvPr id="1282" name="Google Shape;1282;p15"/>
          <p:cNvCxnSpPr/>
          <p:nvPr/>
        </p:nvCxnSpPr>
        <p:spPr>
          <a:xfrm>
            <a:off x="1062883" y="4445307"/>
            <a:ext cx="9623199" cy="0"/>
          </a:xfrm>
          <a:prstGeom prst="straightConnector1">
            <a:avLst/>
          </a:prstGeom>
          <a:noFill/>
          <a:ln cap="flat" cmpd="sng" w="28575">
            <a:solidFill>
              <a:srgbClr val="000099"/>
            </a:solidFill>
            <a:prstDash val="solid"/>
            <a:round/>
            <a:headEnd len="med" w="med" type="none"/>
            <a:tailEnd len="med" w="med" type="none"/>
          </a:ln>
        </p:spPr>
      </p:cxnSp>
      <p:cxnSp>
        <p:nvCxnSpPr>
          <p:cNvPr id="1283" name="Google Shape;1283;p15"/>
          <p:cNvCxnSpPr/>
          <p:nvPr/>
        </p:nvCxnSpPr>
        <p:spPr>
          <a:xfrm>
            <a:off x="1075798" y="5217639"/>
            <a:ext cx="9623199" cy="0"/>
          </a:xfrm>
          <a:prstGeom prst="straightConnector1">
            <a:avLst/>
          </a:prstGeom>
          <a:noFill/>
          <a:ln cap="flat" cmpd="sng" w="28575">
            <a:solidFill>
              <a:srgbClr val="000099"/>
            </a:solidFill>
            <a:prstDash val="solid"/>
            <a:round/>
            <a:headEnd len="med" w="med" type="none"/>
            <a:tailEnd len="med" w="med" type="none"/>
          </a:ln>
        </p:spPr>
      </p:cxnSp>
      <p:sp>
        <p:nvSpPr>
          <p:cNvPr id="1284" name="Google Shape;1284;p15"/>
          <p:cNvSpPr/>
          <p:nvPr/>
        </p:nvSpPr>
        <p:spPr>
          <a:xfrm>
            <a:off x="821410" y="3093349"/>
            <a:ext cx="10120393" cy="29044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285" name="Google Shape;1285;p15"/>
          <p:cNvCxnSpPr/>
          <p:nvPr/>
        </p:nvCxnSpPr>
        <p:spPr>
          <a:xfrm>
            <a:off x="5315919" y="2007768"/>
            <a:ext cx="5362413" cy="0"/>
          </a:xfrm>
          <a:prstGeom prst="straightConnector1">
            <a:avLst/>
          </a:prstGeom>
          <a:noFill/>
          <a:ln cap="flat" cmpd="sng" w="28575">
            <a:solidFill>
              <a:srgbClr val="000099"/>
            </a:solidFill>
            <a:prstDash val="solid"/>
            <a:round/>
            <a:headEnd len="med" w="med" type="none"/>
            <a:tailEnd len="med" w="med" type="none"/>
          </a:ln>
        </p:spPr>
      </p:cxnSp>
      <p:grpSp>
        <p:nvGrpSpPr>
          <p:cNvPr id="1286" name="Google Shape;1286;p15"/>
          <p:cNvGrpSpPr/>
          <p:nvPr/>
        </p:nvGrpSpPr>
        <p:grpSpPr>
          <a:xfrm>
            <a:off x="1859797" y="3440624"/>
            <a:ext cx="8105613" cy="2557221"/>
            <a:chOff x="852407" y="3270142"/>
            <a:chExt cx="8105613" cy="2557221"/>
          </a:xfrm>
        </p:grpSpPr>
        <p:sp>
          <p:nvSpPr>
            <p:cNvPr id="1287" name="Google Shape;1287;p15"/>
            <p:cNvSpPr txBox="1"/>
            <p:nvPr/>
          </p:nvSpPr>
          <p:spPr>
            <a:xfrm>
              <a:off x="1175287" y="3794500"/>
              <a:ext cx="7516160"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13A3"/>
                </a:buClr>
                <a:buSzPts val="2800"/>
                <a:buFont typeface="Calibri"/>
                <a:buNone/>
              </a:pPr>
              <a:r>
                <a:rPr b="0" i="1" lang="en-US" sz="2800" u="none" cap="none" strike="noStrike">
                  <a:solidFill>
                    <a:srgbClr val="0013A3"/>
                  </a:solidFill>
                  <a:latin typeface="Calibri"/>
                  <a:ea typeface="Calibri"/>
                  <a:cs typeface="Calibri"/>
                  <a:sym typeface="Calibri"/>
                </a:rPr>
                <a:t>No</a:t>
              </a:r>
              <a:r>
                <a:rPr b="0" i="0" lang="en-US" sz="2800" u="none" cap="none" strike="noStrike">
                  <a:solidFill>
                    <a:srgbClr val="000000"/>
                  </a:solidFill>
                  <a:latin typeface="Calibri"/>
                  <a:ea typeface="Calibri"/>
                  <a:cs typeface="Calibri"/>
                  <a:sym typeface="Calibri"/>
                </a:rPr>
                <a:t> guarantees on</a:t>
              </a:r>
              <a:r>
                <a:rPr b="0" i="1" lang="en-US" sz="2800" u="none" cap="none" strike="noStrike">
                  <a:solidFill>
                    <a:srgbClr val="000000"/>
                  </a:solidFill>
                  <a:latin typeface="Calibri"/>
                  <a:ea typeface="Calibri"/>
                  <a:cs typeface="Calibri"/>
                  <a:sym typeface="Calibri"/>
                </a:rPr>
                <a:t>: </a:t>
              </a:r>
              <a:endParaRPr/>
            </a:p>
            <a:p>
              <a:pPr indent="-409575" lvl="1" marL="866775" marR="0" rtl="0" algn="l">
                <a:lnSpc>
                  <a:spcPct val="100000"/>
                </a:lnSpc>
                <a:spcBef>
                  <a:spcPts val="0"/>
                </a:spcBef>
                <a:spcAft>
                  <a:spcPts val="0"/>
                </a:spcAft>
                <a:buClr>
                  <a:srgbClr val="000000"/>
                </a:buClr>
                <a:buSzPts val="2800"/>
                <a:buFont typeface="Calibri"/>
                <a:buAutoNum type="romanLcPeriod"/>
              </a:pPr>
              <a:r>
                <a:rPr b="0" i="0" lang="en-US" sz="2800" u="none" cap="none" strike="noStrike">
                  <a:solidFill>
                    <a:srgbClr val="000000"/>
                  </a:solidFill>
                  <a:latin typeface="Calibri"/>
                  <a:ea typeface="Calibri"/>
                  <a:cs typeface="Calibri"/>
                  <a:sym typeface="Calibri"/>
                </a:rPr>
                <a:t>successful</a:t>
              </a:r>
              <a:r>
                <a:rPr b="0" i="1" lang="en-US" sz="2800" u="none" cap="none" strike="noStrike">
                  <a:solidFill>
                    <a:srgbClr val="00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datagram delivery to destination</a:t>
              </a:r>
              <a:endParaRPr/>
            </a:p>
            <a:p>
              <a:pPr indent="-409575" lvl="1" marL="866775" marR="0" rtl="0" algn="l">
                <a:lnSpc>
                  <a:spcPct val="100000"/>
                </a:lnSpc>
                <a:spcBef>
                  <a:spcPts val="0"/>
                </a:spcBef>
                <a:spcAft>
                  <a:spcPts val="0"/>
                </a:spcAft>
                <a:buClr>
                  <a:srgbClr val="000000"/>
                </a:buClr>
                <a:buSzPts val="2800"/>
                <a:buFont typeface="Calibri"/>
                <a:buAutoNum type="romanLcPeriod"/>
              </a:pPr>
              <a:r>
                <a:rPr b="0" i="0" lang="en-US" sz="2800" u="none" cap="none" strike="noStrike">
                  <a:solidFill>
                    <a:srgbClr val="000000"/>
                  </a:solidFill>
                  <a:latin typeface="Calibri"/>
                  <a:ea typeface="Calibri"/>
                  <a:cs typeface="Calibri"/>
                  <a:sym typeface="Calibri"/>
                </a:rPr>
                <a:t>timing or order of delivery</a:t>
              </a:r>
              <a:endParaRPr/>
            </a:p>
            <a:p>
              <a:pPr indent="-409575" lvl="1" marL="866775" marR="0" rtl="0" algn="l">
                <a:lnSpc>
                  <a:spcPct val="100000"/>
                </a:lnSpc>
                <a:spcBef>
                  <a:spcPts val="0"/>
                </a:spcBef>
                <a:spcAft>
                  <a:spcPts val="0"/>
                </a:spcAft>
                <a:buClr>
                  <a:srgbClr val="000000"/>
                </a:buClr>
                <a:buSzPts val="2800"/>
                <a:buFont typeface="Calibri"/>
                <a:buAutoNum type="romanLcPeriod"/>
              </a:pPr>
              <a:r>
                <a:rPr b="0" i="0" lang="en-US" sz="2800" u="none" cap="none" strike="noStrike">
                  <a:solidFill>
                    <a:srgbClr val="000000"/>
                  </a:solidFill>
                  <a:latin typeface="Calibri"/>
                  <a:ea typeface="Calibri"/>
                  <a:cs typeface="Calibri"/>
                  <a:sym typeface="Calibri"/>
                </a:rPr>
                <a:t>bandwidth available to end-end flow</a:t>
              </a:r>
              <a:endParaRPr b="0" i="0" sz="1800" u="none" cap="none" strike="noStrike">
                <a:solidFill>
                  <a:srgbClr val="000000"/>
                </a:solidFill>
                <a:latin typeface="Calibri"/>
                <a:ea typeface="Calibri"/>
                <a:cs typeface="Calibri"/>
                <a:sym typeface="Calibri"/>
              </a:endParaRPr>
            </a:p>
          </p:txBody>
        </p:sp>
        <p:sp>
          <p:nvSpPr>
            <p:cNvPr id="1288" name="Google Shape;1288;p15"/>
            <p:cNvSpPr/>
            <p:nvPr/>
          </p:nvSpPr>
          <p:spPr>
            <a:xfrm>
              <a:off x="852407" y="3502617"/>
              <a:ext cx="8105613" cy="2324746"/>
            </a:xfrm>
            <a:prstGeom prst="rect">
              <a:avLst/>
            </a:prstGeom>
            <a:noFill/>
            <a:ln cap="flat" cmpd="sng" w="349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9" name="Google Shape;1289;p15"/>
            <p:cNvSpPr txBox="1"/>
            <p:nvPr/>
          </p:nvSpPr>
          <p:spPr>
            <a:xfrm>
              <a:off x="1100380" y="3270142"/>
              <a:ext cx="5474191"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Internet  “best effort” service model</a:t>
              </a:r>
              <a:endParaRPr/>
            </a:p>
          </p:txBody>
        </p:sp>
      </p:grpSp>
      <p:sp>
        <p:nvSpPr>
          <p:cNvPr id="1290" name="Google Shape;1290;p15"/>
          <p:cNvSpPr txBox="1"/>
          <p:nvPr/>
        </p:nvSpPr>
        <p:spPr>
          <a:xfrm>
            <a:off x="5778457" y="1566819"/>
            <a:ext cx="456887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Quality of Service (QoS) Guarantees ?</a:t>
            </a:r>
            <a:endParaRPr b="0" i="0" sz="2400" u="none" cap="none" strike="noStrike">
              <a:solidFill>
                <a:srgbClr val="000000"/>
              </a:solidFill>
              <a:latin typeface="Times New Roman"/>
              <a:ea typeface="Times New Roman"/>
              <a:cs typeface="Times New Roman"/>
              <a:sym typeface="Times New Roman"/>
            </a:endParaRPr>
          </a:p>
        </p:txBody>
      </p:sp>
      <p:sp>
        <p:nvSpPr>
          <p:cNvPr id="1291" name="Google Shape;1291;p1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6"/>
                                        </p:tgtEl>
                                        <p:attrNameLst>
                                          <p:attrName>style.visibility</p:attrName>
                                        </p:attrNameLst>
                                      </p:cBhvr>
                                      <p:to>
                                        <p:strVal val="visible"/>
                                      </p:to>
                                    </p:set>
                                    <p:animEffect filter="fade" transition="in">
                                      <p:cBhvr>
                                        <p:cTn dur="500"/>
                                        <p:tgtEl>
                                          <p:spTgt spid="1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7" name="Shape 7497"/>
        <p:cNvGrpSpPr/>
        <p:nvPr/>
      </p:nvGrpSpPr>
      <p:grpSpPr>
        <a:xfrm>
          <a:off x="0" y="0"/>
          <a:ext cx="0" cy="0"/>
          <a:chOff x="0" y="0"/>
          <a:chExt cx="0" cy="0"/>
        </a:xfrm>
      </p:grpSpPr>
      <p:sp>
        <p:nvSpPr>
          <p:cNvPr id="7498" name="Google Shape;7498;p105"/>
          <p:cNvSpPr txBox="1"/>
          <p:nvPr>
            <p:ph type="title"/>
          </p:nvPr>
        </p:nvSpPr>
        <p:spPr>
          <a:xfrm>
            <a:off x="838200" y="2981689"/>
            <a:ext cx="10515600" cy="89462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A3"/>
              </a:buClr>
              <a:buSzPts val="4400"/>
              <a:buFont typeface="Calibri"/>
              <a:buNone/>
            </a:pPr>
            <a:r>
              <a:rPr lang="en-US" sz="4400"/>
              <a:t>Additional Chapter 4 slides</a:t>
            </a:r>
            <a:endParaRPr sz="4400"/>
          </a:p>
        </p:txBody>
      </p:sp>
      <p:sp>
        <p:nvSpPr>
          <p:cNvPr id="7499" name="Google Shape;7499;p10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4" name="Shape 7504"/>
        <p:cNvGrpSpPr/>
        <p:nvPr/>
      </p:nvGrpSpPr>
      <p:grpSpPr>
        <a:xfrm>
          <a:off x="0" y="0"/>
          <a:ext cx="0" cy="0"/>
          <a:chOff x="0" y="0"/>
          <a:chExt cx="0" cy="0"/>
        </a:xfrm>
      </p:grpSpPr>
      <p:sp>
        <p:nvSpPr>
          <p:cNvPr id="7505" name="Google Shape;7505;p106"/>
          <p:cNvSpPr txBox="1"/>
          <p:nvPr>
            <p:ph idx="1" type="body"/>
          </p:nvPr>
        </p:nvSpPr>
        <p:spPr>
          <a:xfrm>
            <a:off x="722890" y="1409075"/>
            <a:ext cx="5557988" cy="5201586"/>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2800"/>
              <a:buChar char="▪"/>
            </a:pPr>
            <a:r>
              <a:rPr lang="en-US"/>
              <a:t>network links have MTU (max. transfer size) - largest possible link-level frame</a:t>
            </a:r>
            <a:endParaRPr/>
          </a:p>
          <a:p>
            <a:pPr indent="-231775" lvl="1" marL="695325" rtl="0" algn="l">
              <a:lnSpc>
                <a:spcPct val="90000"/>
              </a:lnSpc>
              <a:spcBef>
                <a:spcPts val="500"/>
              </a:spcBef>
              <a:spcAft>
                <a:spcPts val="0"/>
              </a:spcAft>
              <a:buSzPts val="2400"/>
              <a:buChar char="•"/>
            </a:pPr>
            <a:r>
              <a:rPr lang="en-US"/>
              <a:t>different link types, different MTUs </a:t>
            </a:r>
            <a:endParaRPr/>
          </a:p>
          <a:p>
            <a:pPr indent="-222250" lvl="0" marL="352425" rtl="0" algn="l">
              <a:lnSpc>
                <a:spcPct val="90000"/>
              </a:lnSpc>
              <a:spcBef>
                <a:spcPts val="1000"/>
              </a:spcBef>
              <a:spcAft>
                <a:spcPts val="0"/>
              </a:spcAft>
              <a:buSzPts val="2800"/>
              <a:buChar char="▪"/>
            </a:pPr>
            <a:r>
              <a:rPr lang="en-US"/>
              <a:t>large IP datagram divided (“fragmented”) within net</a:t>
            </a:r>
            <a:endParaRPr/>
          </a:p>
          <a:p>
            <a:pPr indent="-231775" lvl="1" marL="695325" rtl="0" algn="l">
              <a:lnSpc>
                <a:spcPct val="90000"/>
              </a:lnSpc>
              <a:spcBef>
                <a:spcPts val="500"/>
              </a:spcBef>
              <a:spcAft>
                <a:spcPts val="0"/>
              </a:spcAft>
              <a:buSzPts val="2400"/>
              <a:buChar char="•"/>
            </a:pPr>
            <a:r>
              <a:rPr lang="en-US"/>
              <a:t>one datagram becomes several datagrams</a:t>
            </a:r>
            <a:endParaRPr/>
          </a:p>
          <a:p>
            <a:pPr indent="-231775" lvl="1" marL="695325" rtl="0" algn="l">
              <a:lnSpc>
                <a:spcPct val="90000"/>
              </a:lnSpc>
              <a:spcBef>
                <a:spcPts val="500"/>
              </a:spcBef>
              <a:spcAft>
                <a:spcPts val="0"/>
              </a:spcAft>
              <a:buSzPts val="2400"/>
              <a:buChar char="•"/>
            </a:pPr>
            <a:r>
              <a:rPr lang="en-US"/>
              <a:t>“reassembled” only at </a:t>
            </a:r>
            <a:r>
              <a:rPr i="1" lang="en-US"/>
              <a:t>destination</a:t>
            </a:r>
            <a:endParaRPr/>
          </a:p>
          <a:p>
            <a:pPr indent="-231775" lvl="1" marL="695325" rtl="0" algn="l">
              <a:lnSpc>
                <a:spcPct val="90000"/>
              </a:lnSpc>
              <a:spcBef>
                <a:spcPts val="500"/>
              </a:spcBef>
              <a:spcAft>
                <a:spcPts val="0"/>
              </a:spcAft>
              <a:buSzPts val="2400"/>
              <a:buChar char="•"/>
            </a:pPr>
            <a:r>
              <a:rPr lang="en-US"/>
              <a:t>IP header bits used to identify, order related fragments</a:t>
            </a:r>
            <a:endParaRPr/>
          </a:p>
        </p:txBody>
      </p:sp>
      <p:sp>
        <p:nvSpPr>
          <p:cNvPr id="7506" name="Google Shape;7506;p106"/>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IP fragmentation/reassembly</a:t>
            </a:r>
            <a:endParaRPr/>
          </a:p>
        </p:txBody>
      </p:sp>
      <p:sp>
        <p:nvSpPr>
          <p:cNvPr id="7507" name="Google Shape;7507;p106"/>
          <p:cNvSpPr txBox="1"/>
          <p:nvPr>
            <p:ph idx="12" type="sldNum"/>
          </p:nvPr>
        </p:nvSpPr>
        <p:spPr>
          <a:xfrm>
            <a:off x="9219616" y="649936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
        <p:nvSpPr>
          <p:cNvPr id="7508" name="Google Shape;7508;p106"/>
          <p:cNvSpPr/>
          <p:nvPr/>
        </p:nvSpPr>
        <p:spPr>
          <a:xfrm>
            <a:off x="7707312" y="1493863"/>
            <a:ext cx="2436813" cy="2255838"/>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sp>
        <p:nvSpPr>
          <p:cNvPr id="7509" name="Google Shape;7509;p106"/>
          <p:cNvSpPr/>
          <p:nvPr/>
        </p:nvSpPr>
        <p:spPr>
          <a:xfrm>
            <a:off x="7707312" y="3895751"/>
            <a:ext cx="1976438" cy="1987550"/>
          </a:xfrm>
          <a:custGeom>
            <a:rect b="b" l="l" r="r" t="t"/>
            <a:pathLst>
              <a:path extrusionOk="0" h="940" w="873">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Arial"/>
              <a:ea typeface="Arial"/>
              <a:cs typeface="Arial"/>
              <a:sym typeface="Arial"/>
            </a:endParaRPr>
          </a:p>
        </p:txBody>
      </p:sp>
      <p:cxnSp>
        <p:nvCxnSpPr>
          <p:cNvPr id="7510" name="Google Shape;7510;p106"/>
          <p:cNvCxnSpPr/>
          <p:nvPr/>
        </p:nvCxnSpPr>
        <p:spPr>
          <a:xfrm flipH="1" rot="10800000">
            <a:off x="7780337" y="2449538"/>
            <a:ext cx="127000" cy="3175"/>
          </a:xfrm>
          <a:prstGeom prst="straightConnector1">
            <a:avLst/>
          </a:prstGeom>
          <a:noFill/>
          <a:ln cap="flat" cmpd="sng" w="12700">
            <a:solidFill>
              <a:srgbClr val="000000"/>
            </a:solidFill>
            <a:prstDash val="solid"/>
            <a:round/>
            <a:headEnd len="med" w="med" type="none"/>
            <a:tailEnd len="med" w="med" type="none"/>
          </a:ln>
        </p:spPr>
      </p:cxnSp>
      <p:cxnSp>
        <p:nvCxnSpPr>
          <p:cNvPr id="7511" name="Google Shape;7511;p106"/>
          <p:cNvCxnSpPr/>
          <p:nvPr/>
        </p:nvCxnSpPr>
        <p:spPr>
          <a:xfrm>
            <a:off x="8356600" y="1774851"/>
            <a:ext cx="658812" cy="279400"/>
          </a:xfrm>
          <a:prstGeom prst="straightConnector1">
            <a:avLst/>
          </a:prstGeom>
          <a:noFill/>
          <a:ln cap="flat" cmpd="sng" w="12700">
            <a:solidFill>
              <a:srgbClr val="000000"/>
            </a:solidFill>
            <a:prstDash val="solid"/>
            <a:round/>
            <a:headEnd len="med" w="med" type="none"/>
            <a:tailEnd len="med" w="med" type="none"/>
          </a:ln>
        </p:spPr>
      </p:cxnSp>
      <p:cxnSp>
        <p:nvCxnSpPr>
          <p:cNvPr id="7512" name="Google Shape;7512;p106"/>
          <p:cNvCxnSpPr/>
          <p:nvPr/>
        </p:nvCxnSpPr>
        <p:spPr>
          <a:xfrm>
            <a:off x="9202737" y="2111401"/>
            <a:ext cx="196850" cy="669925"/>
          </a:xfrm>
          <a:prstGeom prst="straightConnector1">
            <a:avLst/>
          </a:prstGeom>
          <a:noFill/>
          <a:ln cap="flat" cmpd="sng" w="12700">
            <a:solidFill>
              <a:srgbClr val="000000"/>
            </a:solidFill>
            <a:prstDash val="solid"/>
            <a:round/>
            <a:headEnd len="med" w="med" type="none"/>
            <a:tailEnd len="med" w="med" type="none"/>
          </a:ln>
        </p:spPr>
      </p:cxnSp>
      <p:cxnSp>
        <p:nvCxnSpPr>
          <p:cNvPr id="7513" name="Google Shape;7513;p106"/>
          <p:cNvCxnSpPr/>
          <p:nvPr/>
        </p:nvCxnSpPr>
        <p:spPr>
          <a:xfrm>
            <a:off x="8105775" y="1887563"/>
            <a:ext cx="1587" cy="582613"/>
          </a:xfrm>
          <a:prstGeom prst="straightConnector1">
            <a:avLst/>
          </a:prstGeom>
          <a:noFill/>
          <a:ln cap="flat" cmpd="sng" w="12700">
            <a:solidFill>
              <a:srgbClr val="000000"/>
            </a:solidFill>
            <a:prstDash val="solid"/>
            <a:round/>
            <a:headEnd len="med" w="med" type="none"/>
            <a:tailEnd len="med" w="med" type="none"/>
          </a:ln>
        </p:spPr>
      </p:cxnSp>
      <p:cxnSp>
        <p:nvCxnSpPr>
          <p:cNvPr id="7514" name="Google Shape;7514;p106"/>
          <p:cNvCxnSpPr/>
          <p:nvPr/>
        </p:nvCxnSpPr>
        <p:spPr>
          <a:xfrm>
            <a:off x="8340725" y="2541613"/>
            <a:ext cx="971550" cy="401638"/>
          </a:xfrm>
          <a:prstGeom prst="straightConnector1">
            <a:avLst/>
          </a:prstGeom>
          <a:noFill/>
          <a:ln cap="flat" cmpd="sng" w="12700">
            <a:solidFill>
              <a:srgbClr val="000000"/>
            </a:solidFill>
            <a:prstDash val="solid"/>
            <a:round/>
            <a:headEnd len="med" w="med" type="none"/>
            <a:tailEnd len="med" w="med" type="none"/>
          </a:ln>
        </p:spPr>
      </p:cxnSp>
      <p:cxnSp>
        <p:nvCxnSpPr>
          <p:cNvPr id="7515" name="Google Shape;7515;p106"/>
          <p:cNvCxnSpPr/>
          <p:nvPr/>
        </p:nvCxnSpPr>
        <p:spPr>
          <a:xfrm rot="10800000">
            <a:off x="9613900" y="3071838"/>
            <a:ext cx="476250" cy="687388"/>
          </a:xfrm>
          <a:prstGeom prst="straightConnector1">
            <a:avLst/>
          </a:prstGeom>
          <a:noFill/>
          <a:ln cap="flat" cmpd="sng" w="12700">
            <a:solidFill>
              <a:srgbClr val="000000"/>
            </a:solidFill>
            <a:prstDash val="solid"/>
            <a:round/>
            <a:headEnd len="med" w="med" type="none"/>
            <a:tailEnd len="med" w="med" type="none"/>
          </a:ln>
        </p:spPr>
      </p:cxnSp>
      <p:cxnSp>
        <p:nvCxnSpPr>
          <p:cNvPr id="7516" name="Google Shape;7516;p106"/>
          <p:cNvCxnSpPr/>
          <p:nvPr/>
        </p:nvCxnSpPr>
        <p:spPr>
          <a:xfrm flipH="1">
            <a:off x="8364537" y="2079651"/>
            <a:ext cx="758825" cy="517525"/>
          </a:xfrm>
          <a:prstGeom prst="straightConnector1">
            <a:avLst/>
          </a:prstGeom>
          <a:noFill/>
          <a:ln cap="flat" cmpd="sng" w="12700">
            <a:solidFill>
              <a:srgbClr val="000000"/>
            </a:solidFill>
            <a:prstDash val="solid"/>
            <a:round/>
            <a:headEnd len="med" w="med" type="none"/>
            <a:tailEnd len="med" w="med" type="none"/>
          </a:ln>
        </p:spPr>
      </p:cxnSp>
      <p:cxnSp>
        <p:nvCxnSpPr>
          <p:cNvPr id="7517" name="Google Shape;7517;p106"/>
          <p:cNvCxnSpPr/>
          <p:nvPr/>
        </p:nvCxnSpPr>
        <p:spPr>
          <a:xfrm flipH="1">
            <a:off x="8374062" y="1519263"/>
            <a:ext cx="476250" cy="342900"/>
          </a:xfrm>
          <a:prstGeom prst="straightConnector1">
            <a:avLst/>
          </a:prstGeom>
          <a:noFill/>
          <a:ln cap="flat" cmpd="sng" w="12700">
            <a:solidFill>
              <a:srgbClr val="000000"/>
            </a:solidFill>
            <a:prstDash val="solid"/>
            <a:round/>
            <a:headEnd len="med" w="med" type="none"/>
            <a:tailEnd len="med" w="med" type="none"/>
          </a:ln>
        </p:spPr>
      </p:cxnSp>
      <p:cxnSp>
        <p:nvCxnSpPr>
          <p:cNvPr id="7518" name="Google Shape;7518;p106"/>
          <p:cNvCxnSpPr/>
          <p:nvPr/>
        </p:nvCxnSpPr>
        <p:spPr>
          <a:xfrm flipH="1">
            <a:off x="9091612" y="1695476"/>
            <a:ext cx="273050" cy="236537"/>
          </a:xfrm>
          <a:prstGeom prst="straightConnector1">
            <a:avLst/>
          </a:prstGeom>
          <a:noFill/>
          <a:ln cap="flat" cmpd="sng" w="12700">
            <a:solidFill>
              <a:srgbClr val="000000"/>
            </a:solidFill>
            <a:prstDash val="solid"/>
            <a:round/>
            <a:headEnd len="med" w="med" type="none"/>
            <a:tailEnd len="med" w="med" type="none"/>
          </a:ln>
        </p:spPr>
      </p:cxnSp>
      <p:cxnSp>
        <p:nvCxnSpPr>
          <p:cNvPr id="7519" name="Google Shape;7519;p106"/>
          <p:cNvCxnSpPr/>
          <p:nvPr/>
        </p:nvCxnSpPr>
        <p:spPr>
          <a:xfrm flipH="1">
            <a:off x="9508303" y="4069262"/>
            <a:ext cx="644816" cy="976332"/>
          </a:xfrm>
          <a:prstGeom prst="straightConnector1">
            <a:avLst/>
          </a:prstGeom>
          <a:noFill/>
          <a:ln cap="flat" cmpd="sng" w="12700">
            <a:solidFill>
              <a:srgbClr val="000000"/>
            </a:solidFill>
            <a:prstDash val="solid"/>
            <a:round/>
            <a:headEnd len="med" w="med" type="none"/>
            <a:tailEnd len="med" w="med" type="none"/>
          </a:ln>
        </p:spPr>
      </p:cxnSp>
      <p:grpSp>
        <p:nvGrpSpPr>
          <p:cNvPr id="7520" name="Google Shape;7520;p106"/>
          <p:cNvGrpSpPr/>
          <p:nvPr/>
        </p:nvGrpSpPr>
        <p:grpSpPr>
          <a:xfrm>
            <a:off x="8120159" y="2618770"/>
            <a:ext cx="1215928" cy="605468"/>
            <a:chOff x="3156" y="1735"/>
            <a:chExt cx="766" cy="381"/>
          </a:xfrm>
        </p:grpSpPr>
        <p:grpSp>
          <p:nvGrpSpPr>
            <p:cNvPr id="7521" name="Google Shape;7521;p106"/>
            <p:cNvGrpSpPr/>
            <p:nvPr/>
          </p:nvGrpSpPr>
          <p:grpSpPr>
            <a:xfrm rot="1433392">
              <a:off x="3150" y="1862"/>
              <a:ext cx="650" cy="108"/>
              <a:chOff x="4710" y="1742"/>
              <a:chExt cx="650" cy="108"/>
            </a:xfrm>
          </p:grpSpPr>
          <p:sp>
            <p:nvSpPr>
              <p:cNvPr id="7522" name="Google Shape;7522;p106"/>
              <p:cNvSpPr/>
              <p:nvPr/>
            </p:nvSpPr>
            <p:spPr>
              <a:xfrm>
                <a:off x="4712" y="1742"/>
                <a:ext cx="648" cy="108"/>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23" name="Google Shape;7523;p106"/>
              <p:cNvSpPr/>
              <p:nvPr/>
            </p:nvSpPr>
            <p:spPr>
              <a:xfrm>
                <a:off x="4710" y="1742"/>
                <a:ext cx="534"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7524" name="Google Shape;7524;p106"/>
            <p:cNvCxnSpPr/>
            <p:nvPr/>
          </p:nvCxnSpPr>
          <p:spPr>
            <a:xfrm>
              <a:off x="3784" y="2060"/>
              <a:ext cx="138" cy="56"/>
            </a:xfrm>
            <a:prstGeom prst="straightConnector1">
              <a:avLst/>
            </a:prstGeom>
            <a:noFill/>
            <a:ln cap="flat" cmpd="sng" w="9525">
              <a:solidFill>
                <a:srgbClr val="000000"/>
              </a:solidFill>
              <a:prstDash val="solid"/>
              <a:round/>
              <a:headEnd len="med" w="med" type="none"/>
              <a:tailEnd len="med" w="med" type="triangle"/>
            </a:ln>
          </p:spPr>
        </p:cxnSp>
      </p:grpSp>
      <p:sp>
        <p:nvSpPr>
          <p:cNvPr id="7525" name="Google Shape;7525;p106"/>
          <p:cNvSpPr txBox="1"/>
          <p:nvPr/>
        </p:nvSpPr>
        <p:spPr>
          <a:xfrm>
            <a:off x="9725025" y="2106638"/>
            <a:ext cx="2466975"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fragmentation:</a:t>
            </a:r>
            <a:r>
              <a:rPr b="0" i="0" lang="en-US"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Clr>
                <a:srgbClr val="000099"/>
              </a:buClr>
              <a:buSzPts val="1600"/>
              <a:buFont typeface="Arial"/>
              <a:buNone/>
            </a:pPr>
            <a:r>
              <a:rPr b="1" i="1" lang="en-US" sz="1600" u="none" cap="none" strike="noStrike">
                <a:solidFill>
                  <a:srgbClr val="000099"/>
                </a:solidFill>
                <a:latin typeface="Arial"/>
                <a:ea typeface="Arial"/>
                <a:cs typeface="Arial"/>
                <a:sym typeface="Arial"/>
              </a:rPr>
              <a:t>in:</a:t>
            </a:r>
            <a:r>
              <a:rPr b="0" i="0" lang="en-US" sz="1600" u="none" cap="none" strike="noStrike">
                <a:solidFill>
                  <a:srgbClr val="000000"/>
                </a:solidFill>
                <a:latin typeface="Arial"/>
                <a:ea typeface="Arial"/>
                <a:cs typeface="Arial"/>
                <a:sym typeface="Arial"/>
              </a:rPr>
              <a:t> one large datagram</a:t>
            </a:r>
            <a:endParaRPr/>
          </a:p>
          <a:p>
            <a:pPr indent="0" lvl="0" marL="0" marR="0" rtl="0" algn="l">
              <a:lnSpc>
                <a:spcPct val="100000"/>
              </a:lnSpc>
              <a:spcBef>
                <a:spcPts val="0"/>
              </a:spcBef>
              <a:spcAft>
                <a:spcPts val="0"/>
              </a:spcAft>
              <a:buClr>
                <a:srgbClr val="000099"/>
              </a:buClr>
              <a:buSzPts val="1600"/>
              <a:buFont typeface="Arial"/>
              <a:buNone/>
            </a:pPr>
            <a:r>
              <a:rPr b="1" i="1" lang="en-US" sz="1600" u="none" cap="none" strike="noStrike">
                <a:solidFill>
                  <a:srgbClr val="000099"/>
                </a:solidFill>
                <a:latin typeface="Arial"/>
                <a:ea typeface="Arial"/>
                <a:cs typeface="Arial"/>
                <a:sym typeface="Arial"/>
              </a:rPr>
              <a:t>out:</a:t>
            </a:r>
            <a:r>
              <a:rPr b="0" i="0" lang="en-US" sz="1600" u="none" cap="none" strike="noStrike">
                <a:solidFill>
                  <a:srgbClr val="000000"/>
                </a:solidFill>
                <a:latin typeface="Arial"/>
                <a:ea typeface="Arial"/>
                <a:cs typeface="Arial"/>
                <a:sym typeface="Arial"/>
              </a:rPr>
              <a:t> 3 smaller datagrams</a:t>
            </a:r>
            <a:endParaRPr b="0" i="0" sz="1800" u="none" cap="none" strike="noStrike">
              <a:solidFill>
                <a:srgbClr val="000000"/>
              </a:solidFill>
              <a:latin typeface="Arial"/>
              <a:ea typeface="Arial"/>
              <a:cs typeface="Arial"/>
              <a:sym typeface="Arial"/>
            </a:endParaRPr>
          </a:p>
        </p:txBody>
      </p:sp>
      <p:cxnSp>
        <p:nvCxnSpPr>
          <p:cNvPr id="7526" name="Google Shape;7526;p106"/>
          <p:cNvCxnSpPr/>
          <p:nvPr/>
        </p:nvCxnSpPr>
        <p:spPr>
          <a:xfrm>
            <a:off x="8594725" y="5043513"/>
            <a:ext cx="287337" cy="3175"/>
          </a:xfrm>
          <a:prstGeom prst="straightConnector1">
            <a:avLst/>
          </a:prstGeom>
          <a:noFill/>
          <a:ln cap="flat" cmpd="sng" w="12700">
            <a:solidFill>
              <a:srgbClr val="000000"/>
            </a:solidFill>
            <a:prstDash val="solid"/>
            <a:round/>
            <a:headEnd len="med" w="med" type="none"/>
            <a:tailEnd len="med" w="med" type="none"/>
          </a:ln>
        </p:spPr>
      </p:cxnSp>
      <p:grpSp>
        <p:nvGrpSpPr>
          <p:cNvPr id="7527" name="Google Shape;7527;p106"/>
          <p:cNvGrpSpPr/>
          <p:nvPr/>
        </p:nvGrpSpPr>
        <p:grpSpPr>
          <a:xfrm>
            <a:off x="8511515" y="4216280"/>
            <a:ext cx="710930" cy="562242"/>
            <a:chOff x="3403" y="2741"/>
            <a:chExt cx="448" cy="354"/>
          </a:xfrm>
        </p:grpSpPr>
        <p:grpSp>
          <p:nvGrpSpPr>
            <p:cNvPr id="7528" name="Google Shape;7528;p106"/>
            <p:cNvGrpSpPr/>
            <p:nvPr/>
          </p:nvGrpSpPr>
          <p:grpSpPr>
            <a:xfrm rot="-10773343">
              <a:off x="3566" y="2742"/>
              <a:ext cx="280" cy="108"/>
              <a:chOff x="5080" y="1860"/>
              <a:chExt cx="280" cy="108"/>
            </a:xfrm>
          </p:grpSpPr>
          <p:sp>
            <p:nvSpPr>
              <p:cNvPr id="7529" name="Google Shape;7529;p106"/>
              <p:cNvSpPr/>
              <p:nvPr/>
            </p:nvSpPr>
            <p:spPr>
              <a:xfrm>
                <a:off x="5216" y="1860"/>
                <a:ext cx="144" cy="108"/>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30" name="Google Shape;7530;p106"/>
              <p:cNvSpPr/>
              <p:nvPr/>
            </p:nvSpPr>
            <p:spPr>
              <a:xfrm>
                <a:off x="5080"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531" name="Google Shape;7531;p106"/>
            <p:cNvGrpSpPr/>
            <p:nvPr/>
          </p:nvGrpSpPr>
          <p:grpSpPr>
            <a:xfrm rot="-10773343">
              <a:off x="3568" y="2864"/>
              <a:ext cx="280" cy="108"/>
              <a:chOff x="5080" y="1860"/>
              <a:chExt cx="280" cy="108"/>
            </a:xfrm>
          </p:grpSpPr>
          <p:sp>
            <p:nvSpPr>
              <p:cNvPr id="7532" name="Google Shape;7532;p106"/>
              <p:cNvSpPr/>
              <p:nvPr/>
            </p:nvSpPr>
            <p:spPr>
              <a:xfrm>
                <a:off x="5216" y="1860"/>
                <a:ext cx="144" cy="108"/>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33" name="Google Shape;7533;p106"/>
              <p:cNvSpPr/>
              <p:nvPr/>
            </p:nvSpPr>
            <p:spPr>
              <a:xfrm>
                <a:off x="5080"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534" name="Google Shape;7534;p106"/>
            <p:cNvGrpSpPr/>
            <p:nvPr/>
          </p:nvGrpSpPr>
          <p:grpSpPr>
            <a:xfrm rot="-10773343">
              <a:off x="3570" y="2986"/>
              <a:ext cx="280" cy="108"/>
              <a:chOff x="5080" y="1860"/>
              <a:chExt cx="280" cy="108"/>
            </a:xfrm>
          </p:grpSpPr>
          <p:sp>
            <p:nvSpPr>
              <p:cNvPr id="7535" name="Google Shape;7535;p106"/>
              <p:cNvSpPr/>
              <p:nvPr/>
            </p:nvSpPr>
            <p:spPr>
              <a:xfrm>
                <a:off x="5216" y="1860"/>
                <a:ext cx="144" cy="108"/>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36" name="Google Shape;7536;p106"/>
              <p:cNvSpPr/>
              <p:nvPr/>
            </p:nvSpPr>
            <p:spPr>
              <a:xfrm>
                <a:off x="5080"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7537" name="Google Shape;7537;p106"/>
            <p:cNvCxnSpPr/>
            <p:nvPr/>
          </p:nvCxnSpPr>
          <p:spPr>
            <a:xfrm rot="9691848">
              <a:off x="3412" y="2778"/>
              <a:ext cx="138" cy="44"/>
            </a:xfrm>
            <a:prstGeom prst="straightConnector1">
              <a:avLst/>
            </a:prstGeom>
            <a:noFill/>
            <a:ln cap="flat" cmpd="sng" w="9525">
              <a:solidFill>
                <a:srgbClr val="000000"/>
              </a:solidFill>
              <a:prstDash val="solid"/>
              <a:round/>
              <a:headEnd len="med" w="med" type="none"/>
              <a:tailEnd len="med" w="med" type="triangle"/>
            </a:ln>
          </p:spPr>
        </p:cxnSp>
        <p:cxnSp>
          <p:nvCxnSpPr>
            <p:cNvPr id="7538" name="Google Shape;7538;p106"/>
            <p:cNvCxnSpPr/>
            <p:nvPr/>
          </p:nvCxnSpPr>
          <p:spPr>
            <a:xfrm rot="9691848">
              <a:off x="3406" y="2888"/>
              <a:ext cx="138" cy="44"/>
            </a:xfrm>
            <a:prstGeom prst="straightConnector1">
              <a:avLst/>
            </a:prstGeom>
            <a:noFill/>
            <a:ln cap="flat" cmpd="sng" w="9525">
              <a:solidFill>
                <a:srgbClr val="000000"/>
              </a:solidFill>
              <a:prstDash val="solid"/>
              <a:round/>
              <a:headEnd len="med" w="med" type="none"/>
              <a:tailEnd len="med" w="med" type="triangle"/>
            </a:ln>
          </p:spPr>
        </p:cxnSp>
        <p:cxnSp>
          <p:nvCxnSpPr>
            <p:cNvPr id="7539" name="Google Shape;7539;p106"/>
            <p:cNvCxnSpPr/>
            <p:nvPr/>
          </p:nvCxnSpPr>
          <p:spPr>
            <a:xfrm rot="9691848">
              <a:off x="3408" y="3018"/>
              <a:ext cx="138" cy="44"/>
            </a:xfrm>
            <a:prstGeom prst="straightConnector1">
              <a:avLst/>
            </a:prstGeom>
            <a:noFill/>
            <a:ln cap="flat" cmpd="sng" w="9525">
              <a:solidFill>
                <a:srgbClr val="000000"/>
              </a:solidFill>
              <a:prstDash val="solid"/>
              <a:round/>
              <a:headEnd len="med" w="med" type="none"/>
              <a:tailEnd len="med" w="med" type="triangle"/>
            </a:ln>
          </p:spPr>
        </p:cxnSp>
      </p:grpSp>
      <p:grpSp>
        <p:nvGrpSpPr>
          <p:cNvPr id="7540" name="Google Shape;7540;p106"/>
          <p:cNvGrpSpPr/>
          <p:nvPr/>
        </p:nvGrpSpPr>
        <p:grpSpPr>
          <a:xfrm>
            <a:off x="7392328" y="3737001"/>
            <a:ext cx="1400834" cy="491582"/>
            <a:chOff x="2698" y="2439"/>
            <a:chExt cx="882" cy="310"/>
          </a:xfrm>
        </p:grpSpPr>
        <p:grpSp>
          <p:nvGrpSpPr>
            <p:cNvPr id="7541" name="Google Shape;7541;p106"/>
            <p:cNvGrpSpPr/>
            <p:nvPr/>
          </p:nvGrpSpPr>
          <p:grpSpPr>
            <a:xfrm>
              <a:off x="2698" y="2636"/>
              <a:ext cx="810" cy="112"/>
              <a:chOff x="2537" y="2636"/>
              <a:chExt cx="810" cy="112"/>
            </a:xfrm>
          </p:grpSpPr>
          <p:grpSp>
            <p:nvGrpSpPr>
              <p:cNvPr id="7542" name="Google Shape;7542;p106"/>
              <p:cNvGrpSpPr/>
              <p:nvPr/>
            </p:nvGrpSpPr>
            <p:grpSpPr>
              <a:xfrm rot="10793026">
                <a:off x="2697" y="2637"/>
                <a:ext cx="649" cy="111"/>
                <a:chOff x="4712" y="1742"/>
                <a:chExt cx="648" cy="110"/>
              </a:xfrm>
            </p:grpSpPr>
            <p:sp>
              <p:nvSpPr>
                <p:cNvPr id="7543" name="Google Shape;7543;p106"/>
                <p:cNvSpPr/>
                <p:nvPr/>
              </p:nvSpPr>
              <p:spPr>
                <a:xfrm>
                  <a:off x="4712" y="1742"/>
                  <a:ext cx="648" cy="108"/>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544" name="Google Shape;7544;p106"/>
                <p:cNvSpPr/>
                <p:nvPr/>
              </p:nvSpPr>
              <p:spPr>
                <a:xfrm>
                  <a:off x="4714" y="1744"/>
                  <a:ext cx="534"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7545" name="Google Shape;7545;p106"/>
              <p:cNvCxnSpPr/>
              <p:nvPr/>
            </p:nvCxnSpPr>
            <p:spPr>
              <a:xfrm rot="9691848">
                <a:off x="2540" y="2666"/>
                <a:ext cx="138" cy="44"/>
              </a:xfrm>
              <a:prstGeom prst="straightConnector1">
                <a:avLst/>
              </a:prstGeom>
              <a:noFill/>
              <a:ln cap="flat" cmpd="sng" w="9525">
                <a:solidFill>
                  <a:srgbClr val="000000"/>
                </a:solidFill>
                <a:prstDash val="solid"/>
                <a:round/>
                <a:headEnd len="med" w="med" type="none"/>
                <a:tailEnd len="med" w="med" type="triangle"/>
              </a:ln>
            </p:spPr>
          </p:cxnSp>
        </p:grpSp>
        <p:sp>
          <p:nvSpPr>
            <p:cNvPr id="7546" name="Google Shape;7546;p106"/>
            <p:cNvSpPr txBox="1"/>
            <p:nvPr/>
          </p:nvSpPr>
          <p:spPr>
            <a:xfrm>
              <a:off x="2810" y="2439"/>
              <a:ext cx="770"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reassembly</a:t>
              </a:r>
              <a:endParaRPr b="0" i="1" sz="1800" u="none" cap="none" strike="noStrike">
                <a:solidFill>
                  <a:srgbClr val="CC0000"/>
                </a:solidFill>
                <a:latin typeface="Arial"/>
                <a:ea typeface="Arial"/>
                <a:cs typeface="Arial"/>
                <a:sym typeface="Arial"/>
              </a:endParaRPr>
            </a:p>
          </p:txBody>
        </p:sp>
      </p:grpSp>
      <p:grpSp>
        <p:nvGrpSpPr>
          <p:cNvPr id="7547" name="Google Shape;7547;p106"/>
          <p:cNvGrpSpPr/>
          <p:nvPr/>
        </p:nvGrpSpPr>
        <p:grpSpPr>
          <a:xfrm>
            <a:off x="6959600" y="1573238"/>
            <a:ext cx="838200" cy="1720850"/>
            <a:chOff x="2345" y="1140"/>
            <a:chExt cx="528" cy="1084"/>
          </a:xfrm>
        </p:grpSpPr>
        <p:cxnSp>
          <p:nvCxnSpPr>
            <p:cNvPr id="7548" name="Google Shape;7548;p106"/>
            <p:cNvCxnSpPr/>
            <p:nvPr/>
          </p:nvCxnSpPr>
          <p:spPr>
            <a:xfrm flipH="1" rot="10800000">
              <a:off x="2811" y="1459"/>
              <a:ext cx="62" cy="5"/>
            </a:xfrm>
            <a:prstGeom prst="straightConnector1">
              <a:avLst/>
            </a:prstGeom>
            <a:noFill/>
            <a:ln cap="flat" cmpd="sng" w="19050">
              <a:solidFill>
                <a:srgbClr val="000000"/>
              </a:solidFill>
              <a:prstDash val="solid"/>
              <a:round/>
              <a:headEnd len="med" w="med" type="none"/>
              <a:tailEnd len="med" w="med" type="none"/>
            </a:ln>
          </p:spPr>
        </p:cxnSp>
        <p:cxnSp>
          <p:nvCxnSpPr>
            <p:cNvPr id="7549" name="Google Shape;7549;p106"/>
            <p:cNvCxnSpPr/>
            <p:nvPr/>
          </p:nvCxnSpPr>
          <p:spPr>
            <a:xfrm flipH="1" rot="10800000">
              <a:off x="2811" y="1967"/>
              <a:ext cx="62" cy="2"/>
            </a:xfrm>
            <a:prstGeom prst="straightConnector1">
              <a:avLst/>
            </a:prstGeom>
            <a:noFill/>
            <a:ln cap="flat" cmpd="sng" w="19050">
              <a:solidFill>
                <a:srgbClr val="000000"/>
              </a:solidFill>
              <a:prstDash val="solid"/>
              <a:round/>
              <a:headEnd len="med" w="med" type="none"/>
              <a:tailEnd len="med" w="med" type="none"/>
            </a:ln>
          </p:spPr>
        </p:cxnSp>
        <p:cxnSp>
          <p:nvCxnSpPr>
            <p:cNvPr id="7550" name="Google Shape;7550;p106"/>
            <p:cNvCxnSpPr/>
            <p:nvPr/>
          </p:nvCxnSpPr>
          <p:spPr>
            <a:xfrm>
              <a:off x="2868" y="1456"/>
              <a:ext cx="0" cy="510"/>
            </a:xfrm>
            <a:prstGeom prst="straightConnector1">
              <a:avLst/>
            </a:prstGeom>
            <a:noFill/>
            <a:ln cap="flat" cmpd="sng" w="12700">
              <a:solidFill>
                <a:srgbClr val="000000"/>
              </a:solidFill>
              <a:prstDash val="solid"/>
              <a:round/>
              <a:headEnd len="med" w="med" type="none"/>
              <a:tailEnd len="med" w="med" type="none"/>
            </a:ln>
          </p:spPr>
        </p:cxnSp>
        <p:grpSp>
          <p:nvGrpSpPr>
            <p:cNvPr id="7551" name="Google Shape;7551;p106"/>
            <p:cNvGrpSpPr/>
            <p:nvPr/>
          </p:nvGrpSpPr>
          <p:grpSpPr>
            <a:xfrm>
              <a:off x="2345" y="1140"/>
              <a:ext cx="503" cy="444"/>
              <a:chOff x="-44" y="1473"/>
              <a:chExt cx="981" cy="1105"/>
            </a:xfrm>
          </p:grpSpPr>
          <p:pic>
            <p:nvPicPr>
              <p:cNvPr descr="desktop_computer_stylized_medium" id="7552" name="Google Shape;7552;p106"/>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7553" name="Google Shape;7553;p10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7554" name="Google Shape;7554;p106"/>
            <p:cNvSpPr txBox="1"/>
            <p:nvPr/>
          </p:nvSpPr>
          <p:spPr>
            <a:xfrm rot="5400000">
              <a:off x="2526" y="1509"/>
              <a:ext cx="340" cy="3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t>
              </a:r>
              <a:endParaRPr/>
            </a:p>
          </p:txBody>
        </p:sp>
        <p:grpSp>
          <p:nvGrpSpPr>
            <p:cNvPr id="7555" name="Google Shape;7555;p106"/>
            <p:cNvGrpSpPr/>
            <p:nvPr/>
          </p:nvGrpSpPr>
          <p:grpSpPr>
            <a:xfrm>
              <a:off x="2357" y="1780"/>
              <a:ext cx="503" cy="444"/>
              <a:chOff x="-44" y="1473"/>
              <a:chExt cx="981" cy="1105"/>
            </a:xfrm>
          </p:grpSpPr>
          <p:pic>
            <p:nvPicPr>
              <p:cNvPr descr="desktop_computer_stylized_medium" id="7556" name="Google Shape;7556;p106"/>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7557" name="Google Shape;7557;p10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grpSp>
        <p:nvGrpSpPr>
          <p:cNvPr id="7558" name="Google Shape;7558;p106"/>
          <p:cNvGrpSpPr/>
          <p:nvPr/>
        </p:nvGrpSpPr>
        <p:grpSpPr>
          <a:xfrm>
            <a:off x="7862887" y="4265638"/>
            <a:ext cx="738188" cy="1385888"/>
            <a:chOff x="2345" y="1140"/>
            <a:chExt cx="528" cy="1084"/>
          </a:xfrm>
        </p:grpSpPr>
        <p:cxnSp>
          <p:nvCxnSpPr>
            <p:cNvPr id="7559" name="Google Shape;7559;p106"/>
            <p:cNvCxnSpPr/>
            <p:nvPr/>
          </p:nvCxnSpPr>
          <p:spPr>
            <a:xfrm flipH="1" rot="10800000">
              <a:off x="2811" y="1459"/>
              <a:ext cx="62" cy="5"/>
            </a:xfrm>
            <a:prstGeom prst="straightConnector1">
              <a:avLst/>
            </a:prstGeom>
            <a:noFill/>
            <a:ln cap="flat" cmpd="sng" w="19050">
              <a:solidFill>
                <a:srgbClr val="000000"/>
              </a:solidFill>
              <a:prstDash val="solid"/>
              <a:round/>
              <a:headEnd len="med" w="med" type="none"/>
              <a:tailEnd len="med" w="med" type="none"/>
            </a:ln>
          </p:spPr>
        </p:cxnSp>
        <p:cxnSp>
          <p:nvCxnSpPr>
            <p:cNvPr id="7560" name="Google Shape;7560;p106"/>
            <p:cNvCxnSpPr/>
            <p:nvPr/>
          </p:nvCxnSpPr>
          <p:spPr>
            <a:xfrm flipH="1" rot="10800000">
              <a:off x="2811" y="1967"/>
              <a:ext cx="62" cy="2"/>
            </a:xfrm>
            <a:prstGeom prst="straightConnector1">
              <a:avLst/>
            </a:prstGeom>
            <a:noFill/>
            <a:ln cap="flat" cmpd="sng" w="19050">
              <a:solidFill>
                <a:srgbClr val="000000"/>
              </a:solidFill>
              <a:prstDash val="solid"/>
              <a:round/>
              <a:headEnd len="med" w="med" type="none"/>
              <a:tailEnd len="med" w="med" type="none"/>
            </a:ln>
          </p:spPr>
        </p:cxnSp>
        <p:cxnSp>
          <p:nvCxnSpPr>
            <p:cNvPr id="7561" name="Google Shape;7561;p106"/>
            <p:cNvCxnSpPr/>
            <p:nvPr/>
          </p:nvCxnSpPr>
          <p:spPr>
            <a:xfrm>
              <a:off x="2868" y="1455"/>
              <a:ext cx="0" cy="509"/>
            </a:xfrm>
            <a:prstGeom prst="straightConnector1">
              <a:avLst/>
            </a:prstGeom>
            <a:noFill/>
            <a:ln cap="flat" cmpd="sng" w="12700">
              <a:solidFill>
                <a:srgbClr val="000000"/>
              </a:solidFill>
              <a:prstDash val="solid"/>
              <a:round/>
              <a:headEnd len="med" w="med" type="none"/>
              <a:tailEnd len="med" w="med" type="none"/>
            </a:ln>
          </p:spPr>
        </p:cxnSp>
        <p:grpSp>
          <p:nvGrpSpPr>
            <p:cNvPr id="7562" name="Google Shape;7562;p106"/>
            <p:cNvGrpSpPr/>
            <p:nvPr/>
          </p:nvGrpSpPr>
          <p:grpSpPr>
            <a:xfrm>
              <a:off x="2345" y="1140"/>
              <a:ext cx="503" cy="444"/>
              <a:chOff x="-44" y="1473"/>
              <a:chExt cx="981" cy="1105"/>
            </a:xfrm>
          </p:grpSpPr>
          <p:pic>
            <p:nvPicPr>
              <p:cNvPr descr="desktop_computer_stylized_medium" id="7563" name="Google Shape;7563;p106"/>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7564" name="Google Shape;7564;p10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7565" name="Google Shape;7565;p106"/>
            <p:cNvSpPr txBox="1"/>
            <p:nvPr/>
          </p:nvSpPr>
          <p:spPr>
            <a:xfrm rot="5400000">
              <a:off x="2463" y="1529"/>
              <a:ext cx="422" cy="3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a:t>
              </a:r>
              <a:endParaRPr/>
            </a:p>
          </p:txBody>
        </p:sp>
        <p:grpSp>
          <p:nvGrpSpPr>
            <p:cNvPr id="7566" name="Google Shape;7566;p106"/>
            <p:cNvGrpSpPr/>
            <p:nvPr/>
          </p:nvGrpSpPr>
          <p:grpSpPr>
            <a:xfrm>
              <a:off x="2357" y="1780"/>
              <a:ext cx="503" cy="444"/>
              <a:chOff x="-44" y="1473"/>
              <a:chExt cx="981" cy="1105"/>
            </a:xfrm>
          </p:grpSpPr>
          <p:pic>
            <p:nvPicPr>
              <p:cNvPr descr="desktop_computer_stylized_medium" id="7567" name="Google Shape;7567;p106"/>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7568" name="Google Shape;7568;p10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grpSp>
        <p:nvGrpSpPr>
          <p:cNvPr id="7569" name="Google Shape;7569;p106"/>
          <p:cNvGrpSpPr/>
          <p:nvPr/>
        </p:nvGrpSpPr>
        <p:grpSpPr>
          <a:xfrm>
            <a:off x="7884408" y="1659012"/>
            <a:ext cx="632991" cy="300938"/>
            <a:chOff x="7493876" y="2774731"/>
            <a:chExt cx="1481958" cy="894622"/>
          </a:xfrm>
        </p:grpSpPr>
        <p:sp>
          <p:nvSpPr>
            <p:cNvPr id="7570" name="Google Shape;7570;p10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7571" name="Google Shape;7571;p10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7572" name="Google Shape;7572;p106"/>
            <p:cNvGrpSpPr/>
            <p:nvPr/>
          </p:nvGrpSpPr>
          <p:grpSpPr>
            <a:xfrm>
              <a:off x="7713663" y="2848339"/>
              <a:ext cx="1042107" cy="425543"/>
              <a:chOff x="7786941" y="2884917"/>
              <a:chExt cx="897649" cy="353919"/>
            </a:xfrm>
          </p:grpSpPr>
          <p:sp>
            <p:nvSpPr>
              <p:cNvPr id="7573" name="Google Shape;7573;p10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74" name="Google Shape;7574;p10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75" name="Google Shape;7575;p10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76" name="Google Shape;7576;p10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7577" name="Google Shape;7577;p106"/>
          <p:cNvGrpSpPr/>
          <p:nvPr/>
        </p:nvGrpSpPr>
        <p:grpSpPr>
          <a:xfrm>
            <a:off x="7880158" y="2314150"/>
            <a:ext cx="632991" cy="300938"/>
            <a:chOff x="7493876" y="2774731"/>
            <a:chExt cx="1481958" cy="894622"/>
          </a:xfrm>
        </p:grpSpPr>
        <p:sp>
          <p:nvSpPr>
            <p:cNvPr id="7578" name="Google Shape;7578;p10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7579" name="Google Shape;7579;p10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7580" name="Google Shape;7580;p106"/>
            <p:cNvGrpSpPr/>
            <p:nvPr/>
          </p:nvGrpSpPr>
          <p:grpSpPr>
            <a:xfrm>
              <a:off x="7713663" y="2848339"/>
              <a:ext cx="1042107" cy="425543"/>
              <a:chOff x="7786941" y="2884917"/>
              <a:chExt cx="897649" cy="353919"/>
            </a:xfrm>
          </p:grpSpPr>
          <p:sp>
            <p:nvSpPr>
              <p:cNvPr id="7581" name="Google Shape;7581;p10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82" name="Google Shape;7582;p10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83" name="Google Shape;7583;p10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84" name="Google Shape;7584;p10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7585" name="Google Shape;7585;p106"/>
          <p:cNvGrpSpPr/>
          <p:nvPr/>
        </p:nvGrpSpPr>
        <p:grpSpPr>
          <a:xfrm>
            <a:off x="8793951" y="1869094"/>
            <a:ext cx="632991" cy="300938"/>
            <a:chOff x="7493876" y="2774731"/>
            <a:chExt cx="1481958" cy="894622"/>
          </a:xfrm>
        </p:grpSpPr>
        <p:sp>
          <p:nvSpPr>
            <p:cNvPr id="7586" name="Google Shape;7586;p10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7587" name="Google Shape;7587;p10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7588" name="Google Shape;7588;p106"/>
            <p:cNvGrpSpPr/>
            <p:nvPr/>
          </p:nvGrpSpPr>
          <p:grpSpPr>
            <a:xfrm>
              <a:off x="7713663" y="2848339"/>
              <a:ext cx="1042107" cy="425543"/>
              <a:chOff x="7786941" y="2884917"/>
              <a:chExt cx="897649" cy="353919"/>
            </a:xfrm>
          </p:grpSpPr>
          <p:sp>
            <p:nvSpPr>
              <p:cNvPr id="7589" name="Google Shape;7589;p10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90" name="Google Shape;7590;p10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91" name="Google Shape;7591;p10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92" name="Google Shape;7592;p10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7593" name="Google Shape;7593;p106"/>
          <p:cNvGrpSpPr/>
          <p:nvPr/>
        </p:nvGrpSpPr>
        <p:grpSpPr>
          <a:xfrm>
            <a:off x="9121216" y="2764672"/>
            <a:ext cx="632991" cy="300938"/>
            <a:chOff x="7493876" y="2774731"/>
            <a:chExt cx="1481958" cy="894622"/>
          </a:xfrm>
        </p:grpSpPr>
        <p:sp>
          <p:nvSpPr>
            <p:cNvPr id="7594" name="Google Shape;7594;p10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7595" name="Google Shape;7595;p10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7596" name="Google Shape;7596;p106"/>
            <p:cNvGrpSpPr/>
            <p:nvPr/>
          </p:nvGrpSpPr>
          <p:grpSpPr>
            <a:xfrm>
              <a:off x="7713663" y="2848339"/>
              <a:ext cx="1042107" cy="425543"/>
              <a:chOff x="7786941" y="2884917"/>
              <a:chExt cx="897649" cy="353919"/>
            </a:xfrm>
          </p:grpSpPr>
          <p:sp>
            <p:nvSpPr>
              <p:cNvPr id="7597" name="Google Shape;7597;p10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98" name="Google Shape;7598;p10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599" name="Google Shape;7599;p10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00" name="Google Shape;7600;p10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7601" name="Google Shape;7601;p106"/>
          <p:cNvGrpSpPr/>
          <p:nvPr/>
        </p:nvGrpSpPr>
        <p:grpSpPr>
          <a:xfrm>
            <a:off x="9419001" y="2959190"/>
            <a:ext cx="1145811" cy="811148"/>
            <a:chOff x="3974" y="1949"/>
            <a:chExt cx="722" cy="511"/>
          </a:xfrm>
        </p:grpSpPr>
        <p:grpSp>
          <p:nvGrpSpPr>
            <p:cNvPr id="7602" name="Google Shape;7602;p106"/>
            <p:cNvGrpSpPr/>
            <p:nvPr/>
          </p:nvGrpSpPr>
          <p:grpSpPr>
            <a:xfrm rot="3346875">
              <a:off x="3958" y="2041"/>
              <a:ext cx="281" cy="109"/>
              <a:chOff x="5078" y="1860"/>
              <a:chExt cx="281" cy="109"/>
            </a:xfrm>
          </p:grpSpPr>
          <p:sp>
            <p:nvSpPr>
              <p:cNvPr id="7603" name="Google Shape;7603;p106"/>
              <p:cNvSpPr/>
              <p:nvPr/>
            </p:nvSpPr>
            <p:spPr>
              <a:xfrm>
                <a:off x="5215" y="1861"/>
                <a:ext cx="144" cy="108"/>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04" name="Google Shape;7604;p106"/>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605" name="Google Shape;7605;p106"/>
            <p:cNvGrpSpPr/>
            <p:nvPr/>
          </p:nvGrpSpPr>
          <p:grpSpPr>
            <a:xfrm rot="3215306">
              <a:off x="4157" y="2106"/>
              <a:ext cx="282" cy="108"/>
              <a:chOff x="5076" y="1860"/>
              <a:chExt cx="282" cy="108"/>
            </a:xfrm>
          </p:grpSpPr>
          <p:sp>
            <p:nvSpPr>
              <p:cNvPr id="7606" name="Google Shape;7606;p106"/>
              <p:cNvSpPr/>
              <p:nvPr/>
            </p:nvSpPr>
            <p:spPr>
              <a:xfrm>
                <a:off x="5214" y="1860"/>
                <a:ext cx="144" cy="108"/>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07" name="Google Shape;7607;p106"/>
              <p:cNvSpPr/>
              <p:nvPr/>
            </p:nvSpPr>
            <p:spPr>
              <a:xfrm>
                <a:off x="5076"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608" name="Google Shape;7608;p106"/>
            <p:cNvGrpSpPr/>
            <p:nvPr/>
          </p:nvGrpSpPr>
          <p:grpSpPr>
            <a:xfrm rot="3051000">
              <a:off x="4380" y="2183"/>
              <a:ext cx="280" cy="108"/>
              <a:chOff x="5078" y="1860"/>
              <a:chExt cx="280" cy="108"/>
            </a:xfrm>
          </p:grpSpPr>
          <p:sp>
            <p:nvSpPr>
              <p:cNvPr id="7609" name="Google Shape;7609;p106"/>
              <p:cNvSpPr/>
              <p:nvPr/>
            </p:nvSpPr>
            <p:spPr>
              <a:xfrm>
                <a:off x="5214" y="1860"/>
                <a:ext cx="144" cy="108"/>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10" name="Google Shape;7610;p106"/>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7611" name="Google Shape;7611;p106"/>
            <p:cNvCxnSpPr/>
            <p:nvPr/>
          </p:nvCxnSpPr>
          <p:spPr>
            <a:xfrm>
              <a:off x="4184" y="2216"/>
              <a:ext cx="84" cy="112"/>
            </a:xfrm>
            <a:prstGeom prst="straightConnector1">
              <a:avLst/>
            </a:prstGeom>
            <a:noFill/>
            <a:ln cap="flat" cmpd="sng" w="9525">
              <a:solidFill>
                <a:srgbClr val="000000"/>
              </a:solidFill>
              <a:prstDash val="solid"/>
              <a:round/>
              <a:headEnd len="med" w="med" type="none"/>
              <a:tailEnd len="med" w="med" type="triangle"/>
            </a:ln>
          </p:spPr>
        </p:cxnSp>
        <p:cxnSp>
          <p:nvCxnSpPr>
            <p:cNvPr id="7612" name="Google Shape;7612;p106"/>
            <p:cNvCxnSpPr/>
            <p:nvPr/>
          </p:nvCxnSpPr>
          <p:spPr>
            <a:xfrm>
              <a:off x="4388" y="2278"/>
              <a:ext cx="82" cy="112"/>
            </a:xfrm>
            <a:prstGeom prst="straightConnector1">
              <a:avLst/>
            </a:prstGeom>
            <a:noFill/>
            <a:ln cap="flat" cmpd="sng" w="9525">
              <a:solidFill>
                <a:srgbClr val="000000"/>
              </a:solidFill>
              <a:prstDash val="solid"/>
              <a:round/>
              <a:headEnd len="med" w="med" type="none"/>
              <a:tailEnd len="med" w="med" type="triangle"/>
            </a:ln>
          </p:spPr>
        </p:cxnSp>
        <p:cxnSp>
          <p:nvCxnSpPr>
            <p:cNvPr id="7613" name="Google Shape;7613;p106"/>
            <p:cNvCxnSpPr/>
            <p:nvPr/>
          </p:nvCxnSpPr>
          <p:spPr>
            <a:xfrm>
              <a:off x="4620" y="2350"/>
              <a:ext cx="76" cy="110"/>
            </a:xfrm>
            <a:prstGeom prst="straightConnector1">
              <a:avLst/>
            </a:prstGeom>
            <a:noFill/>
            <a:ln cap="flat" cmpd="sng" w="9525">
              <a:solidFill>
                <a:srgbClr val="000000"/>
              </a:solidFill>
              <a:prstDash val="solid"/>
              <a:round/>
              <a:headEnd len="med" w="med" type="none"/>
              <a:tailEnd len="med" w="med" type="triangle"/>
            </a:ln>
          </p:spPr>
        </p:cxnSp>
      </p:grpSp>
      <p:grpSp>
        <p:nvGrpSpPr>
          <p:cNvPr id="7614" name="Google Shape;7614;p106"/>
          <p:cNvGrpSpPr/>
          <p:nvPr/>
        </p:nvGrpSpPr>
        <p:grpSpPr>
          <a:xfrm>
            <a:off x="9820071" y="3769540"/>
            <a:ext cx="632991" cy="300938"/>
            <a:chOff x="7493876" y="2774731"/>
            <a:chExt cx="1481958" cy="894622"/>
          </a:xfrm>
        </p:grpSpPr>
        <p:sp>
          <p:nvSpPr>
            <p:cNvPr id="7615" name="Google Shape;7615;p10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7616" name="Google Shape;7616;p10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7617" name="Google Shape;7617;p106"/>
            <p:cNvGrpSpPr/>
            <p:nvPr/>
          </p:nvGrpSpPr>
          <p:grpSpPr>
            <a:xfrm>
              <a:off x="7713663" y="2848339"/>
              <a:ext cx="1042107" cy="425543"/>
              <a:chOff x="7786941" y="2884917"/>
              <a:chExt cx="897649" cy="353919"/>
            </a:xfrm>
          </p:grpSpPr>
          <p:sp>
            <p:nvSpPr>
              <p:cNvPr id="7618" name="Google Shape;7618;p10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19" name="Google Shape;7619;p10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20" name="Google Shape;7620;p10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21" name="Google Shape;7621;p10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7622" name="Google Shape;7622;p106"/>
          <p:cNvGrpSpPr/>
          <p:nvPr/>
        </p:nvGrpSpPr>
        <p:grpSpPr>
          <a:xfrm>
            <a:off x="8883206" y="4890985"/>
            <a:ext cx="632991" cy="300938"/>
            <a:chOff x="7493876" y="2774731"/>
            <a:chExt cx="1481958" cy="894622"/>
          </a:xfrm>
        </p:grpSpPr>
        <p:sp>
          <p:nvSpPr>
            <p:cNvPr id="7623" name="Google Shape;7623;p10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7624" name="Google Shape;7624;p10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7625" name="Google Shape;7625;p106"/>
            <p:cNvGrpSpPr/>
            <p:nvPr/>
          </p:nvGrpSpPr>
          <p:grpSpPr>
            <a:xfrm>
              <a:off x="7713663" y="2848339"/>
              <a:ext cx="1042107" cy="425543"/>
              <a:chOff x="7786941" y="2884917"/>
              <a:chExt cx="897649" cy="353919"/>
            </a:xfrm>
          </p:grpSpPr>
          <p:sp>
            <p:nvSpPr>
              <p:cNvPr id="7626" name="Google Shape;7626;p10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27" name="Google Shape;7627;p10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28" name="Google Shape;7628;p10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629" name="Google Shape;7629;p10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0"/>
                                        </p:tgtEl>
                                        <p:attrNameLst>
                                          <p:attrName>style.visibility</p:attrName>
                                        </p:attrNameLst>
                                      </p:cBhvr>
                                      <p:to>
                                        <p:strVal val="visible"/>
                                      </p:to>
                                    </p:set>
                                    <p:animEffect filter="fade" transition="in">
                                      <p:cBhvr>
                                        <p:cTn dur="1000"/>
                                        <p:tgtEl>
                                          <p:spTgt spid="7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1"/>
                                        </p:tgtEl>
                                        <p:attrNameLst>
                                          <p:attrName>style.visibility</p:attrName>
                                        </p:attrNameLst>
                                      </p:cBhvr>
                                      <p:to>
                                        <p:strVal val="visible"/>
                                      </p:to>
                                    </p:set>
                                    <p:animEffect filter="fade" transition="in">
                                      <p:cBhvr>
                                        <p:cTn dur="1000"/>
                                        <p:tgtEl>
                                          <p:spTgt spid="7601"/>
                                        </p:tgtEl>
                                      </p:cBhvr>
                                    </p:animEffect>
                                  </p:childTnLst>
                                </p:cTn>
                              </p:par>
                              <p:par>
                                <p:cTn fill="hold" nodeType="withEffect" presetClass="entr" presetID="10" presetSubtype="0">
                                  <p:stCondLst>
                                    <p:cond delay="0"/>
                                  </p:stCondLst>
                                  <p:childTnLst>
                                    <p:set>
                                      <p:cBhvr>
                                        <p:cTn dur="1" fill="hold">
                                          <p:stCondLst>
                                            <p:cond delay="0"/>
                                          </p:stCondLst>
                                        </p:cTn>
                                        <p:tgtEl>
                                          <p:spTgt spid="7525">
                                            <p:txEl>
                                              <p:pRg end="0" st="0"/>
                                            </p:txEl>
                                          </p:spTgt>
                                        </p:tgtEl>
                                        <p:attrNameLst>
                                          <p:attrName>style.visibility</p:attrName>
                                        </p:attrNameLst>
                                      </p:cBhvr>
                                      <p:to>
                                        <p:strVal val="visible"/>
                                      </p:to>
                                    </p:set>
                                    <p:animEffect filter="fade" transition="in">
                                      <p:cBhvr>
                                        <p:cTn dur="500"/>
                                        <p:tgtEl>
                                          <p:spTgt spid="752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25">
                                            <p:txEl>
                                              <p:pRg end="1" st="1"/>
                                            </p:txEl>
                                          </p:spTgt>
                                        </p:tgtEl>
                                        <p:attrNameLst>
                                          <p:attrName>style.visibility</p:attrName>
                                        </p:attrNameLst>
                                      </p:cBhvr>
                                      <p:to>
                                        <p:strVal val="visible"/>
                                      </p:to>
                                    </p:set>
                                    <p:animEffect filter="fade" transition="in">
                                      <p:cBhvr>
                                        <p:cTn dur="500"/>
                                        <p:tgtEl>
                                          <p:spTgt spid="752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25">
                                            <p:txEl>
                                              <p:pRg end="2" st="2"/>
                                            </p:txEl>
                                          </p:spTgt>
                                        </p:tgtEl>
                                        <p:attrNameLst>
                                          <p:attrName>style.visibility</p:attrName>
                                        </p:attrNameLst>
                                      </p:cBhvr>
                                      <p:to>
                                        <p:strVal val="visible"/>
                                      </p:to>
                                    </p:set>
                                    <p:animEffect filter="fade" transition="in">
                                      <p:cBhvr>
                                        <p:cTn dur="500"/>
                                        <p:tgtEl>
                                          <p:spTgt spid="75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7"/>
                                        </p:tgtEl>
                                        <p:attrNameLst>
                                          <p:attrName>style.visibility</p:attrName>
                                        </p:attrNameLst>
                                      </p:cBhvr>
                                      <p:to>
                                        <p:strVal val="visible"/>
                                      </p:to>
                                    </p:set>
                                    <p:animEffect filter="fade" transition="in">
                                      <p:cBhvr>
                                        <p:cTn dur="1000"/>
                                        <p:tgtEl>
                                          <p:spTgt spid="75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0"/>
                                        </p:tgtEl>
                                        <p:attrNameLst>
                                          <p:attrName>style.visibility</p:attrName>
                                        </p:attrNameLst>
                                      </p:cBhvr>
                                      <p:to>
                                        <p:strVal val="visible"/>
                                      </p:to>
                                    </p:set>
                                    <p:animEffect filter="fade" transition="in">
                                      <p:cBhvr>
                                        <p:cTn dur="500"/>
                                        <p:tgtEl>
                                          <p:spTgt spid="75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4" name="Shape 7634"/>
        <p:cNvGrpSpPr/>
        <p:nvPr/>
      </p:nvGrpSpPr>
      <p:grpSpPr>
        <a:xfrm>
          <a:off x="0" y="0"/>
          <a:ext cx="0" cy="0"/>
          <a:chOff x="0" y="0"/>
          <a:chExt cx="0" cy="0"/>
        </a:xfrm>
      </p:grpSpPr>
      <p:sp>
        <p:nvSpPr>
          <p:cNvPr id="7635" name="Google Shape;7635;p107"/>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IP fragmentation/reassembly</a:t>
            </a:r>
            <a:endParaRPr/>
          </a:p>
        </p:txBody>
      </p:sp>
      <p:sp>
        <p:nvSpPr>
          <p:cNvPr id="7636" name="Google Shape;7636;p107"/>
          <p:cNvSpPr txBox="1"/>
          <p:nvPr>
            <p:ph idx="12" type="sldNum"/>
          </p:nvPr>
        </p:nvSpPr>
        <p:spPr>
          <a:xfrm>
            <a:off x="9219616" y="649936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grpSp>
        <p:nvGrpSpPr>
          <p:cNvPr id="7637" name="Google Shape;7637;p107"/>
          <p:cNvGrpSpPr/>
          <p:nvPr/>
        </p:nvGrpSpPr>
        <p:grpSpPr>
          <a:xfrm>
            <a:off x="4989773" y="1527175"/>
            <a:ext cx="4181475" cy="660400"/>
            <a:chOff x="3006" y="1205"/>
            <a:chExt cx="2634" cy="416"/>
          </a:xfrm>
        </p:grpSpPr>
        <p:sp>
          <p:nvSpPr>
            <p:cNvPr id="7638" name="Google Shape;7638;p107"/>
            <p:cNvSpPr/>
            <p:nvPr/>
          </p:nvSpPr>
          <p:spPr>
            <a:xfrm>
              <a:off x="3006" y="1242"/>
              <a:ext cx="2634" cy="342"/>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39" name="Google Shape;7639;p107"/>
            <p:cNvSpPr txBox="1"/>
            <p:nvPr/>
          </p:nvSpPr>
          <p:spPr>
            <a:xfrm>
              <a:off x="3734" y="1205"/>
              <a:ext cx="272"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ID</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=x</a:t>
              </a:r>
              <a:endParaRPr/>
            </a:p>
          </p:txBody>
        </p:sp>
        <p:sp>
          <p:nvSpPr>
            <p:cNvPr id="7640" name="Google Shape;7640;p107"/>
            <p:cNvSpPr txBox="1"/>
            <p:nvPr/>
          </p:nvSpPr>
          <p:spPr>
            <a:xfrm>
              <a:off x="4648" y="1217"/>
              <a:ext cx="468"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offset</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endParaRPr/>
            </a:p>
          </p:txBody>
        </p:sp>
        <p:sp>
          <p:nvSpPr>
            <p:cNvPr id="7641" name="Google Shape;7641;p107"/>
            <p:cNvSpPr txBox="1"/>
            <p:nvPr/>
          </p:nvSpPr>
          <p:spPr>
            <a:xfrm>
              <a:off x="4017" y="1217"/>
              <a:ext cx="596"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fragflag</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endParaRPr/>
            </a:p>
          </p:txBody>
        </p:sp>
        <p:sp>
          <p:nvSpPr>
            <p:cNvPr id="7642" name="Google Shape;7642;p107"/>
            <p:cNvSpPr txBox="1"/>
            <p:nvPr/>
          </p:nvSpPr>
          <p:spPr>
            <a:xfrm>
              <a:off x="3230" y="1205"/>
              <a:ext cx="520"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length</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=4000</a:t>
              </a:r>
              <a:endParaRPr/>
            </a:p>
          </p:txBody>
        </p:sp>
        <p:cxnSp>
          <p:nvCxnSpPr>
            <p:cNvPr id="7643" name="Google Shape;7643;p107"/>
            <p:cNvCxnSpPr/>
            <p:nvPr/>
          </p:nvCxnSpPr>
          <p:spPr>
            <a:xfrm>
              <a:off x="3246"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44" name="Google Shape;7644;p107"/>
            <p:cNvCxnSpPr/>
            <p:nvPr/>
          </p:nvCxnSpPr>
          <p:spPr>
            <a:xfrm>
              <a:off x="3750"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45" name="Google Shape;7645;p107"/>
            <p:cNvCxnSpPr/>
            <p:nvPr/>
          </p:nvCxnSpPr>
          <p:spPr>
            <a:xfrm>
              <a:off x="4020" y="1254"/>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46" name="Google Shape;7646;p107"/>
            <p:cNvCxnSpPr/>
            <p:nvPr/>
          </p:nvCxnSpPr>
          <p:spPr>
            <a:xfrm>
              <a:off x="4638"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47" name="Google Shape;7647;p107"/>
            <p:cNvCxnSpPr/>
            <p:nvPr/>
          </p:nvCxnSpPr>
          <p:spPr>
            <a:xfrm>
              <a:off x="5112" y="1242"/>
              <a:ext cx="0" cy="342"/>
            </a:xfrm>
            <a:prstGeom prst="straightConnector1">
              <a:avLst/>
            </a:prstGeom>
            <a:noFill/>
            <a:ln cap="flat" cmpd="sng" w="19050">
              <a:solidFill>
                <a:srgbClr val="000000"/>
              </a:solidFill>
              <a:prstDash val="solid"/>
              <a:round/>
              <a:headEnd len="med" w="med" type="none"/>
              <a:tailEnd len="med" w="med" type="none"/>
            </a:ln>
          </p:spPr>
        </p:cxnSp>
        <p:sp>
          <p:nvSpPr>
            <p:cNvPr id="7648" name="Google Shape;7648;p107"/>
            <p:cNvSpPr/>
            <p:nvPr/>
          </p:nvSpPr>
          <p:spPr>
            <a:xfrm>
              <a:off x="5232" y="1237"/>
              <a:ext cx="138" cy="35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649" name="Google Shape;7649;p107"/>
          <p:cNvGrpSpPr/>
          <p:nvPr/>
        </p:nvGrpSpPr>
        <p:grpSpPr>
          <a:xfrm>
            <a:off x="5078673" y="2290763"/>
            <a:ext cx="4645025" cy="3330574"/>
            <a:chOff x="2321" y="1443"/>
            <a:chExt cx="2926" cy="2098"/>
          </a:xfrm>
        </p:grpSpPr>
        <p:grpSp>
          <p:nvGrpSpPr>
            <p:cNvPr id="7650" name="Google Shape;7650;p107"/>
            <p:cNvGrpSpPr/>
            <p:nvPr/>
          </p:nvGrpSpPr>
          <p:grpSpPr>
            <a:xfrm>
              <a:off x="2613" y="2066"/>
              <a:ext cx="2634" cy="416"/>
              <a:chOff x="3006" y="1205"/>
              <a:chExt cx="2634" cy="416"/>
            </a:xfrm>
          </p:grpSpPr>
          <p:sp>
            <p:nvSpPr>
              <p:cNvPr id="7651" name="Google Shape;7651;p107"/>
              <p:cNvSpPr/>
              <p:nvPr/>
            </p:nvSpPr>
            <p:spPr>
              <a:xfrm>
                <a:off x="3006" y="1242"/>
                <a:ext cx="2634" cy="342"/>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52" name="Google Shape;7652;p107"/>
              <p:cNvSpPr txBox="1"/>
              <p:nvPr/>
            </p:nvSpPr>
            <p:spPr>
              <a:xfrm>
                <a:off x="3734" y="1205"/>
                <a:ext cx="272"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ID</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=x</a:t>
                </a:r>
                <a:endParaRPr/>
              </a:p>
            </p:txBody>
          </p:sp>
          <p:sp>
            <p:nvSpPr>
              <p:cNvPr id="7653" name="Google Shape;7653;p107"/>
              <p:cNvSpPr txBox="1"/>
              <p:nvPr/>
            </p:nvSpPr>
            <p:spPr>
              <a:xfrm>
                <a:off x="4648" y="1217"/>
                <a:ext cx="468"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offset</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endParaRPr/>
              </a:p>
            </p:txBody>
          </p:sp>
          <p:sp>
            <p:nvSpPr>
              <p:cNvPr id="7654" name="Google Shape;7654;p107"/>
              <p:cNvSpPr txBox="1"/>
              <p:nvPr/>
            </p:nvSpPr>
            <p:spPr>
              <a:xfrm>
                <a:off x="4017" y="1217"/>
                <a:ext cx="596"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fragflag</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a:t>
                </a:r>
                <a:endParaRPr/>
              </a:p>
            </p:txBody>
          </p:sp>
          <p:sp>
            <p:nvSpPr>
              <p:cNvPr id="7655" name="Google Shape;7655;p107"/>
              <p:cNvSpPr txBox="1"/>
              <p:nvPr/>
            </p:nvSpPr>
            <p:spPr>
              <a:xfrm>
                <a:off x="3230" y="1205"/>
                <a:ext cx="520"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length</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=1500</a:t>
                </a:r>
                <a:endParaRPr/>
              </a:p>
            </p:txBody>
          </p:sp>
          <p:cxnSp>
            <p:nvCxnSpPr>
              <p:cNvPr id="7656" name="Google Shape;7656;p107"/>
              <p:cNvCxnSpPr/>
              <p:nvPr/>
            </p:nvCxnSpPr>
            <p:spPr>
              <a:xfrm>
                <a:off x="3246"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57" name="Google Shape;7657;p107"/>
              <p:cNvCxnSpPr/>
              <p:nvPr/>
            </p:nvCxnSpPr>
            <p:spPr>
              <a:xfrm>
                <a:off x="3750"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58" name="Google Shape;7658;p107"/>
              <p:cNvCxnSpPr/>
              <p:nvPr/>
            </p:nvCxnSpPr>
            <p:spPr>
              <a:xfrm>
                <a:off x="4020" y="1254"/>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59" name="Google Shape;7659;p107"/>
              <p:cNvCxnSpPr/>
              <p:nvPr/>
            </p:nvCxnSpPr>
            <p:spPr>
              <a:xfrm>
                <a:off x="4638"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60" name="Google Shape;7660;p107"/>
              <p:cNvCxnSpPr/>
              <p:nvPr/>
            </p:nvCxnSpPr>
            <p:spPr>
              <a:xfrm>
                <a:off x="5112" y="1242"/>
                <a:ext cx="0" cy="342"/>
              </a:xfrm>
              <a:prstGeom prst="straightConnector1">
                <a:avLst/>
              </a:prstGeom>
              <a:noFill/>
              <a:ln cap="flat" cmpd="sng" w="19050">
                <a:solidFill>
                  <a:srgbClr val="000000"/>
                </a:solidFill>
                <a:prstDash val="solid"/>
                <a:round/>
                <a:headEnd len="med" w="med" type="none"/>
                <a:tailEnd len="med" w="med" type="none"/>
              </a:ln>
            </p:spPr>
          </p:cxnSp>
          <p:sp>
            <p:nvSpPr>
              <p:cNvPr id="7661" name="Google Shape;7661;p107"/>
              <p:cNvSpPr/>
              <p:nvPr/>
            </p:nvSpPr>
            <p:spPr>
              <a:xfrm>
                <a:off x="5232" y="1235"/>
                <a:ext cx="138" cy="35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662" name="Google Shape;7662;p107"/>
            <p:cNvGrpSpPr/>
            <p:nvPr/>
          </p:nvGrpSpPr>
          <p:grpSpPr>
            <a:xfrm>
              <a:off x="2613" y="2570"/>
              <a:ext cx="2634" cy="416"/>
              <a:chOff x="3006" y="1205"/>
              <a:chExt cx="2634" cy="416"/>
            </a:xfrm>
          </p:grpSpPr>
          <p:sp>
            <p:nvSpPr>
              <p:cNvPr id="7663" name="Google Shape;7663;p107"/>
              <p:cNvSpPr/>
              <p:nvPr/>
            </p:nvSpPr>
            <p:spPr>
              <a:xfrm>
                <a:off x="3006" y="1242"/>
                <a:ext cx="2634" cy="342"/>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64" name="Google Shape;7664;p107"/>
              <p:cNvSpPr txBox="1"/>
              <p:nvPr/>
            </p:nvSpPr>
            <p:spPr>
              <a:xfrm>
                <a:off x="3734" y="1205"/>
                <a:ext cx="272"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ID</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=x</a:t>
                </a:r>
                <a:endParaRPr/>
              </a:p>
            </p:txBody>
          </p:sp>
          <p:sp>
            <p:nvSpPr>
              <p:cNvPr id="7665" name="Google Shape;7665;p107"/>
              <p:cNvSpPr txBox="1"/>
              <p:nvPr/>
            </p:nvSpPr>
            <p:spPr>
              <a:xfrm>
                <a:off x="4648" y="1217"/>
                <a:ext cx="468"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offset</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=185</a:t>
                </a:r>
                <a:endParaRPr/>
              </a:p>
            </p:txBody>
          </p:sp>
          <p:sp>
            <p:nvSpPr>
              <p:cNvPr id="7666" name="Google Shape;7666;p107"/>
              <p:cNvSpPr txBox="1"/>
              <p:nvPr/>
            </p:nvSpPr>
            <p:spPr>
              <a:xfrm>
                <a:off x="4017" y="1217"/>
                <a:ext cx="596"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fragflag</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a:t>
                </a:r>
                <a:endParaRPr/>
              </a:p>
            </p:txBody>
          </p:sp>
          <p:sp>
            <p:nvSpPr>
              <p:cNvPr id="7667" name="Google Shape;7667;p107"/>
              <p:cNvSpPr txBox="1"/>
              <p:nvPr/>
            </p:nvSpPr>
            <p:spPr>
              <a:xfrm>
                <a:off x="3230" y="1205"/>
                <a:ext cx="520"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length</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=1500</a:t>
                </a:r>
                <a:endParaRPr/>
              </a:p>
            </p:txBody>
          </p:sp>
          <p:cxnSp>
            <p:nvCxnSpPr>
              <p:cNvPr id="7668" name="Google Shape;7668;p107"/>
              <p:cNvCxnSpPr/>
              <p:nvPr/>
            </p:nvCxnSpPr>
            <p:spPr>
              <a:xfrm>
                <a:off x="3246"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69" name="Google Shape;7669;p107"/>
              <p:cNvCxnSpPr/>
              <p:nvPr/>
            </p:nvCxnSpPr>
            <p:spPr>
              <a:xfrm>
                <a:off x="3750"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70" name="Google Shape;7670;p107"/>
              <p:cNvCxnSpPr/>
              <p:nvPr/>
            </p:nvCxnSpPr>
            <p:spPr>
              <a:xfrm>
                <a:off x="4020" y="1254"/>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71" name="Google Shape;7671;p107"/>
              <p:cNvCxnSpPr/>
              <p:nvPr/>
            </p:nvCxnSpPr>
            <p:spPr>
              <a:xfrm>
                <a:off x="4638"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72" name="Google Shape;7672;p107"/>
              <p:cNvCxnSpPr/>
              <p:nvPr/>
            </p:nvCxnSpPr>
            <p:spPr>
              <a:xfrm>
                <a:off x="5112" y="1242"/>
                <a:ext cx="0" cy="342"/>
              </a:xfrm>
              <a:prstGeom prst="straightConnector1">
                <a:avLst/>
              </a:prstGeom>
              <a:noFill/>
              <a:ln cap="flat" cmpd="sng" w="19050">
                <a:solidFill>
                  <a:srgbClr val="000000"/>
                </a:solidFill>
                <a:prstDash val="solid"/>
                <a:round/>
                <a:headEnd len="med" w="med" type="none"/>
                <a:tailEnd len="med" w="med" type="none"/>
              </a:ln>
            </p:spPr>
          </p:cxnSp>
          <p:sp>
            <p:nvSpPr>
              <p:cNvPr id="7673" name="Google Shape;7673;p107"/>
              <p:cNvSpPr/>
              <p:nvPr/>
            </p:nvSpPr>
            <p:spPr>
              <a:xfrm>
                <a:off x="5232" y="1235"/>
                <a:ext cx="138" cy="35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7674" name="Google Shape;7674;p107"/>
            <p:cNvGrpSpPr/>
            <p:nvPr/>
          </p:nvGrpSpPr>
          <p:grpSpPr>
            <a:xfrm>
              <a:off x="2607" y="3092"/>
              <a:ext cx="2634" cy="449"/>
              <a:chOff x="3006" y="1205"/>
              <a:chExt cx="2634" cy="449"/>
            </a:xfrm>
          </p:grpSpPr>
          <p:sp>
            <p:nvSpPr>
              <p:cNvPr id="7675" name="Google Shape;7675;p107"/>
              <p:cNvSpPr/>
              <p:nvPr/>
            </p:nvSpPr>
            <p:spPr>
              <a:xfrm>
                <a:off x="3006" y="1242"/>
                <a:ext cx="2634" cy="342"/>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76" name="Google Shape;7676;p107"/>
              <p:cNvSpPr txBox="1"/>
              <p:nvPr/>
            </p:nvSpPr>
            <p:spPr>
              <a:xfrm>
                <a:off x="3734" y="1205"/>
                <a:ext cx="272"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ID</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=x</a:t>
                </a:r>
                <a:endParaRPr/>
              </a:p>
            </p:txBody>
          </p:sp>
          <p:sp>
            <p:nvSpPr>
              <p:cNvPr id="7677" name="Google Shape;7677;p107"/>
              <p:cNvSpPr txBox="1"/>
              <p:nvPr/>
            </p:nvSpPr>
            <p:spPr>
              <a:xfrm>
                <a:off x="4648" y="1217"/>
                <a:ext cx="468"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offset</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=370</a:t>
                </a:r>
                <a:endParaRPr/>
              </a:p>
            </p:txBody>
          </p:sp>
          <p:sp>
            <p:nvSpPr>
              <p:cNvPr id="7678" name="Google Shape;7678;p107"/>
              <p:cNvSpPr txBox="1"/>
              <p:nvPr/>
            </p:nvSpPr>
            <p:spPr>
              <a:xfrm>
                <a:off x="4017" y="1217"/>
                <a:ext cx="596"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fragflag</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endParaRPr/>
              </a:p>
            </p:txBody>
          </p:sp>
          <p:sp>
            <p:nvSpPr>
              <p:cNvPr id="7679" name="Google Shape;7679;p107"/>
              <p:cNvSpPr txBox="1"/>
              <p:nvPr/>
            </p:nvSpPr>
            <p:spPr>
              <a:xfrm>
                <a:off x="3230" y="1205"/>
                <a:ext cx="520"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length</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=1040</a:t>
                </a:r>
                <a:endParaRPr/>
              </a:p>
            </p:txBody>
          </p:sp>
          <p:cxnSp>
            <p:nvCxnSpPr>
              <p:cNvPr id="7680" name="Google Shape;7680;p107"/>
              <p:cNvCxnSpPr/>
              <p:nvPr/>
            </p:nvCxnSpPr>
            <p:spPr>
              <a:xfrm>
                <a:off x="3246"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81" name="Google Shape;7681;p107"/>
              <p:cNvCxnSpPr/>
              <p:nvPr/>
            </p:nvCxnSpPr>
            <p:spPr>
              <a:xfrm>
                <a:off x="3750"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82" name="Google Shape;7682;p107"/>
              <p:cNvCxnSpPr/>
              <p:nvPr/>
            </p:nvCxnSpPr>
            <p:spPr>
              <a:xfrm>
                <a:off x="4020" y="1254"/>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83" name="Google Shape;7683;p107"/>
              <p:cNvCxnSpPr/>
              <p:nvPr/>
            </p:nvCxnSpPr>
            <p:spPr>
              <a:xfrm>
                <a:off x="4638" y="1242"/>
                <a:ext cx="0" cy="342"/>
              </a:xfrm>
              <a:prstGeom prst="straightConnector1">
                <a:avLst/>
              </a:prstGeom>
              <a:noFill/>
              <a:ln cap="flat" cmpd="sng" w="19050">
                <a:solidFill>
                  <a:srgbClr val="000000"/>
                </a:solidFill>
                <a:prstDash val="solid"/>
                <a:round/>
                <a:headEnd len="med" w="med" type="none"/>
                <a:tailEnd len="med" w="med" type="none"/>
              </a:ln>
            </p:spPr>
          </p:cxnSp>
          <p:cxnSp>
            <p:nvCxnSpPr>
              <p:cNvPr id="7684" name="Google Shape;7684;p107"/>
              <p:cNvCxnSpPr/>
              <p:nvPr/>
            </p:nvCxnSpPr>
            <p:spPr>
              <a:xfrm>
                <a:off x="5112" y="1242"/>
                <a:ext cx="0" cy="342"/>
              </a:xfrm>
              <a:prstGeom prst="straightConnector1">
                <a:avLst/>
              </a:prstGeom>
              <a:noFill/>
              <a:ln cap="flat" cmpd="sng" w="19050">
                <a:solidFill>
                  <a:srgbClr val="000000"/>
                </a:solidFill>
                <a:prstDash val="solid"/>
                <a:round/>
                <a:headEnd len="med" w="med" type="none"/>
                <a:tailEnd len="med" w="med" type="none"/>
              </a:ln>
            </p:spPr>
          </p:cxnSp>
          <p:sp>
            <p:nvSpPr>
              <p:cNvPr id="7685" name="Google Shape;7685;p107"/>
              <p:cNvSpPr/>
              <p:nvPr/>
            </p:nvSpPr>
            <p:spPr>
              <a:xfrm>
                <a:off x="5224" y="1235"/>
                <a:ext cx="146" cy="41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7686" name="Google Shape;7686;p107"/>
            <p:cNvSpPr/>
            <p:nvPr/>
          </p:nvSpPr>
          <p:spPr>
            <a:xfrm>
              <a:off x="2337" y="1443"/>
              <a:ext cx="210" cy="1362"/>
            </a:xfrm>
            <a:custGeom>
              <a:rect b="b" l="l" r="r" t="t"/>
              <a:pathLst>
                <a:path extrusionOk="0" h="1362" w="210">
                  <a:moveTo>
                    <a:pt x="0" y="0"/>
                  </a:moveTo>
                  <a:lnTo>
                    <a:pt x="0" y="1362"/>
                  </a:lnTo>
                  <a:lnTo>
                    <a:pt x="210" y="858"/>
                  </a:lnTo>
                </a:path>
              </a:pathLst>
            </a:custGeom>
            <a:noFill/>
            <a:ln cap="flat" cmpd="sng" w="19050">
              <a:solidFill>
                <a:srgbClr val="CC0000"/>
              </a:solidFill>
              <a:prstDash val="solid"/>
              <a:round/>
              <a:headEnd len="sm" w="sm" type="none"/>
              <a:tailEnd len="med" w="med" type="triangl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7687" name="Google Shape;7687;p107"/>
            <p:cNvCxnSpPr/>
            <p:nvPr/>
          </p:nvCxnSpPr>
          <p:spPr>
            <a:xfrm>
              <a:off x="2337" y="2787"/>
              <a:ext cx="228" cy="0"/>
            </a:xfrm>
            <a:prstGeom prst="straightConnector1">
              <a:avLst/>
            </a:prstGeom>
            <a:noFill/>
            <a:ln cap="flat" cmpd="sng" w="19050">
              <a:solidFill>
                <a:srgbClr val="CC0000"/>
              </a:solidFill>
              <a:prstDash val="solid"/>
              <a:round/>
              <a:headEnd len="med" w="med" type="none"/>
              <a:tailEnd len="med" w="med" type="triangle"/>
            </a:ln>
          </p:spPr>
        </p:cxnSp>
        <p:cxnSp>
          <p:nvCxnSpPr>
            <p:cNvPr id="7688" name="Google Shape;7688;p107"/>
            <p:cNvCxnSpPr/>
            <p:nvPr/>
          </p:nvCxnSpPr>
          <p:spPr>
            <a:xfrm>
              <a:off x="2343" y="2793"/>
              <a:ext cx="210" cy="498"/>
            </a:xfrm>
            <a:prstGeom prst="straightConnector1">
              <a:avLst/>
            </a:prstGeom>
            <a:noFill/>
            <a:ln cap="flat" cmpd="sng" w="19050">
              <a:solidFill>
                <a:srgbClr val="CC0000"/>
              </a:solidFill>
              <a:prstDash val="solid"/>
              <a:round/>
              <a:headEnd len="med" w="med" type="none"/>
              <a:tailEnd len="med" w="med" type="triangle"/>
            </a:ln>
          </p:spPr>
        </p:cxnSp>
        <p:sp>
          <p:nvSpPr>
            <p:cNvPr id="7689" name="Google Shape;7689;p107"/>
            <p:cNvSpPr txBox="1"/>
            <p:nvPr/>
          </p:nvSpPr>
          <p:spPr>
            <a:xfrm>
              <a:off x="2321" y="1490"/>
              <a:ext cx="1988"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Arial"/>
                <a:buNone/>
              </a:pPr>
              <a:r>
                <a:rPr b="0" i="1" lang="en-US" sz="1800" u="none" cap="none" strike="noStrike">
                  <a:solidFill>
                    <a:srgbClr val="CC0000"/>
                  </a:solidFill>
                  <a:latin typeface="Arial"/>
                  <a:ea typeface="Arial"/>
                  <a:cs typeface="Arial"/>
                  <a:sym typeface="Arial"/>
                </a:rPr>
                <a:t>one large datagram becomes</a:t>
              </a:r>
              <a:endParaRPr/>
            </a:p>
            <a:p>
              <a:pPr indent="0" lvl="0" marL="0" marR="0" rtl="0" algn="l">
                <a:lnSpc>
                  <a:spcPct val="100000"/>
                </a:lnSpc>
                <a:spcBef>
                  <a:spcPts val="0"/>
                </a:spcBef>
                <a:spcAft>
                  <a:spcPts val="0"/>
                </a:spcAft>
                <a:buClr>
                  <a:srgbClr val="CC0000"/>
                </a:buClr>
                <a:buSzPts val="1800"/>
                <a:buFont typeface="Arial"/>
                <a:buNone/>
              </a:pPr>
              <a:r>
                <a:rPr b="0" i="1" lang="en-US" sz="1800" u="none" cap="none" strike="noStrike">
                  <a:solidFill>
                    <a:srgbClr val="CC0000"/>
                  </a:solidFill>
                  <a:latin typeface="Arial"/>
                  <a:ea typeface="Arial"/>
                  <a:cs typeface="Arial"/>
                  <a:sym typeface="Arial"/>
                </a:rPr>
                <a:t>several smaller datagrams</a:t>
              </a:r>
              <a:endParaRPr/>
            </a:p>
          </p:txBody>
        </p:sp>
      </p:grpSp>
      <p:sp>
        <p:nvSpPr>
          <p:cNvPr id="7690" name="Google Shape;7690;p107"/>
          <p:cNvSpPr/>
          <p:nvPr/>
        </p:nvSpPr>
        <p:spPr>
          <a:xfrm>
            <a:off x="734518" y="1472029"/>
            <a:ext cx="3806877" cy="16779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SzPts val="2080"/>
              <a:buFont typeface="Noto Sans Symbols"/>
              <a:buNone/>
            </a:pPr>
            <a:r>
              <a:rPr lang="en-US" sz="3200">
                <a:solidFill>
                  <a:srgbClr val="0000A3"/>
                </a:solidFill>
                <a:latin typeface="Calibri"/>
                <a:ea typeface="Calibri"/>
                <a:cs typeface="Calibri"/>
                <a:sym typeface="Calibri"/>
              </a:rPr>
              <a:t>example:</a:t>
            </a:r>
            <a:endParaRPr/>
          </a:p>
          <a:p>
            <a:pPr indent="-284163" lvl="0" marL="403225" marR="0" rtl="0" algn="l">
              <a:lnSpc>
                <a:spcPct val="85000"/>
              </a:lnSpc>
              <a:spcBef>
                <a:spcPts val="480"/>
              </a:spcBef>
              <a:spcAft>
                <a:spcPts val="0"/>
              </a:spcAft>
              <a:buClr>
                <a:srgbClr val="000099"/>
              </a:buClr>
              <a:buSzPts val="2400"/>
              <a:buFont typeface="Noto Sans Symbols"/>
              <a:buChar char="▪"/>
            </a:pPr>
            <a:r>
              <a:rPr lang="en-US" sz="2400">
                <a:solidFill>
                  <a:srgbClr val="000000"/>
                </a:solidFill>
                <a:latin typeface="Calibri"/>
                <a:ea typeface="Calibri"/>
                <a:cs typeface="Calibri"/>
                <a:sym typeface="Calibri"/>
              </a:rPr>
              <a:t>4000 byte datagram</a:t>
            </a:r>
            <a:endParaRPr/>
          </a:p>
          <a:p>
            <a:pPr indent="-284163" lvl="0" marL="403225" marR="0" rtl="0" algn="l">
              <a:lnSpc>
                <a:spcPct val="85000"/>
              </a:lnSpc>
              <a:spcBef>
                <a:spcPts val="480"/>
              </a:spcBef>
              <a:spcAft>
                <a:spcPts val="0"/>
              </a:spcAft>
              <a:buClr>
                <a:srgbClr val="000099"/>
              </a:buClr>
              <a:buSzPts val="2400"/>
              <a:buFont typeface="Noto Sans Symbols"/>
              <a:buChar char="▪"/>
            </a:pPr>
            <a:r>
              <a:rPr lang="en-US" sz="2400">
                <a:solidFill>
                  <a:srgbClr val="000000"/>
                </a:solidFill>
                <a:latin typeface="Calibri"/>
                <a:ea typeface="Calibri"/>
                <a:cs typeface="Calibri"/>
                <a:sym typeface="Calibri"/>
              </a:rPr>
              <a:t>MTU = 1500 bytes</a:t>
            </a:r>
            <a:endParaRPr/>
          </a:p>
          <a:p>
            <a:pPr indent="-260350" lvl="0" marL="342900" marR="0" rtl="0" algn="l">
              <a:lnSpc>
                <a:spcPct val="85000"/>
              </a:lnSpc>
              <a:spcBef>
                <a:spcPts val="400"/>
              </a:spcBef>
              <a:spcAft>
                <a:spcPts val="0"/>
              </a:spcAft>
              <a:buClr>
                <a:srgbClr val="000099"/>
              </a:buClr>
              <a:buSzPts val="1300"/>
              <a:buFont typeface="Noto Sans Symbols"/>
              <a:buNone/>
            </a:pPr>
            <a:r>
              <a:t/>
            </a:r>
            <a:endParaRPr sz="2000">
              <a:solidFill>
                <a:srgbClr val="000000"/>
              </a:solidFill>
              <a:latin typeface="Gill Sans"/>
              <a:ea typeface="Gill Sans"/>
              <a:cs typeface="Gill Sans"/>
              <a:sym typeface="Gill Sans"/>
            </a:endParaRPr>
          </a:p>
        </p:txBody>
      </p:sp>
      <p:sp>
        <p:nvSpPr>
          <p:cNvPr id="7691" name="Google Shape;7691;p107"/>
          <p:cNvSpPr txBox="1"/>
          <p:nvPr/>
        </p:nvSpPr>
        <p:spPr>
          <a:xfrm>
            <a:off x="2437073" y="3238500"/>
            <a:ext cx="16065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1480 bytes in </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data field</a:t>
            </a:r>
            <a:endParaRPr/>
          </a:p>
        </p:txBody>
      </p:sp>
      <p:sp>
        <p:nvSpPr>
          <p:cNvPr id="7692" name="Google Shape;7692;p107"/>
          <p:cNvSpPr txBox="1"/>
          <p:nvPr/>
        </p:nvSpPr>
        <p:spPr>
          <a:xfrm>
            <a:off x="2899035" y="4071938"/>
            <a:ext cx="94615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offset =</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1480/8 </a:t>
            </a:r>
            <a:endParaRPr/>
          </a:p>
        </p:txBody>
      </p:sp>
      <p:cxnSp>
        <p:nvCxnSpPr>
          <p:cNvPr id="7693" name="Google Shape;7693;p107"/>
          <p:cNvCxnSpPr/>
          <p:nvPr/>
        </p:nvCxnSpPr>
        <p:spPr>
          <a:xfrm>
            <a:off x="3380048" y="3590925"/>
            <a:ext cx="2619375" cy="0"/>
          </a:xfrm>
          <a:prstGeom prst="straightConnector1">
            <a:avLst/>
          </a:prstGeom>
          <a:noFill/>
          <a:ln cap="flat" cmpd="sng" w="9525">
            <a:solidFill>
              <a:srgbClr val="000000"/>
            </a:solidFill>
            <a:prstDash val="solid"/>
            <a:round/>
            <a:headEnd len="med" w="med" type="none"/>
            <a:tailEnd len="med" w="med" type="none"/>
          </a:ln>
        </p:spPr>
      </p:cxnSp>
      <p:cxnSp>
        <p:nvCxnSpPr>
          <p:cNvPr id="7694" name="Google Shape;7694;p107"/>
          <p:cNvCxnSpPr/>
          <p:nvPr/>
        </p:nvCxnSpPr>
        <p:spPr>
          <a:xfrm rot="10800000">
            <a:off x="3713423" y="4394200"/>
            <a:ext cx="4672012"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9"/>
                                        </p:tgtEl>
                                        <p:attrNameLst>
                                          <p:attrName>style.visibility</p:attrName>
                                        </p:attrNameLst>
                                      </p:cBhvr>
                                      <p:to>
                                        <p:strVal val="visible"/>
                                      </p:to>
                                    </p:set>
                                    <p:animEffect filter="fade" transition="in">
                                      <p:cBhvr>
                                        <p:cTn dur="1000"/>
                                        <p:tgtEl>
                                          <p:spTgt spid="7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1"/>
                                        </p:tgtEl>
                                        <p:attrNameLst>
                                          <p:attrName>style.visibility</p:attrName>
                                        </p:attrNameLst>
                                      </p:cBhvr>
                                      <p:to>
                                        <p:strVal val="visible"/>
                                      </p:to>
                                    </p:set>
                                    <p:animEffect filter="fade" transition="in">
                                      <p:cBhvr>
                                        <p:cTn dur="500"/>
                                        <p:tgtEl>
                                          <p:spTgt spid="7691"/>
                                        </p:tgtEl>
                                      </p:cBhvr>
                                    </p:animEffect>
                                  </p:childTnLst>
                                </p:cTn>
                              </p:par>
                              <p:par>
                                <p:cTn fill="hold" nodeType="withEffect" presetClass="entr" presetID="10" presetSubtype="0">
                                  <p:stCondLst>
                                    <p:cond delay="0"/>
                                  </p:stCondLst>
                                  <p:childTnLst>
                                    <p:set>
                                      <p:cBhvr>
                                        <p:cTn dur="1" fill="hold">
                                          <p:stCondLst>
                                            <p:cond delay="0"/>
                                          </p:stCondLst>
                                        </p:cTn>
                                        <p:tgtEl>
                                          <p:spTgt spid="7693"/>
                                        </p:tgtEl>
                                        <p:attrNameLst>
                                          <p:attrName>style.visibility</p:attrName>
                                        </p:attrNameLst>
                                      </p:cBhvr>
                                      <p:to>
                                        <p:strVal val="visible"/>
                                      </p:to>
                                    </p:set>
                                    <p:animEffect filter="fade" transition="in">
                                      <p:cBhvr>
                                        <p:cTn dur="500"/>
                                        <p:tgtEl>
                                          <p:spTgt spid="76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92"/>
                                        </p:tgtEl>
                                        <p:attrNameLst>
                                          <p:attrName>style.visibility</p:attrName>
                                        </p:attrNameLst>
                                      </p:cBhvr>
                                      <p:to>
                                        <p:strVal val="visible"/>
                                      </p:to>
                                    </p:set>
                                    <p:animEffect filter="fade" transition="in">
                                      <p:cBhvr>
                                        <p:cTn dur="500"/>
                                        <p:tgtEl>
                                          <p:spTgt spid="7692"/>
                                        </p:tgtEl>
                                      </p:cBhvr>
                                    </p:animEffect>
                                  </p:childTnLst>
                                </p:cTn>
                              </p:par>
                              <p:par>
                                <p:cTn fill="hold" nodeType="withEffect" presetClass="entr" presetID="10" presetSubtype="0">
                                  <p:stCondLst>
                                    <p:cond delay="0"/>
                                  </p:stCondLst>
                                  <p:childTnLst>
                                    <p:set>
                                      <p:cBhvr>
                                        <p:cTn dur="1" fill="hold">
                                          <p:stCondLst>
                                            <p:cond delay="0"/>
                                          </p:stCondLst>
                                        </p:cTn>
                                        <p:tgtEl>
                                          <p:spTgt spid="7694"/>
                                        </p:tgtEl>
                                        <p:attrNameLst>
                                          <p:attrName>style.visibility</p:attrName>
                                        </p:attrNameLst>
                                      </p:cBhvr>
                                      <p:to>
                                        <p:strVal val="visible"/>
                                      </p:to>
                                    </p:set>
                                    <p:animEffect filter="fade" transition="in">
                                      <p:cBhvr>
                                        <p:cTn dur="500"/>
                                        <p:tgtEl>
                                          <p:spTgt spid="7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9" name="Shape 7699"/>
        <p:cNvGrpSpPr/>
        <p:nvPr/>
      </p:nvGrpSpPr>
      <p:grpSpPr>
        <a:xfrm>
          <a:off x="0" y="0"/>
          <a:ext cx="0" cy="0"/>
          <a:chOff x="0" y="0"/>
          <a:chExt cx="0" cy="0"/>
        </a:xfrm>
      </p:grpSpPr>
      <p:sp>
        <p:nvSpPr>
          <p:cNvPr id="7700" name="Google Shape;7700;p108"/>
          <p:cNvSpPr txBox="1"/>
          <p:nvPr>
            <p:ph type="title"/>
          </p:nvPr>
        </p:nvSpPr>
        <p:spPr>
          <a:xfrm>
            <a:off x="748259" y="236193"/>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DHCP: Wireshark output </a:t>
            </a:r>
            <a:r>
              <a:rPr lang="en-US" sz="4000"/>
              <a:t>(home LAN)</a:t>
            </a:r>
            <a:endParaRPr/>
          </a:p>
        </p:txBody>
      </p:sp>
      <p:sp>
        <p:nvSpPr>
          <p:cNvPr id="7701" name="Google Shape;7701;p108"/>
          <p:cNvSpPr txBox="1"/>
          <p:nvPr>
            <p:ph idx="12" type="sldNum"/>
          </p:nvPr>
        </p:nvSpPr>
        <p:spPr>
          <a:xfrm>
            <a:off x="9219616" y="649936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
        <p:nvSpPr>
          <p:cNvPr id="7702" name="Google Shape;7702;p108"/>
          <p:cNvSpPr txBox="1"/>
          <p:nvPr/>
        </p:nvSpPr>
        <p:spPr>
          <a:xfrm>
            <a:off x="6509140" y="1334125"/>
            <a:ext cx="5682860" cy="5272213"/>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Message type: </a:t>
            </a:r>
            <a:r>
              <a:rPr b="1" lang="en-US" sz="1400">
                <a:solidFill>
                  <a:srgbClr val="FF0000"/>
                </a:solidFill>
                <a:latin typeface="Arial"/>
                <a:ea typeface="Arial"/>
                <a:cs typeface="Arial"/>
                <a:sym typeface="Arial"/>
              </a:rPr>
              <a:t>Boot Reply (2)</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Hardware type: Ethernet</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Hardware address length: 6</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Hops: 0</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Transaction ID: 0x6b3a11b7</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Seconds elapsed: 0</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Bootp flags: 0x0000 (Unicast)</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Client IP address: 192.168.1.101 (192.168.1.101)</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Your (client) IP address: 0.0.0.0 (0.0.0.0)</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Next server IP address: 192.168.1.1 (192.168.1.1)</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Relay agent IP address: 0.0.0.0 (0.0.0.0)</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Client MAC address: Wistron_23:68:8a (00:16:d3:23:68:8a)</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Server host name not given</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Boot file name not given</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Magic cookie: (OK)</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Option: (t=53,l=1) DHCP Message Type = DHCP ACK</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Option: (t=54,l=4) Server Identifier = 192.168.1.1</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Option: (t=1,l=4) Subnet Mask = 255.255.255.0</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Option: (t=3,l=4) Router = 192.168.1.1</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Option: (6) Domain Name Server</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     Length: 12; Value: 445747E2445749F244574092; </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      IP Address: 68.87.71.226;</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      IP Address: 68.87.73.242; </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      IP Address: 68.87.64.146</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Option: (t=15,l=20) Domain Name = "hsd1.ma.comcast.net."</a:t>
            </a:r>
            <a:endParaRPr/>
          </a:p>
          <a:p>
            <a:pPr indent="0" lvl="0" marL="0" marR="0" rtl="0" algn="l">
              <a:lnSpc>
                <a:spcPct val="90000"/>
              </a:lnSpc>
              <a:spcBef>
                <a:spcPts val="0"/>
              </a:spcBef>
              <a:spcAft>
                <a:spcPts val="0"/>
              </a:spcAft>
              <a:buNone/>
            </a:pPr>
            <a:r>
              <a:t/>
            </a:r>
            <a:endParaRPr sz="1000">
              <a:solidFill>
                <a:schemeClr val="dk1"/>
              </a:solidFill>
              <a:latin typeface="Arial"/>
              <a:ea typeface="Arial"/>
              <a:cs typeface="Arial"/>
              <a:sym typeface="Arial"/>
            </a:endParaRPr>
          </a:p>
        </p:txBody>
      </p:sp>
      <p:sp>
        <p:nvSpPr>
          <p:cNvPr id="7703" name="Google Shape;7703;p108"/>
          <p:cNvSpPr txBox="1"/>
          <p:nvPr/>
        </p:nvSpPr>
        <p:spPr>
          <a:xfrm>
            <a:off x="861699" y="1214204"/>
            <a:ext cx="5808925" cy="552151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Message type: </a:t>
            </a:r>
            <a:r>
              <a:rPr b="1" lang="en-US" sz="1400" u="sng">
                <a:solidFill>
                  <a:srgbClr val="FF0000"/>
                </a:solidFill>
                <a:latin typeface="Arial"/>
                <a:ea typeface="Arial"/>
                <a:cs typeface="Arial"/>
                <a:sym typeface="Arial"/>
              </a:rPr>
              <a:t>Boot Request (1)</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Hardware type: Ethernet</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Hardware address length: 6</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Hops: 0</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Transaction ID: 0x6b3a11b7</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Seconds elapsed: 0</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Bootp flags: 0x0000 (Unicast)</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Client IP address: 0.0.0.0 (0.0.0.0)</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Your (client) IP address: 0.0.0.0 (0.0.0.0)</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Next server IP address: 0.0.0.0 (0.0.0.0)</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Relay agent IP address: 0.0.0.0 (0.0.0.0)</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Client MAC address: Wistron_23:68:8a (00:16:d3:23:68:8a)</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Server host name not given</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Boot file name not given</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Magic cookie: (OK)</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Option: (t=53,l=1) </a:t>
            </a:r>
            <a:r>
              <a:rPr b="1" lang="en-US" sz="1400">
                <a:solidFill>
                  <a:srgbClr val="FF0000"/>
                </a:solidFill>
                <a:latin typeface="Arial"/>
                <a:ea typeface="Arial"/>
                <a:cs typeface="Arial"/>
                <a:sym typeface="Arial"/>
              </a:rPr>
              <a:t>DHCP Message Type = DHCP Request</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Option: (61) Client identifier</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     Length: 7; Value: 010016D323688A; </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     Hardware type: Ethernet</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     Client MAC address: Wistron_23:68:8a (00:16:d3:23:68:8a)</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Option: (t=50,l=4) Requested IP Address = 192.168.1.101</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Option: (t=12,l=5) Host Name = "nomad"</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Option: (55) Parameter Request List</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     Length: 11; Value: 010F03062C2E2F1F21F92B</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     </a:t>
            </a:r>
            <a:r>
              <a:rPr b="1" lang="en-US" sz="1400">
                <a:solidFill>
                  <a:srgbClr val="FF0000"/>
                </a:solidFill>
                <a:latin typeface="Arial"/>
                <a:ea typeface="Arial"/>
                <a:cs typeface="Arial"/>
                <a:sym typeface="Arial"/>
              </a:rPr>
              <a:t>1 = Subnet Mask; 15 = Domain Name</a:t>
            </a:r>
            <a:endParaRPr/>
          </a:p>
          <a:p>
            <a:pPr indent="0" lvl="0" marL="0" marR="0" rtl="0" algn="l">
              <a:lnSpc>
                <a:spcPct val="90000"/>
              </a:lnSpc>
              <a:spcBef>
                <a:spcPts val="0"/>
              </a:spcBef>
              <a:spcAft>
                <a:spcPts val="0"/>
              </a:spcAft>
              <a:buNone/>
            </a:pPr>
            <a:r>
              <a:rPr b="1" lang="en-US" sz="1400">
                <a:solidFill>
                  <a:srgbClr val="FF0000"/>
                </a:solidFill>
                <a:latin typeface="Arial"/>
                <a:ea typeface="Arial"/>
                <a:cs typeface="Arial"/>
                <a:sym typeface="Arial"/>
              </a:rPr>
              <a:t>     3 = Router; 6 = Domain Name Server</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     44 = NetBIOS over TCP/IP Name Server</a:t>
            </a:r>
            <a:endParaRPr/>
          </a:p>
          <a:p>
            <a:pPr indent="0" lvl="0" marL="0" marR="0" rtl="0" algn="l">
              <a:lnSpc>
                <a:spcPct val="90000"/>
              </a:lnSpc>
              <a:spcBef>
                <a:spcPts val="0"/>
              </a:spcBef>
              <a:spcAft>
                <a:spcPts val="0"/>
              </a:spcAft>
              <a:buNone/>
            </a:pPr>
            <a:r>
              <a:rPr lang="en-US" sz="14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7704" name="Google Shape;7704;p108"/>
          <p:cNvSpPr txBox="1"/>
          <p:nvPr/>
        </p:nvSpPr>
        <p:spPr>
          <a:xfrm>
            <a:off x="9687941" y="1610037"/>
            <a:ext cx="96532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A3"/>
                </a:solidFill>
                <a:latin typeface="Arial"/>
                <a:ea typeface="Arial"/>
                <a:cs typeface="Arial"/>
                <a:sym typeface="Arial"/>
              </a:rPr>
              <a:t>reply</a:t>
            </a:r>
            <a:endParaRPr sz="2400">
              <a:solidFill>
                <a:srgbClr val="0000A3"/>
              </a:solidFill>
              <a:latin typeface="Arial"/>
              <a:ea typeface="Arial"/>
              <a:cs typeface="Arial"/>
              <a:sym typeface="Arial"/>
            </a:endParaRPr>
          </a:p>
        </p:txBody>
      </p:sp>
      <p:sp>
        <p:nvSpPr>
          <p:cNvPr id="7705" name="Google Shape;7705;p108"/>
          <p:cNvSpPr txBox="1"/>
          <p:nvPr/>
        </p:nvSpPr>
        <p:spPr>
          <a:xfrm>
            <a:off x="3572396" y="1556166"/>
            <a:ext cx="138531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A3"/>
                </a:solidFill>
                <a:latin typeface="Arial"/>
                <a:ea typeface="Arial"/>
                <a:cs typeface="Arial"/>
                <a:sym typeface="Arial"/>
              </a:rPr>
              <a:t>request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16"/>
          <p:cNvSpPr txBox="1"/>
          <p:nvPr>
            <p:ph type="title"/>
          </p:nvPr>
        </p:nvSpPr>
        <p:spPr>
          <a:xfrm>
            <a:off x="838200" y="398812"/>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Network-layer service model</a:t>
            </a:r>
            <a:endParaRPr/>
          </a:p>
        </p:txBody>
      </p:sp>
      <p:sp>
        <p:nvSpPr>
          <p:cNvPr id="1298" name="Google Shape;1298;p16"/>
          <p:cNvSpPr txBox="1"/>
          <p:nvPr/>
        </p:nvSpPr>
        <p:spPr>
          <a:xfrm>
            <a:off x="549795" y="1745078"/>
            <a:ext cx="1552092" cy="393954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Network</a:t>
            </a:r>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Architecture</a:t>
            </a:r>
            <a:endParaRPr/>
          </a:p>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Internet</a:t>
            </a:r>
            <a:endParaRPr/>
          </a:p>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ATM</a:t>
            </a:r>
            <a:endParaRPr/>
          </a:p>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ATM</a:t>
            </a:r>
            <a:endParaRPr/>
          </a:p>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Internet</a:t>
            </a:r>
            <a:endParaRPr/>
          </a:p>
          <a:p>
            <a:pPr indent="0" lvl="0" marL="0" marR="0" rtl="0" algn="r">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r">
              <a:lnSpc>
                <a:spcPct val="100000"/>
              </a:lnSpc>
              <a:spcBef>
                <a:spcPts val="12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Internet</a:t>
            </a:r>
            <a:endParaRPr b="0" i="0" sz="2400" u="none" cap="none" strike="noStrike">
              <a:solidFill>
                <a:srgbClr val="000000"/>
              </a:solidFill>
              <a:latin typeface="Times New Roman"/>
              <a:ea typeface="Times New Roman"/>
              <a:cs typeface="Times New Roman"/>
              <a:sym typeface="Times New Roman"/>
            </a:endParaRPr>
          </a:p>
        </p:txBody>
      </p:sp>
      <p:sp>
        <p:nvSpPr>
          <p:cNvPr id="1299" name="Google Shape;1299;p16"/>
          <p:cNvSpPr txBox="1"/>
          <p:nvPr/>
        </p:nvSpPr>
        <p:spPr>
          <a:xfrm>
            <a:off x="2453424" y="1760576"/>
            <a:ext cx="2645518" cy="39138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Service</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Model</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best effort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Constant Bit Rate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Available Bit Rate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Intserv Guaranteed</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(RFC 1633</a:t>
            </a:r>
            <a:r>
              <a:rPr b="0" i="0" lang="en-US" sz="2000" u="none" cap="none" strike="noStrike">
                <a:solidFill>
                  <a:srgbClr val="000000"/>
                </a:solidFill>
                <a:latin typeface="Arial"/>
                <a:ea typeface="Arial"/>
                <a:cs typeface="Arial"/>
                <a:sym typeface="Arial"/>
              </a:rPr>
              <a:t>)</a:t>
            </a:r>
            <a:endParaRPr/>
          </a:p>
          <a:p>
            <a:pPr indent="0" lvl="0" marL="0" marR="0" rtl="0" algn="l">
              <a:lnSpc>
                <a:spcPct val="100000"/>
              </a:lnSpc>
              <a:spcBef>
                <a:spcPts val="10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Diffserv  </a:t>
            </a:r>
            <a:r>
              <a:rPr b="0" i="0" lang="en-US" sz="1600" u="none" cap="none" strike="noStrike">
                <a:solidFill>
                  <a:srgbClr val="000000"/>
                </a:solidFill>
                <a:latin typeface="Arial"/>
                <a:ea typeface="Arial"/>
                <a:cs typeface="Arial"/>
                <a:sym typeface="Arial"/>
              </a:rPr>
              <a:t>(RFC 2475</a:t>
            </a:r>
            <a:r>
              <a:rPr b="0" i="0" lang="en-US" sz="2000" u="none" cap="none" strike="noStrike">
                <a:solidFill>
                  <a:srgbClr val="000000"/>
                </a:solidFill>
                <a:latin typeface="Arial"/>
                <a:ea typeface="Arial"/>
                <a:cs typeface="Arial"/>
                <a:sym typeface="Arial"/>
              </a:rPr>
              <a:t>) </a:t>
            </a:r>
            <a:endParaRPr b="0" i="0" sz="2400" u="none" cap="none" strike="noStrike">
              <a:solidFill>
                <a:srgbClr val="000000"/>
              </a:solidFill>
              <a:latin typeface="Times New Roman"/>
              <a:ea typeface="Times New Roman"/>
              <a:cs typeface="Times New Roman"/>
              <a:sym typeface="Times New Roman"/>
            </a:endParaRPr>
          </a:p>
        </p:txBody>
      </p:sp>
      <p:sp>
        <p:nvSpPr>
          <p:cNvPr id="1300" name="Google Shape;1300;p16"/>
          <p:cNvSpPr txBox="1"/>
          <p:nvPr/>
        </p:nvSpPr>
        <p:spPr>
          <a:xfrm>
            <a:off x="5253925" y="2071348"/>
            <a:ext cx="2137764"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Bandwidth</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none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Constant rate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Guaranteed min</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possible</a:t>
            </a:r>
            <a:endParaRPr b="0" i="0" sz="2400" u="none" cap="none" strike="noStrike">
              <a:solidFill>
                <a:srgbClr val="000000"/>
              </a:solidFill>
              <a:latin typeface="Times New Roman"/>
              <a:ea typeface="Times New Roman"/>
              <a:cs typeface="Times New Roman"/>
              <a:sym typeface="Times New Roman"/>
            </a:endParaRPr>
          </a:p>
        </p:txBody>
      </p:sp>
      <p:sp>
        <p:nvSpPr>
          <p:cNvPr id="1301" name="Google Shape;1301;p16"/>
          <p:cNvSpPr txBox="1"/>
          <p:nvPr/>
        </p:nvSpPr>
        <p:spPr>
          <a:xfrm>
            <a:off x="7310368" y="2071348"/>
            <a:ext cx="1112805"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Loss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possibly</a:t>
            </a:r>
            <a:endParaRPr b="0" i="0" sz="2400" u="none" cap="none" strike="noStrike">
              <a:solidFill>
                <a:srgbClr val="000000"/>
              </a:solidFill>
              <a:latin typeface="Times New Roman"/>
              <a:ea typeface="Times New Roman"/>
              <a:cs typeface="Times New Roman"/>
              <a:sym typeface="Times New Roman"/>
            </a:endParaRPr>
          </a:p>
        </p:txBody>
      </p:sp>
      <p:sp>
        <p:nvSpPr>
          <p:cNvPr id="1302" name="Google Shape;1302;p16"/>
          <p:cNvSpPr txBox="1"/>
          <p:nvPr/>
        </p:nvSpPr>
        <p:spPr>
          <a:xfrm>
            <a:off x="8483715" y="2080873"/>
            <a:ext cx="1112805"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Order</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possibly</a:t>
            </a:r>
            <a:endParaRPr b="0" i="0" sz="2400" u="none" cap="none" strike="noStrike">
              <a:solidFill>
                <a:srgbClr val="000000"/>
              </a:solidFill>
              <a:latin typeface="Times New Roman"/>
              <a:ea typeface="Times New Roman"/>
              <a:cs typeface="Times New Roman"/>
              <a:sym typeface="Times New Roman"/>
            </a:endParaRPr>
          </a:p>
        </p:txBody>
      </p:sp>
      <p:sp>
        <p:nvSpPr>
          <p:cNvPr id="1303" name="Google Shape;1303;p16"/>
          <p:cNvSpPr txBox="1"/>
          <p:nvPr/>
        </p:nvSpPr>
        <p:spPr>
          <a:xfrm>
            <a:off x="9712924" y="2080873"/>
            <a:ext cx="946221" cy="36317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Timing</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yes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no</a:t>
            </a:r>
            <a:endParaRPr b="0" i="0" sz="2400" u="none" cap="none" strike="noStrike">
              <a:solidFill>
                <a:srgbClr val="000000"/>
              </a:solidFill>
              <a:latin typeface="Times New Roman"/>
              <a:ea typeface="Times New Roman"/>
              <a:cs typeface="Times New Roman"/>
              <a:sym typeface="Times New Roman"/>
            </a:endParaRPr>
          </a:p>
        </p:txBody>
      </p:sp>
      <p:sp>
        <p:nvSpPr>
          <p:cNvPr id="1304" name="Google Shape;1304;p16"/>
          <p:cNvSpPr txBox="1"/>
          <p:nvPr/>
        </p:nvSpPr>
        <p:spPr>
          <a:xfrm>
            <a:off x="5778457" y="1566819"/>
            <a:ext cx="456887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Quality of Service (QoS) Guarantees ?</a:t>
            </a:r>
            <a:endParaRPr b="0" i="0" sz="2400" u="none" cap="none" strike="noStrike">
              <a:solidFill>
                <a:srgbClr val="000000"/>
              </a:solidFill>
              <a:latin typeface="Times New Roman"/>
              <a:ea typeface="Times New Roman"/>
              <a:cs typeface="Times New Roman"/>
              <a:sym typeface="Times New Roman"/>
            </a:endParaRPr>
          </a:p>
        </p:txBody>
      </p:sp>
      <p:cxnSp>
        <p:nvCxnSpPr>
          <p:cNvPr id="1305" name="Google Shape;1305;p16"/>
          <p:cNvCxnSpPr/>
          <p:nvPr/>
        </p:nvCxnSpPr>
        <p:spPr>
          <a:xfrm>
            <a:off x="5315919" y="2007768"/>
            <a:ext cx="5362413" cy="0"/>
          </a:xfrm>
          <a:prstGeom prst="straightConnector1">
            <a:avLst/>
          </a:prstGeom>
          <a:noFill/>
          <a:ln cap="flat" cmpd="sng" w="28575">
            <a:solidFill>
              <a:srgbClr val="000099"/>
            </a:solidFill>
            <a:prstDash val="solid"/>
            <a:round/>
            <a:headEnd len="med" w="med" type="none"/>
            <a:tailEnd len="med" w="med" type="none"/>
          </a:ln>
        </p:spPr>
      </p:cxnSp>
      <p:cxnSp>
        <p:nvCxnSpPr>
          <p:cNvPr id="1306" name="Google Shape;1306;p16"/>
          <p:cNvCxnSpPr/>
          <p:nvPr/>
        </p:nvCxnSpPr>
        <p:spPr>
          <a:xfrm>
            <a:off x="1070632" y="2577761"/>
            <a:ext cx="9623199" cy="0"/>
          </a:xfrm>
          <a:prstGeom prst="straightConnector1">
            <a:avLst/>
          </a:prstGeom>
          <a:noFill/>
          <a:ln cap="flat" cmpd="sng" w="28575">
            <a:solidFill>
              <a:srgbClr val="000099"/>
            </a:solidFill>
            <a:prstDash val="solid"/>
            <a:round/>
            <a:headEnd len="med" w="med" type="none"/>
            <a:tailEnd len="med" w="med" type="none"/>
          </a:ln>
        </p:spPr>
      </p:cxnSp>
      <p:cxnSp>
        <p:nvCxnSpPr>
          <p:cNvPr id="1307" name="Google Shape;1307;p16"/>
          <p:cNvCxnSpPr/>
          <p:nvPr/>
        </p:nvCxnSpPr>
        <p:spPr>
          <a:xfrm>
            <a:off x="1068049" y="3210609"/>
            <a:ext cx="9623199" cy="0"/>
          </a:xfrm>
          <a:prstGeom prst="straightConnector1">
            <a:avLst/>
          </a:prstGeom>
          <a:noFill/>
          <a:ln cap="flat" cmpd="sng" w="28575">
            <a:solidFill>
              <a:srgbClr val="000099"/>
            </a:solidFill>
            <a:prstDash val="solid"/>
            <a:round/>
            <a:headEnd len="med" w="med" type="none"/>
            <a:tailEnd len="med" w="med" type="none"/>
          </a:ln>
        </p:spPr>
      </p:cxnSp>
      <p:cxnSp>
        <p:nvCxnSpPr>
          <p:cNvPr id="1308" name="Google Shape;1308;p16"/>
          <p:cNvCxnSpPr/>
          <p:nvPr/>
        </p:nvCxnSpPr>
        <p:spPr>
          <a:xfrm>
            <a:off x="1065466" y="3827958"/>
            <a:ext cx="9623199" cy="0"/>
          </a:xfrm>
          <a:prstGeom prst="straightConnector1">
            <a:avLst/>
          </a:prstGeom>
          <a:noFill/>
          <a:ln cap="flat" cmpd="sng" w="28575">
            <a:solidFill>
              <a:srgbClr val="000099"/>
            </a:solidFill>
            <a:prstDash val="solid"/>
            <a:round/>
            <a:headEnd len="med" w="med" type="none"/>
            <a:tailEnd len="med" w="med" type="none"/>
          </a:ln>
        </p:spPr>
      </p:cxnSp>
      <p:cxnSp>
        <p:nvCxnSpPr>
          <p:cNvPr id="1309" name="Google Shape;1309;p16"/>
          <p:cNvCxnSpPr/>
          <p:nvPr/>
        </p:nvCxnSpPr>
        <p:spPr>
          <a:xfrm>
            <a:off x="1062883" y="4445307"/>
            <a:ext cx="9623199" cy="0"/>
          </a:xfrm>
          <a:prstGeom prst="straightConnector1">
            <a:avLst/>
          </a:prstGeom>
          <a:noFill/>
          <a:ln cap="flat" cmpd="sng" w="28575">
            <a:solidFill>
              <a:srgbClr val="000099"/>
            </a:solidFill>
            <a:prstDash val="solid"/>
            <a:round/>
            <a:headEnd len="med" w="med" type="none"/>
            <a:tailEnd len="med" w="med" type="none"/>
          </a:ln>
        </p:spPr>
      </p:cxnSp>
      <p:cxnSp>
        <p:nvCxnSpPr>
          <p:cNvPr id="1310" name="Google Shape;1310;p16"/>
          <p:cNvCxnSpPr/>
          <p:nvPr/>
        </p:nvCxnSpPr>
        <p:spPr>
          <a:xfrm>
            <a:off x="1075798" y="5217639"/>
            <a:ext cx="9623199" cy="0"/>
          </a:xfrm>
          <a:prstGeom prst="straightConnector1">
            <a:avLst/>
          </a:prstGeom>
          <a:noFill/>
          <a:ln cap="flat" cmpd="sng" w="28575">
            <a:solidFill>
              <a:srgbClr val="000099"/>
            </a:solidFill>
            <a:prstDash val="solid"/>
            <a:round/>
            <a:headEnd len="med" w="med" type="none"/>
            <a:tailEnd len="med" w="med" type="none"/>
          </a:ln>
        </p:spPr>
      </p:cxnSp>
      <p:sp>
        <p:nvSpPr>
          <p:cNvPr id="1311" name="Google Shape;1311;p1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7"/>
          <p:cNvSpPr txBox="1"/>
          <p:nvPr>
            <p:ph type="title"/>
          </p:nvPr>
        </p:nvSpPr>
        <p:spPr>
          <a:xfrm>
            <a:off x="838200" y="398812"/>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Reflections on best-effort  service:</a:t>
            </a:r>
            <a:endParaRPr/>
          </a:p>
        </p:txBody>
      </p:sp>
      <p:sp>
        <p:nvSpPr>
          <p:cNvPr id="1318" name="Google Shape;1318;p17"/>
          <p:cNvSpPr txBox="1"/>
          <p:nvPr>
            <p:ph idx="1" type="body"/>
          </p:nvPr>
        </p:nvSpPr>
        <p:spPr>
          <a:xfrm>
            <a:off x="848755" y="1399565"/>
            <a:ext cx="10836967" cy="4691268"/>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2800"/>
              <a:buFont typeface="Noto Sans Symbols"/>
              <a:buChar char="▪"/>
            </a:pPr>
            <a:r>
              <a:rPr lang="en-US">
                <a:solidFill>
                  <a:srgbClr val="0013A3"/>
                </a:solidFill>
              </a:rPr>
              <a:t>simplicity of mechanism </a:t>
            </a:r>
            <a:r>
              <a:rPr lang="en-US"/>
              <a:t>has allowed Internet to be widely deployed adopted</a:t>
            </a:r>
            <a:endParaRPr/>
          </a:p>
          <a:p>
            <a:pPr indent="-222250" lvl="0" marL="352425" rtl="0" algn="l">
              <a:lnSpc>
                <a:spcPct val="90000"/>
              </a:lnSpc>
              <a:spcBef>
                <a:spcPts val="1000"/>
              </a:spcBef>
              <a:spcAft>
                <a:spcPts val="0"/>
              </a:spcAft>
              <a:buSzPts val="2800"/>
              <a:buFont typeface="Noto Sans Symbols"/>
              <a:buChar char="▪"/>
            </a:pPr>
            <a:r>
              <a:rPr lang="en-US"/>
              <a:t>sufficient </a:t>
            </a:r>
            <a:r>
              <a:rPr lang="en-US">
                <a:solidFill>
                  <a:srgbClr val="0013A3"/>
                </a:solidFill>
              </a:rPr>
              <a:t>provisioning of bandwidth</a:t>
            </a:r>
            <a:r>
              <a:rPr lang="en-US"/>
              <a:t> allows performance of real-time applications (e.g., interactive voice, video) to be “good enough” for “most of the time”</a:t>
            </a:r>
            <a:endParaRPr/>
          </a:p>
          <a:p>
            <a:pPr indent="-222250" lvl="0" marL="352425" rtl="0" algn="l">
              <a:lnSpc>
                <a:spcPct val="90000"/>
              </a:lnSpc>
              <a:spcBef>
                <a:spcPts val="1000"/>
              </a:spcBef>
              <a:spcAft>
                <a:spcPts val="0"/>
              </a:spcAft>
              <a:buSzPts val="2800"/>
              <a:buFont typeface="Noto Sans Symbols"/>
              <a:buChar char="▪"/>
            </a:pPr>
            <a:r>
              <a:rPr lang="en-US">
                <a:solidFill>
                  <a:srgbClr val="0013A3"/>
                </a:solidFill>
              </a:rPr>
              <a:t>replicated, application-layer distributed services </a:t>
            </a:r>
            <a:r>
              <a:rPr lang="en-US"/>
              <a:t>(datacenters, content distribution networks) connecting close to clients’ networks, allow services to be provided from multiple locations</a:t>
            </a:r>
            <a:endParaRPr/>
          </a:p>
          <a:p>
            <a:pPr indent="-222250" lvl="0" marL="352425" rtl="0" algn="l">
              <a:lnSpc>
                <a:spcPct val="90000"/>
              </a:lnSpc>
              <a:spcBef>
                <a:spcPts val="1000"/>
              </a:spcBef>
              <a:spcAft>
                <a:spcPts val="0"/>
              </a:spcAft>
              <a:buSzPts val="2800"/>
              <a:buFont typeface="Noto Sans Symbols"/>
              <a:buChar char="▪"/>
            </a:pPr>
            <a:r>
              <a:rPr lang="en-US"/>
              <a:t>congestion control of “elastic” services helps</a:t>
            </a:r>
            <a:endParaRPr/>
          </a:p>
          <a:p>
            <a:pPr indent="0" lvl="0" marL="130175" rtl="0" algn="l">
              <a:lnSpc>
                <a:spcPct val="90000"/>
              </a:lnSpc>
              <a:spcBef>
                <a:spcPts val="1000"/>
              </a:spcBef>
              <a:spcAft>
                <a:spcPts val="0"/>
              </a:spcAft>
              <a:buSzPts val="2800"/>
              <a:buNone/>
            </a:pPr>
            <a:r>
              <a:t/>
            </a:r>
            <a:endParaRPr/>
          </a:p>
        </p:txBody>
      </p:sp>
      <p:sp>
        <p:nvSpPr>
          <p:cNvPr id="1319" name="Google Shape;1319;p17"/>
          <p:cNvSpPr txBox="1"/>
          <p:nvPr/>
        </p:nvSpPr>
        <p:spPr>
          <a:xfrm flipH="1">
            <a:off x="1131375" y="5749871"/>
            <a:ext cx="10104895"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00000"/>
              </a:buClr>
              <a:buSzPts val="3200"/>
              <a:buFont typeface="Calibri"/>
              <a:buNone/>
            </a:pPr>
            <a:r>
              <a:rPr b="0" i="1" lang="en-US" sz="3200" u="none" cap="none" strike="noStrike">
                <a:solidFill>
                  <a:srgbClr val="C00000"/>
                </a:solidFill>
                <a:latin typeface="Calibri"/>
                <a:ea typeface="Calibri"/>
                <a:cs typeface="Calibri"/>
                <a:sym typeface="Calibri"/>
              </a:rPr>
              <a:t>It’s hard to argue with success of best-effort service model </a:t>
            </a:r>
            <a:endParaRPr/>
          </a:p>
        </p:txBody>
      </p:sp>
      <p:sp>
        <p:nvSpPr>
          <p:cNvPr id="1320" name="Google Shape;1320;p1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8">
                                            <p:txEl>
                                              <p:pRg end="0" st="0"/>
                                            </p:txEl>
                                          </p:spTgt>
                                        </p:tgtEl>
                                        <p:attrNameLst>
                                          <p:attrName>style.visibility</p:attrName>
                                        </p:attrNameLst>
                                      </p:cBhvr>
                                      <p:to>
                                        <p:strVal val="visible"/>
                                      </p:to>
                                    </p:set>
                                    <p:animEffect filter="fade" transition="in">
                                      <p:cBhvr>
                                        <p:cTn dur="500"/>
                                        <p:tgtEl>
                                          <p:spTgt spid="13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8">
                                            <p:txEl>
                                              <p:pRg end="1" st="1"/>
                                            </p:txEl>
                                          </p:spTgt>
                                        </p:tgtEl>
                                        <p:attrNameLst>
                                          <p:attrName>style.visibility</p:attrName>
                                        </p:attrNameLst>
                                      </p:cBhvr>
                                      <p:to>
                                        <p:strVal val="visible"/>
                                      </p:to>
                                    </p:set>
                                    <p:animEffect filter="fade" transition="in">
                                      <p:cBhvr>
                                        <p:cTn dur="500"/>
                                        <p:tgtEl>
                                          <p:spTgt spid="13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8">
                                            <p:txEl>
                                              <p:pRg end="2" st="2"/>
                                            </p:txEl>
                                          </p:spTgt>
                                        </p:tgtEl>
                                        <p:attrNameLst>
                                          <p:attrName>style.visibility</p:attrName>
                                        </p:attrNameLst>
                                      </p:cBhvr>
                                      <p:to>
                                        <p:strVal val="visible"/>
                                      </p:to>
                                    </p:set>
                                    <p:animEffect filter="fade" transition="in">
                                      <p:cBhvr>
                                        <p:cTn dur="500"/>
                                        <p:tgtEl>
                                          <p:spTgt spid="13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8">
                                            <p:txEl>
                                              <p:pRg end="3" st="3"/>
                                            </p:txEl>
                                          </p:spTgt>
                                        </p:tgtEl>
                                        <p:attrNameLst>
                                          <p:attrName>style.visibility</p:attrName>
                                        </p:attrNameLst>
                                      </p:cBhvr>
                                      <p:to>
                                        <p:strVal val="visible"/>
                                      </p:to>
                                    </p:set>
                                    <p:animEffect filter="fade" transition="in">
                                      <p:cBhvr>
                                        <p:cTn dur="500"/>
                                        <p:tgtEl>
                                          <p:spTgt spid="13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8">
                                            <p:txEl>
                                              <p:pRg end="4" st="4"/>
                                            </p:txEl>
                                          </p:spTgt>
                                        </p:tgtEl>
                                        <p:attrNameLst>
                                          <p:attrName>style.visibility</p:attrName>
                                        </p:attrNameLst>
                                      </p:cBhvr>
                                      <p:to>
                                        <p:strVal val="visible"/>
                                      </p:to>
                                    </p:set>
                                    <p:animEffect filter="fade" transition="in">
                                      <p:cBhvr>
                                        <p:cTn dur="500"/>
                                        <p:tgtEl>
                                          <p:spTgt spid="13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9"/>
                                        </p:tgtEl>
                                        <p:attrNameLst>
                                          <p:attrName>style.visibility</p:attrName>
                                        </p:attrNameLst>
                                      </p:cBhvr>
                                      <p:to>
                                        <p:strVal val="visible"/>
                                      </p:to>
                                    </p:set>
                                    <p:animEffect filter="fade" transition="in">
                                      <p:cBhvr>
                                        <p:cTn dur="500"/>
                                        <p:tgtEl>
                                          <p:spTgt spid="1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18"/>
          <p:cNvSpPr txBox="1"/>
          <p:nvPr>
            <p:ph type="title"/>
          </p:nvPr>
        </p:nvSpPr>
        <p:spPr>
          <a:xfrm>
            <a:off x="798691" y="28932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1327" name="Google Shape;1327;p18"/>
          <p:cNvSpPr txBox="1"/>
          <p:nvPr>
            <p:ph idx="2" type="body"/>
          </p:nvPr>
        </p:nvSpPr>
        <p:spPr>
          <a:xfrm>
            <a:off x="570089" y="1428299"/>
            <a:ext cx="6618109" cy="5001077"/>
          </a:xfrm>
          <a:prstGeom prst="rect">
            <a:avLst/>
          </a:prstGeom>
          <a:noFill/>
          <a:ln>
            <a:noFill/>
          </a:ln>
        </p:spPr>
        <p:txBody>
          <a:bodyPr anchorCtr="0" anchor="t" bIns="45700" lIns="91425" spcFirstLastPara="1" rIns="91425" wrap="square" tIns="45700">
            <a:noAutofit/>
          </a:bodyPr>
          <a:lstStyle/>
          <a:p>
            <a:pPr indent="-277813" lvl="0" marL="407988" rtl="0" algn="l">
              <a:lnSpc>
                <a:spcPct val="90000"/>
              </a:lnSpc>
              <a:spcBef>
                <a:spcPts val="0"/>
              </a:spcBef>
              <a:spcAft>
                <a:spcPts val="0"/>
              </a:spcAft>
              <a:buClr>
                <a:srgbClr val="BFBFBF"/>
              </a:buClr>
              <a:buSzPts val="3200"/>
              <a:buChar char="▪"/>
            </a:pPr>
            <a:r>
              <a:rPr lang="en-US" sz="3200">
                <a:solidFill>
                  <a:srgbClr val="BFBFBF"/>
                </a:solidFill>
              </a:rPr>
              <a:t>Network layer: overview</a:t>
            </a:r>
            <a:endParaRPr/>
          </a:p>
          <a:p>
            <a:pPr indent="-231775" lvl="1" marL="695325" rtl="0" algn="l">
              <a:lnSpc>
                <a:spcPct val="90000"/>
              </a:lnSpc>
              <a:spcBef>
                <a:spcPts val="0"/>
              </a:spcBef>
              <a:spcAft>
                <a:spcPts val="0"/>
              </a:spcAft>
              <a:buClr>
                <a:srgbClr val="BFBFBF"/>
              </a:buClr>
              <a:buSzPts val="2800"/>
              <a:buChar char="•"/>
            </a:pPr>
            <a:r>
              <a:rPr lang="en-US" sz="2800">
                <a:solidFill>
                  <a:srgbClr val="BFBFBF"/>
                </a:solidFill>
              </a:rPr>
              <a:t>data plane</a:t>
            </a:r>
            <a:endParaRPr/>
          </a:p>
          <a:p>
            <a:pPr indent="-231775" lvl="1" marL="695325" rtl="0" algn="l">
              <a:lnSpc>
                <a:spcPct val="90000"/>
              </a:lnSpc>
              <a:spcBef>
                <a:spcPts val="0"/>
              </a:spcBef>
              <a:spcAft>
                <a:spcPts val="0"/>
              </a:spcAft>
              <a:buClr>
                <a:srgbClr val="BFBFBF"/>
              </a:buClr>
              <a:buSzPts val="2800"/>
              <a:buChar char="•"/>
            </a:pPr>
            <a:r>
              <a:rPr lang="en-US" sz="2800">
                <a:solidFill>
                  <a:srgbClr val="BFBFBF"/>
                </a:solidFill>
              </a:rPr>
              <a:t>control plane</a:t>
            </a:r>
            <a:endParaRPr/>
          </a:p>
          <a:p>
            <a:pPr indent="-277813" lvl="0" marL="407988" rtl="0" algn="l">
              <a:lnSpc>
                <a:spcPct val="90000"/>
              </a:lnSpc>
              <a:spcBef>
                <a:spcPts val="600"/>
              </a:spcBef>
              <a:spcAft>
                <a:spcPts val="0"/>
              </a:spcAft>
              <a:buSzPts val="3200"/>
              <a:buChar char="▪"/>
            </a:pPr>
            <a:r>
              <a:rPr lang="en-US" sz="3200"/>
              <a:t>What’s inside a router</a:t>
            </a:r>
            <a:endParaRPr/>
          </a:p>
          <a:p>
            <a:pPr indent="-231775" lvl="1" marL="695325" rtl="0" algn="l">
              <a:lnSpc>
                <a:spcPct val="90000"/>
              </a:lnSpc>
              <a:spcBef>
                <a:spcPts val="0"/>
              </a:spcBef>
              <a:spcAft>
                <a:spcPts val="0"/>
              </a:spcAft>
              <a:buSzPts val="2800"/>
              <a:buChar char="•"/>
            </a:pPr>
            <a:r>
              <a:rPr lang="en-US" sz="2800"/>
              <a:t>input ports, switching, output ports</a:t>
            </a:r>
            <a:endParaRPr/>
          </a:p>
          <a:p>
            <a:pPr indent="-231775" lvl="1" marL="695325" rtl="0" algn="l">
              <a:lnSpc>
                <a:spcPct val="90000"/>
              </a:lnSpc>
              <a:spcBef>
                <a:spcPts val="0"/>
              </a:spcBef>
              <a:spcAft>
                <a:spcPts val="0"/>
              </a:spcAft>
              <a:buSzPts val="2800"/>
              <a:buChar char="•"/>
            </a:pPr>
            <a:r>
              <a:rPr lang="en-US" sz="2800"/>
              <a:t>buffer management, scheduling</a:t>
            </a:r>
            <a:endParaRPr/>
          </a:p>
          <a:p>
            <a:pPr indent="-277813" lvl="0" marL="407988" rtl="0" algn="l">
              <a:lnSpc>
                <a:spcPct val="90000"/>
              </a:lnSpc>
              <a:spcBef>
                <a:spcPts val="600"/>
              </a:spcBef>
              <a:spcAft>
                <a:spcPts val="0"/>
              </a:spcAft>
              <a:buClr>
                <a:srgbClr val="BFBFBF"/>
              </a:buClr>
              <a:buSzPts val="3200"/>
              <a:buChar char="▪"/>
            </a:pPr>
            <a:r>
              <a:rPr lang="en-US" sz="3200">
                <a:solidFill>
                  <a:srgbClr val="BFBFBF"/>
                </a:solidFill>
              </a:rPr>
              <a:t>IP: the Internet Protocol</a:t>
            </a:r>
            <a:endParaRPr/>
          </a:p>
          <a:p>
            <a:pPr indent="-231775" lvl="1" marL="695325" rtl="0" algn="l">
              <a:lnSpc>
                <a:spcPct val="90000"/>
              </a:lnSpc>
              <a:spcBef>
                <a:spcPts val="0"/>
              </a:spcBef>
              <a:spcAft>
                <a:spcPts val="0"/>
              </a:spcAft>
              <a:buClr>
                <a:srgbClr val="BFBFBF"/>
              </a:buClr>
              <a:buSzPts val="2800"/>
              <a:buChar char="•"/>
            </a:pPr>
            <a:r>
              <a:rPr lang="en-US" sz="2800">
                <a:solidFill>
                  <a:srgbClr val="BFBFBF"/>
                </a:solidFill>
              </a:rPr>
              <a:t>datagram format</a:t>
            </a:r>
            <a:endParaRPr/>
          </a:p>
          <a:p>
            <a:pPr indent="-231775" lvl="1" marL="695325" rtl="0" algn="l">
              <a:lnSpc>
                <a:spcPct val="90000"/>
              </a:lnSpc>
              <a:spcBef>
                <a:spcPts val="0"/>
              </a:spcBef>
              <a:spcAft>
                <a:spcPts val="0"/>
              </a:spcAft>
              <a:buClr>
                <a:srgbClr val="BFBFBF"/>
              </a:buClr>
              <a:buSzPts val="2800"/>
              <a:buChar char="•"/>
            </a:pPr>
            <a:r>
              <a:rPr lang="en-US" sz="2800">
                <a:solidFill>
                  <a:srgbClr val="BFBFBF"/>
                </a:solidFill>
              </a:rPr>
              <a:t>addressing</a:t>
            </a:r>
            <a:endParaRPr/>
          </a:p>
          <a:p>
            <a:pPr indent="-231775" lvl="1" marL="695325" rtl="0" algn="l">
              <a:lnSpc>
                <a:spcPct val="90000"/>
              </a:lnSpc>
              <a:spcBef>
                <a:spcPts val="0"/>
              </a:spcBef>
              <a:spcAft>
                <a:spcPts val="0"/>
              </a:spcAft>
              <a:buClr>
                <a:srgbClr val="BFBFBF"/>
              </a:buClr>
              <a:buSzPts val="2800"/>
              <a:buChar char="•"/>
            </a:pPr>
            <a:r>
              <a:rPr lang="en-US" sz="2800">
                <a:solidFill>
                  <a:srgbClr val="BFBFBF"/>
                </a:solidFill>
              </a:rPr>
              <a:t>network address translation</a:t>
            </a:r>
            <a:endParaRPr/>
          </a:p>
          <a:p>
            <a:pPr indent="-231775" lvl="1" marL="695325" rtl="0" algn="l">
              <a:lnSpc>
                <a:spcPct val="90000"/>
              </a:lnSpc>
              <a:spcBef>
                <a:spcPts val="0"/>
              </a:spcBef>
              <a:spcAft>
                <a:spcPts val="0"/>
              </a:spcAft>
              <a:buClr>
                <a:srgbClr val="BFBFBF"/>
              </a:buClr>
              <a:buSzPts val="2800"/>
              <a:buChar char="•"/>
            </a:pPr>
            <a:r>
              <a:rPr lang="en-US" sz="2800">
                <a:solidFill>
                  <a:srgbClr val="BFBFBF"/>
                </a:solidFill>
              </a:rPr>
              <a:t>IPv6</a:t>
            </a:r>
            <a:endParaRPr/>
          </a:p>
        </p:txBody>
      </p:sp>
      <p:pic>
        <p:nvPicPr>
          <p:cNvPr descr="A train crossing a bridge over a body of water&#10;&#10;Description automatically generated" id="1328" name="Google Shape;1328;p18"/>
          <p:cNvPicPr preferRelativeResize="0"/>
          <p:nvPr/>
        </p:nvPicPr>
        <p:blipFill rotWithShape="1">
          <a:blip r:embed="rId3">
            <a:alphaModFix/>
          </a:blip>
          <a:srcRect b="0" l="0" r="0" t="0"/>
          <a:stretch/>
        </p:blipFill>
        <p:spPr>
          <a:xfrm>
            <a:off x="8015288" y="1379196"/>
            <a:ext cx="3102316" cy="2326737"/>
          </a:xfrm>
          <a:prstGeom prst="rect">
            <a:avLst/>
          </a:prstGeom>
          <a:noFill/>
          <a:ln>
            <a:noFill/>
          </a:ln>
        </p:spPr>
      </p:pic>
      <p:sp>
        <p:nvSpPr>
          <p:cNvPr id="1329" name="Google Shape;1329;p18"/>
          <p:cNvSpPr txBox="1"/>
          <p:nvPr/>
        </p:nvSpPr>
        <p:spPr>
          <a:xfrm>
            <a:off x="6186488" y="4277300"/>
            <a:ext cx="6005512" cy="1937764"/>
          </a:xfrm>
          <a:prstGeom prst="rect">
            <a:avLst/>
          </a:prstGeom>
          <a:noFill/>
          <a:ln>
            <a:noFill/>
          </a:ln>
        </p:spPr>
        <p:txBody>
          <a:bodyPr anchorCtr="0" anchor="t" bIns="45700" lIns="91425" spcFirstLastPara="1" rIns="91425" wrap="square" tIns="45700">
            <a:normAutofit/>
          </a:bodyPr>
          <a:lstStyle/>
          <a:p>
            <a:pPr indent="-277813" lvl="0" marL="407988" marR="0" rtl="0" algn="l">
              <a:lnSpc>
                <a:spcPct val="90000"/>
              </a:lnSpc>
              <a:spcBef>
                <a:spcPts val="0"/>
              </a:spcBef>
              <a:spcAft>
                <a:spcPts val="0"/>
              </a:spcAft>
              <a:buClr>
                <a:srgbClr val="BFBFBF"/>
              </a:buClr>
              <a:buSzPts val="3200"/>
              <a:buFont typeface="Noto Sans Symbols"/>
              <a:buChar char="▪"/>
            </a:pPr>
            <a:r>
              <a:rPr b="0" i="0" lang="en-US" sz="3200" u="none" cap="none" strike="noStrike">
                <a:solidFill>
                  <a:srgbClr val="BFBFBF"/>
                </a:solidFill>
                <a:latin typeface="Calibri"/>
                <a:ea typeface="Calibri"/>
                <a:cs typeface="Calibri"/>
                <a:sym typeface="Calibri"/>
              </a:rPr>
              <a:t>Generalized Forwarding, SDN</a:t>
            </a:r>
            <a:endParaRPr/>
          </a:p>
          <a:p>
            <a:pPr indent="-231775" lvl="1" marL="695325" marR="0" rtl="0" algn="l">
              <a:lnSpc>
                <a:spcPct val="90000"/>
              </a:lnSpc>
              <a:spcBef>
                <a:spcPts val="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Match+action</a:t>
            </a:r>
            <a:endParaRPr/>
          </a:p>
          <a:p>
            <a:pPr indent="-231775" lvl="1" marL="695325" marR="0" rtl="0" algn="l">
              <a:lnSpc>
                <a:spcPct val="90000"/>
              </a:lnSpc>
              <a:spcBef>
                <a:spcPts val="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OpenFlow: match+action in action</a:t>
            </a:r>
            <a:endParaRPr/>
          </a:p>
          <a:p>
            <a:pPr indent="-277813" lvl="0" marL="407988" marR="0" rtl="0" algn="l">
              <a:lnSpc>
                <a:spcPct val="90000"/>
              </a:lnSpc>
              <a:spcBef>
                <a:spcPts val="600"/>
              </a:spcBef>
              <a:spcAft>
                <a:spcPts val="0"/>
              </a:spcAft>
              <a:buClr>
                <a:srgbClr val="BFBFBF"/>
              </a:buClr>
              <a:buSzPts val="3200"/>
              <a:buFont typeface="Noto Sans Symbols"/>
              <a:buChar char="▪"/>
            </a:pPr>
            <a:r>
              <a:rPr b="0" i="0" lang="en-US" sz="3200" u="none" cap="none" strike="noStrike">
                <a:solidFill>
                  <a:srgbClr val="BFBFBF"/>
                </a:solidFill>
                <a:latin typeface="Calibri"/>
                <a:ea typeface="Calibri"/>
                <a:cs typeface="Calibri"/>
                <a:sym typeface="Calibri"/>
              </a:rPr>
              <a:t>Middleboxes</a:t>
            </a:r>
            <a:endParaRPr/>
          </a:p>
          <a:p>
            <a:pPr indent="-79375" lvl="1" marL="695325" marR="0" rtl="0" algn="l">
              <a:lnSpc>
                <a:spcPct val="90000"/>
              </a:lnSpc>
              <a:spcBef>
                <a:spcPts val="500"/>
              </a:spcBef>
              <a:spcAft>
                <a:spcPts val="0"/>
              </a:spcAft>
              <a:buClr>
                <a:srgbClr val="0000A8"/>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330" name="Google Shape;1330;p1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5" name="Shape 1335"/>
        <p:cNvGrpSpPr/>
        <p:nvPr/>
      </p:nvGrpSpPr>
      <p:grpSpPr>
        <a:xfrm>
          <a:off x="0" y="0"/>
          <a:ext cx="0" cy="0"/>
          <a:chOff x="0" y="0"/>
          <a:chExt cx="0" cy="0"/>
        </a:xfrm>
      </p:grpSpPr>
      <p:sp>
        <p:nvSpPr>
          <p:cNvPr id="1336" name="Google Shape;1336;p19"/>
          <p:cNvSpPr txBox="1"/>
          <p:nvPr>
            <p:ph type="title"/>
          </p:nvPr>
        </p:nvSpPr>
        <p:spPr>
          <a:xfrm>
            <a:off x="838200" y="398812"/>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Router architecture overview</a:t>
            </a:r>
            <a:endParaRPr sz="4800"/>
          </a:p>
        </p:txBody>
      </p:sp>
      <p:sp>
        <p:nvSpPr>
          <p:cNvPr id="1337" name="Google Shape;1337;p19"/>
          <p:cNvSpPr/>
          <p:nvPr/>
        </p:nvSpPr>
        <p:spPr>
          <a:xfrm>
            <a:off x="874641" y="1443590"/>
            <a:ext cx="10787270"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high-level view of generic router architecture:</a:t>
            </a:r>
            <a:endParaRPr/>
          </a:p>
        </p:txBody>
      </p:sp>
      <p:grpSp>
        <p:nvGrpSpPr>
          <p:cNvPr id="1338" name="Google Shape;1338;p19"/>
          <p:cNvGrpSpPr/>
          <p:nvPr/>
        </p:nvGrpSpPr>
        <p:grpSpPr>
          <a:xfrm>
            <a:off x="4324902" y="3466272"/>
            <a:ext cx="1609725" cy="2343150"/>
            <a:chOff x="2418" y="1882"/>
            <a:chExt cx="1014" cy="1476"/>
          </a:xfrm>
        </p:grpSpPr>
        <p:sp>
          <p:nvSpPr>
            <p:cNvPr id="1339" name="Google Shape;1339;p19"/>
            <p:cNvSpPr/>
            <p:nvPr/>
          </p:nvSpPr>
          <p:spPr>
            <a:xfrm>
              <a:off x="2418" y="1882"/>
              <a:ext cx="1014" cy="1476"/>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0" name="Google Shape;1340;p19"/>
            <p:cNvSpPr txBox="1"/>
            <p:nvPr/>
          </p:nvSpPr>
          <p:spPr>
            <a:xfrm>
              <a:off x="2485" y="2418"/>
              <a:ext cx="876" cy="503"/>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high-speed </a:t>
              </a:r>
              <a:endParaRPr/>
            </a:p>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switching</a:t>
              </a:r>
              <a:endParaRPr/>
            </a:p>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fabric</a:t>
              </a:r>
              <a:endParaRPr/>
            </a:p>
          </p:txBody>
        </p:sp>
      </p:grpSp>
      <p:grpSp>
        <p:nvGrpSpPr>
          <p:cNvPr id="1341" name="Google Shape;1341;p19"/>
          <p:cNvGrpSpPr/>
          <p:nvPr/>
        </p:nvGrpSpPr>
        <p:grpSpPr>
          <a:xfrm>
            <a:off x="4342365" y="2504247"/>
            <a:ext cx="1590675" cy="1090613"/>
            <a:chOff x="4342365" y="2504247"/>
            <a:chExt cx="1590675" cy="1090613"/>
          </a:xfrm>
        </p:grpSpPr>
        <p:sp>
          <p:nvSpPr>
            <p:cNvPr id="1342" name="Google Shape;1342;p19"/>
            <p:cNvSpPr/>
            <p:nvPr/>
          </p:nvSpPr>
          <p:spPr>
            <a:xfrm>
              <a:off x="4342365" y="2504247"/>
              <a:ext cx="1590675" cy="647700"/>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3" name="Google Shape;1343;p19"/>
            <p:cNvSpPr txBox="1"/>
            <p:nvPr/>
          </p:nvSpPr>
          <p:spPr>
            <a:xfrm>
              <a:off x="4520165" y="2545522"/>
              <a:ext cx="1187450" cy="55880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routing </a:t>
              </a:r>
              <a:endParaRPr/>
            </a:p>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processor</a:t>
              </a:r>
              <a:endParaRPr/>
            </a:p>
          </p:txBody>
        </p:sp>
        <p:cxnSp>
          <p:nvCxnSpPr>
            <p:cNvPr id="1344" name="Google Shape;1344;p19"/>
            <p:cNvCxnSpPr/>
            <p:nvPr/>
          </p:nvCxnSpPr>
          <p:spPr>
            <a:xfrm>
              <a:off x="5071027" y="3023360"/>
              <a:ext cx="19050" cy="571500"/>
            </a:xfrm>
            <a:prstGeom prst="straightConnector1">
              <a:avLst/>
            </a:prstGeom>
            <a:noFill/>
            <a:ln cap="flat" cmpd="sng" w="38100">
              <a:solidFill>
                <a:srgbClr val="FF0000"/>
              </a:solidFill>
              <a:prstDash val="solid"/>
              <a:round/>
              <a:headEnd len="med" w="med" type="triangle"/>
              <a:tailEnd len="med" w="med" type="triangle"/>
            </a:ln>
          </p:spPr>
        </p:cxnSp>
      </p:grpSp>
      <p:grpSp>
        <p:nvGrpSpPr>
          <p:cNvPr id="1345" name="Google Shape;1345;p19"/>
          <p:cNvGrpSpPr/>
          <p:nvPr/>
        </p:nvGrpSpPr>
        <p:grpSpPr>
          <a:xfrm>
            <a:off x="2281790" y="3480560"/>
            <a:ext cx="2033587" cy="566737"/>
            <a:chOff x="930" y="1989"/>
            <a:chExt cx="1482" cy="357"/>
          </a:xfrm>
        </p:grpSpPr>
        <p:sp>
          <p:nvSpPr>
            <p:cNvPr id="1346" name="Google Shape;1346;p19"/>
            <p:cNvSpPr/>
            <p:nvPr/>
          </p:nvSpPr>
          <p:spPr>
            <a:xfrm>
              <a:off x="1152" y="1989"/>
              <a:ext cx="1086" cy="357"/>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7" name="Google Shape;1347;p19"/>
            <p:cNvSpPr/>
            <p:nvPr/>
          </p:nvSpPr>
          <p:spPr>
            <a:xfrm>
              <a:off x="1197" y="2089"/>
              <a:ext cx="337" cy="161"/>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8" name="Google Shape;1348;p19"/>
            <p:cNvSpPr/>
            <p:nvPr/>
          </p:nvSpPr>
          <p:spPr>
            <a:xfrm>
              <a:off x="1582" y="2025"/>
              <a:ext cx="273" cy="274"/>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9" name="Google Shape;1349;p19"/>
            <p:cNvSpPr/>
            <p:nvPr/>
          </p:nvSpPr>
          <p:spPr>
            <a:xfrm>
              <a:off x="1904" y="2023"/>
              <a:ext cx="274" cy="274"/>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350" name="Google Shape;1350;p19"/>
            <p:cNvCxnSpPr/>
            <p:nvPr/>
          </p:nvCxnSpPr>
          <p:spPr>
            <a:xfrm>
              <a:off x="930" y="2169"/>
              <a:ext cx="1482" cy="0"/>
            </a:xfrm>
            <a:prstGeom prst="straightConnector1">
              <a:avLst/>
            </a:prstGeom>
            <a:noFill/>
            <a:ln cap="flat" cmpd="sng" w="28575">
              <a:solidFill>
                <a:schemeClr val="dk1"/>
              </a:solidFill>
              <a:prstDash val="solid"/>
              <a:round/>
              <a:headEnd len="med" w="med" type="none"/>
              <a:tailEnd len="med" w="med" type="triangle"/>
            </a:ln>
          </p:spPr>
        </p:cxnSp>
      </p:grpSp>
      <p:grpSp>
        <p:nvGrpSpPr>
          <p:cNvPr id="1351" name="Google Shape;1351;p19"/>
          <p:cNvGrpSpPr/>
          <p:nvPr/>
        </p:nvGrpSpPr>
        <p:grpSpPr>
          <a:xfrm>
            <a:off x="2270677" y="5218872"/>
            <a:ext cx="2058988" cy="566738"/>
            <a:chOff x="930" y="1989"/>
            <a:chExt cx="1482" cy="357"/>
          </a:xfrm>
        </p:grpSpPr>
        <p:sp>
          <p:nvSpPr>
            <p:cNvPr id="1352" name="Google Shape;1352;p19"/>
            <p:cNvSpPr/>
            <p:nvPr/>
          </p:nvSpPr>
          <p:spPr>
            <a:xfrm>
              <a:off x="1152" y="1989"/>
              <a:ext cx="1088" cy="357"/>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3" name="Google Shape;1353;p19"/>
            <p:cNvSpPr/>
            <p:nvPr/>
          </p:nvSpPr>
          <p:spPr>
            <a:xfrm>
              <a:off x="1197" y="2089"/>
              <a:ext cx="337" cy="161"/>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4" name="Google Shape;1354;p19"/>
            <p:cNvSpPr/>
            <p:nvPr/>
          </p:nvSpPr>
          <p:spPr>
            <a:xfrm>
              <a:off x="1582" y="2025"/>
              <a:ext cx="273" cy="274"/>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5" name="Google Shape;1355;p19"/>
            <p:cNvSpPr/>
            <p:nvPr/>
          </p:nvSpPr>
          <p:spPr>
            <a:xfrm>
              <a:off x="1904" y="2023"/>
              <a:ext cx="274" cy="274"/>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356" name="Google Shape;1356;p19"/>
            <p:cNvCxnSpPr/>
            <p:nvPr/>
          </p:nvCxnSpPr>
          <p:spPr>
            <a:xfrm>
              <a:off x="930" y="2169"/>
              <a:ext cx="1482" cy="0"/>
            </a:xfrm>
            <a:prstGeom prst="straightConnector1">
              <a:avLst/>
            </a:prstGeom>
            <a:noFill/>
            <a:ln cap="flat" cmpd="sng" w="28575">
              <a:solidFill>
                <a:schemeClr val="dk1"/>
              </a:solidFill>
              <a:prstDash val="solid"/>
              <a:round/>
              <a:headEnd len="med" w="med" type="none"/>
              <a:tailEnd len="med" w="med" type="triangle"/>
            </a:ln>
          </p:spPr>
        </p:cxnSp>
      </p:grpSp>
      <p:grpSp>
        <p:nvGrpSpPr>
          <p:cNvPr id="1357" name="Google Shape;1357;p19"/>
          <p:cNvGrpSpPr/>
          <p:nvPr/>
        </p:nvGrpSpPr>
        <p:grpSpPr>
          <a:xfrm rot="2656396">
            <a:off x="2898642" y="4368931"/>
            <a:ext cx="546100" cy="546100"/>
            <a:chOff x="352" y="2715"/>
            <a:chExt cx="344" cy="344"/>
          </a:xfrm>
        </p:grpSpPr>
        <p:sp>
          <p:nvSpPr>
            <p:cNvPr id="1358" name="Google Shape;1358;p19"/>
            <p:cNvSpPr/>
            <p:nvPr/>
          </p:nvSpPr>
          <p:spPr>
            <a:xfrm>
              <a:off x="352" y="2715"/>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59" name="Google Shape;1359;p19"/>
            <p:cNvSpPr/>
            <p:nvPr/>
          </p:nvSpPr>
          <p:spPr>
            <a:xfrm>
              <a:off x="450" y="2811"/>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0" name="Google Shape;1360;p19"/>
            <p:cNvSpPr/>
            <p:nvPr/>
          </p:nvSpPr>
          <p:spPr>
            <a:xfrm>
              <a:off x="545" y="2907"/>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1" name="Google Shape;1361;p19"/>
            <p:cNvSpPr/>
            <p:nvPr/>
          </p:nvSpPr>
          <p:spPr>
            <a:xfrm>
              <a:off x="640" y="3003"/>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62" name="Google Shape;1362;p19"/>
          <p:cNvSpPr txBox="1"/>
          <p:nvPr/>
        </p:nvSpPr>
        <p:spPr>
          <a:xfrm>
            <a:off x="2177015" y="5864985"/>
            <a:ext cx="19113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router input ports</a:t>
            </a:r>
            <a:endParaRPr/>
          </a:p>
        </p:txBody>
      </p:sp>
      <p:grpSp>
        <p:nvGrpSpPr>
          <p:cNvPr id="1363" name="Google Shape;1363;p19"/>
          <p:cNvGrpSpPr/>
          <p:nvPr/>
        </p:nvGrpSpPr>
        <p:grpSpPr>
          <a:xfrm>
            <a:off x="5882240" y="3485322"/>
            <a:ext cx="1957387" cy="566738"/>
            <a:chOff x="-51" y="2454"/>
            <a:chExt cx="1482" cy="357"/>
          </a:xfrm>
        </p:grpSpPr>
        <p:grpSp>
          <p:nvGrpSpPr>
            <p:cNvPr id="1364" name="Google Shape;1364;p19"/>
            <p:cNvGrpSpPr/>
            <p:nvPr/>
          </p:nvGrpSpPr>
          <p:grpSpPr>
            <a:xfrm flipH="1">
              <a:off x="173" y="2454"/>
              <a:ext cx="1084" cy="357"/>
              <a:chOff x="171" y="2454"/>
              <a:chExt cx="1084" cy="357"/>
            </a:xfrm>
          </p:grpSpPr>
          <p:sp>
            <p:nvSpPr>
              <p:cNvPr id="1365" name="Google Shape;1365;p19"/>
              <p:cNvSpPr/>
              <p:nvPr/>
            </p:nvSpPr>
            <p:spPr>
              <a:xfrm>
                <a:off x="171" y="2454"/>
                <a:ext cx="1084" cy="357"/>
              </a:xfrm>
              <a:prstGeom prst="rect">
                <a:avLst/>
              </a:prstGeom>
              <a:solidFill>
                <a:schemeClr val="lt1"/>
              </a:solidFill>
              <a:ln cap="flat" cmpd="sng" w="1905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6" name="Google Shape;1366;p19"/>
              <p:cNvSpPr/>
              <p:nvPr/>
            </p:nvSpPr>
            <p:spPr>
              <a:xfrm>
                <a:off x="216" y="2554"/>
                <a:ext cx="338" cy="161"/>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7" name="Google Shape;1367;p19"/>
              <p:cNvSpPr/>
              <p:nvPr/>
            </p:nvSpPr>
            <p:spPr>
              <a:xfrm>
                <a:off x="602" y="2490"/>
                <a:ext cx="274" cy="274"/>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68" name="Google Shape;1368;p19"/>
              <p:cNvSpPr/>
              <p:nvPr/>
            </p:nvSpPr>
            <p:spPr>
              <a:xfrm>
                <a:off x="921" y="2488"/>
                <a:ext cx="274" cy="274"/>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1369" name="Google Shape;1369;p19"/>
            <p:cNvCxnSpPr/>
            <p:nvPr/>
          </p:nvCxnSpPr>
          <p:spPr>
            <a:xfrm>
              <a:off x="-51" y="2634"/>
              <a:ext cx="1482" cy="0"/>
            </a:xfrm>
            <a:prstGeom prst="straightConnector1">
              <a:avLst/>
            </a:prstGeom>
            <a:noFill/>
            <a:ln cap="flat" cmpd="sng" w="28575">
              <a:solidFill>
                <a:schemeClr val="dk1"/>
              </a:solidFill>
              <a:prstDash val="solid"/>
              <a:round/>
              <a:headEnd len="med" w="med" type="none"/>
              <a:tailEnd len="med" w="med" type="triangle"/>
            </a:ln>
            <a:effectLst>
              <a:outerShdw blurRad="50800" rotWithShape="0" algn="tl" dir="2700000" dist="38100">
                <a:srgbClr val="000000">
                  <a:alpha val="40000"/>
                </a:srgbClr>
              </a:outerShdw>
            </a:effectLst>
          </p:spPr>
        </p:cxnSp>
      </p:grpSp>
      <p:grpSp>
        <p:nvGrpSpPr>
          <p:cNvPr id="1370" name="Google Shape;1370;p19"/>
          <p:cNvGrpSpPr/>
          <p:nvPr/>
        </p:nvGrpSpPr>
        <p:grpSpPr>
          <a:xfrm>
            <a:off x="5901290" y="5218872"/>
            <a:ext cx="2011362" cy="566738"/>
            <a:chOff x="-51" y="2454"/>
            <a:chExt cx="1482" cy="357"/>
          </a:xfrm>
        </p:grpSpPr>
        <p:grpSp>
          <p:nvGrpSpPr>
            <p:cNvPr id="1371" name="Google Shape;1371;p19"/>
            <p:cNvGrpSpPr/>
            <p:nvPr/>
          </p:nvGrpSpPr>
          <p:grpSpPr>
            <a:xfrm flipH="1">
              <a:off x="173" y="2454"/>
              <a:ext cx="1084" cy="357"/>
              <a:chOff x="171" y="2454"/>
              <a:chExt cx="1084" cy="357"/>
            </a:xfrm>
          </p:grpSpPr>
          <p:sp>
            <p:nvSpPr>
              <p:cNvPr id="1372" name="Google Shape;1372;p19"/>
              <p:cNvSpPr/>
              <p:nvPr/>
            </p:nvSpPr>
            <p:spPr>
              <a:xfrm>
                <a:off x="171" y="2454"/>
                <a:ext cx="1084" cy="357"/>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3" name="Google Shape;1373;p19"/>
              <p:cNvSpPr/>
              <p:nvPr/>
            </p:nvSpPr>
            <p:spPr>
              <a:xfrm>
                <a:off x="216" y="2554"/>
                <a:ext cx="337" cy="161"/>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4" name="Google Shape;1374;p19"/>
              <p:cNvSpPr/>
              <p:nvPr/>
            </p:nvSpPr>
            <p:spPr>
              <a:xfrm>
                <a:off x="602" y="2490"/>
                <a:ext cx="274" cy="274"/>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5" name="Google Shape;1375;p19"/>
              <p:cNvSpPr/>
              <p:nvPr/>
            </p:nvSpPr>
            <p:spPr>
              <a:xfrm>
                <a:off x="923" y="2488"/>
                <a:ext cx="274" cy="274"/>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1376" name="Google Shape;1376;p19"/>
            <p:cNvCxnSpPr/>
            <p:nvPr/>
          </p:nvCxnSpPr>
          <p:spPr>
            <a:xfrm>
              <a:off x="-51" y="2634"/>
              <a:ext cx="1482" cy="0"/>
            </a:xfrm>
            <a:prstGeom prst="straightConnector1">
              <a:avLst/>
            </a:prstGeom>
            <a:noFill/>
            <a:ln cap="flat" cmpd="sng" w="28575">
              <a:solidFill>
                <a:schemeClr val="dk1"/>
              </a:solidFill>
              <a:prstDash val="solid"/>
              <a:round/>
              <a:headEnd len="med" w="med" type="none"/>
              <a:tailEnd len="med" w="med" type="triangle"/>
            </a:ln>
          </p:spPr>
        </p:cxnSp>
      </p:grpSp>
      <p:grpSp>
        <p:nvGrpSpPr>
          <p:cNvPr id="1377" name="Google Shape;1377;p19"/>
          <p:cNvGrpSpPr/>
          <p:nvPr/>
        </p:nvGrpSpPr>
        <p:grpSpPr>
          <a:xfrm rot="2656396">
            <a:off x="6765792" y="4359406"/>
            <a:ext cx="546100" cy="546100"/>
            <a:chOff x="352" y="2715"/>
            <a:chExt cx="344" cy="344"/>
          </a:xfrm>
        </p:grpSpPr>
        <p:sp>
          <p:nvSpPr>
            <p:cNvPr id="1378" name="Google Shape;1378;p19"/>
            <p:cNvSpPr/>
            <p:nvPr/>
          </p:nvSpPr>
          <p:spPr>
            <a:xfrm>
              <a:off x="352" y="2715"/>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9" name="Google Shape;1379;p19"/>
            <p:cNvSpPr/>
            <p:nvPr/>
          </p:nvSpPr>
          <p:spPr>
            <a:xfrm>
              <a:off x="450" y="2811"/>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0" name="Google Shape;1380;p19"/>
            <p:cNvSpPr/>
            <p:nvPr/>
          </p:nvSpPr>
          <p:spPr>
            <a:xfrm>
              <a:off x="545" y="2907"/>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1" name="Google Shape;1381;p19"/>
            <p:cNvSpPr/>
            <p:nvPr/>
          </p:nvSpPr>
          <p:spPr>
            <a:xfrm>
              <a:off x="640" y="3003"/>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382" name="Google Shape;1382;p19"/>
          <p:cNvSpPr txBox="1"/>
          <p:nvPr/>
        </p:nvSpPr>
        <p:spPr>
          <a:xfrm>
            <a:off x="6201327" y="5906260"/>
            <a:ext cx="20510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router output ports</a:t>
            </a:r>
            <a:endParaRPr/>
          </a:p>
        </p:txBody>
      </p:sp>
      <p:cxnSp>
        <p:nvCxnSpPr>
          <p:cNvPr id="1383" name="Google Shape;1383;p19"/>
          <p:cNvCxnSpPr/>
          <p:nvPr/>
        </p:nvCxnSpPr>
        <p:spPr>
          <a:xfrm>
            <a:off x="2270677" y="3275772"/>
            <a:ext cx="7802563" cy="12700"/>
          </a:xfrm>
          <a:prstGeom prst="straightConnector1">
            <a:avLst/>
          </a:prstGeom>
          <a:noFill/>
          <a:ln cap="flat" cmpd="sng" w="9525">
            <a:solidFill>
              <a:schemeClr val="dk1"/>
            </a:solidFill>
            <a:prstDash val="dash"/>
            <a:round/>
            <a:headEnd len="med" w="med" type="none"/>
            <a:tailEnd len="med" w="med" type="none"/>
          </a:ln>
        </p:spPr>
      </p:cxnSp>
      <p:sp>
        <p:nvSpPr>
          <p:cNvPr id="1384" name="Google Shape;1384;p19"/>
          <p:cNvSpPr txBox="1"/>
          <p:nvPr/>
        </p:nvSpPr>
        <p:spPr>
          <a:xfrm>
            <a:off x="8177765" y="3312285"/>
            <a:ext cx="2185987" cy="107791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forwarding data plane  </a:t>
            </a:r>
            <a:r>
              <a:rPr b="0" i="0" lang="en-US" sz="1600" u="none" cap="none" strike="noStrike">
                <a:solidFill>
                  <a:srgbClr val="000000"/>
                </a:solidFill>
                <a:latin typeface="Arial"/>
                <a:ea typeface="Arial"/>
                <a:cs typeface="Arial"/>
                <a:sym typeface="Arial"/>
              </a:rPr>
              <a:t>(hardware) operates in nanosecond timeframe</a:t>
            </a:r>
            <a:endParaRPr/>
          </a:p>
        </p:txBody>
      </p:sp>
      <p:sp>
        <p:nvSpPr>
          <p:cNvPr id="1385" name="Google Shape;1385;p19"/>
          <p:cNvSpPr/>
          <p:nvPr/>
        </p:nvSpPr>
        <p:spPr>
          <a:xfrm>
            <a:off x="7490377" y="2208972"/>
            <a:ext cx="2879725" cy="107632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routing, management</a:t>
            </a:r>
            <a:endParaRPr/>
          </a:p>
          <a:p>
            <a:pPr indent="0" lvl="0" marL="0" marR="0" rtl="0" algn="r">
              <a:lnSpc>
                <a:spcPct val="100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control plane </a:t>
            </a:r>
            <a:r>
              <a:rPr b="0" i="0" lang="en-US" sz="1600" u="none" cap="none" strike="noStrike">
                <a:solidFill>
                  <a:srgbClr val="000000"/>
                </a:solidFill>
                <a:latin typeface="Arial"/>
                <a:ea typeface="Arial"/>
                <a:cs typeface="Arial"/>
                <a:sym typeface="Arial"/>
              </a:rPr>
              <a:t>(software)</a:t>
            </a:r>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operates in millisecond </a:t>
            </a:r>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time frame</a:t>
            </a:r>
            <a:endParaRPr/>
          </a:p>
        </p:txBody>
      </p:sp>
      <p:sp>
        <p:nvSpPr>
          <p:cNvPr id="1386" name="Google Shape;1386;p19"/>
          <p:cNvSpPr/>
          <p:nvPr/>
        </p:nvSpPr>
        <p:spPr>
          <a:xfrm>
            <a:off x="3735940" y="2799522"/>
            <a:ext cx="512762" cy="73025"/>
          </a:xfrm>
          <a:custGeom>
            <a:rect b="b" l="l" r="r" t="t"/>
            <a:pathLst>
              <a:path extrusionOk="0" h="73266" w="512919">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1387" name="Google Shape;1387;p19"/>
          <p:cNvCxnSpPr>
            <a:endCxn id="1355" idx="0"/>
          </p:cNvCxnSpPr>
          <p:nvPr/>
        </p:nvCxnSpPr>
        <p:spPr>
          <a:xfrm rot="5400000">
            <a:off x="2751473" y="3862397"/>
            <a:ext cx="2473200" cy="347700"/>
          </a:xfrm>
          <a:prstGeom prst="bentConnector3">
            <a:avLst>
              <a:gd fmla="val -65" name="adj1"/>
            </a:avLst>
          </a:prstGeom>
          <a:noFill/>
          <a:ln cap="flat" cmpd="sng" w="19050">
            <a:solidFill>
              <a:schemeClr val="dk1"/>
            </a:solidFill>
            <a:prstDash val="solid"/>
            <a:round/>
            <a:headEnd len="med" w="med" type="none"/>
            <a:tailEnd len="med" w="med" type="stealth"/>
          </a:ln>
        </p:spPr>
      </p:cxnSp>
      <p:sp>
        <p:nvSpPr>
          <p:cNvPr id="1388" name="Google Shape;1388;p1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8"/>
                                        </p:tgtEl>
                                        <p:attrNameLst>
                                          <p:attrName>style.visibility</p:attrName>
                                        </p:attrNameLst>
                                      </p:cBhvr>
                                      <p:to>
                                        <p:strVal val="visible"/>
                                      </p:to>
                                    </p:set>
                                    <p:animEffect filter="fade" transition="in">
                                      <p:cBhvr>
                                        <p:cTn dur="1000"/>
                                        <p:tgtEl>
                                          <p:spTgt spid="1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1"/>
                                        </p:tgtEl>
                                        <p:attrNameLst>
                                          <p:attrName>style.visibility</p:attrName>
                                        </p:attrNameLst>
                                      </p:cBhvr>
                                      <p:to>
                                        <p:strVal val="visible"/>
                                      </p:to>
                                    </p:set>
                                    <p:animEffect filter="fade" transition="in">
                                      <p:cBhvr>
                                        <p:cTn dur="500"/>
                                        <p:tgtEl>
                                          <p:spTgt spid="1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7"/>
                                        </p:tgtEl>
                                        <p:attrNameLst>
                                          <p:attrName>style.visibility</p:attrName>
                                        </p:attrNameLst>
                                      </p:cBhvr>
                                      <p:to>
                                        <p:strVal val="visible"/>
                                      </p:to>
                                    </p:set>
                                    <p:animEffect filter="fade" transition="in">
                                      <p:cBhvr>
                                        <p:cTn dur="500"/>
                                        <p:tgtEl>
                                          <p:spTgt spid="1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4"/>
                                        </p:tgtEl>
                                        <p:attrNameLst>
                                          <p:attrName>style.visibility</p:attrName>
                                        </p:attrNameLst>
                                      </p:cBhvr>
                                      <p:to>
                                        <p:strVal val="visible"/>
                                      </p:to>
                                    </p:set>
                                    <p:animEffect filter="fade" transition="in">
                                      <p:cBhvr>
                                        <p:cTn dur="500"/>
                                        <p:tgtEl>
                                          <p:spTgt spid="1384"/>
                                        </p:tgtEl>
                                      </p:cBhvr>
                                    </p:animEffect>
                                  </p:childTnLst>
                                </p:cTn>
                              </p:par>
                              <p:par>
                                <p:cTn fill="hold" nodeType="withEffect" presetClass="entr" presetID="10" presetSubtype="0">
                                  <p:stCondLst>
                                    <p:cond delay="0"/>
                                  </p:stCondLst>
                                  <p:childTnLst>
                                    <p:set>
                                      <p:cBhvr>
                                        <p:cTn dur="1" fill="hold">
                                          <p:stCondLst>
                                            <p:cond delay="0"/>
                                          </p:stCondLst>
                                        </p:cTn>
                                        <p:tgtEl>
                                          <p:spTgt spid="1385"/>
                                        </p:tgtEl>
                                        <p:attrNameLst>
                                          <p:attrName>style.visibility</p:attrName>
                                        </p:attrNameLst>
                                      </p:cBhvr>
                                      <p:to>
                                        <p:strVal val="visible"/>
                                      </p:to>
                                    </p:set>
                                    <p:animEffect filter="fade" transition="in">
                                      <p:cBhvr>
                                        <p:cTn dur="500"/>
                                        <p:tgtEl>
                                          <p:spTgt spid="1385"/>
                                        </p:tgtEl>
                                      </p:cBhvr>
                                    </p:animEffect>
                                  </p:childTnLst>
                                </p:cTn>
                              </p:par>
                              <p:par>
                                <p:cTn fill="hold" nodeType="withEffect" presetClass="entr" presetID="10" presetSubtype="0">
                                  <p:stCondLst>
                                    <p:cond delay="0"/>
                                  </p:stCondLst>
                                  <p:childTnLst>
                                    <p:set>
                                      <p:cBhvr>
                                        <p:cTn dur="1" fill="hold">
                                          <p:stCondLst>
                                            <p:cond delay="0"/>
                                          </p:stCondLst>
                                        </p:cTn>
                                        <p:tgtEl>
                                          <p:spTgt spid="1383"/>
                                        </p:tgtEl>
                                        <p:attrNameLst>
                                          <p:attrName>style.visibility</p:attrName>
                                        </p:attrNameLst>
                                      </p:cBhvr>
                                      <p:to>
                                        <p:strVal val="visible"/>
                                      </p:to>
                                    </p:set>
                                    <p:animEffect filter="fade" transition="in">
                                      <p:cBhvr>
                                        <p:cTn dur="500"/>
                                        <p:tgtEl>
                                          <p:spTgt spid="1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20"/>
          <p:cNvSpPr/>
          <p:nvPr/>
        </p:nvSpPr>
        <p:spPr>
          <a:xfrm>
            <a:off x="781050" y="5234799"/>
            <a:ext cx="3467652" cy="566737"/>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395" name="Google Shape;1395;p20"/>
          <p:cNvGrpSpPr/>
          <p:nvPr/>
        </p:nvGrpSpPr>
        <p:grpSpPr>
          <a:xfrm>
            <a:off x="2081771" y="5249835"/>
            <a:ext cx="2100020" cy="525818"/>
            <a:chOff x="1075103" y="3385874"/>
            <a:chExt cx="3106688" cy="777875"/>
          </a:xfrm>
        </p:grpSpPr>
        <p:sp>
          <p:nvSpPr>
            <p:cNvPr id="1396" name="Google Shape;1396;p20"/>
            <p:cNvSpPr/>
            <p:nvPr/>
          </p:nvSpPr>
          <p:spPr>
            <a:xfrm>
              <a:off x="1919603" y="3784337"/>
              <a:ext cx="74613" cy="74613"/>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397" name="Google Shape;1397;p20"/>
            <p:cNvSpPr/>
            <p:nvPr/>
          </p:nvSpPr>
          <p:spPr>
            <a:xfrm>
              <a:off x="2106509" y="3784337"/>
              <a:ext cx="74613" cy="74613"/>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398" name="Google Shape;1398;p20"/>
            <p:cNvSpPr/>
            <p:nvPr/>
          </p:nvSpPr>
          <p:spPr>
            <a:xfrm>
              <a:off x="2295841" y="3784337"/>
              <a:ext cx="74613" cy="74613"/>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nvGrpSpPr>
            <p:cNvPr id="1399" name="Google Shape;1399;p20"/>
            <p:cNvGrpSpPr/>
            <p:nvPr/>
          </p:nvGrpSpPr>
          <p:grpSpPr>
            <a:xfrm>
              <a:off x="3723003" y="3385874"/>
              <a:ext cx="458788" cy="777875"/>
              <a:chOff x="2365" y="1352"/>
              <a:chExt cx="1022" cy="1616"/>
            </a:xfrm>
          </p:grpSpPr>
          <p:sp>
            <p:nvSpPr>
              <p:cNvPr id="1400" name="Google Shape;1400;p20"/>
              <p:cNvSpPr/>
              <p:nvPr/>
            </p:nvSpPr>
            <p:spPr>
              <a:xfrm>
                <a:off x="2365" y="2129"/>
                <a:ext cx="367" cy="21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1401" name="Google Shape;1401;p20"/>
              <p:cNvPicPr preferRelativeResize="0"/>
              <p:nvPr/>
            </p:nvPicPr>
            <p:blipFill rotWithShape="1">
              <a:blip r:embed="rId3">
                <a:alphaModFix/>
              </a:blip>
              <a:srcRect b="0" l="0" r="0" t="0"/>
              <a:stretch/>
            </p:blipFill>
            <p:spPr>
              <a:xfrm>
                <a:off x="2373" y="1352"/>
                <a:ext cx="1014" cy="1616"/>
              </a:xfrm>
              <a:prstGeom prst="rect">
                <a:avLst/>
              </a:prstGeom>
              <a:noFill/>
              <a:ln>
                <a:noFill/>
              </a:ln>
            </p:spPr>
          </p:pic>
        </p:grpSp>
        <p:pic>
          <p:nvPicPr>
            <p:cNvPr descr="Icon Car Symbol - Free image on Pixabay" id="1402" name="Google Shape;1402;p20"/>
            <p:cNvPicPr preferRelativeResize="0"/>
            <p:nvPr/>
          </p:nvPicPr>
          <p:blipFill rotWithShape="1">
            <a:blip r:embed="rId4">
              <a:alphaModFix/>
            </a:blip>
            <a:srcRect b="0" l="0" r="0" t="0"/>
            <a:stretch/>
          </p:blipFill>
          <p:spPr>
            <a:xfrm>
              <a:off x="1075103" y="3496676"/>
              <a:ext cx="875228" cy="592631"/>
            </a:xfrm>
            <a:prstGeom prst="rect">
              <a:avLst/>
            </a:prstGeom>
            <a:noFill/>
            <a:ln>
              <a:noFill/>
            </a:ln>
          </p:spPr>
        </p:pic>
        <p:pic>
          <p:nvPicPr>
            <p:cNvPr descr="Icon Car Symbol - Free image on Pixabay" id="1403" name="Google Shape;1403;p20"/>
            <p:cNvPicPr preferRelativeResize="0"/>
            <p:nvPr/>
          </p:nvPicPr>
          <p:blipFill rotWithShape="1">
            <a:blip r:embed="rId4">
              <a:alphaModFix/>
            </a:blip>
            <a:srcRect b="0" l="0" r="0" t="0"/>
            <a:stretch/>
          </p:blipFill>
          <p:spPr>
            <a:xfrm>
              <a:off x="2352724" y="3494137"/>
              <a:ext cx="875228" cy="592631"/>
            </a:xfrm>
            <a:prstGeom prst="rect">
              <a:avLst/>
            </a:prstGeom>
            <a:noFill/>
            <a:ln>
              <a:noFill/>
            </a:ln>
          </p:spPr>
        </p:pic>
        <p:pic>
          <p:nvPicPr>
            <p:cNvPr descr="Icon Car Symbol - Free image on Pixabay" id="1404" name="Google Shape;1404;p20"/>
            <p:cNvPicPr preferRelativeResize="0"/>
            <p:nvPr/>
          </p:nvPicPr>
          <p:blipFill rotWithShape="1">
            <a:blip r:embed="rId4">
              <a:alphaModFix/>
            </a:blip>
            <a:srcRect b="0" l="0" r="0" t="0"/>
            <a:stretch/>
          </p:blipFill>
          <p:spPr>
            <a:xfrm>
              <a:off x="3087660" y="3494873"/>
              <a:ext cx="875228" cy="592631"/>
            </a:xfrm>
            <a:prstGeom prst="rect">
              <a:avLst/>
            </a:prstGeom>
            <a:noFill/>
            <a:ln>
              <a:noFill/>
            </a:ln>
          </p:spPr>
        </p:pic>
      </p:grpSp>
      <p:sp>
        <p:nvSpPr>
          <p:cNvPr id="1405" name="Google Shape;1405;p20"/>
          <p:cNvSpPr/>
          <p:nvPr/>
        </p:nvSpPr>
        <p:spPr>
          <a:xfrm>
            <a:off x="854541" y="5385611"/>
            <a:ext cx="462428" cy="255587"/>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06" name="Google Shape;1406;p20"/>
          <p:cNvSpPr/>
          <p:nvPr/>
        </p:nvSpPr>
        <p:spPr>
          <a:xfrm>
            <a:off x="1382835" y="5284011"/>
            <a:ext cx="374608" cy="434975"/>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407" name="Google Shape;1407;p20"/>
          <p:cNvCxnSpPr/>
          <p:nvPr/>
        </p:nvCxnSpPr>
        <p:spPr>
          <a:xfrm>
            <a:off x="723900" y="5518603"/>
            <a:ext cx="1333500" cy="0"/>
          </a:xfrm>
          <a:prstGeom prst="straightConnector1">
            <a:avLst/>
          </a:prstGeom>
          <a:noFill/>
          <a:ln cap="flat" cmpd="sng" w="28575">
            <a:solidFill>
              <a:schemeClr val="dk1"/>
            </a:solidFill>
            <a:prstDash val="solid"/>
            <a:round/>
            <a:headEnd len="med" w="med" type="none"/>
            <a:tailEnd len="med" w="med" type="triangle"/>
          </a:ln>
        </p:spPr>
      </p:cxnSp>
      <p:sp>
        <p:nvSpPr>
          <p:cNvPr id="1408" name="Google Shape;1408;p20"/>
          <p:cNvSpPr/>
          <p:nvPr/>
        </p:nvSpPr>
        <p:spPr>
          <a:xfrm>
            <a:off x="781050" y="3594860"/>
            <a:ext cx="3467652" cy="566737"/>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09" name="Google Shape;1409;p20"/>
          <p:cNvSpPr txBox="1"/>
          <p:nvPr>
            <p:ph type="title"/>
          </p:nvPr>
        </p:nvSpPr>
        <p:spPr>
          <a:xfrm>
            <a:off x="838200" y="398812"/>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Router architecture overview</a:t>
            </a:r>
            <a:endParaRPr sz="4800"/>
          </a:p>
        </p:txBody>
      </p:sp>
      <p:sp>
        <p:nvSpPr>
          <p:cNvPr id="1410" name="Google Shape;1410;p20"/>
          <p:cNvSpPr/>
          <p:nvPr/>
        </p:nvSpPr>
        <p:spPr>
          <a:xfrm>
            <a:off x="874641" y="1443590"/>
            <a:ext cx="10787270"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analogy view of generic router architecture:</a:t>
            </a:r>
            <a:endParaRPr/>
          </a:p>
        </p:txBody>
      </p:sp>
      <p:grpSp>
        <p:nvGrpSpPr>
          <p:cNvPr id="1411" name="Google Shape;1411;p20"/>
          <p:cNvGrpSpPr/>
          <p:nvPr/>
        </p:nvGrpSpPr>
        <p:grpSpPr>
          <a:xfrm>
            <a:off x="4324905" y="3466272"/>
            <a:ext cx="1609726" cy="2343150"/>
            <a:chOff x="2418" y="1882"/>
            <a:chExt cx="1014" cy="1476"/>
          </a:xfrm>
        </p:grpSpPr>
        <p:sp>
          <p:nvSpPr>
            <p:cNvPr id="1412" name="Google Shape;1412;p20"/>
            <p:cNvSpPr/>
            <p:nvPr/>
          </p:nvSpPr>
          <p:spPr>
            <a:xfrm>
              <a:off x="2418" y="1882"/>
              <a:ext cx="1014" cy="1476"/>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3" name="Google Shape;1413;p20"/>
            <p:cNvSpPr txBox="1"/>
            <p:nvPr/>
          </p:nvSpPr>
          <p:spPr>
            <a:xfrm>
              <a:off x="2501" y="3137"/>
              <a:ext cx="851" cy="206"/>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roundabout</a:t>
              </a:r>
              <a:endParaRPr/>
            </a:p>
          </p:txBody>
        </p:sp>
      </p:grpSp>
      <p:grpSp>
        <p:nvGrpSpPr>
          <p:cNvPr id="1414" name="Google Shape;1414;p20"/>
          <p:cNvGrpSpPr/>
          <p:nvPr/>
        </p:nvGrpSpPr>
        <p:grpSpPr>
          <a:xfrm>
            <a:off x="4342365" y="2504247"/>
            <a:ext cx="1590675" cy="1090613"/>
            <a:chOff x="4342365" y="2504247"/>
            <a:chExt cx="1590675" cy="1090613"/>
          </a:xfrm>
        </p:grpSpPr>
        <p:sp>
          <p:nvSpPr>
            <p:cNvPr id="1415" name="Google Shape;1415;p20"/>
            <p:cNvSpPr/>
            <p:nvPr/>
          </p:nvSpPr>
          <p:spPr>
            <a:xfrm>
              <a:off x="4342365" y="2504247"/>
              <a:ext cx="1590675" cy="647700"/>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6" name="Google Shape;1416;p20"/>
            <p:cNvSpPr txBox="1"/>
            <p:nvPr/>
          </p:nvSpPr>
          <p:spPr>
            <a:xfrm>
              <a:off x="4566306" y="2545522"/>
              <a:ext cx="1095172" cy="563231"/>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Station</a:t>
              </a:r>
              <a:br>
                <a:rPr b="0" i="0" lang="en-US" sz="1800" u="none" cap="none" strike="noStrike">
                  <a:solidFill>
                    <a:srgbClr val="000000"/>
                  </a:solidFill>
                  <a:latin typeface="Arial"/>
                  <a:ea typeface="Arial"/>
                  <a:cs typeface="Arial"/>
                  <a:sym typeface="Arial"/>
                </a:rPr>
              </a:br>
              <a:r>
                <a:rPr b="0" i="0" lang="en-US" sz="1800" u="none" cap="none" strike="noStrike">
                  <a:solidFill>
                    <a:srgbClr val="000000"/>
                  </a:solidFill>
                  <a:latin typeface="Arial"/>
                  <a:ea typeface="Arial"/>
                  <a:cs typeface="Arial"/>
                  <a:sym typeface="Arial"/>
                </a:rPr>
                <a:t>manager</a:t>
              </a:r>
              <a:endParaRPr/>
            </a:p>
          </p:txBody>
        </p:sp>
        <p:cxnSp>
          <p:nvCxnSpPr>
            <p:cNvPr id="1417" name="Google Shape;1417;p20"/>
            <p:cNvCxnSpPr/>
            <p:nvPr/>
          </p:nvCxnSpPr>
          <p:spPr>
            <a:xfrm>
              <a:off x="5071027" y="3023360"/>
              <a:ext cx="19050" cy="571500"/>
            </a:xfrm>
            <a:prstGeom prst="straightConnector1">
              <a:avLst/>
            </a:prstGeom>
            <a:noFill/>
            <a:ln cap="flat" cmpd="sng" w="38100">
              <a:solidFill>
                <a:srgbClr val="FF0000"/>
              </a:solidFill>
              <a:prstDash val="solid"/>
              <a:round/>
              <a:headEnd len="med" w="med" type="triangle"/>
              <a:tailEnd len="med" w="med" type="triangle"/>
            </a:ln>
          </p:spPr>
        </p:cxnSp>
      </p:grpSp>
      <p:grpSp>
        <p:nvGrpSpPr>
          <p:cNvPr id="1418" name="Google Shape;1418;p20"/>
          <p:cNvGrpSpPr/>
          <p:nvPr/>
        </p:nvGrpSpPr>
        <p:grpSpPr>
          <a:xfrm rot="2656396">
            <a:off x="2898642" y="4368931"/>
            <a:ext cx="546100" cy="546100"/>
            <a:chOff x="352" y="2715"/>
            <a:chExt cx="344" cy="344"/>
          </a:xfrm>
        </p:grpSpPr>
        <p:sp>
          <p:nvSpPr>
            <p:cNvPr id="1419" name="Google Shape;1419;p20"/>
            <p:cNvSpPr/>
            <p:nvPr/>
          </p:nvSpPr>
          <p:spPr>
            <a:xfrm>
              <a:off x="352" y="2715"/>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0" name="Google Shape;1420;p20"/>
            <p:cNvSpPr/>
            <p:nvPr/>
          </p:nvSpPr>
          <p:spPr>
            <a:xfrm>
              <a:off x="450" y="2811"/>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1" name="Google Shape;1421;p20"/>
            <p:cNvSpPr/>
            <p:nvPr/>
          </p:nvSpPr>
          <p:spPr>
            <a:xfrm>
              <a:off x="545" y="2907"/>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2" name="Google Shape;1422;p20"/>
            <p:cNvSpPr/>
            <p:nvPr/>
          </p:nvSpPr>
          <p:spPr>
            <a:xfrm>
              <a:off x="640" y="3003"/>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423" name="Google Shape;1423;p20"/>
          <p:cNvSpPr txBox="1"/>
          <p:nvPr/>
        </p:nvSpPr>
        <p:spPr>
          <a:xfrm>
            <a:off x="2691866" y="5904419"/>
            <a:ext cx="155683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entry stations</a:t>
            </a:r>
            <a:endParaRPr/>
          </a:p>
        </p:txBody>
      </p:sp>
      <p:grpSp>
        <p:nvGrpSpPr>
          <p:cNvPr id="1424" name="Google Shape;1424;p20"/>
          <p:cNvGrpSpPr/>
          <p:nvPr/>
        </p:nvGrpSpPr>
        <p:grpSpPr>
          <a:xfrm>
            <a:off x="5882240" y="3485322"/>
            <a:ext cx="1957387" cy="566738"/>
            <a:chOff x="-51" y="2454"/>
            <a:chExt cx="1482" cy="357"/>
          </a:xfrm>
        </p:grpSpPr>
        <p:grpSp>
          <p:nvGrpSpPr>
            <p:cNvPr id="1425" name="Google Shape;1425;p20"/>
            <p:cNvGrpSpPr/>
            <p:nvPr/>
          </p:nvGrpSpPr>
          <p:grpSpPr>
            <a:xfrm flipH="1">
              <a:off x="173" y="2454"/>
              <a:ext cx="1084" cy="357"/>
              <a:chOff x="171" y="2454"/>
              <a:chExt cx="1084" cy="357"/>
            </a:xfrm>
          </p:grpSpPr>
          <p:sp>
            <p:nvSpPr>
              <p:cNvPr id="1426" name="Google Shape;1426;p20"/>
              <p:cNvSpPr/>
              <p:nvPr/>
            </p:nvSpPr>
            <p:spPr>
              <a:xfrm>
                <a:off x="171" y="2454"/>
                <a:ext cx="1084" cy="357"/>
              </a:xfrm>
              <a:prstGeom prst="rect">
                <a:avLst/>
              </a:prstGeom>
              <a:solidFill>
                <a:schemeClr val="lt1"/>
              </a:solidFill>
              <a:ln cap="flat" cmpd="sng" w="1905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7" name="Google Shape;1427;p20"/>
              <p:cNvSpPr/>
              <p:nvPr/>
            </p:nvSpPr>
            <p:spPr>
              <a:xfrm>
                <a:off x="216" y="2554"/>
                <a:ext cx="338" cy="161"/>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8" name="Google Shape;1428;p20"/>
              <p:cNvSpPr/>
              <p:nvPr/>
            </p:nvSpPr>
            <p:spPr>
              <a:xfrm>
                <a:off x="602" y="2490"/>
                <a:ext cx="274" cy="274"/>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9" name="Google Shape;1429;p20"/>
              <p:cNvSpPr/>
              <p:nvPr/>
            </p:nvSpPr>
            <p:spPr>
              <a:xfrm>
                <a:off x="921" y="2488"/>
                <a:ext cx="274" cy="274"/>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1430" name="Google Shape;1430;p20"/>
            <p:cNvCxnSpPr/>
            <p:nvPr/>
          </p:nvCxnSpPr>
          <p:spPr>
            <a:xfrm>
              <a:off x="-51" y="2634"/>
              <a:ext cx="1482" cy="0"/>
            </a:xfrm>
            <a:prstGeom prst="straightConnector1">
              <a:avLst/>
            </a:prstGeom>
            <a:noFill/>
            <a:ln cap="flat" cmpd="sng" w="28575">
              <a:solidFill>
                <a:schemeClr val="dk1"/>
              </a:solidFill>
              <a:prstDash val="solid"/>
              <a:round/>
              <a:headEnd len="med" w="med" type="none"/>
              <a:tailEnd len="med" w="med" type="triangle"/>
            </a:ln>
            <a:effectLst>
              <a:outerShdw blurRad="50800" rotWithShape="0" algn="tl" dir="2700000" dist="38100">
                <a:srgbClr val="000000">
                  <a:alpha val="40000"/>
                </a:srgbClr>
              </a:outerShdw>
            </a:effectLst>
          </p:spPr>
        </p:cxnSp>
      </p:grpSp>
      <p:grpSp>
        <p:nvGrpSpPr>
          <p:cNvPr id="1431" name="Google Shape;1431;p20"/>
          <p:cNvGrpSpPr/>
          <p:nvPr/>
        </p:nvGrpSpPr>
        <p:grpSpPr>
          <a:xfrm>
            <a:off x="5901290" y="5218872"/>
            <a:ext cx="2011362" cy="566738"/>
            <a:chOff x="-51" y="2454"/>
            <a:chExt cx="1482" cy="357"/>
          </a:xfrm>
        </p:grpSpPr>
        <p:grpSp>
          <p:nvGrpSpPr>
            <p:cNvPr id="1432" name="Google Shape;1432;p20"/>
            <p:cNvGrpSpPr/>
            <p:nvPr/>
          </p:nvGrpSpPr>
          <p:grpSpPr>
            <a:xfrm flipH="1">
              <a:off x="173" y="2454"/>
              <a:ext cx="1084" cy="357"/>
              <a:chOff x="171" y="2454"/>
              <a:chExt cx="1084" cy="357"/>
            </a:xfrm>
          </p:grpSpPr>
          <p:sp>
            <p:nvSpPr>
              <p:cNvPr id="1433" name="Google Shape;1433;p20"/>
              <p:cNvSpPr/>
              <p:nvPr/>
            </p:nvSpPr>
            <p:spPr>
              <a:xfrm>
                <a:off x="171" y="2454"/>
                <a:ext cx="1084" cy="357"/>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4" name="Google Shape;1434;p20"/>
              <p:cNvSpPr/>
              <p:nvPr/>
            </p:nvSpPr>
            <p:spPr>
              <a:xfrm>
                <a:off x="216" y="2554"/>
                <a:ext cx="337" cy="161"/>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5" name="Google Shape;1435;p20"/>
              <p:cNvSpPr/>
              <p:nvPr/>
            </p:nvSpPr>
            <p:spPr>
              <a:xfrm>
                <a:off x="602" y="2490"/>
                <a:ext cx="274" cy="274"/>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6" name="Google Shape;1436;p20"/>
              <p:cNvSpPr/>
              <p:nvPr/>
            </p:nvSpPr>
            <p:spPr>
              <a:xfrm>
                <a:off x="923" y="2488"/>
                <a:ext cx="274" cy="274"/>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1437" name="Google Shape;1437;p20"/>
            <p:cNvCxnSpPr/>
            <p:nvPr/>
          </p:nvCxnSpPr>
          <p:spPr>
            <a:xfrm>
              <a:off x="-51" y="2634"/>
              <a:ext cx="1482" cy="0"/>
            </a:xfrm>
            <a:prstGeom prst="straightConnector1">
              <a:avLst/>
            </a:prstGeom>
            <a:noFill/>
            <a:ln cap="flat" cmpd="sng" w="28575">
              <a:solidFill>
                <a:schemeClr val="dk1"/>
              </a:solidFill>
              <a:prstDash val="solid"/>
              <a:round/>
              <a:headEnd len="med" w="med" type="none"/>
              <a:tailEnd len="med" w="med" type="triangle"/>
            </a:ln>
          </p:spPr>
        </p:cxnSp>
      </p:grpSp>
      <p:grpSp>
        <p:nvGrpSpPr>
          <p:cNvPr id="1438" name="Google Shape;1438;p20"/>
          <p:cNvGrpSpPr/>
          <p:nvPr/>
        </p:nvGrpSpPr>
        <p:grpSpPr>
          <a:xfrm rot="2656396">
            <a:off x="6765792" y="4359406"/>
            <a:ext cx="546100" cy="546100"/>
            <a:chOff x="352" y="2715"/>
            <a:chExt cx="344" cy="344"/>
          </a:xfrm>
        </p:grpSpPr>
        <p:sp>
          <p:nvSpPr>
            <p:cNvPr id="1439" name="Google Shape;1439;p20"/>
            <p:cNvSpPr/>
            <p:nvPr/>
          </p:nvSpPr>
          <p:spPr>
            <a:xfrm>
              <a:off x="352" y="2715"/>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0" name="Google Shape;1440;p20"/>
            <p:cNvSpPr/>
            <p:nvPr/>
          </p:nvSpPr>
          <p:spPr>
            <a:xfrm>
              <a:off x="450" y="2811"/>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1" name="Google Shape;1441;p20"/>
            <p:cNvSpPr/>
            <p:nvPr/>
          </p:nvSpPr>
          <p:spPr>
            <a:xfrm>
              <a:off x="545" y="2907"/>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2" name="Google Shape;1442;p20"/>
            <p:cNvSpPr/>
            <p:nvPr/>
          </p:nvSpPr>
          <p:spPr>
            <a:xfrm>
              <a:off x="640" y="3003"/>
              <a:ext cx="56" cy="56"/>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443" name="Google Shape;1443;p20"/>
          <p:cNvSpPr txBox="1"/>
          <p:nvPr/>
        </p:nvSpPr>
        <p:spPr>
          <a:xfrm>
            <a:off x="7041345" y="5904419"/>
            <a:ext cx="11849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exit roads</a:t>
            </a:r>
            <a:endParaRPr/>
          </a:p>
        </p:txBody>
      </p:sp>
      <p:cxnSp>
        <p:nvCxnSpPr>
          <p:cNvPr id="1444" name="Google Shape;1444;p20"/>
          <p:cNvCxnSpPr/>
          <p:nvPr/>
        </p:nvCxnSpPr>
        <p:spPr>
          <a:xfrm>
            <a:off x="2270677" y="3275772"/>
            <a:ext cx="7802563" cy="12700"/>
          </a:xfrm>
          <a:prstGeom prst="straightConnector1">
            <a:avLst/>
          </a:prstGeom>
          <a:noFill/>
          <a:ln cap="flat" cmpd="sng" w="9525">
            <a:solidFill>
              <a:schemeClr val="dk1"/>
            </a:solidFill>
            <a:prstDash val="dash"/>
            <a:round/>
            <a:headEnd len="med" w="med" type="none"/>
            <a:tailEnd len="med" w="med" type="none"/>
          </a:ln>
        </p:spPr>
      </p:cxnSp>
      <p:sp>
        <p:nvSpPr>
          <p:cNvPr id="1445" name="Google Shape;1445;p20"/>
          <p:cNvSpPr txBox="1"/>
          <p:nvPr/>
        </p:nvSpPr>
        <p:spPr>
          <a:xfrm>
            <a:off x="8177765" y="3312285"/>
            <a:ext cx="2185987" cy="107791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forwarding data plane  </a:t>
            </a:r>
            <a:r>
              <a:rPr b="0" i="0" lang="en-US" sz="1600" u="none" cap="none" strike="noStrike">
                <a:solidFill>
                  <a:srgbClr val="000000"/>
                </a:solidFill>
                <a:latin typeface="Arial"/>
                <a:ea typeface="Arial"/>
                <a:cs typeface="Arial"/>
                <a:sym typeface="Arial"/>
              </a:rPr>
              <a:t>(hardware) operates in nanosecond timeframe</a:t>
            </a:r>
            <a:endParaRPr/>
          </a:p>
        </p:txBody>
      </p:sp>
      <p:sp>
        <p:nvSpPr>
          <p:cNvPr id="1446" name="Google Shape;1446;p20"/>
          <p:cNvSpPr/>
          <p:nvPr/>
        </p:nvSpPr>
        <p:spPr>
          <a:xfrm>
            <a:off x="7490377" y="2208972"/>
            <a:ext cx="2879725" cy="107632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routing, management</a:t>
            </a:r>
            <a:endParaRPr/>
          </a:p>
          <a:p>
            <a:pPr indent="0" lvl="0" marL="0" marR="0" rtl="0" algn="r">
              <a:lnSpc>
                <a:spcPct val="100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control plane </a:t>
            </a:r>
            <a:r>
              <a:rPr b="0" i="0" lang="en-US" sz="1600" u="none" cap="none" strike="noStrike">
                <a:solidFill>
                  <a:srgbClr val="000000"/>
                </a:solidFill>
                <a:latin typeface="Arial"/>
                <a:ea typeface="Arial"/>
                <a:cs typeface="Arial"/>
                <a:sym typeface="Arial"/>
              </a:rPr>
              <a:t>(software)</a:t>
            </a:r>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operates in millisecond </a:t>
            </a:r>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time frame</a:t>
            </a:r>
            <a:endParaRPr/>
          </a:p>
        </p:txBody>
      </p:sp>
      <p:sp>
        <p:nvSpPr>
          <p:cNvPr id="1447" name="Google Shape;1447;p20"/>
          <p:cNvSpPr/>
          <p:nvPr/>
        </p:nvSpPr>
        <p:spPr>
          <a:xfrm>
            <a:off x="3735940" y="2799522"/>
            <a:ext cx="512762" cy="73025"/>
          </a:xfrm>
          <a:custGeom>
            <a:rect b="b" l="l" r="r" t="t"/>
            <a:pathLst>
              <a:path extrusionOk="0" h="73266" w="512919">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1448" name="Google Shape;1448;p20"/>
          <p:cNvCxnSpPr/>
          <p:nvPr/>
        </p:nvCxnSpPr>
        <p:spPr>
          <a:xfrm rot="5400000">
            <a:off x="3747479" y="3137173"/>
            <a:ext cx="810300" cy="135000"/>
          </a:xfrm>
          <a:prstGeom prst="bentConnector3">
            <a:avLst>
              <a:gd fmla="val -1717" name="adj1"/>
            </a:avLst>
          </a:prstGeom>
          <a:noFill/>
          <a:ln cap="flat" cmpd="sng" w="19050">
            <a:solidFill>
              <a:schemeClr val="dk1"/>
            </a:solidFill>
            <a:prstDash val="solid"/>
            <a:round/>
            <a:headEnd len="med" w="med" type="none"/>
            <a:tailEnd len="med" w="med" type="stealth"/>
          </a:ln>
        </p:spPr>
      </p:cxnSp>
      <p:sp>
        <p:nvSpPr>
          <p:cNvPr id="1449" name="Google Shape;1449;p2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pic>
        <p:nvPicPr>
          <p:cNvPr id="1450" name="Google Shape;1450;p20"/>
          <p:cNvPicPr preferRelativeResize="0"/>
          <p:nvPr/>
        </p:nvPicPr>
        <p:blipFill rotWithShape="1">
          <a:blip r:embed="rId5">
            <a:alphaModFix/>
          </a:blip>
          <a:srcRect b="0" l="0" r="0" t="0"/>
          <a:stretch/>
        </p:blipFill>
        <p:spPr>
          <a:xfrm>
            <a:off x="6112428" y="2423794"/>
            <a:ext cx="868613" cy="868613"/>
          </a:xfrm>
          <a:prstGeom prst="rect">
            <a:avLst/>
          </a:prstGeom>
          <a:noFill/>
          <a:ln>
            <a:noFill/>
          </a:ln>
        </p:spPr>
      </p:pic>
      <p:pic>
        <p:nvPicPr>
          <p:cNvPr id="1451" name="Google Shape;1451;p20"/>
          <p:cNvPicPr preferRelativeResize="0"/>
          <p:nvPr/>
        </p:nvPicPr>
        <p:blipFill rotWithShape="1">
          <a:blip r:embed="rId6">
            <a:alphaModFix/>
          </a:blip>
          <a:srcRect b="0" l="0" r="0" t="0"/>
          <a:stretch/>
        </p:blipFill>
        <p:spPr>
          <a:xfrm rot="2559109">
            <a:off x="4406440" y="3848766"/>
            <a:ext cx="1471200" cy="1471200"/>
          </a:xfrm>
          <a:prstGeom prst="rect">
            <a:avLst/>
          </a:prstGeom>
          <a:noFill/>
          <a:ln>
            <a:noFill/>
          </a:ln>
        </p:spPr>
      </p:pic>
      <p:grpSp>
        <p:nvGrpSpPr>
          <p:cNvPr id="1452" name="Google Shape;1452;p20"/>
          <p:cNvGrpSpPr/>
          <p:nvPr/>
        </p:nvGrpSpPr>
        <p:grpSpPr>
          <a:xfrm>
            <a:off x="2081771" y="3609896"/>
            <a:ext cx="2100020" cy="525818"/>
            <a:chOff x="1075103" y="3385874"/>
            <a:chExt cx="3106688" cy="777875"/>
          </a:xfrm>
        </p:grpSpPr>
        <p:sp>
          <p:nvSpPr>
            <p:cNvPr id="1453" name="Google Shape;1453;p20"/>
            <p:cNvSpPr/>
            <p:nvPr/>
          </p:nvSpPr>
          <p:spPr>
            <a:xfrm>
              <a:off x="1919603" y="3784337"/>
              <a:ext cx="74613" cy="74613"/>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454" name="Google Shape;1454;p20"/>
            <p:cNvSpPr/>
            <p:nvPr/>
          </p:nvSpPr>
          <p:spPr>
            <a:xfrm>
              <a:off x="2106509" y="3784337"/>
              <a:ext cx="74613" cy="74613"/>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455" name="Google Shape;1455;p20"/>
            <p:cNvSpPr/>
            <p:nvPr/>
          </p:nvSpPr>
          <p:spPr>
            <a:xfrm>
              <a:off x="2295841" y="3784337"/>
              <a:ext cx="74613" cy="74613"/>
            </a:xfrm>
            <a:prstGeom prst="ellipse">
              <a:avLst/>
            </a:prstGeom>
            <a:solidFill>
              <a:srgbClr val="2F549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nvGrpSpPr>
            <p:cNvPr id="1456" name="Google Shape;1456;p20"/>
            <p:cNvGrpSpPr/>
            <p:nvPr/>
          </p:nvGrpSpPr>
          <p:grpSpPr>
            <a:xfrm>
              <a:off x="3723003" y="3385874"/>
              <a:ext cx="458788" cy="777875"/>
              <a:chOff x="2365" y="1352"/>
              <a:chExt cx="1022" cy="1616"/>
            </a:xfrm>
          </p:grpSpPr>
          <p:sp>
            <p:nvSpPr>
              <p:cNvPr id="1457" name="Google Shape;1457;p20"/>
              <p:cNvSpPr/>
              <p:nvPr/>
            </p:nvSpPr>
            <p:spPr>
              <a:xfrm>
                <a:off x="2365" y="2129"/>
                <a:ext cx="367" cy="21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1458" name="Google Shape;1458;p20"/>
              <p:cNvPicPr preferRelativeResize="0"/>
              <p:nvPr/>
            </p:nvPicPr>
            <p:blipFill rotWithShape="1">
              <a:blip r:embed="rId3">
                <a:alphaModFix/>
              </a:blip>
              <a:srcRect b="0" l="0" r="0" t="0"/>
              <a:stretch/>
            </p:blipFill>
            <p:spPr>
              <a:xfrm>
                <a:off x="2373" y="1352"/>
                <a:ext cx="1014" cy="1616"/>
              </a:xfrm>
              <a:prstGeom prst="rect">
                <a:avLst/>
              </a:prstGeom>
              <a:noFill/>
              <a:ln>
                <a:noFill/>
              </a:ln>
            </p:spPr>
          </p:pic>
        </p:grpSp>
        <p:pic>
          <p:nvPicPr>
            <p:cNvPr descr="Icon Car Symbol - Free image on Pixabay" id="1459" name="Google Shape;1459;p20"/>
            <p:cNvPicPr preferRelativeResize="0"/>
            <p:nvPr/>
          </p:nvPicPr>
          <p:blipFill rotWithShape="1">
            <a:blip r:embed="rId4">
              <a:alphaModFix/>
            </a:blip>
            <a:srcRect b="0" l="0" r="0" t="0"/>
            <a:stretch/>
          </p:blipFill>
          <p:spPr>
            <a:xfrm>
              <a:off x="1075103" y="3496676"/>
              <a:ext cx="875228" cy="592631"/>
            </a:xfrm>
            <a:prstGeom prst="rect">
              <a:avLst/>
            </a:prstGeom>
            <a:noFill/>
            <a:ln>
              <a:noFill/>
            </a:ln>
          </p:spPr>
        </p:pic>
        <p:pic>
          <p:nvPicPr>
            <p:cNvPr descr="Icon Car Symbol - Free image on Pixabay" id="1460" name="Google Shape;1460;p20"/>
            <p:cNvPicPr preferRelativeResize="0"/>
            <p:nvPr/>
          </p:nvPicPr>
          <p:blipFill rotWithShape="1">
            <a:blip r:embed="rId4">
              <a:alphaModFix/>
            </a:blip>
            <a:srcRect b="0" l="0" r="0" t="0"/>
            <a:stretch/>
          </p:blipFill>
          <p:spPr>
            <a:xfrm>
              <a:off x="2352724" y="3494137"/>
              <a:ext cx="875228" cy="592631"/>
            </a:xfrm>
            <a:prstGeom prst="rect">
              <a:avLst/>
            </a:prstGeom>
            <a:noFill/>
            <a:ln>
              <a:noFill/>
            </a:ln>
          </p:spPr>
        </p:pic>
        <p:pic>
          <p:nvPicPr>
            <p:cNvPr descr="Icon Car Symbol - Free image on Pixabay" id="1461" name="Google Shape;1461;p20"/>
            <p:cNvPicPr preferRelativeResize="0"/>
            <p:nvPr/>
          </p:nvPicPr>
          <p:blipFill rotWithShape="1">
            <a:blip r:embed="rId4">
              <a:alphaModFix/>
            </a:blip>
            <a:srcRect b="0" l="0" r="0" t="0"/>
            <a:stretch/>
          </p:blipFill>
          <p:spPr>
            <a:xfrm>
              <a:off x="3087660" y="3494873"/>
              <a:ext cx="875228" cy="592631"/>
            </a:xfrm>
            <a:prstGeom prst="rect">
              <a:avLst/>
            </a:prstGeom>
            <a:noFill/>
            <a:ln>
              <a:noFill/>
            </a:ln>
          </p:spPr>
        </p:pic>
      </p:grpSp>
      <p:sp>
        <p:nvSpPr>
          <p:cNvPr id="1462" name="Google Shape;1462;p20"/>
          <p:cNvSpPr/>
          <p:nvPr/>
        </p:nvSpPr>
        <p:spPr>
          <a:xfrm>
            <a:off x="2826003" y="2495971"/>
            <a:ext cx="858940" cy="1030267"/>
          </a:xfrm>
          <a:prstGeom prst="wedgeRoundRectCallout">
            <a:avLst>
              <a:gd fmla="val 59671" name="adj1"/>
              <a:gd fmla="val 36443" name="adj2"/>
              <a:gd fmla="val 16667" name="adj3"/>
            </a:avLst>
          </a:prstGeom>
          <a:solidFill>
            <a:schemeClr val="lt1"/>
          </a:solidFill>
          <a:ln cap="flat" cmpd="sng" w="254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463" name="Google Shape;1463;p20"/>
          <p:cNvPicPr preferRelativeResize="0"/>
          <p:nvPr/>
        </p:nvPicPr>
        <p:blipFill rotWithShape="1">
          <a:blip r:embed="rId7">
            <a:alphaModFix/>
          </a:blip>
          <a:srcRect b="0" l="0" r="0" t="0"/>
          <a:stretch/>
        </p:blipFill>
        <p:spPr>
          <a:xfrm>
            <a:off x="2839173" y="2584770"/>
            <a:ext cx="837237" cy="837237"/>
          </a:xfrm>
          <a:prstGeom prst="rect">
            <a:avLst/>
          </a:prstGeom>
          <a:noFill/>
          <a:ln>
            <a:noFill/>
          </a:ln>
        </p:spPr>
      </p:pic>
      <p:sp>
        <p:nvSpPr>
          <p:cNvPr id="1464" name="Google Shape;1464;p20"/>
          <p:cNvSpPr/>
          <p:nvPr/>
        </p:nvSpPr>
        <p:spPr>
          <a:xfrm>
            <a:off x="854541" y="3745672"/>
            <a:ext cx="462428" cy="255587"/>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65" name="Google Shape;1465;p20"/>
          <p:cNvSpPr/>
          <p:nvPr/>
        </p:nvSpPr>
        <p:spPr>
          <a:xfrm>
            <a:off x="1382835" y="3644072"/>
            <a:ext cx="374608" cy="434975"/>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466" name="Google Shape;1466;p20"/>
          <p:cNvCxnSpPr/>
          <p:nvPr/>
        </p:nvCxnSpPr>
        <p:spPr>
          <a:xfrm>
            <a:off x="723900" y="3878664"/>
            <a:ext cx="1333500" cy="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21"/>
          <p:cNvSpPr txBox="1"/>
          <p:nvPr>
            <p:ph type="title"/>
          </p:nvPr>
        </p:nvSpPr>
        <p:spPr>
          <a:xfrm>
            <a:off x="838200" y="398812"/>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Input port functions</a:t>
            </a:r>
            <a:endParaRPr sz="4800"/>
          </a:p>
        </p:txBody>
      </p:sp>
      <p:sp>
        <p:nvSpPr>
          <p:cNvPr id="1473" name="Google Shape;1473;p21"/>
          <p:cNvSpPr/>
          <p:nvPr/>
        </p:nvSpPr>
        <p:spPr>
          <a:xfrm>
            <a:off x="2275508" y="1518548"/>
            <a:ext cx="4568825" cy="1836737"/>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474" name="Google Shape;1474;p21"/>
          <p:cNvCxnSpPr/>
          <p:nvPr/>
        </p:nvCxnSpPr>
        <p:spPr>
          <a:xfrm>
            <a:off x="1999283" y="2444060"/>
            <a:ext cx="423863" cy="0"/>
          </a:xfrm>
          <a:prstGeom prst="straightConnector1">
            <a:avLst/>
          </a:prstGeom>
          <a:noFill/>
          <a:ln cap="flat" cmpd="sng" w="28575">
            <a:solidFill>
              <a:srgbClr val="000000"/>
            </a:solidFill>
            <a:prstDash val="solid"/>
            <a:round/>
            <a:headEnd len="med" w="med" type="none"/>
            <a:tailEnd len="med" w="med" type="triangle"/>
          </a:ln>
        </p:spPr>
      </p:cxnSp>
      <p:cxnSp>
        <p:nvCxnSpPr>
          <p:cNvPr id="1475" name="Google Shape;1475;p21"/>
          <p:cNvCxnSpPr/>
          <p:nvPr/>
        </p:nvCxnSpPr>
        <p:spPr>
          <a:xfrm flipH="1" rot="10800000">
            <a:off x="6601446" y="2421835"/>
            <a:ext cx="736600" cy="1588"/>
          </a:xfrm>
          <a:prstGeom prst="straightConnector1">
            <a:avLst/>
          </a:prstGeom>
          <a:noFill/>
          <a:ln cap="flat" cmpd="sng" w="28575">
            <a:solidFill>
              <a:srgbClr val="000000"/>
            </a:solidFill>
            <a:prstDash val="solid"/>
            <a:round/>
            <a:headEnd len="med" w="med" type="none"/>
            <a:tailEnd len="med" w="med" type="triangle"/>
          </a:ln>
        </p:spPr>
      </p:cxnSp>
      <p:cxnSp>
        <p:nvCxnSpPr>
          <p:cNvPr id="1476" name="Google Shape;1476;p21"/>
          <p:cNvCxnSpPr/>
          <p:nvPr/>
        </p:nvCxnSpPr>
        <p:spPr>
          <a:xfrm>
            <a:off x="7326933" y="902598"/>
            <a:ext cx="11113" cy="2865437"/>
          </a:xfrm>
          <a:prstGeom prst="straightConnector1">
            <a:avLst/>
          </a:prstGeom>
          <a:noFill/>
          <a:ln cap="flat" cmpd="sng" w="9525">
            <a:solidFill>
              <a:srgbClr val="C00000"/>
            </a:solidFill>
            <a:prstDash val="solid"/>
            <a:round/>
            <a:headEnd len="med" w="med" type="none"/>
            <a:tailEnd len="med" w="med" type="none"/>
          </a:ln>
        </p:spPr>
      </p:cxnSp>
      <p:sp>
        <p:nvSpPr>
          <p:cNvPr id="1477" name="Google Shape;1477;p21"/>
          <p:cNvSpPr/>
          <p:nvPr/>
        </p:nvSpPr>
        <p:spPr>
          <a:xfrm>
            <a:off x="7419008" y="2031310"/>
            <a:ext cx="1055688" cy="8286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switch</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fabric</a:t>
            </a:r>
            <a:endParaRPr/>
          </a:p>
        </p:txBody>
      </p:sp>
      <p:grpSp>
        <p:nvGrpSpPr>
          <p:cNvPr id="1478" name="Google Shape;1478;p21"/>
          <p:cNvGrpSpPr/>
          <p:nvPr/>
        </p:nvGrpSpPr>
        <p:grpSpPr>
          <a:xfrm>
            <a:off x="258938" y="2032898"/>
            <a:ext cx="3589783" cy="2064484"/>
            <a:chOff x="258938" y="2032898"/>
            <a:chExt cx="3589783" cy="2064484"/>
          </a:xfrm>
        </p:grpSpPr>
        <p:sp>
          <p:nvSpPr>
            <p:cNvPr id="1479" name="Google Shape;1479;p21"/>
            <p:cNvSpPr/>
            <p:nvPr/>
          </p:nvSpPr>
          <p:spPr>
            <a:xfrm>
              <a:off x="2431083" y="2032898"/>
              <a:ext cx="1417638" cy="828675"/>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line</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termination</a:t>
              </a:r>
              <a:endParaRPr/>
            </a:p>
          </p:txBody>
        </p:sp>
        <p:sp>
          <p:nvSpPr>
            <p:cNvPr id="1480" name="Google Shape;1480;p21"/>
            <p:cNvSpPr txBox="1"/>
            <p:nvPr/>
          </p:nvSpPr>
          <p:spPr>
            <a:xfrm>
              <a:off x="258938" y="3266385"/>
              <a:ext cx="2475358"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99"/>
                </a:buClr>
                <a:buSzPts val="2400"/>
                <a:buFont typeface="Calibri"/>
                <a:buNone/>
              </a:pPr>
              <a:r>
                <a:rPr b="0" i="0" lang="en-US" sz="2400" u="none" cap="none" strike="noStrike">
                  <a:solidFill>
                    <a:srgbClr val="000099"/>
                  </a:solidFill>
                  <a:latin typeface="Calibri"/>
                  <a:ea typeface="Calibri"/>
                  <a:cs typeface="Calibri"/>
                  <a:sym typeface="Calibri"/>
                </a:rPr>
                <a:t>physical layer:</a:t>
              </a:r>
              <a:endParaRPr/>
            </a:p>
            <a:p>
              <a:pPr indent="0" lvl="0" marL="0" marR="0" rtl="0" algn="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bit-level reception</a:t>
              </a:r>
              <a:endParaRPr b="0" i="0" sz="2000" u="none" cap="none" strike="noStrike">
                <a:solidFill>
                  <a:srgbClr val="000000"/>
                </a:solidFill>
                <a:latin typeface="Calibri"/>
                <a:ea typeface="Calibri"/>
                <a:cs typeface="Calibri"/>
                <a:sym typeface="Calibri"/>
              </a:endParaRPr>
            </a:p>
          </p:txBody>
        </p:sp>
        <p:cxnSp>
          <p:nvCxnSpPr>
            <p:cNvPr id="1481" name="Google Shape;1481;p21"/>
            <p:cNvCxnSpPr/>
            <p:nvPr/>
          </p:nvCxnSpPr>
          <p:spPr>
            <a:xfrm flipH="1" rot="10800000">
              <a:off x="2743821" y="2955235"/>
              <a:ext cx="446087" cy="490538"/>
            </a:xfrm>
            <a:prstGeom prst="straightConnector1">
              <a:avLst/>
            </a:prstGeom>
            <a:noFill/>
            <a:ln cap="flat" cmpd="sng" w="19050">
              <a:solidFill>
                <a:srgbClr val="CC0000"/>
              </a:solidFill>
              <a:prstDash val="solid"/>
              <a:round/>
              <a:headEnd len="med" w="med" type="none"/>
              <a:tailEnd len="med" w="med" type="none"/>
            </a:ln>
          </p:spPr>
        </p:cxnSp>
      </p:grpSp>
      <p:grpSp>
        <p:nvGrpSpPr>
          <p:cNvPr id="1482" name="Google Shape;1482;p21"/>
          <p:cNvGrpSpPr/>
          <p:nvPr/>
        </p:nvGrpSpPr>
        <p:grpSpPr>
          <a:xfrm>
            <a:off x="871146" y="1664528"/>
            <a:ext cx="4336475" cy="3729630"/>
            <a:chOff x="871146" y="1664528"/>
            <a:chExt cx="4336475" cy="3729630"/>
          </a:xfrm>
        </p:grpSpPr>
        <p:sp>
          <p:nvSpPr>
            <p:cNvPr id="1483" name="Google Shape;1483;p21"/>
            <p:cNvSpPr/>
            <p:nvPr/>
          </p:nvSpPr>
          <p:spPr>
            <a:xfrm>
              <a:off x="4114937" y="1947588"/>
              <a:ext cx="1055688" cy="82867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link </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layer </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protocol</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(receive)</a:t>
              </a:r>
              <a:endParaRPr/>
            </a:p>
          </p:txBody>
        </p:sp>
        <p:grpSp>
          <p:nvGrpSpPr>
            <p:cNvPr id="1484" name="Google Shape;1484;p21"/>
            <p:cNvGrpSpPr/>
            <p:nvPr/>
          </p:nvGrpSpPr>
          <p:grpSpPr>
            <a:xfrm>
              <a:off x="871146" y="1664528"/>
              <a:ext cx="4336475" cy="3729630"/>
              <a:chOff x="871146" y="1664528"/>
              <a:chExt cx="4336475" cy="3729630"/>
            </a:xfrm>
          </p:grpSpPr>
          <p:sp>
            <p:nvSpPr>
              <p:cNvPr id="1485" name="Google Shape;1485;p21"/>
              <p:cNvSpPr/>
              <p:nvPr/>
            </p:nvSpPr>
            <p:spPr>
              <a:xfrm>
                <a:off x="4055096" y="1664528"/>
                <a:ext cx="1152525" cy="1409700"/>
              </a:xfrm>
              <a:prstGeom prst="rect">
                <a:avLst/>
              </a:prstGeom>
              <a:noFill/>
              <a:ln cap="flat" cmpd="sng" w="2857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486" name="Google Shape;1486;p21"/>
              <p:cNvCxnSpPr/>
              <p:nvPr/>
            </p:nvCxnSpPr>
            <p:spPr>
              <a:xfrm>
                <a:off x="3867771" y="2423423"/>
                <a:ext cx="190500" cy="1587"/>
              </a:xfrm>
              <a:prstGeom prst="straightConnector1">
                <a:avLst/>
              </a:prstGeom>
              <a:noFill/>
              <a:ln cap="flat" cmpd="sng" w="28575">
                <a:solidFill>
                  <a:srgbClr val="000000"/>
                </a:solidFill>
                <a:prstDash val="solid"/>
                <a:round/>
                <a:headEnd len="med" w="med" type="none"/>
                <a:tailEnd len="med" w="med" type="triangle"/>
              </a:ln>
            </p:spPr>
          </p:cxnSp>
          <p:sp>
            <p:nvSpPr>
              <p:cNvPr id="1487" name="Google Shape;1487;p21"/>
              <p:cNvSpPr txBox="1"/>
              <p:nvPr/>
            </p:nvSpPr>
            <p:spPr>
              <a:xfrm>
                <a:off x="871146" y="4193829"/>
                <a:ext cx="1877437" cy="120032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99"/>
                  </a:buClr>
                  <a:buSzPts val="2400"/>
                  <a:buFont typeface="Calibri"/>
                  <a:buNone/>
                </a:pPr>
                <a:r>
                  <a:rPr b="0" i="0" lang="en-US" sz="2400" u="none" cap="none" strike="noStrike">
                    <a:solidFill>
                      <a:srgbClr val="000099"/>
                    </a:solidFill>
                    <a:latin typeface="Calibri"/>
                    <a:ea typeface="Calibri"/>
                    <a:cs typeface="Calibri"/>
                    <a:sym typeface="Calibri"/>
                  </a:rPr>
                  <a:t>link layer:</a:t>
                </a:r>
                <a:endParaRPr/>
              </a:p>
              <a:p>
                <a:pPr indent="0" lvl="0" marL="0" marR="0" rtl="0" algn="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e.g., Ethernet</a:t>
                </a:r>
                <a:endParaRPr/>
              </a:p>
              <a:p>
                <a:pPr indent="0" lvl="0" marL="0" marR="0" rtl="0" algn="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(chapter 6)</a:t>
                </a:r>
                <a:endParaRPr b="0" i="0" sz="2000" u="none" cap="none" strike="noStrike">
                  <a:solidFill>
                    <a:srgbClr val="000000"/>
                  </a:solidFill>
                  <a:latin typeface="Calibri"/>
                  <a:ea typeface="Calibri"/>
                  <a:cs typeface="Calibri"/>
                  <a:sym typeface="Calibri"/>
                </a:endParaRPr>
              </a:p>
            </p:txBody>
          </p:sp>
          <p:cxnSp>
            <p:nvCxnSpPr>
              <p:cNvPr id="1488" name="Google Shape;1488;p21"/>
              <p:cNvCxnSpPr/>
              <p:nvPr/>
            </p:nvCxnSpPr>
            <p:spPr>
              <a:xfrm flipH="1" rot="10800000">
                <a:off x="2762871" y="3152085"/>
                <a:ext cx="1193800" cy="1338263"/>
              </a:xfrm>
              <a:prstGeom prst="straightConnector1">
                <a:avLst/>
              </a:prstGeom>
              <a:noFill/>
              <a:ln cap="flat" cmpd="sng" w="19050">
                <a:solidFill>
                  <a:srgbClr val="CC0000"/>
                </a:solidFill>
                <a:prstDash val="solid"/>
                <a:round/>
                <a:headEnd len="med" w="med" type="none"/>
                <a:tailEnd len="med" w="med" type="none"/>
              </a:ln>
            </p:spPr>
          </p:cxnSp>
        </p:grpSp>
      </p:grpSp>
      <p:grpSp>
        <p:nvGrpSpPr>
          <p:cNvPr id="1489" name="Google Shape;1489;p21"/>
          <p:cNvGrpSpPr/>
          <p:nvPr/>
        </p:nvGrpSpPr>
        <p:grpSpPr>
          <a:xfrm>
            <a:off x="3458817" y="1655073"/>
            <a:ext cx="8189844" cy="5023471"/>
            <a:chOff x="3458817" y="1655073"/>
            <a:chExt cx="8189844" cy="5023471"/>
          </a:xfrm>
        </p:grpSpPr>
        <p:sp>
          <p:nvSpPr>
            <p:cNvPr id="1490" name="Google Shape;1490;p21"/>
            <p:cNvSpPr txBox="1"/>
            <p:nvPr/>
          </p:nvSpPr>
          <p:spPr>
            <a:xfrm>
              <a:off x="5437808" y="1667773"/>
              <a:ext cx="1250950" cy="1465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lookup,</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forwarding</a:t>
              </a:r>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queueing</a:t>
              </a:r>
              <a:endParaRPr/>
            </a:p>
          </p:txBody>
        </p:sp>
        <p:grpSp>
          <p:nvGrpSpPr>
            <p:cNvPr id="1491" name="Google Shape;1491;p21"/>
            <p:cNvGrpSpPr/>
            <p:nvPr/>
          </p:nvGrpSpPr>
          <p:grpSpPr>
            <a:xfrm>
              <a:off x="5533058" y="2274198"/>
              <a:ext cx="993775" cy="468312"/>
              <a:chOff x="310" y="3526"/>
              <a:chExt cx="1040" cy="457"/>
            </a:xfrm>
          </p:grpSpPr>
          <p:sp>
            <p:nvSpPr>
              <p:cNvPr id="1492" name="Google Shape;1492;p21"/>
              <p:cNvSpPr/>
              <p:nvPr/>
            </p:nvSpPr>
            <p:spPr>
              <a:xfrm>
                <a:off x="310" y="3526"/>
                <a:ext cx="1040" cy="457"/>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493" name="Google Shape;1493;p21"/>
              <p:cNvCxnSpPr/>
              <p:nvPr/>
            </p:nvCxnSpPr>
            <p:spPr>
              <a:xfrm>
                <a:off x="446"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1494" name="Google Shape;1494;p21"/>
              <p:cNvCxnSpPr/>
              <p:nvPr/>
            </p:nvCxnSpPr>
            <p:spPr>
              <a:xfrm>
                <a:off x="558" y="3538"/>
                <a:ext cx="2" cy="435"/>
              </a:xfrm>
              <a:prstGeom prst="straightConnector1">
                <a:avLst/>
              </a:prstGeom>
              <a:noFill/>
              <a:ln cap="flat" cmpd="sng" w="38100">
                <a:solidFill>
                  <a:srgbClr val="FFFFFF"/>
                </a:solidFill>
                <a:prstDash val="solid"/>
                <a:round/>
                <a:headEnd len="med" w="med" type="none"/>
                <a:tailEnd len="med" w="med" type="none"/>
              </a:ln>
            </p:spPr>
          </p:cxnSp>
          <p:cxnSp>
            <p:nvCxnSpPr>
              <p:cNvPr id="1495" name="Google Shape;1495;p21"/>
              <p:cNvCxnSpPr/>
              <p:nvPr/>
            </p:nvCxnSpPr>
            <p:spPr>
              <a:xfrm>
                <a:off x="671"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1496" name="Google Shape;1496;p21"/>
              <p:cNvCxnSpPr/>
              <p:nvPr/>
            </p:nvCxnSpPr>
            <p:spPr>
              <a:xfrm>
                <a:off x="782"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1497" name="Google Shape;1497;p21"/>
              <p:cNvCxnSpPr/>
              <p:nvPr/>
            </p:nvCxnSpPr>
            <p:spPr>
              <a:xfrm>
                <a:off x="895"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1498" name="Google Shape;1498;p21"/>
              <p:cNvCxnSpPr/>
              <p:nvPr/>
            </p:nvCxnSpPr>
            <p:spPr>
              <a:xfrm>
                <a:off x="1006"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1499" name="Google Shape;1499;p21"/>
              <p:cNvCxnSpPr/>
              <p:nvPr/>
            </p:nvCxnSpPr>
            <p:spPr>
              <a:xfrm>
                <a:off x="1121"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1500" name="Google Shape;1500;p21"/>
              <p:cNvCxnSpPr/>
              <p:nvPr/>
            </p:nvCxnSpPr>
            <p:spPr>
              <a:xfrm>
                <a:off x="1229" y="3538"/>
                <a:ext cx="2" cy="435"/>
              </a:xfrm>
              <a:prstGeom prst="straightConnector1">
                <a:avLst/>
              </a:prstGeom>
              <a:noFill/>
              <a:ln cap="flat" cmpd="sng" w="38100">
                <a:solidFill>
                  <a:srgbClr val="FFFFFF"/>
                </a:solidFill>
                <a:prstDash val="solid"/>
                <a:round/>
                <a:headEnd len="med" w="med" type="none"/>
                <a:tailEnd len="med" w="med" type="none"/>
              </a:ln>
            </p:spPr>
          </p:cxnSp>
        </p:grpSp>
        <p:grpSp>
          <p:nvGrpSpPr>
            <p:cNvPr id="1501" name="Google Shape;1501;p21"/>
            <p:cNvGrpSpPr/>
            <p:nvPr/>
          </p:nvGrpSpPr>
          <p:grpSpPr>
            <a:xfrm>
              <a:off x="3458817" y="1655073"/>
              <a:ext cx="8189844" cy="5023471"/>
              <a:chOff x="3458817" y="1655073"/>
              <a:chExt cx="8189844" cy="5023471"/>
            </a:xfrm>
          </p:grpSpPr>
          <p:sp>
            <p:nvSpPr>
              <p:cNvPr id="1502" name="Google Shape;1502;p21"/>
              <p:cNvSpPr/>
              <p:nvPr/>
            </p:nvSpPr>
            <p:spPr>
              <a:xfrm>
                <a:off x="5406058" y="1655073"/>
                <a:ext cx="1247775" cy="1504950"/>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503" name="Google Shape;1503;p21"/>
              <p:cNvCxnSpPr/>
              <p:nvPr/>
            </p:nvCxnSpPr>
            <p:spPr>
              <a:xfrm>
                <a:off x="5210796" y="2380560"/>
                <a:ext cx="190500" cy="1588"/>
              </a:xfrm>
              <a:prstGeom prst="straightConnector1">
                <a:avLst/>
              </a:prstGeom>
              <a:noFill/>
              <a:ln cap="flat" cmpd="sng" w="28575">
                <a:solidFill>
                  <a:srgbClr val="000000"/>
                </a:solidFill>
                <a:prstDash val="solid"/>
                <a:round/>
                <a:headEnd len="med" w="med" type="none"/>
                <a:tailEnd len="med" w="med" type="triangle"/>
              </a:ln>
            </p:spPr>
          </p:cxnSp>
          <p:sp>
            <p:nvSpPr>
              <p:cNvPr id="1504" name="Google Shape;1504;p21"/>
              <p:cNvSpPr txBox="1"/>
              <p:nvPr/>
            </p:nvSpPr>
            <p:spPr>
              <a:xfrm>
                <a:off x="3458817" y="4011544"/>
                <a:ext cx="8189844" cy="266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99"/>
                  </a:buClr>
                  <a:buSzPts val="2800"/>
                  <a:buFont typeface="Noto Sans Symbols"/>
                  <a:buNone/>
                </a:pPr>
                <a:r>
                  <a:rPr b="0" i="0" lang="en-US" sz="2800" u="none" cap="none" strike="noStrike">
                    <a:solidFill>
                      <a:srgbClr val="000099"/>
                    </a:solidFill>
                    <a:latin typeface="Calibri"/>
                    <a:ea typeface="Calibri"/>
                    <a:cs typeface="Calibri"/>
                    <a:sym typeface="Calibri"/>
                  </a:rPr>
                  <a:t>decentralized switching</a:t>
                </a:r>
                <a:r>
                  <a:rPr b="0" i="1" lang="en-US" sz="2800" u="none" cap="none" strike="noStrike">
                    <a:solidFill>
                      <a:srgbClr val="000099"/>
                    </a:solidFill>
                    <a:latin typeface="Calibri"/>
                    <a:ea typeface="Calibri"/>
                    <a:cs typeface="Calibri"/>
                    <a:sym typeface="Calibri"/>
                  </a:rPr>
                  <a:t>:</a:t>
                </a:r>
                <a:r>
                  <a:rPr b="0" i="0" lang="en-US" sz="2800" u="none" cap="none" strike="noStrike">
                    <a:solidFill>
                      <a:srgbClr val="000099"/>
                    </a:solidFill>
                    <a:latin typeface="Calibri"/>
                    <a:ea typeface="Calibri"/>
                    <a:cs typeface="Calibri"/>
                    <a:sym typeface="Calibri"/>
                  </a:rPr>
                  <a:t> </a:t>
                </a:r>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using header field values, lookup output port using forwarding table in input port memory </a:t>
                </a:r>
                <a:r>
                  <a:rPr b="0" i="1" lang="en-US" sz="2400" u="none" cap="none" strike="noStrike">
                    <a:solidFill>
                      <a:srgbClr val="000000"/>
                    </a:solidFill>
                    <a:latin typeface="Calibri"/>
                    <a:ea typeface="Calibri"/>
                    <a:cs typeface="Calibri"/>
                    <a:sym typeface="Calibri"/>
                  </a:rPr>
                  <a:t>(“match plus action”)</a:t>
                </a:r>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goal: complete input port processing at ‘line speed’</a:t>
                </a:r>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0000A3"/>
                    </a:solidFill>
                    <a:latin typeface="Calibri"/>
                    <a:ea typeface="Calibri"/>
                    <a:cs typeface="Calibri"/>
                    <a:sym typeface="Calibri"/>
                  </a:rPr>
                  <a:t>input port queuing: </a:t>
                </a:r>
                <a:r>
                  <a:rPr b="0" i="0" lang="en-US" sz="2400" u="none" cap="none" strike="noStrike">
                    <a:solidFill>
                      <a:srgbClr val="000000"/>
                    </a:solidFill>
                    <a:latin typeface="Calibri"/>
                    <a:ea typeface="Calibri"/>
                    <a:cs typeface="Calibri"/>
                    <a:sym typeface="Calibri"/>
                  </a:rPr>
                  <a:t>if datagrams arrive faster than forwarding rate into switch fabric</a:t>
                </a:r>
                <a:endParaRPr/>
              </a:p>
            </p:txBody>
          </p:sp>
          <p:cxnSp>
            <p:nvCxnSpPr>
              <p:cNvPr id="1505" name="Google Shape;1505;p21"/>
              <p:cNvCxnSpPr/>
              <p:nvPr/>
            </p:nvCxnSpPr>
            <p:spPr>
              <a:xfrm flipH="1" rot="10800000">
                <a:off x="5267946" y="3282260"/>
                <a:ext cx="669925" cy="790575"/>
              </a:xfrm>
              <a:prstGeom prst="straightConnector1">
                <a:avLst/>
              </a:prstGeom>
              <a:noFill/>
              <a:ln cap="flat" cmpd="sng" w="19050">
                <a:solidFill>
                  <a:srgbClr val="CC0000"/>
                </a:solidFill>
                <a:prstDash val="solid"/>
                <a:round/>
                <a:headEnd len="med" w="med" type="none"/>
                <a:tailEnd len="med" w="med" type="none"/>
              </a:ln>
            </p:spPr>
          </p:cxnSp>
        </p:grpSp>
      </p:grpSp>
      <p:sp>
        <p:nvSpPr>
          <p:cNvPr id="1506" name="Google Shape;1506;p2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grpSp>
        <p:nvGrpSpPr>
          <p:cNvPr id="1507" name="Google Shape;1507;p21"/>
          <p:cNvGrpSpPr/>
          <p:nvPr/>
        </p:nvGrpSpPr>
        <p:grpSpPr>
          <a:xfrm>
            <a:off x="1199417" y="5446716"/>
            <a:ext cx="2137372" cy="695498"/>
            <a:chOff x="646967" y="5446716"/>
            <a:chExt cx="2137372" cy="695498"/>
          </a:xfrm>
        </p:grpSpPr>
        <p:pic>
          <p:nvPicPr>
            <p:cNvPr descr="Icon&#10;&#10;Description automatically generated" id="1508" name="Google Shape;1508;p21"/>
            <p:cNvPicPr preferRelativeResize="0"/>
            <p:nvPr/>
          </p:nvPicPr>
          <p:blipFill rotWithShape="1">
            <a:blip r:embed="rId3">
              <a:alphaModFix/>
            </a:blip>
            <a:srcRect b="0" l="0" r="0" t="0"/>
            <a:stretch/>
          </p:blipFill>
          <p:spPr>
            <a:xfrm>
              <a:off x="646967" y="5446716"/>
              <a:ext cx="505593" cy="695498"/>
            </a:xfrm>
            <a:prstGeom prst="rect">
              <a:avLst/>
            </a:prstGeom>
            <a:noFill/>
            <a:ln>
              <a:noFill/>
            </a:ln>
          </p:spPr>
        </p:pic>
        <p:sp>
          <p:nvSpPr>
            <p:cNvPr id="1509" name="Google Shape;1509;p21"/>
            <p:cNvSpPr txBox="1"/>
            <p:nvPr/>
          </p:nvSpPr>
          <p:spPr>
            <a:xfrm>
              <a:off x="1171610" y="5609799"/>
              <a:ext cx="16127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000000"/>
                  </a:solidFill>
                  <a:latin typeface="Calibri"/>
                  <a:ea typeface="Calibri"/>
                  <a:cs typeface="Calibri"/>
                  <a:sym typeface="Calibri"/>
                </a:rPr>
                <a:t>Frame</a:t>
              </a:r>
              <a:endParaRPr sz="1800">
                <a:solidFill>
                  <a:schemeClr val="dk1"/>
                </a:solidFill>
                <a:latin typeface="Calibri"/>
                <a:ea typeface="Calibri"/>
                <a:cs typeface="Calibri"/>
                <a:sym typeface="Calibri"/>
              </a:endParaRPr>
            </a:p>
          </p:txBody>
        </p:sp>
      </p:grpSp>
      <p:grpSp>
        <p:nvGrpSpPr>
          <p:cNvPr id="1510" name="Google Shape;1510;p21"/>
          <p:cNvGrpSpPr/>
          <p:nvPr/>
        </p:nvGrpSpPr>
        <p:grpSpPr>
          <a:xfrm>
            <a:off x="6844333" y="2806194"/>
            <a:ext cx="2235870" cy="1007085"/>
            <a:chOff x="6844333" y="2806194"/>
            <a:chExt cx="2235870" cy="1007085"/>
          </a:xfrm>
        </p:grpSpPr>
        <p:sp>
          <p:nvSpPr>
            <p:cNvPr id="1511" name="Google Shape;1511;p21"/>
            <p:cNvSpPr/>
            <p:nvPr/>
          </p:nvSpPr>
          <p:spPr>
            <a:xfrm>
              <a:off x="6844333" y="2806194"/>
              <a:ext cx="1779588" cy="1007085"/>
            </a:xfrm>
            <a:prstGeom prst="wedgeRoundRectCallout">
              <a:avLst>
                <a:gd fmla="val -64240" name="adj1"/>
                <a:gd fmla="val -54353" name="adj2"/>
                <a:gd fmla="val 16667" name="adj3"/>
              </a:avLst>
            </a:prstGeom>
            <a:solidFill>
              <a:schemeClr val="lt1"/>
            </a:solidFill>
            <a:ln cap="flat" cmpd="sng" w="25400">
              <a:solidFill>
                <a:srgbClr val="0C0C0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Icon&#10;&#10;Description automatically generated" id="1512" name="Google Shape;1512;p21"/>
            <p:cNvPicPr preferRelativeResize="0"/>
            <p:nvPr/>
          </p:nvPicPr>
          <p:blipFill rotWithShape="1">
            <a:blip r:embed="rId4">
              <a:alphaModFix/>
            </a:blip>
            <a:srcRect b="0" l="0" r="0" t="0"/>
            <a:stretch/>
          </p:blipFill>
          <p:spPr>
            <a:xfrm>
              <a:off x="6962236" y="2971427"/>
              <a:ext cx="451829" cy="621665"/>
            </a:xfrm>
            <a:prstGeom prst="rect">
              <a:avLst/>
            </a:prstGeom>
            <a:noFill/>
            <a:ln>
              <a:noFill/>
            </a:ln>
          </p:spPr>
        </p:pic>
        <p:sp>
          <p:nvSpPr>
            <p:cNvPr id="1513" name="Google Shape;1513;p21"/>
            <p:cNvSpPr txBox="1"/>
            <p:nvPr/>
          </p:nvSpPr>
          <p:spPr>
            <a:xfrm>
              <a:off x="7467474" y="3131380"/>
              <a:ext cx="16127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alibri"/>
                  <a:ea typeface="Calibri"/>
                  <a:cs typeface="Calibri"/>
                  <a:sym typeface="Calibri"/>
                </a:rPr>
                <a:t>Datagram</a:t>
              </a:r>
              <a:endParaRPr sz="1800">
                <a:solidFill>
                  <a:schemeClr val="dk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8"/>
                                        </p:tgtEl>
                                        <p:attrNameLst>
                                          <p:attrName>style.visibility</p:attrName>
                                        </p:attrNameLst>
                                      </p:cBhvr>
                                      <p:to>
                                        <p:strVal val="visible"/>
                                      </p:to>
                                    </p:set>
                                    <p:animEffect filter="fade" transition="in">
                                      <p:cBhvr>
                                        <p:cTn dur="500"/>
                                        <p:tgtEl>
                                          <p:spTgt spid="1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2"/>
                                        </p:tgtEl>
                                        <p:attrNameLst>
                                          <p:attrName>style.visibility</p:attrName>
                                        </p:attrNameLst>
                                      </p:cBhvr>
                                      <p:to>
                                        <p:strVal val="visible"/>
                                      </p:to>
                                    </p:set>
                                    <p:animEffect filter="fade" transition="in">
                                      <p:cBhvr>
                                        <p:cTn dur="500"/>
                                        <p:tgtEl>
                                          <p:spTgt spid="1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7"/>
                                        </p:tgtEl>
                                        <p:attrNameLst>
                                          <p:attrName>style.visibility</p:attrName>
                                        </p:attrNameLst>
                                      </p:cBhvr>
                                      <p:to>
                                        <p:strVal val="visible"/>
                                      </p:to>
                                    </p:set>
                                    <p:animEffect filter="fade" transition="in">
                                      <p:cBhvr>
                                        <p:cTn dur="500"/>
                                        <p:tgtEl>
                                          <p:spTgt spid="1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9"/>
                                        </p:tgtEl>
                                        <p:attrNameLst>
                                          <p:attrName>style.visibility</p:attrName>
                                        </p:attrNameLst>
                                      </p:cBhvr>
                                      <p:to>
                                        <p:strVal val="visible"/>
                                      </p:to>
                                    </p:set>
                                    <p:animEffect filter="fade" transition="in">
                                      <p:cBhvr>
                                        <p:cTn dur="500"/>
                                        <p:tgtEl>
                                          <p:spTgt spid="1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0"/>
                                        </p:tgtEl>
                                        <p:attrNameLst>
                                          <p:attrName>style.visibility</p:attrName>
                                        </p:attrNameLst>
                                      </p:cBhvr>
                                      <p:to>
                                        <p:strVal val="visible"/>
                                      </p:to>
                                    </p:set>
                                    <p:animEffect filter="fade" transition="in">
                                      <p:cBhvr>
                                        <p:cTn dur="500"/>
                                        <p:tgtEl>
                                          <p:spTgt spid="1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22"/>
          <p:cNvSpPr txBox="1"/>
          <p:nvPr>
            <p:ph type="title"/>
          </p:nvPr>
        </p:nvSpPr>
        <p:spPr>
          <a:xfrm>
            <a:off x="838200" y="398812"/>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Input port functions</a:t>
            </a:r>
            <a:endParaRPr sz="4800"/>
          </a:p>
        </p:txBody>
      </p:sp>
      <p:sp>
        <p:nvSpPr>
          <p:cNvPr id="1520" name="Google Shape;1520;p22"/>
          <p:cNvSpPr/>
          <p:nvPr/>
        </p:nvSpPr>
        <p:spPr>
          <a:xfrm>
            <a:off x="2275508" y="1518548"/>
            <a:ext cx="4568825" cy="1836737"/>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21" name="Google Shape;1521;p22"/>
          <p:cNvSpPr/>
          <p:nvPr/>
        </p:nvSpPr>
        <p:spPr>
          <a:xfrm>
            <a:off x="2431083" y="2032898"/>
            <a:ext cx="1417638" cy="828675"/>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line</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termination</a:t>
            </a:r>
            <a:endParaRPr/>
          </a:p>
        </p:txBody>
      </p:sp>
      <p:sp>
        <p:nvSpPr>
          <p:cNvPr id="1522" name="Google Shape;1522;p22"/>
          <p:cNvSpPr/>
          <p:nvPr/>
        </p:nvSpPr>
        <p:spPr>
          <a:xfrm>
            <a:off x="5406058" y="1655073"/>
            <a:ext cx="1247775" cy="1504950"/>
          </a:xfrm>
          <a:prstGeom prst="rect">
            <a:avLst/>
          </a:prstGeom>
          <a:solidFill>
            <a:srgbClr val="FFFFFF"/>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523" name="Google Shape;1523;p22"/>
          <p:cNvCxnSpPr/>
          <p:nvPr/>
        </p:nvCxnSpPr>
        <p:spPr>
          <a:xfrm>
            <a:off x="1999283" y="2444060"/>
            <a:ext cx="423863" cy="0"/>
          </a:xfrm>
          <a:prstGeom prst="straightConnector1">
            <a:avLst/>
          </a:prstGeom>
          <a:noFill/>
          <a:ln cap="flat" cmpd="sng" w="28575">
            <a:solidFill>
              <a:srgbClr val="000000"/>
            </a:solidFill>
            <a:prstDash val="solid"/>
            <a:round/>
            <a:headEnd len="med" w="med" type="none"/>
            <a:tailEnd len="med" w="med" type="triangle"/>
          </a:ln>
        </p:spPr>
      </p:cxnSp>
      <p:cxnSp>
        <p:nvCxnSpPr>
          <p:cNvPr id="1524" name="Google Shape;1524;p22"/>
          <p:cNvCxnSpPr/>
          <p:nvPr/>
        </p:nvCxnSpPr>
        <p:spPr>
          <a:xfrm>
            <a:off x="3867771" y="2423423"/>
            <a:ext cx="190500" cy="1587"/>
          </a:xfrm>
          <a:prstGeom prst="straightConnector1">
            <a:avLst/>
          </a:prstGeom>
          <a:noFill/>
          <a:ln cap="flat" cmpd="sng" w="28575">
            <a:solidFill>
              <a:srgbClr val="000000"/>
            </a:solidFill>
            <a:prstDash val="solid"/>
            <a:round/>
            <a:headEnd len="med" w="med" type="none"/>
            <a:tailEnd len="med" w="med" type="triangle"/>
          </a:ln>
        </p:spPr>
      </p:cxnSp>
      <p:cxnSp>
        <p:nvCxnSpPr>
          <p:cNvPr id="1525" name="Google Shape;1525;p22"/>
          <p:cNvCxnSpPr/>
          <p:nvPr/>
        </p:nvCxnSpPr>
        <p:spPr>
          <a:xfrm>
            <a:off x="5210796" y="2380560"/>
            <a:ext cx="190500" cy="1588"/>
          </a:xfrm>
          <a:prstGeom prst="straightConnector1">
            <a:avLst/>
          </a:prstGeom>
          <a:noFill/>
          <a:ln cap="flat" cmpd="sng" w="28575">
            <a:solidFill>
              <a:srgbClr val="000000"/>
            </a:solidFill>
            <a:prstDash val="solid"/>
            <a:round/>
            <a:headEnd len="med" w="med" type="none"/>
            <a:tailEnd len="med" w="med" type="triangle"/>
          </a:ln>
        </p:spPr>
      </p:cxnSp>
      <p:cxnSp>
        <p:nvCxnSpPr>
          <p:cNvPr id="1526" name="Google Shape;1526;p22"/>
          <p:cNvCxnSpPr/>
          <p:nvPr/>
        </p:nvCxnSpPr>
        <p:spPr>
          <a:xfrm flipH="1" rot="10800000">
            <a:off x="6601446" y="2421835"/>
            <a:ext cx="736600" cy="1588"/>
          </a:xfrm>
          <a:prstGeom prst="straightConnector1">
            <a:avLst/>
          </a:prstGeom>
          <a:noFill/>
          <a:ln cap="flat" cmpd="sng" w="28575">
            <a:solidFill>
              <a:srgbClr val="000000"/>
            </a:solidFill>
            <a:prstDash val="solid"/>
            <a:round/>
            <a:headEnd len="med" w="med" type="none"/>
            <a:tailEnd len="med" w="med" type="triangle"/>
          </a:ln>
        </p:spPr>
      </p:cxnSp>
      <p:sp>
        <p:nvSpPr>
          <p:cNvPr id="1527" name="Google Shape;1527;p22"/>
          <p:cNvSpPr txBox="1"/>
          <p:nvPr/>
        </p:nvSpPr>
        <p:spPr>
          <a:xfrm>
            <a:off x="5437808" y="1667773"/>
            <a:ext cx="1250950" cy="1465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lookup,</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forwarding</a:t>
            </a:r>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queueing</a:t>
            </a:r>
            <a:endParaRPr/>
          </a:p>
        </p:txBody>
      </p:sp>
      <p:sp>
        <p:nvSpPr>
          <p:cNvPr id="1528" name="Google Shape;1528;p22"/>
          <p:cNvSpPr txBox="1"/>
          <p:nvPr/>
        </p:nvSpPr>
        <p:spPr>
          <a:xfrm>
            <a:off x="3458817" y="4011544"/>
            <a:ext cx="8189844" cy="266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0099"/>
              </a:buClr>
              <a:buSzPts val="2800"/>
              <a:buFont typeface="Noto Sans Symbols"/>
              <a:buNone/>
            </a:pPr>
            <a:r>
              <a:rPr b="0" i="0" lang="en-US" sz="2800" u="none" cap="none" strike="noStrike">
                <a:solidFill>
                  <a:srgbClr val="000099"/>
                </a:solidFill>
                <a:latin typeface="Calibri"/>
                <a:ea typeface="Calibri"/>
                <a:cs typeface="Calibri"/>
                <a:sym typeface="Calibri"/>
              </a:rPr>
              <a:t>decentralized switching</a:t>
            </a:r>
            <a:r>
              <a:rPr b="0" i="1" lang="en-US" sz="2800" u="none" cap="none" strike="noStrike">
                <a:solidFill>
                  <a:srgbClr val="000099"/>
                </a:solidFill>
                <a:latin typeface="Calibri"/>
                <a:ea typeface="Calibri"/>
                <a:cs typeface="Calibri"/>
                <a:sym typeface="Calibri"/>
              </a:rPr>
              <a:t>:</a:t>
            </a:r>
            <a:r>
              <a:rPr b="0" i="0" lang="en-US" sz="2800" u="none" cap="none" strike="noStrike">
                <a:solidFill>
                  <a:srgbClr val="000099"/>
                </a:solidFill>
                <a:latin typeface="Calibri"/>
                <a:ea typeface="Calibri"/>
                <a:cs typeface="Calibri"/>
                <a:sym typeface="Calibri"/>
              </a:rPr>
              <a:t> </a:t>
            </a:r>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using header field values, lookup output port using forwarding table in input port memory </a:t>
            </a:r>
            <a:r>
              <a:rPr b="0" i="1" lang="en-US" sz="2400" u="none" cap="none" strike="noStrike">
                <a:solidFill>
                  <a:srgbClr val="000000"/>
                </a:solidFill>
                <a:latin typeface="Calibri"/>
                <a:ea typeface="Calibri"/>
                <a:cs typeface="Calibri"/>
                <a:sym typeface="Calibri"/>
              </a:rPr>
              <a:t>(“match plus action”)</a:t>
            </a:r>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CC0000"/>
                </a:solidFill>
                <a:latin typeface="Calibri"/>
                <a:ea typeface="Calibri"/>
                <a:cs typeface="Calibri"/>
                <a:sym typeface="Calibri"/>
              </a:rPr>
              <a:t>destination-based forwarding: </a:t>
            </a:r>
            <a:r>
              <a:rPr b="0" i="0" lang="en-US" sz="2400" u="none" cap="none" strike="noStrike">
                <a:solidFill>
                  <a:srgbClr val="000000"/>
                </a:solidFill>
                <a:latin typeface="Calibri"/>
                <a:ea typeface="Calibri"/>
                <a:cs typeface="Calibri"/>
                <a:sym typeface="Calibri"/>
              </a:rPr>
              <a:t>forward based only on destination IP address (traditional)</a:t>
            </a:r>
            <a:endParaRPr b="0" i="0" sz="2400" u="none" cap="none" strike="noStrike">
              <a:solidFill>
                <a:srgbClr val="000000"/>
              </a:solidFill>
              <a:latin typeface="Calibri"/>
              <a:ea typeface="Calibri"/>
              <a:cs typeface="Calibri"/>
              <a:sym typeface="Calibri"/>
            </a:endParaRPr>
          </a:p>
          <a:p>
            <a:pPr indent="-342900" lvl="0" marL="342900" marR="0" rtl="0" algn="l">
              <a:lnSpc>
                <a:spcPct val="90000"/>
              </a:lnSpc>
              <a:spcBef>
                <a:spcPts val="480"/>
              </a:spcBef>
              <a:spcAft>
                <a:spcPts val="0"/>
              </a:spcAft>
              <a:buClr>
                <a:srgbClr val="000099"/>
              </a:buClr>
              <a:buSzPts val="2400"/>
              <a:buFont typeface="Noto Sans Symbols"/>
              <a:buChar char="▪"/>
            </a:pPr>
            <a:r>
              <a:rPr b="0" i="0" lang="en-US" sz="2400" u="none" cap="none" strike="noStrike">
                <a:solidFill>
                  <a:srgbClr val="CC0000"/>
                </a:solidFill>
                <a:latin typeface="Calibri"/>
                <a:ea typeface="Calibri"/>
                <a:cs typeface="Calibri"/>
                <a:sym typeface="Calibri"/>
              </a:rPr>
              <a:t>generalized forwarding: </a:t>
            </a:r>
            <a:r>
              <a:rPr b="0" i="0" lang="en-US" sz="2400" u="none" cap="none" strike="noStrike">
                <a:solidFill>
                  <a:srgbClr val="000000"/>
                </a:solidFill>
                <a:latin typeface="Calibri"/>
                <a:ea typeface="Calibri"/>
                <a:cs typeface="Calibri"/>
                <a:sym typeface="Calibri"/>
              </a:rPr>
              <a:t>forward based on any set of header field values</a:t>
            </a:r>
            <a:endParaRPr/>
          </a:p>
        </p:txBody>
      </p:sp>
      <p:sp>
        <p:nvSpPr>
          <p:cNvPr id="1529" name="Google Shape;1529;p22"/>
          <p:cNvSpPr txBox="1"/>
          <p:nvPr/>
        </p:nvSpPr>
        <p:spPr>
          <a:xfrm>
            <a:off x="258938" y="3266385"/>
            <a:ext cx="2475358"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99"/>
              </a:buClr>
              <a:buSzPts val="2400"/>
              <a:buFont typeface="Calibri"/>
              <a:buNone/>
            </a:pPr>
            <a:r>
              <a:rPr b="0" i="0" lang="en-US" sz="2400" u="none" cap="none" strike="noStrike">
                <a:solidFill>
                  <a:srgbClr val="000099"/>
                </a:solidFill>
                <a:latin typeface="Calibri"/>
                <a:ea typeface="Calibri"/>
                <a:cs typeface="Calibri"/>
                <a:sym typeface="Calibri"/>
              </a:rPr>
              <a:t>physical layer:</a:t>
            </a:r>
            <a:endParaRPr/>
          </a:p>
          <a:p>
            <a:pPr indent="0" lvl="0" marL="0" marR="0" rtl="0" algn="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bit-level reception</a:t>
            </a:r>
            <a:endParaRPr b="0" i="0" sz="2000" u="none" cap="none" strike="noStrike">
              <a:solidFill>
                <a:srgbClr val="000000"/>
              </a:solidFill>
              <a:latin typeface="Calibri"/>
              <a:ea typeface="Calibri"/>
              <a:cs typeface="Calibri"/>
              <a:sym typeface="Calibri"/>
            </a:endParaRPr>
          </a:p>
        </p:txBody>
      </p:sp>
      <p:cxnSp>
        <p:nvCxnSpPr>
          <p:cNvPr id="1530" name="Google Shape;1530;p22"/>
          <p:cNvCxnSpPr/>
          <p:nvPr/>
        </p:nvCxnSpPr>
        <p:spPr>
          <a:xfrm>
            <a:off x="7326933" y="902598"/>
            <a:ext cx="11113" cy="2865437"/>
          </a:xfrm>
          <a:prstGeom prst="straightConnector1">
            <a:avLst/>
          </a:prstGeom>
          <a:noFill/>
          <a:ln cap="flat" cmpd="sng" w="9525">
            <a:solidFill>
              <a:srgbClr val="C00000"/>
            </a:solidFill>
            <a:prstDash val="solid"/>
            <a:round/>
            <a:headEnd len="med" w="med" type="none"/>
            <a:tailEnd len="med" w="med" type="none"/>
          </a:ln>
        </p:spPr>
      </p:cxnSp>
      <p:sp>
        <p:nvSpPr>
          <p:cNvPr id="1531" name="Google Shape;1531;p22"/>
          <p:cNvSpPr/>
          <p:nvPr/>
        </p:nvSpPr>
        <p:spPr>
          <a:xfrm>
            <a:off x="7419008" y="2031310"/>
            <a:ext cx="1055688" cy="8286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switch</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fabric</a:t>
            </a:r>
            <a:endParaRPr/>
          </a:p>
        </p:txBody>
      </p:sp>
      <p:grpSp>
        <p:nvGrpSpPr>
          <p:cNvPr id="1532" name="Google Shape;1532;p22"/>
          <p:cNvGrpSpPr/>
          <p:nvPr/>
        </p:nvGrpSpPr>
        <p:grpSpPr>
          <a:xfrm>
            <a:off x="5533058" y="2274198"/>
            <a:ext cx="993775" cy="468312"/>
            <a:chOff x="310" y="3526"/>
            <a:chExt cx="1040" cy="457"/>
          </a:xfrm>
        </p:grpSpPr>
        <p:sp>
          <p:nvSpPr>
            <p:cNvPr id="1533" name="Google Shape;1533;p22"/>
            <p:cNvSpPr/>
            <p:nvPr/>
          </p:nvSpPr>
          <p:spPr>
            <a:xfrm>
              <a:off x="310" y="3526"/>
              <a:ext cx="1040" cy="457"/>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534" name="Google Shape;1534;p22"/>
            <p:cNvCxnSpPr/>
            <p:nvPr/>
          </p:nvCxnSpPr>
          <p:spPr>
            <a:xfrm>
              <a:off x="446"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1535" name="Google Shape;1535;p22"/>
            <p:cNvCxnSpPr/>
            <p:nvPr/>
          </p:nvCxnSpPr>
          <p:spPr>
            <a:xfrm>
              <a:off x="558" y="3538"/>
              <a:ext cx="2" cy="435"/>
            </a:xfrm>
            <a:prstGeom prst="straightConnector1">
              <a:avLst/>
            </a:prstGeom>
            <a:noFill/>
            <a:ln cap="flat" cmpd="sng" w="38100">
              <a:solidFill>
                <a:srgbClr val="FFFFFF"/>
              </a:solidFill>
              <a:prstDash val="solid"/>
              <a:round/>
              <a:headEnd len="med" w="med" type="none"/>
              <a:tailEnd len="med" w="med" type="none"/>
            </a:ln>
          </p:spPr>
        </p:cxnSp>
        <p:cxnSp>
          <p:nvCxnSpPr>
            <p:cNvPr id="1536" name="Google Shape;1536;p22"/>
            <p:cNvCxnSpPr/>
            <p:nvPr/>
          </p:nvCxnSpPr>
          <p:spPr>
            <a:xfrm>
              <a:off x="671"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1537" name="Google Shape;1537;p22"/>
            <p:cNvCxnSpPr/>
            <p:nvPr/>
          </p:nvCxnSpPr>
          <p:spPr>
            <a:xfrm>
              <a:off x="782"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1538" name="Google Shape;1538;p22"/>
            <p:cNvCxnSpPr/>
            <p:nvPr/>
          </p:nvCxnSpPr>
          <p:spPr>
            <a:xfrm>
              <a:off x="895"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1539" name="Google Shape;1539;p22"/>
            <p:cNvCxnSpPr/>
            <p:nvPr/>
          </p:nvCxnSpPr>
          <p:spPr>
            <a:xfrm>
              <a:off x="1006"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1540" name="Google Shape;1540;p22"/>
            <p:cNvCxnSpPr/>
            <p:nvPr/>
          </p:nvCxnSpPr>
          <p:spPr>
            <a:xfrm>
              <a:off x="1121"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1541" name="Google Shape;1541;p22"/>
            <p:cNvCxnSpPr/>
            <p:nvPr/>
          </p:nvCxnSpPr>
          <p:spPr>
            <a:xfrm>
              <a:off x="1229" y="3538"/>
              <a:ext cx="2" cy="435"/>
            </a:xfrm>
            <a:prstGeom prst="straightConnector1">
              <a:avLst/>
            </a:prstGeom>
            <a:noFill/>
            <a:ln cap="flat" cmpd="sng" w="38100">
              <a:solidFill>
                <a:srgbClr val="FFFFFF"/>
              </a:solidFill>
              <a:prstDash val="solid"/>
              <a:round/>
              <a:headEnd len="med" w="med" type="none"/>
              <a:tailEnd len="med" w="med" type="none"/>
            </a:ln>
          </p:spPr>
        </p:cxnSp>
      </p:grpSp>
      <p:cxnSp>
        <p:nvCxnSpPr>
          <p:cNvPr id="1542" name="Google Shape;1542;p22"/>
          <p:cNvCxnSpPr/>
          <p:nvPr/>
        </p:nvCxnSpPr>
        <p:spPr>
          <a:xfrm flipH="1" rot="10800000">
            <a:off x="2743821" y="2955235"/>
            <a:ext cx="446087" cy="490538"/>
          </a:xfrm>
          <a:prstGeom prst="straightConnector1">
            <a:avLst/>
          </a:prstGeom>
          <a:noFill/>
          <a:ln cap="flat" cmpd="sng" w="19050">
            <a:solidFill>
              <a:srgbClr val="CC0000"/>
            </a:solidFill>
            <a:prstDash val="solid"/>
            <a:round/>
            <a:headEnd len="med" w="med" type="none"/>
            <a:tailEnd len="med" w="med" type="none"/>
          </a:ln>
        </p:spPr>
      </p:cxnSp>
      <p:cxnSp>
        <p:nvCxnSpPr>
          <p:cNvPr id="1543" name="Google Shape;1543;p22"/>
          <p:cNvCxnSpPr/>
          <p:nvPr/>
        </p:nvCxnSpPr>
        <p:spPr>
          <a:xfrm flipH="1" rot="10800000">
            <a:off x="5267946" y="3282260"/>
            <a:ext cx="669925" cy="790575"/>
          </a:xfrm>
          <a:prstGeom prst="straightConnector1">
            <a:avLst/>
          </a:prstGeom>
          <a:noFill/>
          <a:ln cap="flat" cmpd="sng" w="19050">
            <a:solidFill>
              <a:srgbClr val="CC0000"/>
            </a:solidFill>
            <a:prstDash val="solid"/>
            <a:round/>
            <a:headEnd len="med" w="med" type="none"/>
            <a:tailEnd len="med" w="med" type="none"/>
          </a:ln>
        </p:spPr>
      </p:cxnSp>
      <p:grpSp>
        <p:nvGrpSpPr>
          <p:cNvPr id="1544" name="Google Shape;1544;p22"/>
          <p:cNvGrpSpPr/>
          <p:nvPr/>
        </p:nvGrpSpPr>
        <p:grpSpPr>
          <a:xfrm>
            <a:off x="871146" y="1664528"/>
            <a:ext cx="4336475" cy="3729630"/>
            <a:chOff x="871146" y="1664528"/>
            <a:chExt cx="4336475" cy="3729630"/>
          </a:xfrm>
        </p:grpSpPr>
        <p:sp>
          <p:nvSpPr>
            <p:cNvPr id="1545" name="Google Shape;1545;p22"/>
            <p:cNvSpPr/>
            <p:nvPr/>
          </p:nvSpPr>
          <p:spPr>
            <a:xfrm>
              <a:off x="4114937" y="1947588"/>
              <a:ext cx="1055688" cy="82867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link </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layer </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protocol</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(receive)</a:t>
              </a:r>
              <a:endParaRPr/>
            </a:p>
          </p:txBody>
        </p:sp>
        <p:grpSp>
          <p:nvGrpSpPr>
            <p:cNvPr id="1546" name="Google Shape;1546;p22"/>
            <p:cNvGrpSpPr/>
            <p:nvPr/>
          </p:nvGrpSpPr>
          <p:grpSpPr>
            <a:xfrm>
              <a:off x="871146" y="1664528"/>
              <a:ext cx="4336475" cy="3729630"/>
              <a:chOff x="871146" y="1664528"/>
              <a:chExt cx="4336475" cy="3729630"/>
            </a:xfrm>
          </p:grpSpPr>
          <p:sp>
            <p:nvSpPr>
              <p:cNvPr id="1547" name="Google Shape;1547;p22"/>
              <p:cNvSpPr/>
              <p:nvPr/>
            </p:nvSpPr>
            <p:spPr>
              <a:xfrm>
                <a:off x="4055096" y="1664528"/>
                <a:ext cx="1152525" cy="1409700"/>
              </a:xfrm>
              <a:prstGeom prst="rect">
                <a:avLst/>
              </a:prstGeom>
              <a:noFill/>
              <a:ln cap="flat" cmpd="sng" w="2857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548" name="Google Shape;1548;p22"/>
              <p:cNvCxnSpPr/>
              <p:nvPr/>
            </p:nvCxnSpPr>
            <p:spPr>
              <a:xfrm>
                <a:off x="3867771" y="2423423"/>
                <a:ext cx="190500" cy="1587"/>
              </a:xfrm>
              <a:prstGeom prst="straightConnector1">
                <a:avLst/>
              </a:prstGeom>
              <a:noFill/>
              <a:ln cap="flat" cmpd="sng" w="28575">
                <a:solidFill>
                  <a:srgbClr val="000000"/>
                </a:solidFill>
                <a:prstDash val="solid"/>
                <a:round/>
                <a:headEnd len="med" w="med" type="none"/>
                <a:tailEnd len="med" w="med" type="triangle"/>
              </a:ln>
            </p:spPr>
          </p:cxnSp>
          <p:sp>
            <p:nvSpPr>
              <p:cNvPr id="1549" name="Google Shape;1549;p22"/>
              <p:cNvSpPr txBox="1"/>
              <p:nvPr/>
            </p:nvSpPr>
            <p:spPr>
              <a:xfrm>
                <a:off x="871146" y="4193829"/>
                <a:ext cx="1877437" cy="1200329"/>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99"/>
                  </a:buClr>
                  <a:buSzPts val="2400"/>
                  <a:buFont typeface="Calibri"/>
                  <a:buNone/>
                </a:pPr>
                <a:r>
                  <a:rPr b="0" i="0" lang="en-US" sz="2400" u="none" cap="none" strike="noStrike">
                    <a:solidFill>
                      <a:srgbClr val="000099"/>
                    </a:solidFill>
                    <a:latin typeface="Calibri"/>
                    <a:ea typeface="Calibri"/>
                    <a:cs typeface="Calibri"/>
                    <a:sym typeface="Calibri"/>
                  </a:rPr>
                  <a:t>link layer:</a:t>
                </a:r>
                <a:endParaRPr/>
              </a:p>
              <a:p>
                <a:pPr indent="0" lvl="0" marL="0" marR="0" rtl="0" algn="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e.g., Ethernet</a:t>
                </a:r>
                <a:endParaRPr/>
              </a:p>
              <a:p>
                <a:pPr indent="0" lvl="0" marL="0" marR="0" rtl="0" algn="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(chapter 6)</a:t>
                </a:r>
                <a:endParaRPr b="0" i="0" sz="2000" u="none" cap="none" strike="noStrike">
                  <a:solidFill>
                    <a:srgbClr val="000000"/>
                  </a:solidFill>
                  <a:latin typeface="Calibri"/>
                  <a:ea typeface="Calibri"/>
                  <a:cs typeface="Calibri"/>
                  <a:sym typeface="Calibri"/>
                </a:endParaRPr>
              </a:p>
            </p:txBody>
          </p:sp>
          <p:cxnSp>
            <p:nvCxnSpPr>
              <p:cNvPr id="1550" name="Google Shape;1550;p22"/>
              <p:cNvCxnSpPr/>
              <p:nvPr/>
            </p:nvCxnSpPr>
            <p:spPr>
              <a:xfrm flipH="1" rot="10800000">
                <a:off x="2762871" y="3152085"/>
                <a:ext cx="1193800" cy="1338263"/>
              </a:xfrm>
              <a:prstGeom prst="straightConnector1">
                <a:avLst/>
              </a:prstGeom>
              <a:noFill/>
              <a:ln cap="flat" cmpd="sng" w="19050">
                <a:solidFill>
                  <a:srgbClr val="CC0000"/>
                </a:solidFill>
                <a:prstDash val="solid"/>
                <a:round/>
                <a:headEnd len="med" w="med" type="none"/>
                <a:tailEnd len="med" w="med" type="none"/>
              </a:ln>
            </p:spPr>
          </p:cxnSp>
        </p:grpSp>
      </p:grpSp>
      <p:sp>
        <p:nvSpPr>
          <p:cNvPr id="1551" name="Google Shape;1551;p2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23"/>
          <p:cNvSpPr txBox="1"/>
          <p:nvPr/>
        </p:nvSpPr>
        <p:spPr>
          <a:xfrm>
            <a:off x="1188002" y="6033604"/>
            <a:ext cx="732072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Calibri"/>
              <a:buNone/>
            </a:pPr>
            <a:r>
              <a:rPr b="0" i="1" lang="en-US" sz="2400" u="none" cap="none" strike="noStrike">
                <a:solidFill>
                  <a:srgbClr val="CC0000"/>
                </a:solidFill>
                <a:latin typeface="Calibri"/>
                <a:ea typeface="Calibri"/>
                <a:cs typeface="Calibri"/>
                <a:sym typeface="Calibri"/>
              </a:rPr>
              <a:t>Q:</a:t>
            </a:r>
            <a:r>
              <a:rPr b="0" i="0" lang="en-US" sz="2400" u="none" cap="none" strike="noStrike">
                <a:solidFill>
                  <a:srgbClr val="000000"/>
                </a:solidFill>
                <a:latin typeface="Calibri"/>
                <a:ea typeface="Calibri"/>
                <a:cs typeface="Calibri"/>
                <a:sym typeface="Calibri"/>
              </a:rPr>
              <a:t> but what happens if ranges don’t divide up so nicely? </a:t>
            </a:r>
            <a:endParaRPr b="0" i="0" sz="2400" u="none" cap="none" strike="noStrike">
              <a:solidFill>
                <a:srgbClr val="000000"/>
              </a:solidFill>
              <a:latin typeface="Calibri"/>
              <a:ea typeface="Calibri"/>
              <a:cs typeface="Calibri"/>
              <a:sym typeface="Calibri"/>
            </a:endParaRPr>
          </a:p>
        </p:txBody>
      </p:sp>
      <p:pic>
        <p:nvPicPr>
          <p:cNvPr id="1558" name="Google Shape;1558;p23"/>
          <p:cNvPicPr preferRelativeResize="0"/>
          <p:nvPr/>
        </p:nvPicPr>
        <p:blipFill rotWithShape="1">
          <a:blip r:embed="rId3">
            <a:alphaModFix/>
          </a:blip>
          <a:srcRect b="0" l="0" r="0" t="0"/>
          <a:stretch/>
        </p:blipFill>
        <p:spPr>
          <a:xfrm>
            <a:off x="1056411" y="3154505"/>
            <a:ext cx="9375866" cy="2779571"/>
          </a:xfrm>
          <a:prstGeom prst="rect">
            <a:avLst/>
          </a:prstGeom>
          <a:noFill/>
          <a:ln>
            <a:noFill/>
          </a:ln>
        </p:spPr>
      </p:pic>
      <p:grpSp>
        <p:nvGrpSpPr>
          <p:cNvPr id="1559" name="Google Shape;1559;p23"/>
          <p:cNvGrpSpPr/>
          <p:nvPr/>
        </p:nvGrpSpPr>
        <p:grpSpPr>
          <a:xfrm>
            <a:off x="898734" y="1108364"/>
            <a:ext cx="9699993" cy="2044580"/>
            <a:chOff x="898734" y="1108364"/>
            <a:chExt cx="9699993" cy="2044580"/>
          </a:xfrm>
        </p:grpSpPr>
        <p:pic>
          <p:nvPicPr>
            <p:cNvPr id="1560" name="Google Shape;1560;p23"/>
            <p:cNvPicPr preferRelativeResize="0"/>
            <p:nvPr/>
          </p:nvPicPr>
          <p:blipFill rotWithShape="1">
            <a:blip r:embed="rId4">
              <a:alphaModFix/>
            </a:blip>
            <a:srcRect b="0" l="0" r="0" t="0"/>
            <a:stretch/>
          </p:blipFill>
          <p:spPr>
            <a:xfrm>
              <a:off x="898734" y="1186912"/>
              <a:ext cx="9594790" cy="1966032"/>
            </a:xfrm>
            <a:prstGeom prst="rect">
              <a:avLst/>
            </a:prstGeom>
            <a:noFill/>
            <a:ln>
              <a:noFill/>
            </a:ln>
          </p:spPr>
        </p:pic>
        <p:sp>
          <p:nvSpPr>
            <p:cNvPr id="1561" name="Google Shape;1561;p23"/>
            <p:cNvSpPr/>
            <p:nvPr/>
          </p:nvSpPr>
          <p:spPr>
            <a:xfrm>
              <a:off x="1039091" y="1108364"/>
              <a:ext cx="9559636" cy="2355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562" name="Google Shape;1562;p23"/>
          <p:cNvSpPr txBox="1"/>
          <p:nvPr>
            <p:ph type="title"/>
          </p:nvPr>
        </p:nvSpPr>
        <p:spPr>
          <a:xfrm>
            <a:off x="838200" y="34580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Destination-based forwarding</a:t>
            </a:r>
            <a:endParaRPr/>
          </a:p>
        </p:txBody>
      </p:sp>
      <p:grpSp>
        <p:nvGrpSpPr>
          <p:cNvPr id="1563" name="Google Shape;1563;p23"/>
          <p:cNvGrpSpPr/>
          <p:nvPr/>
        </p:nvGrpSpPr>
        <p:grpSpPr>
          <a:xfrm>
            <a:off x="1038514" y="2679128"/>
            <a:ext cx="9093336" cy="1283278"/>
            <a:chOff x="1038514" y="2679128"/>
            <a:chExt cx="9093336" cy="1283278"/>
          </a:xfrm>
        </p:grpSpPr>
        <p:pic>
          <p:nvPicPr>
            <p:cNvPr id="1564" name="Google Shape;1564;p23"/>
            <p:cNvPicPr preferRelativeResize="0"/>
            <p:nvPr/>
          </p:nvPicPr>
          <p:blipFill rotWithShape="1">
            <a:blip r:embed="rId5">
              <a:alphaModFix/>
            </a:blip>
            <a:srcRect b="0" l="0" r="0" t="0"/>
            <a:stretch/>
          </p:blipFill>
          <p:spPr>
            <a:xfrm>
              <a:off x="1038514" y="2679128"/>
              <a:ext cx="9093336" cy="1283278"/>
            </a:xfrm>
            <a:prstGeom prst="rect">
              <a:avLst/>
            </a:prstGeom>
            <a:noFill/>
            <a:ln>
              <a:noFill/>
            </a:ln>
          </p:spPr>
        </p:pic>
        <p:sp>
          <p:nvSpPr>
            <p:cNvPr id="1565" name="Google Shape;1565;p23"/>
            <p:cNvSpPr txBox="1"/>
            <p:nvPr/>
          </p:nvSpPr>
          <p:spPr>
            <a:xfrm>
              <a:off x="8451272" y="3131128"/>
              <a:ext cx="886691" cy="4308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3</a:t>
              </a:r>
              <a:endParaRPr/>
            </a:p>
          </p:txBody>
        </p:sp>
      </p:grpSp>
      <p:sp>
        <p:nvSpPr>
          <p:cNvPr id="1566" name="Google Shape;1566;p2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3"/>
                                        </p:tgtEl>
                                        <p:attrNameLst>
                                          <p:attrName>style.visibility</p:attrName>
                                        </p:attrNameLst>
                                      </p:cBhvr>
                                      <p:to>
                                        <p:strVal val="visible"/>
                                      </p:to>
                                    </p:set>
                                    <p:animEffect filter="fade" transition="in">
                                      <p:cBhvr>
                                        <p:cTn dur="500"/>
                                        <p:tgtEl>
                                          <p:spTgt spid="1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sp>
        <p:nvSpPr>
          <p:cNvPr id="1572" name="Google Shape;1572;p24"/>
          <p:cNvSpPr txBox="1"/>
          <p:nvPr>
            <p:ph type="title"/>
          </p:nvPr>
        </p:nvSpPr>
        <p:spPr>
          <a:xfrm>
            <a:off x="838200" y="34580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573" name="Google Shape;1573;p24"/>
          <p:cNvSpPr/>
          <p:nvPr/>
        </p:nvSpPr>
        <p:spPr>
          <a:xfrm>
            <a:off x="991564" y="1533870"/>
            <a:ext cx="9199355" cy="1620147"/>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74" name="Google Shape;1574;p24"/>
          <p:cNvSpPr txBox="1"/>
          <p:nvPr/>
        </p:nvSpPr>
        <p:spPr>
          <a:xfrm>
            <a:off x="1128092" y="1821969"/>
            <a:ext cx="9248359" cy="120956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3000"/>
              <a:buFont typeface="Calibri"/>
              <a:buNone/>
            </a:pPr>
            <a:r>
              <a:rPr b="0" i="0" lang="en-US" sz="3000" u="none" cap="none" strike="noStrike">
                <a:solidFill>
                  <a:srgbClr val="000000"/>
                </a:solidFill>
                <a:latin typeface="Calibri"/>
                <a:ea typeface="Calibri"/>
                <a:cs typeface="Calibri"/>
                <a:sym typeface="Calibri"/>
              </a:rPr>
              <a:t>when looking for forwarding table entry for given destination address, use </a:t>
            </a:r>
            <a:r>
              <a:rPr b="0" i="1" lang="en-US" sz="3000" u="none" cap="none" strike="noStrike">
                <a:solidFill>
                  <a:srgbClr val="000099"/>
                </a:solidFill>
                <a:latin typeface="Calibri"/>
                <a:ea typeface="Calibri"/>
                <a:cs typeface="Calibri"/>
                <a:sym typeface="Calibri"/>
              </a:rPr>
              <a:t>longest</a:t>
            </a:r>
            <a:r>
              <a:rPr b="0" i="0" lang="en-US" sz="3000" u="none" cap="none" strike="noStrike">
                <a:solidFill>
                  <a:srgbClr val="000000"/>
                </a:solidFill>
                <a:latin typeface="Calibri"/>
                <a:ea typeface="Calibri"/>
                <a:cs typeface="Calibri"/>
                <a:sym typeface="Calibri"/>
              </a:rPr>
              <a:t> address prefix that matches destination address.</a:t>
            </a:r>
            <a:endParaRPr/>
          </a:p>
        </p:txBody>
      </p:sp>
      <p:sp>
        <p:nvSpPr>
          <p:cNvPr id="1575" name="Google Shape;1575;p24"/>
          <p:cNvSpPr txBox="1"/>
          <p:nvPr/>
        </p:nvSpPr>
        <p:spPr>
          <a:xfrm>
            <a:off x="1115390" y="1235421"/>
            <a:ext cx="3675878"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3200"/>
              <a:buFont typeface="Calibri"/>
              <a:buNone/>
            </a:pPr>
            <a:r>
              <a:rPr b="0" i="0" lang="en-US" sz="3200" u="none" cap="none" strike="noStrike">
                <a:solidFill>
                  <a:srgbClr val="C00000"/>
                </a:solidFill>
                <a:latin typeface="Calibri"/>
                <a:ea typeface="Calibri"/>
                <a:cs typeface="Calibri"/>
                <a:sym typeface="Calibri"/>
              </a:rPr>
              <a:t>longest prefix match</a:t>
            </a:r>
            <a:endParaRPr/>
          </a:p>
        </p:txBody>
      </p:sp>
      <p:grpSp>
        <p:nvGrpSpPr>
          <p:cNvPr id="1576" name="Google Shape;1576;p24"/>
          <p:cNvGrpSpPr/>
          <p:nvPr/>
        </p:nvGrpSpPr>
        <p:grpSpPr>
          <a:xfrm>
            <a:off x="2674601" y="3416024"/>
            <a:ext cx="7479325" cy="2180038"/>
            <a:chOff x="2674601" y="3416024"/>
            <a:chExt cx="7479325" cy="2180038"/>
          </a:xfrm>
        </p:grpSpPr>
        <p:sp>
          <p:nvSpPr>
            <p:cNvPr id="1577" name="Google Shape;1577;p24"/>
            <p:cNvSpPr/>
            <p:nvPr/>
          </p:nvSpPr>
          <p:spPr>
            <a:xfrm>
              <a:off x="2674601" y="3464838"/>
              <a:ext cx="4941530" cy="2131224"/>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Destination Address Range                        </a:t>
              </a:r>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11001000  00010111  00010</a:t>
              </a:r>
              <a:endParaRPr b="0" i="0" sz="20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11001000  00010111  00011000</a:t>
              </a:r>
              <a:endParaRPr b="0" i="0" sz="20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a:t>
              </a:r>
              <a:endParaRPr b="0" i="0" sz="20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otherwise  </a:t>
              </a:r>
              <a:r>
                <a:rPr b="0" i="0" lang="en-US" sz="1800" u="none" cap="none" strike="noStrike">
                  <a:solidFill>
                    <a:srgbClr val="000000"/>
                  </a:solidFill>
                  <a:latin typeface="Times"/>
                  <a:ea typeface="Times"/>
                  <a:cs typeface="Times"/>
                  <a:sym typeface="Times"/>
                </a:rPr>
                <a:t>           </a:t>
              </a:r>
              <a:endParaRPr/>
            </a:p>
          </p:txBody>
        </p:sp>
        <p:sp>
          <p:nvSpPr>
            <p:cNvPr id="1578" name="Google Shape;1578;p24"/>
            <p:cNvSpPr/>
            <p:nvPr/>
          </p:nvSpPr>
          <p:spPr>
            <a:xfrm>
              <a:off x="2675214" y="3473174"/>
              <a:ext cx="7459662" cy="2106613"/>
            </a:xfrm>
            <a:prstGeom prst="rect">
              <a:avLst/>
            </a:prstGeom>
            <a:noFill/>
            <a:ln cap="flat" cmpd="sng" w="19050">
              <a:solidFill>
                <a:srgbClr val="0000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579" name="Google Shape;1579;p24"/>
            <p:cNvCxnSpPr/>
            <p:nvPr/>
          </p:nvCxnSpPr>
          <p:spPr>
            <a:xfrm>
              <a:off x="2675214" y="3908149"/>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580" name="Google Shape;1580;p24"/>
            <p:cNvCxnSpPr/>
            <p:nvPr/>
          </p:nvCxnSpPr>
          <p:spPr>
            <a:xfrm>
              <a:off x="2705376" y="4338362"/>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581" name="Google Shape;1581;p24"/>
            <p:cNvCxnSpPr/>
            <p:nvPr/>
          </p:nvCxnSpPr>
          <p:spPr>
            <a:xfrm>
              <a:off x="2679976" y="4757462"/>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582" name="Google Shape;1582;p24"/>
            <p:cNvCxnSpPr/>
            <p:nvPr/>
          </p:nvCxnSpPr>
          <p:spPr>
            <a:xfrm>
              <a:off x="2676801" y="5187674"/>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583" name="Google Shape;1583;p24"/>
            <p:cNvCxnSpPr/>
            <p:nvPr/>
          </p:nvCxnSpPr>
          <p:spPr>
            <a:xfrm>
              <a:off x="8109371" y="3444875"/>
              <a:ext cx="0" cy="2117725"/>
            </a:xfrm>
            <a:prstGeom prst="straightConnector1">
              <a:avLst/>
            </a:prstGeom>
            <a:noFill/>
            <a:ln cap="flat" cmpd="sng" w="19050">
              <a:solidFill>
                <a:srgbClr val="000099"/>
              </a:solidFill>
              <a:prstDash val="solid"/>
              <a:round/>
              <a:headEnd len="med" w="med" type="none"/>
              <a:tailEnd len="med" w="med" type="none"/>
            </a:ln>
          </p:spPr>
        </p:cxnSp>
        <p:sp>
          <p:nvSpPr>
            <p:cNvPr id="1584" name="Google Shape;1584;p24"/>
            <p:cNvSpPr txBox="1"/>
            <p:nvPr/>
          </p:nvSpPr>
          <p:spPr>
            <a:xfrm>
              <a:off x="8158439" y="3416024"/>
              <a:ext cx="1543050" cy="21558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Link interface</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a:t>
              </a:r>
              <a:endParaRPr/>
            </a:p>
          </p:txBody>
        </p:sp>
        <p:sp>
          <p:nvSpPr>
            <p:cNvPr id="1585" name="Google Shape;1585;p24"/>
            <p:cNvSpPr txBox="1"/>
            <p:nvPr/>
          </p:nvSpPr>
          <p:spPr>
            <a:xfrm>
              <a:off x="6763327" y="40039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586" name="Google Shape;1586;p24"/>
            <p:cNvSpPr txBox="1"/>
            <p:nvPr/>
          </p:nvSpPr>
          <p:spPr>
            <a:xfrm>
              <a:off x="6089074" y="4005707"/>
              <a:ext cx="5957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587" name="Google Shape;1587;p24"/>
            <p:cNvSpPr txBox="1"/>
            <p:nvPr/>
          </p:nvSpPr>
          <p:spPr>
            <a:xfrm>
              <a:off x="6760005" y="48167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588" name="Google Shape;1588;p24"/>
            <p:cNvSpPr txBox="1"/>
            <p:nvPr/>
          </p:nvSpPr>
          <p:spPr>
            <a:xfrm>
              <a:off x="6083018" y="4846641"/>
              <a:ext cx="5957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589" name="Google Shape;1589;p24"/>
            <p:cNvSpPr txBox="1"/>
            <p:nvPr/>
          </p:nvSpPr>
          <p:spPr>
            <a:xfrm>
              <a:off x="6760005" y="44230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grpSp>
      <p:grpSp>
        <p:nvGrpSpPr>
          <p:cNvPr id="1590" name="Google Shape;1590;p24"/>
          <p:cNvGrpSpPr/>
          <p:nvPr/>
        </p:nvGrpSpPr>
        <p:grpSpPr>
          <a:xfrm>
            <a:off x="789703" y="5747609"/>
            <a:ext cx="9305341" cy="903606"/>
            <a:chOff x="789703" y="5747609"/>
            <a:chExt cx="9305341" cy="903606"/>
          </a:xfrm>
        </p:grpSpPr>
        <p:sp>
          <p:nvSpPr>
            <p:cNvPr id="1591" name="Google Shape;1591;p24"/>
            <p:cNvSpPr/>
            <p:nvPr/>
          </p:nvSpPr>
          <p:spPr>
            <a:xfrm>
              <a:off x="2672981" y="6281883"/>
              <a:ext cx="5561138"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11001000  00010111  00011000  10101010 </a:t>
              </a:r>
              <a:endParaRPr/>
            </a:p>
          </p:txBody>
        </p:sp>
        <p:sp>
          <p:nvSpPr>
            <p:cNvPr id="1592" name="Google Shape;1592;p24"/>
            <p:cNvSpPr txBox="1"/>
            <p:nvPr/>
          </p:nvSpPr>
          <p:spPr>
            <a:xfrm>
              <a:off x="789703" y="5882891"/>
              <a:ext cx="163628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800"/>
                <a:buFont typeface="Calibri"/>
                <a:buNone/>
              </a:pPr>
              <a:r>
                <a:rPr b="0" i="0" lang="en-US" sz="2800" u="none" cap="none" strike="noStrike">
                  <a:solidFill>
                    <a:srgbClr val="000099"/>
                  </a:solidFill>
                  <a:latin typeface="Calibri"/>
                  <a:ea typeface="Calibri"/>
                  <a:cs typeface="Calibri"/>
                  <a:sym typeface="Calibri"/>
                </a:rPr>
                <a:t>examples</a:t>
              </a:r>
              <a:r>
                <a:rPr b="0" i="0" lang="en-US" sz="2400" u="none" cap="none" strike="noStrike">
                  <a:solidFill>
                    <a:srgbClr val="000099"/>
                  </a:solidFill>
                  <a:latin typeface="Calibri"/>
                  <a:ea typeface="Calibri"/>
                  <a:cs typeface="Calibri"/>
                  <a:sym typeface="Calibri"/>
                </a:rPr>
                <a:t>:</a:t>
              </a:r>
              <a:endParaRPr/>
            </a:p>
          </p:txBody>
        </p:sp>
        <p:sp>
          <p:nvSpPr>
            <p:cNvPr id="1593" name="Google Shape;1593;p24"/>
            <p:cNvSpPr txBox="1"/>
            <p:nvPr/>
          </p:nvSpPr>
          <p:spPr>
            <a:xfrm>
              <a:off x="8186060" y="5747609"/>
              <a:ext cx="19089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3"/>
                </a:buClr>
                <a:buSzPts val="2000"/>
                <a:buFont typeface="Calibri"/>
                <a:buNone/>
              </a:pPr>
              <a:r>
                <a:rPr b="0" i="0" lang="en-US" sz="2000" u="none" cap="none" strike="noStrike">
                  <a:solidFill>
                    <a:srgbClr val="0000A3"/>
                  </a:solidFill>
                  <a:latin typeface="Calibri"/>
                  <a:ea typeface="Calibri"/>
                  <a:cs typeface="Calibri"/>
                  <a:sym typeface="Calibri"/>
                </a:rPr>
                <a:t>which interface?</a:t>
              </a:r>
              <a:endParaRPr/>
            </a:p>
          </p:txBody>
        </p:sp>
        <p:sp>
          <p:nvSpPr>
            <p:cNvPr id="1594" name="Google Shape;1594;p24"/>
            <p:cNvSpPr txBox="1"/>
            <p:nvPr/>
          </p:nvSpPr>
          <p:spPr>
            <a:xfrm>
              <a:off x="8178869" y="6233982"/>
              <a:ext cx="19089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3"/>
                </a:buClr>
                <a:buSzPts val="2000"/>
                <a:buFont typeface="Calibri"/>
                <a:buNone/>
              </a:pPr>
              <a:r>
                <a:rPr b="0" i="0" lang="en-US" sz="2000" u="none" cap="none" strike="noStrike">
                  <a:solidFill>
                    <a:srgbClr val="0000A3"/>
                  </a:solidFill>
                  <a:latin typeface="Calibri"/>
                  <a:ea typeface="Calibri"/>
                  <a:cs typeface="Calibri"/>
                  <a:sym typeface="Calibri"/>
                </a:rPr>
                <a:t>which interface?</a:t>
              </a:r>
              <a:endParaRPr/>
            </a:p>
          </p:txBody>
        </p:sp>
        <p:sp>
          <p:nvSpPr>
            <p:cNvPr id="1595" name="Google Shape;1595;p24"/>
            <p:cNvSpPr txBox="1"/>
            <p:nvPr/>
          </p:nvSpPr>
          <p:spPr>
            <a:xfrm>
              <a:off x="2672165" y="5802809"/>
              <a:ext cx="55611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11001000  00010111  00010110  10100001 </a:t>
              </a:r>
              <a:endParaRPr/>
            </a:p>
          </p:txBody>
        </p:sp>
      </p:grpSp>
      <p:sp>
        <p:nvSpPr>
          <p:cNvPr id="1596" name="Google Shape;1596;p2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6"/>
                                        </p:tgtEl>
                                        <p:attrNameLst>
                                          <p:attrName>style.visibility</p:attrName>
                                        </p:attrNameLst>
                                      </p:cBhvr>
                                      <p:to>
                                        <p:strVal val="visible"/>
                                      </p:to>
                                    </p:set>
                                    <p:animEffect filter="fade" transition="in">
                                      <p:cBhvr>
                                        <p:cTn dur="500"/>
                                        <p:tgtEl>
                                          <p:spTgt spid="1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0"/>
                                        </p:tgtEl>
                                        <p:attrNameLst>
                                          <p:attrName>style.visibility</p:attrName>
                                        </p:attrNameLst>
                                      </p:cBhvr>
                                      <p:to>
                                        <p:strVal val="visible"/>
                                      </p:to>
                                    </p:set>
                                    <p:animEffect filter="fade" transition="in">
                                      <p:cBhvr>
                                        <p:cTn dur="500"/>
                                        <p:tgtEl>
                                          <p:spTgt spid="15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Network layer: our goals</a:t>
            </a:r>
            <a:endParaRPr/>
          </a:p>
        </p:txBody>
      </p:sp>
      <p:sp>
        <p:nvSpPr>
          <p:cNvPr id="45" name="Google Shape;45;p7"/>
          <p:cNvSpPr txBox="1"/>
          <p:nvPr>
            <p:ph idx="1" type="body"/>
          </p:nvPr>
        </p:nvSpPr>
        <p:spPr>
          <a:xfrm>
            <a:off x="838200" y="1572572"/>
            <a:ext cx="5181600" cy="4698465"/>
          </a:xfrm>
          <a:prstGeom prst="rect">
            <a:avLst/>
          </a:prstGeom>
          <a:noFill/>
          <a:ln>
            <a:noFill/>
          </a:ln>
        </p:spPr>
        <p:txBody>
          <a:bodyPr anchorCtr="0" anchor="t" bIns="45700" lIns="91425" spcFirstLastPara="1" rIns="91425" wrap="square" tIns="45700">
            <a:normAutofit/>
          </a:bodyPr>
          <a:lstStyle/>
          <a:p>
            <a:pPr indent="-212725" lvl="0" marL="342900" rtl="0" algn="l">
              <a:lnSpc>
                <a:spcPct val="90000"/>
              </a:lnSpc>
              <a:spcBef>
                <a:spcPts val="0"/>
              </a:spcBef>
              <a:spcAft>
                <a:spcPts val="0"/>
              </a:spcAft>
              <a:buSzPts val="3200"/>
              <a:buFont typeface="Noto Sans Symbols"/>
              <a:buChar char="▪"/>
            </a:pPr>
            <a:r>
              <a:rPr lang="en-US" sz="3200"/>
              <a:t>understand principles behind network layer services, focusing on data plane:</a:t>
            </a:r>
            <a:endParaRPr/>
          </a:p>
          <a:p>
            <a:pPr indent="-231775" lvl="1" marL="695325" rtl="0" algn="l">
              <a:lnSpc>
                <a:spcPct val="90000"/>
              </a:lnSpc>
              <a:spcBef>
                <a:spcPts val="500"/>
              </a:spcBef>
              <a:spcAft>
                <a:spcPts val="0"/>
              </a:spcAft>
              <a:buSzPts val="2800"/>
              <a:buFont typeface="Arial"/>
              <a:buChar char="•"/>
            </a:pPr>
            <a:r>
              <a:rPr lang="en-US" sz="2800"/>
              <a:t>network layer service models</a:t>
            </a:r>
            <a:endParaRPr/>
          </a:p>
          <a:p>
            <a:pPr indent="-231775" lvl="1" marL="695325" rtl="0" algn="l">
              <a:lnSpc>
                <a:spcPct val="90000"/>
              </a:lnSpc>
              <a:spcBef>
                <a:spcPts val="500"/>
              </a:spcBef>
              <a:spcAft>
                <a:spcPts val="0"/>
              </a:spcAft>
              <a:buSzPts val="2800"/>
              <a:buFont typeface="Arial"/>
              <a:buChar char="•"/>
            </a:pPr>
            <a:r>
              <a:rPr lang="en-US" sz="2800"/>
              <a:t>forwarding versus routing</a:t>
            </a:r>
            <a:endParaRPr/>
          </a:p>
          <a:p>
            <a:pPr indent="-231775" lvl="1" marL="695325" rtl="0" algn="l">
              <a:lnSpc>
                <a:spcPct val="90000"/>
              </a:lnSpc>
              <a:spcBef>
                <a:spcPts val="500"/>
              </a:spcBef>
              <a:spcAft>
                <a:spcPts val="0"/>
              </a:spcAft>
              <a:buSzPts val="2800"/>
              <a:buFont typeface="Arial"/>
              <a:buChar char="•"/>
            </a:pPr>
            <a:r>
              <a:rPr lang="en-US" sz="2800"/>
              <a:t>how a router works</a:t>
            </a:r>
            <a:endParaRPr/>
          </a:p>
          <a:p>
            <a:pPr indent="-231775" lvl="1" marL="695325" rtl="0" algn="l">
              <a:lnSpc>
                <a:spcPct val="90000"/>
              </a:lnSpc>
              <a:spcBef>
                <a:spcPts val="500"/>
              </a:spcBef>
              <a:spcAft>
                <a:spcPts val="0"/>
              </a:spcAft>
              <a:buSzPts val="2800"/>
              <a:buFont typeface="Arial"/>
              <a:buChar char="•"/>
            </a:pPr>
            <a:r>
              <a:rPr lang="en-US" sz="2800"/>
              <a:t>addressing</a:t>
            </a:r>
            <a:endParaRPr/>
          </a:p>
          <a:p>
            <a:pPr indent="-231775" lvl="1" marL="695325" rtl="0" algn="l">
              <a:lnSpc>
                <a:spcPct val="90000"/>
              </a:lnSpc>
              <a:spcBef>
                <a:spcPts val="500"/>
              </a:spcBef>
              <a:spcAft>
                <a:spcPts val="0"/>
              </a:spcAft>
              <a:buSzPts val="2800"/>
              <a:buFont typeface="Arial"/>
              <a:buChar char="•"/>
            </a:pPr>
            <a:r>
              <a:rPr lang="en-US" sz="2800"/>
              <a:t>generalized forwarding</a:t>
            </a:r>
            <a:endParaRPr/>
          </a:p>
          <a:p>
            <a:pPr indent="-231775" lvl="1" marL="695325" rtl="0" algn="l">
              <a:lnSpc>
                <a:spcPct val="90000"/>
              </a:lnSpc>
              <a:spcBef>
                <a:spcPts val="500"/>
              </a:spcBef>
              <a:spcAft>
                <a:spcPts val="0"/>
              </a:spcAft>
              <a:buSzPts val="2800"/>
              <a:buFont typeface="Arial"/>
              <a:buChar char="•"/>
            </a:pPr>
            <a:r>
              <a:rPr lang="en-US" sz="2800"/>
              <a:t>Internet architecture</a:t>
            </a:r>
            <a:endParaRPr/>
          </a:p>
          <a:p>
            <a:pPr indent="0" lvl="0" marL="130175" rtl="0" algn="l">
              <a:lnSpc>
                <a:spcPct val="90000"/>
              </a:lnSpc>
              <a:spcBef>
                <a:spcPts val="1000"/>
              </a:spcBef>
              <a:spcAft>
                <a:spcPts val="0"/>
              </a:spcAft>
              <a:buSzPts val="2800"/>
              <a:buNone/>
            </a:pPr>
            <a:r>
              <a:t/>
            </a:r>
            <a:endParaRPr/>
          </a:p>
        </p:txBody>
      </p:sp>
      <p:sp>
        <p:nvSpPr>
          <p:cNvPr id="46" name="Google Shape;46;p7"/>
          <p:cNvSpPr txBox="1"/>
          <p:nvPr>
            <p:ph idx="2" type="body"/>
          </p:nvPr>
        </p:nvSpPr>
        <p:spPr>
          <a:xfrm>
            <a:off x="6172199" y="1572573"/>
            <a:ext cx="5584371" cy="4351338"/>
          </a:xfrm>
          <a:prstGeom prst="rect">
            <a:avLst/>
          </a:prstGeom>
          <a:noFill/>
          <a:ln>
            <a:noFill/>
          </a:ln>
        </p:spPr>
        <p:txBody>
          <a:bodyPr anchorCtr="0" anchor="t" bIns="45700" lIns="91425" spcFirstLastPara="1" rIns="91425" wrap="square" tIns="45700">
            <a:normAutofit/>
          </a:bodyPr>
          <a:lstStyle/>
          <a:p>
            <a:pPr indent="-277813" lvl="0" marL="407988" rtl="0" algn="l">
              <a:lnSpc>
                <a:spcPct val="90000"/>
              </a:lnSpc>
              <a:spcBef>
                <a:spcPts val="0"/>
              </a:spcBef>
              <a:spcAft>
                <a:spcPts val="0"/>
              </a:spcAft>
              <a:buSzPts val="3200"/>
              <a:buChar char="▪"/>
            </a:pPr>
            <a:r>
              <a:rPr lang="en-US" sz="3200"/>
              <a:t>instantiation, implementation in the Internet</a:t>
            </a:r>
            <a:endParaRPr/>
          </a:p>
          <a:p>
            <a:pPr indent="-231775" lvl="1" marL="695325" rtl="0" algn="l">
              <a:lnSpc>
                <a:spcPct val="90000"/>
              </a:lnSpc>
              <a:spcBef>
                <a:spcPts val="500"/>
              </a:spcBef>
              <a:spcAft>
                <a:spcPts val="0"/>
              </a:spcAft>
              <a:buSzPts val="2800"/>
              <a:buChar char="•"/>
            </a:pPr>
            <a:r>
              <a:rPr lang="en-US" sz="2800"/>
              <a:t>IP protocol</a:t>
            </a:r>
            <a:endParaRPr/>
          </a:p>
          <a:p>
            <a:pPr indent="-231775" lvl="1" marL="695325" rtl="0" algn="l">
              <a:lnSpc>
                <a:spcPct val="90000"/>
              </a:lnSpc>
              <a:spcBef>
                <a:spcPts val="500"/>
              </a:spcBef>
              <a:spcAft>
                <a:spcPts val="0"/>
              </a:spcAft>
              <a:buSzPts val="2800"/>
              <a:buChar char="•"/>
            </a:pPr>
            <a:r>
              <a:rPr lang="en-US" sz="2800"/>
              <a:t>NAT, middleboxes</a:t>
            </a:r>
            <a:endParaRPr/>
          </a:p>
        </p:txBody>
      </p:sp>
      <p:sp>
        <p:nvSpPr>
          <p:cNvPr id="47" name="Google Shape;47;p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xEl>
                                              <p:pRg end="0" st="0"/>
                                            </p:txEl>
                                          </p:spTgt>
                                        </p:tgtEl>
                                        <p:attrNameLst>
                                          <p:attrName>style.visibility</p:attrName>
                                        </p:attrNameLst>
                                      </p:cBhvr>
                                      <p:to>
                                        <p:strVal val="visible"/>
                                      </p:to>
                                    </p:set>
                                    <p:animEffect filter="fade" transition="in">
                                      <p:cBhvr>
                                        <p:cTn dur="500"/>
                                        <p:tgtEl>
                                          <p:spTgt spid="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xEl>
                                              <p:pRg end="1" st="1"/>
                                            </p:txEl>
                                          </p:spTgt>
                                        </p:tgtEl>
                                        <p:attrNameLst>
                                          <p:attrName>style.visibility</p:attrName>
                                        </p:attrNameLst>
                                      </p:cBhvr>
                                      <p:to>
                                        <p:strVal val="visible"/>
                                      </p:to>
                                    </p:set>
                                    <p:animEffect filter="fade" transition="in">
                                      <p:cBhvr>
                                        <p:cTn dur="500"/>
                                        <p:tgtEl>
                                          <p:spTgt spid="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
                                            <p:txEl>
                                              <p:pRg end="2" st="2"/>
                                            </p:txEl>
                                          </p:spTgt>
                                        </p:tgtEl>
                                        <p:attrNameLst>
                                          <p:attrName>style.visibility</p:attrName>
                                        </p:attrNameLst>
                                      </p:cBhvr>
                                      <p:to>
                                        <p:strVal val="visible"/>
                                      </p:to>
                                    </p:set>
                                    <p:animEffect filter="fade" transition="in">
                                      <p:cBhvr>
                                        <p:cTn dur="500"/>
                                        <p:tgtEl>
                                          <p:spTgt spid="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1" name="Shape 1601"/>
        <p:cNvGrpSpPr/>
        <p:nvPr/>
      </p:nvGrpSpPr>
      <p:grpSpPr>
        <a:xfrm>
          <a:off x="0" y="0"/>
          <a:ext cx="0" cy="0"/>
          <a:chOff x="0" y="0"/>
          <a:chExt cx="0" cy="0"/>
        </a:xfrm>
      </p:grpSpPr>
      <p:sp>
        <p:nvSpPr>
          <p:cNvPr id="1602" name="Google Shape;1602;p25"/>
          <p:cNvSpPr txBox="1"/>
          <p:nvPr>
            <p:ph type="title"/>
          </p:nvPr>
        </p:nvSpPr>
        <p:spPr>
          <a:xfrm>
            <a:off x="838200" y="34580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603" name="Google Shape;1603;p25"/>
          <p:cNvSpPr/>
          <p:nvPr/>
        </p:nvSpPr>
        <p:spPr>
          <a:xfrm>
            <a:off x="991564" y="1533870"/>
            <a:ext cx="9199355" cy="1620147"/>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04" name="Google Shape;1604;p25"/>
          <p:cNvSpPr txBox="1"/>
          <p:nvPr/>
        </p:nvSpPr>
        <p:spPr>
          <a:xfrm>
            <a:off x="1128092" y="1821969"/>
            <a:ext cx="9248359" cy="120956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3000"/>
              <a:buFont typeface="Calibri"/>
              <a:buNone/>
            </a:pPr>
            <a:r>
              <a:rPr b="0" i="0" lang="en-US" sz="3000" u="none" cap="none" strike="noStrike">
                <a:solidFill>
                  <a:srgbClr val="000000"/>
                </a:solidFill>
                <a:latin typeface="Calibri"/>
                <a:ea typeface="Calibri"/>
                <a:cs typeface="Calibri"/>
                <a:sym typeface="Calibri"/>
              </a:rPr>
              <a:t>when looking for forwarding table entry for given destination address, use </a:t>
            </a:r>
            <a:r>
              <a:rPr b="0" i="1" lang="en-US" sz="3000" u="none" cap="none" strike="noStrike">
                <a:solidFill>
                  <a:srgbClr val="000099"/>
                </a:solidFill>
                <a:latin typeface="Calibri"/>
                <a:ea typeface="Calibri"/>
                <a:cs typeface="Calibri"/>
                <a:sym typeface="Calibri"/>
              </a:rPr>
              <a:t>longest</a:t>
            </a:r>
            <a:r>
              <a:rPr b="0" i="0" lang="en-US" sz="3000" u="none" cap="none" strike="noStrike">
                <a:solidFill>
                  <a:srgbClr val="000000"/>
                </a:solidFill>
                <a:latin typeface="Calibri"/>
                <a:ea typeface="Calibri"/>
                <a:cs typeface="Calibri"/>
                <a:sym typeface="Calibri"/>
              </a:rPr>
              <a:t> address prefix that matches destination address.</a:t>
            </a:r>
            <a:endParaRPr/>
          </a:p>
        </p:txBody>
      </p:sp>
      <p:sp>
        <p:nvSpPr>
          <p:cNvPr id="1605" name="Google Shape;1605;p25"/>
          <p:cNvSpPr txBox="1"/>
          <p:nvPr/>
        </p:nvSpPr>
        <p:spPr>
          <a:xfrm>
            <a:off x="1115390" y="1235421"/>
            <a:ext cx="3675878"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3200"/>
              <a:buFont typeface="Calibri"/>
              <a:buNone/>
            </a:pPr>
            <a:r>
              <a:rPr b="0" i="0" lang="en-US" sz="3200" u="none" cap="none" strike="noStrike">
                <a:solidFill>
                  <a:srgbClr val="C00000"/>
                </a:solidFill>
                <a:latin typeface="Calibri"/>
                <a:ea typeface="Calibri"/>
                <a:cs typeface="Calibri"/>
                <a:sym typeface="Calibri"/>
              </a:rPr>
              <a:t>longest prefix match</a:t>
            </a:r>
            <a:endParaRPr/>
          </a:p>
        </p:txBody>
      </p:sp>
      <p:sp>
        <p:nvSpPr>
          <p:cNvPr id="1606" name="Google Shape;1606;p25"/>
          <p:cNvSpPr/>
          <p:nvPr/>
        </p:nvSpPr>
        <p:spPr>
          <a:xfrm>
            <a:off x="2674601" y="3464838"/>
            <a:ext cx="4941530" cy="2131224"/>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Destination Address Range                        </a:t>
            </a:r>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11001000  00010111  00010</a:t>
            </a:r>
            <a:endParaRPr b="0" i="0" sz="20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11001000  00010111  00011000</a:t>
            </a:r>
            <a:endParaRPr b="0" i="0" sz="20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a:t>
            </a:r>
            <a:endParaRPr b="0" i="0" sz="20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otherwise  </a:t>
            </a:r>
            <a:r>
              <a:rPr b="0" i="0" lang="en-US" sz="1800" u="none" cap="none" strike="noStrike">
                <a:solidFill>
                  <a:srgbClr val="000000"/>
                </a:solidFill>
                <a:latin typeface="Times"/>
                <a:ea typeface="Times"/>
                <a:cs typeface="Times"/>
                <a:sym typeface="Times"/>
              </a:rPr>
              <a:t>           </a:t>
            </a:r>
            <a:endParaRPr/>
          </a:p>
        </p:txBody>
      </p:sp>
      <p:sp>
        <p:nvSpPr>
          <p:cNvPr id="1607" name="Google Shape;1607;p25"/>
          <p:cNvSpPr/>
          <p:nvPr/>
        </p:nvSpPr>
        <p:spPr>
          <a:xfrm>
            <a:off x="2675214" y="3473174"/>
            <a:ext cx="7459662" cy="2106613"/>
          </a:xfrm>
          <a:prstGeom prst="rect">
            <a:avLst/>
          </a:prstGeom>
          <a:noFill/>
          <a:ln cap="flat" cmpd="sng" w="19050">
            <a:solidFill>
              <a:srgbClr val="0000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608" name="Google Shape;1608;p25"/>
          <p:cNvCxnSpPr/>
          <p:nvPr/>
        </p:nvCxnSpPr>
        <p:spPr>
          <a:xfrm>
            <a:off x="2675214" y="3908149"/>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09" name="Google Shape;1609;p25"/>
          <p:cNvCxnSpPr/>
          <p:nvPr/>
        </p:nvCxnSpPr>
        <p:spPr>
          <a:xfrm>
            <a:off x="2705376" y="4338362"/>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10" name="Google Shape;1610;p25"/>
          <p:cNvCxnSpPr/>
          <p:nvPr/>
        </p:nvCxnSpPr>
        <p:spPr>
          <a:xfrm>
            <a:off x="2679976" y="4757462"/>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11" name="Google Shape;1611;p25"/>
          <p:cNvCxnSpPr/>
          <p:nvPr/>
        </p:nvCxnSpPr>
        <p:spPr>
          <a:xfrm>
            <a:off x="2676801" y="5187674"/>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12" name="Google Shape;1612;p25"/>
          <p:cNvCxnSpPr/>
          <p:nvPr/>
        </p:nvCxnSpPr>
        <p:spPr>
          <a:xfrm>
            <a:off x="8109371" y="3444875"/>
            <a:ext cx="0" cy="2117725"/>
          </a:xfrm>
          <a:prstGeom prst="straightConnector1">
            <a:avLst/>
          </a:prstGeom>
          <a:noFill/>
          <a:ln cap="flat" cmpd="sng" w="19050">
            <a:solidFill>
              <a:srgbClr val="000099"/>
            </a:solidFill>
            <a:prstDash val="solid"/>
            <a:round/>
            <a:headEnd len="med" w="med" type="none"/>
            <a:tailEnd len="med" w="med" type="none"/>
          </a:ln>
        </p:spPr>
      </p:cxnSp>
      <p:sp>
        <p:nvSpPr>
          <p:cNvPr id="1613" name="Google Shape;1613;p25"/>
          <p:cNvSpPr txBox="1"/>
          <p:nvPr/>
        </p:nvSpPr>
        <p:spPr>
          <a:xfrm>
            <a:off x="8158439" y="3416024"/>
            <a:ext cx="1543050" cy="21558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Link interface</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a:t>
            </a:r>
            <a:endParaRPr/>
          </a:p>
        </p:txBody>
      </p:sp>
      <p:sp>
        <p:nvSpPr>
          <p:cNvPr id="1614" name="Google Shape;1614;p25"/>
          <p:cNvSpPr/>
          <p:nvPr/>
        </p:nvSpPr>
        <p:spPr>
          <a:xfrm>
            <a:off x="2672981" y="6281883"/>
            <a:ext cx="5561138"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11001000  00010111  00011000  10101010 </a:t>
            </a:r>
            <a:endParaRPr/>
          </a:p>
        </p:txBody>
      </p:sp>
      <p:sp>
        <p:nvSpPr>
          <p:cNvPr id="1615" name="Google Shape;1615;p25"/>
          <p:cNvSpPr txBox="1"/>
          <p:nvPr/>
        </p:nvSpPr>
        <p:spPr>
          <a:xfrm>
            <a:off x="789703" y="5882891"/>
            <a:ext cx="163628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800"/>
              <a:buFont typeface="Calibri"/>
              <a:buNone/>
            </a:pPr>
            <a:r>
              <a:rPr b="0" i="0" lang="en-US" sz="2800" u="none" cap="none" strike="noStrike">
                <a:solidFill>
                  <a:srgbClr val="000099"/>
                </a:solidFill>
                <a:latin typeface="Calibri"/>
                <a:ea typeface="Calibri"/>
                <a:cs typeface="Calibri"/>
                <a:sym typeface="Calibri"/>
              </a:rPr>
              <a:t>examples</a:t>
            </a:r>
            <a:r>
              <a:rPr b="0" i="0" lang="en-US" sz="2400" u="none" cap="none" strike="noStrike">
                <a:solidFill>
                  <a:srgbClr val="000099"/>
                </a:solidFill>
                <a:latin typeface="Calibri"/>
                <a:ea typeface="Calibri"/>
                <a:cs typeface="Calibri"/>
                <a:sym typeface="Calibri"/>
              </a:rPr>
              <a:t>:</a:t>
            </a:r>
            <a:endParaRPr/>
          </a:p>
        </p:txBody>
      </p:sp>
      <p:sp>
        <p:nvSpPr>
          <p:cNvPr id="1616" name="Google Shape;1616;p25"/>
          <p:cNvSpPr txBox="1"/>
          <p:nvPr/>
        </p:nvSpPr>
        <p:spPr>
          <a:xfrm>
            <a:off x="8186060" y="5747609"/>
            <a:ext cx="19089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3"/>
              </a:buClr>
              <a:buSzPts val="2000"/>
              <a:buFont typeface="Calibri"/>
              <a:buNone/>
            </a:pPr>
            <a:r>
              <a:rPr b="0" i="0" lang="en-US" sz="2000" u="none" cap="none" strike="noStrike">
                <a:solidFill>
                  <a:srgbClr val="0000A3"/>
                </a:solidFill>
                <a:latin typeface="Calibri"/>
                <a:ea typeface="Calibri"/>
                <a:cs typeface="Calibri"/>
                <a:sym typeface="Calibri"/>
              </a:rPr>
              <a:t>which interface?</a:t>
            </a:r>
            <a:endParaRPr/>
          </a:p>
        </p:txBody>
      </p:sp>
      <p:sp>
        <p:nvSpPr>
          <p:cNvPr id="1617" name="Google Shape;1617;p25"/>
          <p:cNvSpPr txBox="1"/>
          <p:nvPr/>
        </p:nvSpPr>
        <p:spPr>
          <a:xfrm>
            <a:off x="8178869" y="6233982"/>
            <a:ext cx="19089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3"/>
              </a:buClr>
              <a:buSzPts val="2000"/>
              <a:buFont typeface="Calibri"/>
              <a:buNone/>
            </a:pPr>
            <a:r>
              <a:rPr b="0" i="0" lang="en-US" sz="2000" u="none" cap="none" strike="noStrike">
                <a:solidFill>
                  <a:srgbClr val="0000A3"/>
                </a:solidFill>
                <a:latin typeface="Calibri"/>
                <a:ea typeface="Calibri"/>
                <a:cs typeface="Calibri"/>
                <a:sym typeface="Calibri"/>
              </a:rPr>
              <a:t>which interface?</a:t>
            </a:r>
            <a:endParaRPr/>
          </a:p>
        </p:txBody>
      </p:sp>
      <p:sp>
        <p:nvSpPr>
          <p:cNvPr id="1618" name="Google Shape;1618;p25"/>
          <p:cNvSpPr txBox="1"/>
          <p:nvPr/>
        </p:nvSpPr>
        <p:spPr>
          <a:xfrm>
            <a:off x="6763327" y="40039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19" name="Google Shape;1619;p25"/>
          <p:cNvSpPr txBox="1"/>
          <p:nvPr/>
        </p:nvSpPr>
        <p:spPr>
          <a:xfrm>
            <a:off x="6089074" y="4005707"/>
            <a:ext cx="5957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20" name="Google Shape;1620;p25"/>
          <p:cNvSpPr txBox="1"/>
          <p:nvPr/>
        </p:nvSpPr>
        <p:spPr>
          <a:xfrm>
            <a:off x="6760005" y="48167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21" name="Google Shape;1621;p25"/>
          <p:cNvSpPr txBox="1"/>
          <p:nvPr/>
        </p:nvSpPr>
        <p:spPr>
          <a:xfrm>
            <a:off x="6083018" y="4846641"/>
            <a:ext cx="5957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22" name="Google Shape;1622;p25"/>
          <p:cNvSpPr txBox="1"/>
          <p:nvPr/>
        </p:nvSpPr>
        <p:spPr>
          <a:xfrm>
            <a:off x="6760005" y="44230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23" name="Google Shape;1623;p25"/>
          <p:cNvSpPr txBox="1"/>
          <p:nvPr/>
        </p:nvSpPr>
        <p:spPr>
          <a:xfrm>
            <a:off x="2672165" y="5802809"/>
            <a:ext cx="55611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11001000  00010111  00010110  10100001 </a:t>
            </a:r>
            <a:endParaRPr/>
          </a:p>
        </p:txBody>
      </p:sp>
      <p:grpSp>
        <p:nvGrpSpPr>
          <p:cNvPr id="1624" name="Google Shape;1624;p25"/>
          <p:cNvGrpSpPr/>
          <p:nvPr/>
        </p:nvGrpSpPr>
        <p:grpSpPr>
          <a:xfrm>
            <a:off x="803563" y="3297382"/>
            <a:ext cx="9670473" cy="3560618"/>
            <a:chOff x="803563" y="3297382"/>
            <a:chExt cx="9670473" cy="3560618"/>
          </a:xfrm>
        </p:grpSpPr>
        <p:sp>
          <p:nvSpPr>
            <p:cNvPr id="1625" name="Google Shape;1625;p25"/>
            <p:cNvSpPr/>
            <p:nvPr/>
          </p:nvSpPr>
          <p:spPr>
            <a:xfrm>
              <a:off x="845127" y="3297382"/>
              <a:ext cx="9628909" cy="1122218"/>
            </a:xfrm>
            <a:custGeom>
              <a:rect b="b" l="l" r="r" t="t"/>
              <a:pathLst>
                <a:path extrusionOk="0" h="1122218" w="9628909">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lt1">
                <a:alpha val="8078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6" name="Google Shape;1626;p25"/>
            <p:cNvSpPr/>
            <p:nvPr/>
          </p:nvSpPr>
          <p:spPr>
            <a:xfrm>
              <a:off x="1634837" y="4364180"/>
              <a:ext cx="8756072" cy="1399309"/>
            </a:xfrm>
            <a:prstGeom prst="rect">
              <a:avLst/>
            </a:prstGeom>
            <a:solidFill>
              <a:schemeClr val="lt1">
                <a:alpha val="8078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7" name="Google Shape;1627;p25"/>
            <p:cNvSpPr/>
            <p:nvPr/>
          </p:nvSpPr>
          <p:spPr>
            <a:xfrm flipH="1" rot="10800000">
              <a:off x="803563" y="5735782"/>
              <a:ext cx="9628909" cy="1122218"/>
            </a:xfrm>
            <a:custGeom>
              <a:rect b="b" l="l" r="r" t="t"/>
              <a:pathLst>
                <a:path extrusionOk="0" h="1122218" w="9628909">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628" name="Google Shape;1628;p25"/>
          <p:cNvGrpSpPr/>
          <p:nvPr/>
        </p:nvGrpSpPr>
        <p:grpSpPr>
          <a:xfrm>
            <a:off x="2701636" y="3972790"/>
            <a:ext cx="3505199" cy="2150919"/>
            <a:chOff x="2701636" y="3972790"/>
            <a:chExt cx="3505199" cy="2150919"/>
          </a:xfrm>
        </p:grpSpPr>
        <p:sp>
          <p:nvSpPr>
            <p:cNvPr id="1629" name="Google Shape;1629;p25"/>
            <p:cNvSpPr/>
            <p:nvPr/>
          </p:nvSpPr>
          <p:spPr>
            <a:xfrm>
              <a:off x="2701636" y="5791200"/>
              <a:ext cx="3491346" cy="332509"/>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0" name="Google Shape;1630;p25"/>
            <p:cNvSpPr/>
            <p:nvPr/>
          </p:nvSpPr>
          <p:spPr>
            <a:xfrm>
              <a:off x="2715489" y="3972790"/>
              <a:ext cx="3491346" cy="332509"/>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1" name="Google Shape;1631;p25"/>
            <p:cNvSpPr/>
            <p:nvPr/>
          </p:nvSpPr>
          <p:spPr>
            <a:xfrm>
              <a:off x="4419600" y="4350327"/>
              <a:ext cx="290946" cy="1427018"/>
            </a:xfrm>
            <a:prstGeom prst="upDown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2" name="Google Shape;1632;p25"/>
            <p:cNvSpPr txBox="1"/>
            <p:nvPr/>
          </p:nvSpPr>
          <p:spPr>
            <a:xfrm>
              <a:off x="4031673" y="4738255"/>
              <a:ext cx="1066061"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Calibri"/>
                <a:buNone/>
              </a:pPr>
              <a:r>
                <a:rPr b="0" i="0" lang="en-US" sz="2400" u="none" cap="none" strike="noStrike">
                  <a:solidFill>
                    <a:srgbClr val="C00000"/>
                  </a:solidFill>
                  <a:latin typeface="Calibri"/>
                  <a:ea typeface="Calibri"/>
                  <a:cs typeface="Calibri"/>
                  <a:sym typeface="Calibri"/>
                </a:rPr>
                <a:t>match!</a:t>
              </a:r>
              <a:endParaRPr/>
            </a:p>
          </p:txBody>
        </p:sp>
      </p:grpSp>
      <p:sp>
        <p:nvSpPr>
          <p:cNvPr id="1633" name="Google Shape;1633;p2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28"/>
                                        </p:tgtEl>
                                        <p:attrNameLst>
                                          <p:attrName>style.visibility</p:attrName>
                                        </p:attrNameLst>
                                      </p:cBhvr>
                                      <p:to>
                                        <p:strVal val="visible"/>
                                      </p:to>
                                    </p:set>
                                    <p:animEffect filter="fade" transition="in">
                                      <p:cBhvr>
                                        <p:cTn dur="500"/>
                                        <p:tgtEl>
                                          <p:spTgt spid="1628"/>
                                        </p:tgtEl>
                                      </p:cBhvr>
                                    </p:animEffect>
                                  </p:childTnLst>
                                </p:cTn>
                              </p:par>
                              <p:par>
                                <p:cTn fill="hold" nodeType="withEffect" presetClass="entr" presetID="10" presetSubtype="0">
                                  <p:stCondLst>
                                    <p:cond delay="0"/>
                                  </p:stCondLst>
                                  <p:childTnLst>
                                    <p:set>
                                      <p:cBhvr>
                                        <p:cTn dur="1" fill="hold">
                                          <p:stCondLst>
                                            <p:cond delay="0"/>
                                          </p:stCondLst>
                                        </p:cTn>
                                        <p:tgtEl>
                                          <p:spTgt spid="1624"/>
                                        </p:tgtEl>
                                        <p:attrNameLst>
                                          <p:attrName>style.visibility</p:attrName>
                                        </p:attrNameLst>
                                      </p:cBhvr>
                                      <p:to>
                                        <p:strVal val="visible"/>
                                      </p:to>
                                    </p:set>
                                    <p:animEffect filter="fade" transition="in">
                                      <p:cBhvr>
                                        <p:cTn dur="500"/>
                                        <p:tgtEl>
                                          <p:spTgt spid="1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26"/>
          <p:cNvSpPr txBox="1"/>
          <p:nvPr>
            <p:ph type="title"/>
          </p:nvPr>
        </p:nvSpPr>
        <p:spPr>
          <a:xfrm>
            <a:off x="838200" y="34580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640" name="Google Shape;1640;p26"/>
          <p:cNvSpPr/>
          <p:nvPr/>
        </p:nvSpPr>
        <p:spPr>
          <a:xfrm>
            <a:off x="991564" y="1533870"/>
            <a:ext cx="9199355" cy="1620147"/>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41" name="Google Shape;1641;p26"/>
          <p:cNvSpPr txBox="1"/>
          <p:nvPr/>
        </p:nvSpPr>
        <p:spPr>
          <a:xfrm>
            <a:off x="1128092" y="1821969"/>
            <a:ext cx="9248359" cy="120956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3000"/>
              <a:buFont typeface="Calibri"/>
              <a:buNone/>
            </a:pPr>
            <a:r>
              <a:rPr b="0" i="0" lang="en-US" sz="3000" u="none" cap="none" strike="noStrike">
                <a:solidFill>
                  <a:srgbClr val="000000"/>
                </a:solidFill>
                <a:latin typeface="Calibri"/>
                <a:ea typeface="Calibri"/>
                <a:cs typeface="Calibri"/>
                <a:sym typeface="Calibri"/>
              </a:rPr>
              <a:t>when looking for forwarding table entry for given destination address, use </a:t>
            </a:r>
            <a:r>
              <a:rPr b="0" i="1" lang="en-US" sz="3000" u="none" cap="none" strike="noStrike">
                <a:solidFill>
                  <a:srgbClr val="000099"/>
                </a:solidFill>
                <a:latin typeface="Calibri"/>
                <a:ea typeface="Calibri"/>
                <a:cs typeface="Calibri"/>
                <a:sym typeface="Calibri"/>
              </a:rPr>
              <a:t>longest</a:t>
            </a:r>
            <a:r>
              <a:rPr b="0" i="0" lang="en-US" sz="3000" u="none" cap="none" strike="noStrike">
                <a:solidFill>
                  <a:srgbClr val="000000"/>
                </a:solidFill>
                <a:latin typeface="Calibri"/>
                <a:ea typeface="Calibri"/>
                <a:cs typeface="Calibri"/>
                <a:sym typeface="Calibri"/>
              </a:rPr>
              <a:t> address prefix that matches destination address.</a:t>
            </a:r>
            <a:endParaRPr/>
          </a:p>
        </p:txBody>
      </p:sp>
      <p:sp>
        <p:nvSpPr>
          <p:cNvPr id="1642" name="Google Shape;1642;p26"/>
          <p:cNvSpPr txBox="1"/>
          <p:nvPr/>
        </p:nvSpPr>
        <p:spPr>
          <a:xfrm>
            <a:off x="1115390" y="1235421"/>
            <a:ext cx="3675878"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3200"/>
              <a:buFont typeface="Calibri"/>
              <a:buNone/>
            </a:pPr>
            <a:r>
              <a:rPr b="0" i="0" lang="en-US" sz="3200" u="none" cap="none" strike="noStrike">
                <a:solidFill>
                  <a:srgbClr val="C00000"/>
                </a:solidFill>
                <a:latin typeface="Calibri"/>
                <a:ea typeface="Calibri"/>
                <a:cs typeface="Calibri"/>
                <a:sym typeface="Calibri"/>
              </a:rPr>
              <a:t>longest prefix match</a:t>
            </a:r>
            <a:endParaRPr/>
          </a:p>
        </p:txBody>
      </p:sp>
      <p:sp>
        <p:nvSpPr>
          <p:cNvPr id="1643" name="Google Shape;1643;p26"/>
          <p:cNvSpPr/>
          <p:nvPr/>
        </p:nvSpPr>
        <p:spPr>
          <a:xfrm>
            <a:off x="2674601" y="3464838"/>
            <a:ext cx="4941530" cy="2131224"/>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Destination Address Range                        </a:t>
            </a:r>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11001000  00010111  00010</a:t>
            </a:r>
            <a:endParaRPr b="0" i="0" sz="20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11001000  00010111  00011000</a:t>
            </a:r>
            <a:endParaRPr b="0" i="0" sz="20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a:t>
            </a:r>
            <a:endParaRPr b="0" i="0" sz="20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otherwise  </a:t>
            </a:r>
            <a:r>
              <a:rPr b="0" i="0" lang="en-US" sz="1800" u="none" cap="none" strike="noStrike">
                <a:solidFill>
                  <a:srgbClr val="000000"/>
                </a:solidFill>
                <a:latin typeface="Times"/>
                <a:ea typeface="Times"/>
                <a:cs typeface="Times"/>
                <a:sym typeface="Times"/>
              </a:rPr>
              <a:t>           </a:t>
            </a:r>
            <a:endParaRPr/>
          </a:p>
        </p:txBody>
      </p:sp>
      <p:sp>
        <p:nvSpPr>
          <p:cNvPr id="1644" name="Google Shape;1644;p26"/>
          <p:cNvSpPr/>
          <p:nvPr/>
        </p:nvSpPr>
        <p:spPr>
          <a:xfrm>
            <a:off x="2675214" y="3473174"/>
            <a:ext cx="7459662" cy="2106613"/>
          </a:xfrm>
          <a:prstGeom prst="rect">
            <a:avLst/>
          </a:prstGeom>
          <a:noFill/>
          <a:ln cap="flat" cmpd="sng" w="19050">
            <a:solidFill>
              <a:srgbClr val="0000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645" name="Google Shape;1645;p26"/>
          <p:cNvCxnSpPr/>
          <p:nvPr/>
        </p:nvCxnSpPr>
        <p:spPr>
          <a:xfrm>
            <a:off x="2675214" y="3908149"/>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46" name="Google Shape;1646;p26"/>
          <p:cNvCxnSpPr/>
          <p:nvPr/>
        </p:nvCxnSpPr>
        <p:spPr>
          <a:xfrm>
            <a:off x="2705376" y="4338362"/>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47" name="Google Shape;1647;p26"/>
          <p:cNvCxnSpPr/>
          <p:nvPr/>
        </p:nvCxnSpPr>
        <p:spPr>
          <a:xfrm>
            <a:off x="2679976" y="4757462"/>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48" name="Google Shape;1648;p26"/>
          <p:cNvCxnSpPr/>
          <p:nvPr/>
        </p:nvCxnSpPr>
        <p:spPr>
          <a:xfrm>
            <a:off x="2676801" y="5187674"/>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49" name="Google Shape;1649;p26"/>
          <p:cNvCxnSpPr/>
          <p:nvPr/>
        </p:nvCxnSpPr>
        <p:spPr>
          <a:xfrm>
            <a:off x="8109371" y="3444875"/>
            <a:ext cx="0" cy="2117725"/>
          </a:xfrm>
          <a:prstGeom prst="straightConnector1">
            <a:avLst/>
          </a:prstGeom>
          <a:noFill/>
          <a:ln cap="flat" cmpd="sng" w="19050">
            <a:solidFill>
              <a:srgbClr val="000099"/>
            </a:solidFill>
            <a:prstDash val="solid"/>
            <a:round/>
            <a:headEnd len="med" w="med" type="none"/>
            <a:tailEnd len="med" w="med" type="none"/>
          </a:ln>
        </p:spPr>
      </p:cxnSp>
      <p:sp>
        <p:nvSpPr>
          <p:cNvPr id="1650" name="Google Shape;1650;p26"/>
          <p:cNvSpPr txBox="1"/>
          <p:nvPr/>
        </p:nvSpPr>
        <p:spPr>
          <a:xfrm>
            <a:off x="8158439" y="3416024"/>
            <a:ext cx="1543050" cy="21558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Link interface</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a:t>
            </a:r>
            <a:endParaRPr/>
          </a:p>
        </p:txBody>
      </p:sp>
      <p:sp>
        <p:nvSpPr>
          <p:cNvPr id="1651" name="Google Shape;1651;p26"/>
          <p:cNvSpPr/>
          <p:nvPr/>
        </p:nvSpPr>
        <p:spPr>
          <a:xfrm>
            <a:off x="2672981" y="6281883"/>
            <a:ext cx="5561138"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11001000  00010111  00011000  10101010 </a:t>
            </a:r>
            <a:endParaRPr/>
          </a:p>
        </p:txBody>
      </p:sp>
      <p:sp>
        <p:nvSpPr>
          <p:cNvPr id="1652" name="Google Shape;1652;p26"/>
          <p:cNvSpPr txBox="1"/>
          <p:nvPr/>
        </p:nvSpPr>
        <p:spPr>
          <a:xfrm>
            <a:off x="789703" y="5882891"/>
            <a:ext cx="163628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800"/>
              <a:buFont typeface="Calibri"/>
              <a:buNone/>
            </a:pPr>
            <a:r>
              <a:rPr b="0" i="0" lang="en-US" sz="2800" u="none" cap="none" strike="noStrike">
                <a:solidFill>
                  <a:srgbClr val="000099"/>
                </a:solidFill>
                <a:latin typeface="Calibri"/>
                <a:ea typeface="Calibri"/>
                <a:cs typeface="Calibri"/>
                <a:sym typeface="Calibri"/>
              </a:rPr>
              <a:t>examples</a:t>
            </a:r>
            <a:r>
              <a:rPr b="0" i="0" lang="en-US" sz="2400" u="none" cap="none" strike="noStrike">
                <a:solidFill>
                  <a:srgbClr val="000099"/>
                </a:solidFill>
                <a:latin typeface="Calibri"/>
                <a:ea typeface="Calibri"/>
                <a:cs typeface="Calibri"/>
                <a:sym typeface="Calibri"/>
              </a:rPr>
              <a:t>:</a:t>
            </a:r>
            <a:endParaRPr/>
          </a:p>
        </p:txBody>
      </p:sp>
      <p:sp>
        <p:nvSpPr>
          <p:cNvPr id="1653" name="Google Shape;1653;p26"/>
          <p:cNvSpPr txBox="1"/>
          <p:nvPr/>
        </p:nvSpPr>
        <p:spPr>
          <a:xfrm>
            <a:off x="8186060" y="5747609"/>
            <a:ext cx="19089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3"/>
              </a:buClr>
              <a:buSzPts val="2000"/>
              <a:buFont typeface="Calibri"/>
              <a:buNone/>
            </a:pPr>
            <a:r>
              <a:rPr b="0" i="0" lang="en-US" sz="2000" u="none" cap="none" strike="noStrike">
                <a:solidFill>
                  <a:srgbClr val="0000A3"/>
                </a:solidFill>
                <a:latin typeface="Calibri"/>
                <a:ea typeface="Calibri"/>
                <a:cs typeface="Calibri"/>
                <a:sym typeface="Calibri"/>
              </a:rPr>
              <a:t>which interface?</a:t>
            </a:r>
            <a:endParaRPr/>
          </a:p>
        </p:txBody>
      </p:sp>
      <p:sp>
        <p:nvSpPr>
          <p:cNvPr id="1654" name="Google Shape;1654;p26"/>
          <p:cNvSpPr txBox="1"/>
          <p:nvPr/>
        </p:nvSpPr>
        <p:spPr>
          <a:xfrm>
            <a:off x="8178869" y="6233982"/>
            <a:ext cx="19089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3"/>
              </a:buClr>
              <a:buSzPts val="2000"/>
              <a:buFont typeface="Calibri"/>
              <a:buNone/>
            </a:pPr>
            <a:r>
              <a:rPr b="0" i="0" lang="en-US" sz="2000" u="none" cap="none" strike="noStrike">
                <a:solidFill>
                  <a:srgbClr val="0000A3"/>
                </a:solidFill>
                <a:latin typeface="Calibri"/>
                <a:ea typeface="Calibri"/>
                <a:cs typeface="Calibri"/>
                <a:sym typeface="Calibri"/>
              </a:rPr>
              <a:t>which interface?</a:t>
            </a:r>
            <a:endParaRPr/>
          </a:p>
        </p:txBody>
      </p:sp>
      <p:sp>
        <p:nvSpPr>
          <p:cNvPr id="1655" name="Google Shape;1655;p26"/>
          <p:cNvSpPr txBox="1"/>
          <p:nvPr/>
        </p:nvSpPr>
        <p:spPr>
          <a:xfrm>
            <a:off x="6763327" y="40039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56" name="Google Shape;1656;p26"/>
          <p:cNvSpPr txBox="1"/>
          <p:nvPr/>
        </p:nvSpPr>
        <p:spPr>
          <a:xfrm>
            <a:off x="6089074" y="4005707"/>
            <a:ext cx="5957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57" name="Google Shape;1657;p26"/>
          <p:cNvSpPr txBox="1"/>
          <p:nvPr/>
        </p:nvSpPr>
        <p:spPr>
          <a:xfrm>
            <a:off x="6760005" y="48167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58" name="Google Shape;1658;p26"/>
          <p:cNvSpPr txBox="1"/>
          <p:nvPr/>
        </p:nvSpPr>
        <p:spPr>
          <a:xfrm>
            <a:off x="6083018" y="4846641"/>
            <a:ext cx="5957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59" name="Google Shape;1659;p26"/>
          <p:cNvSpPr txBox="1"/>
          <p:nvPr/>
        </p:nvSpPr>
        <p:spPr>
          <a:xfrm>
            <a:off x="6760005" y="44230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60" name="Google Shape;1660;p26"/>
          <p:cNvSpPr txBox="1"/>
          <p:nvPr/>
        </p:nvSpPr>
        <p:spPr>
          <a:xfrm>
            <a:off x="2672165" y="5802809"/>
            <a:ext cx="55611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11001000  00010111  00010110  10100001 </a:t>
            </a:r>
            <a:endParaRPr/>
          </a:p>
        </p:txBody>
      </p:sp>
      <p:grpSp>
        <p:nvGrpSpPr>
          <p:cNvPr id="1661" name="Google Shape;1661;p26"/>
          <p:cNvGrpSpPr/>
          <p:nvPr/>
        </p:nvGrpSpPr>
        <p:grpSpPr>
          <a:xfrm>
            <a:off x="858982" y="3297383"/>
            <a:ext cx="9628910" cy="3560617"/>
            <a:chOff x="858982" y="3297383"/>
            <a:chExt cx="9628910" cy="3560617"/>
          </a:xfrm>
        </p:grpSpPr>
        <p:sp>
          <p:nvSpPr>
            <p:cNvPr id="1662" name="Google Shape;1662;p26"/>
            <p:cNvSpPr/>
            <p:nvPr/>
          </p:nvSpPr>
          <p:spPr>
            <a:xfrm>
              <a:off x="858982" y="3297383"/>
              <a:ext cx="9628910" cy="1944054"/>
            </a:xfrm>
            <a:custGeom>
              <a:rect b="b" l="l" r="r" t="t"/>
              <a:pathLst>
                <a:path extrusionOk="0" h="1944054" w="9628910">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lt1">
                <a:alpha val="8078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3" name="Google Shape;1663;p26"/>
            <p:cNvSpPr/>
            <p:nvPr/>
          </p:nvSpPr>
          <p:spPr>
            <a:xfrm>
              <a:off x="2299855" y="5112326"/>
              <a:ext cx="8118764" cy="1052948"/>
            </a:xfrm>
            <a:prstGeom prst="rect">
              <a:avLst/>
            </a:prstGeom>
            <a:solidFill>
              <a:schemeClr val="lt1">
                <a:alpha val="8078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4" name="Google Shape;1664;p26"/>
            <p:cNvSpPr/>
            <p:nvPr/>
          </p:nvSpPr>
          <p:spPr>
            <a:xfrm flipH="1" rot="10800000">
              <a:off x="900546" y="5915892"/>
              <a:ext cx="9531927" cy="942108"/>
            </a:xfrm>
            <a:custGeom>
              <a:rect b="b" l="l" r="r" t="t"/>
              <a:pathLst>
                <a:path extrusionOk="0" h="942108" w="9531927">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665" name="Google Shape;1665;p26"/>
          <p:cNvGrpSpPr/>
          <p:nvPr/>
        </p:nvGrpSpPr>
        <p:grpSpPr>
          <a:xfrm>
            <a:off x="2701636" y="4804081"/>
            <a:ext cx="3505199" cy="1804550"/>
            <a:chOff x="2701636" y="4319159"/>
            <a:chExt cx="3505199" cy="1804550"/>
          </a:xfrm>
        </p:grpSpPr>
        <p:sp>
          <p:nvSpPr>
            <p:cNvPr id="1666" name="Google Shape;1666;p26"/>
            <p:cNvSpPr/>
            <p:nvPr/>
          </p:nvSpPr>
          <p:spPr>
            <a:xfrm>
              <a:off x="2701636" y="5791200"/>
              <a:ext cx="3491346" cy="332509"/>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7" name="Google Shape;1667;p26"/>
            <p:cNvSpPr/>
            <p:nvPr/>
          </p:nvSpPr>
          <p:spPr>
            <a:xfrm>
              <a:off x="2715489" y="4319159"/>
              <a:ext cx="3491346" cy="332509"/>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8" name="Google Shape;1668;p26"/>
            <p:cNvSpPr/>
            <p:nvPr/>
          </p:nvSpPr>
          <p:spPr>
            <a:xfrm>
              <a:off x="4419600" y="4682823"/>
              <a:ext cx="290945" cy="1094521"/>
            </a:xfrm>
            <a:prstGeom prst="upDown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9" name="Google Shape;1669;p26"/>
            <p:cNvSpPr txBox="1"/>
            <p:nvPr/>
          </p:nvSpPr>
          <p:spPr>
            <a:xfrm>
              <a:off x="4031673" y="5029209"/>
              <a:ext cx="1066061"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Calibri"/>
                <a:buNone/>
              </a:pPr>
              <a:r>
                <a:rPr b="0" i="0" lang="en-US" sz="2400" u="none" cap="none" strike="noStrike">
                  <a:solidFill>
                    <a:srgbClr val="C00000"/>
                  </a:solidFill>
                  <a:latin typeface="Calibri"/>
                  <a:ea typeface="Calibri"/>
                  <a:cs typeface="Calibri"/>
                  <a:sym typeface="Calibri"/>
                </a:rPr>
                <a:t>match!</a:t>
              </a:r>
              <a:endParaRPr/>
            </a:p>
          </p:txBody>
        </p:sp>
      </p:grpSp>
      <p:sp>
        <p:nvSpPr>
          <p:cNvPr id="1670" name="Google Shape;1670;p2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5"/>
                                        </p:tgtEl>
                                        <p:attrNameLst>
                                          <p:attrName>style.visibility</p:attrName>
                                        </p:attrNameLst>
                                      </p:cBhvr>
                                      <p:to>
                                        <p:strVal val="visible"/>
                                      </p:to>
                                    </p:set>
                                    <p:animEffect filter="fade" transition="in">
                                      <p:cBhvr>
                                        <p:cTn dur="500"/>
                                        <p:tgtEl>
                                          <p:spTgt spid="1665"/>
                                        </p:tgtEl>
                                      </p:cBhvr>
                                    </p:animEffect>
                                  </p:childTnLst>
                                </p:cTn>
                              </p:par>
                              <p:par>
                                <p:cTn fill="hold" nodeType="withEffect" presetClass="entr" presetID="10" presetSubtype="0">
                                  <p:stCondLst>
                                    <p:cond delay="0"/>
                                  </p:stCondLst>
                                  <p:childTnLst>
                                    <p:set>
                                      <p:cBhvr>
                                        <p:cTn dur="1" fill="hold">
                                          <p:stCondLst>
                                            <p:cond delay="0"/>
                                          </p:stCondLst>
                                        </p:cTn>
                                        <p:tgtEl>
                                          <p:spTgt spid="1661"/>
                                        </p:tgtEl>
                                        <p:attrNameLst>
                                          <p:attrName>style.visibility</p:attrName>
                                        </p:attrNameLst>
                                      </p:cBhvr>
                                      <p:to>
                                        <p:strVal val="visible"/>
                                      </p:to>
                                    </p:set>
                                    <p:animEffect filter="fade" transition="in">
                                      <p:cBhvr>
                                        <p:cTn dur="500"/>
                                        <p:tgtEl>
                                          <p:spTgt spid="16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27"/>
          <p:cNvSpPr txBox="1"/>
          <p:nvPr>
            <p:ph type="title"/>
          </p:nvPr>
        </p:nvSpPr>
        <p:spPr>
          <a:xfrm>
            <a:off x="838200" y="34580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677" name="Google Shape;1677;p27"/>
          <p:cNvSpPr/>
          <p:nvPr/>
        </p:nvSpPr>
        <p:spPr>
          <a:xfrm>
            <a:off x="991564" y="1533870"/>
            <a:ext cx="9199355" cy="1620147"/>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78" name="Google Shape;1678;p27"/>
          <p:cNvSpPr txBox="1"/>
          <p:nvPr/>
        </p:nvSpPr>
        <p:spPr>
          <a:xfrm>
            <a:off x="1128092" y="1821969"/>
            <a:ext cx="9248359" cy="1209562"/>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3000"/>
              <a:buFont typeface="Calibri"/>
              <a:buNone/>
            </a:pPr>
            <a:r>
              <a:rPr b="0" i="0" lang="en-US" sz="3000" u="none" cap="none" strike="noStrike">
                <a:solidFill>
                  <a:srgbClr val="000000"/>
                </a:solidFill>
                <a:latin typeface="Calibri"/>
                <a:ea typeface="Calibri"/>
                <a:cs typeface="Calibri"/>
                <a:sym typeface="Calibri"/>
              </a:rPr>
              <a:t>when looking for forwarding table entry for given destination address, use </a:t>
            </a:r>
            <a:r>
              <a:rPr b="0" i="1" lang="en-US" sz="3000" u="none" cap="none" strike="noStrike">
                <a:solidFill>
                  <a:srgbClr val="000099"/>
                </a:solidFill>
                <a:latin typeface="Calibri"/>
                <a:ea typeface="Calibri"/>
                <a:cs typeface="Calibri"/>
                <a:sym typeface="Calibri"/>
              </a:rPr>
              <a:t>longest</a:t>
            </a:r>
            <a:r>
              <a:rPr b="0" i="0" lang="en-US" sz="3000" u="none" cap="none" strike="noStrike">
                <a:solidFill>
                  <a:srgbClr val="000000"/>
                </a:solidFill>
                <a:latin typeface="Calibri"/>
                <a:ea typeface="Calibri"/>
                <a:cs typeface="Calibri"/>
                <a:sym typeface="Calibri"/>
              </a:rPr>
              <a:t> address prefix that matches destination address.</a:t>
            </a:r>
            <a:endParaRPr/>
          </a:p>
        </p:txBody>
      </p:sp>
      <p:sp>
        <p:nvSpPr>
          <p:cNvPr id="1679" name="Google Shape;1679;p27"/>
          <p:cNvSpPr txBox="1"/>
          <p:nvPr/>
        </p:nvSpPr>
        <p:spPr>
          <a:xfrm>
            <a:off x="1115390" y="1235421"/>
            <a:ext cx="3675878"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3200"/>
              <a:buFont typeface="Calibri"/>
              <a:buNone/>
            </a:pPr>
            <a:r>
              <a:rPr b="0" i="0" lang="en-US" sz="3200" u="none" cap="none" strike="noStrike">
                <a:solidFill>
                  <a:srgbClr val="C00000"/>
                </a:solidFill>
                <a:latin typeface="Calibri"/>
                <a:ea typeface="Calibri"/>
                <a:cs typeface="Calibri"/>
                <a:sym typeface="Calibri"/>
              </a:rPr>
              <a:t>longest prefix match</a:t>
            </a:r>
            <a:endParaRPr/>
          </a:p>
        </p:txBody>
      </p:sp>
      <p:sp>
        <p:nvSpPr>
          <p:cNvPr id="1680" name="Google Shape;1680;p27"/>
          <p:cNvSpPr/>
          <p:nvPr/>
        </p:nvSpPr>
        <p:spPr>
          <a:xfrm>
            <a:off x="2674601" y="3464838"/>
            <a:ext cx="4941530" cy="2131224"/>
          </a:xfrm>
          <a:prstGeom prst="rect">
            <a:avLst/>
          </a:prstGeom>
          <a:noFill/>
          <a:ln>
            <a:noFill/>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Destination Address Range                        </a:t>
            </a:r>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11001000  00010111  00010</a:t>
            </a:r>
            <a:endParaRPr b="0" i="0" sz="20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11001000  00010111  00011000</a:t>
            </a:r>
            <a:endParaRPr b="0" i="0" sz="20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a:t>
            </a:r>
            <a:endParaRPr b="0" i="0" sz="20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otherwise  </a:t>
            </a:r>
            <a:r>
              <a:rPr b="0" i="0" lang="en-US" sz="1800" u="none" cap="none" strike="noStrike">
                <a:solidFill>
                  <a:srgbClr val="000000"/>
                </a:solidFill>
                <a:latin typeface="Times"/>
                <a:ea typeface="Times"/>
                <a:cs typeface="Times"/>
                <a:sym typeface="Times"/>
              </a:rPr>
              <a:t>           </a:t>
            </a:r>
            <a:endParaRPr/>
          </a:p>
        </p:txBody>
      </p:sp>
      <p:sp>
        <p:nvSpPr>
          <p:cNvPr id="1681" name="Google Shape;1681;p27"/>
          <p:cNvSpPr/>
          <p:nvPr/>
        </p:nvSpPr>
        <p:spPr>
          <a:xfrm>
            <a:off x="2675214" y="3473174"/>
            <a:ext cx="7459662" cy="2106613"/>
          </a:xfrm>
          <a:prstGeom prst="rect">
            <a:avLst/>
          </a:prstGeom>
          <a:noFill/>
          <a:ln cap="flat" cmpd="sng" w="19050">
            <a:solidFill>
              <a:srgbClr val="0000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682" name="Google Shape;1682;p27"/>
          <p:cNvCxnSpPr/>
          <p:nvPr/>
        </p:nvCxnSpPr>
        <p:spPr>
          <a:xfrm>
            <a:off x="2675214" y="3908149"/>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83" name="Google Shape;1683;p27"/>
          <p:cNvCxnSpPr/>
          <p:nvPr/>
        </p:nvCxnSpPr>
        <p:spPr>
          <a:xfrm>
            <a:off x="2705376" y="4338362"/>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84" name="Google Shape;1684;p27"/>
          <p:cNvCxnSpPr/>
          <p:nvPr/>
        </p:nvCxnSpPr>
        <p:spPr>
          <a:xfrm>
            <a:off x="2679976" y="4757462"/>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85" name="Google Shape;1685;p27"/>
          <p:cNvCxnSpPr/>
          <p:nvPr/>
        </p:nvCxnSpPr>
        <p:spPr>
          <a:xfrm>
            <a:off x="2676801" y="5187674"/>
            <a:ext cx="7448550" cy="0"/>
          </a:xfrm>
          <a:prstGeom prst="straightConnector1">
            <a:avLst/>
          </a:prstGeom>
          <a:noFill/>
          <a:ln cap="flat" cmpd="sng" w="19050">
            <a:solidFill>
              <a:srgbClr val="000099"/>
            </a:solidFill>
            <a:prstDash val="solid"/>
            <a:round/>
            <a:headEnd len="med" w="med" type="none"/>
            <a:tailEnd len="med" w="med" type="none"/>
          </a:ln>
        </p:spPr>
      </p:cxnSp>
      <p:cxnSp>
        <p:nvCxnSpPr>
          <p:cNvPr id="1686" name="Google Shape;1686;p27"/>
          <p:cNvCxnSpPr/>
          <p:nvPr/>
        </p:nvCxnSpPr>
        <p:spPr>
          <a:xfrm>
            <a:off x="8109371" y="3444875"/>
            <a:ext cx="0" cy="2117725"/>
          </a:xfrm>
          <a:prstGeom prst="straightConnector1">
            <a:avLst/>
          </a:prstGeom>
          <a:noFill/>
          <a:ln cap="flat" cmpd="sng" w="19050">
            <a:solidFill>
              <a:srgbClr val="000099"/>
            </a:solidFill>
            <a:prstDash val="solid"/>
            <a:round/>
            <a:headEnd len="med" w="med" type="none"/>
            <a:tailEnd len="med" w="med" type="none"/>
          </a:ln>
        </p:spPr>
      </p:cxnSp>
      <p:sp>
        <p:nvSpPr>
          <p:cNvPr id="1687" name="Google Shape;1687;p27"/>
          <p:cNvSpPr txBox="1"/>
          <p:nvPr/>
        </p:nvSpPr>
        <p:spPr>
          <a:xfrm>
            <a:off x="8158439" y="3416024"/>
            <a:ext cx="1543050" cy="21558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Link interface</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2</a:t>
            </a:r>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a:t>
            </a:r>
            <a:endParaRPr/>
          </a:p>
        </p:txBody>
      </p:sp>
      <p:sp>
        <p:nvSpPr>
          <p:cNvPr id="1688" name="Google Shape;1688;p27"/>
          <p:cNvSpPr/>
          <p:nvPr/>
        </p:nvSpPr>
        <p:spPr>
          <a:xfrm>
            <a:off x="2672981" y="6281883"/>
            <a:ext cx="5561138"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11001000  00010111  00011000  10101010 </a:t>
            </a:r>
            <a:endParaRPr/>
          </a:p>
        </p:txBody>
      </p:sp>
      <p:sp>
        <p:nvSpPr>
          <p:cNvPr id="1689" name="Google Shape;1689;p27"/>
          <p:cNvSpPr txBox="1"/>
          <p:nvPr/>
        </p:nvSpPr>
        <p:spPr>
          <a:xfrm>
            <a:off x="789703" y="5882891"/>
            <a:ext cx="163628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800"/>
              <a:buFont typeface="Calibri"/>
              <a:buNone/>
            </a:pPr>
            <a:r>
              <a:rPr b="0" i="0" lang="en-US" sz="2800" u="none" cap="none" strike="noStrike">
                <a:solidFill>
                  <a:srgbClr val="000099"/>
                </a:solidFill>
                <a:latin typeface="Calibri"/>
                <a:ea typeface="Calibri"/>
                <a:cs typeface="Calibri"/>
                <a:sym typeface="Calibri"/>
              </a:rPr>
              <a:t>examples</a:t>
            </a:r>
            <a:r>
              <a:rPr b="0" i="0" lang="en-US" sz="2400" u="none" cap="none" strike="noStrike">
                <a:solidFill>
                  <a:srgbClr val="000099"/>
                </a:solidFill>
                <a:latin typeface="Calibri"/>
                <a:ea typeface="Calibri"/>
                <a:cs typeface="Calibri"/>
                <a:sym typeface="Calibri"/>
              </a:rPr>
              <a:t>:</a:t>
            </a:r>
            <a:endParaRPr/>
          </a:p>
        </p:txBody>
      </p:sp>
      <p:sp>
        <p:nvSpPr>
          <p:cNvPr id="1690" name="Google Shape;1690;p27"/>
          <p:cNvSpPr txBox="1"/>
          <p:nvPr/>
        </p:nvSpPr>
        <p:spPr>
          <a:xfrm>
            <a:off x="8186060" y="5747609"/>
            <a:ext cx="19089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3"/>
              </a:buClr>
              <a:buSzPts val="2000"/>
              <a:buFont typeface="Calibri"/>
              <a:buNone/>
            </a:pPr>
            <a:r>
              <a:rPr b="0" i="0" lang="en-US" sz="2000" u="none" cap="none" strike="noStrike">
                <a:solidFill>
                  <a:srgbClr val="0000A3"/>
                </a:solidFill>
                <a:latin typeface="Calibri"/>
                <a:ea typeface="Calibri"/>
                <a:cs typeface="Calibri"/>
                <a:sym typeface="Calibri"/>
              </a:rPr>
              <a:t>which interface?</a:t>
            </a:r>
            <a:endParaRPr/>
          </a:p>
        </p:txBody>
      </p:sp>
      <p:sp>
        <p:nvSpPr>
          <p:cNvPr id="1691" name="Google Shape;1691;p27"/>
          <p:cNvSpPr txBox="1"/>
          <p:nvPr/>
        </p:nvSpPr>
        <p:spPr>
          <a:xfrm>
            <a:off x="8178869" y="6233982"/>
            <a:ext cx="190898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3"/>
              </a:buClr>
              <a:buSzPts val="2000"/>
              <a:buFont typeface="Calibri"/>
              <a:buNone/>
            </a:pPr>
            <a:r>
              <a:rPr b="0" i="0" lang="en-US" sz="2000" u="none" cap="none" strike="noStrike">
                <a:solidFill>
                  <a:srgbClr val="0000A3"/>
                </a:solidFill>
                <a:latin typeface="Calibri"/>
                <a:ea typeface="Calibri"/>
                <a:cs typeface="Calibri"/>
                <a:sym typeface="Calibri"/>
              </a:rPr>
              <a:t>which interface?</a:t>
            </a:r>
            <a:endParaRPr/>
          </a:p>
        </p:txBody>
      </p:sp>
      <p:sp>
        <p:nvSpPr>
          <p:cNvPr id="1692" name="Google Shape;1692;p27"/>
          <p:cNvSpPr txBox="1"/>
          <p:nvPr/>
        </p:nvSpPr>
        <p:spPr>
          <a:xfrm>
            <a:off x="6763327" y="40039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93" name="Google Shape;1693;p27"/>
          <p:cNvSpPr txBox="1"/>
          <p:nvPr/>
        </p:nvSpPr>
        <p:spPr>
          <a:xfrm>
            <a:off x="6089074" y="4005707"/>
            <a:ext cx="5957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94" name="Google Shape;1694;p27"/>
          <p:cNvSpPr txBox="1"/>
          <p:nvPr/>
        </p:nvSpPr>
        <p:spPr>
          <a:xfrm>
            <a:off x="6760005" y="48167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95" name="Google Shape;1695;p27"/>
          <p:cNvSpPr txBox="1"/>
          <p:nvPr/>
        </p:nvSpPr>
        <p:spPr>
          <a:xfrm>
            <a:off x="6083018" y="4846641"/>
            <a:ext cx="5957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96" name="Google Shape;1696;p27"/>
          <p:cNvSpPr txBox="1"/>
          <p:nvPr/>
        </p:nvSpPr>
        <p:spPr>
          <a:xfrm>
            <a:off x="6760005" y="4423065"/>
            <a:ext cx="174567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a:t>
            </a:r>
            <a:endParaRPr/>
          </a:p>
        </p:txBody>
      </p:sp>
      <p:sp>
        <p:nvSpPr>
          <p:cNvPr id="1697" name="Google Shape;1697;p27"/>
          <p:cNvSpPr txBox="1"/>
          <p:nvPr/>
        </p:nvSpPr>
        <p:spPr>
          <a:xfrm>
            <a:off x="2672165" y="5802809"/>
            <a:ext cx="556113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cap="none" strike="noStrike">
                <a:solidFill>
                  <a:srgbClr val="000000"/>
                </a:solidFill>
                <a:latin typeface="Courier New"/>
                <a:ea typeface="Courier New"/>
                <a:cs typeface="Courier New"/>
                <a:sym typeface="Courier New"/>
              </a:rPr>
              <a:t>11001000  00010111  00010110  10100001 </a:t>
            </a:r>
            <a:endParaRPr/>
          </a:p>
        </p:txBody>
      </p:sp>
      <p:grpSp>
        <p:nvGrpSpPr>
          <p:cNvPr id="1698" name="Google Shape;1698;p27"/>
          <p:cNvGrpSpPr/>
          <p:nvPr/>
        </p:nvGrpSpPr>
        <p:grpSpPr>
          <a:xfrm>
            <a:off x="858981" y="3297382"/>
            <a:ext cx="9615055" cy="3560618"/>
            <a:chOff x="858981" y="3297382"/>
            <a:chExt cx="9615055" cy="3560618"/>
          </a:xfrm>
        </p:grpSpPr>
        <p:sp>
          <p:nvSpPr>
            <p:cNvPr id="1699" name="Google Shape;1699;p27"/>
            <p:cNvSpPr/>
            <p:nvPr/>
          </p:nvSpPr>
          <p:spPr>
            <a:xfrm>
              <a:off x="858981" y="3297382"/>
              <a:ext cx="9615055" cy="1884218"/>
            </a:xfrm>
            <a:custGeom>
              <a:rect b="b" l="l" r="r" t="t"/>
              <a:pathLst>
                <a:path extrusionOk="0" h="1884218" w="9615055">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lt1">
                <a:alpha val="8078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0" name="Google Shape;1700;p27"/>
            <p:cNvSpPr/>
            <p:nvPr/>
          </p:nvSpPr>
          <p:spPr>
            <a:xfrm>
              <a:off x="2299855" y="4764472"/>
              <a:ext cx="8118764" cy="1343892"/>
            </a:xfrm>
            <a:prstGeom prst="rect">
              <a:avLst/>
            </a:prstGeom>
            <a:solidFill>
              <a:schemeClr val="lt1">
                <a:alpha val="80784"/>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1" name="Google Shape;1701;p27"/>
            <p:cNvSpPr/>
            <p:nvPr/>
          </p:nvSpPr>
          <p:spPr>
            <a:xfrm flipH="1" rot="10800000">
              <a:off x="900546" y="5915892"/>
              <a:ext cx="9531927" cy="942108"/>
            </a:xfrm>
            <a:custGeom>
              <a:rect b="b" l="l" r="r" t="t"/>
              <a:pathLst>
                <a:path extrusionOk="0" h="942108" w="9531927">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1702" name="Google Shape;1702;p27"/>
          <p:cNvGrpSpPr/>
          <p:nvPr/>
        </p:nvGrpSpPr>
        <p:grpSpPr>
          <a:xfrm>
            <a:off x="2701635" y="4388439"/>
            <a:ext cx="3934692" cy="2261743"/>
            <a:chOff x="2701635" y="3903517"/>
            <a:chExt cx="3934692" cy="2261743"/>
          </a:xfrm>
        </p:grpSpPr>
        <p:sp>
          <p:nvSpPr>
            <p:cNvPr id="1703" name="Google Shape;1703;p27"/>
            <p:cNvSpPr/>
            <p:nvPr/>
          </p:nvSpPr>
          <p:spPr>
            <a:xfrm>
              <a:off x="2701635" y="5791200"/>
              <a:ext cx="3934691" cy="374060"/>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4" name="Google Shape;1704;p27"/>
            <p:cNvSpPr/>
            <p:nvPr/>
          </p:nvSpPr>
          <p:spPr>
            <a:xfrm>
              <a:off x="2715489" y="3903517"/>
              <a:ext cx="3920838" cy="349816"/>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5" name="Google Shape;1705;p27"/>
            <p:cNvSpPr/>
            <p:nvPr/>
          </p:nvSpPr>
          <p:spPr>
            <a:xfrm>
              <a:off x="4419600" y="4294897"/>
              <a:ext cx="346364" cy="1482448"/>
            </a:xfrm>
            <a:prstGeom prst="upDownArrow">
              <a:avLst>
                <a:gd fmla="val 50000" name="adj1"/>
                <a:gd fmla="val 50000" name="adj2"/>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6" name="Google Shape;1706;p27"/>
            <p:cNvSpPr txBox="1"/>
            <p:nvPr/>
          </p:nvSpPr>
          <p:spPr>
            <a:xfrm>
              <a:off x="4045528" y="4807539"/>
              <a:ext cx="1066061"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Calibri"/>
                <a:buNone/>
              </a:pPr>
              <a:r>
                <a:rPr b="0" i="0" lang="en-US" sz="2400" u="none" cap="none" strike="noStrike">
                  <a:solidFill>
                    <a:srgbClr val="C00000"/>
                  </a:solidFill>
                  <a:latin typeface="Calibri"/>
                  <a:ea typeface="Calibri"/>
                  <a:cs typeface="Calibri"/>
                  <a:sym typeface="Calibri"/>
                </a:rPr>
                <a:t>match!</a:t>
              </a:r>
              <a:endParaRPr/>
            </a:p>
          </p:txBody>
        </p:sp>
      </p:grpSp>
      <p:sp>
        <p:nvSpPr>
          <p:cNvPr id="1707" name="Google Shape;1707;p2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02"/>
                                        </p:tgtEl>
                                        <p:attrNameLst>
                                          <p:attrName>style.visibility</p:attrName>
                                        </p:attrNameLst>
                                      </p:cBhvr>
                                      <p:to>
                                        <p:strVal val="visible"/>
                                      </p:to>
                                    </p:set>
                                    <p:animEffect filter="fade" transition="in">
                                      <p:cBhvr>
                                        <p:cTn dur="500"/>
                                        <p:tgtEl>
                                          <p:spTgt spid="1702"/>
                                        </p:tgtEl>
                                      </p:cBhvr>
                                    </p:animEffect>
                                  </p:childTnLst>
                                </p:cTn>
                              </p:par>
                              <p:par>
                                <p:cTn fill="hold" nodeType="withEffect" presetClass="entr" presetID="10" presetSubtype="0">
                                  <p:stCondLst>
                                    <p:cond delay="0"/>
                                  </p:stCondLst>
                                  <p:childTnLst>
                                    <p:set>
                                      <p:cBhvr>
                                        <p:cTn dur="1" fill="hold">
                                          <p:stCondLst>
                                            <p:cond delay="0"/>
                                          </p:stCondLst>
                                        </p:cTn>
                                        <p:tgtEl>
                                          <p:spTgt spid="1698"/>
                                        </p:tgtEl>
                                        <p:attrNameLst>
                                          <p:attrName>style.visibility</p:attrName>
                                        </p:attrNameLst>
                                      </p:cBhvr>
                                      <p:to>
                                        <p:strVal val="visible"/>
                                      </p:to>
                                    </p:set>
                                    <p:animEffect filter="fade" transition="in">
                                      <p:cBhvr>
                                        <p:cTn dur="500"/>
                                        <p:tgtEl>
                                          <p:spTgt spid="16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28"/>
          <p:cNvSpPr txBox="1"/>
          <p:nvPr>
            <p:ph idx="1" type="body"/>
          </p:nvPr>
        </p:nvSpPr>
        <p:spPr>
          <a:xfrm>
            <a:off x="838200" y="1724027"/>
            <a:ext cx="10515600" cy="4351338"/>
          </a:xfrm>
          <a:prstGeom prst="rect">
            <a:avLst/>
          </a:prstGeom>
          <a:noFill/>
          <a:ln>
            <a:noFill/>
          </a:ln>
        </p:spPr>
        <p:txBody>
          <a:bodyPr anchorCtr="0" anchor="t" bIns="45700" lIns="91425" spcFirstLastPara="1" rIns="91425" wrap="square" tIns="45700">
            <a:normAutofit/>
          </a:bodyPr>
          <a:lstStyle/>
          <a:p>
            <a:pPr indent="-287338" lvl="0" marL="352425" rtl="0" algn="l">
              <a:lnSpc>
                <a:spcPct val="90000"/>
              </a:lnSpc>
              <a:spcBef>
                <a:spcPts val="0"/>
              </a:spcBef>
              <a:spcAft>
                <a:spcPts val="0"/>
              </a:spcAft>
              <a:buSzPts val="3200"/>
              <a:buChar char="▪"/>
            </a:pPr>
            <a:r>
              <a:rPr lang="en-US" sz="3200"/>
              <a:t>we’ll see</a:t>
            </a:r>
            <a:r>
              <a:rPr i="1" lang="en-US" sz="3200">
                <a:solidFill>
                  <a:srgbClr val="000090"/>
                </a:solidFill>
              </a:rPr>
              <a:t> why </a:t>
            </a:r>
            <a:r>
              <a:rPr lang="en-US" sz="3200"/>
              <a:t>longest prefix matching is used shortly, when we study addressing</a:t>
            </a:r>
            <a:endParaRPr/>
          </a:p>
          <a:p>
            <a:pPr indent="-287338" lvl="0" marL="352425" rtl="0" algn="l">
              <a:lnSpc>
                <a:spcPct val="90000"/>
              </a:lnSpc>
              <a:spcBef>
                <a:spcPts val="1000"/>
              </a:spcBef>
              <a:spcAft>
                <a:spcPts val="0"/>
              </a:spcAft>
              <a:buSzPts val="3200"/>
              <a:buChar char="▪"/>
            </a:pPr>
            <a:r>
              <a:rPr lang="en-US" sz="3200"/>
              <a:t>longest prefix matching: often performed using ternary content addressable memories (TCAMs)</a:t>
            </a:r>
            <a:endParaRPr/>
          </a:p>
          <a:p>
            <a:pPr indent="-231775" lvl="1" marL="695325" rtl="0" algn="l">
              <a:lnSpc>
                <a:spcPct val="90000"/>
              </a:lnSpc>
              <a:spcBef>
                <a:spcPts val="500"/>
              </a:spcBef>
              <a:spcAft>
                <a:spcPts val="0"/>
              </a:spcAft>
              <a:buSzPts val="2800"/>
              <a:buChar char="•"/>
            </a:pPr>
            <a:r>
              <a:rPr i="1" lang="en-US" sz="2800">
                <a:solidFill>
                  <a:srgbClr val="CC0000"/>
                </a:solidFill>
              </a:rPr>
              <a:t>content addressable: </a:t>
            </a:r>
            <a:r>
              <a:rPr lang="en-US" sz="2800"/>
              <a:t>present address to TCAM: retrieve address in one clock cycle, regardless of table size</a:t>
            </a:r>
            <a:endParaRPr/>
          </a:p>
          <a:p>
            <a:pPr indent="-231775" lvl="1" marL="695325" rtl="0" algn="l">
              <a:lnSpc>
                <a:spcPct val="90000"/>
              </a:lnSpc>
              <a:spcBef>
                <a:spcPts val="500"/>
              </a:spcBef>
              <a:spcAft>
                <a:spcPts val="0"/>
              </a:spcAft>
              <a:buSzPts val="2800"/>
              <a:buChar char="•"/>
            </a:pPr>
            <a:r>
              <a:rPr lang="en-US" sz="2800"/>
              <a:t>Cisco Catalyst:  ~1M routing table entries in TCAM</a:t>
            </a:r>
            <a:endParaRPr/>
          </a:p>
          <a:p>
            <a:pPr indent="-44450" lvl="0" marL="352425" rtl="0" algn="l">
              <a:lnSpc>
                <a:spcPct val="90000"/>
              </a:lnSpc>
              <a:spcBef>
                <a:spcPts val="1000"/>
              </a:spcBef>
              <a:spcAft>
                <a:spcPts val="0"/>
              </a:spcAft>
              <a:buSzPts val="2800"/>
              <a:buNone/>
            </a:pPr>
            <a:r>
              <a:t/>
            </a:r>
            <a:endParaRPr/>
          </a:p>
        </p:txBody>
      </p:sp>
      <p:sp>
        <p:nvSpPr>
          <p:cNvPr id="1714" name="Google Shape;1714;p28"/>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715" name="Google Shape;1715;p2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29"/>
          <p:cNvSpPr txBox="1"/>
          <p:nvPr>
            <p:ph idx="1" type="body"/>
          </p:nvPr>
        </p:nvSpPr>
        <p:spPr>
          <a:xfrm>
            <a:off x="811696" y="1379472"/>
            <a:ext cx="11035748" cy="634860"/>
          </a:xfrm>
          <a:prstGeom prst="rect">
            <a:avLst/>
          </a:prstGeom>
          <a:noFill/>
          <a:ln>
            <a:noFill/>
          </a:ln>
        </p:spPr>
        <p:txBody>
          <a:bodyPr anchorCtr="0" anchor="t" bIns="45700" lIns="91425" spcFirstLastPara="1" rIns="91425" wrap="square" tIns="45700">
            <a:normAutofit/>
          </a:bodyPr>
          <a:lstStyle/>
          <a:p>
            <a:pPr indent="-287338" lvl="0" marL="352425" rtl="0" algn="l">
              <a:lnSpc>
                <a:spcPct val="90000"/>
              </a:lnSpc>
              <a:spcBef>
                <a:spcPts val="0"/>
              </a:spcBef>
              <a:spcAft>
                <a:spcPts val="0"/>
              </a:spcAft>
              <a:buSzPts val="3200"/>
              <a:buFont typeface="Noto Sans Symbols"/>
              <a:buChar char="▪"/>
            </a:pPr>
            <a:r>
              <a:rPr lang="en-US" sz="3200"/>
              <a:t>transfer packet from input link to appropriate output link</a:t>
            </a:r>
            <a:endParaRPr/>
          </a:p>
          <a:p>
            <a:pPr indent="-109538" lvl="0" marL="352425" rtl="0" algn="l">
              <a:lnSpc>
                <a:spcPct val="90000"/>
              </a:lnSpc>
              <a:spcBef>
                <a:spcPts val="1000"/>
              </a:spcBef>
              <a:spcAft>
                <a:spcPts val="0"/>
              </a:spcAft>
              <a:buSzPts val="2800"/>
              <a:buFont typeface="Noto Sans Symbols"/>
              <a:buNone/>
            </a:pPr>
            <a:r>
              <a:t/>
            </a:r>
            <a:endParaRPr/>
          </a:p>
        </p:txBody>
      </p:sp>
      <p:sp>
        <p:nvSpPr>
          <p:cNvPr id="1722" name="Google Shape;1722;p29"/>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Switching fabrics</a:t>
            </a:r>
            <a:endParaRPr sz="4800"/>
          </a:p>
        </p:txBody>
      </p:sp>
      <p:grpSp>
        <p:nvGrpSpPr>
          <p:cNvPr id="1723" name="Google Shape;1723;p29"/>
          <p:cNvGrpSpPr/>
          <p:nvPr/>
        </p:nvGrpSpPr>
        <p:grpSpPr>
          <a:xfrm>
            <a:off x="4510432" y="3943350"/>
            <a:ext cx="1609725" cy="2343150"/>
            <a:chOff x="2418" y="1882"/>
            <a:chExt cx="1014" cy="1476"/>
          </a:xfrm>
        </p:grpSpPr>
        <p:sp>
          <p:nvSpPr>
            <p:cNvPr id="1724" name="Google Shape;1724;p29"/>
            <p:cNvSpPr/>
            <p:nvPr/>
          </p:nvSpPr>
          <p:spPr>
            <a:xfrm>
              <a:off x="2418" y="1882"/>
              <a:ext cx="1014" cy="1476"/>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5" name="Google Shape;1725;p29"/>
            <p:cNvSpPr txBox="1"/>
            <p:nvPr/>
          </p:nvSpPr>
          <p:spPr>
            <a:xfrm>
              <a:off x="2485" y="2418"/>
              <a:ext cx="876" cy="503"/>
            </a:xfrm>
            <a:prstGeom prst="rect">
              <a:avLst/>
            </a:prstGeom>
            <a:noFill/>
            <a:ln>
              <a:noFill/>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high-speed </a:t>
              </a:r>
              <a:endParaRPr/>
            </a:p>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switching</a:t>
              </a:r>
              <a:endParaRPr/>
            </a:p>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fabric</a:t>
              </a:r>
              <a:endParaRPr/>
            </a:p>
          </p:txBody>
        </p:sp>
      </p:grpSp>
      <p:sp>
        <p:nvSpPr>
          <p:cNvPr id="1726" name="Google Shape;1726;p29"/>
          <p:cNvSpPr txBox="1"/>
          <p:nvPr/>
        </p:nvSpPr>
        <p:spPr>
          <a:xfrm>
            <a:off x="2216772" y="4857819"/>
            <a:ext cx="1492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 input ports</a:t>
            </a:r>
            <a:endParaRPr/>
          </a:p>
        </p:txBody>
      </p:sp>
      <p:grpSp>
        <p:nvGrpSpPr>
          <p:cNvPr id="1727" name="Google Shape;1727;p29"/>
          <p:cNvGrpSpPr/>
          <p:nvPr/>
        </p:nvGrpSpPr>
        <p:grpSpPr>
          <a:xfrm>
            <a:off x="6149007" y="5709203"/>
            <a:ext cx="1472095" cy="386798"/>
            <a:chOff x="-51" y="2454"/>
            <a:chExt cx="1482" cy="357"/>
          </a:xfrm>
        </p:grpSpPr>
        <p:grpSp>
          <p:nvGrpSpPr>
            <p:cNvPr id="1728" name="Google Shape;1728;p29"/>
            <p:cNvGrpSpPr/>
            <p:nvPr/>
          </p:nvGrpSpPr>
          <p:grpSpPr>
            <a:xfrm flipH="1">
              <a:off x="173" y="2454"/>
              <a:ext cx="1084" cy="357"/>
              <a:chOff x="171" y="2454"/>
              <a:chExt cx="1084" cy="357"/>
            </a:xfrm>
          </p:grpSpPr>
          <p:sp>
            <p:nvSpPr>
              <p:cNvPr id="1729" name="Google Shape;1729;p29"/>
              <p:cNvSpPr/>
              <p:nvPr/>
            </p:nvSpPr>
            <p:spPr>
              <a:xfrm>
                <a:off x="171" y="2454"/>
                <a:ext cx="1084" cy="357"/>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0" name="Google Shape;1730;p29"/>
              <p:cNvSpPr/>
              <p:nvPr/>
            </p:nvSpPr>
            <p:spPr>
              <a:xfrm>
                <a:off x="216" y="2554"/>
                <a:ext cx="337" cy="161"/>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1" name="Google Shape;1731;p29"/>
              <p:cNvSpPr/>
              <p:nvPr/>
            </p:nvSpPr>
            <p:spPr>
              <a:xfrm>
                <a:off x="602" y="2490"/>
                <a:ext cx="274" cy="274"/>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2" name="Google Shape;1732;p29"/>
              <p:cNvSpPr/>
              <p:nvPr/>
            </p:nvSpPr>
            <p:spPr>
              <a:xfrm>
                <a:off x="923" y="2488"/>
                <a:ext cx="274" cy="274"/>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1733" name="Google Shape;1733;p29"/>
            <p:cNvCxnSpPr/>
            <p:nvPr/>
          </p:nvCxnSpPr>
          <p:spPr>
            <a:xfrm>
              <a:off x="-51" y="2634"/>
              <a:ext cx="1482" cy="0"/>
            </a:xfrm>
            <a:prstGeom prst="straightConnector1">
              <a:avLst/>
            </a:prstGeom>
            <a:noFill/>
            <a:ln cap="flat" cmpd="sng" w="28575">
              <a:solidFill>
                <a:schemeClr val="dk1"/>
              </a:solidFill>
              <a:prstDash val="solid"/>
              <a:round/>
              <a:headEnd len="med" w="med" type="none"/>
              <a:tailEnd len="med" w="med" type="triangle"/>
            </a:ln>
          </p:spPr>
        </p:cxnSp>
      </p:grpSp>
      <p:sp>
        <p:nvSpPr>
          <p:cNvPr id="1734" name="Google Shape;1734;p29"/>
          <p:cNvSpPr txBox="1"/>
          <p:nvPr/>
        </p:nvSpPr>
        <p:spPr>
          <a:xfrm>
            <a:off x="6689378" y="4864446"/>
            <a:ext cx="163378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 output ports</a:t>
            </a:r>
            <a:endParaRPr/>
          </a:p>
        </p:txBody>
      </p:sp>
      <p:grpSp>
        <p:nvGrpSpPr>
          <p:cNvPr id="1735" name="Google Shape;1735;p29"/>
          <p:cNvGrpSpPr/>
          <p:nvPr/>
        </p:nvGrpSpPr>
        <p:grpSpPr>
          <a:xfrm>
            <a:off x="6155633" y="4072559"/>
            <a:ext cx="1472095" cy="386798"/>
            <a:chOff x="-51" y="2454"/>
            <a:chExt cx="1482" cy="357"/>
          </a:xfrm>
        </p:grpSpPr>
        <p:grpSp>
          <p:nvGrpSpPr>
            <p:cNvPr id="1736" name="Google Shape;1736;p29"/>
            <p:cNvGrpSpPr/>
            <p:nvPr/>
          </p:nvGrpSpPr>
          <p:grpSpPr>
            <a:xfrm flipH="1">
              <a:off x="173" y="2454"/>
              <a:ext cx="1084" cy="357"/>
              <a:chOff x="171" y="2454"/>
              <a:chExt cx="1084" cy="357"/>
            </a:xfrm>
          </p:grpSpPr>
          <p:sp>
            <p:nvSpPr>
              <p:cNvPr id="1737" name="Google Shape;1737;p29"/>
              <p:cNvSpPr/>
              <p:nvPr/>
            </p:nvSpPr>
            <p:spPr>
              <a:xfrm>
                <a:off x="171" y="2454"/>
                <a:ext cx="1084" cy="357"/>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8" name="Google Shape;1738;p29"/>
              <p:cNvSpPr/>
              <p:nvPr/>
            </p:nvSpPr>
            <p:spPr>
              <a:xfrm>
                <a:off x="216" y="2554"/>
                <a:ext cx="337" cy="161"/>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39" name="Google Shape;1739;p29"/>
              <p:cNvSpPr/>
              <p:nvPr/>
            </p:nvSpPr>
            <p:spPr>
              <a:xfrm>
                <a:off x="602" y="2490"/>
                <a:ext cx="274" cy="274"/>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0" name="Google Shape;1740;p29"/>
              <p:cNvSpPr/>
              <p:nvPr/>
            </p:nvSpPr>
            <p:spPr>
              <a:xfrm>
                <a:off x="923" y="2488"/>
                <a:ext cx="274" cy="274"/>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1741" name="Google Shape;1741;p29"/>
            <p:cNvCxnSpPr/>
            <p:nvPr/>
          </p:nvCxnSpPr>
          <p:spPr>
            <a:xfrm>
              <a:off x="-51" y="2634"/>
              <a:ext cx="1482" cy="0"/>
            </a:xfrm>
            <a:prstGeom prst="straightConnector1">
              <a:avLst/>
            </a:prstGeom>
            <a:noFill/>
            <a:ln cap="flat" cmpd="sng" w="28575">
              <a:solidFill>
                <a:schemeClr val="dk1"/>
              </a:solidFill>
              <a:prstDash val="solid"/>
              <a:round/>
              <a:headEnd len="med" w="med" type="none"/>
              <a:tailEnd len="med" w="med" type="triangle"/>
            </a:ln>
          </p:spPr>
        </p:cxnSp>
      </p:grpSp>
      <p:sp>
        <p:nvSpPr>
          <p:cNvPr id="1742" name="Google Shape;1742;p29"/>
          <p:cNvSpPr txBox="1"/>
          <p:nvPr/>
        </p:nvSpPr>
        <p:spPr>
          <a:xfrm rot="5400000">
            <a:off x="6248400" y="4708389"/>
            <a:ext cx="92764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 . . </a:t>
            </a:r>
            <a:endParaRPr/>
          </a:p>
        </p:txBody>
      </p:sp>
      <p:sp>
        <p:nvSpPr>
          <p:cNvPr id="1743" name="Google Shape;1743;p29"/>
          <p:cNvSpPr txBox="1"/>
          <p:nvPr/>
        </p:nvSpPr>
        <p:spPr>
          <a:xfrm rot="5400000">
            <a:off x="3472070" y="4715016"/>
            <a:ext cx="927649"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 . . </a:t>
            </a:r>
            <a:endParaRPr/>
          </a:p>
        </p:txBody>
      </p:sp>
      <p:grpSp>
        <p:nvGrpSpPr>
          <p:cNvPr id="1744" name="Google Shape;1744;p29"/>
          <p:cNvGrpSpPr/>
          <p:nvPr/>
        </p:nvGrpSpPr>
        <p:grpSpPr>
          <a:xfrm flipH="1" rot="10800000">
            <a:off x="3242010" y="4065933"/>
            <a:ext cx="1076755" cy="386798"/>
            <a:chOff x="171" y="2454"/>
            <a:chExt cx="1084" cy="357"/>
          </a:xfrm>
        </p:grpSpPr>
        <p:sp>
          <p:nvSpPr>
            <p:cNvPr id="1745" name="Google Shape;1745;p29"/>
            <p:cNvSpPr/>
            <p:nvPr/>
          </p:nvSpPr>
          <p:spPr>
            <a:xfrm>
              <a:off x="171" y="2454"/>
              <a:ext cx="1084" cy="357"/>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6" name="Google Shape;1746;p29"/>
            <p:cNvSpPr/>
            <p:nvPr/>
          </p:nvSpPr>
          <p:spPr>
            <a:xfrm>
              <a:off x="216" y="2554"/>
              <a:ext cx="337" cy="161"/>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7" name="Google Shape;1747;p29"/>
            <p:cNvSpPr/>
            <p:nvPr/>
          </p:nvSpPr>
          <p:spPr>
            <a:xfrm>
              <a:off x="602" y="2490"/>
              <a:ext cx="274" cy="274"/>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48" name="Google Shape;1748;p29"/>
            <p:cNvSpPr/>
            <p:nvPr/>
          </p:nvSpPr>
          <p:spPr>
            <a:xfrm>
              <a:off x="923" y="2488"/>
              <a:ext cx="274" cy="274"/>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1749" name="Google Shape;1749;p29"/>
          <p:cNvCxnSpPr/>
          <p:nvPr/>
        </p:nvCxnSpPr>
        <p:spPr>
          <a:xfrm>
            <a:off x="3021494" y="4260957"/>
            <a:ext cx="1472095" cy="0"/>
          </a:xfrm>
          <a:prstGeom prst="straightConnector1">
            <a:avLst/>
          </a:prstGeom>
          <a:noFill/>
          <a:ln cap="flat" cmpd="sng" w="28575">
            <a:solidFill>
              <a:schemeClr val="dk1"/>
            </a:solidFill>
            <a:prstDash val="solid"/>
            <a:round/>
            <a:headEnd len="med" w="med" type="none"/>
            <a:tailEnd len="med" w="med" type="triangle"/>
          </a:ln>
        </p:spPr>
      </p:cxnSp>
      <p:grpSp>
        <p:nvGrpSpPr>
          <p:cNvPr id="1750" name="Google Shape;1750;p29"/>
          <p:cNvGrpSpPr/>
          <p:nvPr/>
        </p:nvGrpSpPr>
        <p:grpSpPr>
          <a:xfrm flipH="1" rot="10800000">
            <a:off x="3248636" y="5729080"/>
            <a:ext cx="1076755" cy="386798"/>
            <a:chOff x="171" y="2454"/>
            <a:chExt cx="1084" cy="357"/>
          </a:xfrm>
        </p:grpSpPr>
        <p:sp>
          <p:nvSpPr>
            <p:cNvPr id="1751" name="Google Shape;1751;p29"/>
            <p:cNvSpPr/>
            <p:nvPr/>
          </p:nvSpPr>
          <p:spPr>
            <a:xfrm>
              <a:off x="171" y="2454"/>
              <a:ext cx="1084" cy="357"/>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2" name="Google Shape;1752;p29"/>
            <p:cNvSpPr/>
            <p:nvPr/>
          </p:nvSpPr>
          <p:spPr>
            <a:xfrm>
              <a:off x="216" y="2554"/>
              <a:ext cx="337" cy="161"/>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3" name="Google Shape;1753;p29"/>
            <p:cNvSpPr/>
            <p:nvPr/>
          </p:nvSpPr>
          <p:spPr>
            <a:xfrm>
              <a:off x="602" y="2490"/>
              <a:ext cx="274" cy="274"/>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4" name="Google Shape;1754;p29"/>
            <p:cNvSpPr/>
            <p:nvPr/>
          </p:nvSpPr>
          <p:spPr>
            <a:xfrm>
              <a:off x="923" y="2488"/>
              <a:ext cx="274" cy="274"/>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1755" name="Google Shape;1755;p29"/>
          <p:cNvCxnSpPr/>
          <p:nvPr/>
        </p:nvCxnSpPr>
        <p:spPr>
          <a:xfrm>
            <a:off x="3028120" y="5924104"/>
            <a:ext cx="1472095" cy="0"/>
          </a:xfrm>
          <a:prstGeom prst="straightConnector1">
            <a:avLst/>
          </a:prstGeom>
          <a:noFill/>
          <a:ln cap="flat" cmpd="sng" w="28575">
            <a:solidFill>
              <a:schemeClr val="dk1"/>
            </a:solidFill>
            <a:prstDash val="solid"/>
            <a:round/>
            <a:headEnd len="med" w="med" type="none"/>
            <a:tailEnd len="med" w="med" type="triangle"/>
          </a:ln>
        </p:spPr>
      </p:cxnSp>
      <p:sp>
        <p:nvSpPr>
          <p:cNvPr id="1756" name="Google Shape;1756;p29"/>
          <p:cNvSpPr txBox="1"/>
          <p:nvPr/>
        </p:nvSpPr>
        <p:spPr>
          <a:xfrm>
            <a:off x="805070" y="1889680"/>
            <a:ext cx="11035748" cy="2317887"/>
          </a:xfrm>
          <a:prstGeom prst="rect">
            <a:avLst/>
          </a:prstGeom>
          <a:noFill/>
          <a:ln>
            <a:noFill/>
          </a:ln>
        </p:spPr>
        <p:txBody>
          <a:bodyPr anchorCtr="0" anchor="t" bIns="45700" lIns="91425" spcFirstLastPara="1" rIns="91425" wrap="square" tIns="45700">
            <a:normAutofit/>
          </a:bodyPr>
          <a:lstStyle/>
          <a:p>
            <a:pPr indent="-287338" lvl="0" marL="352425"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A3"/>
                </a:solidFill>
                <a:latin typeface="Calibri"/>
                <a:ea typeface="Calibri"/>
                <a:cs typeface="Calibri"/>
                <a:sym typeface="Calibri"/>
              </a:rPr>
              <a:t>switching rate: </a:t>
            </a:r>
            <a:r>
              <a:rPr b="0" i="0" lang="en-US" sz="3200" u="none" cap="none" strike="noStrike">
                <a:solidFill>
                  <a:srgbClr val="000000"/>
                </a:solidFill>
                <a:latin typeface="Calibri"/>
                <a:ea typeface="Calibri"/>
                <a:cs typeface="Calibri"/>
                <a:sym typeface="Calibri"/>
              </a:rPr>
              <a:t>rate at which packets can be transfer from inputs to outputs</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often measured as multiple of input/output line rate</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N inputs: switching rate N times line rate desirable</a:t>
            </a:r>
            <a:endParaRPr/>
          </a:p>
        </p:txBody>
      </p:sp>
      <p:sp>
        <p:nvSpPr>
          <p:cNvPr id="1757" name="Google Shape;1757;p29"/>
          <p:cNvSpPr txBox="1"/>
          <p:nvPr/>
        </p:nvSpPr>
        <p:spPr>
          <a:xfrm>
            <a:off x="2756452" y="4081670"/>
            <a:ext cx="3097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a:t>
            </a:r>
            <a:endParaRPr/>
          </a:p>
        </p:txBody>
      </p:sp>
      <p:sp>
        <p:nvSpPr>
          <p:cNvPr id="1758" name="Google Shape;1758;p29"/>
          <p:cNvSpPr txBox="1"/>
          <p:nvPr/>
        </p:nvSpPr>
        <p:spPr>
          <a:xfrm>
            <a:off x="2749826" y="5718314"/>
            <a:ext cx="3097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a:t>
            </a:r>
            <a:endParaRPr/>
          </a:p>
        </p:txBody>
      </p:sp>
      <p:sp>
        <p:nvSpPr>
          <p:cNvPr id="1759" name="Google Shape;1759;p29"/>
          <p:cNvSpPr txBox="1"/>
          <p:nvPr/>
        </p:nvSpPr>
        <p:spPr>
          <a:xfrm>
            <a:off x="7593495" y="4081671"/>
            <a:ext cx="3097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a:t>
            </a:r>
            <a:endParaRPr/>
          </a:p>
        </p:txBody>
      </p:sp>
      <p:sp>
        <p:nvSpPr>
          <p:cNvPr id="1760" name="Google Shape;1760;p29"/>
          <p:cNvSpPr txBox="1"/>
          <p:nvPr/>
        </p:nvSpPr>
        <p:spPr>
          <a:xfrm>
            <a:off x="7586868" y="5718315"/>
            <a:ext cx="3097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a:t>
            </a:r>
            <a:endParaRPr/>
          </a:p>
        </p:txBody>
      </p:sp>
      <p:sp>
        <p:nvSpPr>
          <p:cNvPr id="1761" name="Google Shape;1761;p29"/>
          <p:cNvSpPr txBox="1"/>
          <p:nvPr/>
        </p:nvSpPr>
        <p:spPr>
          <a:xfrm>
            <a:off x="4611758" y="4094922"/>
            <a:ext cx="133118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(rate: NR, ideally)</a:t>
            </a:r>
            <a:endParaRPr/>
          </a:p>
        </p:txBody>
      </p:sp>
      <p:sp>
        <p:nvSpPr>
          <p:cNvPr id="1762" name="Google Shape;1762;p2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6"/>
                                        </p:tgtEl>
                                        <p:attrNameLst>
                                          <p:attrName>style.visibility</p:attrName>
                                        </p:attrNameLst>
                                      </p:cBhvr>
                                      <p:to>
                                        <p:strVal val="visible"/>
                                      </p:to>
                                    </p:set>
                                    <p:animEffect filter="fade" transition="in">
                                      <p:cBhvr>
                                        <p:cTn dur="500"/>
                                        <p:tgtEl>
                                          <p:spTgt spid="1756"/>
                                        </p:tgtEl>
                                      </p:cBhvr>
                                    </p:animEffect>
                                  </p:childTnLst>
                                </p:cTn>
                              </p:par>
                              <p:par>
                                <p:cTn fill="hold" nodeType="withEffect" presetClass="entr" presetID="10" presetSubtype="0">
                                  <p:stCondLst>
                                    <p:cond delay="0"/>
                                  </p:stCondLst>
                                  <p:childTnLst>
                                    <p:set>
                                      <p:cBhvr>
                                        <p:cTn dur="1" fill="hold">
                                          <p:stCondLst>
                                            <p:cond delay="0"/>
                                          </p:stCondLst>
                                        </p:cTn>
                                        <p:tgtEl>
                                          <p:spTgt spid="1761"/>
                                        </p:tgtEl>
                                        <p:attrNameLst>
                                          <p:attrName>style.visibility</p:attrName>
                                        </p:attrNameLst>
                                      </p:cBhvr>
                                      <p:to>
                                        <p:strVal val="visible"/>
                                      </p:to>
                                    </p:set>
                                    <p:animEffect filter="fade" transition="in">
                                      <p:cBhvr>
                                        <p:cTn dur="500"/>
                                        <p:tgtEl>
                                          <p:spTgt spid="17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7" name="Shape 1767"/>
        <p:cNvGrpSpPr/>
        <p:nvPr/>
      </p:nvGrpSpPr>
      <p:grpSpPr>
        <a:xfrm>
          <a:off x="0" y="0"/>
          <a:ext cx="0" cy="0"/>
          <a:chOff x="0" y="0"/>
          <a:chExt cx="0" cy="0"/>
        </a:xfrm>
      </p:grpSpPr>
      <p:sp>
        <p:nvSpPr>
          <p:cNvPr id="1768" name="Google Shape;1768;p30"/>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Switching fabrics</a:t>
            </a:r>
            <a:endParaRPr sz="4800"/>
          </a:p>
        </p:txBody>
      </p:sp>
      <p:grpSp>
        <p:nvGrpSpPr>
          <p:cNvPr id="1769" name="Google Shape;1769;p30"/>
          <p:cNvGrpSpPr/>
          <p:nvPr/>
        </p:nvGrpSpPr>
        <p:grpSpPr>
          <a:xfrm>
            <a:off x="4769281" y="4484392"/>
            <a:ext cx="1093120" cy="215900"/>
            <a:chOff x="876" y="2800"/>
            <a:chExt cx="788" cy="175"/>
          </a:xfrm>
        </p:grpSpPr>
        <p:sp>
          <p:nvSpPr>
            <p:cNvPr id="1770" name="Google Shape;1770;p30"/>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1" name="Google Shape;1771;p30"/>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2" name="Google Shape;1772;p30"/>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3" name="Google Shape;1773;p30"/>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774" name="Google Shape;1774;p30"/>
            <p:cNvCxnSpPr/>
            <p:nvPr/>
          </p:nvCxnSpPr>
          <p:spPr>
            <a:xfrm>
              <a:off x="876" y="2887"/>
              <a:ext cx="788" cy="0"/>
            </a:xfrm>
            <a:prstGeom prst="straightConnector1">
              <a:avLst/>
            </a:prstGeom>
            <a:noFill/>
            <a:ln cap="flat" cmpd="sng" w="19050">
              <a:solidFill>
                <a:srgbClr val="000000"/>
              </a:solidFill>
              <a:prstDash val="solid"/>
              <a:round/>
              <a:headEnd len="med" w="med" type="none"/>
              <a:tailEnd len="med" w="med" type="triangle"/>
            </a:ln>
          </p:spPr>
        </p:cxnSp>
      </p:grpSp>
      <p:grpSp>
        <p:nvGrpSpPr>
          <p:cNvPr id="1775" name="Google Shape;1775;p30"/>
          <p:cNvGrpSpPr/>
          <p:nvPr/>
        </p:nvGrpSpPr>
        <p:grpSpPr>
          <a:xfrm>
            <a:off x="4767694" y="4879680"/>
            <a:ext cx="1094506" cy="215900"/>
            <a:chOff x="876" y="2800"/>
            <a:chExt cx="789" cy="175"/>
          </a:xfrm>
        </p:grpSpPr>
        <p:sp>
          <p:nvSpPr>
            <p:cNvPr id="1776" name="Google Shape;1776;p30"/>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7" name="Google Shape;1777;p30"/>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8" name="Google Shape;1778;p30"/>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9" name="Google Shape;1779;p30"/>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780" name="Google Shape;1780;p30"/>
            <p:cNvCxnSpPr/>
            <p:nvPr/>
          </p:nvCxnSpPr>
          <p:spPr>
            <a:xfrm>
              <a:off x="876" y="2887"/>
              <a:ext cx="789" cy="0"/>
            </a:xfrm>
            <a:prstGeom prst="straightConnector1">
              <a:avLst/>
            </a:prstGeom>
            <a:noFill/>
            <a:ln cap="flat" cmpd="sng" w="19050">
              <a:solidFill>
                <a:srgbClr val="000000"/>
              </a:solidFill>
              <a:prstDash val="solid"/>
              <a:round/>
              <a:headEnd len="med" w="med" type="none"/>
              <a:tailEnd len="med" w="med" type="triangle"/>
            </a:ln>
          </p:spPr>
        </p:cxnSp>
      </p:grpSp>
      <p:grpSp>
        <p:nvGrpSpPr>
          <p:cNvPr id="1781" name="Google Shape;1781;p30"/>
          <p:cNvGrpSpPr/>
          <p:nvPr/>
        </p:nvGrpSpPr>
        <p:grpSpPr>
          <a:xfrm>
            <a:off x="4762932" y="5306717"/>
            <a:ext cx="1079248" cy="215900"/>
            <a:chOff x="876" y="2800"/>
            <a:chExt cx="778" cy="175"/>
          </a:xfrm>
        </p:grpSpPr>
        <p:sp>
          <p:nvSpPr>
            <p:cNvPr id="1782" name="Google Shape;1782;p30"/>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3" name="Google Shape;1783;p30"/>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4" name="Google Shape;1784;p30"/>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85" name="Google Shape;1785;p30"/>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786" name="Google Shape;1786;p30"/>
            <p:cNvCxnSpPr/>
            <p:nvPr/>
          </p:nvCxnSpPr>
          <p:spPr>
            <a:xfrm>
              <a:off x="876" y="2887"/>
              <a:ext cx="778" cy="0"/>
            </a:xfrm>
            <a:prstGeom prst="straightConnector1">
              <a:avLst/>
            </a:prstGeom>
            <a:noFill/>
            <a:ln cap="flat" cmpd="sng" w="19050">
              <a:solidFill>
                <a:srgbClr val="000000"/>
              </a:solidFill>
              <a:prstDash val="solid"/>
              <a:round/>
              <a:headEnd len="med" w="med" type="none"/>
              <a:tailEnd len="med" w="med" type="triangle"/>
            </a:ln>
          </p:spPr>
        </p:cxnSp>
      </p:grpSp>
      <p:cxnSp>
        <p:nvCxnSpPr>
          <p:cNvPr id="1787" name="Google Shape;1787;p30"/>
          <p:cNvCxnSpPr/>
          <p:nvPr/>
        </p:nvCxnSpPr>
        <p:spPr>
          <a:xfrm>
            <a:off x="5888461" y="4492509"/>
            <a:ext cx="0" cy="1003300"/>
          </a:xfrm>
          <a:prstGeom prst="straightConnector1">
            <a:avLst/>
          </a:prstGeom>
          <a:noFill/>
          <a:ln cap="flat" cmpd="sng" w="76200">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grpSp>
        <p:nvGrpSpPr>
          <p:cNvPr id="1788" name="Google Shape;1788;p30"/>
          <p:cNvGrpSpPr/>
          <p:nvPr/>
        </p:nvGrpSpPr>
        <p:grpSpPr>
          <a:xfrm>
            <a:off x="5956300" y="4501349"/>
            <a:ext cx="1030288" cy="215900"/>
            <a:chOff x="367" y="3463"/>
            <a:chExt cx="649" cy="136"/>
          </a:xfrm>
        </p:grpSpPr>
        <p:sp>
          <p:nvSpPr>
            <p:cNvPr id="1789" name="Google Shape;1789;p30"/>
            <p:cNvSpPr/>
            <p:nvPr/>
          </p:nvSpPr>
          <p:spPr>
            <a:xfrm>
              <a:off x="498" y="3463"/>
              <a:ext cx="424" cy="136"/>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0" name="Google Shape;1790;p30"/>
            <p:cNvSpPr/>
            <p:nvPr/>
          </p:nvSpPr>
          <p:spPr>
            <a:xfrm>
              <a:off x="771" y="3500"/>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1" name="Google Shape;1791;p30"/>
            <p:cNvSpPr/>
            <p:nvPr/>
          </p:nvSpPr>
          <p:spPr>
            <a:xfrm>
              <a:off x="644" y="3477"/>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2" name="Google Shape;1792;p30"/>
            <p:cNvSpPr/>
            <p:nvPr/>
          </p:nvSpPr>
          <p:spPr>
            <a:xfrm>
              <a:off x="517" y="3480"/>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793" name="Google Shape;1793;p30"/>
            <p:cNvCxnSpPr/>
            <p:nvPr/>
          </p:nvCxnSpPr>
          <p:spPr>
            <a:xfrm>
              <a:off x="367" y="3527"/>
              <a:ext cx="649" cy="0"/>
            </a:xfrm>
            <a:prstGeom prst="straightConnector1">
              <a:avLst/>
            </a:prstGeom>
            <a:noFill/>
            <a:ln cap="flat" cmpd="sng" w="19050">
              <a:solidFill>
                <a:srgbClr val="000000"/>
              </a:solidFill>
              <a:prstDash val="solid"/>
              <a:round/>
              <a:headEnd len="med" w="med" type="none"/>
              <a:tailEnd len="med" w="med" type="triangle"/>
            </a:ln>
          </p:spPr>
        </p:cxnSp>
      </p:grpSp>
      <p:grpSp>
        <p:nvGrpSpPr>
          <p:cNvPr id="1794" name="Google Shape;1794;p30"/>
          <p:cNvGrpSpPr/>
          <p:nvPr/>
        </p:nvGrpSpPr>
        <p:grpSpPr>
          <a:xfrm>
            <a:off x="5946775" y="4893462"/>
            <a:ext cx="1044574" cy="215900"/>
            <a:chOff x="358" y="3463"/>
            <a:chExt cx="658" cy="136"/>
          </a:xfrm>
        </p:grpSpPr>
        <p:sp>
          <p:nvSpPr>
            <p:cNvPr id="1795" name="Google Shape;1795;p30"/>
            <p:cNvSpPr/>
            <p:nvPr/>
          </p:nvSpPr>
          <p:spPr>
            <a:xfrm>
              <a:off x="498" y="3463"/>
              <a:ext cx="424" cy="136"/>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6" name="Google Shape;1796;p30"/>
            <p:cNvSpPr/>
            <p:nvPr/>
          </p:nvSpPr>
          <p:spPr>
            <a:xfrm>
              <a:off x="771" y="3500"/>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7" name="Google Shape;1797;p30"/>
            <p:cNvSpPr/>
            <p:nvPr/>
          </p:nvSpPr>
          <p:spPr>
            <a:xfrm>
              <a:off x="644" y="3477"/>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98" name="Google Shape;1798;p30"/>
            <p:cNvSpPr/>
            <p:nvPr/>
          </p:nvSpPr>
          <p:spPr>
            <a:xfrm>
              <a:off x="517" y="3480"/>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799" name="Google Shape;1799;p30"/>
            <p:cNvCxnSpPr/>
            <p:nvPr/>
          </p:nvCxnSpPr>
          <p:spPr>
            <a:xfrm>
              <a:off x="358" y="3527"/>
              <a:ext cx="658" cy="0"/>
            </a:xfrm>
            <a:prstGeom prst="straightConnector1">
              <a:avLst/>
            </a:prstGeom>
            <a:noFill/>
            <a:ln cap="flat" cmpd="sng" w="19050">
              <a:solidFill>
                <a:srgbClr val="000000"/>
              </a:solidFill>
              <a:prstDash val="solid"/>
              <a:round/>
              <a:headEnd len="med" w="med" type="none"/>
              <a:tailEnd len="med" w="med" type="triangle"/>
            </a:ln>
          </p:spPr>
        </p:cxnSp>
      </p:grpSp>
      <p:grpSp>
        <p:nvGrpSpPr>
          <p:cNvPr id="1800" name="Google Shape;1800;p30"/>
          <p:cNvGrpSpPr/>
          <p:nvPr/>
        </p:nvGrpSpPr>
        <p:grpSpPr>
          <a:xfrm>
            <a:off x="5945368" y="5315556"/>
            <a:ext cx="1046163" cy="215900"/>
            <a:chOff x="357" y="3463"/>
            <a:chExt cx="659" cy="136"/>
          </a:xfrm>
        </p:grpSpPr>
        <p:sp>
          <p:nvSpPr>
            <p:cNvPr id="1801" name="Google Shape;1801;p30"/>
            <p:cNvSpPr/>
            <p:nvPr/>
          </p:nvSpPr>
          <p:spPr>
            <a:xfrm>
              <a:off x="498" y="3463"/>
              <a:ext cx="424" cy="136"/>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2" name="Google Shape;1802;p30"/>
            <p:cNvSpPr/>
            <p:nvPr/>
          </p:nvSpPr>
          <p:spPr>
            <a:xfrm>
              <a:off x="771" y="3500"/>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3" name="Google Shape;1803;p30"/>
            <p:cNvSpPr/>
            <p:nvPr/>
          </p:nvSpPr>
          <p:spPr>
            <a:xfrm>
              <a:off x="644" y="3477"/>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04" name="Google Shape;1804;p30"/>
            <p:cNvSpPr/>
            <p:nvPr/>
          </p:nvSpPr>
          <p:spPr>
            <a:xfrm>
              <a:off x="517" y="3480"/>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05" name="Google Shape;1805;p30"/>
            <p:cNvCxnSpPr/>
            <p:nvPr/>
          </p:nvCxnSpPr>
          <p:spPr>
            <a:xfrm>
              <a:off x="357" y="3527"/>
              <a:ext cx="659" cy="0"/>
            </a:xfrm>
            <a:prstGeom prst="straightConnector1">
              <a:avLst/>
            </a:prstGeom>
            <a:noFill/>
            <a:ln cap="flat" cmpd="sng" w="19050">
              <a:solidFill>
                <a:srgbClr val="000000"/>
              </a:solidFill>
              <a:prstDash val="solid"/>
              <a:round/>
              <a:headEnd len="med" w="med" type="none"/>
              <a:tailEnd len="med" w="med" type="triangle"/>
            </a:ln>
          </p:spPr>
        </p:cxnSp>
      </p:grpSp>
      <p:sp>
        <p:nvSpPr>
          <p:cNvPr id="1806" name="Google Shape;1806;p30"/>
          <p:cNvSpPr txBox="1"/>
          <p:nvPr/>
        </p:nvSpPr>
        <p:spPr>
          <a:xfrm>
            <a:off x="5664477" y="5835029"/>
            <a:ext cx="552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bus</a:t>
            </a:r>
            <a:endParaRPr/>
          </a:p>
        </p:txBody>
      </p:sp>
      <p:grpSp>
        <p:nvGrpSpPr>
          <p:cNvPr id="1807" name="Google Shape;1807;p30"/>
          <p:cNvGrpSpPr/>
          <p:nvPr/>
        </p:nvGrpSpPr>
        <p:grpSpPr>
          <a:xfrm>
            <a:off x="1186899" y="4439064"/>
            <a:ext cx="2798763" cy="1752600"/>
            <a:chOff x="1968777" y="4452316"/>
            <a:chExt cx="2798763" cy="1752600"/>
          </a:xfrm>
        </p:grpSpPr>
        <p:grpSp>
          <p:nvGrpSpPr>
            <p:cNvPr id="1808" name="Google Shape;1808;p30"/>
            <p:cNvGrpSpPr/>
            <p:nvPr/>
          </p:nvGrpSpPr>
          <p:grpSpPr>
            <a:xfrm>
              <a:off x="2121177" y="4534866"/>
              <a:ext cx="890588" cy="215900"/>
              <a:chOff x="876" y="2800"/>
              <a:chExt cx="642" cy="175"/>
            </a:xfrm>
          </p:grpSpPr>
          <p:sp>
            <p:nvSpPr>
              <p:cNvPr id="1809" name="Google Shape;1809;p30"/>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0" name="Google Shape;1810;p30"/>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1" name="Google Shape;1811;p30"/>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2" name="Google Shape;1812;p30"/>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13" name="Google Shape;1813;p30"/>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1814" name="Google Shape;1814;p30"/>
            <p:cNvGrpSpPr/>
            <p:nvPr/>
          </p:nvGrpSpPr>
          <p:grpSpPr>
            <a:xfrm>
              <a:off x="2097365" y="4930154"/>
              <a:ext cx="890587" cy="215900"/>
              <a:chOff x="876" y="2800"/>
              <a:chExt cx="642" cy="175"/>
            </a:xfrm>
          </p:grpSpPr>
          <p:sp>
            <p:nvSpPr>
              <p:cNvPr id="1815" name="Google Shape;1815;p30"/>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6" name="Google Shape;1816;p30"/>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7" name="Google Shape;1817;p30"/>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18" name="Google Shape;1818;p30"/>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19" name="Google Shape;1819;p30"/>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1820" name="Google Shape;1820;p30"/>
            <p:cNvGrpSpPr/>
            <p:nvPr/>
          </p:nvGrpSpPr>
          <p:grpSpPr>
            <a:xfrm>
              <a:off x="2092602" y="5357191"/>
              <a:ext cx="890588" cy="215900"/>
              <a:chOff x="876" y="2800"/>
              <a:chExt cx="642" cy="175"/>
            </a:xfrm>
          </p:grpSpPr>
          <p:sp>
            <p:nvSpPr>
              <p:cNvPr id="1821" name="Google Shape;1821;p30"/>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2" name="Google Shape;1822;p30"/>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3" name="Google Shape;1823;p30"/>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4" name="Google Shape;1824;p30"/>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25" name="Google Shape;1825;p30"/>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sp>
          <p:nvSpPr>
            <p:cNvPr id="1826" name="Google Shape;1826;p30"/>
            <p:cNvSpPr/>
            <p:nvPr/>
          </p:nvSpPr>
          <p:spPr>
            <a:xfrm>
              <a:off x="2980015" y="4452316"/>
              <a:ext cx="704850" cy="1176338"/>
            </a:xfrm>
            <a:prstGeom prst="rect">
              <a:avLst/>
            </a:prstGeom>
            <a:solidFill>
              <a:srgbClr val="FFFFFF"/>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1827" name="Google Shape;1827;p30"/>
            <p:cNvGrpSpPr/>
            <p:nvPr/>
          </p:nvGrpSpPr>
          <p:grpSpPr>
            <a:xfrm>
              <a:off x="3689627" y="4533279"/>
              <a:ext cx="890588" cy="215900"/>
              <a:chOff x="455" y="3463"/>
              <a:chExt cx="561" cy="136"/>
            </a:xfrm>
          </p:grpSpPr>
          <p:sp>
            <p:nvSpPr>
              <p:cNvPr id="1828" name="Google Shape;1828;p30"/>
              <p:cNvSpPr/>
              <p:nvPr/>
            </p:nvSpPr>
            <p:spPr>
              <a:xfrm>
                <a:off x="498" y="3463"/>
                <a:ext cx="424" cy="136"/>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29" name="Google Shape;1829;p30"/>
              <p:cNvSpPr/>
              <p:nvPr/>
            </p:nvSpPr>
            <p:spPr>
              <a:xfrm>
                <a:off x="771" y="3500"/>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0" name="Google Shape;1830;p30"/>
              <p:cNvSpPr/>
              <p:nvPr/>
            </p:nvSpPr>
            <p:spPr>
              <a:xfrm>
                <a:off x="644" y="3477"/>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1" name="Google Shape;1831;p30"/>
              <p:cNvSpPr/>
              <p:nvPr/>
            </p:nvSpPr>
            <p:spPr>
              <a:xfrm>
                <a:off x="517" y="3480"/>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32" name="Google Shape;1832;p30"/>
              <p:cNvCxnSpPr/>
              <p:nvPr/>
            </p:nvCxnSpPr>
            <p:spPr>
              <a:xfrm flipH="1" rot="10800000">
                <a:off x="455" y="3527"/>
                <a:ext cx="561" cy="4"/>
              </a:xfrm>
              <a:prstGeom prst="straightConnector1">
                <a:avLst/>
              </a:prstGeom>
              <a:noFill/>
              <a:ln cap="flat" cmpd="sng" w="19050">
                <a:solidFill>
                  <a:srgbClr val="000000"/>
                </a:solidFill>
                <a:prstDash val="solid"/>
                <a:round/>
                <a:headEnd len="med" w="med" type="none"/>
                <a:tailEnd len="med" w="med" type="triangle"/>
              </a:ln>
            </p:spPr>
          </p:cxnSp>
        </p:grpSp>
        <p:grpSp>
          <p:nvGrpSpPr>
            <p:cNvPr id="1833" name="Google Shape;1833;p30"/>
            <p:cNvGrpSpPr/>
            <p:nvPr/>
          </p:nvGrpSpPr>
          <p:grpSpPr>
            <a:xfrm>
              <a:off x="3694390" y="4925391"/>
              <a:ext cx="890587" cy="215900"/>
              <a:chOff x="455" y="3463"/>
              <a:chExt cx="561" cy="136"/>
            </a:xfrm>
          </p:grpSpPr>
          <p:sp>
            <p:nvSpPr>
              <p:cNvPr id="1834" name="Google Shape;1834;p30"/>
              <p:cNvSpPr/>
              <p:nvPr/>
            </p:nvSpPr>
            <p:spPr>
              <a:xfrm>
                <a:off x="498" y="3463"/>
                <a:ext cx="424" cy="136"/>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5" name="Google Shape;1835;p30"/>
              <p:cNvSpPr/>
              <p:nvPr/>
            </p:nvSpPr>
            <p:spPr>
              <a:xfrm>
                <a:off x="771" y="3500"/>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6" name="Google Shape;1836;p30"/>
              <p:cNvSpPr/>
              <p:nvPr/>
            </p:nvSpPr>
            <p:spPr>
              <a:xfrm>
                <a:off x="644" y="3477"/>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37" name="Google Shape;1837;p30"/>
              <p:cNvSpPr/>
              <p:nvPr/>
            </p:nvSpPr>
            <p:spPr>
              <a:xfrm>
                <a:off x="517" y="3480"/>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38" name="Google Shape;1838;p30"/>
              <p:cNvCxnSpPr/>
              <p:nvPr/>
            </p:nvCxnSpPr>
            <p:spPr>
              <a:xfrm flipH="1" rot="10800000">
                <a:off x="455" y="3527"/>
                <a:ext cx="561" cy="4"/>
              </a:xfrm>
              <a:prstGeom prst="straightConnector1">
                <a:avLst/>
              </a:prstGeom>
              <a:noFill/>
              <a:ln cap="flat" cmpd="sng" w="19050">
                <a:solidFill>
                  <a:srgbClr val="000000"/>
                </a:solidFill>
                <a:prstDash val="solid"/>
                <a:round/>
                <a:headEnd len="med" w="med" type="none"/>
                <a:tailEnd len="med" w="med" type="triangle"/>
              </a:ln>
            </p:spPr>
          </p:cxnSp>
        </p:grpSp>
        <p:grpSp>
          <p:nvGrpSpPr>
            <p:cNvPr id="1839" name="Google Shape;1839;p30"/>
            <p:cNvGrpSpPr/>
            <p:nvPr/>
          </p:nvGrpSpPr>
          <p:grpSpPr>
            <a:xfrm>
              <a:off x="3689627" y="5352429"/>
              <a:ext cx="890588" cy="215900"/>
              <a:chOff x="455" y="3463"/>
              <a:chExt cx="561" cy="136"/>
            </a:xfrm>
          </p:grpSpPr>
          <p:sp>
            <p:nvSpPr>
              <p:cNvPr id="1840" name="Google Shape;1840;p30"/>
              <p:cNvSpPr/>
              <p:nvPr/>
            </p:nvSpPr>
            <p:spPr>
              <a:xfrm>
                <a:off x="498" y="3463"/>
                <a:ext cx="424" cy="136"/>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1" name="Google Shape;1841;p30"/>
              <p:cNvSpPr/>
              <p:nvPr/>
            </p:nvSpPr>
            <p:spPr>
              <a:xfrm>
                <a:off x="771" y="3500"/>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2" name="Google Shape;1842;p30"/>
              <p:cNvSpPr/>
              <p:nvPr/>
            </p:nvSpPr>
            <p:spPr>
              <a:xfrm>
                <a:off x="644" y="3477"/>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3" name="Google Shape;1843;p30"/>
              <p:cNvSpPr/>
              <p:nvPr/>
            </p:nvSpPr>
            <p:spPr>
              <a:xfrm>
                <a:off x="517" y="3480"/>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44" name="Google Shape;1844;p30"/>
              <p:cNvCxnSpPr/>
              <p:nvPr/>
            </p:nvCxnSpPr>
            <p:spPr>
              <a:xfrm flipH="1" rot="10800000">
                <a:off x="455" y="3527"/>
                <a:ext cx="561" cy="4"/>
              </a:xfrm>
              <a:prstGeom prst="straightConnector1">
                <a:avLst/>
              </a:prstGeom>
              <a:noFill/>
              <a:ln cap="flat" cmpd="sng" w="19050">
                <a:solidFill>
                  <a:srgbClr val="000000"/>
                </a:solidFill>
                <a:prstDash val="solid"/>
                <a:round/>
                <a:headEnd len="med" w="med" type="none"/>
                <a:tailEnd len="med" w="med" type="triangle"/>
              </a:ln>
            </p:spPr>
          </p:cxnSp>
        </p:grpSp>
        <p:sp>
          <p:nvSpPr>
            <p:cNvPr id="1845" name="Google Shape;1845;p30"/>
            <p:cNvSpPr txBox="1"/>
            <p:nvPr/>
          </p:nvSpPr>
          <p:spPr>
            <a:xfrm>
              <a:off x="2813327" y="5838204"/>
              <a:ext cx="1009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memory</a:t>
              </a:r>
              <a:endParaRPr/>
            </a:p>
          </p:txBody>
        </p:sp>
        <p:sp>
          <p:nvSpPr>
            <p:cNvPr id="1846" name="Google Shape;1846;p30"/>
            <p:cNvSpPr txBox="1"/>
            <p:nvPr/>
          </p:nvSpPr>
          <p:spPr>
            <a:xfrm>
              <a:off x="2911752" y="4769816"/>
              <a:ext cx="823913"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memory</a:t>
              </a:r>
              <a:endParaRPr/>
            </a:p>
          </p:txBody>
        </p:sp>
        <p:sp>
          <p:nvSpPr>
            <p:cNvPr id="1847" name="Google Shape;1847;p30"/>
            <p:cNvSpPr/>
            <p:nvPr/>
          </p:nvSpPr>
          <p:spPr>
            <a:xfrm>
              <a:off x="1968777" y="4577729"/>
              <a:ext cx="2798763" cy="412750"/>
            </a:xfrm>
            <a:custGeom>
              <a:rect b="b" l="l" r="r" t="t"/>
              <a:pathLst>
                <a:path extrusionOk="0" h="260" w="1763">
                  <a:moveTo>
                    <a:pt x="0" y="0"/>
                  </a:moveTo>
                  <a:lnTo>
                    <a:pt x="689" y="0"/>
                  </a:lnTo>
                  <a:lnTo>
                    <a:pt x="1054" y="260"/>
                  </a:lnTo>
                  <a:lnTo>
                    <a:pt x="1763" y="260"/>
                  </a:lnTo>
                </a:path>
              </a:pathLst>
            </a:custGeom>
            <a:noFill/>
            <a:ln cap="flat" cmpd="sng" w="38100">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1848" name="Google Shape;1848;p30"/>
          <p:cNvSpPr/>
          <p:nvPr/>
        </p:nvSpPr>
        <p:spPr>
          <a:xfrm>
            <a:off x="5019952" y="4547566"/>
            <a:ext cx="2006600" cy="400050"/>
          </a:xfrm>
          <a:custGeom>
            <a:rect b="b" l="l" r="r" t="t"/>
            <a:pathLst>
              <a:path extrusionOk="0" h="252" w="1264">
                <a:moveTo>
                  <a:pt x="0" y="2"/>
                </a:moveTo>
                <a:lnTo>
                  <a:pt x="622" y="0"/>
                </a:lnTo>
                <a:lnTo>
                  <a:pt x="616" y="246"/>
                </a:lnTo>
                <a:lnTo>
                  <a:pt x="1264" y="252"/>
                </a:lnTo>
              </a:path>
            </a:pathLst>
          </a:custGeom>
          <a:noFill/>
          <a:ln cap="flat" cmpd="sng" w="38100">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1849" name="Google Shape;1849;p30"/>
          <p:cNvGrpSpPr/>
          <p:nvPr/>
        </p:nvGrpSpPr>
        <p:grpSpPr>
          <a:xfrm>
            <a:off x="7258217" y="4512159"/>
            <a:ext cx="2851744" cy="2066925"/>
            <a:chOff x="6675121" y="4485654"/>
            <a:chExt cx="2851744" cy="2066925"/>
          </a:xfrm>
        </p:grpSpPr>
        <p:grpSp>
          <p:nvGrpSpPr>
            <p:cNvPr id="1850" name="Google Shape;1850;p30"/>
            <p:cNvGrpSpPr/>
            <p:nvPr/>
          </p:nvGrpSpPr>
          <p:grpSpPr>
            <a:xfrm>
              <a:off x="7469465" y="4485654"/>
              <a:ext cx="890587" cy="215900"/>
              <a:chOff x="876" y="2800"/>
              <a:chExt cx="642" cy="175"/>
            </a:xfrm>
          </p:grpSpPr>
          <p:sp>
            <p:nvSpPr>
              <p:cNvPr id="1851" name="Google Shape;1851;p30"/>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2" name="Google Shape;1852;p30"/>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3" name="Google Shape;1853;p30"/>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4" name="Google Shape;1854;p30"/>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55" name="Google Shape;1855;p30"/>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1856" name="Google Shape;1856;p30"/>
            <p:cNvGrpSpPr/>
            <p:nvPr/>
          </p:nvGrpSpPr>
          <p:grpSpPr>
            <a:xfrm>
              <a:off x="7445652" y="4880941"/>
              <a:ext cx="890588" cy="215900"/>
              <a:chOff x="876" y="2800"/>
              <a:chExt cx="642" cy="175"/>
            </a:xfrm>
          </p:grpSpPr>
          <p:sp>
            <p:nvSpPr>
              <p:cNvPr id="1857" name="Google Shape;1857;p30"/>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8" name="Google Shape;1858;p30"/>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9" name="Google Shape;1859;p30"/>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0" name="Google Shape;1860;p30"/>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61" name="Google Shape;1861;p30"/>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1862" name="Google Shape;1862;p30"/>
            <p:cNvGrpSpPr/>
            <p:nvPr/>
          </p:nvGrpSpPr>
          <p:grpSpPr>
            <a:xfrm>
              <a:off x="7440890" y="5307979"/>
              <a:ext cx="890587" cy="215900"/>
              <a:chOff x="876" y="2800"/>
              <a:chExt cx="642" cy="175"/>
            </a:xfrm>
          </p:grpSpPr>
          <p:sp>
            <p:nvSpPr>
              <p:cNvPr id="1863" name="Google Shape;1863;p30"/>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4" name="Google Shape;1864;p30"/>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5" name="Google Shape;1865;p30"/>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66" name="Google Shape;1866;p30"/>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67" name="Google Shape;1867;p30"/>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1868" name="Google Shape;1868;p30"/>
            <p:cNvGrpSpPr/>
            <p:nvPr/>
          </p:nvGrpSpPr>
          <p:grpSpPr>
            <a:xfrm rot="5400000">
              <a:off x="8561665" y="5501654"/>
              <a:ext cx="895350" cy="1035050"/>
              <a:chOff x="2952" y="2778"/>
              <a:chExt cx="564" cy="652"/>
            </a:xfrm>
          </p:grpSpPr>
          <p:grpSp>
            <p:nvGrpSpPr>
              <p:cNvPr id="1869" name="Google Shape;1869;p30"/>
              <p:cNvGrpSpPr/>
              <p:nvPr/>
            </p:nvGrpSpPr>
            <p:grpSpPr>
              <a:xfrm>
                <a:off x="2952" y="2778"/>
                <a:ext cx="561" cy="136"/>
                <a:chOff x="453" y="3465"/>
                <a:chExt cx="561" cy="136"/>
              </a:xfrm>
            </p:grpSpPr>
            <p:sp>
              <p:nvSpPr>
                <p:cNvPr id="1870" name="Google Shape;1870;p30"/>
                <p:cNvSpPr/>
                <p:nvPr/>
              </p:nvSpPr>
              <p:spPr>
                <a:xfrm>
                  <a:off x="496" y="3465"/>
                  <a:ext cx="424" cy="136"/>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1" name="Google Shape;1871;p30"/>
                <p:cNvSpPr/>
                <p:nvPr/>
              </p:nvSpPr>
              <p:spPr>
                <a:xfrm>
                  <a:off x="769" y="3504"/>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2" name="Google Shape;1872;p30"/>
                <p:cNvSpPr/>
                <p:nvPr/>
              </p:nvSpPr>
              <p:spPr>
                <a:xfrm>
                  <a:off x="642" y="3479"/>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3" name="Google Shape;1873;p30"/>
                <p:cNvSpPr/>
                <p:nvPr/>
              </p:nvSpPr>
              <p:spPr>
                <a:xfrm>
                  <a:off x="515" y="3484"/>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74" name="Google Shape;1874;p30"/>
                <p:cNvCxnSpPr/>
                <p:nvPr/>
              </p:nvCxnSpPr>
              <p:spPr>
                <a:xfrm flipH="1" rot="10800000">
                  <a:off x="453" y="3529"/>
                  <a:ext cx="561" cy="4"/>
                </a:xfrm>
                <a:prstGeom prst="straightConnector1">
                  <a:avLst/>
                </a:prstGeom>
                <a:noFill/>
                <a:ln cap="flat" cmpd="sng" w="19050">
                  <a:solidFill>
                    <a:srgbClr val="000000"/>
                  </a:solidFill>
                  <a:prstDash val="solid"/>
                  <a:round/>
                  <a:headEnd len="med" w="med" type="none"/>
                  <a:tailEnd len="med" w="med" type="triangle"/>
                </a:ln>
              </p:spPr>
            </p:cxnSp>
          </p:grpSp>
          <p:grpSp>
            <p:nvGrpSpPr>
              <p:cNvPr id="1875" name="Google Shape;1875;p30"/>
              <p:cNvGrpSpPr/>
              <p:nvPr/>
            </p:nvGrpSpPr>
            <p:grpSpPr>
              <a:xfrm>
                <a:off x="2955" y="3025"/>
                <a:ext cx="561" cy="136"/>
                <a:chOff x="453" y="3465"/>
                <a:chExt cx="561" cy="136"/>
              </a:xfrm>
            </p:grpSpPr>
            <p:sp>
              <p:nvSpPr>
                <p:cNvPr id="1876" name="Google Shape;1876;p30"/>
                <p:cNvSpPr/>
                <p:nvPr/>
              </p:nvSpPr>
              <p:spPr>
                <a:xfrm>
                  <a:off x="496" y="3465"/>
                  <a:ext cx="424" cy="136"/>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7" name="Google Shape;1877;p30"/>
                <p:cNvSpPr/>
                <p:nvPr/>
              </p:nvSpPr>
              <p:spPr>
                <a:xfrm>
                  <a:off x="769" y="3504"/>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8" name="Google Shape;1878;p30"/>
                <p:cNvSpPr/>
                <p:nvPr/>
              </p:nvSpPr>
              <p:spPr>
                <a:xfrm>
                  <a:off x="642" y="3479"/>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79" name="Google Shape;1879;p30"/>
                <p:cNvSpPr/>
                <p:nvPr/>
              </p:nvSpPr>
              <p:spPr>
                <a:xfrm>
                  <a:off x="515" y="3484"/>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80" name="Google Shape;1880;p30"/>
                <p:cNvCxnSpPr/>
                <p:nvPr/>
              </p:nvCxnSpPr>
              <p:spPr>
                <a:xfrm flipH="1" rot="10800000">
                  <a:off x="453" y="3529"/>
                  <a:ext cx="561" cy="4"/>
                </a:xfrm>
                <a:prstGeom prst="straightConnector1">
                  <a:avLst/>
                </a:prstGeom>
                <a:noFill/>
                <a:ln cap="flat" cmpd="sng" w="19050">
                  <a:solidFill>
                    <a:srgbClr val="000000"/>
                  </a:solidFill>
                  <a:prstDash val="solid"/>
                  <a:round/>
                  <a:headEnd len="med" w="med" type="none"/>
                  <a:tailEnd len="med" w="med" type="triangle"/>
                </a:ln>
              </p:spPr>
            </p:cxnSp>
          </p:grpSp>
          <p:grpSp>
            <p:nvGrpSpPr>
              <p:cNvPr id="1881" name="Google Shape;1881;p30"/>
              <p:cNvGrpSpPr/>
              <p:nvPr/>
            </p:nvGrpSpPr>
            <p:grpSpPr>
              <a:xfrm>
                <a:off x="2952" y="3294"/>
                <a:ext cx="561" cy="136"/>
                <a:chOff x="453" y="3465"/>
                <a:chExt cx="561" cy="136"/>
              </a:xfrm>
            </p:grpSpPr>
            <p:sp>
              <p:nvSpPr>
                <p:cNvPr id="1882" name="Google Shape;1882;p30"/>
                <p:cNvSpPr/>
                <p:nvPr/>
              </p:nvSpPr>
              <p:spPr>
                <a:xfrm>
                  <a:off x="496" y="3465"/>
                  <a:ext cx="424" cy="136"/>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3" name="Google Shape;1883;p30"/>
                <p:cNvSpPr/>
                <p:nvPr/>
              </p:nvSpPr>
              <p:spPr>
                <a:xfrm>
                  <a:off x="769" y="3504"/>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4" name="Google Shape;1884;p30"/>
                <p:cNvSpPr/>
                <p:nvPr/>
              </p:nvSpPr>
              <p:spPr>
                <a:xfrm>
                  <a:off x="642" y="3479"/>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85" name="Google Shape;1885;p30"/>
                <p:cNvSpPr/>
                <p:nvPr/>
              </p:nvSpPr>
              <p:spPr>
                <a:xfrm>
                  <a:off x="515" y="3484"/>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886" name="Google Shape;1886;p30"/>
                <p:cNvCxnSpPr/>
                <p:nvPr/>
              </p:nvCxnSpPr>
              <p:spPr>
                <a:xfrm flipH="1" rot="10800000">
                  <a:off x="453" y="3529"/>
                  <a:ext cx="561" cy="4"/>
                </a:xfrm>
                <a:prstGeom prst="straightConnector1">
                  <a:avLst/>
                </a:prstGeom>
                <a:noFill/>
                <a:ln cap="flat" cmpd="sng" w="19050">
                  <a:solidFill>
                    <a:srgbClr val="000000"/>
                  </a:solidFill>
                  <a:prstDash val="solid"/>
                  <a:round/>
                  <a:headEnd len="med" w="med" type="none"/>
                  <a:tailEnd len="med" w="med" type="triangle"/>
                </a:ln>
              </p:spPr>
            </p:cxnSp>
          </p:grpSp>
        </p:grpSp>
        <p:cxnSp>
          <p:nvCxnSpPr>
            <p:cNvPr id="1887" name="Google Shape;1887;p30"/>
            <p:cNvCxnSpPr/>
            <p:nvPr/>
          </p:nvCxnSpPr>
          <p:spPr>
            <a:xfrm>
              <a:off x="8360052" y="4592016"/>
              <a:ext cx="1063625" cy="0"/>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cxnSp>
          <p:nvCxnSpPr>
            <p:cNvPr id="1888" name="Google Shape;1888;p30"/>
            <p:cNvCxnSpPr/>
            <p:nvPr/>
          </p:nvCxnSpPr>
          <p:spPr>
            <a:xfrm flipH="1" rot="10800000">
              <a:off x="8321952" y="4979366"/>
              <a:ext cx="1111250" cy="3175"/>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cxnSp>
          <p:nvCxnSpPr>
            <p:cNvPr id="1889" name="Google Shape;1889;p30"/>
            <p:cNvCxnSpPr/>
            <p:nvPr/>
          </p:nvCxnSpPr>
          <p:spPr>
            <a:xfrm>
              <a:off x="8321952" y="5411166"/>
              <a:ext cx="1101725" cy="0"/>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cxnSp>
          <p:nvCxnSpPr>
            <p:cNvPr id="1890" name="Google Shape;1890;p30"/>
            <p:cNvCxnSpPr/>
            <p:nvPr/>
          </p:nvCxnSpPr>
          <p:spPr>
            <a:xfrm rot="10800000">
              <a:off x="8604527" y="4592016"/>
              <a:ext cx="0" cy="977900"/>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cxnSp>
          <p:nvCxnSpPr>
            <p:cNvPr id="1891" name="Google Shape;1891;p30"/>
            <p:cNvCxnSpPr/>
            <p:nvPr/>
          </p:nvCxnSpPr>
          <p:spPr>
            <a:xfrm rot="10800000">
              <a:off x="9026802" y="4592016"/>
              <a:ext cx="0" cy="977900"/>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cxnSp>
          <p:nvCxnSpPr>
            <p:cNvPr id="1892" name="Google Shape;1892;p30"/>
            <p:cNvCxnSpPr/>
            <p:nvPr/>
          </p:nvCxnSpPr>
          <p:spPr>
            <a:xfrm rot="10800000">
              <a:off x="9423677" y="4582491"/>
              <a:ext cx="0" cy="977900"/>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sp>
          <p:nvSpPr>
            <p:cNvPr id="1893" name="Google Shape;1893;p30"/>
            <p:cNvSpPr/>
            <p:nvPr/>
          </p:nvSpPr>
          <p:spPr>
            <a:xfrm>
              <a:off x="8563252" y="4553916"/>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4" name="Google Shape;1894;p30"/>
            <p:cNvSpPr/>
            <p:nvPr/>
          </p:nvSpPr>
          <p:spPr>
            <a:xfrm>
              <a:off x="8563252" y="493809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5" name="Google Shape;1895;p30"/>
            <p:cNvSpPr/>
            <p:nvPr/>
          </p:nvSpPr>
          <p:spPr>
            <a:xfrm>
              <a:off x="8556902" y="536354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6" name="Google Shape;1896;p30"/>
            <p:cNvSpPr/>
            <p:nvPr/>
          </p:nvSpPr>
          <p:spPr>
            <a:xfrm>
              <a:off x="8988702" y="4553916"/>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7" name="Google Shape;1897;p30"/>
            <p:cNvSpPr/>
            <p:nvPr/>
          </p:nvSpPr>
          <p:spPr>
            <a:xfrm>
              <a:off x="8988702" y="493809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8" name="Google Shape;1898;p30"/>
            <p:cNvSpPr/>
            <p:nvPr/>
          </p:nvSpPr>
          <p:spPr>
            <a:xfrm>
              <a:off x="8982352" y="536354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99" name="Google Shape;1899;p30"/>
            <p:cNvSpPr/>
            <p:nvPr/>
          </p:nvSpPr>
          <p:spPr>
            <a:xfrm>
              <a:off x="9379227" y="4553916"/>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0" name="Google Shape;1900;p30"/>
            <p:cNvSpPr/>
            <p:nvPr/>
          </p:nvSpPr>
          <p:spPr>
            <a:xfrm>
              <a:off x="9379227" y="493809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1" name="Google Shape;1901;p30"/>
            <p:cNvSpPr/>
            <p:nvPr/>
          </p:nvSpPr>
          <p:spPr>
            <a:xfrm>
              <a:off x="9372877" y="536354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02" name="Google Shape;1902;p30"/>
            <p:cNvSpPr txBox="1"/>
            <p:nvPr/>
          </p:nvSpPr>
          <p:spPr>
            <a:xfrm>
              <a:off x="6675121" y="5767934"/>
              <a:ext cx="174919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interconnection</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network</a:t>
              </a:r>
              <a:endParaRPr/>
            </a:p>
          </p:txBody>
        </p:sp>
        <p:sp>
          <p:nvSpPr>
            <p:cNvPr id="1903" name="Google Shape;1903;p30"/>
            <p:cNvSpPr/>
            <p:nvPr/>
          </p:nvSpPr>
          <p:spPr>
            <a:xfrm>
              <a:off x="7417077" y="4538041"/>
              <a:ext cx="1543050" cy="2014538"/>
            </a:xfrm>
            <a:custGeom>
              <a:rect b="b" l="l" r="r" t="t"/>
              <a:pathLst>
                <a:path extrusionOk="0" h="1266" w="972">
                  <a:moveTo>
                    <a:pt x="0" y="3"/>
                  </a:moveTo>
                  <a:lnTo>
                    <a:pt x="969" y="0"/>
                  </a:lnTo>
                  <a:lnTo>
                    <a:pt x="972" y="1266"/>
                  </a:lnTo>
                </a:path>
              </a:pathLst>
            </a:custGeom>
            <a:noFill/>
            <a:ln cap="flat" cmpd="sng" w="38100">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1904" name="Google Shape;1904;p30"/>
          <p:cNvSpPr txBox="1"/>
          <p:nvPr/>
        </p:nvSpPr>
        <p:spPr>
          <a:xfrm>
            <a:off x="818322" y="3691974"/>
            <a:ext cx="11035748" cy="654737"/>
          </a:xfrm>
          <a:prstGeom prst="rect">
            <a:avLst/>
          </a:prstGeom>
          <a:noFill/>
          <a:ln>
            <a:noFill/>
          </a:ln>
        </p:spPr>
        <p:txBody>
          <a:bodyPr anchorCtr="0" anchor="t" bIns="45700" lIns="91425" spcFirstLastPara="1" rIns="91425" wrap="square" tIns="45700">
            <a:normAutofit/>
          </a:bodyPr>
          <a:lstStyle/>
          <a:p>
            <a:pPr indent="-287338" lvl="0" marL="352425"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three major types of switching fabrics:</a:t>
            </a:r>
            <a:endParaRPr/>
          </a:p>
        </p:txBody>
      </p:sp>
      <p:sp>
        <p:nvSpPr>
          <p:cNvPr id="1905" name="Google Shape;1905;p30"/>
          <p:cNvSpPr txBox="1"/>
          <p:nvPr>
            <p:ph idx="1" type="body"/>
          </p:nvPr>
        </p:nvSpPr>
        <p:spPr>
          <a:xfrm>
            <a:off x="811696" y="1379472"/>
            <a:ext cx="11035748" cy="634860"/>
          </a:xfrm>
          <a:prstGeom prst="rect">
            <a:avLst/>
          </a:prstGeom>
          <a:noFill/>
          <a:ln>
            <a:noFill/>
          </a:ln>
        </p:spPr>
        <p:txBody>
          <a:bodyPr anchorCtr="0" anchor="t" bIns="45700" lIns="91425" spcFirstLastPara="1" rIns="91425" wrap="square" tIns="45700">
            <a:normAutofit/>
          </a:bodyPr>
          <a:lstStyle/>
          <a:p>
            <a:pPr indent="-287338" lvl="0" marL="352425" rtl="0" algn="l">
              <a:lnSpc>
                <a:spcPct val="90000"/>
              </a:lnSpc>
              <a:spcBef>
                <a:spcPts val="0"/>
              </a:spcBef>
              <a:spcAft>
                <a:spcPts val="0"/>
              </a:spcAft>
              <a:buSzPts val="3200"/>
              <a:buFont typeface="Noto Sans Symbols"/>
              <a:buChar char="▪"/>
            </a:pPr>
            <a:r>
              <a:rPr lang="en-US" sz="3200"/>
              <a:t>transfer packet from input link to appropriate output link</a:t>
            </a:r>
            <a:endParaRPr/>
          </a:p>
          <a:p>
            <a:pPr indent="-109538" lvl="0" marL="352425" rtl="0" algn="l">
              <a:lnSpc>
                <a:spcPct val="90000"/>
              </a:lnSpc>
              <a:spcBef>
                <a:spcPts val="1000"/>
              </a:spcBef>
              <a:spcAft>
                <a:spcPts val="0"/>
              </a:spcAft>
              <a:buSzPts val="2800"/>
              <a:buFont typeface="Noto Sans Symbols"/>
              <a:buNone/>
            </a:pPr>
            <a:r>
              <a:t/>
            </a:r>
            <a:endParaRPr/>
          </a:p>
        </p:txBody>
      </p:sp>
      <p:sp>
        <p:nvSpPr>
          <p:cNvPr id="1906" name="Google Shape;1906;p30"/>
          <p:cNvSpPr txBox="1"/>
          <p:nvPr/>
        </p:nvSpPr>
        <p:spPr>
          <a:xfrm>
            <a:off x="805070" y="1889680"/>
            <a:ext cx="11035748" cy="2317887"/>
          </a:xfrm>
          <a:prstGeom prst="rect">
            <a:avLst/>
          </a:prstGeom>
          <a:noFill/>
          <a:ln>
            <a:noFill/>
          </a:ln>
        </p:spPr>
        <p:txBody>
          <a:bodyPr anchorCtr="0" anchor="t" bIns="45700" lIns="91425" spcFirstLastPara="1" rIns="91425" wrap="square" tIns="45700">
            <a:normAutofit/>
          </a:bodyPr>
          <a:lstStyle/>
          <a:p>
            <a:pPr indent="-287338" lvl="0" marL="352425"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A3"/>
                </a:solidFill>
                <a:latin typeface="Calibri"/>
                <a:ea typeface="Calibri"/>
                <a:cs typeface="Calibri"/>
                <a:sym typeface="Calibri"/>
              </a:rPr>
              <a:t>switching rate: </a:t>
            </a:r>
            <a:r>
              <a:rPr b="0" i="0" lang="en-US" sz="3200" u="none" cap="none" strike="noStrike">
                <a:solidFill>
                  <a:srgbClr val="000000"/>
                </a:solidFill>
                <a:latin typeface="Calibri"/>
                <a:ea typeface="Calibri"/>
                <a:cs typeface="Calibri"/>
                <a:sym typeface="Calibri"/>
              </a:rPr>
              <a:t>rate at which packets can be transfer from inputs to outputs</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often measured as multiple of input/output line rate</a:t>
            </a:r>
            <a:endParaRPr/>
          </a:p>
          <a:p>
            <a:pPr indent="-231775" lvl="1" marL="695325"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N inputs: switching rate N times line rate desirable</a:t>
            </a:r>
            <a:endParaRPr/>
          </a:p>
        </p:txBody>
      </p:sp>
      <p:sp>
        <p:nvSpPr>
          <p:cNvPr id="1907" name="Google Shape;1907;p3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31"/>
          <p:cNvSpPr txBox="1"/>
          <p:nvPr>
            <p:ph idx="1" type="body"/>
          </p:nvPr>
        </p:nvSpPr>
        <p:spPr>
          <a:xfrm>
            <a:off x="811695" y="1472236"/>
            <a:ext cx="11287539" cy="2768460"/>
          </a:xfrm>
          <a:prstGeom prst="rect">
            <a:avLst/>
          </a:prstGeom>
          <a:noFill/>
          <a:ln>
            <a:noFill/>
          </a:ln>
        </p:spPr>
        <p:txBody>
          <a:bodyPr anchorCtr="0" anchor="t" bIns="45700" lIns="91425" spcFirstLastPara="1" rIns="91425" wrap="square" tIns="45700">
            <a:normAutofit/>
          </a:bodyPr>
          <a:lstStyle/>
          <a:p>
            <a:pPr indent="-234950" lvl="0" marL="234950" rtl="0" algn="l">
              <a:lnSpc>
                <a:spcPct val="90000"/>
              </a:lnSpc>
              <a:spcBef>
                <a:spcPts val="0"/>
              </a:spcBef>
              <a:spcAft>
                <a:spcPts val="0"/>
              </a:spcAft>
              <a:buSzPts val="3200"/>
              <a:buNone/>
            </a:pPr>
            <a:r>
              <a:rPr lang="en-US" sz="3200">
                <a:solidFill>
                  <a:srgbClr val="C00000"/>
                </a:solidFill>
              </a:rPr>
              <a:t>first generation routers:</a:t>
            </a:r>
            <a:endParaRPr/>
          </a:p>
          <a:p>
            <a:pPr indent="-287338" lvl="0" marL="404813" rtl="0" algn="l">
              <a:lnSpc>
                <a:spcPct val="90000"/>
              </a:lnSpc>
              <a:spcBef>
                <a:spcPts val="1000"/>
              </a:spcBef>
              <a:spcAft>
                <a:spcPts val="0"/>
              </a:spcAft>
              <a:buSzPts val="2800"/>
              <a:buChar char="▪"/>
            </a:pPr>
            <a:r>
              <a:rPr lang="en-US"/>
              <a:t>traditional computers with switching under direct control of CPU</a:t>
            </a:r>
            <a:endParaRPr/>
          </a:p>
          <a:p>
            <a:pPr indent="-287338" lvl="0" marL="404813" rtl="0" algn="l">
              <a:lnSpc>
                <a:spcPct val="90000"/>
              </a:lnSpc>
              <a:spcBef>
                <a:spcPts val="1000"/>
              </a:spcBef>
              <a:spcAft>
                <a:spcPts val="0"/>
              </a:spcAft>
              <a:buSzPts val="2800"/>
              <a:buChar char="▪"/>
            </a:pPr>
            <a:r>
              <a:rPr lang="en-US"/>
              <a:t>packet copied to system’s memory</a:t>
            </a:r>
            <a:endParaRPr/>
          </a:p>
          <a:p>
            <a:pPr indent="-287338" lvl="0" marL="404813" rtl="0" algn="l">
              <a:lnSpc>
                <a:spcPct val="90000"/>
              </a:lnSpc>
              <a:spcBef>
                <a:spcPts val="1000"/>
              </a:spcBef>
              <a:spcAft>
                <a:spcPts val="0"/>
              </a:spcAft>
              <a:buSzPts val="2800"/>
              <a:buChar char="▪"/>
            </a:pPr>
            <a:r>
              <a:rPr lang="en-US"/>
              <a:t>speed limited by memory bandwidth (2 bus crossings per datagram)</a:t>
            </a:r>
            <a:endParaRPr sz="2000"/>
          </a:p>
        </p:txBody>
      </p:sp>
      <p:sp>
        <p:nvSpPr>
          <p:cNvPr id="1914" name="Google Shape;1914;p31"/>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Switching via memory</a:t>
            </a:r>
            <a:endParaRPr sz="4800"/>
          </a:p>
        </p:txBody>
      </p:sp>
      <p:grpSp>
        <p:nvGrpSpPr>
          <p:cNvPr id="1915" name="Google Shape;1915;p31"/>
          <p:cNvGrpSpPr/>
          <p:nvPr/>
        </p:nvGrpSpPr>
        <p:grpSpPr>
          <a:xfrm>
            <a:off x="2991749" y="4058753"/>
            <a:ext cx="6611937" cy="1787525"/>
            <a:chOff x="983" y="2540"/>
            <a:chExt cx="4165" cy="1126"/>
          </a:xfrm>
        </p:grpSpPr>
        <p:sp>
          <p:nvSpPr>
            <p:cNvPr id="1916" name="Google Shape;1916;p31"/>
            <p:cNvSpPr/>
            <p:nvPr/>
          </p:nvSpPr>
          <p:spPr>
            <a:xfrm>
              <a:off x="983" y="2542"/>
              <a:ext cx="766" cy="702"/>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17" name="Google Shape;1917;p31"/>
            <p:cNvSpPr txBox="1"/>
            <p:nvPr/>
          </p:nvSpPr>
          <p:spPr>
            <a:xfrm>
              <a:off x="991" y="2557"/>
              <a:ext cx="708" cy="68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input</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port</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(e.g.,</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Ethernet)</a:t>
              </a:r>
              <a:endParaRPr/>
            </a:p>
          </p:txBody>
        </p:sp>
        <p:sp>
          <p:nvSpPr>
            <p:cNvPr id="1918" name="Google Shape;1918;p31"/>
            <p:cNvSpPr txBox="1"/>
            <p:nvPr/>
          </p:nvSpPr>
          <p:spPr>
            <a:xfrm>
              <a:off x="2324" y="2773"/>
              <a:ext cx="636" cy="214"/>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memory</a:t>
              </a:r>
              <a:endParaRPr/>
            </a:p>
          </p:txBody>
        </p:sp>
        <p:sp>
          <p:nvSpPr>
            <p:cNvPr id="1919" name="Google Shape;1919;p31"/>
            <p:cNvSpPr/>
            <p:nvPr/>
          </p:nvSpPr>
          <p:spPr>
            <a:xfrm>
              <a:off x="2072" y="2542"/>
              <a:ext cx="1173" cy="688"/>
            </a:xfrm>
            <a:prstGeom prst="rect">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0" name="Google Shape;1920;p31"/>
            <p:cNvSpPr/>
            <p:nvPr/>
          </p:nvSpPr>
          <p:spPr>
            <a:xfrm>
              <a:off x="3557" y="2540"/>
              <a:ext cx="766" cy="702"/>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21" name="Google Shape;1921;p31"/>
            <p:cNvSpPr txBox="1"/>
            <p:nvPr/>
          </p:nvSpPr>
          <p:spPr>
            <a:xfrm>
              <a:off x="3565" y="2555"/>
              <a:ext cx="708" cy="682"/>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output</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port</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(e.g.,</a:t>
              </a:r>
              <a:endParaRPr/>
            </a:p>
            <a:p>
              <a:pPr indent="0" lvl="0" marL="0" marR="0" rtl="0" algn="ctr">
                <a:lnSpc>
                  <a:spcPct val="9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Ethernet)</a:t>
              </a:r>
              <a:endParaRPr/>
            </a:p>
          </p:txBody>
        </p:sp>
        <p:cxnSp>
          <p:nvCxnSpPr>
            <p:cNvPr id="1922" name="Google Shape;1922;p31"/>
            <p:cNvCxnSpPr/>
            <p:nvPr/>
          </p:nvCxnSpPr>
          <p:spPr>
            <a:xfrm>
              <a:off x="983" y="3561"/>
              <a:ext cx="3337" cy="0"/>
            </a:xfrm>
            <a:prstGeom prst="straightConnector1">
              <a:avLst/>
            </a:prstGeom>
            <a:noFill/>
            <a:ln cap="flat" cmpd="sng" w="28575">
              <a:solidFill>
                <a:srgbClr val="000000"/>
              </a:solidFill>
              <a:prstDash val="solid"/>
              <a:round/>
              <a:headEnd len="med" w="med" type="none"/>
              <a:tailEnd len="med" w="med" type="none"/>
            </a:ln>
          </p:spPr>
        </p:cxnSp>
        <p:cxnSp>
          <p:nvCxnSpPr>
            <p:cNvPr id="1923" name="Google Shape;1923;p31"/>
            <p:cNvCxnSpPr/>
            <p:nvPr/>
          </p:nvCxnSpPr>
          <p:spPr>
            <a:xfrm>
              <a:off x="1370" y="3252"/>
              <a:ext cx="0" cy="316"/>
            </a:xfrm>
            <a:prstGeom prst="straightConnector1">
              <a:avLst/>
            </a:prstGeom>
            <a:noFill/>
            <a:ln cap="flat" cmpd="sng" w="28575">
              <a:solidFill>
                <a:srgbClr val="3333CC"/>
              </a:solidFill>
              <a:prstDash val="solid"/>
              <a:round/>
              <a:headEnd len="med" w="med" type="none"/>
              <a:tailEnd len="med" w="med" type="none"/>
            </a:ln>
          </p:spPr>
        </p:cxnSp>
        <p:cxnSp>
          <p:nvCxnSpPr>
            <p:cNvPr id="1924" name="Google Shape;1924;p31"/>
            <p:cNvCxnSpPr/>
            <p:nvPr/>
          </p:nvCxnSpPr>
          <p:spPr>
            <a:xfrm>
              <a:off x="3939" y="3242"/>
              <a:ext cx="0" cy="316"/>
            </a:xfrm>
            <a:prstGeom prst="straightConnector1">
              <a:avLst/>
            </a:prstGeom>
            <a:noFill/>
            <a:ln cap="flat" cmpd="sng" w="28575">
              <a:solidFill>
                <a:srgbClr val="3333CC"/>
              </a:solidFill>
              <a:prstDash val="solid"/>
              <a:round/>
              <a:headEnd len="med" w="med" type="none"/>
              <a:tailEnd len="med" w="med" type="none"/>
            </a:ln>
          </p:spPr>
        </p:cxnSp>
        <p:cxnSp>
          <p:nvCxnSpPr>
            <p:cNvPr id="1925" name="Google Shape;1925;p31"/>
            <p:cNvCxnSpPr/>
            <p:nvPr/>
          </p:nvCxnSpPr>
          <p:spPr>
            <a:xfrm>
              <a:off x="2665" y="3240"/>
              <a:ext cx="0" cy="316"/>
            </a:xfrm>
            <a:prstGeom prst="straightConnector1">
              <a:avLst/>
            </a:prstGeom>
            <a:noFill/>
            <a:ln cap="flat" cmpd="sng" w="28575">
              <a:solidFill>
                <a:srgbClr val="FF0000"/>
              </a:solidFill>
              <a:prstDash val="solid"/>
              <a:round/>
              <a:headEnd len="med" w="med" type="none"/>
              <a:tailEnd len="med" w="med" type="none"/>
            </a:ln>
          </p:spPr>
        </p:cxnSp>
        <p:sp>
          <p:nvSpPr>
            <p:cNvPr id="1926" name="Google Shape;1926;p31"/>
            <p:cNvSpPr txBox="1"/>
            <p:nvPr/>
          </p:nvSpPr>
          <p:spPr>
            <a:xfrm>
              <a:off x="4304" y="3435"/>
              <a:ext cx="844"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system bus</a:t>
              </a:r>
              <a:endParaRPr/>
            </a:p>
          </p:txBody>
        </p:sp>
      </p:grpSp>
      <p:pic>
        <p:nvPicPr>
          <p:cNvPr id="1927" name="Google Shape;1927;p31"/>
          <p:cNvPicPr preferRelativeResize="0"/>
          <p:nvPr/>
        </p:nvPicPr>
        <p:blipFill rotWithShape="1">
          <a:blip r:embed="rId3">
            <a:alphaModFix/>
          </a:blip>
          <a:srcRect b="0" l="0" r="0" t="0"/>
          <a:stretch/>
        </p:blipFill>
        <p:spPr>
          <a:xfrm>
            <a:off x="2556774" y="4252428"/>
            <a:ext cx="533400" cy="684213"/>
          </a:xfrm>
          <a:prstGeom prst="rect">
            <a:avLst/>
          </a:prstGeom>
          <a:noFill/>
          <a:ln>
            <a:noFill/>
          </a:ln>
        </p:spPr>
      </p:pic>
      <p:pic>
        <p:nvPicPr>
          <p:cNvPr id="1928" name="Google Shape;1928;p31"/>
          <p:cNvPicPr preferRelativeResize="0"/>
          <p:nvPr/>
        </p:nvPicPr>
        <p:blipFill rotWithShape="1">
          <a:blip r:embed="rId3">
            <a:alphaModFix/>
          </a:blip>
          <a:srcRect b="0" l="0" r="0" t="0"/>
          <a:stretch/>
        </p:blipFill>
        <p:spPr>
          <a:xfrm>
            <a:off x="8195574" y="4215916"/>
            <a:ext cx="533400" cy="684212"/>
          </a:xfrm>
          <a:prstGeom prst="rect">
            <a:avLst/>
          </a:prstGeom>
          <a:noFill/>
          <a:ln>
            <a:noFill/>
          </a:ln>
        </p:spPr>
      </p:pic>
      <p:sp>
        <p:nvSpPr>
          <p:cNvPr id="1929" name="Google Shape;1929;p31"/>
          <p:cNvSpPr/>
          <p:nvPr/>
        </p:nvSpPr>
        <p:spPr>
          <a:xfrm>
            <a:off x="1809061" y="4487378"/>
            <a:ext cx="434975" cy="22225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0" name="Google Shape;1930;p31"/>
          <p:cNvSpPr/>
          <p:nvPr/>
        </p:nvSpPr>
        <p:spPr>
          <a:xfrm>
            <a:off x="1821761" y="4496903"/>
            <a:ext cx="446088" cy="212725"/>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1" name="Google Shape;1931;p3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930"/>
                                        </p:tgtEl>
                                        <p:attrNameLst>
                                          <p:attrName>style.visibility</p:attrName>
                                        </p:attrNameLst>
                                      </p:cBhvr>
                                      <p:to>
                                        <p:strVal val="visible"/>
                                      </p:to>
                                    </p:set>
                                    <p:animEffect filter="fade" transition="in">
                                      <p:cBhvr>
                                        <p:cTn dur="500"/>
                                        <p:tgtEl>
                                          <p:spTgt spid="1930"/>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1929"/>
                                        </p:tgtEl>
                                      </p:cBhvr>
                                    </p:animEffect>
                                    <p:set>
                                      <p:cBhvr>
                                        <p:cTn dur="1" fill="hold">
                                          <p:stCondLst>
                                            <p:cond delay="500"/>
                                          </p:stCondLst>
                                        </p:cTn>
                                        <p:tgtEl>
                                          <p:spTgt spid="19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p32"/>
          <p:cNvSpPr txBox="1"/>
          <p:nvPr>
            <p:ph idx="1" type="body"/>
          </p:nvPr>
        </p:nvSpPr>
        <p:spPr>
          <a:xfrm>
            <a:off x="771940" y="1405975"/>
            <a:ext cx="10574934" cy="2768460"/>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3200"/>
              <a:buFont typeface="Noto Sans Symbols"/>
              <a:buChar char="▪"/>
            </a:pPr>
            <a:r>
              <a:rPr lang="en-US" sz="3200"/>
              <a:t>datagram from input port memory to output port memory via a shared bus</a:t>
            </a:r>
            <a:endParaRPr/>
          </a:p>
          <a:p>
            <a:pPr indent="-222250" lvl="0" marL="352425" rtl="0" algn="l">
              <a:lnSpc>
                <a:spcPct val="90000"/>
              </a:lnSpc>
              <a:spcBef>
                <a:spcPts val="1000"/>
              </a:spcBef>
              <a:spcAft>
                <a:spcPts val="0"/>
              </a:spcAft>
              <a:buSzPts val="3200"/>
              <a:buFont typeface="Noto Sans Symbols"/>
              <a:buChar char="▪"/>
            </a:pPr>
            <a:r>
              <a:rPr i="1" lang="en-US" sz="3200">
                <a:solidFill>
                  <a:srgbClr val="CC0000"/>
                </a:solidFill>
              </a:rPr>
              <a:t>bus contention:</a:t>
            </a:r>
            <a:r>
              <a:rPr lang="en-US" sz="3200"/>
              <a:t>  switching speed limited by bus bandwidth</a:t>
            </a:r>
            <a:endParaRPr/>
          </a:p>
          <a:p>
            <a:pPr indent="-222250" lvl="0" marL="352425" rtl="0" algn="l">
              <a:lnSpc>
                <a:spcPct val="90000"/>
              </a:lnSpc>
              <a:spcBef>
                <a:spcPts val="1000"/>
              </a:spcBef>
              <a:spcAft>
                <a:spcPts val="0"/>
              </a:spcAft>
              <a:buSzPts val="3200"/>
              <a:buFont typeface="Noto Sans Symbols"/>
              <a:buChar char="▪"/>
            </a:pPr>
            <a:r>
              <a:rPr lang="en-US" sz="3200"/>
              <a:t>32 Gbps bus, Cisco 5600: sufficient speed for access routers</a:t>
            </a:r>
            <a:endParaRPr/>
          </a:p>
        </p:txBody>
      </p:sp>
      <p:sp>
        <p:nvSpPr>
          <p:cNvPr id="1938" name="Google Shape;1938;p32"/>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Switching via a bus</a:t>
            </a:r>
            <a:endParaRPr sz="4800"/>
          </a:p>
        </p:txBody>
      </p:sp>
      <p:grpSp>
        <p:nvGrpSpPr>
          <p:cNvPr id="1939" name="Google Shape;1939;p32"/>
          <p:cNvGrpSpPr/>
          <p:nvPr/>
        </p:nvGrpSpPr>
        <p:grpSpPr>
          <a:xfrm>
            <a:off x="4078698" y="4298863"/>
            <a:ext cx="5296665" cy="1766337"/>
            <a:chOff x="4336991" y="4484392"/>
            <a:chExt cx="2903568" cy="1047064"/>
          </a:xfrm>
        </p:grpSpPr>
        <p:grpSp>
          <p:nvGrpSpPr>
            <p:cNvPr id="1940" name="Google Shape;1940;p32"/>
            <p:cNvGrpSpPr/>
            <p:nvPr/>
          </p:nvGrpSpPr>
          <p:grpSpPr>
            <a:xfrm>
              <a:off x="4769281" y="4484392"/>
              <a:ext cx="1093120" cy="215900"/>
              <a:chOff x="876" y="2800"/>
              <a:chExt cx="788" cy="175"/>
            </a:xfrm>
          </p:grpSpPr>
          <p:sp>
            <p:nvSpPr>
              <p:cNvPr id="1941" name="Google Shape;1941;p32"/>
              <p:cNvSpPr/>
              <p:nvPr/>
            </p:nvSpPr>
            <p:spPr>
              <a:xfrm>
                <a:off x="925" y="2800"/>
                <a:ext cx="485" cy="175"/>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2" name="Google Shape;1942;p32"/>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3" name="Google Shape;1943;p32"/>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4" name="Google Shape;1944;p32"/>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945" name="Google Shape;1945;p32"/>
              <p:cNvCxnSpPr/>
              <p:nvPr/>
            </p:nvCxnSpPr>
            <p:spPr>
              <a:xfrm>
                <a:off x="876" y="2887"/>
                <a:ext cx="788" cy="0"/>
              </a:xfrm>
              <a:prstGeom prst="straightConnector1">
                <a:avLst/>
              </a:prstGeom>
              <a:noFill/>
              <a:ln cap="flat" cmpd="sng" w="19050">
                <a:solidFill>
                  <a:srgbClr val="000000"/>
                </a:solidFill>
                <a:prstDash val="solid"/>
                <a:round/>
                <a:headEnd len="med" w="med" type="none"/>
                <a:tailEnd len="med" w="med" type="triangle"/>
              </a:ln>
            </p:spPr>
          </p:cxnSp>
        </p:grpSp>
        <p:grpSp>
          <p:nvGrpSpPr>
            <p:cNvPr id="1946" name="Google Shape;1946;p32"/>
            <p:cNvGrpSpPr/>
            <p:nvPr/>
          </p:nvGrpSpPr>
          <p:grpSpPr>
            <a:xfrm>
              <a:off x="4767694" y="4879680"/>
              <a:ext cx="1094506" cy="215900"/>
              <a:chOff x="876" y="2800"/>
              <a:chExt cx="789" cy="175"/>
            </a:xfrm>
          </p:grpSpPr>
          <p:sp>
            <p:nvSpPr>
              <p:cNvPr id="1947" name="Google Shape;1947;p32"/>
              <p:cNvSpPr/>
              <p:nvPr/>
            </p:nvSpPr>
            <p:spPr>
              <a:xfrm>
                <a:off x="925" y="2800"/>
                <a:ext cx="485" cy="175"/>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8" name="Google Shape;1948;p32"/>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49" name="Google Shape;1949;p32"/>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0" name="Google Shape;1950;p32"/>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951" name="Google Shape;1951;p32"/>
              <p:cNvCxnSpPr/>
              <p:nvPr/>
            </p:nvCxnSpPr>
            <p:spPr>
              <a:xfrm>
                <a:off x="876" y="2887"/>
                <a:ext cx="789" cy="0"/>
              </a:xfrm>
              <a:prstGeom prst="straightConnector1">
                <a:avLst/>
              </a:prstGeom>
              <a:noFill/>
              <a:ln cap="flat" cmpd="sng" w="19050">
                <a:solidFill>
                  <a:srgbClr val="000000"/>
                </a:solidFill>
                <a:prstDash val="solid"/>
                <a:round/>
                <a:headEnd len="med" w="med" type="none"/>
                <a:tailEnd len="med" w="med" type="triangle"/>
              </a:ln>
            </p:spPr>
          </p:cxnSp>
        </p:grpSp>
        <p:grpSp>
          <p:nvGrpSpPr>
            <p:cNvPr id="1952" name="Google Shape;1952;p32"/>
            <p:cNvGrpSpPr/>
            <p:nvPr/>
          </p:nvGrpSpPr>
          <p:grpSpPr>
            <a:xfrm>
              <a:off x="4762932" y="5306717"/>
              <a:ext cx="1079248" cy="215900"/>
              <a:chOff x="876" y="2800"/>
              <a:chExt cx="778" cy="175"/>
            </a:xfrm>
          </p:grpSpPr>
          <p:sp>
            <p:nvSpPr>
              <p:cNvPr id="1953" name="Google Shape;1953;p32"/>
              <p:cNvSpPr/>
              <p:nvPr/>
            </p:nvSpPr>
            <p:spPr>
              <a:xfrm>
                <a:off x="925" y="2800"/>
                <a:ext cx="485" cy="175"/>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4" name="Google Shape;1954;p32"/>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5" name="Google Shape;1955;p32"/>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56" name="Google Shape;1956;p32"/>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957" name="Google Shape;1957;p32"/>
              <p:cNvCxnSpPr/>
              <p:nvPr/>
            </p:nvCxnSpPr>
            <p:spPr>
              <a:xfrm>
                <a:off x="876" y="2887"/>
                <a:ext cx="778" cy="0"/>
              </a:xfrm>
              <a:prstGeom prst="straightConnector1">
                <a:avLst/>
              </a:prstGeom>
              <a:noFill/>
              <a:ln cap="flat" cmpd="sng" w="19050">
                <a:solidFill>
                  <a:srgbClr val="000000"/>
                </a:solidFill>
                <a:prstDash val="solid"/>
                <a:round/>
                <a:headEnd len="med" w="med" type="none"/>
                <a:tailEnd len="med" w="med" type="triangle"/>
              </a:ln>
            </p:spPr>
          </p:cxnSp>
        </p:grpSp>
        <p:cxnSp>
          <p:nvCxnSpPr>
            <p:cNvPr id="1958" name="Google Shape;1958;p32"/>
            <p:cNvCxnSpPr/>
            <p:nvPr/>
          </p:nvCxnSpPr>
          <p:spPr>
            <a:xfrm>
              <a:off x="5888461" y="4492509"/>
              <a:ext cx="0" cy="1003300"/>
            </a:xfrm>
            <a:prstGeom prst="straightConnector1">
              <a:avLst/>
            </a:prstGeom>
            <a:noFill/>
            <a:ln cap="flat" cmpd="sng" w="76200">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grpSp>
          <p:nvGrpSpPr>
            <p:cNvPr id="1959" name="Google Shape;1959;p32"/>
            <p:cNvGrpSpPr/>
            <p:nvPr/>
          </p:nvGrpSpPr>
          <p:grpSpPr>
            <a:xfrm>
              <a:off x="5956300" y="4501349"/>
              <a:ext cx="1030288" cy="215900"/>
              <a:chOff x="367" y="3463"/>
              <a:chExt cx="649" cy="136"/>
            </a:xfrm>
          </p:grpSpPr>
          <p:sp>
            <p:nvSpPr>
              <p:cNvPr id="1960" name="Google Shape;1960;p32"/>
              <p:cNvSpPr/>
              <p:nvPr/>
            </p:nvSpPr>
            <p:spPr>
              <a:xfrm>
                <a:off x="498" y="3463"/>
                <a:ext cx="424" cy="136"/>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1" name="Google Shape;1961;p32"/>
              <p:cNvSpPr/>
              <p:nvPr/>
            </p:nvSpPr>
            <p:spPr>
              <a:xfrm>
                <a:off x="771" y="3500"/>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2" name="Google Shape;1962;p32"/>
              <p:cNvSpPr/>
              <p:nvPr/>
            </p:nvSpPr>
            <p:spPr>
              <a:xfrm>
                <a:off x="644" y="3477"/>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3" name="Google Shape;1963;p32"/>
              <p:cNvSpPr/>
              <p:nvPr/>
            </p:nvSpPr>
            <p:spPr>
              <a:xfrm>
                <a:off x="517" y="3480"/>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964" name="Google Shape;1964;p32"/>
              <p:cNvCxnSpPr/>
              <p:nvPr/>
            </p:nvCxnSpPr>
            <p:spPr>
              <a:xfrm>
                <a:off x="367" y="3527"/>
                <a:ext cx="649" cy="0"/>
              </a:xfrm>
              <a:prstGeom prst="straightConnector1">
                <a:avLst/>
              </a:prstGeom>
              <a:noFill/>
              <a:ln cap="flat" cmpd="sng" w="19050">
                <a:solidFill>
                  <a:srgbClr val="000000"/>
                </a:solidFill>
                <a:prstDash val="solid"/>
                <a:round/>
                <a:headEnd len="med" w="med" type="none"/>
                <a:tailEnd len="med" w="med" type="triangle"/>
              </a:ln>
            </p:spPr>
          </p:cxnSp>
        </p:grpSp>
        <p:grpSp>
          <p:nvGrpSpPr>
            <p:cNvPr id="1965" name="Google Shape;1965;p32"/>
            <p:cNvGrpSpPr/>
            <p:nvPr/>
          </p:nvGrpSpPr>
          <p:grpSpPr>
            <a:xfrm>
              <a:off x="5946775" y="4893462"/>
              <a:ext cx="1044574" cy="215900"/>
              <a:chOff x="358" y="3463"/>
              <a:chExt cx="658" cy="136"/>
            </a:xfrm>
          </p:grpSpPr>
          <p:sp>
            <p:nvSpPr>
              <p:cNvPr id="1966" name="Google Shape;1966;p32"/>
              <p:cNvSpPr/>
              <p:nvPr/>
            </p:nvSpPr>
            <p:spPr>
              <a:xfrm>
                <a:off x="498" y="3463"/>
                <a:ext cx="424" cy="136"/>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7" name="Google Shape;1967;p32"/>
              <p:cNvSpPr/>
              <p:nvPr/>
            </p:nvSpPr>
            <p:spPr>
              <a:xfrm>
                <a:off x="771" y="3500"/>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8" name="Google Shape;1968;p32"/>
              <p:cNvSpPr/>
              <p:nvPr/>
            </p:nvSpPr>
            <p:spPr>
              <a:xfrm>
                <a:off x="644" y="3477"/>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9" name="Google Shape;1969;p32"/>
              <p:cNvSpPr/>
              <p:nvPr/>
            </p:nvSpPr>
            <p:spPr>
              <a:xfrm>
                <a:off x="517" y="3480"/>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970" name="Google Shape;1970;p32"/>
              <p:cNvCxnSpPr/>
              <p:nvPr/>
            </p:nvCxnSpPr>
            <p:spPr>
              <a:xfrm>
                <a:off x="358" y="3527"/>
                <a:ext cx="658" cy="0"/>
              </a:xfrm>
              <a:prstGeom prst="straightConnector1">
                <a:avLst/>
              </a:prstGeom>
              <a:noFill/>
              <a:ln cap="flat" cmpd="sng" w="19050">
                <a:solidFill>
                  <a:srgbClr val="000000"/>
                </a:solidFill>
                <a:prstDash val="solid"/>
                <a:round/>
                <a:headEnd len="med" w="med" type="none"/>
                <a:tailEnd len="med" w="med" type="triangle"/>
              </a:ln>
            </p:spPr>
          </p:cxnSp>
        </p:grpSp>
        <p:grpSp>
          <p:nvGrpSpPr>
            <p:cNvPr id="1971" name="Google Shape;1971;p32"/>
            <p:cNvGrpSpPr/>
            <p:nvPr/>
          </p:nvGrpSpPr>
          <p:grpSpPr>
            <a:xfrm>
              <a:off x="5945368" y="5315556"/>
              <a:ext cx="1046163" cy="215900"/>
              <a:chOff x="357" y="3463"/>
              <a:chExt cx="659" cy="136"/>
            </a:xfrm>
          </p:grpSpPr>
          <p:sp>
            <p:nvSpPr>
              <p:cNvPr id="1972" name="Google Shape;1972;p32"/>
              <p:cNvSpPr/>
              <p:nvPr/>
            </p:nvSpPr>
            <p:spPr>
              <a:xfrm>
                <a:off x="498" y="3463"/>
                <a:ext cx="424" cy="136"/>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3" name="Google Shape;1973;p32"/>
              <p:cNvSpPr/>
              <p:nvPr/>
            </p:nvSpPr>
            <p:spPr>
              <a:xfrm>
                <a:off x="771" y="3500"/>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4" name="Google Shape;1974;p32"/>
              <p:cNvSpPr/>
              <p:nvPr/>
            </p:nvSpPr>
            <p:spPr>
              <a:xfrm>
                <a:off x="644" y="3477"/>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5" name="Google Shape;1975;p32"/>
              <p:cNvSpPr/>
              <p:nvPr/>
            </p:nvSpPr>
            <p:spPr>
              <a:xfrm>
                <a:off x="517" y="3480"/>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976" name="Google Shape;1976;p32"/>
              <p:cNvCxnSpPr/>
              <p:nvPr/>
            </p:nvCxnSpPr>
            <p:spPr>
              <a:xfrm>
                <a:off x="357" y="3527"/>
                <a:ext cx="659" cy="0"/>
              </a:xfrm>
              <a:prstGeom prst="straightConnector1">
                <a:avLst/>
              </a:prstGeom>
              <a:noFill/>
              <a:ln cap="flat" cmpd="sng" w="19050">
                <a:solidFill>
                  <a:srgbClr val="000000"/>
                </a:solidFill>
                <a:prstDash val="solid"/>
                <a:round/>
                <a:headEnd len="med" w="med" type="none"/>
                <a:tailEnd len="med" w="med" type="triangle"/>
              </a:ln>
            </p:spPr>
          </p:cxnSp>
        </p:grpSp>
        <p:sp>
          <p:nvSpPr>
            <p:cNvPr id="1977" name="Google Shape;1977;p32"/>
            <p:cNvSpPr/>
            <p:nvPr/>
          </p:nvSpPr>
          <p:spPr>
            <a:xfrm>
              <a:off x="4336991" y="4553666"/>
              <a:ext cx="2903568" cy="396590"/>
            </a:xfrm>
            <a:custGeom>
              <a:rect b="b" l="l" r="r" t="t"/>
              <a:pathLst>
                <a:path extrusionOk="0" h="10156" w="10000">
                  <a:moveTo>
                    <a:pt x="0" y="3"/>
                  </a:moveTo>
                  <a:lnTo>
                    <a:pt x="5351" y="0"/>
                  </a:lnTo>
                  <a:cubicBezTo>
                    <a:pt x="5359" y="3359"/>
                    <a:pt x="5357" y="6797"/>
                    <a:pt x="5365" y="10156"/>
                  </a:cubicBezTo>
                  <a:lnTo>
                    <a:pt x="10000" y="9777"/>
                  </a:lnTo>
                </a:path>
              </a:pathLst>
            </a:custGeom>
            <a:noFill/>
            <a:ln cap="flat" cmpd="sng" w="381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1978" name="Google Shape;1978;p3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3" name="Shape 1983"/>
        <p:cNvGrpSpPr/>
        <p:nvPr/>
      </p:nvGrpSpPr>
      <p:grpSpPr>
        <a:xfrm>
          <a:off x="0" y="0"/>
          <a:ext cx="0" cy="0"/>
          <a:chOff x="0" y="0"/>
          <a:chExt cx="0" cy="0"/>
        </a:xfrm>
      </p:grpSpPr>
      <p:sp>
        <p:nvSpPr>
          <p:cNvPr id="1984" name="Google Shape;1984;p33"/>
          <p:cNvSpPr txBox="1"/>
          <p:nvPr>
            <p:ph idx="1" type="body"/>
          </p:nvPr>
        </p:nvSpPr>
        <p:spPr>
          <a:xfrm>
            <a:off x="771940" y="1405975"/>
            <a:ext cx="6477000" cy="5100842"/>
          </a:xfrm>
          <a:prstGeom prst="rect">
            <a:avLst/>
          </a:prstGeom>
          <a:noFill/>
          <a:ln>
            <a:noFill/>
          </a:ln>
        </p:spPr>
        <p:txBody>
          <a:bodyPr anchorCtr="0" anchor="t" bIns="45700" lIns="91425" spcFirstLastPara="1" rIns="91425" wrap="square" tIns="45700">
            <a:normAutofit/>
          </a:bodyPr>
          <a:lstStyle/>
          <a:p>
            <a:pPr indent="-287338" lvl="0" marL="352425" rtl="0" algn="l">
              <a:lnSpc>
                <a:spcPct val="90000"/>
              </a:lnSpc>
              <a:spcBef>
                <a:spcPts val="0"/>
              </a:spcBef>
              <a:spcAft>
                <a:spcPts val="0"/>
              </a:spcAft>
              <a:buSzPts val="3200"/>
              <a:buFont typeface="Noto Sans Symbols"/>
              <a:buChar char="▪"/>
            </a:pPr>
            <a:r>
              <a:rPr lang="en-US" sz="3200"/>
              <a:t>Crossbar, Clos networks, other interconnection nets initially developed to connect processors in multiprocessor</a:t>
            </a:r>
            <a:endParaRPr/>
          </a:p>
        </p:txBody>
      </p:sp>
      <p:sp>
        <p:nvSpPr>
          <p:cNvPr id="1985" name="Google Shape;1985;p33"/>
          <p:cNvSpPr txBox="1"/>
          <p:nvPr>
            <p:ph type="title"/>
          </p:nvPr>
        </p:nvSpPr>
        <p:spPr>
          <a:xfrm>
            <a:off x="838200" y="398813"/>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Switching via interconnection network</a:t>
            </a:r>
            <a:endParaRPr/>
          </a:p>
        </p:txBody>
      </p:sp>
      <p:grpSp>
        <p:nvGrpSpPr>
          <p:cNvPr id="1986" name="Google Shape;1986;p33"/>
          <p:cNvGrpSpPr/>
          <p:nvPr/>
        </p:nvGrpSpPr>
        <p:grpSpPr>
          <a:xfrm>
            <a:off x="8083826" y="1590262"/>
            <a:ext cx="2315645" cy="1855304"/>
            <a:chOff x="7417077" y="4485654"/>
            <a:chExt cx="2109788" cy="2066925"/>
          </a:xfrm>
        </p:grpSpPr>
        <p:grpSp>
          <p:nvGrpSpPr>
            <p:cNvPr id="1987" name="Google Shape;1987;p33"/>
            <p:cNvGrpSpPr/>
            <p:nvPr/>
          </p:nvGrpSpPr>
          <p:grpSpPr>
            <a:xfrm>
              <a:off x="7469465" y="4485654"/>
              <a:ext cx="890587" cy="215900"/>
              <a:chOff x="876" y="2800"/>
              <a:chExt cx="642" cy="175"/>
            </a:xfrm>
          </p:grpSpPr>
          <p:sp>
            <p:nvSpPr>
              <p:cNvPr id="1988" name="Google Shape;1988;p33"/>
              <p:cNvSpPr/>
              <p:nvPr/>
            </p:nvSpPr>
            <p:spPr>
              <a:xfrm>
                <a:off x="925" y="2800"/>
                <a:ext cx="485" cy="175"/>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89" name="Google Shape;1989;p33"/>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0" name="Google Shape;1990;p33"/>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1" name="Google Shape;1991;p33"/>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992" name="Google Shape;1992;p33"/>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1993" name="Google Shape;1993;p33"/>
            <p:cNvGrpSpPr/>
            <p:nvPr/>
          </p:nvGrpSpPr>
          <p:grpSpPr>
            <a:xfrm>
              <a:off x="7445652" y="4880941"/>
              <a:ext cx="890588" cy="215900"/>
              <a:chOff x="876" y="2800"/>
              <a:chExt cx="642" cy="175"/>
            </a:xfrm>
          </p:grpSpPr>
          <p:sp>
            <p:nvSpPr>
              <p:cNvPr id="1994" name="Google Shape;1994;p33"/>
              <p:cNvSpPr/>
              <p:nvPr/>
            </p:nvSpPr>
            <p:spPr>
              <a:xfrm>
                <a:off x="925" y="2800"/>
                <a:ext cx="485" cy="175"/>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5" name="Google Shape;1995;p33"/>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6" name="Google Shape;1996;p33"/>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7" name="Google Shape;1997;p33"/>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998" name="Google Shape;1998;p33"/>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1999" name="Google Shape;1999;p33"/>
            <p:cNvGrpSpPr/>
            <p:nvPr/>
          </p:nvGrpSpPr>
          <p:grpSpPr>
            <a:xfrm>
              <a:off x="7440890" y="5307979"/>
              <a:ext cx="890587" cy="215900"/>
              <a:chOff x="876" y="2800"/>
              <a:chExt cx="642" cy="175"/>
            </a:xfrm>
          </p:grpSpPr>
          <p:sp>
            <p:nvSpPr>
              <p:cNvPr id="2000" name="Google Shape;2000;p33"/>
              <p:cNvSpPr/>
              <p:nvPr/>
            </p:nvSpPr>
            <p:spPr>
              <a:xfrm>
                <a:off x="925" y="2800"/>
                <a:ext cx="485" cy="175"/>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01" name="Google Shape;2001;p33"/>
              <p:cNvSpPr/>
              <p:nvPr/>
            </p:nvSpPr>
            <p:spPr>
              <a:xfrm>
                <a:off x="945" y="2849"/>
                <a:ext cx="151" cy="78"/>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02" name="Google Shape;2002;p33"/>
              <p:cNvSpPr/>
              <p:nvPr/>
            </p:nvSpPr>
            <p:spPr>
              <a:xfrm>
                <a:off x="1117" y="2818"/>
                <a:ext cx="124" cy="13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03" name="Google Shape;2003;p33"/>
              <p:cNvSpPr/>
              <p:nvPr/>
            </p:nvSpPr>
            <p:spPr>
              <a:xfrm>
                <a:off x="1263" y="2815"/>
                <a:ext cx="125" cy="13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004" name="Google Shape;2004;p33"/>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2005" name="Google Shape;2005;p33"/>
            <p:cNvGrpSpPr/>
            <p:nvPr/>
          </p:nvGrpSpPr>
          <p:grpSpPr>
            <a:xfrm rot="5400000">
              <a:off x="8561665" y="5501654"/>
              <a:ext cx="895350" cy="1035050"/>
              <a:chOff x="2952" y="2778"/>
              <a:chExt cx="564" cy="652"/>
            </a:xfrm>
          </p:grpSpPr>
          <p:grpSp>
            <p:nvGrpSpPr>
              <p:cNvPr id="2006" name="Google Shape;2006;p33"/>
              <p:cNvGrpSpPr/>
              <p:nvPr/>
            </p:nvGrpSpPr>
            <p:grpSpPr>
              <a:xfrm>
                <a:off x="2952" y="2778"/>
                <a:ext cx="561" cy="136"/>
                <a:chOff x="453" y="3465"/>
                <a:chExt cx="561" cy="136"/>
              </a:xfrm>
            </p:grpSpPr>
            <p:sp>
              <p:nvSpPr>
                <p:cNvPr id="2007" name="Google Shape;2007;p33"/>
                <p:cNvSpPr/>
                <p:nvPr/>
              </p:nvSpPr>
              <p:spPr>
                <a:xfrm>
                  <a:off x="496" y="3465"/>
                  <a:ext cx="424" cy="136"/>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08" name="Google Shape;2008;p33"/>
                <p:cNvSpPr/>
                <p:nvPr/>
              </p:nvSpPr>
              <p:spPr>
                <a:xfrm>
                  <a:off x="769" y="3504"/>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09" name="Google Shape;2009;p33"/>
                <p:cNvSpPr/>
                <p:nvPr/>
              </p:nvSpPr>
              <p:spPr>
                <a:xfrm>
                  <a:off x="642" y="3479"/>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0" name="Google Shape;2010;p33"/>
                <p:cNvSpPr/>
                <p:nvPr/>
              </p:nvSpPr>
              <p:spPr>
                <a:xfrm>
                  <a:off x="515" y="3484"/>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011" name="Google Shape;2011;p33"/>
                <p:cNvCxnSpPr/>
                <p:nvPr/>
              </p:nvCxnSpPr>
              <p:spPr>
                <a:xfrm flipH="1" rot="10800000">
                  <a:off x="453" y="3529"/>
                  <a:ext cx="561" cy="4"/>
                </a:xfrm>
                <a:prstGeom prst="straightConnector1">
                  <a:avLst/>
                </a:prstGeom>
                <a:noFill/>
                <a:ln cap="flat" cmpd="sng" w="19050">
                  <a:solidFill>
                    <a:srgbClr val="000000"/>
                  </a:solidFill>
                  <a:prstDash val="solid"/>
                  <a:round/>
                  <a:headEnd len="med" w="med" type="none"/>
                  <a:tailEnd len="med" w="med" type="triangle"/>
                </a:ln>
              </p:spPr>
            </p:cxnSp>
          </p:grpSp>
          <p:grpSp>
            <p:nvGrpSpPr>
              <p:cNvPr id="2012" name="Google Shape;2012;p33"/>
              <p:cNvGrpSpPr/>
              <p:nvPr/>
            </p:nvGrpSpPr>
            <p:grpSpPr>
              <a:xfrm>
                <a:off x="2955" y="3025"/>
                <a:ext cx="561" cy="136"/>
                <a:chOff x="453" y="3465"/>
                <a:chExt cx="561" cy="136"/>
              </a:xfrm>
            </p:grpSpPr>
            <p:sp>
              <p:nvSpPr>
                <p:cNvPr id="2013" name="Google Shape;2013;p33"/>
                <p:cNvSpPr/>
                <p:nvPr/>
              </p:nvSpPr>
              <p:spPr>
                <a:xfrm>
                  <a:off x="496" y="3465"/>
                  <a:ext cx="424" cy="136"/>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4" name="Google Shape;2014;p33"/>
                <p:cNvSpPr/>
                <p:nvPr/>
              </p:nvSpPr>
              <p:spPr>
                <a:xfrm>
                  <a:off x="769" y="3504"/>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5" name="Google Shape;2015;p33"/>
                <p:cNvSpPr/>
                <p:nvPr/>
              </p:nvSpPr>
              <p:spPr>
                <a:xfrm>
                  <a:off x="642" y="3479"/>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16" name="Google Shape;2016;p33"/>
                <p:cNvSpPr/>
                <p:nvPr/>
              </p:nvSpPr>
              <p:spPr>
                <a:xfrm>
                  <a:off x="515" y="3484"/>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017" name="Google Shape;2017;p33"/>
                <p:cNvCxnSpPr/>
                <p:nvPr/>
              </p:nvCxnSpPr>
              <p:spPr>
                <a:xfrm flipH="1" rot="10800000">
                  <a:off x="453" y="3529"/>
                  <a:ext cx="561" cy="4"/>
                </a:xfrm>
                <a:prstGeom prst="straightConnector1">
                  <a:avLst/>
                </a:prstGeom>
                <a:noFill/>
                <a:ln cap="flat" cmpd="sng" w="19050">
                  <a:solidFill>
                    <a:srgbClr val="000000"/>
                  </a:solidFill>
                  <a:prstDash val="solid"/>
                  <a:round/>
                  <a:headEnd len="med" w="med" type="none"/>
                  <a:tailEnd len="med" w="med" type="triangle"/>
                </a:ln>
              </p:spPr>
            </p:cxnSp>
          </p:grpSp>
          <p:grpSp>
            <p:nvGrpSpPr>
              <p:cNvPr id="2018" name="Google Shape;2018;p33"/>
              <p:cNvGrpSpPr/>
              <p:nvPr/>
            </p:nvGrpSpPr>
            <p:grpSpPr>
              <a:xfrm>
                <a:off x="2952" y="3294"/>
                <a:ext cx="561" cy="136"/>
                <a:chOff x="453" y="3465"/>
                <a:chExt cx="561" cy="136"/>
              </a:xfrm>
            </p:grpSpPr>
            <p:sp>
              <p:nvSpPr>
                <p:cNvPr id="2019" name="Google Shape;2019;p33"/>
                <p:cNvSpPr/>
                <p:nvPr/>
              </p:nvSpPr>
              <p:spPr>
                <a:xfrm>
                  <a:off x="496" y="3465"/>
                  <a:ext cx="424" cy="136"/>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0" name="Google Shape;2020;p33"/>
                <p:cNvSpPr/>
                <p:nvPr/>
              </p:nvSpPr>
              <p:spPr>
                <a:xfrm>
                  <a:off x="769" y="3504"/>
                  <a:ext cx="132" cy="61"/>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1" name="Google Shape;2021;p33"/>
                <p:cNvSpPr/>
                <p:nvPr/>
              </p:nvSpPr>
              <p:spPr>
                <a:xfrm>
                  <a:off x="642" y="3479"/>
                  <a:ext cx="108" cy="104"/>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2" name="Google Shape;2022;p33"/>
                <p:cNvSpPr/>
                <p:nvPr/>
              </p:nvSpPr>
              <p:spPr>
                <a:xfrm>
                  <a:off x="515" y="3484"/>
                  <a:ext cx="108" cy="105"/>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023" name="Google Shape;2023;p33"/>
                <p:cNvCxnSpPr/>
                <p:nvPr/>
              </p:nvCxnSpPr>
              <p:spPr>
                <a:xfrm flipH="1" rot="10800000">
                  <a:off x="453" y="3529"/>
                  <a:ext cx="561" cy="4"/>
                </a:xfrm>
                <a:prstGeom prst="straightConnector1">
                  <a:avLst/>
                </a:prstGeom>
                <a:noFill/>
                <a:ln cap="flat" cmpd="sng" w="19050">
                  <a:solidFill>
                    <a:srgbClr val="000000"/>
                  </a:solidFill>
                  <a:prstDash val="solid"/>
                  <a:round/>
                  <a:headEnd len="med" w="med" type="none"/>
                  <a:tailEnd len="med" w="med" type="triangle"/>
                </a:ln>
              </p:spPr>
            </p:cxnSp>
          </p:grpSp>
        </p:grpSp>
        <p:cxnSp>
          <p:nvCxnSpPr>
            <p:cNvPr id="2024" name="Google Shape;2024;p33"/>
            <p:cNvCxnSpPr/>
            <p:nvPr/>
          </p:nvCxnSpPr>
          <p:spPr>
            <a:xfrm>
              <a:off x="8360052" y="4592016"/>
              <a:ext cx="1063625" cy="0"/>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cxnSp>
          <p:nvCxnSpPr>
            <p:cNvPr id="2025" name="Google Shape;2025;p33"/>
            <p:cNvCxnSpPr/>
            <p:nvPr/>
          </p:nvCxnSpPr>
          <p:spPr>
            <a:xfrm flipH="1" rot="10800000">
              <a:off x="8321952" y="4979366"/>
              <a:ext cx="1111250" cy="3175"/>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cxnSp>
          <p:nvCxnSpPr>
            <p:cNvPr id="2026" name="Google Shape;2026;p33"/>
            <p:cNvCxnSpPr/>
            <p:nvPr/>
          </p:nvCxnSpPr>
          <p:spPr>
            <a:xfrm>
              <a:off x="8321952" y="5411166"/>
              <a:ext cx="1101725" cy="0"/>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cxnSp>
          <p:nvCxnSpPr>
            <p:cNvPr id="2027" name="Google Shape;2027;p33"/>
            <p:cNvCxnSpPr/>
            <p:nvPr/>
          </p:nvCxnSpPr>
          <p:spPr>
            <a:xfrm rot="10800000">
              <a:off x="8604527" y="4592016"/>
              <a:ext cx="0" cy="977900"/>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cxnSp>
          <p:nvCxnSpPr>
            <p:cNvPr id="2028" name="Google Shape;2028;p33"/>
            <p:cNvCxnSpPr/>
            <p:nvPr/>
          </p:nvCxnSpPr>
          <p:spPr>
            <a:xfrm rot="10800000">
              <a:off x="9026802" y="4592016"/>
              <a:ext cx="0" cy="977900"/>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cxnSp>
          <p:nvCxnSpPr>
            <p:cNvPr id="2029" name="Google Shape;2029;p33"/>
            <p:cNvCxnSpPr/>
            <p:nvPr/>
          </p:nvCxnSpPr>
          <p:spPr>
            <a:xfrm rot="10800000">
              <a:off x="9423677" y="4582491"/>
              <a:ext cx="0" cy="977900"/>
            </a:xfrm>
            <a:prstGeom prst="straightConnector1">
              <a:avLst/>
            </a:prstGeom>
            <a:noFill/>
            <a:ln cap="flat" cmpd="sng" w="28575">
              <a:solidFill>
                <a:srgbClr val="FF0000"/>
              </a:solidFill>
              <a:prstDash val="solid"/>
              <a:round/>
              <a:headEnd len="med" w="med" type="none"/>
              <a:tailEnd len="med" w="med" type="none"/>
            </a:ln>
            <a:effectLst>
              <a:outerShdw blurRad="50800" rotWithShape="0" algn="tl" dir="2700000" dist="38100">
                <a:srgbClr val="000000">
                  <a:alpha val="40000"/>
                </a:srgbClr>
              </a:outerShdw>
            </a:effectLst>
          </p:spPr>
        </p:cxnSp>
        <p:sp>
          <p:nvSpPr>
            <p:cNvPr id="2030" name="Google Shape;2030;p33"/>
            <p:cNvSpPr/>
            <p:nvPr/>
          </p:nvSpPr>
          <p:spPr>
            <a:xfrm>
              <a:off x="8563252" y="4553916"/>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1" name="Google Shape;2031;p33"/>
            <p:cNvSpPr/>
            <p:nvPr/>
          </p:nvSpPr>
          <p:spPr>
            <a:xfrm>
              <a:off x="8563252" y="493809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2" name="Google Shape;2032;p33"/>
            <p:cNvSpPr/>
            <p:nvPr/>
          </p:nvSpPr>
          <p:spPr>
            <a:xfrm>
              <a:off x="8556902" y="536354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3" name="Google Shape;2033;p33"/>
            <p:cNvSpPr/>
            <p:nvPr/>
          </p:nvSpPr>
          <p:spPr>
            <a:xfrm>
              <a:off x="8988702" y="4553916"/>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4" name="Google Shape;2034;p33"/>
            <p:cNvSpPr/>
            <p:nvPr/>
          </p:nvSpPr>
          <p:spPr>
            <a:xfrm>
              <a:off x="8988702" y="493809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5" name="Google Shape;2035;p33"/>
            <p:cNvSpPr/>
            <p:nvPr/>
          </p:nvSpPr>
          <p:spPr>
            <a:xfrm>
              <a:off x="8982352" y="536354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6" name="Google Shape;2036;p33"/>
            <p:cNvSpPr/>
            <p:nvPr/>
          </p:nvSpPr>
          <p:spPr>
            <a:xfrm>
              <a:off x="9379227" y="4553916"/>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7" name="Google Shape;2037;p33"/>
            <p:cNvSpPr/>
            <p:nvPr/>
          </p:nvSpPr>
          <p:spPr>
            <a:xfrm>
              <a:off x="9379227" y="493809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8" name="Google Shape;2038;p33"/>
            <p:cNvSpPr/>
            <p:nvPr/>
          </p:nvSpPr>
          <p:spPr>
            <a:xfrm>
              <a:off x="9372877" y="5363541"/>
              <a:ext cx="88900" cy="8890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39" name="Google Shape;2039;p33"/>
            <p:cNvSpPr/>
            <p:nvPr/>
          </p:nvSpPr>
          <p:spPr>
            <a:xfrm>
              <a:off x="7417077" y="4538041"/>
              <a:ext cx="1543050" cy="2014538"/>
            </a:xfrm>
            <a:custGeom>
              <a:rect b="b" l="l" r="r" t="t"/>
              <a:pathLst>
                <a:path extrusionOk="0" h="1266" w="972">
                  <a:moveTo>
                    <a:pt x="0" y="3"/>
                  </a:moveTo>
                  <a:lnTo>
                    <a:pt x="969" y="0"/>
                  </a:lnTo>
                  <a:lnTo>
                    <a:pt x="972" y="1266"/>
                  </a:lnTo>
                </a:path>
              </a:pathLst>
            </a:custGeom>
            <a:noFill/>
            <a:ln cap="flat" cmpd="sng" w="38100">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2040" name="Google Shape;2040;p33"/>
          <p:cNvGrpSpPr/>
          <p:nvPr/>
        </p:nvGrpSpPr>
        <p:grpSpPr>
          <a:xfrm>
            <a:off x="8097079" y="4019964"/>
            <a:ext cx="3244414" cy="2535302"/>
            <a:chOff x="8097079" y="4019964"/>
            <a:chExt cx="3244414" cy="2535302"/>
          </a:xfrm>
        </p:grpSpPr>
        <p:grpSp>
          <p:nvGrpSpPr>
            <p:cNvPr id="2041" name="Google Shape;2041;p33"/>
            <p:cNvGrpSpPr/>
            <p:nvPr/>
          </p:nvGrpSpPr>
          <p:grpSpPr>
            <a:xfrm>
              <a:off x="8169965" y="4019964"/>
              <a:ext cx="2682875" cy="1949450"/>
              <a:chOff x="7772400" y="4086225"/>
              <a:chExt cx="2682875" cy="1949450"/>
            </a:xfrm>
          </p:grpSpPr>
          <p:sp>
            <p:nvSpPr>
              <p:cNvPr id="2042" name="Google Shape;2042;p33"/>
              <p:cNvSpPr/>
              <p:nvPr/>
            </p:nvSpPr>
            <p:spPr>
              <a:xfrm>
                <a:off x="7778750" y="4194175"/>
                <a:ext cx="2676525" cy="479425"/>
              </a:xfrm>
              <a:custGeom>
                <a:rect b="b" l="l" r="r" t="t"/>
                <a:pathLst>
                  <a:path extrusionOk="0" h="479425" w="2676525">
                    <a:moveTo>
                      <a:pt x="0" y="476250"/>
                    </a:moveTo>
                    <a:lnTo>
                      <a:pt x="622300" y="479425"/>
                    </a:lnTo>
                    <a:lnTo>
                      <a:pt x="1028700" y="0"/>
                    </a:lnTo>
                    <a:lnTo>
                      <a:pt x="1644650" y="0"/>
                    </a:lnTo>
                    <a:lnTo>
                      <a:pt x="2054225" y="469900"/>
                    </a:lnTo>
                    <a:lnTo>
                      <a:pt x="2676525" y="466725"/>
                    </a:lnTo>
                  </a:path>
                </a:pathLst>
              </a:cu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3" name="Google Shape;2043;p33"/>
              <p:cNvSpPr/>
              <p:nvPr/>
            </p:nvSpPr>
            <p:spPr>
              <a:xfrm flipH="1" rot="10800000">
                <a:off x="7775575" y="5454650"/>
                <a:ext cx="2676525" cy="479425"/>
              </a:xfrm>
              <a:custGeom>
                <a:rect b="b" l="l" r="r" t="t"/>
                <a:pathLst>
                  <a:path extrusionOk="0" h="479425" w="2676525">
                    <a:moveTo>
                      <a:pt x="0" y="476250"/>
                    </a:moveTo>
                    <a:lnTo>
                      <a:pt x="622300" y="479425"/>
                    </a:lnTo>
                    <a:lnTo>
                      <a:pt x="1028700" y="0"/>
                    </a:lnTo>
                    <a:lnTo>
                      <a:pt x="1644650" y="0"/>
                    </a:lnTo>
                    <a:lnTo>
                      <a:pt x="2054225" y="469900"/>
                    </a:lnTo>
                    <a:lnTo>
                      <a:pt x="2676525" y="466725"/>
                    </a:lnTo>
                  </a:path>
                </a:pathLst>
              </a:cu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4" name="Google Shape;2044;p33"/>
              <p:cNvSpPr/>
              <p:nvPr/>
            </p:nvSpPr>
            <p:spPr>
              <a:xfrm>
                <a:off x="7781925" y="4699000"/>
                <a:ext cx="2673350" cy="57150"/>
              </a:xfrm>
              <a:custGeom>
                <a:rect b="b" l="l" r="r" t="t"/>
                <a:pathLst>
                  <a:path extrusionOk="0" h="57150" w="2673350">
                    <a:moveTo>
                      <a:pt x="0" y="57150"/>
                    </a:moveTo>
                    <a:lnTo>
                      <a:pt x="619125" y="57150"/>
                    </a:lnTo>
                    <a:lnTo>
                      <a:pt x="1025525" y="0"/>
                    </a:lnTo>
                    <a:lnTo>
                      <a:pt x="1638300" y="3175"/>
                    </a:lnTo>
                    <a:lnTo>
                      <a:pt x="2047875" y="47625"/>
                    </a:lnTo>
                    <a:lnTo>
                      <a:pt x="2673350" y="47625"/>
                    </a:lnTo>
                  </a:path>
                </a:pathLst>
              </a:cu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5" name="Google Shape;2045;p33"/>
              <p:cNvSpPr/>
              <p:nvPr/>
            </p:nvSpPr>
            <p:spPr>
              <a:xfrm flipH="1" rot="10800000">
                <a:off x="7772400" y="5381625"/>
                <a:ext cx="2673350" cy="57150"/>
              </a:xfrm>
              <a:custGeom>
                <a:rect b="b" l="l" r="r" t="t"/>
                <a:pathLst>
                  <a:path extrusionOk="0" h="57150" w="2673350">
                    <a:moveTo>
                      <a:pt x="0" y="57150"/>
                    </a:moveTo>
                    <a:lnTo>
                      <a:pt x="619125" y="57150"/>
                    </a:lnTo>
                    <a:lnTo>
                      <a:pt x="1025525" y="0"/>
                    </a:lnTo>
                    <a:lnTo>
                      <a:pt x="1638300" y="3175"/>
                    </a:lnTo>
                    <a:lnTo>
                      <a:pt x="2047875" y="47625"/>
                    </a:lnTo>
                    <a:lnTo>
                      <a:pt x="2673350" y="47625"/>
                    </a:lnTo>
                  </a:path>
                </a:pathLst>
              </a:cu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6" name="Google Shape;2046;p33"/>
              <p:cNvSpPr/>
              <p:nvPr/>
            </p:nvSpPr>
            <p:spPr>
              <a:xfrm>
                <a:off x="7781925" y="4832350"/>
                <a:ext cx="2670175" cy="431800"/>
              </a:xfrm>
              <a:custGeom>
                <a:rect b="b" l="l" r="r" t="t"/>
                <a:pathLst>
                  <a:path extrusionOk="0" h="431800" w="2670175">
                    <a:moveTo>
                      <a:pt x="0" y="9525"/>
                    </a:moveTo>
                    <a:lnTo>
                      <a:pt x="619125" y="12700"/>
                    </a:lnTo>
                    <a:lnTo>
                      <a:pt x="1028700" y="431800"/>
                    </a:lnTo>
                    <a:lnTo>
                      <a:pt x="1647825" y="431800"/>
                    </a:lnTo>
                    <a:lnTo>
                      <a:pt x="2047875" y="0"/>
                    </a:lnTo>
                    <a:lnTo>
                      <a:pt x="2670175" y="0"/>
                    </a:lnTo>
                    <a:lnTo>
                      <a:pt x="2670175" y="0"/>
                    </a:lnTo>
                  </a:path>
                </a:pathLst>
              </a:cu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7" name="Google Shape;2047;p33"/>
              <p:cNvSpPr/>
              <p:nvPr/>
            </p:nvSpPr>
            <p:spPr>
              <a:xfrm flipH="1" rot="10800000">
                <a:off x="7772400" y="4870450"/>
                <a:ext cx="2670175" cy="431800"/>
              </a:xfrm>
              <a:custGeom>
                <a:rect b="b" l="l" r="r" t="t"/>
                <a:pathLst>
                  <a:path extrusionOk="0" h="431800" w="2670175">
                    <a:moveTo>
                      <a:pt x="0" y="9525"/>
                    </a:moveTo>
                    <a:lnTo>
                      <a:pt x="619125" y="12700"/>
                    </a:lnTo>
                    <a:lnTo>
                      <a:pt x="1028700" y="431800"/>
                    </a:lnTo>
                    <a:lnTo>
                      <a:pt x="1647825" y="431800"/>
                    </a:lnTo>
                    <a:lnTo>
                      <a:pt x="2047875" y="0"/>
                    </a:lnTo>
                    <a:lnTo>
                      <a:pt x="2670175" y="0"/>
                    </a:lnTo>
                    <a:lnTo>
                      <a:pt x="2670175" y="0"/>
                    </a:lnTo>
                  </a:path>
                </a:pathLst>
              </a:cu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8" name="Google Shape;2048;p33"/>
              <p:cNvSpPr/>
              <p:nvPr/>
            </p:nvSpPr>
            <p:spPr>
              <a:xfrm>
                <a:off x="7778750" y="4911725"/>
                <a:ext cx="2667000" cy="860425"/>
              </a:xfrm>
              <a:custGeom>
                <a:rect b="b" l="l" r="r" t="t"/>
                <a:pathLst>
                  <a:path extrusionOk="0" h="860425" w="2667000">
                    <a:moveTo>
                      <a:pt x="0" y="12700"/>
                    </a:moveTo>
                    <a:lnTo>
                      <a:pt x="622300" y="15875"/>
                    </a:lnTo>
                    <a:lnTo>
                      <a:pt x="1022350" y="860425"/>
                    </a:lnTo>
                    <a:lnTo>
                      <a:pt x="1654175" y="857250"/>
                    </a:lnTo>
                    <a:lnTo>
                      <a:pt x="2057400" y="0"/>
                    </a:lnTo>
                    <a:lnTo>
                      <a:pt x="2667000" y="3175"/>
                    </a:lnTo>
                  </a:path>
                </a:pathLst>
              </a:cu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9" name="Google Shape;2049;p33"/>
              <p:cNvSpPr/>
              <p:nvPr/>
            </p:nvSpPr>
            <p:spPr>
              <a:xfrm flipH="1" rot="10800000">
                <a:off x="7772400" y="4362450"/>
                <a:ext cx="2667000" cy="860425"/>
              </a:xfrm>
              <a:custGeom>
                <a:rect b="b" l="l" r="r" t="t"/>
                <a:pathLst>
                  <a:path extrusionOk="0" h="860425" w="2667000">
                    <a:moveTo>
                      <a:pt x="0" y="12700"/>
                    </a:moveTo>
                    <a:lnTo>
                      <a:pt x="622300" y="15875"/>
                    </a:lnTo>
                    <a:lnTo>
                      <a:pt x="1022350" y="860425"/>
                    </a:lnTo>
                    <a:lnTo>
                      <a:pt x="1654175" y="857250"/>
                    </a:lnTo>
                    <a:lnTo>
                      <a:pt x="2057400" y="0"/>
                    </a:lnTo>
                    <a:lnTo>
                      <a:pt x="2667000" y="3175"/>
                    </a:lnTo>
                  </a:path>
                </a:pathLst>
              </a:cu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0" name="Google Shape;2050;p33"/>
              <p:cNvSpPr/>
              <p:nvPr/>
            </p:nvSpPr>
            <p:spPr>
              <a:xfrm>
                <a:off x="7896225" y="46069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1" name="Google Shape;2051;p33"/>
              <p:cNvSpPr/>
              <p:nvPr/>
            </p:nvSpPr>
            <p:spPr>
              <a:xfrm>
                <a:off x="7893050" y="51530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2" name="Google Shape;2052;p33"/>
              <p:cNvSpPr/>
              <p:nvPr/>
            </p:nvSpPr>
            <p:spPr>
              <a:xfrm>
                <a:off x="8921750" y="40862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3" name="Google Shape;2053;p33"/>
              <p:cNvSpPr/>
              <p:nvPr/>
            </p:nvSpPr>
            <p:spPr>
              <a:xfrm>
                <a:off x="8912225" y="458787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4" name="Google Shape;2054;p33"/>
              <p:cNvSpPr/>
              <p:nvPr/>
            </p:nvSpPr>
            <p:spPr>
              <a:xfrm>
                <a:off x="8915400" y="5143500"/>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5" name="Google Shape;2055;p33"/>
              <p:cNvSpPr/>
              <p:nvPr/>
            </p:nvSpPr>
            <p:spPr>
              <a:xfrm>
                <a:off x="8921750" y="565467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6" name="Google Shape;2056;p33"/>
              <p:cNvSpPr/>
              <p:nvPr/>
            </p:nvSpPr>
            <p:spPr>
              <a:xfrm>
                <a:off x="9944100" y="51530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7" name="Google Shape;2057;p33"/>
              <p:cNvSpPr/>
              <p:nvPr/>
            </p:nvSpPr>
            <p:spPr>
              <a:xfrm>
                <a:off x="9944100" y="458787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2058" name="Google Shape;2058;p33"/>
            <p:cNvSpPr txBox="1"/>
            <p:nvPr/>
          </p:nvSpPr>
          <p:spPr>
            <a:xfrm>
              <a:off x="8097079" y="5989983"/>
              <a:ext cx="3244414" cy="565283"/>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8x8 multistage switch </a:t>
              </a:r>
              <a:endParaRPr/>
            </a:p>
            <a:p>
              <a:pPr indent="0" lvl="0" marL="0" marR="0" rtl="0" algn="ctr">
                <a:lnSpc>
                  <a:spcPct val="85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built from smaller-sized switches</a:t>
              </a:r>
              <a:endParaRPr/>
            </a:p>
          </p:txBody>
        </p:sp>
      </p:grpSp>
      <p:sp>
        <p:nvSpPr>
          <p:cNvPr id="2059" name="Google Shape;2059;p33"/>
          <p:cNvSpPr txBox="1"/>
          <p:nvPr/>
        </p:nvSpPr>
        <p:spPr>
          <a:xfrm>
            <a:off x="9006580" y="3438940"/>
            <a:ext cx="1359155" cy="329834"/>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3x3 crossbar</a:t>
            </a:r>
            <a:endParaRPr/>
          </a:p>
        </p:txBody>
      </p:sp>
      <p:sp>
        <p:nvSpPr>
          <p:cNvPr id="2060" name="Google Shape;2060;p33"/>
          <p:cNvSpPr txBox="1"/>
          <p:nvPr/>
        </p:nvSpPr>
        <p:spPr>
          <a:xfrm>
            <a:off x="788873" y="3242734"/>
            <a:ext cx="6477000" cy="1093740"/>
          </a:xfrm>
          <a:prstGeom prst="rect">
            <a:avLst/>
          </a:prstGeom>
          <a:noFill/>
          <a:ln>
            <a:noFill/>
          </a:ln>
        </p:spPr>
        <p:txBody>
          <a:bodyPr anchorCtr="0" anchor="t" bIns="45700" lIns="91425" spcFirstLastPara="1" rIns="91425" wrap="square" tIns="45700">
            <a:normAutofit/>
          </a:bodyPr>
          <a:lstStyle/>
          <a:p>
            <a:pPr indent="-287338" lvl="0" marL="352425"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A3"/>
                </a:solidFill>
                <a:latin typeface="Calibri"/>
                <a:ea typeface="Calibri"/>
                <a:cs typeface="Calibri"/>
                <a:sym typeface="Calibri"/>
              </a:rPr>
              <a:t>multistage switch: </a:t>
            </a:r>
            <a:r>
              <a:rPr b="0" i="1" lang="en-US" sz="3200" u="none" cap="none" strike="noStrike">
                <a:solidFill>
                  <a:srgbClr val="000000"/>
                </a:solidFill>
                <a:latin typeface="Calibri"/>
                <a:ea typeface="Calibri"/>
                <a:cs typeface="Calibri"/>
                <a:sym typeface="Calibri"/>
              </a:rPr>
              <a:t>nxn</a:t>
            </a:r>
            <a:r>
              <a:rPr b="0" i="0" lang="en-US" sz="3200" u="none" cap="none" strike="noStrike">
                <a:solidFill>
                  <a:srgbClr val="000000"/>
                </a:solidFill>
                <a:latin typeface="Calibri"/>
                <a:ea typeface="Calibri"/>
                <a:cs typeface="Calibri"/>
                <a:sym typeface="Calibri"/>
              </a:rPr>
              <a:t> switch from multiple stages of smaller switches</a:t>
            </a:r>
            <a:endParaRPr/>
          </a:p>
        </p:txBody>
      </p:sp>
      <p:sp>
        <p:nvSpPr>
          <p:cNvPr id="2061" name="Google Shape;2061;p33"/>
          <p:cNvSpPr txBox="1"/>
          <p:nvPr/>
        </p:nvSpPr>
        <p:spPr>
          <a:xfrm>
            <a:off x="775016" y="4281825"/>
            <a:ext cx="6477000" cy="2118976"/>
          </a:xfrm>
          <a:prstGeom prst="rect">
            <a:avLst/>
          </a:prstGeom>
          <a:noFill/>
          <a:ln>
            <a:noFill/>
          </a:ln>
        </p:spPr>
        <p:txBody>
          <a:bodyPr anchorCtr="0" anchor="t" bIns="45700" lIns="91425" spcFirstLastPara="1" rIns="91425" wrap="square" tIns="45700">
            <a:normAutofit/>
          </a:bodyPr>
          <a:lstStyle/>
          <a:p>
            <a:pPr indent="-287338" lvl="0" marL="352425"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A3"/>
                </a:solidFill>
                <a:latin typeface="Calibri"/>
                <a:ea typeface="Calibri"/>
                <a:cs typeface="Calibri"/>
                <a:sym typeface="Calibri"/>
              </a:rPr>
              <a:t>exploiting parallelism: </a:t>
            </a:r>
            <a:endParaRPr/>
          </a:p>
          <a:p>
            <a:pPr indent="-287338" lvl="1" marL="693738"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fragment datagram into fixed length cells on entry</a:t>
            </a:r>
            <a:endParaRPr/>
          </a:p>
          <a:p>
            <a:pPr indent="-287338" lvl="1" marL="693738" marR="0" rtl="0" algn="l">
              <a:lnSpc>
                <a:spcPct val="90000"/>
              </a:lnSpc>
              <a:spcBef>
                <a:spcPts val="500"/>
              </a:spcBef>
              <a:spcAft>
                <a:spcPts val="0"/>
              </a:spcAft>
              <a:buClr>
                <a:srgbClr val="0000A8"/>
              </a:buClr>
              <a:buSzPts val="2400"/>
              <a:buFont typeface="Arial"/>
              <a:buChar char="•"/>
            </a:pPr>
            <a:r>
              <a:rPr b="0" i="0" lang="en-US" sz="2400" u="none" cap="none" strike="noStrike">
                <a:solidFill>
                  <a:srgbClr val="000000"/>
                </a:solidFill>
                <a:latin typeface="Calibri"/>
                <a:ea typeface="Calibri"/>
                <a:cs typeface="Calibri"/>
                <a:sym typeface="Calibri"/>
              </a:rPr>
              <a:t>switch cells through the fabric, reassemble datagram at exit</a:t>
            </a:r>
            <a:endParaRPr/>
          </a:p>
        </p:txBody>
      </p:sp>
      <p:sp>
        <p:nvSpPr>
          <p:cNvPr id="2062" name="Google Shape;2062;p33"/>
          <p:cNvSpPr txBox="1"/>
          <p:nvPr/>
        </p:nvSpPr>
        <p:spPr>
          <a:xfrm>
            <a:off x="9006580" y="3438940"/>
            <a:ext cx="1359155" cy="329834"/>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3x3 crossbar</a:t>
            </a:r>
            <a:endParaRPr/>
          </a:p>
        </p:txBody>
      </p:sp>
      <p:sp>
        <p:nvSpPr>
          <p:cNvPr id="2063" name="Google Shape;2063;p33"/>
          <p:cNvSpPr/>
          <p:nvPr/>
        </p:nvSpPr>
        <p:spPr>
          <a:xfrm>
            <a:off x="7278457" y="4508938"/>
            <a:ext cx="290819" cy="190180"/>
          </a:xfrm>
          <a:prstGeom prst="rect">
            <a:avLst/>
          </a:prstGeom>
          <a:solidFill>
            <a:srgbClr val="00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4" name="Google Shape;2064;p33"/>
          <p:cNvSpPr/>
          <p:nvPr/>
        </p:nvSpPr>
        <p:spPr>
          <a:xfrm>
            <a:off x="7571262" y="4508366"/>
            <a:ext cx="290819" cy="190180"/>
          </a:xfrm>
          <a:prstGeom prst="rect">
            <a:avLst/>
          </a:prstGeom>
          <a:solidFill>
            <a:srgbClr val="00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5" name="Google Shape;2065;p33"/>
          <p:cNvSpPr/>
          <p:nvPr/>
        </p:nvSpPr>
        <p:spPr>
          <a:xfrm>
            <a:off x="7862810" y="4508366"/>
            <a:ext cx="290819" cy="190180"/>
          </a:xfrm>
          <a:prstGeom prst="rect">
            <a:avLst/>
          </a:prstGeom>
          <a:solidFill>
            <a:srgbClr val="00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66" name="Google Shape;2066;p3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0"/>
                                        </p:tgtEl>
                                        <p:attrNameLst>
                                          <p:attrName>style.visibility</p:attrName>
                                        </p:attrNameLst>
                                      </p:cBhvr>
                                      <p:to>
                                        <p:strVal val="visible"/>
                                      </p:to>
                                    </p:set>
                                    <p:animEffect filter="fade" transition="in">
                                      <p:cBhvr>
                                        <p:cTn dur="500"/>
                                        <p:tgtEl>
                                          <p:spTgt spid="2060"/>
                                        </p:tgtEl>
                                      </p:cBhvr>
                                    </p:animEffect>
                                  </p:childTnLst>
                                </p:cTn>
                              </p:par>
                              <p:par>
                                <p:cTn fill="hold" nodeType="withEffect" presetClass="entr" presetID="10" presetSubtype="0">
                                  <p:stCondLst>
                                    <p:cond delay="0"/>
                                  </p:stCondLst>
                                  <p:childTnLst>
                                    <p:set>
                                      <p:cBhvr>
                                        <p:cTn dur="1" fill="hold">
                                          <p:stCondLst>
                                            <p:cond delay="0"/>
                                          </p:stCondLst>
                                        </p:cTn>
                                        <p:tgtEl>
                                          <p:spTgt spid="2040"/>
                                        </p:tgtEl>
                                        <p:attrNameLst>
                                          <p:attrName>style.visibility</p:attrName>
                                        </p:attrNameLst>
                                      </p:cBhvr>
                                      <p:to>
                                        <p:strVal val="visible"/>
                                      </p:to>
                                    </p:set>
                                    <p:animEffect filter="fade" transition="in">
                                      <p:cBhvr>
                                        <p:cTn dur="500"/>
                                        <p:tgtEl>
                                          <p:spTgt spid="20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1"/>
                                        </p:tgtEl>
                                        <p:attrNameLst>
                                          <p:attrName>style.visibility</p:attrName>
                                        </p:attrNameLst>
                                      </p:cBhvr>
                                      <p:to>
                                        <p:strVal val="visible"/>
                                      </p:to>
                                    </p:set>
                                    <p:animEffect filter="fade" transition="in">
                                      <p:cBhvr>
                                        <p:cTn dur="500"/>
                                        <p:tgtEl>
                                          <p:spTgt spid="20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3"/>
                                        </p:tgtEl>
                                        <p:attrNameLst>
                                          <p:attrName>style.visibility</p:attrName>
                                        </p:attrNameLst>
                                      </p:cBhvr>
                                      <p:to>
                                        <p:strVal val="visible"/>
                                      </p:to>
                                    </p:set>
                                    <p:animEffect filter="fade" transition="in">
                                      <p:cBhvr>
                                        <p:cTn dur="500"/>
                                        <p:tgtEl>
                                          <p:spTgt spid="2063"/>
                                        </p:tgtEl>
                                      </p:cBhvr>
                                    </p:animEffect>
                                  </p:childTnLst>
                                </p:cTn>
                              </p:par>
                              <p:par>
                                <p:cTn fill="hold" nodeType="withEffect" presetClass="entr" presetID="10" presetSubtype="0">
                                  <p:stCondLst>
                                    <p:cond delay="0"/>
                                  </p:stCondLst>
                                  <p:childTnLst>
                                    <p:set>
                                      <p:cBhvr>
                                        <p:cTn dur="1" fill="hold">
                                          <p:stCondLst>
                                            <p:cond delay="0"/>
                                          </p:stCondLst>
                                        </p:cTn>
                                        <p:tgtEl>
                                          <p:spTgt spid="2064"/>
                                        </p:tgtEl>
                                        <p:attrNameLst>
                                          <p:attrName>style.visibility</p:attrName>
                                        </p:attrNameLst>
                                      </p:cBhvr>
                                      <p:to>
                                        <p:strVal val="visible"/>
                                      </p:to>
                                    </p:set>
                                    <p:animEffect filter="fade" transition="in">
                                      <p:cBhvr>
                                        <p:cTn dur="500"/>
                                        <p:tgtEl>
                                          <p:spTgt spid="2064"/>
                                        </p:tgtEl>
                                      </p:cBhvr>
                                    </p:animEffect>
                                  </p:childTnLst>
                                </p:cTn>
                              </p:par>
                              <p:par>
                                <p:cTn fill="hold" nodeType="withEffect" presetClass="entr" presetID="10" presetSubtype="0">
                                  <p:stCondLst>
                                    <p:cond delay="0"/>
                                  </p:stCondLst>
                                  <p:childTnLst>
                                    <p:set>
                                      <p:cBhvr>
                                        <p:cTn dur="1" fill="hold">
                                          <p:stCondLst>
                                            <p:cond delay="0"/>
                                          </p:stCondLst>
                                        </p:cTn>
                                        <p:tgtEl>
                                          <p:spTgt spid="2065"/>
                                        </p:tgtEl>
                                        <p:attrNameLst>
                                          <p:attrName>style.visibility</p:attrName>
                                        </p:attrNameLst>
                                      </p:cBhvr>
                                      <p:to>
                                        <p:strVal val="visible"/>
                                      </p:to>
                                    </p:set>
                                    <p:animEffect filter="fade" transition="in">
                                      <p:cBhvr>
                                        <p:cTn dur="500"/>
                                        <p:tgtEl>
                                          <p:spTgt spid="20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1" name="Shape 2071"/>
        <p:cNvGrpSpPr/>
        <p:nvPr/>
      </p:nvGrpSpPr>
      <p:grpSpPr>
        <a:xfrm>
          <a:off x="0" y="0"/>
          <a:ext cx="0" cy="0"/>
          <a:chOff x="0" y="0"/>
          <a:chExt cx="0" cy="0"/>
        </a:xfrm>
      </p:grpSpPr>
      <p:sp>
        <p:nvSpPr>
          <p:cNvPr id="2072" name="Google Shape;2072;p34"/>
          <p:cNvSpPr txBox="1"/>
          <p:nvPr>
            <p:ph idx="1" type="body"/>
          </p:nvPr>
        </p:nvSpPr>
        <p:spPr>
          <a:xfrm>
            <a:off x="924646" y="1287519"/>
            <a:ext cx="10585173" cy="1026189"/>
          </a:xfrm>
          <a:prstGeom prst="rect">
            <a:avLst/>
          </a:prstGeom>
          <a:noFill/>
          <a:ln>
            <a:noFill/>
          </a:ln>
        </p:spPr>
        <p:txBody>
          <a:bodyPr anchorCtr="0" anchor="t" bIns="45700" lIns="91425" spcFirstLastPara="1" rIns="91425" wrap="square" tIns="45700">
            <a:normAutofit/>
          </a:bodyPr>
          <a:lstStyle/>
          <a:p>
            <a:pPr indent="-287338" lvl="0" marL="352425" rtl="0" algn="l">
              <a:lnSpc>
                <a:spcPct val="90000"/>
              </a:lnSpc>
              <a:spcBef>
                <a:spcPts val="0"/>
              </a:spcBef>
              <a:spcAft>
                <a:spcPts val="0"/>
              </a:spcAft>
              <a:buSzPts val="3200"/>
              <a:buFont typeface="Noto Sans Symbols"/>
              <a:buChar char="▪"/>
            </a:pPr>
            <a:r>
              <a:rPr lang="en-US" sz="3200"/>
              <a:t>scaling, using multiple switching “planes” in parallel: </a:t>
            </a:r>
            <a:endParaRPr/>
          </a:p>
          <a:p>
            <a:pPr indent="-287338" lvl="1" marL="695325" rtl="0" algn="l">
              <a:lnSpc>
                <a:spcPct val="90000"/>
              </a:lnSpc>
              <a:spcBef>
                <a:spcPts val="500"/>
              </a:spcBef>
              <a:spcAft>
                <a:spcPts val="0"/>
              </a:spcAft>
              <a:buSzPts val="2800"/>
              <a:buFont typeface="Noto Sans Symbols"/>
              <a:buChar char="▪"/>
            </a:pPr>
            <a:r>
              <a:rPr lang="en-US" sz="2800"/>
              <a:t>speedup, scaleup via parallelism</a:t>
            </a:r>
            <a:endParaRPr/>
          </a:p>
        </p:txBody>
      </p:sp>
      <p:sp>
        <p:nvSpPr>
          <p:cNvPr id="2073" name="Google Shape;2073;p34"/>
          <p:cNvSpPr txBox="1"/>
          <p:nvPr>
            <p:ph type="title"/>
          </p:nvPr>
        </p:nvSpPr>
        <p:spPr>
          <a:xfrm>
            <a:off x="838200" y="398813"/>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Switching via interconnection network</a:t>
            </a:r>
            <a:endParaRPr/>
          </a:p>
        </p:txBody>
      </p:sp>
      <p:grpSp>
        <p:nvGrpSpPr>
          <p:cNvPr id="2074" name="Google Shape;2074;p34"/>
          <p:cNvGrpSpPr/>
          <p:nvPr/>
        </p:nvGrpSpPr>
        <p:grpSpPr>
          <a:xfrm>
            <a:off x="5465885" y="2987580"/>
            <a:ext cx="6504470" cy="2842592"/>
            <a:chOff x="2502527" y="2166731"/>
            <a:chExt cx="6504470" cy="2842592"/>
          </a:xfrm>
        </p:grpSpPr>
        <p:grpSp>
          <p:nvGrpSpPr>
            <p:cNvPr id="2075" name="Google Shape;2075;p34"/>
            <p:cNvGrpSpPr/>
            <p:nvPr/>
          </p:nvGrpSpPr>
          <p:grpSpPr>
            <a:xfrm>
              <a:off x="2661555" y="4446106"/>
              <a:ext cx="977484" cy="193795"/>
              <a:chOff x="876" y="2800"/>
              <a:chExt cx="642" cy="175"/>
            </a:xfrm>
          </p:grpSpPr>
          <p:sp>
            <p:nvSpPr>
              <p:cNvPr id="2076" name="Google Shape;2076;p34"/>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7" name="Google Shape;2077;p34"/>
              <p:cNvSpPr/>
              <p:nvPr/>
            </p:nvSpPr>
            <p:spPr>
              <a:xfrm>
                <a:off x="945" y="2849"/>
                <a:ext cx="151" cy="78"/>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8" name="Google Shape;2078;p34"/>
              <p:cNvSpPr/>
              <p:nvPr/>
            </p:nvSpPr>
            <p:spPr>
              <a:xfrm>
                <a:off x="1117" y="2818"/>
                <a:ext cx="124" cy="134"/>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9" name="Google Shape;2079;p34"/>
              <p:cNvSpPr/>
              <p:nvPr/>
            </p:nvSpPr>
            <p:spPr>
              <a:xfrm>
                <a:off x="1263" y="2821"/>
                <a:ext cx="125" cy="135"/>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080" name="Google Shape;2080;p34"/>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2081" name="Google Shape;2081;p34"/>
            <p:cNvGrpSpPr/>
            <p:nvPr/>
          </p:nvGrpSpPr>
          <p:grpSpPr>
            <a:xfrm>
              <a:off x="2575415" y="4611758"/>
              <a:ext cx="977484" cy="193795"/>
              <a:chOff x="876" y="2800"/>
              <a:chExt cx="642" cy="175"/>
            </a:xfrm>
          </p:grpSpPr>
          <p:sp>
            <p:nvSpPr>
              <p:cNvPr id="2082" name="Google Shape;2082;p34"/>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83" name="Google Shape;2083;p34"/>
              <p:cNvSpPr/>
              <p:nvPr/>
            </p:nvSpPr>
            <p:spPr>
              <a:xfrm>
                <a:off x="945" y="2849"/>
                <a:ext cx="151" cy="78"/>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84" name="Google Shape;2084;p34"/>
              <p:cNvSpPr/>
              <p:nvPr/>
            </p:nvSpPr>
            <p:spPr>
              <a:xfrm>
                <a:off x="1117" y="2818"/>
                <a:ext cx="124" cy="134"/>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85" name="Google Shape;2085;p34"/>
              <p:cNvSpPr/>
              <p:nvPr/>
            </p:nvSpPr>
            <p:spPr>
              <a:xfrm>
                <a:off x="1263" y="2821"/>
                <a:ext cx="125" cy="135"/>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086" name="Google Shape;2086;p34"/>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2087" name="Google Shape;2087;p34"/>
            <p:cNvGrpSpPr/>
            <p:nvPr/>
          </p:nvGrpSpPr>
          <p:grpSpPr>
            <a:xfrm>
              <a:off x="4623758" y="2166731"/>
              <a:ext cx="2290665" cy="2842592"/>
              <a:chOff x="4199689" y="2922105"/>
              <a:chExt cx="2290665" cy="2842592"/>
            </a:xfrm>
          </p:grpSpPr>
          <p:grpSp>
            <p:nvGrpSpPr>
              <p:cNvPr id="2088" name="Google Shape;2088;p34"/>
              <p:cNvGrpSpPr/>
              <p:nvPr/>
            </p:nvGrpSpPr>
            <p:grpSpPr>
              <a:xfrm>
                <a:off x="4802662" y="2922105"/>
                <a:ext cx="1687692" cy="1311965"/>
                <a:chOff x="1416732" y="5221357"/>
                <a:chExt cx="1687692" cy="1311965"/>
              </a:xfrm>
            </p:grpSpPr>
            <p:cxnSp>
              <p:nvCxnSpPr>
                <p:cNvPr id="2089" name="Google Shape;2089;p34"/>
                <p:cNvCxnSpPr/>
                <p:nvPr/>
              </p:nvCxnSpPr>
              <p:spPr>
                <a:xfrm>
                  <a:off x="1629149" y="5306714"/>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090" name="Google Shape;2090;p34"/>
                <p:cNvCxnSpPr/>
                <p:nvPr/>
              </p:nvCxnSpPr>
              <p:spPr>
                <a:xfrm>
                  <a:off x="1629814" y="5415191"/>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091" name="Google Shape;2091;p34"/>
                <p:cNvCxnSpPr/>
                <p:nvPr/>
              </p:nvCxnSpPr>
              <p:spPr>
                <a:xfrm>
                  <a:off x="1626486" y="645803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092" name="Google Shape;2092;p34"/>
                <p:cNvCxnSpPr/>
                <p:nvPr/>
              </p:nvCxnSpPr>
              <p:spPr>
                <a:xfrm>
                  <a:off x="1627151" y="635887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093" name="Google Shape;2093;p34"/>
                <p:cNvCxnSpPr/>
                <p:nvPr/>
              </p:nvCxnSpPr>
              <p:spPr>
                <a:xfrm>
                  <a:off x="1627152" y="625106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094" name="Google Shape;2094;p34"/>
                <p:cNvCxnSpPr/>
                <p:nvPr/>
              </p:nvCxnSpPr>
              <p:spPr>
                <a:xfrm>
                  <a:off x="1627817" y="615190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095" name="Google Shape;2095;p34"/>
                <p:cNvCxnSpPr/>
                <p:nvPr/>
              </p:nvCxnSpPr>
              <p:spPr>
                <a:xfrm>
                  <a:off x="1623825" y="5604859"/>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096" name="Google Shape;2096;p34"/>
                <p:cNvCxnSpPr/>
                <p:nvPr/>
              </p:nvCxnSpPr>
              <p:spPr>
                <a:xfrm>
                  <a:off x="1624490" y="5505699"/>
                  <a:ext cx="1385576" cy="0"/>
                </a:xfrm>
                <a:prstGeom prst="straightConnector1">
                  <a:avLst/>
                </a:prstGeom>
                <a:noFill/>
                <a:ln cap="flat" cmpd="sng" w="9525">
                  <a:solidFill>
                    <a:schemeClr val="dk1"/>
                  </a:solidFill>
                  <a:prstDash val="solid"/>
                  <a:miter lim="800000"/>
                  <a:headEnd len="sm" w="sm" type="none"/>
                  <a:tailEnd len="sm" w="sm" type="none"/>
                </a:ln>
              </p:spPr>
            </p:cxnSp>
            <p:grpSp>
              <p:nvGrpSpPr>
                <p:cNvPr id="2097" name="Google Shape;2097;p34"/>
                <p:cNvGrpSpPr/>
                <p:nvPr/>
              </p:nvGrpSpPr>
              <p:grpSpPr>
                <a:xfrm>
                  <a:off x="1749287" y="5221357"/>
                  <a:ext cx="1200970" cy="1311965"/>
                  <a:chOff x="4426226" y="4479235"/>
                  <a:chExt cx="1200970" cy="1311965"/>
                </a:xfrm>
              </p:grpSpPr>
              <p:sp>
                <p:nvSpPr>
                  <p:cNvPr id="2098" name="Google Shape;2098;p34"/>
                  <p:cNvSpPr/>
                  <p:nvPr/>
                </p:nvSpPr>
                <p:spPr>
                  <a:xfrm>
                    <a:off x="4426226" y="4479235"/>
                    <a:ext cx="1166191" cy="1311965"/>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9" name="Google Shape;2099;p34"/>
                  <p:cNvSpPr txBox="1"/>
                  <p:nvPr/>
                </p:nvSpPr>
                <p:spPr>
                  <a:xfrm>
                    <a:off x="4426226" y="4479235"/>
                    <a:ext cx="12009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fabric plane 0</a:t>
                    </a:r>
                    <a:endParaRPr/>
                  </a:p>
                </p:txBody>
              </p:sp>
            </p:grpSp>
            <p:sp>
              <p:nvSpPr>
                <p:cNvPr id="2100" name="Google Shape;2100;p34"/>
                <p:cNvSpPr txBox="1"/>
                <p:nvPr/>
              </p:nvSpPr>
              <p:spPr>
                <a:xfrm rot="-5400000">
                  <a:off x="1369604" y="5690044"/>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sp>
              <p:nvSpPr>
                <p:cNvPr id="2101" name="Google Shape;2101;p34"/>
                <p:cNvSpPr txBox="1"/>
                <p:nvPr/>
              </p:nvSpPr>
              <p:spPr>
                <a:xfrm rot="-5400000">
                  <a:off x="2687964" y="5686717"/>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grpSp>
          <p:grpSp>
            <p:nvGrpSpPr>
              <p:cNvPr id="2102" name="Google Shape;2102;p34"/>
              <p:cNvGrpSpPr/>
              <p:nvPr/>
            </p:nvGrpSpPr>
            <p:grpSpPr>
              <a:xfrm>
                <a:off x="4716523" y="3140766"/>
                <a:ext cx="1687692" cy="1311965"/>
                <a:chOff x="1416732" y="5221357"/>
                <a:chExt cx="1687692" cy="1311965"/>
              </a:xfrm>
            </p:grpSpPr>
            <p:cxnSp>
              <p:nvCxnSpPr>
                <p:cNvPr id="2103" name="Google Shape;2103;p34"/>
                <p:cNvCxnSpPr/>
                <p:nvPr/>
              </p:nvCxnSpPr>
              <p:spPr>
                <a:xfrm>
                  <a:off x="1629149" y="5306714"/>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04" name="Google Shape;2104;p34"/>
                <p:cNvCxnSpPr/>
                <p:nvPr/>
              </p:nvCxnSpPr>
              <p:spPr>
                <a:xfrm>
                  <a:off x="1629814" y="5415191"/>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05" name="Google Shape;2105;p34"/>
                <p:cNvCxnSpPr/>
                <p:nvPr/>
              </p:nvCxnSpPr>
              <p:spPr>
                <a:xfrm>
                  <a:off x="1626486" y="645803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06" name="Google Shape;2106;p34"/>
                <p:cNvCxnSpPr/>
                <p:nvPr/>
              </p:nvCxnSpPr>
              <p:spPr>
                <a:xfrm>
                  <a:off x="1627151" y="635887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07" name="Google Shape;2107;p34"/>
                <p:cNvCxnSpPr/>
                <p:nvPr/>
              </p:nvCxnSpPr>
              <p:spPr>
                <a:xfrm>
                  <a:off x="1627152" y="625106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08" name="Google Shape;2108;p34"/>
                <p:cNvCxnSpPr/>
                <p:nvPr/>
              </p:nvCxnSpPr>
              <p:spPr>
                <a:xfrm>
                  <a:off x="1627817" y="615190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09" name="Google Shape;2109;p34"/>
                <p:cNvCxnSpPr/>
                <p:nvPr/>
              </p:nvCxnSpPr>
              <p:spPr>
                <a:xfrm>
                  <a:off x="1623825" y="5604859"/>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10" name="Google Shape;2110;p34"/>
                <p:cNvCxnSpPr/>
                <p:nvPr/>
              </p:nvCxnSpPr>
              <p:spPr>
                <a:xfrm>
                  <a:off x="1624490" y="5505699"/>
                  <a:ext cx="1385576" cy="0"/>
                </a:xfrm>
                <a:prstGeom prst="straightConnector1">
                  <a:avLst/>
                </a:prstGeom>
                <a:noFill/>
                <a:ln cap="flat" cmpd="sng" w="9525">
                  <a:solidFill>
                    <a:schemeClr val="dk1"/>
                  </a:solidFill>
                  <a:prstDash val="solid"/>
                  <a:miter lim="800000"/>
                  <a:headEnd len="sm" w="sm" type="none"/>
                  <a:tailEnd len="sm" w="sm" type="none"/>
                </a:ln>
              </p:spPr>
            </p:cxnSp>
            <p:grpSp>
              <p:nvGrpSpPr>
                <p:cNvPr id="2111" name="Google Shape;2111;p34"/>
                <p:cNvGrpSpPr/>
                <p:nvPr/>
              </p:nvGrpSpPr>
              <p:grpSpPr>
                <a:xfrm>
                  <a:off x="1749287" y="5221357"/>
                  <a:ext cx="1175002" cy="1311965"/>
                  <a:chOff x="4426226" y="4479235"/>
                  <a:chExt cx="1175002" cy="1311965"/>
                </a:xfrm>
              </p:grpSpPr>
              <p:sp>
                <p:nvSpPr>
                  <p:cNvPr id="2112" name="Google Shape;2112;p34"/>
                  <p:cNvSpPr/>
                  <p:nvPr/>
                </p:nvSpPr>
                <p:spPr>
                  <a:xfrm>
                    <a:off x="4426226" y="4479235"/>
                    <a:ext cx="1166191" cy="1311965"/>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3" name="Google Shape;2113;p34"/>
                  <p:cNvSpPr txBox="1"/>
                  <p:nvPr/>
                </p:nvSpPr>
                <p:spPr>
                  <a:xfrm>
                    <a:off x="4426226" y="4479235"/>
                    <a:ext cx="11750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fabric plane 1</a:t>
                    </a:r>
                    <a:endParaRPr/>
                  </a:p>
                </p:txBody>
              </p:sp>
            </p:grpSp>
            <p:sp>
              <p:nvSpPr>
                <p:cNvPr id="2114" name="Google Shape;2114;p34"/>
                <p:cNvSpPr txBox="1"/>
                <p:nvPr/>
              </p:nvSpPr>
              <p:spPr>
                <a:xfrm rot="-5400000">
                  <a:off x="1369604" y="5690044"/>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sp>
              <p:nvSpPr>
                <p:cNvPr id="2115" name="Google Shape;2115;p34"/>
                <p:cNvSpPr txBox="1"/>
                <p:nvPr/>
              </p:nvSpPr>
              <p:spPr>
                <a:xfrm rot="-5400000">
                  <a:off x="2687964" y="5686717"/>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grpSp>
          <p:grpSp>
            <p:nvGrpSpPr>
              <p:cNvPr id="2116" name="Google Shape;2116;p34"/>
              <p:cNvGrpSpPr/>
              <p:nvPr/>
            </p:nvGrpSpPr>
            <p:grpSpPr>
              <a:xfrm>
                <a:off x="4630384" y="3359427"/>
                <a:ext cx="1687692" cy="1311965"/>
                <a:chOff x="1416732" y="5221357"/>
                <a:chExt cx="1687692" cy="1311965"/>
              </a:xfrm>
            </p:grpSpPr>
            <p:cxnSp>
              <p:nvCxnSpPr>
                <p:cNvPr id="2117" name="Google Shape;2117;p34"/>
                <p:cNvCxnSpPr/>
                <p:nvPr/>
              </p:nvCxnSpPr>
              <p:spPr>
                <a:xfrm>
                  <a:off x="1629149" y="5306714"/>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18" name="Google Shape;2118;p34"/>
                <p:cNvCxnSpPr/>
                <p:nvPr/>
              </p:nvCxnSpPr>
              <p:spPr>
                <a:xfrm>
                  <a:off x="1629814" y="5415191"/>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19" name="Google Shape;2119;p34"/>
                <p:cNvCxnSpPr/>
                <p:nvPr/>
              </p:nvCxnSpPr>
              <p:spPr>
                <a:xfrm>
                  <a:off x="1626486" y="645803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20" name="Google Shape;2120;p34"/>
                <p:cNvCxnSpPr/>
                <p:nvPr/>
              </p:nvCxnSpPr>
              <p:spPr>
                <a:xfrm>
                  <a:off x="1627151" y="635887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21" name="Google Shape;2121;p34"/>
                <p:cNvCxnSpPr/>
                <p:nvPr/>
              </p:nvCxnSpPr>
              <p:spPr>
                <a:xfrm>
                  <a:off x="1627152" y="625106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22" name="Google Shape;2122;p34"/>
                <p:cNvCxnSpPr/>
                <p:nvPr/>
              </p:nvCxnSpPr>
              <p:spPr>
                <a:xfrm>
                  <a:off x="1627817" y="615190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23" name="Google Shape;2123;p34"/>
                <p:cNvCxnSpPr/>
                <p:nvPr/>
              </p:nvCxnSpPr>
              <p:spPr>
                <a:xfrm>
                  <a:off x="1623825" y="5604859"/>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24" name="Google Shape;2124;p34"/>
                <p:cNvCxnSpPr/>
                <p:nvPr/>
              </p:nvCxnSpPr>
              <p:spPr>
                <a:xfrm>
                  <a:off x="1624490" y="5505699"/>
                  <a:ext cx="1385576" cy="0"/>
                </a:xfrm>
                <a:prstGeom prst="straightConnector1">
                  <a:avLst/>
                </a:prstGeom>
                <a:noFill/>
                <a:ln cap="flat" cmpd="sng" w="9525">
                  <a:solidFill>
                    <a:schemeClr val="dk1"/>
                  </a:solidFill>
                  <a:prstDash val="solid"/>
                  <a:miter lim="800000"/>
                  <a:headEnd len="sm" w="sm" type="none"/>
                  <a:tailEnd len="sm" w="sm" type="none"/>
                </a:ln>
              </p:spPr>
            </p:cxnSp>
            <p:grpSp>
              <p:nvGrpSpPr>
                <p:cNvPr id="2125" name="Google Shape;2125;p34"/>
                <p:cNvGrpSpPr/>
                <p:nvPr/>
              </p:nvGrpSpPr>
              <p:grpSpPr>
                <a:xfrm>
                  <a:off x="1749287" y="5221357"/>
                  <a:ext cx="1175002" cy="1311965"/>
                  <a:chOff x="4426226" y="4479235"/>
                  <a:chExt cx="1175002" cy="1311965"/>
                </a:xfrm>
              </p:grpSpPr>
              <p:sp>
                <p:nvSpPr>
                  <p:cNvPr id="2126" name="Google Shape;2126;p34"/>
                  <p:cNvSpPr/>
                  <p:nvPr/>
                </p:nvSpPr>
                <p:spPr>
                  <a:xfrm>
                    <a:off x="4426226" y="4479235"/>
                    <a:ext cx="1166191" cy="1311965"/>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7" name="Google Shape;2127;p34"/>
                  <p:cNvSpPr txBox="1"/>
                  <p:nvPr/>
                </p:nvSpPr>
                <p:spPr>
                  <a:xfrm>
                    <a:off x="4426226" y="4479235"/>
                    <a:ext cx="11750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fabric plane 2</a:t>
                    </a:r>
                    <a:endParaRPr/>
                  </a:p>
                </p:txBody>
              </p:sp>
            </p:grpSp>
            <p:sp>
              <p:nvSpPr>
                <p:cNvPr id="2128" name="Google Shape;2128;p34"/>
                <p:cNvSpPr txBox="1"/>
                <p:nvPr/>
              </p:nvSpPr>
              <p:spPr>
                <a:xfrm rot="-5400000">
                  <a:off x="1369604" y="5690044"/>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sp>
              <p:nvSpPr>
                <p:cNvPr id="2129" name="Google Shape;2129;p34"/>
                <p:cNvSpPr txBox="1"/>
                <p:nvPr/>
              </p:nvSpPr>
              <p:spPr>
                <a:xfrm rot="-5400000">
                  <a:off x="2687964" y="5686717"/>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grpSp>
          <p:grpSp>
            <p:nvGrpSpPr>
              <p:cNvPr id="2130" name="Google Shape;2130;p34"/>
              <p:cNvGrpSpPr/>
              <p:nvPr/>
            </p:nvGrpSpPr>
            <p:grpSpPr>
              <a:xfrm>
                <a:off x="4544245" y="3578088"/>
                <a:ext cx="1687692" cy="1311965"/>
                <a:chOff x="1416732" y="5221357"/>
                <a:chExt cx="1687692" cy="1311965"/>
              </a:xfrm>
            </p:grpSpPr>
            <p:cxnSp>
              <p:nvCxnSpPr>
                <p:cNvPr id="2131" name="Google Shape;2131;p34"/>
                <p:cNvCxnSpPr/>
                <p:nvPr/>
              </p:nvCxnSpPr>
              <p:spPr>
                <a:xfrm>
                  <a:off x="1629149" y="5306714"/>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32" name="Google Shape;2132;p34"/>
                <p:cNvCxnSpPr/>
                <p:nvPr/>
              </p:nvCxnSpPr>
              <p:spPr>
                <a:xfrm>
                  <a:off x="1629814" y="5415191"/>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33" name="Google Shape;2133;p34"/>
                <p:cNvCxnSpPr/>
                <p:nvPr/>
              </p:nvCxnSpPr>
              <p:spPr>
                <a:xfrm>
                  <a:off x="1626486" y="645803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34" name="Google Shape;2134;p34"/>
                <p:cNvCxnSpPr/>
                <p:nvPr/>
              </p:nvCxnSpPr>
              <p:spPr>
                <a:xfrm>
                  <a:off x="1627151" y="635887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35" name="Google Shape;2135;p34"/>
                <p:cNvCxnSpPr/>
                <p:nvPr/>
              </p:nvCxnSpPr>
              <p:spPr>
                <a:xfrm>
                  <a:off x="1627152" y="625106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36" name="Google Shape;2136;p34"/>
                <p:cNvCxnSpPr/>
                <p:nvPr/>
              </p:nvCxnSpPr>
              <p:spPr>
                <a:xfrm>
                  <a:off x="1627817" y="615190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37" name="Google Shape;2137;p34"/>
                <p:cNvCxnSpPr/>
                <p:nvPr/>
              </p:nvCxnSpPr>
              <p:spPr>
                <a:xfrm>
                  <a:off x="1623825" y="5604859"/>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38" name="Google Shape;2138;p34"/>
                <p:cNvCxnSpPr/>
                <p:nvPr/>
              </p:nvCxnSpPr>
              <p:spPr>
                <a:xfrm>
                  <a:off x="1624490" y="5505699"/>
                  <a:ext cx="1385576" cy="0"/>
                </a:xfrm>
                <a:prstGeom prst="straightConnector1">
                  <a:avLst/>
                </a:prstGeom>
                <a:noFill/>
                <a:ln cap="flat" cmpd="sng" w="9525">
                  <a:solidFill>
                    <a:schemeClr val="dk1"/>
                  </a:solidFill>
                  <a:prstDash val="solid"/>
                  <a:miter lim="800000"/>
                  <a:headEnd len="sm" w="sm" type="none"/>
                  <a:tailEnd len="sm" w="sm" type="none"/>
                </a:ln>
              </p:spPr>
            </p:cxnSp>
            <p:grpSp>
              <p:nvGrpSpPr>
                <p:cNvPr id="2139" name="Google Shape;2139;p34"/>
                <p:cNvGrpSpPr/>
                <p:nvPr/>
              </p:nvGrpSpPr>
              <p:grpSpPr>
                <a:xfrm>
                  <a:off x="1749287" y="5221357"/>
                  <a:ext cx="1175002" cy="1311965"/>
                  <a:chOff x="4426226" y="4479235"/>
                  <a:chExt cx="1175002" cy="1311965"/>
                </a:xfrm>
              </p:grpSpPr>
              <p:sp>
                <p:nvSpPr>
                  <p:cNvPr id="2140" name="Google Shape;2140;p34"/>
                  <p:cNvSpPr/>
                  <p:nvPr/>
                </p:nvSpPr>
                <p:spPr>
                  <a:xfrm>
                    <a:off x="4426226" y="4479235"/>
                    <a:ext cx="1166191" cy="1311965"/>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1" name="Google Shape;2141;p34"/>
                  <p:cNvSpPr txBox="1"/>
                  <p:nvPr/>
                </p:nvSpPr>
                <p:spPr>
                  <a:xfrm>
                    <a:off x="4426226" y="4479235"/>
                    <a:ext cx="11750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fabric plane 3</a:t>
                    </a:r>
                    <a:endParaRPr/>
                  </a:p>
                </p:txBody>
              </p:sp>
            </p:grpSp>
            <p:sp>
              <p:nvSpPr>
                <p:cNvPr id="2142" name="Google Shape;2142;p34"/>
                <p:cNvSpPr txBox="1"/>
                <p:nvPr/>
              </p:nvSpPr>
              <p:spPr>
                <a:xfrm rot="-5400000">
                  <a:off x="1369604" y="5690044"/>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sp>
              <p:nvSpPr>
                <p:cNvPr id="2143" name="Google Shape;2143;p34"/>
                <p:cNvSpPr txBox="1"/>
                <p:nvPr/>
              </p:nvSpPr>
              <p:spPr>
                <a:xfrm rot="-5400000">
                  <a:off x="2687964" y="5686717"/>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grpSp>
          <p:grpSp>
            <p:nvGrpSpPr>
              <p:cNvPr id="2144" name="Google Shape;2144;p34"/>
              <p:cNvGrpSpPr/>
              <p:nvPr/>
            </p:nvGrpSpPr>
            <p:grpSpPr>
              <a:xfrm>
                <a:off x="4458106" y="3796749"/>
                <a:ext cx="1687692" cy="1311965"/>
                <a:chOff x="1416732" y="5221357"/>
                <a:chExt cx="1687692" cy="1311965"/>
              </a:xfrm>
            </p:grpSpPr>
            <p:cxnSp>
              <p:nvCxnSpPr>
                <p:cNvPr id="2145" name="Google Shape;2145;p34"/>
                <p:cNvCxnSpPr/>
                <p:nvPr/>
              </p:nvCxnSpPr>
              <p:spPr>
                <a:xfrm>
                  <a:off x="1629149" y="5306714"/>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46" name="Google Shape;2146;p34"/>
                <p:cNvCxnSpPr/>
                <p:nvPr/>
              </p:nvCxnSpPr>
              <p:spPr>
                <a:xfrm>
                  <a:off x="1629814" y="5415191"/>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47" name="Google Shape;2147;p34"/>
                <p:cNvCxnSpPr/>
                <p:nvPr/>
              </p:nvCxnSpPr>
              <p:spPr>
                <a:xfrm>
                  <a:off x="1626486" y="645803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48" name="Google Shape;2148;p34"/>
                <p:cNvCxnSpPr/>
                <p:nvPr/>
              </p:nvCxnSpPr>
              <p:spPr>
                <a:xfrm>
                  <a:off x="1627151" y="635887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49" name="Google Shape;2149;p34"/>
                <p:cNvCxnSpPr/>
                <p:nvPr/>
              </p:nvCxnSpPr>
              <p:spPr>
                <a:xfrm>
                  <a:off x="1627152" y="625106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50" name="Google Shape;2150;p34"/>
                <p:cNvCxnSpPr/>
                <p:nvPr/>
              </p:nvCxnSpPr>
              <p:spPr>
                <a:xfrm>
                  <a:off x="1627817" y="615190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51" name="Google Shape;2151;p34"/>
                <p:cNvCxnSpPr/>
                <p:nvPr/>
              </p:nvCxnSpPr>
              <p:spPr>
                <a:xfrm>
                  <a:off x="1623825" y="5604859"/>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52" name="Google Shape;2152;p34"/>
                <p:cNvCxnSpPr/>
                <p:nvPr/>
              </p:nvCxnSpPr>
              <p:spPr>
                <a:xfrm>
                  <a:off x="1624490" y="5505699"/>
                  <a:ext cx="1385576" cy="0"/>
                </a:xfrm>
                <a:prstGeom prst="straightConnector1">
                  <a:avLst/>
                </a:prstGeom>
                <a:noFill/>
                <a:ln cap="flat" cmpd="sng" w="9525">
                  <a:solidFill>
                    <a:schemeClr val="dk1"/>
                  </a:solidFill>
                  <a:prstDash val="solid"/>
                  <a:miter lim="800000"/>
                  <a:headEnd len="sm" w="sm" type="none"/>
                  <a:tailEnd len="sm" w="sm" type="none"/>
                </a:ln>
              </p:spPr>
            </p:cxnSp>
            <p:grpSp>
              <p:nvGrpSpPr>
                <p:cNvPr id="2153" name="Google Shape;2153;p34"/>
                <p:cNvGrpSpPr/>
                <p:nvPr/>
              </p:nvGrpSpPr>
              <p:grpSpPr>
                <a:xfrm>
                  <a:off x="1749287" y="5221357"/>
                  <a:ext cx="1175002" cy="1311965"/>
                  <a:chOff x="4426226" y="4479235"/>
                  <a:chExt cx="1175002" cy="1311965"/>
                </a:xfrm>
              </p:grpSpPr>
              <p:sp>
                <p:nvSpPr>
                  <p:cNvPr id="2154" name="Google Shape;2154;p34"/>
                  <p:cNvSpPr/>
                  <p:nvPr/>
                </p:nvSpPr>
                <p:spPr>
                  <a:xfrm>
                    <a:off x="4426226" y="4479235"/>
                    <a:ext cx="1166191" cy="1311965"/>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5" name="Google Shape;2155;p34"/>
                  <p:cNvSpPr txBox="1"/>
                  <p:nvPr/>
                </p:nvSpPr>
                <p:spPr>
                  <a:xfrm>
                    <a:off x="4426226" y="4479235"/>
                    <a:ext cx="11750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fabric plane 4</a:t>
                    </a:r>
                    <a:endParaRPr/>
                  </a:p>
                </p:txBody>
              </p:sp>
            </p:grpSp>
            <p:sp>
              <p:nvSpPr>
                <p:cNvPr id="2156" name="Google Shape;2156;p34"/>
                <p:cNvSpPr txBox="1"/>
                <p:nvPr/>
              </p:nvSpPr>
              <p:spPr>
                <a:xfrm rot="-5400000">
                  <a:off x="1369604" y="5690044"/>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sp>
              <p:nvSpPr>
                <p:cNvPr id="2157" name="Google Shape;2157;p34"/>
                <p:cNvSpPr txBox="1"/>
                <p:nvPr/>
              </p:nvSpPr>
              <p:spPr>
                <a:xfrm rot="-5400000">
                  <a:off x="2687964" y="5686717"/>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grpSp>
          <p:grpSp>
            <p:nvGrpSpPr>
              <p:cNvPr id="2158" name="Google Shape;2158;p34"/>
              <p:cNvGrpSpPr/>
              <p:nvPr/>
            </p:nvGrpSpPr>
            <p:grpSpPr>
              <a:xfrm>
                <a:off x="4371967" y="4015410"/>
                <a:ext cx="1687692" cy="1311965"/>
                <a:chOff x="1416732" y="5221357"/>
                <a:chExt cx="1687692" cy="1311965"/>
              </a:xfrm>
            </p:grpSpPr>
            <p:cxnSp>
              <p:nvCxnSpPr>
                <p:cNvPr id="2159" name="Google Shape;2159;p34"/>
                <p:cNvCxnSpPr/>
                <p:nvPr/>
              </p:nvCxnSpPr>
              <p:spPr>
                <a:xfrm>
                  <a:off x="1629149" y="5306714"/>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60" name="Google Shape;2160;p34"/>
                <p:cNvCxnSpPr/>
                <p:nvPr/>
              </p:nvCxnSpPr>
              <p:spPr>
                <a:xfrm>
                  <a:off x="1629814" y="5415191"/>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61" name="Google Shape;2161;p34"/>
                <p:cNvCxnSpPr/>
                <p:nvPr/>
              </p:nvCxnSpPr>
              <p:spPr>
                <a:xfrm>
                  <a:off x="1626486" y="645803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62" name="Google Shape;2162;p34"/>
                <p:cNvCxnSpPr/>
                <p:nvPr/>
              </p:nvCxnSpPr>
              <p:spPr>
                <a:xfrm>
                  <a:off x="1627151" y="635887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63" name="Google Shape;2163;p34"/>
                <p:cNvCxnSpPr/>
                <p:nvPr/>
              </p:nvCxnSpPr>
              <p:spPr>
                <a:xfrm>
                  <a:off x="1627152" y="625106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64" name="Google Shape;2164;p34"/>
                <p:cNvCxnSpPr/>
                <p:nvPr/>
              </p:nvCxnSpPr>
              <p:spPr>
                <a:xfrm>
                  <a:off x="1627817" y="615190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65" name="Google Shape;2165;p34"/>
                <p:cNvCxnSpPr/>
                <p:nvPr/>
              </p:nvCxnSpPr>
              <p:spPr>
                <a:xfrm>
                  <a:off x="1623825" y="5604859"/>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66" name="Google Shape;2166;p34"/>
                <p:cNvCxnSpPr/>
                <p:nvPr/>
              </p:nvCxnSpPr>
              <p:spPr>
                <a:xfrm>
                  <a:off x="1624490" y="5505699"/>
                  <a:ext cx="1385576" cy="0"/>
                </a:xfrm>
                <a:prstGeom prst="straightConnector1">
                  <a:avLst/>
                </a:prstGeom>
                <a:noFill/>
                <a:ln cap="flat" cmpd="sng" w="9525">
                  <a:solidFill>
                    <a:schemeClr val="dk1"/>
                  </a:solidFill>
                  <a:prstDash val="solid"/>
                  <a:miter lim="800000"/>
                  <a:headEnd len="sm" w="sm" type="none"/>
                  <a:tailEnd len="sm" w="sm" type="none"/>
                </a:ln>
              </p:spPr>
            </p:cxnSp>
            <p:grpSp>
              <p:nvGrpSpPr>
                <p:cNvPr id="2167" name="Google Shape;2167;p34"/>
                <p:cNvGrpSpPr/>
                <p:nvPr/>
              </p:nvGrpSpPr>
              <p:grpSpPr>
                <a:xfrm>
                  <a:off x="1749287" y="5221357"/>
                  <a:ext cx="1175002" cy="1311965"/>
                  <a:chOff x="4426226" y="4479235"/>
                  <a:chExt cx="1175002" cy="1311965"/>
                </a:xfrm>
              </p:grpSpPr>
              <p:sp>
                <p:nvSpPr>
                  <p:cNvPr id="2168" name="Google Shape;2168;p34"/>
                  <p:cNvSpPr/>
                  <p:nvPr/>
                </p:nvSpPr>
                <p:spPr>
                  <a:xfrm>
                    <a:off x="4426226" y="4479235"/>
                    <a:ext cx="1166191" cy="1311965"/>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69" name="Google Shape;2169;p34"/>
                  <p:cNvSpPr txBox="1"/>
                  <p:nvPr/>
                </p:nvSpPr>
                <p:spPr>
                  <a:xfrm>
                    <a:off x="4426226" y="4479235"/>
                    <a:ext cx="11750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fabric plane 5</a:t>
                    </a:r>
                    <a:endParaRPr/>
                  </a:p>
                </p:txBody>
              </p:sp>
            </p:grpSp>
            <p:sp>
              <p:nvSpPr>
                <p:cNvPr id="2170" name="Google Shape;2170;p34"/>
                <p:cNvSpPr txBox="1"/>
                <p:nvPr/>
              </p:nvSpPr>
              <p:spPr>
                <a:xfrm rot="-5400000">
                  <a:off x="1369604" y="5690044"/>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sp>
              <p:nvSpPr>
                <p:cNvPr id="2171" name="Google Shape;2171;p34"/>
                <p:cNvSpPr txBox="1"/>
                <p:nvPr/>
              </p:nvSpPr>
              <p:spPr>
                <a:xfrm rot="-5400000">
                  <a:off x="2687964" y="5686717"/>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grpSp>
          <p:grpSp>
            <p:nvGrpSpPr>
              <p:cNvPr id="2172" name="Google Shape;2172;p34"/>
              <p:cNvGrpSpPr/>
              <p:nvPr/>
            </p:nvGrpSpPr>
            <p:grpSpPr>
              <a:xfrm>
                <a:off x="4285828" y="4234071"/>
                <a:ext cx="1687692" cy="1311965"/>
                <a:chOff x="1416732" y="5221357"/>
                <a:chExt cx="1687692" cy="1311965"/>
              </a:xfrm>
            </p:grpSpPr>
            <p:cxnSp>
              <p:nvCxnSpPr>
                <p:cNvPr id="2173" name="Google Shape;2173;p34"/>
                <p:cNvCxnSpPr/>
                <p:nvPr/>
              </p:nvCxnSpPr>
              <p:spPr>
                <a:xfrm>
                  <a:off x="1629149" y="5306714"/>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74" name="Google Shape;2174;p34"/>
                <p:cNvCxnSpPr/>
                <p:nvPr/>
              </p:nvCxnSpPr>
              <p:spPr>
                <a:xfrm>
                  <a:off x="1629814" y="5415191"/>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75" name="Google Shape;2175;p34"/>
                <p:cNvCxnSpPr/>
                <p:nvPr/>
              </p:nvCxnSpPr>
              <p:spPr>
                <a:xfrm>
                  <a:off x="1626486" y="645803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76" name="Google Shape;2176;p34"/>
                <p:cNvCxnSpPr/>
                <p:nvPr/>
              </p:nvCxnSpPr>
              <p:spPr>
                <a:xfrm>
                  <a:off x="1627151" y="635887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77" name="Google Shape;2177;p34"/>
                <p:cNvCxnSpPr/>
                <p:nvPr/>
              </p:nvCxnSpPr>
              <p:spPr>
                <a:xfrm>
                  <a:off x="1627152" y="625106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78" name="Google Shape;2178;p34"/>
                <p:cNvCxnSpPr/>
                <p:nvPr/>
              </p:nvCxnSpPr>
              <p:spPr>
                <a:xfrm>
                  <a:off x="1627817" y="615190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79" name="Google Shape;2179;p34"/>
                <p:cNvCxnSpPr/>
                <p:nvPr/>
              </p:nvCxnSpPr>
              <p:spPr>
                <a:xfrm>
                  <a:off x="1623825" y="5604859"/>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80" name="Google Shape;2180;p34"/>
                <p:cNvCxnSpPr/>
                <p:nvPr/>
              </p:nvCxnSpPr>
              <p:spPr>
                <a:xfrm>
                  <a:off x="1624490" y="5505699"/>
                  <a:ext cx="1385576" cy="0"/>
                </a:xfrm>
                <a:prstGeom prst="straightConnector1">
                  <a:avLst/>
                </a:prstGeom>
                <a:noFill/>
                <a:ln cap="flat" cmpd="sng" w="9525">
                  <a:solidFill>
                    <a:schemeClr val="dk1"/>
                  </a:solidFill>
                  <a:prstDash val="solid"/>
                  <a:miter lim="800000"/>
                  <a:headEnd len="sm" w="sm" type="none"/>
                  <a:tailEnd len="sm" w="sm" type="none"/>
                </a:ln>
              </p:spPr>
            </p:cxnSp>
            <p:grpSp>
              <p:nvGrpSpPr>
                <p:cNvPr id="2181" name="Google Shape;2181;p34"/>
                <p:cNvGrpSpPr/>
                <p:nvPr/>
              </p:nvGrpSpPr>
              <p:grpSpPr>
                <a:xfrm>
                  <a:off x="1749287" y="5221357"/>
                  <a:ext cx="1175002" cy="1311965"/>
                  <a:chOff x="4426226" y="4479235"/>
                  <a:chExt cx="1175002" cy="1311965"/>
                </a:xfrm>
              </p:grpSpPr>
              <p:sp>
                <p:nvSpPr>
                  <p:cNvPr id="2182" name="Google Shape;2182;p34"/>
                  <p:cNvSpPr/>
                  <p:nvPr/>
                </p:nvSpPr>
                <p:spPr>
                  <a:xfrm>
                    <a:off x="4426226" y="4479235"/>
                    <a:ext cx="1166191" cy="1311965"/>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3" name="Google Shape;2183;p34"/>
                  <p:cNvSpPr txBox="1"/>
                  <p:nvPr/>
                </p:nvSpPr>
                <p:spPr>
                  <a:xfrm>
                    <a:off x="4426226" y="4479235"/>
                    <a:ext cx="117500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fabric plane 6</a:t>
                    </a:r>
                    <a:endParaRPr/>
                  </a:p>
                </p:txBody>
              </p:sp>
            </p:grpSp>
            <p:sp>
              <p:nvSpPr>
                <p:cNvPr id="2184" name="Google Shape;2184;p34"/>
                <p:cNvSpPr txBox="1"/>
                <p:nvPr/>
              </p:nvSpPr>
              <p:spPr>
                <a:xfrm rot="-5400000">
                  <a:off x="1369604" y="5690044"/>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sp>
              <p:nvSpPr>
                <p:cNvPr id="2185" name="Google Shape;2185;p34"/>
                <p:cNvSpPr txBox="1"/>
                <p:nvPr/>
              </p:nvSpPr>
              <p:spPr>
                <a:xfrm rot="-5400000">
                  <a:off x="2687964" y="5686717"/>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grpSp>
          <p:grpSp>
            <p:nvGrpSpPr>
              <p:cNvPr id="2186" name="Google Shape;2186;p34"/>
              <p:cNvGrpSpPr/>
              <p:nvPr/>
            </p:nvGrpSpPr>
            <p:grpSpPr>
              <a:xfrm>
                <a:off x="4199689" y="4452732"/>
                <a:ext cx="1687692" cy="1311965"/>
                <a:chOff x="1416732" y="5221357"/>
                <a:chExt cx="1687692" cy="1311965"/>
              </a:xfrm>
            </p:grpSpPr>
            <p:cxnSp>
              <p:nvCxnSpPr>
                <p:cNvPr id="2187" name="Google Shape;2187;p34"/>
                <p:cNvCxnSpPr/>
                <p:nvPr/>
              </p:nvCxnSpPr>
              <p:spPr>
                <a:xfrm>
                  <a:off x="1629149" y="5306714"/>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88" name="Google Shape;2188;p34"/>
                <p:cNvCxnSpPr/>
                <p:nvPr/>
              </p:nvCxnSpPr>
              <p:spPr>
                <a:xfrm>
                  <a:off x="1629814" y="5415191"/>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89" name="Google Shape;2189;p34"/>
                <p:cNvCxnSpPr/>
                <p:nvPr/>
              </p:nvCxnSpPr>
              <p:spPr>
                <a:xfrm>
                  <a:off x="1626486" y="645803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90" name="Google Shape;2190;p34"/>
                <p:cNvCxnSpPr/>
                <p:nvPr/>
              </p:nvCxnSpPr>
              <p:spPr>
                <a:xfrm>
                  <a:off x="1627151" y="6358873"/>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91" name="Google Shape;2191;p34"/>
                <p:cNvCxnSpPr/>
                <p:nvPr/>
              </p:nvCxnSpPr>
              <p:spPr>
                <a:xfrm>
                  <a:off x="1627152" y="625106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92" name="Google Shape;2192;p34"/>
                <p:cNvCxnSpPr/>
                <p:nvPr/>
              </p:nvCxnSpPr>
              <p:spPr>
                <a:xfrm>
                  <a:off x="1627817" y="6151902"/>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93" name="Google Shape;2193;p34"/>
                <p:cNvCxnSpPr/>
                <p:nvPr/>
              </p:nvCxnSpPr>
              <p:spPr>
                <a:xfrm>
                  <a:off x="1623825" y="5604859"/>
                  <a:ext cx="1385576" cy="0"/>
                </a:xfrm>
                <a:prstGeom prst="straightConnector1">
                  <a:avLst/>
                </a:prstGeom>
                <a:noFill/>
                <a:ln cap="flat" cmpd="sng" w="9525">
                  <a:solidFill>
                    <a:schemeClr val="dk1"/>
                  </a:solidFill>
                  <a:prstDash val="solid"/>
                  <a:miter lim="800000"/>
                  <a:headEnd len="sm" w="sm" type="none"/>
                  <a:tailEnd len="sm" w="sm" type="none"/>
                </a:ln>
              </p:spPr>
            </p:cxnSp>
            <p:cxnSp>
              <p:nvCxnSpPr>
                <p:cNvPr id="2194" name="Google Shape;2194;p34"/>
                <p:cNvCxnSpPr/>
                <p:nvPr/>
              </p:nvCxnSpPr>
              <p:spPr>
                <a:xfrm>
                  <a:off x="1624490" y="5505699"/>
                  <a:ext cx="1385576" cy="0"/>
                </a:xfrm>
                <a:prstGeom prst="straightConnector1">
                  <a:avLst/>
                </a:prstGeom>
                <a:noFill/>
                <a:ln cap="flat" cmpd="sng" w="9525">
                  <a:solidFill>
                    <a:schemeClr val="dk1"/>
                  </a:solidFill>
                  <a:prstDash val="solid"/>
                  <a:miter lim="800000"/>
                  <a:headEnd len="sm" w="sm" type="none"/>
                  <a:tailEnd len="sm" w="sm" type="none"/>
                </a:ln>
              </p:spPr>
            </p:cxnSp>
            <p:grpSp>
              <p:nvGrpSpPr>
                <p:cNvPr id="2195" name="Google Shape;2195;p34"/>
                <p:cNvGrpSpPr/>
                <p:nvPr/>
              </p:nvGrpSpPr>
              <p:grpSpPr>
                <a:xfrm>
                  <a:off x="1749287" y="5221357"/>
                  <a:ext cx="1200970" cy="1311965"/>
                  <a:chOff x="4426226" y="4479235"/>
                  <a:chExt cx="1200970" cy="1311965"/>
                </a:xfrm>
              </p:grpSpPr>
              <p:sp>
                <p:nvSpPr>
                  <p:cNvPr id="2196" name="Google Shape;2196;p34"/>
                  <p:cNvSpPr/>
                  <p:nvPr/>
                </p:nvSpPr>
                <p:spPr>
                  <a:xfrm>
                    <a:off x="4426226" y="4479235"/>
                    <a:ext cx="1166191" cy="1311965"/>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7" name="Google Shape;2197;p34"/>
                  <p:cNvSpPr txBox="1"/>
                  <p:nvPr/>
                </p:nvSpPr>
                <p:spPr>
                  <a:xfrm>
                    <a:off x="4426226" y="4479235"/>
                    <a:ext cx="120097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fabric plane 7</a:t>
                    </a:r>
                    <a:endParaRPr/>
                  </a:p>
                </p:txBody>
              </p:sp>
            </p:grpSp>
            <p:sp>
              <p:nvSpPr>
                <p:cNvPr id="2198" name="Google Shape;2198;p34"/>
                <p:cNvSpPr txBox="1"/>
                <p:nvPr/>
              </p:nvSpPr>
              <p:spPr>
                <a:xfrm rot="-5400000">
                  <a:off x="1369604" y="5690044"/>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sp>
              <p:nvSpPr>
                <p:cNvPr id="2199" name="Google Shape;2199;p34"/>
                <p:cNvSpPr txBox="1"/>
                <p:nvPr/>
              </p:nvSpPr>
              <p:spPr>
                <a:xfrm rot="-5400000">
                  <a:off x="2687964" y="5686717"/>
                  <a:ext cx="46358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 .</a:t>
                  </a:r>
                  <a:endParaRPr/>
                </a:p>
              </p:txBody>
            </p:sp>
          </p:grpSp>
        </p:grpSp>
        <p:grpSp>
          <p:nvGrpSpPr>
            <p:cNvPr id="2200" name="Google Shape;2200;p34"/>
            <p:cNvGrpSpPr/>
            <p:nvPr/>
          </p:nvGrpSpPr>
          <p:grpSpPr>
            <a:xfrm>
              <a:off x="7458844" y="4535520"/>
              <a:ext cx="799405" cy="236966"/>
              <a:chOff x="453" y="3465"/>
              <a:chExt cx="561" cy="136"/>
            </a:xfrm>
          </p:grpSpPr>
          <p:sp>
            <p:nvSpPr>
              <p:cNvPr id="2201" name="Google Shape;2201;p34"/>
              <p:cNvSpPr/>
              <p:nvPr/>
            </p:nvSpPr>
            <p:spPr>
              <a:xfrm>
                <a:off x="496" y="3465"/>
                <a:ext cx="424" cy="136"/>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2" name="Google Shape;2202;p34"/>
              <p:cNvSpPr/>
              <p:nvPr/>
            </p:nvSpPr>
            <p:spPr>
              <a:xfrm>
                <a:off x="769" y="3504"/>
                <a:ext cx="132" cy="61"/>
              </a:xfrm>
              <a:prstGeom prst="rect">
                <a:avLst/>
              </a:prstGeom>
              <a:solidFill>
                <a:srgbClr val="FFFFFF"/>
              </a:solidFill>
              <a:ln cap="flat" cmpd="sng" w="158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3" name="Google Shape;2203;p34"/>
              <p:cNvSpPr/>
              <p:nvPr/>
            </p:nvSpPr>
            <p:spPr>
              <a:xfrm>
                <a:off x="642" y="3481"/>
                <a:ext cx="108" cy="104"/>
              </a:xfrm>
              <a:prstGeom prst="rect">
                <a:avLst/>
              </a:prstGeom>
              <a:solidFill>
                <a:srgbClr val="FFFFFF"/>
              </a:solidFill>
              <a:ln cap="flat" cmpd="sng" w="1587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4" name="Google Shape;2204;p34"/>
              <p:cNvSpPr/>
              <p:nvPr/>
            </p:nvSpPr>
            <p:spPr>
              <a:xfrm>
                <a:off x="515" y="3478"/>
                <a:ext cx="108" cy="105"/>
              </a:xfrm>
              <a:prstGeom prst="rect">
                <a:avLst/>
              </a:prstGeom>
              <a:solidFill>
                <a:srgbClr val="FFFFFF"/>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205" name="Google Shape;2205;p34"/>
              <p:cNvCxnSpPr/>
              <p:nvPr/>
            </p:nvCxnSpPr>
            <p:spPr>
              <a:xfrm flipH="1" rot="10800000">
                <a:off x="453" y="3529"/>
                <a:ext cx="561" cy="4"/>
              </a:xfrm>
              <a:prstGeom prst="straightConnector1">
                <a:avLst/>
              </a:prstGeom>
              <a:noFill/>
              <a:ln cap="flat" cmpd="sng" w="19050">
                <a:solidFill>
                  <a:srgbClr val="000000"/>
                </a:solidFill>
                <a:prstDash val="solid"/>
                <a:round/>
                <a:headEnd len="med" w="med" type="none"/>
                <a:tailEnd len="med" w="med" type="triangle"/>
              </a:ln>
            </p:spPr>
          </p:cxnSp>
        </p:grpSp>
        <p:cxnSp>
          <p:nvCxnSpPr>
            <p:cNvPr id="2206" name="Google Shape;2206;p34"/>
            <p:cNvCxnSpPr/>
            <p:nvPr/>
          </p:nvCxnSpPr>
          <p:spPr>
            <a:xfrm flipH="1">
              <a:off x="4374532" y="2250005"/>
              <a:ext cx="1064231" cy="292455"/>
            </a:xfrm>
            <a:prstGeom prst="straightConnector1">
              <a:avLst/>
            </a:prstGeom>
            <a:noFill/>
            <a:ln cap="flat" cmpd="sng" w="9525">
              <a:solidFill>
                <a:schemeClr val="accent1"/>
              </a:solidFill>
              <a:prstDash val="solid"/>
              <a:miter lim="800000"/>
              <a:headEnd len="sm" w="sm" type="none"/>
              <a:tailEnd len="sm" w="sm" type="none"/>
            </a:ln>
          </p:spPr>
        </p:cxnSp>
        <p:cxnSp>
          <p:nvCxnSpPr>
            <p:cNvPr id="2207" name="Google Shape;2207;p34"/>
            <p:cNvCxnSpPr/>
            <p:nvPr/>
          </p:nvCxnSpPr>
          <p:spPr>
            <a:xfrm flipH="1">
              <a:off x="4379613" y="2473015"/>
              <a:ext cx="975008" cy="70021"/>
            </a:xfrm>
            <a:prstGeom prst="straightConnector1">
              <a:avLst/>
            </a:prstGeom>
            <a:noFill/>
            <a:ln cap="flat" cmpd="sng" w="9525">
              <a:solidFill>
                <a:schemeClr val="accent1"/>
              </a:solidFill>
              <a:prstDash val="solid"/>
              <a:miter lim="800000"/>
              <a:headEnd len="sm" w="sm" type="none"/>
              <a:tailEnd len="sm" w="sm" type="none"/>
            </a:ln>
          </p:spPr>
        </p:cxnSp>
        <p:cxnSp>
          <p:nvCxnSpPr>
            <p:cNvPr id="2208" name="Google Shape;2208;p34"/>
            <p:cNvCxnSpPr/>
            <p:nvPr/>
          </p:nvCxnSpPr>
          <p:spPr>
            <a:xfrm rot="10800000">
              <a:off x="4374532" y="2542460"/>
              <a:ext cx="887706" cy="145327"/>
            </a:xfrm>
            <a:prstGeom prst="straightConnector1">
              <a:avLst/>
            </a:prstGeom>
            <a:noFill/>
            <a:ln cap="flat" cmpd="sng" w="9525">
              <a:solidFill>
                <a:schemeClr val="accent1"/>
              </a:solidFill>
              <a:prstDash val="solid"/>
              <a:miter lim="800000"/>
              <a:headEnd len="sm" w="sm" type="none"/>
              <a:tailEnd len="sm" w="sm" type="none"/>
            </a:ln>
          </p:spPr>
        </p:cxnSp>
        <p:cxnSp>
          <p:nvCxnSpPr>
            <p:cNvPr id="2209" name="Google Shape;2209;p34"/>
            <p:cNvCxnSpPr/>
            <p:nvPr/>
          </p:nvCxnSpPr>
          <p:spPr>
            <a:xfrm rot="10800000">
              <a:off x="4383143" y="2539506"/>
              <a:ext cx="803404" cy="366008"/>
            </a:xfrm>
            <a:prstGeom prst="straightConnector1">
              <a:avLst/>
            </a:prstGeom>
            <a:noFill/>
            <a:ln cap="flat" cmpd="sng" w="9525">
              <a:solidFill>
                <a:schemeClr val="accent1"/>
              </a:solidFill>
              <a:prstDash val="solid"/>
              <a:miter lim="800000"/>
              <a:headEnd len="sm" w="sm" type="none"/>
              <a:tailEnd len="sm" w="sm" type="none"/>
            </a:ln>
          </p:spPr>
        </p:cxnSp>
        <p:cxnSp>
          <p:nvCxnSpPr>
            <p:cNvPr id="2210" name="Google Shape;2210;p34"/>
            <p:cNvCxnSpPr/>
            <p:nvPr/>
          </p:nvCxnSpPr>
          <p:spPr>
            <a:xfrm rot="10800000">
              <a:off x="4374532" y="2542460"/>
              <a:ext cx="721772" cy="582522"/>
            </a:xfrm>
            <a:prstGeom prst="straightConnector1">
              <a:avLst/>
            </a:prstGeom>
            <a:noFill/>
            <a:ln cap="flat" cmpd="sng" w="9525">
              <a:solidFill>
                <a:schemeClr val="accent1"/>
              </a:solidFill>
              <a:prstDash val="solid"/>
              <a:miter lim="800000"/>
              <a:headEnd len="sm" w="sm" type="none"/>
              <a:tailEnd len="sm" w="sm" type="none"/>
            </a:ln>
          </p:spPr>
        </p:cxnSp>
        <p:cxnSp>
          <p:nvCxnSpPr>
            <p:cNvPr id="2211" name="Google Shape;2211;p34"/>
            <p:cNvCxnSpPr/>
            <p:nvPr/>
          </p:nvCxnSpPr>
          <p:spPr>
            <a:xfrm rot="10800000">
              <a:off x="4379613" y="2543036"/>
              <a:ext cx="630409" cy="796730"/>
            </a:xfrm>
            <a:prstGeom prst="straightConnector1">
              <a:avLst/>
            </a:prstGeom>
            <a:noFill/>
            <a:ln cap="flat" cmpd="sng" w="9525">
              <a:solidFill>
                <a:schemeClr val="accent1"/>
              </a:solidFill>
              <a:prstDash val="solid"/>
              <a:miter lim="800000"/>
              <a:headEnd len="sm" w="sm" type="none"/>
              <a:tailEnd len="sm" w="sm" type="none"/>
            </a:ln>
          </p:spPr>
        </p:cxnSp>
        <p:cxnSp>
          <p:nvCxnSpPr>
            <p:cNvPr id="2212" name="Google Shape;2212;p34"/>
            <p:cNvCxnSpPr/>
            <p:nvPr/>
          </p:nvCxnSpPr>
          <p:spPr>
            <a:xfrm rot="10800000">
              <a:off x="4374532" y="2542460"/>
              <a:ext cx="554878" cy="1023846"/>
            </a:xfrm>
            <a:prstGeom prst="straightConnector1">
              <a:avLst/>
            </a:prstGeom>
            <a:noFill/>
            <a:ln cap="flat" cmpd="sng" w="9525">
              <a:solidFill>
                <a:schemeClr val="accent1"/>
              </a:solidFill>
              <a:prstDash val="solid"/>
              <a:miter lim="800000"/>
              <a:headEnd len="sm" w="sm" type="none"/>
              <a:tailEnd len="sm" w="sm" type="none"/>
            </a:ln>
          </p:spPr>
        </p:cxnSp>
        <p:cxnSp>
          <p:nvCxnSpPr>
            <p:cNvPr id="2213" name="Google Shape;2213;p34"/>
            <p:cNvCxnSpPr/>
            <p:nvPr/>
          </p:nvCxnSpPr>
          <p:spPr>
            <a:xfrm rot="10800000">
              <a:off x="4374532" y="2542460"/>
              <a:ext cx="463674" cy="1239796"/>
            </a:xfrm>
            <a:prstGeom prst="straightConnector1">
              <a:avLst/>
            </a:prstGeom>
            <a:noFill/>
            <a:ln cap="flat" cmpd="sng" w="9525">
              <a:solidFill>
                <a:schemeClr val="accent1"/>
              </a:solidFill>
              <a:prstDash val="solid"/>
              <a:miter lim="800000"/>
              <a:headEnd len="sm" w="sm" type="none"/>
              <a:tailEnd len="sm" w="sm" type="none"/>
            </a:ln>
          </p:spPr>
        </p:cxnSp>
        <p:cxnSp>
          <p:nvCxnSpPr>
            <p:cNvPr id="2214" name="Google Shape;2214;p34"/>
            <p:cNvCxnSpPr/>
            <p:nvPr/>
          </p:nvCxnSpPr>
          <p:spPr>
            <a:xfrm rot="10800000">
              <a:off x="6814697" y="3196191"/>
              <a:ext cx="643514" cy="1458085"/>
            </a:xfrm>
            <a:prstGeom prst="straightConnector1">
              <a:avLst/>
            </a:prstGeom>
            <a:noFill/>
            <a:ln cap="flat" cmpd="sng" w="9525">
              <a:solidFill>
                <a:schemeClr val="accent1"/>
              </a:solidFill>
              <a:prstDash val="solid"/>
              <a:miter lim="800000"/>
              <a:headEnd len="sm" w="sm" type="none"/>
              <a:tailEnd len="sm" w="sm" type="none"/>
            </a:ln>
          </p:spPr>
        </p:cxnSp>
        <p:cxnSp>
          <p:nvCxnSpPr>
            <p:cNvPr id="2215" name="Google Shape;2215;p34"/>
            <p:cNvCxnSpPr>
              <a:stCxn id="2205" idx="0"/>
            </p:cNvCxnSpPr>
            <p:nvPr/>
          </p:nvCxnSpPr>
          <p:spPr>
            <a:xfrm rot="10800000">
              <a:off x="6730444" y="3415603"/>
              <a:ext cx="728400" cy="1238400"/>
            </a:xfrm>
            <a:prstGeom prst="straightConnector1">
              <a:avLst/>
            </a:prstGeom>
            <a:noFill/>
            <a:ln cap="flat" cmpd="sng" w="9525">
              <a:solidFill>
                <a:schemeClr val="accent1"/>
              </a:solidFill>
              <a:prstDash val="solid"/>
              <a:miter lim="800000"/>
              <a:headEnd len="sm" w="sm" type="none"/>
              <a:tailEnd len="sm" w="sm" type="none"/>
            </a:ln>
          </p:spPr>
        </p:cxnSp>
        <p:cxnSp>
          <p:nvCxnSpPr>
            <p:cNvPr id="2216" name="Google Shape;2216;p34"/>
            <p:cNvCxnSpPr>
              <a:stCxn id="2205" idx="0"/>
            </p:cNvCxnSpPr>
            <p:nvPr/>
          </p:nvCxnSpPr>
          <p:spPr>
            <a:xfrm rot="10800000">
              <a:off x="6653344" y="3638803"/>
              <a:ext cx="805500" cy="1015200"/>
            </a:xfrm>
            <a:prstGeom prst="straightConnector1">
              <a:avLst/>
            </a:prstGeom>
            <a:noFill/>
            <a:ln cap="flat" cmpd="sng" w="9525">
              <a:solidFill>
                <a:schemeClr val="accent1"/>
              </a:solidFill>
              <a:prstDash val="solid"/>
              <a:miter lim="800000"/>
              <a:headEnd len="sm" w="sm" type="none"/>
              <a:tailEnd len="sm" w="sm" type="none"/>
            </a:ln>
          </p:spPr>
        </p:cxnSp>
        <p:cxnSp>
          <p:nvCxnSpPr>
            <p:cNvPr id="2217" name="Google Shape;2217;p34"/>
            <p:cNvCxnSpPr>
              <a:stCxn id="2205" idx="0"/>
            </p:cNvCxnSpPr>
            <p:nvPr/>
          </p:nvCxnSpPr>
          <p:spPr>
            <a:xfrm rot="10800000">
              <a:off x="6569344" y="3858103"/>
              <a:ext cx="889500" cy="795900"/>
            </a:xfrm>
            <a:prstGeom prst="straightConnector1">
              <a:avLst/>
            </a:prstGeom>
            <a:noFill/>
            <a:ln cap="flat" cmpd="sng" w="9525">
              <a:solidFill>
                <a:schemeClr val="accent1"/>
              </a:solidFill>
              <a:prstDash val="solid"/>
              <a:miter lim="800000"/>
              <a:headEnd len="sm" w="sm" type="none"/>
              <a:tailEnd len="sm" w="sm" type="none"/>
            </a:ln>
          </p:spPr>
        </p:cxnSp>
        <p:cxnSp>
          <p:nvCxnSpPr>
            <p:cNvPr id="2218" name="Google Shape;2218;p34"/>
            <p:cNvCxnSpPr>
              <a:stCxn id="2205" idx="0"/>
            </p:cNvCxnSpPr>
            <p:nvPr/>
          </p:nvCxnSpPr>
          <p:spPr>
            <a:xfrm rot="10800000">
              <a:off x="6478144" y="4074103"/>
              <a:ext cx="980700" cy="579900"/>
            </a:xfrm>
            <a:prstGeom prst="straightConnector1">
              <a:avLst/>
            </a:prstGeom>
            <a:noFill/>
            <a:ln cap="flat" cmpd="sng" w="9525">
              <a:solidFill>
                <a:schemeClr val="accent1"/>
              </a:solidFill>
              <a:prstDash val="solid"/>
              <a:miter lim="800000"/>
              <a:headEnd len="sm" w="sm" type="none"/>
              <a:tailEnd len="sm" w="sm" type="none"/>
            </a:ln>
          </p:spPr>
        </p:cxnSp>
        <p:cxnSp>
          <p:nvCxnSpPr>
            <p:cNvPr id="2219" name="Google Shape;2219;p34"/>
            <p:cNvCxnSpPr>
              <a:stCxn id="2205" idx="0"/>
            </p:cNvCxnSpPr>
            <p:nvPr/>
          </p:nvCxnSpPr>
          <p:spPr>
            <a:xfrm rot="10800000">
              <a:off x="6390544" y="4290103"/>
              <a:ext cx="1068300" cy="363900"/>
            </a:xfrm>
            <a:prstGeom prst="straightConnector1">
              <a:avLst/>
            </a:prstGeom>
            <a:noFill/>
            <a:ln cap="flat" cmpd="sng" w="9525">
              <a:solidFill>
                <a:schemeClr val="accent1"/>
              </a:solidFill>
              <a:prstDash val="solid"/>
              <a:miter lim="800000"/>
              <a:headEnd len="sm" w="sm" type="none"/>
              <a:tailEnd len="sm" w="sm" type="none"/>
            </a:ln>
          </p:spPr>
        </p:cxnSp>
        <p:cxnSp>
          <p:nvCxnSpPr>
            <p:cNvPr id="2220" name="Google Shape;2220;p34"/>
            <p:cNvCxnSpPr>
              <a:stCxn id="2205" idx="0"/>
            </p:cNvCxnSpPr>
            <p:nvPr/>
          </p:nvCxnSpPr>
          <p:spPr>
            <a:xfrm rot="10800000">
              <a:off x="6299344" y="4509403"/>
              <a:ext cx="1159500" cy="144600"/>
            </a:xfrm>
            <a:prstGeom prst="straightConnector1">
              <a:avLst/>
            </a:prstGeom>
            <a:noFill/>
            <a:ln cap="flat" cmpd="sng" w="9525">
              <a:solidFill>
                <a:schemeClr val="accent1"/>
              </a:solidFill>
              <a:prstDash val="solid"/>
              <a:miter lim="800000"/>
              <a:headEnd len="sm" w="sm" type="none"/>
              <a:tailEnd len="sm" w="sm" type="none"/>
            </a:ln>
          </p:spPr>
        </p:cxnSp>
        <p:cxnSp>
          <p:nvCxnSpPr>
            <p:cNvPr id="2221" name="Google Shape;2221;p34"/>
            <p:cNvCxnSpPr/>
            <p:nvPr/>
          </p:nvCxnSpPr>
          <p:spPr>
            <a:xfrm flipH="1">
              <a:off x="6218650" y="4657807"/>
              <a:ext cx="1228969" cy="78279"/>
            </a:xfrm>
            <a:prstGeom prst="straightConnector1">
              <a:avLst/>
            </a:prstGeom>
            <a:noFill/>
            <a:ln cap="flat" cmpd="sng" w="9525">
              <a:solidFill>
                <a:schemeClr val="accent1"/>
              </a:solidFill>
              <a:prstDash val="solid"/>
              <a:miter lim="800000"/>
              <a:headEnd len="sm" w="sm" type="none"/>
              <a:tailEnd len="sm" w="sm" type="none"/>
            </a:ln>
          </p:spPr>
        </p:cxnSp>
        <p:grpSp>
          <p:nvGrpSpPr>
            <p:cNvPr id="2222" name="Google Shape;2222;p34"/>
            <p:cNvGrpSpPr/>
            <p:nvPr/>
          </p:nvGrpSpPr>
          <p:grpSpPr>
            <a:xfrm>
              <a:off x="2502527" y="4777410"/>
              <a:ext cx="977484" cy="193795"/>
              <a:chOff x="876" y="2800"/>
              <a:chExt cx="642" cy="175"/>
            </a:xfrm>
          </p:grpSpPr>
          <p:sp>
            <p:nvSpPr>
              <p:cNvPr id="2223" name="Google Shape;2223;p34"/>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4" name="Google Shape;2224;p34"/>
              <p:cNvSpPr/>
              <p:nvPr/>
            </p:nvSpPr>
            <p:spPr>
              <a:xfrm>
                <a:off x="945" y="2849"/>
                <a:ext cx="151" cy="78"/>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5" name="Google Shape;2225;p34"/>
              <p:cNvSpPr/>
              <p:nvPr/>
            </p:nvSpPr>
            <p:spPr>
              <a:xfrm>
                <a:off x="1117" y="2821"/>
                <a:ext cx="124" cy="134"/>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26" name="Google Shape;2226;p34"/>
              <p:cNvSpPr/>
              <p:nvPr/>
            </p:nvSpPr>
            <p:spPr>
              <a:xfrm>
                <a:off x="1263" y="2821"/>
                <a:ext cx="125" cy="135"/>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227" name="Google Shape;2227;p34"/>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2228" name="Google Shape;2228;p34"/>
            <p:cNvGrpSpPr/>
            <p:nvPr/>
          </p:nvGrpSpPr>
          <p:grpSpPr>
            <a:xfrm>
              <a:off x="3507269" y="2955235"/>
              <a:ext cx="216590" cy="413440"/>
              <a:chOff x="3507269" y="2955235"/>
              <a:chExt cx="216590" cy="413440"/>
            </a:xfrm>
          </p:grpSpPr>
          <p:sp>
            <p:nvSpPr>
              <p:cNvPr id="2229" name="Google Shape;2229;p34"/>
              <p:cNvSpPr/>
              <p:nvPr/>
            </p:nvSpPr>
            <p:spPr>
              <a:xfrm>
                <a:off x="3631094" y="2955235"/>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0" name="Google Shape;2230;p34"/>
              <p:cNvSpPr/>
              <p:nvPr/>
            </p:nvSpPr>
            <p:spPr>
              <a:xfrm>
                <a:off x="3570769" y="3117160"/>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1" name="Google Shape;2231;p34"/>
              <p:cNvSpPr/>
              <p:nvPr/>
            </p:nvSpPr>
            <p:spPr>
              <a:xfrm>
                <a:off x="3507269" y="3275910"/>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232" name="Google Shape;2232;p34"/>
            <p:cNvGrpSpPr/>
            <p:nvPr/>
          </p:nvGrpSpPr>
          <p:grpSpPr>
            <a:xfrm>
              <a:off x="3177069" y="3850585"/>
              <a:ext cx="216590" cy="413440"/>
              <a:chOff x="3507269" y="2955235"/>
              <a:chExt cx="216590" cy="413440"/>
            </a:xfrm>
          </p:grpSpPr>
          <p:sp>
            <p:nvSpPr>
              <p:cNvPr id="2233" name="Google Shape;2233;p34"/>
              <p:cNvSpPr/>
              <p:nvPr/>
            </p:nvSpPr>
            <p:spPr>
              <a:xfrm>
                <a:off x="3631094" y="2955235"/>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4" name="Google Shape;2234;p34"/>
              <p:cNvSpPr/>
              <p:nvPr/>
            </p:nvSpPr>
            <p:spPr>
              <a:xfrm>
                <a:off x="3570769" y="3117160"/>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5" name="Google Shape;2235;p34"/>
              <p:cNvSpPr/>
              <p:nvPr/>
            </p:nvSpPr>
            <p:spPr>
              <a:xfrm>
                <a:off x="3507269" y="3275910"/>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236" name="Google Shape;2236;p34"/>
            <p:cNvGrpSpPr/>
            <p:nvPr/>
          </p:nvGrpSpPr>
          <p:grpSpPr>
            <a:xfrm>
              <a:off x="3399128" y="2453587"/>
              <a:ext cx="977484" cy="193795"/>
              <a:chOff x="876" y="2800"/>
              <a:chExt cx="642" cy="175"/>
            </a:xfrm>
          </p:grpSpPr>
          <p:sp>
            <p:nvSpPr>
              <p:cNvPr id="2237" name="Google Shape;2237;p34"/>
              <p:cNvSpPr/>
              <p:nvPr/>
            </p:nvSpPr>
            <p:spPr>
              <a:xfrm>
                <a:off x="925" y="2800"/>
                <a:ext cx="485" cy="175"/>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8" name="Google Shape;2238;p34"/>
              <p:cNvSpPr/>
              <p:nvPr/>
            </p:nvSpPr>
            <p:spPr>
              <a:xfrm>
                <a:off x="945" y="2849"/>
                <a:ext cx="151" cy="78"/>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9" name="Google Shape;2239;p34"/>
              <p:cNvSpPr/>
              <p:nvPr/>
            </p:nvSpPr>
            <p:spPr>
              <a:xfrm>
                <a:off x="1117" y="2821"/>
                <a:ext cx="124" cy="134"/>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40" name="Google Shape;2240;p34"/>
              <p:cNvSpPr/>
              <p:nvPr/>
            </p:nvSpPr>
            <p:spPr>
              <a:xfrm>
                <a:off x="1263" y="2821"/>
                <a:ext cx="125" cy="135"/>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241" name="Google Shape;2241;p34"/>
              <p:cNvCxnSpPr/>
              <p:nvPr/>
            </p:nvCxnSpPr>
            <p:spPr>
              <a:xfrm flipH="1" rot="10800000">
                <a:off x="876" y="2882"/>
                <a:ext cx="642" cy="5"/>
              </a:xfrm>
              <a:prstGeom prst="straightConnector1">
                <a:avLst/>
              </a:prstGeom>
              <a:noFill/>
              <a:ln cap="flat" cmpd="sng" w="19050">
                <a:solidFill>
                  <a:srgbClr val="000000"/>
                </a:solidFill>
                <a:prstDash val="solid"/>
                <a:round/>
                <a:headEnd len="med" w="med" type="none"/>
                <a:tailEnd len="med" w="med" type="triangle"/>
              </a:ln>
            </p:spPr>
          </p:cxnSp>
        </p:grpSp>
        <p:grpSp>
          <p:nvGrpSpPr>
            <p:cNvPr id="2242" name="Google Shape;2242;p34"/>
            <p:cNvGrpSpPr/>
            <p:nvPr/>
          </p:nvGrpSpPr>
          <p:grpSpPr>
            <a:xfrm>
              <a:off x="8205165" y="3160644"/>
              <a:ext cx="216590" cy="413440"/>
              <a:chOff x="3507269" y="2955235"/>
              <a:chExt cx="216590" cy="413440"/>
            </a:xfrm>
          </p:grpSpPr>
          <p:sp>
            <p:nvSpPr>
              <p:cNvPr id="2243" name="Google Shape;2243;p34"/>
              <p:cNvSpPr/>
              <p:nvPr/>
            </p:nvSpPr>
            <p:spPr>
              <a:xfrm>
                <a:off x="3631094" y="2955235"/>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4" name="Google Shape;2244;p34"/>
              <p:cNvSpPr/>
              <p:nvPr/>
            </p:nvSpPr>
            <p:spPr>
              <a:xfrm>
                <a:off x="3570769" y="3117160"/>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5" name="Google Shape;2245;p34"/>
              <p:cNvSpPr/>
              <p:nvPr/>
            </p:nvSpPr>
            <p:spPr>
              <a:xfrm>
                <a:off x="3507269" y="3275910"/>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246" name="Google Shape;2246;p34"/>
            <p:cNvGrpSpPr/>
            <p:nvPr/>
          </p:nvGrpSpPr>
          <p:grpSpPr>
            <a:xfrm>
              <a:off x="7874965" y="4055994"/>
              <a:ext cx="216590" cy="413440"/>
              <a:chOff x="3507269" y="2955235"/>
              <a:chExt cx="216590" cy="413440"/>
            </a:xfrm>
          </p:grpSpPr>
          <p:sp>
            <p:nvSpPr>
              <p:cNvPr id="2247" name="Google Shape;2247;p34"/>
              <p:cNvSpPr/>
              <p:nvPr/>
            </p:nvSpPr>
            <p:spPr>
              <a:xfrm>
                <a:off x="3631094" y="2955235"/>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8" name="Google Shape;2248;p34"/>
              <p:cNvSpPr/>
              <p:nvPr/>
            </p:nvSpPr>
            <p:spPr>
              <a:xfrm>
                <a:off x="3570769" y="3117160"/>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9" name="Google Shape;2249;p34"/>
              <p:cNvSpPr/>
              <p:nvPr/>
            </p:nvSpPr>
            <p:spPr>
              <a:xfrm>
                <a:off x="3507269" y="3275910"/>
                <a:ext cx="92765" cy="92765"/>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250" name="Google Shape;2250;p34"/>
            <p:cNvGrpSpPr/>
            <p:nvPr/>
          </p:nvGrpSpPr>
          <p:grpSpPr>
            <a:xfrm>
              <a:off x="8207592" y="2673589"/>
              <a:ext cx="799405" cy="236966"/>
              <a:chOff x="453" y="3465"/>
              <a:chExt cx="561" cy="136"/>
            </a:xfrm>
          </p:grpSpPr>
          <p:sp>
            <p:nvSpPr>
              <p:cNvPr id="2251" name="Google Shape;2251;p34"/>
              <p:cNvSpPr/>
              <p:nvPr/>
            </p:nvSpPr>
            <p:spPr>
              <a:xfrm>
                <a:off x="496" y="3465"/>
                <a:ext cx="424" cy="136"/>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2" name="Google Shape;2252;p34"/>
              <p:cNvSpPr/>
              <p:nvPr/>
            </p:nvSpPr>
            <p:spPr>
              <a:xfrm>
                <a:off x="769" y="3504"/>
                <a:ext cx="132" cy="61"/>
              </a:xfrm>
              <a:prstGeom prst="rect">
                <a:avLst/>
              </a:prstGeom>
              <a:solidFill>
                <a:srgbClr val="FFFFFF"/>
              </a:solidFill>
              <a:ln cap="flat" cmpd="sng" w="158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3" name="Google Shape;2253;p34"/>
              <p:cNvSpPr/>
              <p:nvPr/>
            </p:nvSpPr>
            <p:spPr>
              <a:xfrm>
                <a:off x="642" y="3481"/>
                <a:ext cx="108" cy="104"/>
              </a:xfrm>
              <a:prstGeom prst="rect">
                <a:avLst/>
              </a:prstGeom>
              <a:solidFill>
                <a:srgbClr val="FFFFFF"/>
              </a:solidFill>
              <a:ln cap="flat" cmpd="sng" w="1587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4" name="Google Shape;2254;p34"/>
              <p:cNvSpPr/>
              <p:nvPr/>
            </p:nvSpPr>
            <p:spPr>
              <a:xfrm>
                <a:off x="515" y="3478"/>
                <a:ext cx="108" cy="105"/>
              </a:xfrm>
              <a:prstGeom prst="rect">
                <a:avLst/>
              </a:prstGeom>
              <a:solidFill>
                <a:srgbClr val="FFFFFF"/>
              </a:solidFill>
              <a:ln cap="flat" cmpd="sng" w="158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255" name="Google Shape;2255;p34"/>
              <p:cNvCxnSpPr/>
              <p:nvPr/>
            </p:nvCxnSpPr>
            <p:spPr>
              <a:xfrm flipH="1" rot="10800000">
                <a:off x="453" y="3529"/>
                <a:ext cx="561" cy="4"/>
              </a:xfrm>
              <a:prstGeom prst="straightConnector1">
                <a:avLst/>
              </a:prstGeom>
              <a:noFill/>
              <a:ln cap="flat" cmpd="sng" w="19050">
                <a:solidFill>
                  <a:srgbClr val="000000"/>
                </a:solidFill>
                <a:prstDash val="solid"/>
                <a:round/>
                <a:headEnd len="med" w="med" type="none"/>
                <a:tailEnd len="med" w="med" type="triangle"/>
              </a:ln>
            </p:spPr>
          </p:cxnSp>
        </p:grpSp>
      </p:grpSp>
      <p:sp>
        <p:nvSpPr>
          <p:cNvPr id="2256" name="Google Shape;2256;p34"/>
          <p:cNvSpPr txBox="1"/>
          <p:nvPr/>
        </p:nvSpPr>
        <p:spPr>
          <a:xfrm>
            <a:off x="942537" y="2612461"/>
            <a:ext cx="4009292" cy="3568178"/>
          </a:xfrm>
          <a:prstGeom prst="rect">
            <a:avLst/>
          </a:prstGeom>
          <a:noFill/>
          <a:ln>
            <a:noFill/>
          </a:ln>
        </p:spPr>
        <p:txBody>
          <a:bodyPr anchorCtr="0" anchor="t" bIns="45700" lIns="91425" spcFirstLastPara="1" rIns="91425" wrap="square" tIns="45700">
            <a:normAutofit/>
          </a:bodyPr>
          <a:lstStyle/>
          <a:p>
            <a:pPr indent="-287338" lvl="0" marL="352425"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Cisco CRS router:</a:t>
            </a:r>
            <a:endParaRPr/>
          </a:p>
          <a:p>
            <a:pPr indent="-287338" lvl="1" marL="6953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basic unit: 8 switching planes</a:t>
            </a:r>
            <a:endParaRPr/>
          </a:p>
          <a:p>
            <a:pPr indent="-287338" lvl="1" marL="6953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each plane: 3-stage interconnection network</a:t>
            </a:r>
            <a:endParaRPr/>
          </a:p>
          <a:p>
            <a:pPr indent="-287338" lvl="1" marL="6953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up to 100’s Tbps switching capacity</a:t>
            </a:r>
            <a:endParaRPr/>
          </a:p>
        </p:txBody>
      </p:sp>
      <p:pic>
        <p:nvPicPr>
          <p:cNvPr id="2257" name="Google Shape;2257;p34"/>
          <p:cNvPicPr preferRelativeResize="0"/>
          <p:nvPr/>
        </p:nvPicPr>
        <p:blipFill rotWithShape="1">
          <a:blip r:embed="rId3">
            <a:alphaModFix/>
          </a:blip>
          <a:srcRect b="0" l="0" r="0" t="0"/>
          <a:stretch/>
        </p:blipFill>
        <p:spPr>
          <a:xfrm>
            <a:off x="8036909" y="4890993"/>
            <a:ext cx="937683" cy="733606"/>
          </a:xfrm>
          <a:prstGeom prst="rect">
            <a:avLst/>
          </a:prstGeom>
          <a:noFill/>
          <a:ln>
            <a:noFill/>
          </a:ln>
        </p:spPr>
      </p:pic>
      <p:sp>
        <p:nvSpPr>
          <p:cNvPr id="2258" name="Google Shape;2258;p3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6"/>
                                        </p:tgtEl>
                                        <p:attrNameLst>
                                          <p:attrName>style.visibility</p:attrName>
                                        </p:attrNameLst>
                                      </p:cBhvr>
                                      <p:to>
                                        <p:strVal val="visible"/>
                                      </p:to>
                                    </p:set>
                                    <p:animEffect filter="fade" transition="in">
                                      <p:cBhvr>
                                        <p:cTn dur="500"/>
                                        <p:tgtEl>
                                          <p:spTgt spid="2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8"/>
          <p:cNvSpPr txBox="1"/>
          <p:nvPr>
            <p:ph type="title"/>
          </p:nvPr>
        </p:nvSpPr>
        <p:spPr>
          <a:xfrm>
            <a:off x="798691" y="28932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54" name="Google Shape;54;p8"/>
          <p:cNvSpPr txBox="1"/>
          <p:nvPr>
            <p:ph idx="2" type="body"/>
          </p:nvPr>
        </p:nvSpPr>
        <p:spPr>
          <a:xfrm>
            <a:off x="570089" y="1428299"/>
            <a:ext cx="6618109" cy="5001077"/>
          </a:xfrm>
          <a:prstGeom prst="rect">
            <a:avLst/>
          </a:prstGeom>
          <a:noFill/>
          <a:ln>
            <a:noFill/>
          </a:ln>
        </p:spPr>
        <p:txBody>
          <a:bodyPr anchorCtr="0" anchor="t" bIns="45700" lIns="91425" spcFirstLastPara="1" rIns="91425" wrap="square" tIns="45700">
            <a:noAutofit/>
          </a:bodyPr>
          <a:lstStyle/>
          <a:p>
            <a:pPr indent="-277813" lvl="0" marL="407988" rtl="0" algn="l">
              <a:lnSpc>
                <a:spcPct val="90000"/>
              </a:lnSpc>
              <a:spcBef>
                <a:spcPts val="0"/>
              </a:spcBef>
              <a:spcAft>
                <a:spcPts val="0"/>
              </a:spcAft>
              <a:buSzPts val="3200"/>
              <a:buChar char="▪"/>
            </a:pPr>
            <a:r>
              <a:rPr lang="en-US" sz="3200">
                <a:solidFill>
                  <a:srgbClr val="CC0000"/>
                </a:solidFill>
              </a:rPr>
              <a:t>Network layer: overview</a:t>
            </a:r>
            <a:endParaRPr/>
          </a:p>
          <a:p>
            <a:pPr indent="-231775" lvl="1" marL="695325" rtl="0" algn="l">
              <a:lnSpc>
                <a:spcPct val="90000"/>
              </a:lnSpc>
              <a:spcBef>
                <a:spcPts val="0"/>
              </a:spcBef>
              <a:spcAft>
                <a:spcPts val="0"/>
              </a:spcAft>
              <a:buSzPts val="2800"/>
              <a:buChar char="•"/>
            </a:pPr>
            <a:r>
              <a:rPr lang="en-US" sz="2800">
                <a:solidFill>
                  <a:srgbClr val="CC0000"/>
                </a:solidFill>
              </a:rPr>
              <a:t>data plane</a:t>
            </a:r>
            <a:endParaRPr/>
          </a:p>
          <a:p>
            <a:pPr indent="-231775" lvl="1" marL="695325" rtl="0" algn="l">
              <a:lnSpc>
                <a:spcPct val="90000"/>
              </a:lnSpc>
              <a:spcBef>
                <a:spcPts val="0"/>
              </a:spcBef>
              <a:spcAft>
                <a:spcPts val="0"/>
              </a:spcAft>
              <a:buSzPts val="2800"/>
              <a:buChar char="•"/>
            </a:pPr>
            <a:r>
              <a:rPr lang="en-US" sz="2800">
                <a:solidFill>
                  <a:srgbClr val="CC0000"/>
                </a:solidFill>
              </a:rPr>
              <a:t>control plane</a:t>
            </a:r>
            <a:endParaRPr/>
          </a:p>
        </p:txBody>
      </p:sp>
      <p:pic>
        <p:nvPicPr>
          <p:cNvPr descr="A train crossing a bridge over a body of water&#10;&#10;Description automatically generated" id="55" name="Google Shape;55;p8"/>
          <p:cNvPicPr preferRelativeResize="0"/>
          <p:nvPr/>
        </p:nvPicPr>
        <p:blipFill rotWithShape="1">
          <a:blip r:embed="rId3">
            <a:alphaModFix/>
          </a:blip>
          <a:srcRect b="0" l="0" r="0" t="0"/>
          <a:stretch/>
        </p:blipFill>
        <p:spPr>
          <a:xfrm>
            <a:off x="8015288" y="1379196"/>
            <a:ext cx="3102316" cy="2326737"/>
          </a:xfrm>
          <a:prstGeom prst="rect">
            <a:avLst/>
          </a:prstGeom>
          <a:noFill/>
          <a:ln>
            <a:noFill/>
          </a:ln>
        </p:spPr>
      </p:pic>
      <p:sp>
        <p:nvSpPr>
          <p:cNvPr id="56" name="Google Shape;56;p8"/>
          <p:cNvSpPr txBox="1"/>
          <p:nvPr/>
        </p:nvSpPr>
        <p:spPr>
          <a:xfrm>
            <a:off x="6186488" y="4277300"/>
            <a:ext cx="6005512" cy="1937764"/>
          </a:xfrm>
          <a:prstGeom prst="rect">
            <a:avLst/>
          </a:prstGeom>
          <a:noFill/>
          <a:ln>
            <a:noFill/>
          </a:ln>
        </p:spPr>
        <p:txBody>
          <a:bodyPr anchorCtr="0" anchor="t" bIns="45700" lIns="91425" spcFirstLastPara="1" rIns="91425" wrap="square" tIns="45700">
            <a:normAutofit/>
          </a:bodyPr>
          <a:lstStyle/>
          <a:p>
            <a:pPr indent="-277813" lvl="0" marL="407988"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chemeClr val="dk1"/>
                </a:solidFill>
                <a:latin typeface="Calibri"/>
                <a:ea typeface="Calibri"/>
                <a:cs typeface="Calibri"/>
                <a:sym typeface="Calibri"/>
              </a:rPr>
              <a:t>Generalized Forwarding, SDN</a:t>
            </a:r>
            <a:endParaRPr/>
          </a:p>
          <a:p>
            <a:pPr indent="-231775" lvl="1" marL="695325" marR="0" rtl="0" algn="l">
              <a:lnSpc>
                <a:spcPct val="90000"/>
              </a:lnSpc>
              <a:spcBef>
                <a:spcPts val="0"/>
              </a:spcBef>
              <a:spcAft>
                <a:spcPts val="0"/>
              </a:spcAft>
              <a:buClr>
                <a:srgbClr val="0000A8"/>
              </a:buClr>
              <a:buSzPts val="2800"/>
              <a:buFont typeface="Arial"/>
              <a:buChar char="•"/>
            </a:pPr>
            <a:r>
              <a:rPr b="0" i="0" lang="en-US" sz="2800" u="none" cap="none" strike="noStrike">
                <a:solidFill>
                  <a:schemeClr val="dk1"/>
                </a:solidFill>
                <a:latin typeface="Calibri"/>
                <a:ea typeface="Calibri"/>
                <a:cs typeface="Calibri"/>
                <a:sym typeface="Calibri"/>
              </a:rPr>
              <a:t>Match+action</a:t>
            </a:r>
            <a:endParaRPr/>
          </a:p>
          <a:p>
            <a:pPr indent="-231775" lvl="1" marL="695325" marR="0" rtl="0" algn="l">
              <a:lnSpc>
                <a:spcPct val="90000"/>
              </a:lnSpc>
              <a:spcBef>
                <a:spcPts val="0"/>
              </a:spcBef>
              <a:spcAft>
                <a:spcPts val="0"/>
              </a:spcAft>
              <a:buClr>
                <a:srgbClr val="0000A8"/>
              </a:buClr>
              <a:buSzPts val="2800"/>
              <a:buFont typeface="Arial"/>
              <a:buChar char="•"/>
            </a:pPr>
            <a:r>
              <a:rPr b="0" i="0" lang="en-US" sz="2800" u="none" cap="none" strike="noStrike">
                <a:solidFill>
                  <a:schemeClr val="dk1"/>
                </a:solidFill>
                <a:latin typeface="Calibri"/>
                <a:ea typeface="Calibri"/>
                <a:cs typeface="Calibri"/>
                <a:sym typeface="Calibri"/>
              </a:rPr>
              <a:t>OpenFlow: match+action in action</a:t>
            </a:r>
            <a:endParaRPr/>
          </a:p>
          <a:p>
            <a:pPr indent="-277813" lvl="0" marL="407988" marR="0" rtl="0" algn="l">
              <a:lnSpc>
                <a:spcPct val="90000"/>
              </a:lnSpc>
              <a:spcBef>
                <a:spcPts val="600"/>
              </a:spcBef>
              <a:spcAft>
                <a:spcPts val="0"/>
              </a:spcAft>
              <a:buClr>
                <a:srgbClr val="0000A3"/>
              </a:buClr>
              <a:buSzPts val="3200"/>
              <a:buFont typeface="Noto Sans Symbols"/>
              <a:buChar char="▪"/>
            </a:pPr>
            <a:r>
              <a:rPr b="0" i="0" lang="en-US" sz="3200" u="none" cap="none" strike="noStrike">
                <a:solidFill>
                  <a:schemeClr val="dk1"/>
                </a:solidFill>
                <a:latin typeface="Calibri"/>
                <a:ea typeface="Calibri"/>
                <a:cs typeface="Calibri"/>
                <a:sym typeface="Calibri"/>
              </a:rPr>
              <a:t>Middleboxes</a:t>
            </a:r>
            <a:endParaRPr/>
          </a:p>
          <a:p>
            <a:pPr indent="-79375" lvl="1" marL="695325" marR="0" rtl="0" algn="l">
              <a:lnSpc>
                <a:spcPct val="90000"/>
              </a:lnSpc>
              <a:spcBef>
                <a:spcPts val="500"/>
              </a:spcBef>
              <a:spcAft>
                <a:spcPts val="0"/>
              </a:spcAft>
              <a:buClr>
                <a:srgbClr val="0000A8"/>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7" name="Google Shape;57;p8"/>
          <p:cNvSpPr txBox="1"/>
          <p:nvPr>
            <p:ph idx="12" type="sldNum"/>
          </p:nvPr>
        </p:nvSpPr>
        <p:spPr>
          <a:xfrm>
            <a:off x="9219616" y="6465391"/>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
        <p:nvSpPr>
          <p:cNvPr id="58" name="Google Shape;58;p8"/>
          <p:cNvSpPr txBox="1"/>
          <p:nvPr/>
        </p:nvSpPr>
        <p:spPr>
          <a:xfrm>
            <a:off x="563462" y="2806957"/>
            <a:ext cx="6618109" cy="3461321"/>
          </a:xfrm>
          <a:prstGeom prst="rect">
            <a:avLst/>
          </a:prstGeom>
          <a:noFill/>
          <a:ln>
            <a:noFill/>
          </a:ln>
        </p:spPr>
        <p:txBody>
          <a:bodyPr anchorCtr="0" anchor="t" bIns="45700" lIns="91425" spcFirstLastPara="1" rIns="91425" wrap="square" tIns="45700">
            <a:noAutofit/>
          </a:bodyPr>
          <a:lstStyle/>
          <a:p>
            <a:pPr indent="-277813" lvl="0" marL="407988"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chemeClr val="dk1"/>
                </a:solidFill>
                <a:latin typeface="Calibri"/>
                <a:ea typeface="Calibri"/>
                <a:cs typeface="Calibri"/>
                <a:sym typeface="Calibri"/>
              </a:rPr>
              <a:t>What’s inside a router</a:t>
            </a:r>
            <a:endParaRPr/>
          </a:p>
          <a:p>
            <a:pPr indent="-231775" lvl="1" marL="695325" marR="0" rtl="0" algn="l">
              <a:lnSpc>
                <a:spcPct val="90000"/>
              </a:lnSpc>
              <a:spcBef>
                <a:spcPts val="0"/>
              </a:spcBef>
              <a:spcAft>
                <a:spcPts val="0"/>
              </a:spcAft>
              <a:buClr>
                <a:srgbClr val="0000A8"/>
              </a:buClr>
              <a:buSzPts val="2800"/>
              <a:buFont typeface="Arial"/>
              <a:buChar char="•"/>
            </a:pPr>
            <a:r>
              <a:rPr b="0" i="0" lang="en-US" sz="2800" u="none" cap="none" strike="noStrike">
                <a:solidFill>
                  <a:schemeClr val="dk1"/>
                </a:solidFill>
                <a:latin typeface="Calibri"/>
                <a:ea typeface="Calibri"/>
                <a:cs typeface="Calibri"/>
                <a:sym typeface="Calibri"/>
              </a:rPr>
              <a:t>input ports, switching, output ports</a:t>
            </a:r>
            <a:endParaRPr/>
          </a:p>
          <a:p>
            <a:pPr indent="-231775" lvl="1" marL="695325" marR="0" rtl="0" algn="l">
              <a:lnSpc>
                <a:spcPct val="90000"/>
              </a:lnSpc>
              <a:spcBef>
                <a:spcPts val="0"/>
              </a:spcBef>
              <a:spcAft>
                <a:spcPts val="0"/>
              </a:spcAft>
              <a:buClr>
                <a:srgbClr val="0000A8"/>
              </a:buClr>
              <a:buSzPts val="2800"/>
              <a:buFont typeface="Arial"/>
              <a:buChar char="•"/>
            </a:pPr>
            <a:r>
              <a:rPr b="0" i="0" lang="en-US" sz="2800" u="none" cap="none" strike="noStrike">
                <a:solidFill>
                  <a:schemeClr val="dk1"/>
                </a:solidFill>
                <a:latin typeface="Calibri"/>
                <a:ea typeface="Calibri"/>
                <a:cs typeface="Calibri"/>
                <a:sym typeface="Calibri"/>
              </a:rPr>
              <a:t>buffer management, scheduling</a:t>
            </a:r>
            <a:endParaRPr/>
          </a:p>
          <a:p>
            <a:pPr indent="-277813" lvl="0" marL="407988" marR="0" rtl="0" algn="l">
              <a:lnSpc>
                <a:spcPct val="90000"/>
              </a:lnSpc>
              <a:spcBef>
                <a:spcPts val="600"/>
              </a:spcBef>
              <a:spcAft>
                <a:spcPts val="0"/>
              </a:spcAft>
              <a:buClr>
                <a:srgbClr val="0000A3"/>
              </a:buClr>
              <a:buSzPts val="3200"/>
              <a:buFont typeface="Noto Sans Symbols"/>
              <a:buChar char="▪"/>
            </a:pPr>
            <a:r>
              <a:rPr b="0" i="0" lang="en-US" sz="3200" u="none" cap="none" strike="noStrike">
                <a:solidFill>
                  <a:schemeClr val="dk1"/>
                </a:solidFill>
                <a:latin typeface="Calibri"/>
                <a:ea typeface="Calibri"/>
                <a:cs typeface="Calibri"/>
                <a:sym typeface="Calibri"/>
              </a:rPr>
              <a:t>IP: the Internet Protocol</a:t>
            </a:r>
            <a:endParaRPr/>
          </a:p>
          <a:p>
            <a:pPr indent="-231775" lvl="1" marL="695325" marR="0" rtl="0" algn="l">
              <a:lnSpc>
                <a:spcPct val="90000"/>
              </a:lnSpc>
              <a:spcBef>
                <a:spcPts val="0"/>
              </a:spcBef>
              <a:spcAft>
                <a:spcPts val="0"/>
              </a:spcAft>
              <a:buClr>
                <a:srgbClr val="0000A8"/>
              </a:buClr>
              <a:buSzPts val="2800"/>
              <a:buFont typeface="Arial"/>
              <a:buChar char="•"/>
            </a:pPr>
            <a:r>
              <a:rPr b="0" i="0" lang="en-US" sz="2800" u="none" cap="none" strike="noStrike">
                <a:solidFill>
                  <a:schemeClr val="dk1"/>
                </a:solidFill>
                <a:latin typeface="Calibri"/>
                <a:ea typeface="Calibri"/>
                <a:cs typeface="Calibri"/>
                <a:sym typeface="Calibri"/>
              </a:rPr>
              <a:t>datagram format</a:t>
            </a:r>
            <a:endParaRPr/>
          </a:p>
          <a:p>
            <a:pPr indent="-231775" lvl="1" marL="695325" marR="0" rtl="0" algn="l">
              <a:lnSpc>
                <a:spcPct val="90000"/>
              </a:lnSpc>
              <a:spcBef>
                <a:spcPts val="0"/>
              </a:spcBef>
              <a:spcAft>
                <a:spcPts val="0"/>
              </a:spcAft>
              <a:buClr>
                <a:srgbClr val="0000A8"/>
              </a:buClr>
              <a:buSzPts val="2800"/>
              <a:buFont typeface="Arial"/>
              <a:buChar char="•"/>
            </a:pPr>
            <a:r>
              <a:rPr b="0" i="0" lang="en-US" sz="2800" u="none" cap="none" strike="noStrike">
                <a:solidFill>
                  <a:schemeClr val="dk1"/>
                </a:solidFill>
                <a:latin typeface="Calibri"/>
                <a:ea typeface="Calibri"/>
                <a:cs typeface="Calibri"/>
                <a:sym typeface="Calibri"/>
              </a:rPr>
              <a:t>addressing</a:t>
            </a:r>
            <a:endParaRPr/>
          </a:p>
          <a:p>
            <a:pPr indent="-231775" lvl="1" marL="695325" marR="0" rtl="0" algn="l">
              <a:lnSpc>
                <a:spcPct val="90000"/>
              </a:lnSpc>
              <a:spcBef>
                <a:spcPts val="0"/>
              </a:spcBef>
              <a:spcAft>
                <a:spcPts val="0"/>
              </a:spcAft>
              <a:buClr>
                <a:srgbClr val="0000A8"/>
              </a:buClr>
              <a:buSzPts val="2800"/>
              <a:buFont typeface="Arial"/>
              <a:buChar char="•"/>
            </a:pPr>
            <a:r>
              <a:rPr b="0" i="0" lang="en-US" sz="2800" u="none" cap="none" strike="noStrike">
                <a:solidFill>
                  <a:schemeClr val="dk1"/>
                </a:solidFill>
                <a:latin typeface="Calibri"/>
                <a:ea typeface="Calibri"/>
                <a:cs typeface="Calibri"/>
                <a:sym typeface="Calibri"/>
              </a:rPr>
              <a:t>network address translation</a:t>
            </a:r>
            <a:endParaRPr/>
          </a:p>
          <a:p>
            <a:pPr indent="-231775" lvl="1" marL="695325" marR="0" rtl="0" algn="l">
              <a:lnSpc>
                <a:spcPct val="90000"/>
              </a:lnSpc>
              <a:spcBef>
                <a:spcPts val="0"/>
              </a:spcBef>
              <a:spcAft>
                <a:spcPts val="0"/>
              </a:spcAft>
              <a:buClr>
                <a:srgbClr val="0000A8"/>
              </a:buClr>
              <a:buSzPts val="2800"/>
              <a:buFont typeface="Arial"/>
              <a:buChar char="•"/>
            </a:pPr>
            <a:r>
              <a:rPr b="0" i="0" lang="en-US" sz="2800" u="none" cap="none" strike="noStrike">
                <a:solidFill>
                  <a:schemeClr val="dk1"/>
                </a:solidFill>
                <a:latin typeface="Calibri"/>
                <a:ea typeface="Calibri"/>
                <a:cs typeface="Calibri"/>
                <a:sym typeface="Calibri"/>
              </a:rPr>
              <a:t>IPv6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animEffect filter="fade" transition="in">
                                      <p:cBhvr>
                                        <p:cTn dur="500"/>
                                        <p:tgtEl>
                                          <p:spTgt spid="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animEffect filter="fade" transition="in">
                                      <p:cBhvr>
                                        <p:cTn dur="500"/>
                                        <p:tgtEl>
                                          <p:spTgt spid="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2" st="2"/>
                                            </p:txEl>
                                          </p:spTgt>
                                        </p:tgtEl>
                                        <p:attrNameLst>
                                          <p:attrName>style.visibility</p:attrName>
                                        </p:attrNameLst>
                                      </p:cBhvr>
                                      <p:to>
                                        <p:strVal val="visible"/>
                                      </p:to>
                                    </p:set>
                                    <p:animEffect filter="fade" transition="in">
                                      <p:cBhvr>
                                        <p:cTn dur="500"/>
                                        <p:tgtEl>
                                          <p:spTgt spid="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3" st="3"/>
                                            </p:txEl>
                                          </p:spTgt>
                                        </p:tgtEl>
                                        <p:attrNameLst>
                                          <p:attrName>style.visibility</p:attrName>
                                        </p:attrNameLst>
                                      </p:cBhvr>
                                      <p:to>
                                        <p:strVal val="visible"/>
                                      </p:to>
                                    </p:set>
                                    <p:animEffect filter="fade" transition="in">
                                      <p:cBhvr>
                                        <p:cTn dur="500"/>
                                        <p:tgtEl>
                                          <p:spTgt spid="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4" st="4"/>
                                            </p:txEl>
                                          </p:spTgt>
                                        </p:tgtEl>
                                        <p:attrNameLst>
                                          <p:attrName>style.visibility</p:attrName>
                                        </p:attrNameLst>
                                      </p:cBhvr>
                                      <p:to>
                                        <p:strVal val="visible"/>
                                      </p:to>
                                    </p:set>
                                    <p:animEffect filter="fade" transition="in">
                                      <p:cBhvr>
                                        <p:cTn dur="500"/>
                                        <p:tgtEl>
                                          <p:spTgt spid="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5" st="5"/>
                                            </p:txEl>
                                          </p:spTgt>
                                        </p:tgtEl>
                                        <p:attrNameLst>
                                          <p:attrName>style.visibility</p:attrName>
                                        </p:attrNameLst>
                                      </p:cBhvr>
                                      <p:to>
                                        <p:strVal val="visible"/>
                                      </p:to>
                                    </p:set>
                                    <p:animEffect filter="fade" transition="in">
                                      <p:cBhvr>
                                        <p:cTn dur="500"/>
                                        <p:tgtEl>
                                          <p:spTgt spid="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6" st="6"/>
                                            </p:txEl>
                                          </p:spTgt>
                                        </p:tgtEl>
                                        <p:attrNameLst>
                                          <p:attrName>style.visibility</p:attrName>
                                        </p:attrNameLst>
                                      </p:cBhvr>
                                      <p:to>
                                        <p:strVal val="visible"/>
                                      </p:to>
                                    </p:set>
                                    <p:animEffect filter="fade" transition="in">
                                      <p:cBhvr>
                                        <p:cTn dur="500"/>
                                        <p:tgtEl>
                                          <p:spTgt spid="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7" st="7"/>
                                            </p:txEl>
                                          </p:spTgt>
                                        </p:tgtEl>
                                        <p:attrNameLst>
                                          <p:attrName>style.visibility</p:attrName>
                                        </p:attrNameLst>
                                      </p:cBhvr>
                                      <p:to>
                                        <p:strVal val="visible"/>
                                      </p:to>
                                    </p:set>
                                    <p:animEffect filter="fade" transition="in">
                                      <p:cBhvr>
                                        <p:cTn dur="500"/>
                                        <p:tgtEl>
                                          <p:spTgt spid="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5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3" name="Shape 2263"/>
        <p:cNvGrpSpPr/>
        <p:nvPr/>
      </p:nvGrpSpPr>
      <p:grpSpPr>
        <a:xfrm>
          <a:off x="0" y="0"/>
          <a:ext cx="0" cy="0"/>
          <a:chOff x="0" y="0"/>
          <a:chExt cx="0" cy="0"/>
        </a:xfrm>
      </p:grpSpPr>
      <p:sp>
        <p:nvSpPr>
          <p:cNvPr id="2264" name="Google Shape;2264;p35"/>
          <p:cNvSpPr txBox="1"/>
          <p:nvPr>
            <p:ph idx="1" type="body"/>
          </p:nvPr>
        </p:nvSpPr>
        <p:spPr>
          <a:xfrm>
            <a:off x="852267" y="1386402"/>
            <a:ext cx="10515600" cy="1356798"/>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2800"/>
              <a:buChar char="▪"/>
            </a:pPr>
            <a:r>
              <a:rPr lang="en-US"/>
              <a:t>If switch fabric slower than input ports combined -&gt; queueing may occur at input queues </a:t>
            </a:r>
            <a:endParaRPr/>
          </a:p>
          <a:p>
            <a:pPr indent="-231775" lvl="1" marL="695325" rtl="0" algn="l">
              <a:lnSpc>
                <a:spcPct val="90000"/>
              </a:lnSpc>
              <a:spcBef>
                <a:spcPts val="500"/>
              </a:spcBef>
              <a:spcAft>
                <a:spcPts val="0"/>
              </a:spcAft>
              <a:buSzPts val="2800"/>
              <a:buChar char="•"/>
            </a:pPr>
            <a:r>
              <a:rPr lang="en-US" sz="2800"/>
              <a:t>queueing delay and loss due to input buffer overflow!</a:t>
            </a:r>
            <a:endParaRPr/>
          </a:p>
          <a:p>
            <a:pPr indent="-44450" lvl="0" marL="352425" rtl="0" algn="l">
              <a:lnSpc>
                <a:spcPct val="90000"/>
              </a:lnSpc>
              <a:spcBef>
                <a:spcPts val="1000"/>
              </a:spcBef>
              <a:spcAft>
                <a:spcPts val="0"/>
              </a:spcAft>
              <a:buSzPts val="2800"/>
              <a:buNone/>
            </a:pPr>
            <a:r>
              <a:t/>
            </a:r>
            <a:endParaRPr/>
          </a:p>
        </p:txBody>
      </p:sp>
      <p:sp>
        <p:nvSpPr>
          <p:cNvPr id="2265" name="Google Shape;2265;p35"/>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Input port queuing</a:t>
            </a:r>
            <a:endParaRPr/>
          </a:p>
        </p:txBody>
      </p:sp>
      <p:sp>
        <p:nvSpPr>
          <p:cNvPr id="2266" name="Google Shape;2266;p35"/>
          <p:cNvSpPr txBox="1"/>
          <p:nvPr/>
        </p:nvSpPr>
        <p:spPr>
          <a:xfrm>
            <a:off x="1800666" y="5728188"/>
            <a:ext cx="4459458" cy="92333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output port contention: only one red datagram can be transferred. lower red packet is </a:t>
            </a:r>
            <a:r>
              <a:rPr b="0" i="1" lang="en-US" sz="2000" u="none" cap="none" strike="noStrike">
                <a:solidFill>
                  <a:srgbClr val="C00000"/>
                </a:solidFill>
                <a:latin typeface="Calibri"/>
                <a:ea typeface="Calibri"/>
                <a:cs typeface="Calibri"/>
                <a:sym typeface="Calibri"/>
              </a:rPr>
              <a:t>blocked</a:t>
            </a:r>
            <a:endParaRPr/>
          </a:p>
        </p:txBody>
      </p:sp>
      <p:grpSp>
        <p:nvGrpSpPr>
          <p:cNvPr id="2267" name="Google Shape;2267;p35"/>
          <p:cNvGrpSpPr/>
          <p:nvPr/>
        </p:nvGrpSpPr>
        <p:grpSpPr>
          <a:xfrm>
            <a:off x="2528548" y="3841801"/>
            <a:ext cx="3027362" cy="1817687"/>
            <a:chOff x="2908374" y="3743325"/>
            <a:chExt cx="3027362" cy="1817687"/>
          </a:xfrm>
        </p:grpSpPr>
        <p:grpSp>
          <p:nvGrpSpPr>
            <p:cNvPr id="2268" name="Google Shape;2268;p35"/>
            <p:cNvGrpSpPr/>
            <p:nvPr/>
          </p:nvGrpSpPr>
          <p:grpSpPr>
            <a:xfrm>
              <a:off x="2908374" y="3751262"/>
              <a:ext cx="3027362" cy="1809750"/>
              <a:chOff x="523" y="976"/>
              <a:chExt cx="2099" cy="1356"/>
            </a:xfrm>
          </p:grpSpPr>
          <p:sp>
            <p:nvSpPr>
              <p:cNvPr id="2269" name="Google Shape;2269;p35"/>
              <p:cNvSpPr/>
              <p:nvPr/>
            </p:nvSpPr>
            <p:spPr>
              <a:xfrm>
                <a:off x="1208" y="976"/>
                <a:ext cx="745" cy="135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270" name="Google Shape;2270;p35"/>
              <p:cNvGrpSpPr/>
              <p:nvPr/>
            </p:nvGrpSpPr>
            <p:grpSpPr>
              <a:xfrm>
                <a:off x="804" y="997"/>
                <a:ext cx="251" cy="1293"/>
                <a:chOff x="748" y="997"/>
                <a:chExt cx="251" cy="1293"/>
              </a:xfrm>
            </p:grpSpPr>
            <p:sp>
              <p:nvSpPr>
                <p:cNvPr id="2271" name="Google Shape;2271;p35"/>
                <p:cNvSpPr/>
                <p:nvPr/>
              </p:nvSpPr>
              <p:spPr>
                <a:xfrm>
                  <a:off x="759" y="997"/>
                  <a:ext cx="240"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2" name="Google Shape;2272;p35"/>
                <p:cNvSpPr/>
                <p:nvPr/>
              </p:nvSpPr>
              <p:spPr>
                <a:xfrm>
                  <a:off x="750" y="1472"/>
                  <a:ext cx="240"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3" name="Google Shape;2273;p35"/>
                <p:cNvSpPr/>
                <p:nvPr/>
              </p:nvSpPr>
              <p:spPr>
                <a:xfrm>
                  <a:off x="748" y="1938"/>
                  <a:ext cx="240"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274" name="Google Shape;2274;p35"/>
              <p:cNvGrpSpPr/>
              <p:nvPr/>
            </p:nvGrpSpPr>
            <p:grpSpPr>
              <a:xfrm>
                <a:off x="2109" y="1002"/>
                <a:ext cx="249" cy="1295"/>
                <a:chOff x="748" y="997"/>
                <a:chExt cx="249" cy="1295"/>
              </a:xfrm>
            </p:grpSpPr>
            <p:sp>
              <p:nvSpPr>
                <p:cNvPr id="2275" name="Google Shape;2275;p35"/>
                <p:cNvSpPr/>
                <p:nvPr/>
              </p:nvSpPr>
              <p:spPr>
                <a:xfrm>
                  <a:off x="759" y="997"/>
                  <a:ext cx="238" cy="352"/>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6" name="Google Shape;2276;p35"/>
                <p:cNvSpPr/>
                <p:nvPr/>
              </p:nvSpPr>
              <p:spPr>
                <a:xfrm>
                  <a:off x="750" y="1472"/>
                  <a:ext cx="238" cy="352"/>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7" name="Google Shape;2277;p35"/>
                <p:cNvSpPr/>
                <p:nvPr/>
              </p:nvSpPr>
              <p:spPr>
                <a:xfrm>
                  <a:off x="748" y="1940"/>
                  <a:ext cx="238" cy="352"/>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2278" name="Google Shape;2278;p35"/>
              <p:cNvCxnSpPr/>
              <p:nvPr/>
            </p:nvCxnSpPr>
            <p:spPr>
              <a:xfrm>
                <a:off x="1946" y="1181"/>
                <a:ext cx="162" cy="0"/>
              </a:xfrm>
              <a:prstGeom prst="straightConnector1">
                <a:avLst/>
              </a:prstGeom>
              <a:noFill/>
              <a:ln cap="flat" cmpd="sng" w="19050">
                <a:solidFill>
                  <a:srgbClr val="000000"/>
                </a:solidFill>
                <a:prstDash val="solid"/>
                <a:round/>
                <a:headEnd len="med" w="med" type="none"/>
                <a:tailEnd len="med" w="med" type="none"/>
              </a:ln>
            </p:spPr>
          </p:cxnSp>
          <p:cxnSp>
            <p:nvCxnSpPr>
              <p:cNvPr id="2279" name="Google Shape;2279;p35"/>
              <p:cNvCxnSpPr/>
              <p:nvPr/>
            </p:nvCxnSpPr>
            <p:spPr>
              <a:xfrm>
                <a:off x="1940" y="1644"/>
                <a:ext cx="163" cy="0"/>
              </a:xfrm>
              <a:prstGeom prst="straightConnector1">
                <a:avLst/>
              </a:prstGeom>
              <a:noFill/>
              <a:ln cap="flat" cmpd="sng" w="19050">
                <a:solidFill>
                  <a:srgbClr val="000000"/>
                </a:solidFill>
                <a:prstDash val="solid"/>
                <a:round/>
                <a:headEnd len="med" w="med" type="none"/>
                <a:tailEnd len="med" w="med" type="none"/>
              </a:ln>
            </p:spPr>
          </p:cxnSp>
          <p:cxnSp>
            <p:nvCxnSpPr>
              <p:cNvPr id="2280" name="Google Shape;2280;p35"/>
              <p:cNvCxnSpPr/>
              <p:nvPr/>
            </p:nvCxnSpPr>
            <p:spPr>
              <a:xfrm>
                <a:off x="1940" y="2119"/>
                <a:ext cx="163" cy="0"/>
              </a:xfrm>
              <a:prstGeom prst="straightConnector1">
                <a:avLst/>
              </a:prstGeom>
              <a:noFill/>
              <a:ln cap="flat" cmpd="sng" w="19050">
                <a:solidFill>
                  <a:srgbClr val="000000"/>
                </a:solidFill>
                <a:prstDash val="solid"/>
                <a:round/>
                <a:headEnd len="med" w="med" type="none"/>
                <a:tailEnd len="med" w="med" type="none"/>
              </a:ln>
            </p:spPr>
          </p:cxnSp>
          <p:cxnSp>
            <p:nvCxnSpPr>
              <p:cNvPr id="2281" name="Google Shape;2281;p35"/>
              <p:cNvCxnSpPr/>
              <p:nvPr/>
            </p:nvCxnSpPr>
            <p:spPr>
              <a:xfrm>
                <a:off x="1044" y="1164"/>
                <a:ext cx="163" cy="0"/>
              </a:xfrm>
              <a:prstGeom prst="straightConnector1">
                <a:avLst/>
              </a:prstGeom>
              <a:noFill/>
              <a:ln cap="flat" cmpd="sng" w="19050">
                <a:solidFill>
                  <a:srgbClr val="000000"/>
                </a:solidFill>
                <a:prstDash val="solid"/>
                <a:round/>
                <a:headEnd len="med" w="med" type="none"/>
                <a:tailEnd len="med" w="med" type="none"/>
              </a:ln>
            </p:spPr>
          </p:cxnSp>
          <p:cxnSp>
            <p:nvCxnSpPr>
              <p:cNvPr id="2282" name="Google Shape;2282;p35"/>
              <p:cNvCxnSpPr/>
              <p:nvPr/>
            </p:nvCxnSpPr>
            <p:spPr>
              <a:xfrm>
                <a:off x="1038" y="1629"/>
                <a:ext cx="162" cy="0"/>
              </a:xfrm>
              <a:prstGeom prst="straightConnector1">
                <a:avLst/>
              </a:prstGeom>
              <a:noFill/>
              <a:ln cap="flat" cmpd="sng" w="19050">
                <a:solidFill>
                  <a:srgbClr val="000000"/>
                </a:solidFill>
                <a:prstDash val="solid"/>
                <a:round/>
                <a:headEnd len="med" w="med" type="none"/>
                <a:tailEnd len="med" w="med" type="none"/>
              </a:ln>
            </p:spPr>
          </p:cxnSp>
          <p:cxnSp>
            <p:nvCxnSpPr>
              <p:cNvPr id="2283" name="Google Shape;2283;p35"/>
              <p:cNvCxnSpPr/>
              <p:nvPr/>
            </p:nvCxnSpPr>
            <p:spPr>
              <a:xfrm>
                <a:off x="1038" y="2102"/>
                <a:ext cx="162" cy="0"/>
              </a:xfrm>
              <a:prstGeom prst="straightConnector1">
                <a:avLst/>
              </a:prstGeom>
              <a:noFill/>
              <a:ln cap="flat" cmpd="sng" w="19050">
                <a:solidFill>
                  <a:srgbClr val="000000"/>
                </a:solidFill>
                <a:prstDash val="solid"/>
                <a:round/>
                <a:headEnd len="med" w="med" type="none"/>
                <a:tailEnd len="med" w="med" type="none"/>
              </a:ln>
            </p:spPr>
          </p:cxnSp>
          <p:grpSp>
            <p:nvGrpSpPr>
              <p:cNvPr id="2284" name="Google Shape;2284;p35"/>
              <p:cNvGrpSpPr/>
              <p:nvPr/>
            </p:nvGrpSpPr>
            <p:grpSpPr>
              <a:xfrm>
                <a:off x="523" y="1169"/>
                <a:ext cx="288" cy="939"/>
                <a:chOff x="-60" y="1148"/>
                <a:chExt cx="168" cy="939"/>
              </a:xfrm>
            </p:grpSpPr>
            <p:cxnSp>
              <p:nvCxnSpPr>
                <p:cNvPr id="2285" name="Google Shape;2285;p35"/>
                <p:cNvCxnSpPr/>
                <p:nvPr/>
              </p:nvCxnSpPr>
              <p:spPr>
                <a:xfrm>
                  <a:off x="-54" y="1148"/>
                  <a:ext cx="162" cy="0"/>
                </a:xfrm>
                <a:prstGeom prst="straightConnector1">
                  <a:avLst/>
                </a:prstGeom>
                <a:noFill/>
                <a:ln cap="flat" cmpd="sng" w="19050">
                  <a:solidFill>
                    <a:srgbClr val="000000"/>
                  </a:solidFill>
                  <a:prstDash val="solid"/>
                  <a:round/>
                  <a:headEnd len="med" w="med" type="none"/>
                  <a:tailEnd len="med" w="med" type="none"/>
                </a:ln>
              </p:spPr>
            </p:cxnSp>
            <p:cxnSp>
              <p:nvCxnSpPr>
                <p:cNvPr id="2286" name="Google Shape;2286;p35"/>
                <p:cNvCxnSpPr/>
                <p:nvPr/>
              </p:nvCxnSpPr>
              <p:spPr>
                <a:xfrm>
                  <a:off x="-60" y="1613"/>
                  <a:ext cx="162" cy="0"/>
                </a:xfrm>
                <a:prstGeom prst="straightConnector1">
                  <a:avLst/>
                </a:prstGeom>
                <a:noFill/>
                <a:ln cap="flat" cmpd="sng" w="19050">
                  <a:solidFill>
                    <a:srgbClr val="000000"/>
                  </a:solidFill>
                  <a:prstDash val="solid"/>
                  <a:round/>
                  <a:headEnd len="med" w="med" type="none"/>
                  <a:tailEnd len="med" w="med" type="none"/>
                </a:ln>
              </p:spPr>
            </p:cxnSp>
            <p:cxnSp>
              <p:nvCxnSpPr>
                <p:cNvPr id="2287" name="Google Shape;2287;p35"/>
                <p:cNvCxnSpPr/>
                <p:nvPr/>
              </p:nvCxnSpPr>
              <p:spPr>
                <a:xfrm>
                  <a:off x="-60" y="2087"/>
                  <a:ext cx="162" cy="0"/>
                </a:xfrm>
                <a:prstGeom prst="straightConnector1">
                  <a:avLst/>
                </a:prstGeom>
                <a:noFill/>
                <a:ln cap="flat" cmpd="sng" w="19050">
                  <a:solidFill>
                    <a:srgbClr val="000000"/>
                  </a:solidFill>
                  <a:prstDash val="solid"/>
                  <a:round/>
                  <a:headEnd len="med" w="med" type="none"/>
                  <a:tailEnd len="med" w="med" type="none"/>
                </a:ln>
              </p:spPr>
            </p:cxnSp>
          </p:grpSp>
          <p:grpSp>
            <p:nvGrpSpPr>
              <p:cNvPr id="2288" name="Google Shape;2288;p35"/>
              <p:cNvGrpSpPr/>
              <p:nvPr/>
            </p:nvGrpSpPr>
            <p:grpSpPr>
              <a:xfrm>
                <a:off x="2334" y="1173"/>
                <a:ext cx="288" cy="939"/>
                <a:chOff x="-60" y="1148"/>
                <a:chExt cx="168" cy="939"/>
              </a:xfrm>
            </p:grpSpPr>
            <p:cxnSp>
              <p:nvCxnSpPr>
                <p:cNvPr id="2289" name="Google Shape;2289;p35"/>
                <p:cNvCxnSpPr/>
                <p:nvPr/>
              </p:nvCxnSpPr>
              <p:spPr>
                <a:xfrm>
                  <a:off x="-54" y="1148"/>
                  <a:ext cx="162" cy="0"/>
                </a:xfrm>
                <a:prstGeom prst="straightConnector1">
                  <a:avLst/>
                </a:prstGeom>
                <a:noFill/>
                <a:ln cap="flat" cmpd="sng" w="19050">
                  <a:solidFill>
                    <a:srgbClr val="000000"/>
                  </a:solidFill>
                  <a:prstDash val="solid"/>
                  <a:round/>
                  <a:headEnd len="med" w="med" type="none"/>
                  <a:tailEnd len="med" w="med" type="triangle"/>
                </a:ln>
              </p:spPr>
            </p:cxnSp>
            <p:cxnSp>
              <p:nvCxnSpPr>
                <p:cNvPr id="2290" name="Google Shape;2290;p35"/>
                <p:cNvCxnSpPr/>
                <p:nvPr/>
              </p:nvCxnSpPr>
              <p:spPr>
                <a:xfrm>
                  <a:off x="-60" y="1615"/>
                  <a:ext cx="162" cy="0"/>
                </a:xfrm>
                <a:prstGeom prst="straightConnector1">
                  <a:avLst/>
                </a:prstGeom>
                <a:noFill/>
                <a:ln cap="flat" cmpd="sng" w="19050">
                  <a:solidFill>
                    <a:srgbClr val="000000"/>
                  </a:solidFill>
                  <a:prstDash val="solid"/>
                  <a:round/>
                  <a:headEnd len="med" w="med" type="none"/>
                  <a:tailEnd len="med" w="med" type="triangle"/>
                </a:ln>
              </p:spPr>
            </p:cxnSp>
            <p:cxnSp>
              <p:nvCxnSpPr>
                <p:cNvPr id="2291" name="Google Shape;2291;p35"/>
                <p:cNvCxnSpPr/>
                <p:nvPr/>
              </p:nvCxnSpPr>
              <p:spPr>
                <a:xfrm>
                  <a:off x="-60" y="2087"/>
                  <a:ext cx="162" cy="0"/>
                </a:xfrm>
                <a:prstGeom prst="straightConnector1">
                  <a:avLst/>
                </a:prstGeom>
                <a:noFill/>
                <a:ln cap="flat" cmpd="sng" w="19050">
                  <a:solidFill>
                    <a:srgbClr val="000000"/>
                  </a:solidFill>
                  <a:prstDash val="solid"/>
                  <a:round/>
                  <a:headEnd len="med" w="med" type="none"/>
                  <a:tailEnd len="med" w="med" type="triangle"/>
                </a:ln>
              </p:spPr>
            </p:cxnSp>
          </p:grpSp>
        </p:grpSp>
        <p:sp>
          <p:nvSpPr>
            <p:cNvPr id="2292" name="Google Shape;2292;p35"/>
            <p:cNvSpPr/>
            <p:nvPr/>
          </p:nvSpPr>
          <p:spPr>
            <a:xfrm>
              <a:off x="3360811" y="3748087"/>
              <a:ext cx="252413" cy="130175"/>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3" name="Google Shape;2293;p35"/>
            <p:cNvSpPr/>
            <p:nvPr/>
          </p:nvSpPr>
          <p:spPr>
            <a:xfrm>
              <a:off x="3346524" y="4479925"/>
              <a:ext cx="252412" cy="131762"/>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4" name="Google Shape;2294;p35"/>
            <p:cNvSpPr/>
            <p:nvPr/>
          </p:nvSpPr>
          <p:spPr>
            <a:xfrm>
              <a:off x="3344936" y="5114925"/>
              <a:ext cx="252413" cy="130175"/>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5" name="Google Shape;2295;p35"/>
            <p:cNvSpPr/>
            <p:nvPr/>
          </p:nvSpPr>
          <p:spPr>
            <a:xfrm>
              <a:off x="3002036" y="3743325"/>
              <a:ext cx="252413" cy="131762"/>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6" name="Google Shape;2296;p35"/>
            <p:cNvSpPr/>
            <p:nvPr/>
          </p:nvSpPr>
          <p:spPr>
            <a:xfrm>
              <a:off x="2997274" y="5103812"/>
              <a:ext cx="252412" cy="131763"/>
            </a:xfrm>
            <a:prstGeom prst="rect">
              <a:avLst/>
            </a:prstGeom>
            <a:solidFill>
              <a:srgbClr val="00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297" name="Google Shape;2297;p35"/>
            <p:cNvCxnSpPr/>
            <p:nvPr/>
          </p:nvCxnSpPr>
          <p:spPr>
            <a:xfrm>
              <a:off x="3652911" y="3803650"/>
              <a:ext cx="1479550" cy="1587"/>
            </a:xfrm>
            <a:prstGeom prst="straightConnector1">
              <a:avLst/>
            </a:prstGeom>
            <a:noFill/>
            <a:ln cap="flat" cmpd="sng" w="28575">
              <a:solidFill>
                <a:srgbClr val="FF0000"/>
              </a:solidFill>
              <a:prstDash val="dash"/>
              <a:round/>
              <a:headEnd len="med" w="med" type="none"/>
              <a:tailEnd len="med" w="med" type="triangle"/>
            </a:ln>
          </p:spPr>
        </p:cxnSp>
        <p:sp>
          <p:nvSpPr>
            <p:cNvPr id="2298" name="Google Shape;2298;p35"/>
            <p:cNvSpPr/>
            <p:nvPr/>
          </p:nvSpPr>
          <p:spPr>
            <a:xfrm>
              <a:off x="3697361" y="4202112"/>
              <a:ext cx="1395413" cy="979488"/>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299" name="Google Shape;2299;p35"/>
            <p:cNvSpPr txBox="1"/>
            <p:nvPr/>
          </p:nvSpPr>
          <p:spPr>
            <a:xfrm>
              <a:off x="4046611" y="4548187"/>
              <a:ext cx="747713"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switch</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fabric</a:t>
              </a:r>
              <a:endParaRPr/>
            </a:p>
          </p:txBody>
        </p:sp>
        <p:cxnSp>
          <p:nvCxnSpPr>
            <p:cNvPr id="2300" name="Google Shape;2300;p35"/>
            <p:cNvCxnSpPr/>
            <p:nvPr/>
          </p:nvCxnSpPr>
          <p:spPr>
            <a:xfrm>
              <a:off x="3643386" y="4548187"/>
              <a:ext cx="1458913" cy="19050"/>
            </a:xfrm>
            <a:prstGeom prst="straightConnector1">
              <a:avLst/>
            </a:prstGeom>
            <a:noFill/>
            <a:ln cap="flat" cmpd="sng" w="28575">
              <a:solidFill>
                <a:srgbClr val="000099"/>
              </a:solidFill>
              <a:prstDash val="dash"/>
              <a:round/>
              <a:headEnd len="med" w="med" type="none"/>
              <a:tailEnd len="med" w="med" type="triangle"/>
            </a:ln>
          </p:spPr>
        </p:cxnSp>
      </p:grpSp>
      <p:grpSp>
        <p:nvGrpSpPr>
          <p:cNvPr id="2301" name="Google Shape;2301;p35"/>
          <p:cNvGrpSpPr/>
          <p:nvPr/>
        </p:nvGrpSpPr>
        <p:grpSpPr>
          <a:xfrm>
            <a:off x="7144970" y="3842241"/>
            <a:ext cx="3587750" cy="2570163"/>
            <a:chOff x="2950" y="2025"/>
            <a:chExt cx="2260" cy="1619"/>
          </a:xfrm>
        </p:grpSpPr>
        <p:grpSp>
          <p:nvGrpSpPr>
            <p:cNvPr id="2302" name="Google Shape;2302;p35"/>
            <p:cNvGrpSpPr/>
            <p:nvPr/>
          </p:nvGrpSpPr>
          <p:grpSpPr>
            <a:xfrm>
              <a:off x="3074" y="2047"/>
              <a:ext cx="1907" cy="1140"/>
              <a:chOff x="523" y="976"/>
              <a:chExt cx="2099" cy="1356"/>
            </a:xfrm>
          </p:grpSpPr>
          <p:sp>
            <p:nvSpPr>
              <p:cNvPr id="2303" name="Google Shape;2303;p35"/>
              <p:cNvSpPr/>
              <p:nvPr/>
            </p:nvSpPr>
            <p:spPr>
              <a:xfrm>
                <a:off x="1208" y="976"/>
                <a:ext cx="745" cy="135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304" name="Google Shape;2304;p35"/>
              <p:cNvGrpSpPr/>
              <p:nvPr/>
            </p:nvGrpSpPr>
            <p:grpSpPr>
              <a:xfrm>
                <a:off x="804" y="997"/>
                <a:ext cx="251" cy="1293"/>
                <a:chOff x="748" y="997"/>
                <a:chExt cx="251" cy="1293"/>
              </a:xfrm>
            </p:grpSpPr>
            <p:sp>
              <p:nvSpPr>
                <p:cNvPr id="2305" name="Google Shape;2305;p35"/>
                <p:cNvSpPr/>
                <p:nvPr/>
              </p:nvSpPr>
              <p:spPr>
                <a:xfrm>
                  <a:off x="759" y="997"/>
                  <a:ext cx="240"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6" name="Google Shape;2306;p35"/>
                <p:cNvSpPr/>
                <p:nvPr/>
              </p:nvSpPr>
              <p:spPr>
                <a:xfrm>
                  <a:off x="750" y="1472"/>
                  <a:ext cx="240"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7" name="Google Shape;2307;p35"/>
                <p:cNvSpPr/>
                <p:nvPr/>
              </p:nvSpPr>
              <p:spPr>
                <a:xfrm>
                  <a:off x="748" y="1938"/>
                  <a:ext cx="240"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308" name="Google Shape;2308;p35"/>
              <p:cNvGrpSpPr/>
              <p:nvPr/>
            </p:nvGrpSpPr>
            <p:grpSpPr>
              <a:xfrm>
                <a:off x="2109" y="1002"/>
                <a:ext cx="249" cy="1295"/>
                <a:chOff x="748" y="997"/>
                <a:chExt cx="249" cy="1295"/>
              </a:xfrm>
            </p:grpSpPr>
            <p:sp>
              <p:nvSpPr>
                <p:cNvPr id="2309" name="Google Shape;2309;p35"/>
                <p:cNvSpPr/>
                <p:nvPr/>
              </p:nvSpPr>
              <p:spPr>
                <a:xfrm>
                  <a:off x="759" y="997"/>
                  <a:ext cx="238" cy="352"/>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0" name="Google Shape;2310;p35"/>
                <p:cNvSpPr/>
                <p:nvPr/>
              </p:nvSpPr>
              <p:spPr>
                <a:xfrm>
                  <a:off x="750" y="1472"/>
                  <a:ext cx="238" cy="352"/>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1" name="Google Shape;2311;p35"/>
                <p:cNvSpPr/>
                <p:nvPr/>
              </p:nvSpPr>
              <p:spPr>
                <a:xfrm>
                  <a:off x="748" y="1940"/>
                  <a:ext cx="238" cy="352"/>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2312" name="Google Shape;2312;p35"/>
              <p:cNvCxnSpPr/>
              <p:nvPr/>
            </p:nvCxnSpPr>
            <p:spPr>
              <a:xfrm>
                <a:off x="1946" y="1181"/>
                <a:ext cx="162" cy="0"/>
              </a:xfrm>
              <a:prstGeom prst="straightConnector1">
                <a:avLst/>
              </a:prstGeom>
              <a:noFill/>
              <a:ln cap="flat" cmpd="sng" w="19050">
                <a:solidFill>
                  <a:srgbClr val="000000"/>
                </a:solidFill>
                <a:prstDash val="solid"/>
                <a:round/>
                <a:headEnd len="med" w="med" type="none"/>
                <a:tailEnd len="med" w="med" type="none"/>
              </a:ln>
            </p:spPr>
          </p:cxnSp>
          <p:cxnSp>
            <p:nvCxnSpPr>
              <p:cNvPr id="2313" name="Google Shape;2313;p35"/>
              <p:cNvCxnSpPr/>
              <p:nvPr/>
            </p:nvCxnSpPr>
            <p:spPr>
              <a:xfrm>
                <a:off x="1940" y="1644"/>
                <a:ext cx="163" cy="0"/>
              </a:xfrm>
              <a:prstGeom prst="straightConnector1">
                <a:avLst/>
              </a:prstGeom>
              <a:noFill/>
              <a:ln cap="flat" cmpd="sng" w="19050">
                <a:solidFill>
                  <a:srgbClr val="000000"/>
                </a:solidFill>
                <a:prstDash val="solid"/>
                <a:round/>
                <a:headEnd len="med" w="med" type="none"/>
                <a:tailEnd len="med" w="med" type="none"/>
              </a:ln>
            </p:spPr>
          </p:cxnSp>
          <p:cxnSp>
            <p:nvCxnSpPr>
              <p:cNvPr id="2314" name="Google Shape;2314;p35"/>
              <p:cNvCxnSpPr/>
              <p:nvPr/>
            </p:nvCxnSpPr>
            <p:spPr>
              <a:xfrm>
                <a:off x="1940" y="2119"/>
                <a:ext cx="163" cy="0"/>
              </a:xfrm>
              <a:prstGeom prst="straightConnector1">
                <a:avLst/>
              </a:prstGeom>
              <a:noFill/>
              <a:ln cap="flat" cmpd="sng" w="19050">
                <a:solidFill>
                  <a:srgbClr val="000000"/>
                </a:solidFill>
                <a:prstDash val="solid"/>
                <a:round/>
                <a:headEnd len="med" w="med" type="none"/>
                <a:tailEnd len="med" w="med" type="none"/>
              </a:ln>
            </p:spPr>
          </p:cxnSp>
          <p:cxnSp>
            <p:nvCxnSpPr>
              <p:cNvPr id="2315" name="Google Shape;2315;p35"/>
              <p:cNvCxnSpPr/>
              <p:nvPr/>
            </p:nvCxnSpPr>
            <p:spPr>
              <a:xfrm>
                <a:off x="1044" y="1164"/>
                <a:ext cx="163" cy="0"/>
              </a:xfrm>
              <a:prstGeom prst="straightConnector1">
                <a:avLst/>
              </a:prstGeom>
              <a:noFill/>
              <a:ln cap="flat" cmpd="sng" w="19050">
                <a:solidFill>
                  <a:srgbClr val="000000"/>
                </a:solidFill>
                <a:prstDash val="solid"/>
                <a:round/>
                <a:headEnd len="med" w="med" type="none"/>
                <a:tailEnd len="med" w="med" type="none"/>
              </a:ln>
            </p:spPr>
          </p:cxnSp>
          <p:cxnSp>
            <p:nvCxnSpPr>
              <p:cNvPr id="2316" name="Google Shape;2316;p35"/>
              <p:cNvCxnSpPr/>
              <p:nvPr/>
            </p:nvCxnSpPr>
            <p:spPr>
              <a:xfrm>
                <a:off x="1038" y="1629"/>
                <a:ext cx="162" cy="0"/>
              </a:xfrm>
              <a:prstGeom prst="straightConnector1">
                <a:avLst/>
              </a:prstGeom>
              <a:noFill/>
              <a:ln cap="flat" cmpd="sng" w="19050">
                <a:solidFill>
                  <a:srgbClr val="000000"/>
                </a:solidFill>
                <a:prstDash val="solid"/>
                <a:round/>
                <a:headEnd len="med" w="med" type="none"/>
                <a:tailEnd len="med" w="med" type="none"/>
              </a:ln>
            </p:spPr>
          </p:cxnSp>
          <p:cxnSp>
            <p:nvCxnSpPr>
              <p:cNvPr id="2317" name="Google Shape;2317;p35"/>
              <p:cNvCxnSpPr/>
              <p:nvPr/>
            </p:nvCxnSpPr>
            <p:spPr>
              <a:xfrm>
                <a:off x="1038" y="2102"/>
                <a:ext cx="162" cy="0"/>
              </a:xfrm>
              <a:prstGeom prst="straightConnector1">
                <a:avLst/>
              </a:prstGeom>
              <a:noFill/>
              <a:ln cap="flat" cmpd="sng" w="19050">
                <a:solidFill>
                  <a:srgbClr val="000000"/>
                </a:solidFill>
                <a:prstDash val="solid"/>
                <a:round/>
                <a:headEnd len="med" w="med" type="none"/>
                <a:tailEnd len="med" w="med" type="none"/>
              </a:ln>
            </p:spPr>
          </p:cxnSp>
          <p:grpSp>
            <p:nvGrpSpPr>
              <p:cNvPr id="2318" name="Google Shape;2318;p35"/>
              <p:cNvGrpSpPr/>
              <p:nvPr/>
            </p:nvGrpSpPr>
            <p:grpSpPr>
              <a:xfrm>
                <a:off x="523" y="1169"/>
                <a:ext cx="288" cy="939"/>
                <a:chOff x="-60" y="1148"/>
                <a:chExt cx="168" cy="939"/>
              </a:xfrm>
            </p:grpSpPr>
            <p:cxnSp>
              <p:nvCxnSpPr>
                <p:cNvPr id="2319" name="Google Shape;2319;p35"/>
                <p:cNvCxnSpPr/>
                <p:nvPr/>
              </p:nvCxnSpPr>
              <p:spPr>
                <a:xfrm>
                  <a:off x="-54" y="1148"/>
                  <a:ext cx="162" cy="0"/>
                </a:xfrm>
                <a:prstGeom prst="straightConnector1">
                  <a:avLst/>
                </a:prstGeom>
                <a:noFill/>
                <a:ln cap="flat" cmpd="sng" w="19050">
                  <a:solidFill>
                    <a:srgbClr val="000000"/>
                  </a:solidFill>
                  <a:prstDash val="solid"/>
                  <a:round/>
                  <a:headEnd len="med" w="med" type="none"/>
                  <a:tailEnd len="med" w="med" type="none"/>
                </a:ln>
              </p:spPr>
            </p:cxnSp>
            <p:cxnSp>
              <p:nvCxnSpPr>
                <p:cNvPr id="2320" name="Google Shape;2320;p35"/>
                <p:cNvCxnSpPr/>
                <p:nvPr/>
              </p:nvCxnSpPr>
              <p:spPr>
                <a:xfrm>
                  <a:off x="-60" y="1613"/>
                  <a:ext cx="162" cy="0"/>
                </a:xfrm>
                <a:prstGeom prst="straightConnector1">
                  <a:avLst/>
                </a:prstGeom>
                <a:noFill/>
                <a:ln cap="flat" cmpd="sng" w="19050">
                  <a:solidFill>
                    <a:srgbClr val="000000"/>
                  </a:solidFill>
                  <a:prstDash val="solid"/>
                  <a:round/>
                  <a:headEnd len="med" w="med" type="none"/>
                  <a:tailEnd len="med" w="med" type="none"/>
                </a:ln>
              </p:spPr>
            </p:cxnSp>
            <p:cxnSp>
              <p:nvCxnSpPr>
                <p:cNvPr id="2321" name="Google Shape;2321;p35"/>
                <p:cNvCxnSpPr/>
                <p:nvPr/>
              </p:nvCxnSpPr>
              <p:spPr>
                <a:xfrm>
                  <a:off x="-60" y="2087"/>
                  <a:ext cx="162" cy="0"/>
                </a:xfrm>
                <a:prstGeom prst="straightConnector1">
                  <a:avLst/>
                </a:prstGeom>
                <a:noFill/>
                <a:ln cap="flat" cmpd="sng" w="19050">
                  <a:solidFill>
                    <a:srgbClr val="000000"/>
                  </a:solidFill>
                  <a:prstDash val="solid"/>
                  <a:round/>
                  <a:headEnd len="med" w="med" type="none"/>
                  <a:tailEnd len="med" w="med" type="none"/>
                </a:ln>
              </p:spPr>
            </p:cxnSp>
          </p:grpSp>
          <p:grpSp>
            <p:nvGrpSpPr>
              <p:cNvPr id="2322" name="Google Shape;2322;p35"/>
              <p:cNvGrpSpPr/>
              <p:nvPr/>
            </p:nvGrpSpPr>
            <p:grpSpPr>
              <a:xfrm>
                <a:off x="2334" y="1173"/>
                <a:ext cx="288" cy="939"/>
                <a:chOff x="-60" y="1148"/>
                <a:chExt cx="168" cy="939"/>
              </a:xfrm>
            </p:grpSpPr>
            <p:cxnSp>
              <p:nvCxnSpPr>
                <p:cNvPr id="2323" name="Google Shape;2323;p35"/>
                <p:cNvCxnSpPr/>
                <p:nvPr/>
              </p:nvCxnSpPr>
              <p:spPr>
                <a:xfrm>
                  <a:off x="-54" y="1148"/>
                  <a:ext cx="162" cy="0"/>
                </a:xfrm>
                <a:prstGeom prst="straightConnector1">
                  <a:avLst/>
                </a:prstGeom>
                <a:noFill/>
                <a:ln cap="flat" cmpd="sng" w="19050">
                  <a:solidFill>
                    <a:srgbClr val="000000"/>
                  </a:solidFill>
                  <a:prstDash val="solid"/>
                  <a:round/>
                  <a:headEnd len="med" w="med" type="none"/>
                  <a:tailEnd len="med" w="med" type="triangle"/>
                </a:ln>
              </p:spPr>
            </p:cxnSp>
            <p:cxnSp>
              <p:nvCxnSpPr>
                <p:cNvPr id="2324" name="Google Shape;2324;p35"/>
                <p:cNvCxnSpPr/>
                <p:nvPr/>
              </p:nvCxnSpPr>
              <p:spPr>
                <a:xfrm>
                  <a:off x="-60" y="1615"/>
                  <a:ext cx="162" cy="0"/>
                </a:xfrm>
                <a:prstGeom prst="straightConnector1">
                  <a:avLst/>
                </a:prstGeom>
                <a:noFill/>
                <a:ln cap="flat" cmpd="sng" w="19050">
                  <a:solidFill>
                    <a:srgbClr val="000000"/>
                  </a:solidFill>
                  <a:prstDash val="solid"/>
                  <a:round/>
                  <a:headEnd len="med" w="med" type="none"/>
                  <a:tailEnd len="med" w="med" type="triangle"/>
                </a:ln>
              </p:spPr>
            </p:cxnSp>
            <p:cxnSp>
              <p:nvCxnSpPr>
                <p:cNvPr id="2325" name="Google Shape;2325;p35"/>
                <p:cNvCxnSpPr/>
                <p:nvPr/>
              </p:nvCxnSpPr>
              <p:spPr>
                <a:xfrm>
                  <a:off x="-60" y="2087"/>
                  <a:ext cx="162" cy="0"/>
                </a:xfrm>
                <a:prstGeom prst="straightConnector1">
                  <a:avLst/>
                </a:prstGeom>
                <a:noFill/>
                <a:ln cap="flat" cmpd="sng" w="19050">
                  <a:solidFill>
                    <a:srgbClr val="000000"/>
                  </a:solidFill>
                  <a:prstDash val="solid"/>
                  <a:round/>
                  <a:headEnd len="med" w="med" type="none"/>
                  <a:tailEnd len="med" w="med" type="triangle"/>
                </a:ln>
              </p:spPr>
            </p:cxnSp>
          </p:grpSp>
        </p:grpSp>
        <p:sp>
          <p:nvSpPr>
            <p:cNvPr id="2326" name="Google Shape;2326;p35"/>
            <p:cNvSpPr txBox="1"/>
            <p:nvPr/>
          </p:nvSpPr>
          <p:spPr>
            <a:xfrm>
              <a:off x="2950" y="3237"/>
              <a:ext cx="2260" cy="40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one packet time later: green packet experiences HOL blocking</a:t>
              </a:r>
              <a:endParaRPr b="0" i="1" sz="2000" u="none" cap="none" strike="noStrike">
                <a:solidFill>
                  <a:srgbClr val="000000"/>
                </a:solidFill>
                <a:latin typeface="Calibri"/>
                <a:ea typeface="Calibri"/>
                <a:cs typeface="Calibri"/>
                <a:sym typeface="Calibri"/>
              </a:endParaRPr>
            </a:p>
          </p:txBody>
        </p:sp>
        <p:sp>
          <p:nvSpPr>
            <p:cNvPr id="2327" name="Google Shape;2327;p35"/>
            <p:cNvSpPr txBox="1"/>
            <p:nvPr/>
          </p:nvSpPr>
          <p:spPr>
            <a:xfrm>
              <a:off x="3778" y="2507"/>
              <a:ext cx="471" cy="3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switch</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fabric</a:t>
              </a:r>
              <a:endParaRPr/>
            </a:p>
          </p:txBody>
        </p:sp>
        <p:sp>
          <p:nvSpPr>
            <p:cNvPr id="2328" name="Google Shape;2328;p35"/>
            <p:cNvSpPr/>
            <p:nvPr/>
          </p:nvSpPr>
          <p:spPr>
            <a:xfrm>
              <a:off x="4551" y="2025"/>
              <a:ext cx="159" cy="83"/>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9" name="Google Shape;2329;p35"/>
            <p:cNvSpPr/>
            <p:nvPr/>
          </p:nvSpPr>
          <p:spPr>
            <a:xfrm>
              <a:off x="3363" y="2050"/>
              <a:ext cx="159" cy="82"/>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0" name="Google Shape;2330;p35"/>
            <p:cNvSpPr/>
            <p:nvPr/>
          </p:nvSpPr>
          <p:spPr>
            <a:xfrm>
              <a:off x="3360" y="2916"/>
              <a:ext cx="159" cy="83"/>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1" name="Google Shape;2331;p35"/>
            <p:cNvSpPr/>
            <p:nvPr/>
          </p:nvSpPr>
          <p:spPr>
            <a:xfrm>
              <a:off x="3585" y="2324"/>
              <a:ext cx="878" cy="618"/>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332" name="Google Shape;2332;p35"/>
            <p:cNvSpPr/>
            <p:nvPr/>
          </p:nvSpPr>
          <p:spPr>
            <a:xfrm>
              <a:off x="3573" y="2134"/>
              <a:ext cx="860" cy="437"/>
            </a:xfrm>
            <a:custGeom>
              <a:rect b="b" l="l" r="r" t="t"/>
              <a:pathLst>
                <a:path extrusionOk="0" h="437" w="860">
                  <a:moveTo>
                    <a:pt x="0" y="3"/>
                  </a:moveTo>
                  <a:lnTo>
                    <a:pt x="468" y="0"/>
                  </a:lnTo>
                  <a:lnTo>
                    <a:pt x="860" y="437"/>
                  </a:lnTo>
                </a:path>
              </a:pathLst>
            </a:custGeom>
            <a:noFill/>
            <a:ln cap="flat" cmpd="sng" w="28575">
              <a:solidFill>
                <a:srgbClr val="000099"/>
              </a:solidFill>
              <a:prstDash val="dash"/>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333" name="Google Shape;2333;p35"/>
            <p:cNvSpPr/>
            <p:nvPr/>
          </p:nvSpPr>
          <p:spPr>
            <a:xfrm>
              <a:off x="3141" y="2890"/>
              <a:ext cx="159" cy="83"/>
            </a:xfrm>
            <a:prstGeom prst="rect">
              <a:avLst/>
            </a:prstGeom>
            <a:solidFill>
              <a:srgbClr val="00CC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4" name="Google Shape;2334;p35"/>
            <p:cNvSpPr/>
            <p:nvPr/>
          </p:nvSpPr>
          <p:spPr>
            <a:xfrm>
              <a:off x="4542" y="2518"/>
              <a:ext cx="159" cy="83"/>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335" name="Google Shape;2335;p35"/>
          <p:cNvSpPr txBox="1"/>
          <p:nvPr/>
        </p:nvSpPr>
        <p:spPr>
          <a:xfrm>
            <a:off x="835334" y="2690269"/>
            <a:ext cx="10515600" cy="984265"/>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0" i="0" lang="en-US" sz="2800" u="none" cap="none" strike="noStrike">
                <a:solidFill>
                  <a:srgbClr val="CC0000"/>
                </a:solidFill>
                <a:latin typeface="Calibri"/>
                <a:ea typeface="Calibri"/>
                <a:cs typeface="Calibri"/>
                <a:sym typeface="Calibri"/>
              </a:rPr>
              <a:t>Head-of-the-Line (HOL) blocking:</a:t>
            </a:r>
            <a:r>
              <a:rPr b="0" i="0" lang="en-US" sz="2800" u="none" cap="none" strike="noStrike">
                <a:solidFill>
                  <a:srgbClr val="000000"/>
                </a:solidFill>
                <a:latin typeface="Calibri"/>
                <a:ea typeface="Calibri"/>
                <a:cs typeface="Calibri"/>
                <a:sym typeface="Calibri"/>
              </a:rPr>
              <a:t> queued datagram at front of queue prevents others in queue from moving forward</a:t>
            </a:r>
            <a:endParaRPr/>
          </a:p>
          <a:p>
            <a:pPr indent="-44450" lvl="0" marL="352425" marR="0" rtl="0" algn="l">
              <a:lnSpc>
                <a:spcPct val="9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sp>
        <p:nvSpPr>
          <p:cNvPr id="2336" name="Google Shape;2336;p3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1"/>
                                        </p:tgtEl>
                                        <p:attrNameLst>
                                          <p:attrName>style.visibility</p:attrName>
                                        </p:attrNameLst>
                                      </p:cBhvr>
                                      <p:to>
                                        <p:strVal val="visible"/>
                                      </p:to>
                                    </p:set>
                                    <p:animEffect filter="fade" transition="in">
                                      <p:cBhvr>
                                        <p:cTn dur="500"/>
                                        <p:tgtEl>
                                          <p:spTgt spid="2301"/>
                                        </p:tgtEl>
                                      </p:cBhvr>
                                    </p:animEffect>
                                  </p:childTnLst>
                                </p:cTn>
                              </p:par>
                              <p:par>
                                <p:cTn fill="hold" nodeType="withEffect" presetClass="entr" presetID="10" presetSubtype="0">
                                  <p:stCondLst>
                                    <p:cond delay="0"/>
                                  </p:stCondLst>
                                  <p:childTnLst>
                                    <p:set>
                                      <p:cBhvr>
                                        <p:cTn dur="1" fill="hold">
                                          <p:stCondLst>
                                            <p:cond delay="0"/>
                                          </p:stCondLst>
                                        </p:cTn>
                                        <p:tgtEl>
                                          <p:spTgt spid="2335"/>
                                        </p:tgtEl>
                                        <p:attrNameLst>
                                          <p:attrName>style.visibility</p:attrName>
                                        </p:attrNameLst>
                                      </p:cBhvr>
                                      <p:to>
                                        <p:strVal val="visible"/>
                                      </p:to>
                                    </p:set>
                                    <p:animEffect filter="fade" transition="in">
                                      <p:cBhvr>
                                        <p:cTn dur="500"/>
                                        <p:tgtEl>
                                          <p:spTgt spid="23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1" name="Shape 2341"/>
        <p:cNvGrpSpPr/>
        <p:nvPr/>
      </p:nvGrpSpPr>
      <p:grpSpPr>
        <a:xfrm>
          <a:off x="0" y="0"/>
          <a:ext cx="0" cy="0"/>
          <a:chOff x="0" y="0"/>
          <a:chExt cx="0" cy="0"/>
        </a:xfrm>
      </p:grpSpPr>
      <p:sp>
        <p:nvSpPr>
          <p:cNvPr id="2342" name="Google Shape;2342;p36"/>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Output port queuing</a:t>
            </a:r>
            <a:endParaRPr/>
          </a:p>
        </p:txBody>
      </p:sp>
      <p:sp>
        <p:nvSpPr>
          <p:cNvPr id="2343" name="Google Shape;2343;p36"/>
          <p:cNvSpPr txBox="1"/>
          <p:nvPr/>
        </p:nvSpPr>
        <p:spPr>
          <a:xfrm>
            <a:off x="888773" y="3417068"/>
            <a:ext cx="5977544" cy="1413266"/>
          </a:xfrm>
          <a:prstGeom prst="rect">
            <a:avLst/>
          </a:prstGeom>
          <a:noFill/>
          <a:ln>
            <a:noFill/>
          </a:ln>
        </p:spPr>
        <p:txBody>
          <a:bodyPr anchorCtr="0" anchor="t" bIns="45700" lIns="91425" spcFirstLastPara="1" rIns="91425" wrap="square" tIns="45700">
            <a:normAutofit fontScale="92500" lnSpcReduction="10000"/>
          </a:bodyPr>
          <a:lstStyle/>
          <a:p>
            <a:pPr indent="-222250" lvl="0" marL="352425" marR="0" rtl="0" algn="l">
              <a:lnSpc>
                <a:spcPct val="90000"/>
              </a:lnSpc>
              <a:spcBef>
                <a:spcPts val="0"/>
              </a:spcBef>
              <a:spcAft>
                <a:spcPts val="0"/>
              </a:spcAft>
              <a:buClr>
                <a:srgbClr val="0000A3"/>
              </a:buClr>
              <a:buSzPct val="100000"/>
              <a:buFont typeface="Noto Sans Symbols"/>
              <a:buChar char="▪"/>
            </a:pPr>
            <a:r>
              <a:rPr b="0" i="1" lang="en-US" sz="2800" u="none" cap="none" strike="noStrike">
                <a:solidFill>
                  <a:srgbClr val="CC0000"/>
                </a:solidFill>
                <a:latin typeface="Calibri"/>
                <a:ea typeface="Calibri"/>
                <a:cs typeface="Calibri"/>
                <a:sym typeface="Calibri"/>
              </a:rPr>
              <a:t>Buffering</a:t>
            </a:r>
            <a:r>
              <a:rPr b="0" i="0" lang="en-US" sz="2800" u="none" cap="none" strike="noStrike">
                <a:solidFill>
                  <a:srgbClr val="000000"/>
                </a:solidFill>
                <a:latin typeface="Calibri"/>
                <a:ea typeface="Calibri"/>
                <a:cs typeface="Calibri"/>
                <a:sym typeface="Calibri"/>
              </a:rPr>
              <a:t> required when datagrams arrive from fabric faster than link transmission rate. </a:t>
            </a:r>
            <a:r>
              <a:rPr b="0" i="1" lang="en-US" sz="2800" u="none" cap="none" strike="noStrike">
                <a:solidFill>
                  <a:srgbClr val="C00000"/>
                </a:solidFill>
                <a:latin typeface="Calibri"/>
                <a:ea typeface="Calibri"/>
                <a:cs typeface="Calibri"/>
                <a:sym typeface="Calibri"/>
              </a:rPr>
              <a:t>Drop policy: </a:t>
            </a:r>
            <a:r>
              <a:rPr b="0" i="0" lang="en-US" sz="2800" u="none" cap="none" strike="noStrike">
                <a:solidFill>
                  <a:srgbClr val="000000"/>
                </a:solidFill>
                <a:latin typeface="Calibri"/>
                <a:ea typeface="Calibri"/>
                <a:cs typeface="Calibri"/>
                <a:sym typeface="Calibri"/>
              </a:rPr>
              <a:t>which datagrams to drop if no free buffers?</a:t>
            </a:r>
            <a:endParaRPr/>
          </a:p>
        </p:txBody>
      </p:sp>
      <p:sp>
        <p:nvSpPr>
          <p:cNvPr id="2344" name="Google Shape;2344;p36"/>
          <p:cNvSpPr txBox="1"/>
          <p:nvPr/>
        </p:nvSpPr>
        <p:spPr>
          <a:xfrm>
            <a:off x="938650" y="5182135"/>
            <a:ext cx="5131875" cy="1289003"/>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0" i="1" lang="en-US" sz="2800" u="none" cap="none" strike="noStrike">
                <a:solidFill>
                  <a:srgbClr val="CC0000"/>
                </a:solidFill>
                <a:latin typeface="Calibri"/>
                <a:ea typeface="Calibri"/>
                <a:cs typeface="Calibri"/>
                <a:sym typeface="Calibri"/>
              </a:rPr>
              <a:t>Scheduling discipline</a:t>
            </a:r>
            <a:r>
              <a:rPr b="0" i="0" lang="en-US" sz="2800" u="none" cap="none" strike="noStrike">
                <a:solidFill>
                  <a:srgbClr val="000000"/>
                </a:solidFill>
                <a:latin typeface="Calibri"/>
                <a:ea typeface="Calibri"/>
                <a:cs typeface="Calibri"/>
                <a:sym typeface="Calibri"/>
              </a:rPr>
              <a:t> chooses among queued datagrams for transmission</a:t>
            </a:r>
            <a:endParaRPr/>
          </a:p>
        </p:txBody>
      </p:sp>
      <p:grpSp>
        <p:nvGrpSpPr>
          <p:cNvPr id="2345" name="Google Shape;2345;p36"/>
          <p:cNvGrpSpPr/>
          <p:nvPr/>
        </p:nvGrpSpPr>
        <p:grpSpPr>
          <a:xfrm>
            <a:off x="6900841" y="3768360"/>
            <a:ext cx="5036234" cy="1255728"/>
            <a:chOff x="6302327" y="3768360"/>
            <a:chExt cx="5036234" cy="1255728"/>
          </a:xfrm>
        </p:grpSpPr>
        <p:sp>
          <p:nvSpPr>
            <p:cNvPr id="2346" name="Google Shape;2346;p36"/>
            <p:cNvSpPr txBox="1"/>
            <p:nvPr/>
          </p:nvSpPr>
          <p:spPr>
            <a:xfrm>
              <a:off x="7385539" y="3768360"/>
              <a:ext cx="3953022" cy="125572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Datagrams can be lost due to congestion, lack of buffers</a:t>
              </a:r>
              <a:endParaRPr/>
            </a:p>
          </p:txBody>
        </p:sp>
        <p:sp>
          <p:nvSpPr>
            <p:cNvPr id="2347" name="Google Shape;2347;p36"/>
            <p:cNvSpPr/>
            <p:nvPr/>
          </p:nvSpPr>
          <p:spPr>
            <a:xfrm>
              <a:off x="6302327" y="4135902"/>
              <a:ext cx="978408" cy="484632"/>
            </a:xfrm>
            <a:prstGeom prst="rightArrow">
              <a:avLst>
                <a:gd fmla="val 50000" name="adj1"/>
                <a:gd fmla="val 50000" name="adj2"/>
              </a:avLst>
            </a:prstGeom>
            <a:gradFill>
              <a:gsLst>
                <a:gs pos="0">
                  <a:srgbClr val="C00000"/>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348" name="Google Shape;2348;p36"/>
          <p:cNvGrpSpPr/>
          <p:nvPr/>
        </p:nvGrpSpPr>
        <p:grpSpPr>
          <a:xfrm>
            <a:off x="6875475" y="5201260"/>
            <a:ext cx="5319932" cy="1255728"/>
            <a:chOff x="6243711" y="5201260"/>
            <a:chExt cx="5319932" cy="1255728"/>
          </a:xfrm>
        </p:grpSpPr>
        <p:sp>
          <p:nvSpPr>
            <p:cNvPr id="2349" name="Google Shape;2349;p36"/>
            <p:cNvSpPr txBox="1"/>
            <p:nvPr/>
          </p:nvSpPr>
          <p:spPr>
            <a:xfrm>
              <a:off x="7371470" y="5201260"/>
              <a:ext cx="4192173" cy="125572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Priority scheduling – who gets best performance, network neutrality</a:t>
              </a:r>
              <a:endParaRPr/>
            </a:p>
          </p:txBody>
        </p:sp>
        <p:sp>
          <p:nvSpPr>
            <p:cNvPr id="2350" name="Google Shape;2350;p36"/>
            <p:cNvSpPr/>
            <p:nvPr/>
          </p:nvSpPr>
          <p:spPr>
            <a:xfrm>
              <a:off x="6243711" y="5512190"/>
              <a:ext cx="978408" cy="484632"/>
            </a:xfrm>
            <a:prstGeom prst="rightArrow">
              <a:avLst>
                <a:gd fmla="val 50000" name="adj1"/>
                <a:gd fmla="val 50000" name="adj2"/>
              </a:avLst>
            </a:prstGeom>
            <a:gradFill>
              <a:gsLst>
                <a:gs pos="0">
                  <a:srgbClr val="C00000"/>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351" name="Google Shape;2351;p36"/>
          <p:cNvGrpSpPr/>
          <p:nvPr/>
        </p:nvGrpSpPr>
        <p:grpSpPr>
          <a:xfrm>
            <a:off x="8496886" y="307717"/>
            <a:ext cx="2967544" cy="1552790"/>
            <a:chOff x="8496886" y="307717"/>
            <a:chExt cx="2967544" cy="1552790"/>
          </a:xfrm>
        </p:grpSpPr>
        <p:pic>
          <p:nvPicPr>
            <p:cNvPr id="2352" name="Google Shape;2352;p36"/>
            <p:cNvPicPr preferRelativeResize="0"/>
            <p:nvPr/>
          </p:nvPicPr>
          <p:blipFill rotWithShape="1">
            <a:blip r:embed="rId3">
              <a:alphaModFix/>
            </a:blip>
            <a:srcRect b="0" l="0" r="0" t="0"/>
            <a:stretch/>
          </p:blipFill>
          <p:spPr>
            <a:xfrm>
              <a:off x="9214340" y="307717"/>
              <a:ext cx="1359144" cy="1190491"/>
            </a:xfrm>
            <a:prstGeom prst="rect">
              <a:avLst/>
            </a:prstGeom>
            <a:noFill/>
            <a:ln>
              <a:noFill/>
            </a:ln>
          </p:spPr>
        </p:pic>
        <p:sp>
          <p:nvSpPr>
            <p:cNvPr id="2353" name="Google Shape;2353;p36"/>
            <p:cNvSpPr txBox="1"/>
            <p:nvPr/>
          </p:nvSpPr>
          <p:spPr>
            <a:xfrm>
              <a:off x="8496886" y="1491175"/>
              <a:ext cx="296754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This is a really important slide</a:t>
              </a:r>
              <a:endParaRPr/>
            </a:p>
          </p:txBody>
        </p:sp>
      </p:grpSp>
      <p:grpSp>
        <p:nvGrpSpPr>
          <p:cNvPr id="2354" name="Google Shape;2354;p36"/>
          <p:cNvGrpSpPr/>
          <p:nvPr/>
        </p:nvGrpSpPr>
        <p:grpSpPr>
          <a:xfrm>
            <a:off x="1178949" y="1396538"/>
            <a:ext cx="7113685" cy="1695796"/>
            <a:chOff x="763318" y="1529542"/>
            <a:chExt cx="7113685" cy="1695796"/>
          </a:xfrm>
        </p:grpSpPr>
        <p:sp>
          <p:nvSpPr>
            <p:cNvPr id="2355" name="Google Shape;2355;p36"/>
            <p:cNvSpPr/>
            <p:nvPr/>
          </p:nvSpPr>
          <p:spPr>
            <a:xfrm>
              <a:off x="2505123" y="1529542"/>
              <a:ext cx="4568825" cy="1679171"/>
            </a:xfrm>
            <a:prstGeom prst="rect">
              <a:avLst/>
            </a:prstGeom>
            <a:solidFill>
              <a:srgbClr val="FFFFFF"/>
            </a:solidFill>
            <a:ln cap="flat" cmpd="sng" w="1905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2356" name="Google Shape;2356;p36"/>
            <p:cNvSpPr/>
            <p:nvPr/>
          </p:nvSpPr>
          <p:spPr>
            <a:xfrm>
              <a:off x="5427711" y="1946056"/>
              <a:ext cx="1417637" cy="828675"/>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line</a:t>
              </a:r>
              <a:endParaRPr/>
            </a:p>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termination</a:t>
              </a:r>
              <a:endParaRPr/>
            </a:p>
          </p:txBody>
        </p:sp>
        <p:sp>
          <p:nvSpPr>
            <p:cNvPr id="2357" name="Google Shape;2357;p36"/>
            <p:cNvSpPr/>
            <p:nvPr/>
          </p:nvSpPr>
          <p:spPr>
            <a:xfrm>
              <a:off x="4118023" y="1673006"/>
              <a:ext cx="1152525" cy="1409700"/>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cxnSp>
          <p:nvCxnSpPr>
            <p:cNvPr id="2358" name="Google Shape;2358;p36"/>
            <p:cNvCxnSpPr/>
            <p:nvPr/>
          </p:nvCxnSpPr>
          <p:spPr>
            <a:xfrm>
              <a:off x="3940223" y="2392143"/>
              <a:ext cx="190500" cy="1588"/>
            </a:xfrm>
            <a:prstGeom prst="straightConnector1">
              <a:avLst/>
            </a:prstGeom>
            <a:noFill/>
            <a:ln cap="flat" cmpd="sng" w="28575">
              <a:solidFill>
                <a:srgbClr val="000000"/>
              </a:solidFill>
              <a:prstDash val="solid"/>
              <a:round/>
              <a:headEnd len="med" w="med" type="none"/>
              <a:tailEnd len="med" w="med" type="triangle"/>
            </a:ln>
          </p:spPr>
        </p:cxnSp>
        <p:cxnSp>
          <p:nvCxnSpPr>
            <p:cNvPr id="2359" name="Google Shape;2359;p36"/>
            <p:cNvCxnSpPr/>
            <p:nvPr/>
          </p:nvCxnSpPr>
          <p:spPr>
            <a:xfrm>
              <a:off x="5273723" y="2349281"/>
              <a:ext cx="190500" cy="1587"/>
            </a:xfrm>
            <a:prstGeom prst="straightConnector1">
              <a:avLst/>
            </a:prstGeom>
            <a:noFill/>
            <a:ln cap="flat" cmpd="sng" w="28575">
              <a:solidFill>
                <a:srgbClr val="000000"/>
              </a:solidFill>
              <a:prstDash val="solid"/>
              <a:round/>
              <a:headEnd len="med" w="med" type="none"/>
              <a:tailEnd len="med" w="med" type="triangle"/>
            </a:ln>
          </p:spPr>
        </p:cxnSp>
        <p:sp>
          <p:nvSpPr>
            <p:cNvPr id="2360" name="Google Shape;2360;p36"/>
            <p:cNvSpPr/>
            <p:nvPr/>
          </p:nvSpPr>
          <p:spPr>
            <a:xfrm>
              <a:off x="4151361" y="1982568"/>
              <a:ext cx="1055687" cy="8286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link </a:t>
              </a:r>
              <a:endParaRPr/>
            </a:p>
            <a:p>
              <a:pPr indent="0" lvl="0" marL="0" marR="0" rtl="0" algn="ctr">
                <a:lnSpc>
                  <a:spcPct val="9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layer </a:t>
              </a:r>
              <a:endParaRPr/>
            </a:p>
            <a:p>
              <a:pPr indent="0" lvl="0" marL="0" marR="0" rtl="0" algn="ctr">
                <a:lnSpc>
                  <a:spcPct val="9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protocol</a:t>
              </a:r>
              <a:endParaRPr/>
            </a:p>
            <a:p>
              <a:pPr indent="0" lvl="0" marL="0" marR="0" rtl="0" algn="ctr">
                <a:lnSpc>
                  <a:spcPct val="9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(send)</a:t>
              </a:r>
              <a:endParaRPr/>
            </a:p>
          </p:txBody>
        </p:sp>
        <p:sp>
          <p:nvSpPr>
            <p:cNvPr id="2361" name="Google Shape;2361;p36"/>
            <p:cNvSpPr/>
            <p:nvPr/>
          </p:nvSpPr>
          <p:spPr>
            <a:xfrm>
              <a:off x="763318" y="1925822"/>
              <a:ext cx="1055688" cy="82867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switch</a:t>
              </a:r>
              <a:endParaRPr/>
            </a:p>
            <a:p>
              <a:pPr indent="0" lvl="0" marL="0" marR="0" rtl="0" algn="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fabric</a:t>
              </a:r>
              <a:endParaRPr/>
            </a:p>
            <a:p>
              <a:pPr indent="0" lvl="0" marL="0" marR="0" rtl="0" algn="r">
                <a:lnSpc>
                  <a:spcPct val="100000"/>
                </a:lnSpc>
                <a:spcBef>
                  <a:spcPts val="0"/>
                </a:spcBef>
                <a:spcAft>
                  <a:spcPts val="0"/>
                </a:spcAft>
                <a:buClr>
                  <a:srgbClr val="000000"/>
                </a:buClr>
                <a:buSzPts val="2000"/>
                <a:buFont typeface="Tahoma"/>
                <a:buNone/>
              </a:pPr>
              <a:r>
                <a:rPr b="0" i="0" lang="en-US" sz="2000" u="none" cap="none" strike="noStrike">
                  <a:solidFill>
                    <a:srgbClr val="000000"/>
                  </a:solidFill>
                  <a:latin typeface="Tahoma"/>
                  <a:ea typeface="Tahoma"/>
                  <a:cs typeface="Tahoma"/>
                  <a:sym typeface="Tahoma"/>
                </a:rPr>
                <a:t>(</a:t>
              </a:r>
              <a:r>
                <a:rPr b="0" i="0" lang="en-US" sz="1800" u="none" cap="none" strike="noStrike">
                  <a:solidFill>
                    <a:srgbClr val="000000"/>
                  </a:solidFill>
                  <a:latin typeface="Tahoma"/>
                  <a:ea typeface="Tahoma"/>
                  <a:cs typeface="Tahoma"/>
                  <a:sym typeface="Tahoma"/>
                </a:rPr>
                <a:t>rate: </a:t>
              </a:r>
              <a:r>
                <a:rPr b="0" i="0" lang="en-US" sz="2000" u="none" cap="none" strike="noStrike">
                  <a:solidFill>
                    <a:srgbClr val="000000"/>
                  </a:solidFill>
                  <a:latin typeface="Tahoma"/>
                  <a:ea typeface="Tahoma"/>
                  <a:cs typeface="Tahoma"/>
                  <a:sym typeface="Tahoma"/>
                </a:rPr>
                <a:t>NR)</a:t>
              </a:r>
              <a:endParaRPr/>
            </a:p>
          </p:txBody>
        </p:sp>
        <p:grpSp>
          <p:nvGrpSpPr>
            <p:cNvPr id="2362" name="Google Shape;2362;p36"/>
            <p:cNvGrpSpPr/>
            <p:nvPr/>
          </p:nvGrpSpPr>
          <p:grpSpPr>
            <a:xfrm>
              <a:off x="2657523" y="1623793"/>
              <a:ext cx="1247775" cy="1504950"/>
              <a:chOff x="3180" y="909"/>
              <a:chExt cx="786" cy="948"/>
            </a:xfrm>
          </p:grpSpPr>
          <p:sp>
            <p:nvSpPr>
              <p:cNvPr id="2363" name="Google Shape;2363;p36"/>
              <p:cNvSpPr/>
              <p:nvPr/>
            </p:nvSpPr>
            <p:spPr>
              <a:xfrm>
                <a:off x="3180" y="909"/>
                <a:ext cx="786" cy="948"/>
              </a:xfrm>
              <a:prstGeom prst="rect">
                <a:avLst/>
              </a:prstGeom>
              <a:solidFill>
                <a:srgbClr val="FFFFFF"/>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2364" name="Google Shape;2364;p36"/>
              <p:cNvSpPr txBox="1"/>
              <p:nvPr/>
            </p:nvSpPr>
            <p:spPr>
              <a:xfrm>
                <a:off x="3232" y="917"/>
                <a:ext cx="724" cy="9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datagram</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buffer</a:t>
                </a:r>
                <a:endParaRPr/>
              </a:p>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queueing</a:t>
                </a:r>
                <a:endParaRPr/>
              </a:p>
            </p:txBody>
          </p:sp>
          <p:grpSp>
            <p:nvGrpSpPr>
              <p:cNvPr id="2365" name="Google Shape;2365;p36"/>
              <p:cNvGrpSpPr/>
              <p:nvPr/>
            </p:nvGrpSpPr>
            <p:grpSpPr>
              <a:xfrm>
                <a:off x="3260" y="1299"/>
                <a:ext cx="626" cy="295"/>
                <a:chOff x="310" y="3526"/>
                <a:chExt cx="1040" cy="457"/>
              </a:xfrm>
            </p:grpSpPr>
            <p:sp>
              <p:nvSpPr>
                <p:cNvPr id="2366" name="Google Shape;2366;p36"/>
                <p:cNvSpPr/>
                <p:nvPr/>
              </p:nvSpPr>
              <p:spPr>
                <a:xfrm>
                  <a:off x="310" y="3526"/>
                  <a:ext cx="1040" cy="457"/>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cxnSp>
              <p:nvCxnSpPr>
                <p:cNvPr id="2367" name="Google Shape;2367;p36"/>
                <p:cNvCxnSpPr/>
                <p:nvPr/>
              </p:nvCxnSpPr>
              <p:spPr>
                <a:xfrm>
                  <a:off x="446"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2368" name="Google Shape;2368;p36"/>
                <p:cNvCxnSpPr/>
                <p:nvPr/>
              </p:nvCxnSpPr>
              <p:spPr>
                <a:xfrm>
                  <a:off x="558" y="3538"/>
                  <a:ext cx="2" cy="435"/>
                </a:xfrm>
                <a:prstGeom prst="straightConnector1">
                  <a:avLst/>
                </a:prstGeom>
                <a:noFill/>
                <a:ln cap="flat" cmpd="sng" w="38100">
                  <a:solidFill>
                    <a:srgbClr val="FFFFFF"/>
                  </a:solidFill>
                  <a:prstDash val="solid"/>
                  <a:round/>
                  <a:headEnd len="med" w="med" type="none"/>
                  <a:tailEnd len="med" w="med" type="none"/>
                </a:ln>
              </p:spPr>
            </p:cxnSp>
            <p:cxnSp>
              <p:nvCxnSpPr>
                <p:cNvPr id="2369" name="Google Shape;2369;p36"/>
                <p:cNvCxnSpPr/>
                <p:nvPr/>
              </p:nvCxnSpPr>
              <p:spPr>
                <a:xfrm>
                  <a:off x="671"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2370" name="Google Shape;2370;p36"/>
                <p:cNvCxnSpPr/>
                <p:nvPr/>
              </p:nvCxnSpPr>
              <p:spPr>
                <a:xfrm>
                  <a:off x="782"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2371" name="Google Shape;2371;p36"/>
                <p:cNvCxnSpPr/>
                <p:nvPr/>
              </p:nvCxnSpPr>
              <p:spPr>
                <a:xfrm>
                  <a:off x="895"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2372" name="Google Shape;2372;p36"/>
                <p:cNvCxnSpPr/>
                <p:nvPr/>
              </p:nvCxnSpPr>
              <p:spPr>
                <a:xfrm>
                  <a:off x="1006"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2373" name="Google Shape;2373;p36"/>
                <p:cNvCxnSpPr/>
                <p:nvPr/>
              </p:nvCxnSpPr>
              <p:spPr>
                <a:xfrm>
                  <a:off x="1121"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2374" name="Google Shape;2374;p36"/>
                <p:cNvCxnSpPr/>
                <p:nvPr/>
              </p:nvCxnSpPr>
              <p:spPr>
                <a:xfrm>
                  <a:off x="1229" y="3538"/>
                  <a:ext cx="2" cy="435"/>
                </a:xfrm>
                <a:prstGeom prst="straightConnector1">
                  <a:avLst/>
                </a:prstGeom>
                <a:noFill/>
                <a:ln cap="flat" cmpd="sng" w="38100">
                  <a:solidFill>
                    <a:srgbClr val="FFFFFF"/>
                  </a:solidFill>
                  <a:prstDash val="solid"/>
                  <a:round/>
                  <a:headEnd len="med" w="med" type="none"/>
                  <a:tailEnd len="med" w="med" type="none"/>
                </a:ln>
              </p:spPr>
            </p:cxnSp>
          </p:grpSp>
        </p:grpSp>
        <p:cxnSp>
          <p:nvCxnSpPr>
            <p:cNvPr id="2375" name="Google Shape;2375;p36"/>
            <p:cNvCxnSpPr/>
            <p:nvPr/>
          </p:nvCxnSpPr>
          <p:spPr>
            <a:xfrm>
              <a:off x="1878016" y="1579418"/>
              <a:ext cx="0" cy="1645920"/>
            </a:xfrm>
            <a:prstGeom prst="straightConnector1">
              <a:avLst/>
            </a:prstGeom>
            <a:noFill/>
            <a:ln cap="flat" cmpd="sng" w="28575">
              <a:solidFill>
                <a:srgbClr val="000000"/>
              </a:solidFill>
              <a:prstDash val="solid"/>
              <a:round/>
              <a:headEnd len="med" w="med" type="none"/>
              <a:tailEnd len="med" w="med" type="none"/>
            </a:ln>
          </p:spPr>
        </p:cxnSp>
        <p:cxnSp>
          <p:nvCxnSpPr>
            <p:cNvPr id="2376" name="Google Shape;2376;p36"/>
            <p:cNvCxnSpPr/>
            <p:nvPr/>
          </p:nvCxnSpPr>
          <p:spPr>
            <a:xfrm>
              <a:off x="1860598" y="2435006"/>
              <a:ext cx="925513" cy="0"/>
            </a:xfrm>
            <a:prstGeom prst="straightConnector1">
              <a:avLst/>
            </a:prstGeom>
            <a:noFill/>
            <a:ln cap="flat" cmpd="sng" w="28575">
              <a:solidFill>
                <a:srgbClr val="000000"/>
              </a:solidFill>
              <a:prstDash val="solid"/>
              <a:round/>
              <a:headEnd len="med" w="med" type="none"/>
              <a:tailEnd len="med" w="med" type="triangle"/>
            </a:ln>
          </p:spPr>
        </p:cxnSp>
        <p:cxnSp>
          <p:nvCxnSpPr>
            <p:cNvPr id="2377" name="Google Shape;2377;p36"/>
            <p:cNvCxnSpPr/>
            <p:nvPr/>
          </p:nvCxnSpPr>
          <p:spPr>
            <a:xfrm>
              <a:off x="6846225" y="2394066"/>
              <a:ext cx="1030778" cy="0"/>
            </a:xfrm>
            <a:prstGeom prst="straightConnector1">
              <a:avLst/>
            </a:prstGeom>
            <a:noFill/>
            <a:ln cap="flat" cmpd="sng" w="34925">
              <a:solidFill>
                <a:schemeClr val="dk1"/>
              </a:solidFill>
              <a:prstDash val="solid"/>
              <a:miter lim="800000"/>
              <a:headEnd len="sm" w="sm" type="none"/>
              <a:tailEnd len="med" w="med" type="triangle"/>
            </a:ln>
          </p:spPr>
        </p:cxnSp>
        <p:sp>
          <p:nvSpPr>
            <p:cNvPr id="2378" name="Google Shape;2378;p36"/>
            <p:cNvSpPr txBox="1"/>
            <p:nvPr/>
          </p:nvSpPr>
          <p:spPr>
            <a:xfrm flipH="1">
              <a:off x="7215448" y="2377441"/>
              <a:ext cx="31588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R</a:t>
              </a:r>
              <a:endParaRPr/>
            </a:p>
          </p:txBody>
        </p:sp>
      </p:grpSp>
      <p:sp>
        <p:nvSpPr>
          <p:cNvPr id="2379" name="Google Shape;2379;p3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5"/>
                                        </p:tgtEl>
                                        <p:attrNameLst>
                                          <p:attrName>style.visibility</p:attrName>
                                        </p:attrNameLst>
                                      </p:cBhvr>
                                      <p:to>
                                        <p:strVal val="visible"/>
                                      </p:to>
                                    </p:set>
                                    <p:animEffect filter="fade" transition="in">
                                      <p:cBhvr>
                                        <p:cTn dur="500"/>
                                        <p:tgtEl>
                                          <p:spTgt spid="2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4"/>
                                        </p:tgtEl>
                                        <p:attrNameLst>
                                          <p:attrName>style.visibility</p:attrName>
                                        </p:attrNameLst>
                                      </p:cBhvr>
                                      <p:to>
                                        <p:strVal val="visible"/>
                                      </p:to>
                                    </p:set>
                                    <p:animEffect filter="fade" transition="in">
                                      <p:cBhvr>
                                        <p:cTn dur="500"/>
                                        <p:tgtEl>
                                          <p:spTgt spid="2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8"/>
                                        </p:tgtEl>
                                        <p:attrNameLst>
                                          <p:attrName>style.visibility</p:attrName>
                                        </p:attrNameLst>
                                      </p:cBhvr>
                                      <p:to>
                                        <p:strVal val="visible"/>
                                      </p:to>
                                    </p:set>
                                    <p:animEffect filter="fade" transition="in">
                                      <p:cBhvr>
                                        <p:cTn dur="500"/>
                                        <p:tgtEl>
                                          <p:spTgt spid="2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1"/>
                                        </p:tgtEl>
                                        <p:attrNameLst>
                                          <p:attrName>style.visibility</p:attrName>
                                        </p:attrNameLst>
                                      </p:cBhvr>
                                      <p:to>
                                        <p:strVal val="visible"/>
                                      </p:to>
                                    </p:set>
                                    <p:animEffect filter="fade" transition="in">
                                      <p:cBhvr>
                                        <p:cTn dur="500"/>
                                        <p:tgtEl>
                                          <p:spTgt spid="2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4" name="Shape 2384"/>
        <p:cNvGrpSpPr/>
        <p:nvPr/>
      </p:nvGrpSpPr>
      <p:grpSpPr>
        <a:xfrm>
          <a:off x="0" y="0"/>
          <a:ext cx="0" cy="0"/>
          <a:chOff x="0" y="0"/>
          <a:chExt cx="0" cy="0"/>
        </a:xfrm>
      </p:grpSpPr>
      <p:sp>
        <p:nvSpPr>
          <p:cNvPr id="2385" name="Google Shape;2385;p37"/>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Output port queuing</a:t>
            </a:r>
            <a:endParaRPr/>
          </a:p>
        </p:txBody>
      </p:sp>
      <p:grpSp>
        <p:nvGrpSpPr>
          <p:cNvPr id="2386" name="Google Shape;2386;p37"/>
          <p:cNvGrpSpPr/>
          <p:nvPr/>
        </p:nvGrpSpPr>
        <p:grpSpPr>
          <a:xfrm>
            <a:off x="2375414" y="1576437"/>
            <a:ext cx="7412037" cy="2870200"/>
            <a:chOff x="550" y="931"/>
            <a:chExt cx="4669" cy="1808"/>
          </a:xfrm>
        </p:grpSpPr>
        <p:grpSp>
          <p:nvGrpSpPr>
            <p:cNvPr id="2387" name="Google Shape;2387;p37"/>
            <p:cNvGrpSpPr/>
            <p:nvPr/>
          </p:nvGrpSpPr>
          <p:grpSpPr>
            <a:xfrm>
              <a:off x="699" y="948"/>
              <a:ext cx="2099" cy="1356"/>
              <a:chOff x="523" y="976"/>
              <a:chExt cx="2099" cy="1356"/>
            </a:xfrm>
          </p:grpSpPr>
          <p:sp>
            <p:nvSpPr>
              <p:cNvPr id="2388" name="Google Shape;2388;p37"/>
              <p:cNvSpPr/>
              <p:nvPr/>
            </p:nvSpPr>
            <p:spPr>
              <a:xfrm>
                <a:off x="1208" y="976"/>
                <a:ext cx="745" cy="135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389" name="Google Shape;2389;p37"/>
              <p:cNvGrpSpPr/>
              <p:nvPr/>
            </p:nvGrpSpPr>
            <p:grpSpPr>
              <a:xfrm>
                <a:off x="804" y="997"/>
                <a:ext cx="249" cy="1295"/>
                <a:chOff x="748" y="997"/>
                <a:chExt cx="249" cy="1295"/>
              </a:xfrm>
            </p:grpSpPr>
            <p:sp>
              <p:nvSpPr>
                <p:cNvPr id="2390" name="Google Shape;2390;p37"/>
                <p:cNvSpPr/>
                <p:nvPr/>
              </p:nvSpPr>
              <p:spPr>
                <a:xfrm>
                  <a:off x="759" y="997"/>
                  <a:ext cx="238"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1" name="Google Shape;2391;p37"/>
                <p:cNvSpPr/>
                <p:nvPr/>
              </p:nvSpPr>
              <p:spPr>
                <a:xfrm>
                  <a:off x="750" y="1472"/>
                  <a:ext cx="238"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2" name="Google Shape;2392;p37"/>
                <p:cNvSpPr/>
                <p:nvPr/>
              </p:nvSpPr>
              <p:spPr>
                <a:xfrm>
                  <a:off x="748" y="1940"/>
                  <a:ext cx="238"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393" name="Google Shape;2393;p37"/>
              <p:cNvGrpSpPr/>
              <p:nvPr/>
            </p:nvGrpSpPr>
            <p:grpSpPr>
              <a:xfrm>
                <a:off x="2109" y="1002"/>
                <a:ext cx="249" cy="1295"/>
                <a:chOff x="748" y="997"/>
                <a:chExt cx="249" cy="1295"/>
              </a:xfrm>
            </p:grpSpPr>
            <p:sp>
              <p:nvSpPr>
                <p:cNvPr id="2394" name="Google Shape;2394;p37"/>
                <p:cNvSpPr/>
                <p:nvPr/>
              </p:nvSpPr>
              <p:spPr>
                <a:xfrm>
                  <a:off x="759" y="997"/>
                  <a:ext cx="238" cy="352"/>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5" name="Google Shape;2395;p37"/>
                <p:cNvSpPr/>
                <p:nvPr/>
              </p:nvSpPr>
              <p:spPr>
                <a:xfrm>
                  <a:off x="750" y="1472"/>
                  <a:ext cx="238" cy="352"/>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96" name="Google Shape;2396;p37"/>
                <p:cNvSpPr/>
                <p:nvPr/>
              </p:nvSpPr>
              <p:spPr>
                <a:xfrm>
                  <a:off x="748" y="1940"/>
                  <a:ext cx="238" cy="352"/>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2397" name="Google Shape;2397;p37"/>
              <p:cNvCxnSpPr/>
              <p:nvPr/>
            </p:nvCxnSpPr>
            <p:spPr>
              <a:xfrm>
                <a:off x="1946" y="1180"/>
                <a:ext cx="162" cy="0"/>
              </a:xfrm>
              <a:prstGeom prst="straightConnector1">
                <a:avLst/>
              </a:prstGeom>
              <a:noFill/>
              <a:ln cap="flat" cmpd="sng" w="19050">
                <a:solidFill>
                  <a:srgbClr val="000000"/>
                </a:solidFill>
                <a:prstDash val="solid"/>
                <a:round/>
                <a:headEnd len="med" w="med" type="none"/>
                <a:tailEnd len="med" w="med" type="none"/>
              </a:ln>
            </p:spPr>
          </p:cxnSp>
          <p:cxnSp>
            <p:nvCxnSpPr>
              <p:cNvPr id="2398" name="Google Shape;2398;p37"/>
              <p:cNvCxnSpPr/>
              <p:nvPr/>
            </p:nvCxnSpPr>
            <p:spPr>
              <a:xfrm>
                <a:off x="1940" y="1645"/>
                <a:ext cx="162" cy="0"/>
              </a:xfrm>
              <a:prstGeom prst="straightConnector1">
                <a:avLst/>
              </a:prstGeom>
              <a:noFill/>
              <a:ln cap="flat" cmpd="sng" w="19050">
                <a:solidFill>
                  <a:srgbClr val="000000"/>
                </a:solidFill>
                <a:prstDash val="solid"/>
                <a:round/>
                <a:headEnd len="med" w="med" type="none"/>
                <a:tailEnd len="med" w="med" type="none"/>
              </a:ln>
            </p:spPr>
          </p:cxnSp>
          <p:cxnSp>
            <p:nvCxnSpPr>
              <p:cNvPr id="2399" name="Google Shape;2399;p37"/>
              <p:cNvCxnSpPr/>
              <p:nvPr/>
            </p:nvCxnSpPr>
            <p:spPr>
              <a:xfrm>
                <a:off x="1940" y="2119"/>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00" name="Google Shape;2400;p37"/>
              <p:cNvCxnSpPr/>
              <p:nvPr/>
            </p:nvCxnSpPr>
            <p:spPr>
              <a:xfrm>
                <a:off x="1044" y="1164"/>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01" name="Google Shape;2401;p37"/>
              <p:cNvCxnSpPr/>
              <p:nvPr/>
            </p:nvCxnSpPr>
            <p:spPr>
              <a:xfrm>
                <a:off x="1038" y="1629"/>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02" name="Google Shape;2402;p37"/>
              <p:cNvCxnSpPr/>
              <p:nvPr/>
            </p:nvCxnSpPr>
            <p:spPr>
              <a:xfrm>
                <a:off x="1038" y="2103"/>
                <a:ext cx="162" cy="0"/>
              </a:xfrm>
              <a:prstGeom prst="straightConnector1">
                <a:avLst/>
              </a:prstGeom>
              <a:noFill/>
              <a:ln cap="flat" cmpd="sng" w="19050">
                <a:solidFill>
                  <a:srgbClr val="000000"/>
                </a:solidFill>
                <a:prstDash val="solid"/>
                <a:round/>
                <a:headEnd len="med" w="med" type="none"/>
                <a:tailEnd len="med" w="med" type="none"/>
              </a:ln>
            </p:spPr>
          </p:cxnSp>
          <p:grpSp>
            <p:nvGrpSpPr>
              <p:cNvPr id="2403" name="Google Shape;2403;p37"/>
              <p:cNvGrpSpPr/>
              <p:nvPr/>
            </p:nvGrpSpPr>
            <p:grpSpPr>
              <a:xfrm>
                <a:off x="523" y="1169"/>
                <a:ext cx="288" cy="939"/>
                <a:chOff x="-60" y="1148"/>
                <a:chExt cx="168" cy="939"/>
              </a:xfrm>
            </p:grpSpPr>
            <p:cxnSp>
              <p:nvCxnSpPr>
                <p:cNvPr id="2404" name="Google Shape;2404;p37"/>
                <p:cNvCxnSpPr/>
                <p:nvPr/>
              </p:nvCxnSpPr>
              <p:spPr>
                <a:xfrm>
                  <a:off x="-54" y="1148"/>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05" name="Google Shape;2405;p37"/>
                <p:cNvCxnSpPr/>
                <p:nvPr/>
              </p:nvCxnSpPr>
              <p:spPr>
                <a:xfrm>
                  <a:off x="-60" y="1613"/>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06" name="Google Shape;2406;p37"/>
                <p:cNvCxnSpPr/>
                <p:nvPr/>
              </p:nvCxnSpPr>
              <p:spPr>
                <a:xfrm>
                  <a:off x="-60" y="2087"/>
                  <a:ext cx="162" cy="0"/>
                </a:xfrm>
                <a:prstGeom prst="straightConnector1">
                  <a:avLst/>
                </a:prstGeom>
                <a:noFill/>
                <a:ln cap="flat" cmpd="sng" w="19050">
                  <a:solidFill>
                    <a:srgbClr val="000000"/>
                  </a:solidFill>
                  <a:prstDash val="solid"/>
                  <a:round/>
                  <a:headEnd len="med" w="med" type="none"/>
                  <a:tailEnd len="med" w="med" type="none"/>
                </a:ln>
              </p:spPr>
            </p:cxnSp>
          </p:grpSp>
          <p:grpSp>
            <p:nvGrpSpPr>
              <p:cNvPr id="2407" name="Google Shape;2407;p37"/>
              <p:cNvGrpSpPr/>
              <p:nvPr/>
            </p:nvGrpSpPr>
            <p:grpSpPr>
              <a:xfrm>
                <a:off x="2334" y="1173"/>
                <a:ext cx="288" cy="939"/>
                <a:chOff x="-60" y="1148"/>
                <a:chExt cx="168" cy="939"/>
              </a:xfrm>
            </p:grpSpPr>
            <p:cxnSp>
              <p:nvCxnSpPr>
                <p:cNvPr id="2408" name="Google Shape;2408;p37"/>
                <p:cNvCxnSpPr/>
                <p:nvPr/>
              </p:nvCxnSpPr>
              <p:spPr>
                <a:xfrm>
                  <a:off x="-54" y="1148"/>
                  <a:ext cx="162" cy="0"/>
                </a:xfrm>
                <a:prstGeom prst="straightConnector1">
                  <a:avLst/>
                </a:prstGeom>
                <a:noFill/>
                <a:ln cap="flat" cmpd="sng" w="19050">
                  <a:solidFill>
                    <a:srgbClr val="000000"/>
                  </a:solidFill>
                  <a:prstDash val="solid"/>
                  <a:round/>
                  <a:headEnd len="med" w="med" type="none"/>
                  <a:tailEnd len="med" w="med" type="triangle"/>
                </a:ln>
              </p:spPr>
            </p:cxnSp>
            <p:cxnSp>
              <p:nvCxnSpPr>
                <p:cNvPr id="2409" name="Google Shape;2409;p37"/>
                <p:cNvCxnSpPr/>
                <p:nvPr/>
              </p:nvCxnSpPr>
              <p:spPr>
                <a:xfrm>
                  <a:off x="-60" y="1613"/>
                  <a:ext cx="162" cy="0"/>
                </a:xfrm>
                <a:prstGeom prst="straightConnector1">
                  <a:avLst/>
                </a:prstGeom>
                <a:noFill/>
                <a:ln cap="flat" cmpd="sng" w="19050">
                  <a:solidFill>
                    <a:srgbClr val="000000"/>
                  </a:solidFill>
                  <a:prstDash val="solid"/>
                  <a:round/>
                  <a:headEnd len="med" w="med" type="none"/>
                  <a:tailEnd len="med" w="med" type="triangle"/>
                </a:ln>
              </p:spPr>
            </p:cxnSp>
            <p:cxnSp>
              <p:nvCxnSpPr>
                <p:cNvPr id="2410" name="Google Shape;2410;p37"/>
                <p:cNvCxnSpPr/>
                <p:nvPr/>
              </p:nvCxnSpPr>
              <p:spPr>
                <a:xfrm>
                  <a:off x="-60" y="2087"/>
                  <a:ext cx="162" cy="0"/>
                </a:xfrm>
                <a:prstGeom prst="straightConnector1">
                  <a:avLst/>
                </a:prstGeom>
                <a:noFill/>
                <a:ln cap="flat" cmpd="sng" w="19050">
                  <a:solidFill>
                    <a:srgbClr val="000000"/>
                  </a:solidFill>
                  <a:prstDash val="solid"/>
                  <a:round/>
                  <a:headEnd len="med" w="med" type="none"/>
                  <a:tailEnd len="med" w="med" type="triangle"/>
                </a:ln>
              </p:spPr>
            </p:cxnSp>
          </p:grpSp>
        </p:grpSp>
        <p:grpSp>
          <p:nvGrpSpPr>
            <p:cNvPr id="2411" name="Google Shape;2411;p37"/>
            <p:cNvGrpSpPr/>
            <p:nvPr/>
          </p:nvGrpSpPr>
          <p:grpSpPr>
            <a:xfrm>
              <a:off x="3120" y="931"/>
              <a:ext cx="2099" cy="1356"/>
              <a:chOff x="523" y="976"/>
              <a:chExt cx="2099" cy="1356"/>
            </a:xfrm>
          </p:grpSpPr>
          <p:sp>
            <p:nvSpPr>
              <p:cNvPr id="2412" name="Google Shape;2412;p37"/>
              <p:cNvSpPr/>
              <p:nvPr/>
            </p:nvSpPr>
            <p:spPr>
              <a:xfrm>
                <a:off x="1208" y="976"/>
                <a:ext cx="745" cy="135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413" name="Google Shape;2413;p37"/>
              <p:cNvGrpSpPr/>
              <p:nvPr/>
            </p:nvGrpSpPr>
            <p:grpSpPr>
              <a:xfrm>
                <a:off x="804" y="997"/>
                <a:ext cx="249" cy="1295"/>
                <a:chOff x="748" y="997"/>
                <a:chExt cx="249" cy="1295"/>
              </a:xfrm>
            </p:grpSpPr>
            <p:sp>
              <p:nvSpPr>
                <p:cNvPr id="2414" name="Google Shape;2414;p37"/>
                <p:cNvSpPr/>
                <p:nvPr/>
              </p:nvSpPr>
              <p:spPr>
                <a:xfrm>
                  <a:off x="759" y="997"/>
                  <a:ext cx="238"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5" name="Google Shape;2415;p37"/>
                <p:cNvSpPr/>
                <p:nvPr/>
              </p:nvSpPr>
              <p:spPr>
                <a:xfrm>
                  <a:off x="750" y="1472"/>
                  <a:ext cx="238"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6" name="Google Shape;2416;p37"/>
                <p:cNvSpPr/>
                <p:nvPr/>
              </p:nvSpPr>
              <p:spPr>
                <a:xfrm>
                  <a:off x="748" y="1940"/>
                  <a:ext cx="238" cy="352"/>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417" name="Google Shape;2417;p37"/>
              <p:cNvGrpSpPr/>
              <p:nvPr/>
            </p:nvGrpSpPr>
            <p:grpSpPr>
              <a:xfrm>
                <a:off x="2109" y="1002"/>
                <a:ext cx="249" cy="1295"/>
                <a:chOff x="748" y="997"/>
                <a:chExt cx="249" cy="1295"/>
              </a:xfrm>
            </p:grpSpPr>
            <p:sp>
              <p:nvSpPr>
                <p:cNvPr id="2418" name="Google Shape;2418;p37"/>
                <p:cNvSpPr/>
                <p:nvPr/>
              </p:nvSpPr>
              <p:spPr>
                <a:xfrm>
                  <a:off x="759" y="997"/>
                  <a:ext cx="238" cy="352"/>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19" name="Google Shape;2419;p37"/>
                <p:cNvSpPr/>
                <p:nvPr/>
              </p:nvSpPr>
              <p:spPr>
                <a:xfrm>
                  <a:off x="750" y="1472"/>
                  <a:ext cx="238" cy="352"/>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20" name="Google Shape;2420;p37"/>
                <p:cNvSpPr/>
                <p:nvPr/>
              </p:nvSpPr>
              <p:spPr>
                <a:xfrm>
                  <a:off x="748" y="1940"/>
                  <a:ext cx="238" cy="352"/>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cxnSp>
            <p:nvCxnSpPr>
              <p:cNvPr id="2421" name="Google Shape;2421;p37"/>
              <p:cNvCxnSpPr/>
              <p:nvPr/>
            </p:nvCxnSpPr>
            <p:spPr>
              <a:xfrm>
                <a:off x="1946" y="1180"/>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22" name="Google Shape;2422;p37"/>
              <p:cNvCxnSpPr/>
              <p:nvPr/>
            </p:nvCxnSpPr>
            <p:spPr>
              <a:xfrm>
                <a:off x="1940" y="1645"/>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23" name="Google Shape;2423;p37"/>
              <p:cNvCxnSpPr/>
              <p:nvPr/>
            </p:nvCxnSpPr>
            <p:spPr>
              <a:xfrm>
                <a:off x="1940" y="2119"/>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24" name="Google Shape;2424;p37"/>
              <p:cNvCxnSpPr/>
              <p:nvPr/>
            </p:nvCxnSpPr>
            <p:spPr>
              <a:xfrm>
                <a:off x="1044" y="1164"/>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25" name="Google Shape;2425;p37"/>
              <p:cNvCxnSpPr/>
              <p:nvPr/>
            </p:nvCxnSpPr>
            <p:spPr>
              <a:xfrm>
                <a:off x="1038" y="1629"/>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26" name="Google Shape;2426;p37"/>
              <p:cNvCxnSpPr/>
              <p:nvPr/>
            </p:nvCxnSpPr>
            <p:spPr>
              <a:xfrm>
                <a:off x="1038" y="2103"/>
                <a:ext cx="162" cy="0"/>
              </a:xfrm>
              <a:prstGeom prst="straightConnector1">
                <a:avLst/>
              </a:prstGeom>
              <a:noFill/>
              <a:ln cap="flat" cmpd="sng" w="19050">
                <a:solidFill>
                  <a:srgbClr val="000000"/>
                </a:solidFill>
                <a:prstDash val="solid"/>
                <a:round/>
                <a:headEnd len="med" w="med" type="none"/>
                <a:tailEnd len="med" w="med" type="none"/>
              </a:ln>
            </p:spPr>
          </p:cxnSp>
          <p:grpSp>
            <p:nvGrpSpPr>
              <p:cNvPr id="2427" name="Google Shape;2427;p37"/>
              <p:cNvGrpSpPr/>
              <p:nvPr/>
            </p:nvGrpSpPr>
            <p:grpSpPr>
              <a:xfrm>
                <a:off x="523" y="1169"/>
                <a:ext cx="288" cy="939"/>
                <a:chOff x="-60" y="1148"/>
                <a:chExt cx="168" cy="939"/>
              </a:xfrm>
            </p:grpSpPr>
            <p:cxnSp>
              <p:nvCxnSpPr>
                <p:cNvPr id="2428" name="Google Shape;2428;p37"/>
                <p:cNvCxnSpPr/>
                <p:nvPr/>
              </p:nvCxnSpPr>
              <p:spPr>
                <a:xfrm>
                  <a:off x="-54" y="1148"/>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29" name="Google Shape;2429;p37"/>
                <p:cNvCxnSpPr/>
                <p:nvPr/>
              </p:nvCxnSpPr>
              <p:spPr>
                <a:xfrm>
                  <a:off x="-60" y="1613"/>
                  <a:ext cx="162" cy="0"/>
                </a:xfrm>
                <a:prstGeom prst="straightConnector1">
                  <a:avLst/>
                </a:prstGeom>
                <a:noFill/>
                <a:ln cap="flat" cmpd="sng" w="19050">
                  <a:solidFill>
                    <a:srgbClr val="000000"/>
                  </a:solidFill>
                  <a:prstDash val="solid"/>
                  <a:round/>
                  <a:headEnd len="med" w="med" type="none"/>
                  <a:tailEnd len="med" w="med" type="none"/>
                </a:ln>
              </p:spPr>
            </p:cxnSp>
            <p:cxnSp>
              <p:nvCxnSpPr>
                <p:cNvPr id="2430" name="Google Shape;2430;p37"/>
                <p:cNvCxnSpPr/>
                <p:nvPr/>
              </p:nvCxnSpPr>
              <p:spPr>
                <a:xfrm>
                  <a:off x="-60" y="2087"/>
                  <a:ext cx="162" cy="0"/>
                </a:xfrm>
                <a:prstGeom prst="straightConnector1">
                  <a:avLst/>
                </a:prstGeom>
                <a:noFill/>
                <a:ln cap="flat" cmpd="sng" w="19050">
                  <a:solidFill>
                    <a:srgbClr val="000000"/>
                  </a:solidFill>
                  <a:prstDash val="solid"/>
                  <a:round/>
                  <a:headEnd len="med" w="med" type="none"/>
                  <a:tailEnd len="med" w="med" type="none"/>
                </a:ln>
              </p:spPr>
            </p:cxnSp>
          </p:grpSp>
          <p:grpSp>
            <p:nvGrpSpPr>
              <p:cNvPr id="2431" name="Google Shape;2431;p37"/>
              <p:cNvGrpSpPr/>
              <p:nvPr/>
            </p:nvGrpSpPr>
            <p:grpSpPr>
              <a:xfrm>
                <a:off x="2334" y="1173"/>
                <a:ext cx="288" cy="939"/>
                <a:chOff x="-60" y="1148"/>
                <a:chExt cx="168" cy="939"/>
              </a:xfrm>
            </p:grpSpPr>
            <p:cxnSp>
              <p:nvCxnSpPr>
                <p:cNvPr id="2432" name="Google Shape;2432;p37"/>
                <p:cNvCxnSpPr/>
                <p:nvPr/>
              </p:nvCxnSpPr>
              <p:spPr>
                <a:xfrm>
                  <a:off x="-54" y="1148"/>
                  <a:ext cx="162" cy="0"/>
                </a:xfrm>
                <a:prstGeom prst="straightConnector1">
                  <a:avLst/>
                </a:prstGeom>
                <a:noFill/>
                <a:ln cap="flat" cmpd="sng" w="19050">
                  <a:solidFill>
                    <a:srgbClr val="000000"/>
                  </a:solidFill>
                  <a:prstDash val="solid"/>
                  <a:round/>
                  <a:headEnd len="med" w="med" type="none"/>
                  <a:tailEnd len="med" w="med" type="triangle"/>
                </a:ln>
              </p:spPr>
            </p:cxnSp>
            <p:cxnSp>
              <p:nvCxnSpPr>
                <p:cNvPr id="2433" name="Google Shape;2433;p37"/>
                <p:cNvCxnSpPr/>
                <p:nvPr/>
              </p:nvCxnSpPr>
              <p:spPr>
                <a:xfrm>
                  <a:off x="-60" y="1613"/>
                  <a:ext cx="162" cy="0"/>
                </a:xfrm>
                <a:prstGeom prst="straightConnector1">
                  <a:avLst/>
                </a:prstGeom>
                <a:noFill/>
                <a:ln cap="flat" cmpd="sng" w="19050">
                  <a:solidFill>
                    <a:srgbClr val="000000"/>
                  </a:solidFill>
                  <a:prstDash val="solid"/>
                  <a:round/>
                  <a:headEnd len="med" w="med" type="none"/>
                  <a:tailEnd len="med" w="med" type="triangle"/>
                </a:ln>
              </p:spPr>
            </p:cxnSp>
            <p:cxnSp>
              <p:nvCxnSpPr>
                <p:cNvPr id="2434" name="Google Shape;2434;p37"/>
                <p:cNvCxnSpPr/>
                <p:nvPr/>
              </p:nvCxnSpPr>
              <p:spPr>
                <a:xfrm>
                  <a:off x="-60" y="2087"/>
                  <a:ext cx="162" cy="0"/>
                </a:xfrm>
                <a:prstGeom prst="straightConnector1">
                  <a:avLst/>
                </a:prstGeom>
                <a:noFill/>
                <a:ln cap="flat" cmpd="sng" w="19050">
                  <a:solidFill>
                    <a:srgbClr val="000000"/>
                  </a:solidFill>
                  <a:prstDash val="solid"/>
                  <a:round/>
                  <a:headEnd len="med" w="med" type="none"/>
                  <a:tailEnd len="med" w="med" type="triangle"/>
                </a:ln>
              </p:spPr>
            </p:cxnSp>
          </p:grpSp>
        </p:grpSp>
        <p:sp>
          <p:nvSpPr>
            <p:cNvPr id="2435" name="Google Shape;2435;p37"/>
            <p:cNvSpPr/>
            <p:nvPr/>
          </p:nvSpPr>
          <p:spPr>
            <a:xfrm>
              <a:off x="1012" y="1012"/>
              <a:ext cx="175" cy="98"/>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36" name="Google Shape;2436;p37"/>
            <p:cNvSpPr/>
            <p:nvPr/>
          </p:nvSpPr>
          <p:spPr>
            <a:xfrm>
              <a:off x="1003" y="1494"/>
              <a:ext cx="175" cy="98"/>
            </a:xfrm>
            <a:prstGeom prst="rect">
              <a:avLst/>
            </a:prstGeom>
            <a:solidFill>
              <a:srgbClr val="0000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37" name="Google Shape;2437;p37"/>
            <p:cNvSpPr/>
            <p:nvPr/>
          </p:nvSpPr>
          <p:spPr>
            <a:xfrm>
              <a:off x="994" y="1969"/>
              <a:ext cx="175" cy="98"/>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38" name="Google Shape;2438;p37"/>
            <p:cNvSpPr/>
            <p:nvPr/>
          </p:nvSpPr>
          <p:spPr>
            <a:xfrm>
              <a:off x="764" y="1017"/>
              <a:ext cx="175" cy="98"/>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39" name="Google Shape;2439;p37"/>
            <p:cNvSpPr/>
            <p:nvPr/>
          </p:nvSpPr>
          <p:spPr>
            <a:xfrm>
              <a:off x="760" y="1953"/>
              <a:ext cx="175" cy="98"/>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440" name="Google Shape;2440;p37"/>
            <p:cNvCxnSpPr/>
            <p:nvPr/>
          </p:nvCxnSpPr>
          <p:spPr>
            <a:xfrm>
              <a:off x="1215" y="1054"/>
              <a:ext cx="1026" cy="1"/>
            </a:xfrm>
            <a:prstGeom prst="straightConnector1">
              <a:avLst/>
            </a:prstGeom>
            <a:noFill/>
            <a:ln cap="flat" cmpd="sng" w="28575">
              <a:solidFill>
                <a:srgbClr val="FF0000"/>
              </a:solidFill>
              <a:prstDash val="dash"/>
              <a:round/>
              <a:headEnd len="med" w="med" type="none"/>
              <a:tailEnd len="med" w="med" type="triangle"/>
            </a:ln>
          </p:spPr>
        </p:cxnSp>
        <p:sp>
          <p:nvSpPr>
            <p:cNvPr id="2441" name="Google Shape;2441;p37"/>
            <p:cNvSpPr/>
            <p:nvPr/>
          </p:nvSpPr>
          <p:spPr>
            <a:xfrm>
              <a:off x="1246" y="1285"/>
              <a:ext cx="967" cy="735"/>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442" name="Google Shape;2442;p37"/>
            <p:cNvSpPr txBox="1"/>
            <p:nvPr/>
          </p:nvSpPr>
          <p:spPr>
            <a:xfrm>
              <a:off x="933" y="2335"/>
              <a:ext cx="1549"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at </a:t>
              </a:r>
              <a:r>
                <a:rPr b="0" i="1" lang="en-US" sz="1800" u="none" cap="none" strike="noStrike">
                  <a:solidFill>
                    <a:srgbClr val="000000"/>
                  </a:solidFill>
                  <a:latin typeface="Arial"/>
                  <a:ea typeface="Arial"/>
                  <a:cs typeface="Arial"/>
                  <a:sym typeface="Arial"/>
                </a:rPr>
                <a:t>t,</a:t>
              </a:r>
              <a:r>
                <a:rPr b="0" i="0" lang="en-US" sz="1800" u="none" cap="none" strike="noStrike">
                  <a:solidFill>
                    <a:srgbClr val="000000"/>
                  </a:solidFill>
                  <a:latin typeface="Arial"/>
                  <a:ea typeface="Arial"/>
                  <a:cs typeface="Arial"/>
                  <a:sym typeface="Arial"/>
                </a:rPr>
                <a:t> packets more</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from input to output</a:t>
              </a:r>
              <a:endParaRPr b="0" i="1" sz="1800" u="none" cap="none" strike="noStrike">
                <a:solidFill>
                  <a:srgbClr val="000000"/>
                </a:solidFill>
                <a:latin typeface="Arial"/>
                <a:ea typeface="Arial"/>
                <a:cs typeface="Arial"/>
                <a:sym typeface="Arial"/>
              </a:endParaRPr>
            </a:p>
          </p:txBody>
        </p:sp>
        <p:sp>
          <p:nvSpPr>
            <p:cNvPr id="2443" name="Google Shape;2443;p37"/>
            <p:cNvSpPr txBox="1"/>
            <p:nvPr/>
          </p:nvSpPr>
          <p:spPr>
            <a:xfrm>
              <a:off x="3354" y="2325"/>
              <a:ext cx="1549"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one packet time later</a:t>
              </a:r>
              <a:endParaRPr b="0" i="1" sz="1800" u="none" cap="none" strike="noStrike">
                <a:solidFill>
                  <a:srgbClr val="000000"/>
                </a:solidFill>
                <a:latin typeface="Arial"/>
                <a:ea typeface="Arial"/>
                <a:cs typeface="Arial"/>
                <a:sym typeface="Arial"/>
              </a:endParaRPr>
            </a:p>
          </p:txBody>
        </p:sp>
        <p:sp>
          <p:nvSpPr>
            <p:cNvPr id="2444" name="Google Shape;2444;p37"/>
            <p:cNvSpPr txBox="1"/>
            <p:nvPr/>
          </p:nvSpPr>
          <p:spPr>
            <a:xfrm>
              <a:off x="1488" y="1545"/>
              <a:ext cx="471" cy="3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switch</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fabric</a:t>
              </a:r>
              <a:endParaRPr/>
            </a:p>
          </p:txBody>
        </p:sp>
        <p:sp>
          <p:nvSpPr>
            <p:cNvPr id="2445" name="Google Shape;2445;p37"/>
            <p:cNvSpPr txBox="1"/>
            <p:nvPr/>
          </p:nvSpPr>
          <p:spPr>
            <a:xfrm>
              <a:off x="3895" y="1479"/>
              <a:ext cx="471" cy="3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switch</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fabric</a:t>
              </a:r>
              <a:endParaRPr/>
            </a:p>
          </p:txBody>
        </p:sp>
        <p:sp>
          <p:nvSpPr>
            <p:cNvPr id="2446" name="Google Shape;2446;p37"/>
            <p:cNvSpPr/>
            <p:nvPr/>
          </p:nvSpPr>
          <p:spPr>
            <a:xfrm>
              <a:off x="4746" y="972"/>
              <a:ext cx="175" cy="98"/>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47" name="Google Shape;2447;p37"/>
            <p:cNvSpPr/>
            <p:nvPr/>
          </p:nvSpPr>
          <p:spPr>
            <a:xfrm>
              <a:off x="4746" y="1497"/>
              <a:ext cx="175" cy="98"/>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48" name="Google Shape;2448;p37"/>
            <p:cNvSpPr/>
            <p:nvPr/>
          </p:nvSpPr>
          <p:spPr>
            <a:xfrm>
              <a:off x="4743" y="1099"/>
              <a:ext cx="175" cy="98"/>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49" name="Google Shape;2449;p37"/>
            <p:cNvSpPr/>
            <p:nvPr/>
          </p:nvSpPr>
          <p:spPr>
            <a:xfrm>
              <a:off x="3445" y="1001"/>
              <a:ext cx="175" cy="98"/>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50" name="Google Shape;2450;p37"/>
            <p:cNvSpPr/>
            <p:nvPr/>
          </p:nvSpPr>
          <p:spPr>
            <a:xfrm>
              <a:off x="3434" y="1965"/>
              <a:ext cx="175" cy="98"/>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51" name="Google Shape;2451;p37"/>
            <p:cNvSpPr/>
            <p:nvPr/>
          </p:nvSpPr>
          <p:spPr>
            <a:xfrm>
              <a:off x="3682" y="1261"/>
              <a:ext cx="967" cy="735"/>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2452" name="Google Shape;2452;p37"/>
            <p:cNvSpPr/>
            <p:nvPr/>
          </p:nvSpPr>
          <p:spPr>
            <a:xfrm>
              <a:off x="3669" y="1051"/>
              <a:ext cx="988" cy="951"/>
            </a:xfrm>
            <a:custGeom>
              <a:rect b="b" l="l" r="r" t="t"/>
              <a:pathLst>
                <a:path extrusionOk="0" h="480" w="1002">
                  <a:moveTo>
                    <a:pt x="0" y="2"/>
                  </a:moveTo>
                  <a:lnTo>
                    <a:pt x="522" y="0"/>
                  </a:lnTo>
                  <a:lnTo>
                    <a:pt x="1002" y="480"/>
                  </a:lnTo>
                </a:path>
              </a:pathLst>
            </a:custGeom>
            <a:noFill/>
            <a:ln cap="flat" cmpd="sng" w="28575">
              <a:solidFill>
                <a:srgbClr val="008000"/>
              </a:solidFill>
              <a:prstDash val="dash"/>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2453" name="Google Shape;2453;p37"/>
            <p:cNvCxnSpPr/>
            <p:nvPr/>
          </p:nvCxnSpPr>
          <p:spPr>
            <a:xfrm>
              <a:off x="1208" y="1545"/>
              <a:ext cx="1012" cy="14"/>
            </a:xfrm>
            <a:prstGeom prst="straightConnector1">
              <a:avLst/>
            </a:prstGeom>
            <a:noFill/>
            <a:ln cap="flat" cmpd="sng" w="28575">
              <a:solidFill>
                <a:srgbClr val="3333CC"/>
              </a:solidFill>
              <a:prstDash val="dash"/>
              <a:round/>
              <a:headEnd len="med" w="med" type="none"/>
              <a:tailEnd len="med" w="med" type="triangle"/>
            </a:ln>
          </p:spPr>
        </p:cxnSp>
        <p:sp>
          <p:nvSpPr>
            <p:cNvPr id="2454" name="Google Shape;2454;p37"/>
            <p:cNvSpPr/>
            <p:nvPr/>
          </p:nvSpPr>
          <p:spPr>
            <a:xfrm>
              <a:off x="550" y="1010"/>
              <a:ext cx="175" cy="98"/>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55" name="Google Shape;2455;p37"/>
            <p:cNvSpPr/>
            <p:nvPr/>
          </p:nvSpPr>
          <p:spPr>
            <a:xfrm>
              <a:off x="3194" y="997"/>
              <a:ext cx="175" cy="98"/>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456" name="Google Shape;2456;p37"/>
          <p:cNvSpPr txBox="1"/>
          <p:nvPr/>
        </p:nvSpPr>
        <p:spPr>
          <a:xfrm>
            <a:off x="900868" y="4672501"/>
            <a:ext cx="10057863" cy="1756434"/>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buffering when arrival rate via switch exceeds output line speed</a:t>
            </a:r>
            <a:endParaRPr/>
          </a:p>
          <a:p>
            <a:pPr indent="-222250" lvl="0" marL="352425" marR="0" rtl="0" algn="l">
              <a:lnSpc>
                <a:spcPct val="90000"/>
              </a:lnSpc>
              <a:spcBef>
                <a:spcPts val="1000"/>
              </a:spcBef>
              <a:spcAft>
                <a:spcPts val="0"/>
              </a:spcAft>
              <a:buClr>
                <a:srgbClr val="0000A3"/>
              </a:buClr>
              <a:buSzPts val="2800"/>
              <a:buFont typeface="Noto Sans Symbols"/>
              <a:buChar char="▪"/>
            </a:pPr>
            <a:r>
              <a:rPr b="0" i="1" lang="en-US" sz="2800" u="none" cap="none" strike="noStrike">
                <a:solidFill>
                  <a:srgbClr val="CC0000"/>
                </a:solidFill>
                <a:latin typeface="Calibri"/>
                <a:ea typeface="Calibri"/>
                <a:cs typeface="Calibri"/>
                <a:sym typeface="Calibri"/>
              </a:rPr>
              <a:t>queueing (delay) and loss due to output port buffer overflow!</a:t>
            </a:r>
            <a:endParaRPr b="0" i="0" sz="2800" u="none" cap="none" strike="noStrike">
              <a:solidFill>
                <a:srgbClr val="CC0000"/>
              </a:solidFill>
              <a:latin typeface="Calibri"/>
              <a:ea typeface="Calibri"/>
              <a:cs typeface="Calibri"/>
              <a:sym typeface="Calibri"/>
            </a:endParaRPr>
          </a:p>
        </p:txBody>
      </p:sp>
      <p:sp>
        <p:nvSpPr>
          <p:cNvPr id="2457" name="Google Shape;2457;p3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2" name="Shape 2462"/>
        <p:cNvGrpSpPr/>
        <p:nvPr/>
      </p:nvGrpSpPr>
      <p:grpSpPr>
        <a:xfrm>
          <a:off x="0" y="0"/>
          <a:ext cx="0" cy="0"/>
          <a:chOff x="0" y="0"/>
          <a:chExt cx="0" cy="0"/>
        </a:xfrm>
      </p:grpSpPr>
      <p:sp>
        <p:nvSpPr>
          <p:cNvPr id="2463" name="Google Shape;2463;p38"/>
          <p:cNvSpPr txBox="1"/>
          <p:nvPr>
            <p:ph idx="1" type="body"/>
          </p:nvPr>
        </p:nvSpPr>
        <p:spPr>
          <a:xfrm>
            <a:off x="852267" y="1386402"/>
            <a:ext cx="10515600" cy="2271198"/>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2800"/>
              <a:buChar char="▪"/>
            </a:pPr>
            <a:r>
              <a:rPr lang="en-US"/>
              <a:t>RFC 3439 rule of thumb: average buffering equal to “typical” RTT (say 250 msec) times link capacity C</a:t>
            </a:r>
            <a:endParaRPr/>
          </a:p>
          <a:p>
            <a:pPr indent="-231775" lvl="1" marL="695325" rtl="0" algn="l">
              <a:lnSpc>
                <a:spcPct val="90000"/>
              </a:lnSpc>
              <a:spcBef>
                <a:spcPts val="500"/>
              </a:spcBef>
              <a:spcAft>
                <a:spcPts val="0"/>
              </a:spcAft>
              <a:buSzPts val="2400"/>
              <a:buChar char="•"/>
            </a:pPr>
            <a:r>
              <a:rPr lang="en-US"/>
              <a:t>e.g., C = 10 Gbps link: 2.5 Gbit buffer</a:t>
            </a:r>
            <a:endParaRPr/>
          </a:p>
        </p:txBody>
      </p:sp>
      <p:sp>
        <p:nvSpPr>
          <p:cNvPr id="2464" name="Google Shape;2464;p38"/>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How much buffering?</a:t>
            </a:r>
            <a:endParaRPr/>
          </a:p>
        </p:txBody>
      </p:sp>
      <p:sp>
        <p:nvSpPr>
          <p:cNvPr id="2465" name="Google Shape;2465;p38"/>
          <p:cNvSpPr txBox="1"/>
          <p:nvPr/>
        </p:nvSpPr>
        <p:spPr>
          <a:xfrm>
            <a:off x="878059" y="4169460"/>
            <a:ext cx="10515600" cy="2271198"/>
          </a:xfrm>
          <a:prstGeom prst="rect">
            <a:avLst/>
          </a:prstGeom>
          <a:noFill/>
          <a:ln>
            <a:noFill/>
          </a:ln>
        </p:spPr>
        <p:txBody>
          <a:bodyPr anchorCtr="0" anchor="t" bIns="45700" lIns="91425" spcFirstLastPara="1" rIns="91425" wrap="square" tIns="45700">
            <a:no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but</a:t>
            </a:r>
            <a:r>
              <a:rPr b="0" i="1" lang="en-US" sz="2800" u="none" cap="none" strike="noStrike">
                <a:solidFill>
                  <a:srgbClr val="000000"/>
                </a:solidFill>
                <a:latin typeface="Calibri"/>
                <a:ea typeface="Calibri"/>
                <a:cs typeface="Calibri"/>
                <a:sym typeface="Calibri"/>
              </a:rPr>
              <a:t> too </a:t>
            </a:r>
            <a:r>
              <a:rPr b="0" i="0" lang="en-US" sz="2800" u="none" cap="none" strike="noStrike">
                <a:solidFill>
                  <a:srgbClr val="000000"/>
                </a:solidFill>
                <a:latin typeface="Calibri"/>
                <a:ea typeface="Calibri"/>
                <a:cs typeface="Calibri"/>
                <a:sym typeface="Calibri"/>
              </a:rPr>
              <a:t>much buffering can increase delays (particularly in home routers)</a:t>
            </a:r>
            <a:endParaRPr/>
          </a:p>
          <a:p>
            <a:pPr indent="-231775" lvl="1" marL="695325" marR="0" rtl="0" algn="l">
              <a:lnSpc>
                <a:spcPct val="90000"/>
              </a:lnSpc>
              <a:spcBef>
                <a:spcPts val="500"/>
              </a:spcBef>
              <a:spcAft>
                <a:spcPts val="0"/>
              </a:spcAft>
              <a:buClr>
                <a:srgbClr val="0000A8"/>
              </a:buClr>
              <a:buSzPts val="2600"/>
              <a:buFont typeface="Arial"/>
              <a:buChar char="•"/>
            </a:pPr>
            <a:r>
              <a:rPr b="0" i="0" lang="en-US" sz="2600" u="none" cap="none" strike="noStrike">
                <a:solidFill>
                  <a:srgbClr val="000000"/>
                </a:solidFill>
                <a:latin typeface="Calibri"/>
                <a:ea typeface="Calibri"/>
                <a:cs typeface="Calibri"/>
                <a:sym typeface="Calibri"/>
              </a:rPr>
              <a:t>long RTTs: poor performance for real-time apps, sluggish TCP response </a:t>
            </a:r>
            <a:endParaRPr b="0" i="0" sz="2600" u="none" cap="none" strike="noStrike">
              <a:solidFill>
                <a:srgbClr val="000000"/>
              </a:solidFill>
              <a:latin typeface="Calibri"/>
              <a:ea typeface="Calibri"/>
              <a:cs typeface="Calibri"/>
              <a:sym typeface="Calibri"/>
            </a:endParaRPr>
          </a:p>
          <a:p>
            <a:pPr indent="-231775" lvl="1" marL="695325" marR="0" rtl="0" algn="l">
              <a:lnSpc>
                <a:spcPct val="90000"/>
              </a:lnSpc>
              <a:spcBef>
                <a:spcPts val="500"/>
              </a:spcBef>
              <a:spcAft>
                <a:spcPts val="0"/>
              </a:spcAft>
              <a:buClr>
                <a:srgbClr val="0000A8"/>
              </a:buClr>
              <a:buSzPts val="2600"/>
              <a:buFont typeface="Arial"/>
              <a:buChar char="•"/>
            </a:pPr>
            <a:r>
              <a:rPr b="0" i="0" lang="en-US" sz="2600" u="none" cap="none" strike="noStrike">
                <a:solidFill>
                  <a:srgbClr val="000000"/>
                </a:solidFill>
                <a:latin typeface="Calibri"/>
                <a:ea typeface="Calibri"/>
                <a:cs typeface="Calibri"/>
                <a:sym typeface="Calibri"/>
              </a:rPr>
              <a:t>recall delay-based congestion control: “keep bottleneck link just full enough (busy) but no fuller”</a:t>
            </a:r>
            <a:endParaRPr b="0" i="0" sz="2600" u="none" cap="none" strike="noStrike">
              <a:solidFill>
                <a:srgbClr val="000000"/>
              </a:solidFill>
              <a:latin typeface="Calibri"/>
              <a:ea typeface="Calibri"/>
              <a:cs typeface="Calibri"/>
              <a:sym typeface="Calibri"/>
            </a:endParaRPr>
          </a:p>
        </p:txBody>
      </p:sp>
      <p:grpSp>
        <p:nvGrpSpPr>
          <p:cNvPr id="2466" name="Google Shape;2466;p38"/>
          <p:cNvGrpSpPr/>
          <p:nvPr/>
        </p:nvGrpSpPr>
        <p:grpSpPr>
          <a:xfrm>
            <a:off x="878057" y="2664217"/>
            <a:ext cx="10515600" cy="1389648"/>
            <a:chOff x="878057" y="2664217"/>
            <a:chExt cx="10515600" cy="1389648"/>
          </a:xfrm>
        </p:grpSpPr>
        <p:grpSp>
          <p:nvGrpSpPr>
            <p:cNvPr id="2467" name="Google Shape;2467;p38"/>
            <p:cNvGrpSpPr/>
            <p:nvPr/>
          </p:nvGrpSpPr>
          <p:grpSpPr>
            <a:xfrm>
              <a:off x="4293797" y="2944202"/>
              <a:ext cx="1165225" cy="1109663"/>
              <a:chOff x="1923" y="2801"/>
              <a:chExt cx="734" cy="699"/>
            </a:xfrm>
          </p:grpSpPr>
          <p:sp>
            <p:nvSpPr>
              <p:cNvPr id="2468" name="Google Shape;2468;p38"/>
              <p:cNvSpPr txBox="1"/>
              <p:nvPr/>
            </p:nvSpPr>
            <p:spPr>
              <a:xfrm>
                <a:off x="1923" y="2918"/>
                <a:ext cx="73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RTT  C</a:t>
                </a:r>
                <a:endParaRPr/>
              </a:p>
            </p:txBody>
          </p:sp>
          <p:sp>
            <p:nvSpPr>
              <p:cNvPr id="2469" name="Google Shape;2469;p38"/>
              <p:cNvSpPr txBox="1"/>
              <p:nvPr/>
            </p:nvSpPr>
            <p:spPr>
              <a:xfrm>
                <a:off x="2309" y="2801"/>
                <a:ext cx="187"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Arial"/>
                    <a:ea typeface="Arial"/>
                    <a:cs typeface="Arial"/>
                    <a:sym typeface="Arial"/>
                  </a:rPr>
                  <a:t>.</a:t>
                </a:r>
                <a:endParaRPr/>
              </a:p>
            </p:txBody>
          </p:sp>
          <p:cxnSp>
            <p:nvCxnSpPr>
              <p:cNvPr id="2470" name="Google Shape;2470;p38"/>
              <p:cNvCxnSpPr/>
              <p:nvPr/>
            </p:nvCxnSpPr>
            <p:spPr>
              <a:xfrm>
                <a:off x="1929" y="3168"/>
                <a:ext cx="619" cy="0"/>
              </a:xfrm>
              <a:prstGeom prst="straightConnector1">
                <a:avLst/>
              </a:prstGeom>
              <a:noFill/>
              <a:ln cap="flat" cmpd="sng" w="9525">
                <a:solidFill>
                  <a:schemeClr val="dk1"/>
                </a:solidFill>
                <a:prstDash val="solid"/>
                <a:round/>
                <a:headEnd len="med" w="med" type="none"/>
                <a:tailEnd len="med" w="med" type="none"/>
              </a:ln>
            </p:spPr>
          </p:cxnSp>
          <p:sp>
            <p:nvSpPr>
              <p:cNvPr id="2471" name="Google Shape;2471;p38"/>
              <p:cNvSpPr txBox="1"/>
              <p:nvPr/>
            </p:nvSpPr>
            <p:spPr>
              <a:xfrm>
                <a:off x="2091" y="3212"/>
                <a:ext cx="25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N</a:t>
                </a:r>
                <a:endParaRPr/>
              </a:p>
            </p:txBody>
          </p:sp>
          <p:sp>
            <p:nvSpPr>
              <p:cNvPr id="2472" name="Google Shape;2472;p38"/>
              <p:cNvSpPr/>
              <p:nvPr/>
            </p:nvSpPr>
            <p:spPr>
              <a:xfrm>
                <a:off x="2062" y="3218"/>
                <a:ext cx="279" cy="209"/>
              </a:xfrm>
              <a:custGeom>
                <a:rect b="b" l="l" r="r" t="t"/>
                <a:pathLst>
                  <a:path extrusionOk="0" h="209" w="279">
                    <a:moveTo>
                      <a:pt x="0" y="148"/>
                    </a:moveTo>
                    <a:lnTo>
                      <a:pt x="26" y="105"/>
                    </a:lnTo>
                    <a:lnTo>
                      <a:pt x="44" y="209"/>
                    </a:lnTo>
                    <a:lnTo>
                      <a:pt x="61" y="0"/>
                    </a:lnTo>
                    <a:lnTo>
                      <a:pt x="279" y="0"/>
                    </a:lnTo>
                  </a:path>
                </a:pathLst>
              </a:custGeom>
              <a:noFill/>
              <a:ln cap="flat" cmpd="sng" w="9525">
                <a:solidFill>
                  <a:schemeClr val="dk1"/>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2473" name="Google Shape;2473;p38"/>
            <p:cNvSpPr txBox="1"/>
            <p:nvPr/>
          </p:nvSpPr>
          <p:spPr>
            <a:xfrm>
              <a:off x="878057" y="2664217"/>
              <a:ext cx="10515600" cy="768300"/>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more recent recommendation: with </a:t>
              </a:r>
              <a:r>
                <a:rPr b="0" i="1" lang="en-US" sz="2800" u="none" cap="none" strike="noStrike">
                  <a:solidFill>
                    <a:srgbClr val="000000"/>
                  </a:solidFill>
                  <a:latin typeface="Calibri"/>
                  <a:ea typeface="Calibri"/>
                  <a:cs typeface="Calibri"/>
                  <a:sym typeface="Calibri"/>
                </a:rPr>
                <a:t>N</a:t>
              </a:r>
              <a:r>
                <a:rPr b="0" i="0" lang="en-US" sz="2800" u="none" cap="none" strike="noStrike">
                  <a:solidFill>
                    <a:srgbClr val="000000"/>
                  </a:solidFill>
                  <a:latin typeface="Calibri"/>
                  <a:ea typeface="Calibri"/>
                  <a:cs typeface="Calibri"/>
                  <a:sym typeface="Calibri"/>
                </a:rPr>
                <a:t> flows, buffering equal to </a:t>
              </a:r>
              <a:endParaRPr/>
            </a:p>
            <a:p>
              <a:pPr indent="-44450" lvl="0" marL="352425" marR="0" rtl="0" algn="l">
                <a:lnSpc>
                  <a:spcPct val="9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grpSp>
      <p:sp>
        <p:nvSpPr>
          <p:cNvPr id="2474" name="Google Shape;2474;p3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6"/>
                                        </p:tgtEl>
                                        <p:attrNameLst>
                                          <p:attrName>style.visibility</p:attrName>
                                        </p:attrNameLst>
                                      </p:cBhvr>
                                      <p:to>
                                        <p:strVal val="visible"/>
                                      </p:to>
                                    </p:set>
                                    <p:animEffect filter="fade" transition="in">
                                      <p:cBhvr>
                                        <p:cTn dur="500"/>
                                        <p:tgtEl>
                                          <p:spTgt spid="2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5"/>
                                        </p:tgtEl>
                                        <p:attrNameLst>
                                          <p:attrName>style.visibility</p:attrName>
                                        </p:attrNameLst>
                                      </p:cBhvr>
                                      <p:to>
                                        <p:strVal val="visible"/>
                                      </p:to>
                                    </p:set>
                                    <p:animEffect filter="fade" transition="in">
                                      <p:cBhvr>
                                        <p:cTn dur="500"/>
                                        <p:tgtEl>
                                          <p:spTgt spid="2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9" name="Shape 2479"/>
        <p:cNvGrpSpPr/>
        <p:nvPr/>
      </p:nvGrpSpPr>
      <p:grpSpPr>
        <a:xfrm>
          <a:off x="0" y="0"/>
          <a:ext cx="0" cy="0"/>
          <a:chOff x="0" y="0"/>
          <a:chExt cx="0" cy="0"/>
        </a:xfrm>
      </p:grpSpPr>
      <p:sp>
        <p:nvSpPr>
          <p:cNvPr id="2480" name="Google Shape;2480;p39"/>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Buffer Management</a:t>
            </a:r>
            <a:endParaRPr/>
          </a:p>
        </p:txBody>
      </p:sp>
      <p:sp>
        <p:nvSpPr>
          <p:cNvPr id="2481" name="Google Shape;2481;p39"/>
          <p:cNvSpPr txBox="1"/>
          <p:nvPr/>
        </p:nvSpPr>
        <p:spPr>
          <a:xfrm>
            <a:off x="6654018" y="1463040"/>
            <a:ext cx="4966481" cy="5009198"/>
          </a:xfrm>
          <a:prstGeom prst="rect">
            <a:avLst/>
          </a:prstGeom>
          <a:noFill/>
          <a:ln>
            <a:noFill/>
          </a:ln>
        </p:spPr>
        <p:txBody>
          <a:bodyPr anchorCtr="0" anchor="t" bIns="45700" lIns="91425" spcFirstLastPara="1" rIns="91425" wrap="square" tIns="45700">
            <a:normAutofit/>
          </a:bodyPr>
          <a:lstStyle/>
          <a:p>
            <a:pPr indent="-223838" lvl="0" marL="236538" marR="0" rtl="0" algn="l">
              <a:lnSpc>
                <a:spcPct val="90000"/>
              </a:lnSpc>
              <a:spcBef>
                <a:spcPts val="0"/>
              </a:spcBef>
              <a:spcAft>
                <a:spcPts val="0"/>
              </a:spcAft>
              <a:buClr>
                <a:srgbClr val="0000A3"/>
              </a:buClr>
              <a:buSzPts val="3200"/>
              <a:buFont typeface="Noto Sans Symbols"/>
              <a:buNone/>
            </a:pPr>
            <a:r>
              <a:rPr b="0" i="0" lang="en-US" sz="3200" u="none" cap="none" strike="noStrike">
                <a:solidFill>
                  <a:srgbClr val="C00000"/>
                </a:solidFill>
                <a:latin typeface="Calibri"/>
                <a:ea typeface="Calibri"/>
                <a:cs typeface="Calibri"/>
                <a:sym typeface="Calibri"/>
              </a:rPr>
              <a:t>buffer management: </a:t>
            </a:r>
            <a:endParaRPr/>
          </a:p>
          <a:p>
            <a:pPr indent="-282575" lvl="0" marL="295275"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C00000"/>
                </a:solidFill>
                <a:latin typeface="Calibri"/>
                <a:ea typeface="Calibri"/>
                <a:cs typeface="Calibri"/>
                <a:sym typeface="Calibri"/>
              </a:rPr>
              <a:t>drop: </a:t>
            </a:r>
            <a:r>
              <a:rPr b="0" i="0" lang="en-US" sz="2800" u="none" cap="none" strike="noStrike">
                <a:solidFill>
                  <a:srgbClr val="000000"/>
                </a:solidFill>
                <a:latin typeface="Calibri"/>
                <a:ea typeface="Calibri"/>
                <a:cs typeface="Calibri"/>
                <a:sym typeface="Calibri"/>
              </a:rPr>
              <a:t>which packet to add, drop when buffers are full</a:t>
            </a:r>
            <a:endParaRPr b="0" i="0" sz="3200" u="none" cap="none" strike="noStrike">
              <a:solidFill>
                <a:srgbClr val="000000"/>
              </a:solidFill>
              <a:latin typeface="Calibri"/>
              <a:ea typeface="Calibri"/>
              <a:cs typeface="Calibri"/>
              <a:sym typeface="Calibri"/>
            </a:endParaRPr>
          </a:p>
          <a:p>
            <a:pPr indent="-231775" lvl="1" marL="695325" marR="0" rtl="0" algn="l">
              <a:lnSpc>
                <a:spcPct val="81250"/>
              </a:lnSpc>
              <a:spcBef>
                <a:spcPts val="500"/>
              </a:spcBef>
              <a:spcAft>
                <a:spcPts val="0"/>
              </a:spcAft>
              <a:buClr>
                <a:srgbClr val="0000A8"/>
              </a:buClr>
              <a:buSzPts val="2800"/>
              <a:buFont typeface="Arial"/>
              <a:buChar char="•"/>
            </a:pPr>
            <a:r>
              <a:rPr b="0" i="0" lang="en-US" sz="2800" u="none" cap="none" strike="noStrike">
                <a:solidFill>
                  <a:srgbClr val="000099"/>
                </a:solidFill>
                <a:latin typeface="Calibri"/>
                <a:ea typeface="Calibri"/>
                <a:cs typeface="Calibri"/>
                <a:sym typeface="Calibri"/>
              </a:rPr>
              <a:t>tail drop: </a:t>
            </a:r>
            <a:r>
              <a:rPr b="0" i="0" lang="en-US" sz="2800" u="none" cap="none" strike="noStrike">
                <a:solidFill>
                  <a:srgbClr val="000000"/>
                </a:solidFill>
                <a:latin typeface="Calibri"/>
                <a:ea typeface="Calibri"/>
                <a:cs typeface="Calibri"/>
                <a:sym typeface="Calibri"/>
              </a:rPr>
              <a:t>drop arriving packet</a:t>
            </a:r>
            <a:endParaRPr/>
          </a:p>
          <a:p>
            <a:pPr indent="-231775" lvl="1" marL="695325" marR="0" rtl="0" algn="l">
              <a:lnSpc>
                <a:spcPct val="81250"/>
              </a:lnSpc>
              <a:spcBef>
                <a:spcPts val="500"/>
              </a:spcBef>
              <a:spcAft>
                <a:spcPts val="0"/>
              </a:spcAft>
              <a:buClr>
                <a:srgbClr val="0000A8"/>
              </a:buClr>
              <a:buSzPts val="2800"/>
              <a:buFont typeface="Arial"/>
              <a:buChar char="•"/>
            </a:pPr>
            <a:r>
              <a:rPr b="0" i="0" lang="en-US" sz="2800" u="none" cap="none" strike="noStrike">
                <a:solidFill>
                  <a:srgbClr val="000099"/>
                </a:solidFill>
                <a:latin typeface="Calibri"/>
                <a:ea typeface="Calibri"/>
                <a:cs typeface="Calibri"/>
                <a:sym typeface="Calibri"/>
              </a:rPr>
              <a:t>priority: </a:t>
            </a:r>
            <a:r>
              <a:rPr b="0" i="0" lang="en-US" sz="2800" u="none" cap="none" strike="noStrike">
                <a:solidFill>
                  <a:srgbClr val="000000"/>
                </a:solidFill>
                <a:latin typeface="Calibri"/>
                <a:ea typeface="Calibri"/>
                <a:cs typeface="Calibri"/>
                <a:sym typeface="Calibri"/>
              </a:rPr>
              <a:t>drop/remove on priority basis</a:t>
            </a:r>
            <a:endParaRPr/>
          </a:p>
        </p:txBody>
      </p:sp>
      <p:sp>
        <p:nvSpPr>
          <p:cNvPr id="2482" name="Google Shape;2482;p39"/>
          <p:cNvSpPr/>
          <p:nvPr/>
        </p:nvSpPr>
        <p:spPr>
          <a:xfrm>
            <a:off x="1367869" y="1895285"/>
            <a:ext cx="3509501" cy="1819532"/>
          </a:xfrm>
          <a:prstGeom prst="rect">
            <a:avLst/>
          </a:prstGeom>
          <a:solidFill>
            <a:srgbClr val="FFFFFF"/>
          </a:solidFill>
          <a:ln cap="flat" cmpd="sng" w="19050">
            <a:solidFill>
              <a:srgbClr val="5F5F5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2483" name="Google Shape;2483;p39"/>
          <p:cNvSpPr/>
          <p:nvPr/>
        </p:nvSpPr>
        <p:spPr>
          <a:xfrm>
            <a:off x="3816974" y="2504234"/>
            <a:ext cx="974671" cy="621068"/>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line</a:t>
            </a:r>
            <a:endParaRPr/>
          </a:p>
          <a:p>
            <a:pPr indent="0" lvl="0" marL="0" marR="0" rtl="0" algn="ctr">
              <a:lnSpc>
                <a:spcPct val="100000"/>
              </a:lnSpc>
              <a:spcBef>
                <a:spcPts val="0"/>
              </a:spcBef>
              <a:spcAft>
                <a:spcPts val="0"/>
              </a:spcAft>
              <a:buClr>
                <a:srgbClr val="000000"/>
              </a:buClr>
              <a:buSzPts val="1400"/>
              <a:buFont typeface="Tahoma"/>
              <a:buNone/>
            </a:pPr>
            <a:r>
              <a:rPr b="0" i="0" lang="en-US" sz="1400" u="none" cap="none" strike="noStrike">
                <a:solidFill>
                  <a:srgbClr val="000000"/>
                </a:solidFill>
                <a:latin typeface="Tahoma"/>
                <a:ea typeface="Tahoma"/>
                <a:cs typeface="Tahoma"/>
                <a:sym typeface="Tahoma"/>
              </a:rPr>
              <a:t>termination</a:t>
            </a:r>
            <a:endParaRPr b="0" i="0" sz="1600" u="none" cap="none" strike="noStrike">
              <a:solidFill>
                <a:srgbClr val="000000"/>
              </a:solidFill>
              <a:latin typeface="Tahoma"/>
              <a:ea typeface="Tahoma"/>
              <a:cs typeface="Tahoma"/>
              <a:sym typeface="Tahoma"/>
            </a:endParaRPr>
          </a:p>
        </p:txBody>
      </p:sp>
      <p:sp>
        <p:nvSpPr>
          <p:cNvPr id="2484" name="Google Shape;2484;p39"/>
          <p:cNvSpPr/>
          <p:nvPr/>
        </p:nvSpPr>
        <p:spPr>
          <a:xfrm>
            <a:off x="2719466" y="2266379"/>
            <a:ext cx="965806" cy="1100138"/>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cxnSp>
        <p:nvCxnSpPr>
          <p:cNvPr id="2485" name="Google Shape;2485;p39"/>
          <p:cNvCxnSpPr/>
          <p:nvPr/>
        </p:nvCxnSpPr>
        <p:spPr>
          <a:xfrm>
            <a:off x="2570471" y="2839629"/>
            <a:ext cx="159637" cy="1488"/>
          </a:xfrm>
          <a:prstGeom prst="straightConnector1">
            <a:avLst/>
          </a:prstGeom>
          <a:noFill/>
          <a:ln cap="flat" cmpd="sng" w="28575">
            <a:solidFill>
              <a:srgbClr val="000000"/>
            </a:solidFill>
            <a:prstDash val="solid"/>
            <a:round/>
            <a:headEnd len="med" w="med" type="none"/>
            <a:tailEnd len="med" w="med" type="triangle"/>
          </a:ln>
        </p:spPr>
      </p:cxnSp>
      <p:cxnSp>
        <p:nvCxnSpPr>
          <p:cNvPr id="2486" name="Google Shape;2486;p39"/>
          <p:cNvCxnSpPr/>
          <p:nvPr/>
        </p:nvCxnSpPr>
        <p:spPr>
          <a:xfrm>
            <a:off x="3687933" y="2834779"/>
            <a:ext cx="159637" cy="1487"/>
          </a:xfrm>
          <a:prstGeom prst="straightConnector1">
            <a:avLst/>
          </a:prstGeom>
          <a:noFill/>
          <a:ln cap="flat" cmpd="sng" w="28575">
            <a:solidFill>
              <a:srgbClr val="000000"/>
            </a:solidFill>
            <a:prstDash val="solid"/>
            <a:round/>
            <a:headEnd len="med" w="med" type="none"/>
            <a:tailEnd len="med" w="med" type="triangle"/>
          </a:ln>
        </p:spPr>
      </p:cxnSp>
      <p:sp>
        <p:nvSpPr>
          <p:cNvPr id="2487" name="Google Shape;2487;p39"/>
          <p:cNvSpPr/>
          <p:nvPr/>
        </p:nvSpPr>
        <p:spPr>
          <a:xfrm>
            <a:off x="2747403" y="2416579"/>
            <a:ext cx="884657" cy="77654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link </a:t>
            </a:r>
            <a:endParaRPr/>
          </a:p>
          <a:p>
            <a:pPr indent="0" lvl="0" marL="0" marR="0" rtl="0" algn="ctr">
              <a:lnSpc>
                <a:spcPct val="9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layer </a:t>
            </a:r>
            <a:endParaRPr/>
          </a:p>
          <a:p>
            <a:pPr indent="0" lvl="0" marL="0" marR="0" rtl="0" algn="ctr">
              <a:lnSpc>
                <a:spcPct val="9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protocol</a:t>
            </a:r>
            <a:endParaRPr/>
          </a:p>
          <a:p>
            <a:pPr indent="0" lvl="0" marL="0" marR="0" rtl="0" algn="ctr">
              <a:lnSpc>
                <a:spcPct val="9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(send)</a:t>
            </a:r>
            <a:endParaRPr/>
          </a:p>
        </p:txBody>
      </p:sp>
      <p:sp>
        <p:nvSpPr>
          <p:cNvPr id="2488" name="Google Shape;2488;p39"/>
          <p:cNvSpPr/>
          <p:nvPr/>
        </p:nvSpPr>
        <p:spPr>
          <a:xfrm>
            <a:off x="332969" y="2208898"/>
            <a:ext cx="884658" cy="77654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switch</a:t>
            </a:r>
            <a:endParaRPr/>
          </a:p>
          <a:p>
            <a:pPr indent="0" lvl="0" marL="0" marR="0" rtl="0" algn="ctr">
              <a:lnSpc>
                <a:spcPct val="90000"/>
              </a:lnSpc>
              <a:spcBef>
                <a:spcPts val="0"/>
              </a:spcBef>
              <a:spcAft>
                <a:spcPts val="0"/>
              </a:spcAft>
              <a:buClr>
                <a:srgbClr val="000000"/>
              </a:buClr>
              <a:buSzPts val="1600"/>
              <a:buFont typeface="Tahoma"/>
              <a:buNone/>
            </a:pPr>
            <a:r>
              <a:rPr b="0" i="0" lang="en-US" sz="1600" u="none" cap="none" strike="noStrike">
                <a:solidFill>
                  <a:srgbClr val="000000"/>
                </a:solidFill>
                <a:latin typeface="Tahoma"/>
                <a:ea typeface="Tahoma"/>
                <a:cs typeface="Tahoma"/>
                <a:sym typeface="Tahoma"/>
              </a:rPr>
              <a:t>fabric</a:t>
            </a:r>
            <a:endParaRPr/>
          </a:p>
        </p:txBody>
      </p:sp>
      <p:grpSp>
        <p:nvGrpSpPr>
          <p:cNvPr id="2489" name="Google Shape;2489;p39"/>
          <p:cNvGrpSpPr/>
          <p:nvPr/>
        </p:nvGrpSpPr>
        <p:grpSpPr>
          <a:xfrm>
            <a:off x="1431729" y="2004504"/>
            <a:ext cx="1187971" cy="1614085"/>
            <a:chOff x="3132" y="858"/>
            <a:chExt cx="893" cy="1085"/>
          </a:xfrm>
        </p:grpSpPr>
        <p:sp>
          <p:nvSpPr>
            <p:cNvPr id="2490" name="Google Shape;2490;p39"/>
            <p:cNvSpPr/>
            <p:nvPr/>
          </p:nvSpPr>
          <p:spPr>
            <a:xfrm>
              <a:off x="3180" y="858"/>
              <a:ext cx="786" cy="1085"/>
            </a:xfrm>
            <a:prstGeom prst="rect">
              <a:avLst/>
            </a:prstGeom>
            <a:solidFill>
              <a:srgbClr val="FFFFFF"/>
            </a:solid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2491" name="Google Shape;2491;p39"/>
            <p:cNvSpPr txBox="1"/>
            <p:nvPr/>
          </p:nvSpPr>
          <p:spPr>
            <a:xfrm>
              <a:off x="3132" y="883"/>
              <a:ext cx="893" cy="10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datagram</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buffer</a:t>
              </a:r>
              <a:endParaRPr/>
            </a:p>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queueing </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scheduling</a:t>
              </a:r>
              <a:endParaRPr/>
            </a:p>
          </p:txBody>
        </p:sp>
        <p:grpSp>
          <p:nvGrpSpPr>
            <p:cNvPr id="2492" name="Google Shape;2492;p39"/>
            <p:cNvGrpSpPr/>
            <p:nvPr/>
          </p:nvGrpSpPr>
          <p:grpSpPr>
            <a:xfrm>
              <a:off x="3260" y="1299"/>
              <a:ext cx="626" cy="295"/>
              <a:chOff x="310" y="3526"/>
              <a:chExt cx="1040" cy="457"/>
            </a:xfrm>
          </p:grpSpPr>
          <p:sp>
            <p:nvSpPr>
              <p:cNvPr id="2493" name="Google Shape;2493;p39"/>
              <p:cNvSpPr/>
              <p:nvPr/>
            </p:nvSpPr>
            <p:spPr>
              <a:xfrm>
                <a:off x="310" y="3526"/>
                <a:ext cx="1040" cy="457"/>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cxnSp>
            <p:nvCxnSpPr>
              <p:cNvPr id="2494" name="Google Shape;2494;p39"/>
              <p:cNvCxnSpPr/>
              <p:nvPr/>
            </p:nvCxnSpPr>
            <p:spPr>
              <a:xfrm>
                <a:off x="446"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2495" name="Google Shape;2495;p39"/>
              <p:cNvCxnSpPr/>
              <p:nvPr/>
            </p:nvCxnSpPr>
            <p:spPr>
              <a:xfrm>
                <a:off x="558" y="3538"/>
                <a:ext cx="2" cy="435"/>
              </a:xfrm>
              <a:prstGeom prst="straightConnector1">
                <a:avLst/>
              </a:prstGeom>
              <a:noFill/>
              <a:ln cap="flat" cmpd="sng" w="38100">
                <a:solidFill>
                  <a:srgbClr val="FFFFFF"/>
                </a:solidFill>
                <a:prstDash val="solid"/>
                <a:round/>
                <a:headEnd len="med" w="med" type="none"/>
                <a:tailEnd len="med" w="med" type="none"/>
              </a:ln>
            </p:spPr>
          </p:cxnSp>
          <p:cxnSp>
            <p:nvCxnSpPr>
              <p:cNvPr id="2496" name="Google Shape;2496;p39"/>
              <p:cNvCxnSpPr/>
              <p:nvPr/>
            </p:nvCxnSpPr>
            <p:spPr>
              <a:xfrm>
                <a:off x="671"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2497" name="Google Shape;2497;p39"/>
              <p:cNvCxnSpPr/>
              <p:nvPr/>
            </p:nvCxnSpPr>
            <p:spPr>
              <a:xfrm>
                <a:off x="782"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2498" name="Google Shape;2498;p39"/>
              <p:cNvCxnSpPr/>
              <p:nvPr/>
            </p:nvCxnSpPr>
            <p:spPr>
              <a:xfrm>
                <a:off x="895"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2499" name="Google Shape;2499;p39"/>
              <p:cNvCxnSpPr/>
              <p:nvPr/>
            </p:nvCxnSpPr>
            <p:spPr>
              <a:xfrm>
                <a:off x="1006" y="3534"/>
                <a:ext cx="2" cy="437"/>
              </a:xfrm>
              <a:prstGeom prst="straightConnector1">
                <a:avLst/>
              </a:prstGeom>
              <a:noFill/>
              <a:ln cap="flat" cmpd="sng" w="38100">
                <a:solidFill>
                  <a:srgbClr val="FFFFFF"/>
                </a:solidFill>
                <a:prstDash val="solid"/>
                <a:round/>
                <a:headEnd len="med" w="med" type="none"/>
                <a:tailEnd len="med" w="med" type="none"/>
              </a:ln>
            </p:spPr>
          </p:cxnSp>
          <p:cxnSp>
            <p:nvCxnSpPr>
              <p:cNvPr id="2500" name="Google Shape;2500;p39"/>
              <p:cNvCxnSpPr/>
              <p:nvPr/>
            </p:nvCxnSpPr>
            <p:spPr>
              <a:xfrm>
                <a:off x="1121" y="3535"/>
                <a:ext cx="2" cy="437"/>
              </a:xfrm>
              <a:prstGeom prst="straightConnector1">
                <a:avLst/>
              </a:prstGeom>
              <a:noFill/>
              <a:ln cap="flat" cmpd="sng" w="38100">
                <a:solidFill>
                  <a:srgbClr val="FFFFFF"/>
                </a:solidFill>
                <a:prstDash val="solid"/>
                <a:round/>
                <a:headEnd len="med" w="med" type="none"/>
                <a:tailEnd len="med" w="med" type="none"/>
              </a:ln>
            </p:spPr>
          </p:cxnSp>
          <p:cxnSp>
            <p:nvCxnSpPr>
              <p:cNvPr id="2501" name="Google Shape;2501;p39"/>
              <p:cNvCxnSpPr/>
              <p:nvPr/>
            </p:nvCxnSpPr>
            <p:spPr>
              <a:xfrm>
                <a:off x="1229" y="3538"/>
                <a:ext cx="2" cy="435"/>
              </a:xfrm>
              <a:prstGeom prst="straightConnector1">
                <a:avLst/>
              </a:prstGeom>
              <a:noFill/>
              <a:ln cap="flat" cmpd="sng" w="38100">
                <a:solidFill>
                  <a:srgbClr val="FFFFFF"/>
                </a:solidFill>
                <a:prstDash val="solid"/>
                <a:round/>
                <a:headEnd len="med" w="med" type="none"/>
                <a:tailEnd len="med" w="med" type="none"/>
              </a:ln>
            </p:spPr>
          </p:cxnSp>
        </p:grpSp>
      </p:grpSp>
      <p:cxnSp>
        <p:nvCxnSpPr>
          <p:cNvPr id="2502" name="Google Shape;2502;p39"/>
          <p:cNvCxnSpPr/>
          <p:nvPr/>
        </p:nvCxnSpPr>
        <p:spPr>
          <a:xfrm>
            <a:off x="1105881" y="1811700"/>
            <a:ext cx="9312" cy="2057400"/>
          </a:xfrm>
          <a:prstGeom prst="straightConnector1">
            <a:avLst/>
          </a:prstGeom>
          <a:noFill/>
          <a:ln cap="flat" cmpd="sng" w="28575">
            <a:solidFill>
              <a:srgbClr val="000000"/>
            </a:solidFill>
            <a:prstDash val="solid"/>
            <a:round/>
            <a:headEnd len="med" w="med" type="none"/>
            <a:tailEnd len="med" w="med" type="none"/>
          </a:ln>
        </p:spPr>
      </p:cxnSp>
      <p:cxnSp>
        <p:nvCxnSpPr>
          <p:cNvPr id="2503" name="Google Shape;2503;p39"/>
          <p:cNvCxnSpPr/>
          <p:nvPr/>
        </p:nvCxnSpPr>
        <p:spPr>
          <a:xfrm>
            <a:off x="1099229" y="2826268"/>
            <a:ext cx="415247" cy="0"/>
          </a:xfrm>
          <a:prstGeom prst="straightConnector1">
            <a:avLst/>
          </a:prstGeom>
          <a:noFill/>
          <a:ln cap="flat" cmpd="sng" w="28575">
            <a:solidFill>
              <a:srgbClr val="000000"/>
            </a:solidFill>
            <a:prstDash val="solid"/>
            <a:round/>
            <a:headEnd len="med" w="med" type="none"/>
            <a:tailEnd len="med" w="med" type="triangle"/>
          </a:ln>
        </p:spPr>
      </p:cxnSp>
      <p:cxnSp>
        <p:nvCxnSpPr>
          <p:cNvPr id="2504" name="Google Shape;2504;p39"/>
          <p:cNvCxnSpPr/>
          <p:nvPr/>
        </p:nvCxnSpPr>
        <p:spPr>
          <a:xfrm>
            <a:off x="4802005" y="2800351"/>
            <a:ext cx="442913" cy="0"/>
          </a:xfrm>
          <a:prstGeom prst="straightConnector1">
            <a:avLst/>
          </a:prstGeom>
          <a:noFill/>
          <a:ln cap="flat" cmpd="sng" w="25400">
            <a:solidFill>
              <a:schemeClr val="dk1"/>
            </a:solidFill>
            <a:prstDash val="solid"/>
            <a:miter lim="800000"/>
            <a:headEnd len="sm" w="sm" type="none"/>
            <a:tailEnd len="med" w="med" type="triangle"/>
          </a:ln>
        </p:spPr>
      </p:cxnSp>
      <p:sp>
        <p:nvSpPr>
          <p:cNvPr id="2505" name="Google Shape;2505;p39"/>
          <p:cNvSpPr txBox="1"/>
          <p:nvPr/>
        </p:nvSpPr>
        <p:spPr>
          <a:xfrm>
            <a:off x="6549241" y="4457354"/>
            <a:ext cx="4966481" cy="1213485"/>
          </a:xfrm>
          <a:prstGeom prst="rect">
            <a:avLst/>
          </a:prstGeom>
          <a:noFill/>
          <a:ln>
            <a:noFill/>
          </a:ln>
        </p:spPr>
        <p:txBody>
          <a:bodyPr anchorCtr="0" anchor="t" bIns="45700" lIns="91425" spcFirstLastPara="1" rIns="91425" wrap="square" tIns="45700">
            <a:normAutofit lnSpcReduction="10000"/>
          </a:bodyPr>
          <a:lstStyle/>
          <a:p>
            <a:pPr indent="-277813" lvl="0" marL="407988"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C00000"/>
                </a:solidFill>
                <a:latin typeface="Calibri"/>
                <a:ea typeface="Calibri"/>
                <a:cs typeface="Calibri"/>
                <a:sym typeface="Calibri"/>
              </a:rPr>
              <a:t>marking: </a:t>
            </a:r>
            <a:r>
              <a:rPr b="0" i="0" lang="en-US" sz="2800" u="none" cap="none" strike="noStrike">
                <a:solidFill>
                  <a:srgbClr val="000000"/>
                </a:solidFill>
                <a:latin typeface="Calibri"/>
                <a:ea typeface="Calibri"/>
                <a:cs typeface="Calibri"/>
                <a:sym typeface="Calibri"/>
              </a:rPr>
              <a:t>which packets to mark to signal congestion (ECN, RED)</a:t>
            </a:r>
            <a:endParaRPr/>
          </a:p>
          <a:p>
            <a:pPr indent="-390525" lvl="0" marL="403225" marR="0" rtl="0" algn="l">
              <a:lnSpc>
                <a:spcPct val="90000"/>
              </a:lnSpc>
              <a:spcBef>
                <a:spcPts val="1000"/>
              </a:spcBef>
              <a:spcAft>
                <a:spcPts val="0"/>
              </a:spcAft>
              <a:buClr>
                <a:srgbClr val="0000A3"/>
              </a:buClr>
              <a:buSzPts val="3200"/>
              <a:buFont typeface="Noto Sans Symbols"/>
              <a:buNone/>
            </a:pPr>
            <a:r>
              <a:t/>
            </a:r>
            <a:endParaRPr b="0" i="0" sz="3200" u="none" cap="none" strike="noStrike">
              <a:solidFill>
                <a:srgbClr val="000000"/>
              </a:solidFill>
              <a:latin typeface="Calibri"/>
              <a:ea typeface="Calibri"/>
              <a:cs typeface="Calibri"/>
              <a:sym typeface="Calibri"/>
            </a:endParaRPr>
          </a:p>
        </p:txBody>
      </p:sp>
      <p:sp>
        <p:nvSpPr>
          <p:cNvPr id="2506" name="Google Shape;2506;p39"/>
          <p:cNvSpPr txBox="1"/>
          <p:nvPr/>
        </p:nvSpPr>
        <p:spPr>
          <a:xfrm>
            <a:off x="4854633" y="2377440"/>
            <a:ext cx="35137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a:t>
            </a:r>
            <a:endParaRPr/>
          </a:p>
        </p:txBody>
      </p:sp>
      <p:grpSp>
        <p:nvGrpSpPr>
          <p:cNvPr id="2507" name="Google Shape;2507;p39"/>
          <p:cNvGrpSpPr/>
          <p:nvPr/>
        </p:nvGrpSpPr>
        <p:grpSpPr>
          <a:xfrm>
            <a:off x="913621" y="4556937"/>
            <a:ext cx="4335126" cy="1693461"/>
            <a:chOff x="614363" y="4257679"/>
            <a:chExt cx="4335126" cy="1693461"/>
          </a:xfrm>
        </p:grpSpPr>
        <p:grpSp>
          <p:nvGrpSpPr>
            <p:cNvPr id="2508" name="Google Shape;2508;p39"/>
            <p:cNvGrpSpPr/>
            <p:nvPr/>
          </p:nvGrpSpPr>
          <p:grpSpPr>
            <a:xfrm>
              <a:off x="614363" y="4257679"/>
              <a:ext cx="4335126" cy="1693461"/>
              <a:chOff x="614363" y="4257679"/>
              <a:chExt cx="4335126" cy="1693461"/>
            </a:xfrm>
          </p:grpSpPr>
          <p:grpSp>
            <p:nvGrpSpPr>
              <p:cNvPr id="2509" name="Google Shape;2509;p39"/>
              <p:cNvGrpSpPr/>
              <p:nvPr/>
            </p:nvGrpSpPr>
            <p:grpSpPr>
              <a:xfrm>
                <a:off x="1468086" y="4855765"/>
                <a:ext cx="939800" cy="565150"/>
                <a:chOff x="1670312" y="2562997"/>
                <a:chExt cx="940317" cy="565219"/>
              </a:xfrm>
            </p:grpSpPr>
            <p:grpSp>
              <p:nvGrpSpPr>
                <p:cNvPr id="2510" name="Google Shape;2510;p39"/>
                <p:cNvGrpSpPr/>
                <p:nvPr/>
              </p:nvGrpSpPr>
              <p:grpSpPr>
                <a:xfrm>
                  <a:off x="1670312" y="2562997"/>
                  <a:ext cx="929822" cy="565219"/>
                  <a:chOff x="1670312" y="2562997"/>
                  <a:chExt cx="929822" cy="565219"/>
                </a:xfrm>
              </p:grpSpPr>
              <p:sp>
                <p:nvSpPr>
                  <p:cNvPr id="2511" name="Google Shape;2511;p39"/>
                  <p:cNvSpPr/>
                  <p:nvPr/>
                </p:nvSpPr>
                <p:spPr>
                  <a:xfrm>
                    <a:off x="1670312" y="2562997"/>
                    <a:ext cx="929822" cy="563157"/>
                  </a:xfrm>
                  <a:prstGeom prst="rect">
                    <a:avLst/>
                  </a:prstGeom>
                  <a:noFill/>
                  <a:ln cap="flat" cmpd="sng" w="190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512" name="Google Shape;2512;p39"/>
                  <p:cNvCxnSpPr/>
                  <p:nvPr/>
                </p:nvCxnSpPr>
                <p:spPr>
                  <a:xfrm flipH="1">
                    <a:off x="1786358" y="256753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13" name="Google Shape;2513;p39"/>
                  <p:cNvCxnSpPr/>
                  <p:nvPr/>
                </p:nvCxnSpPr>
                <p:spPr>
                  <a:xfrm flipH="1">
                    <a:off x="1911544" y="2566974"/>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14" name="Google Shape;2514;p39"/>
                  <p:cNvCxnSpPr/>
                  <p:nvPr/>
                </p:nvCxnSpPr>
                <p:spPr>
                  <a:xfrm flipH="1">
                    <a:off x="2027659" y="257032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15" name="Google Shape;2515;p39"/>
                  <p:cNvCxnSpPr/>
                  <p:nvPr/>
                </p:nvCxnSpPr>
                <p:spPr>
                  <a:xfrm flipH="1">
                    <a:off x="2134843" y="2564600"/>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16" name="Google Shape;2516;p39"/>
                  <p:cNvCxnSpPr/>
                  <p:nvPr/>
                </p:nvCxnSpPr>
                <p:spPr>
                  <a:xfrm flipH="1">
                    <a:off x="2244397" y="256669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17" name="Google Shape;2517;p39"/>
                  <p:cNvCxnSpPr/>
                  <p:nvPr/>
                </p:nvCxnSpPr>
                <p:spPr>
                  <a:xfrm flipH="1">
                    <a:off x="2365675" y="2568786"/>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18" name="Google Shape;2518;p39"/>
                  <p:cNvCxnSpPr/>
                  <p:nvPr/>
                </p:nvCxnSpPr>
                <p:spPr>
                  <a:xfrm flipH="1">
                    <a:off x="2483045" y="2566971"/>
                    <a:ext cx="4536" cy="557893"/>
                  </a:xfrm>
                  <a:prstGeom prst="straightConnector1">
                    <a:avLst/>
                  </a:prstGeom>
                  <a:noFill/>
                  <a:ln cap="flat" cmpd="sng" w="19050">
                    <a:solidFill>
                      <a:schemeClr val="dk1"/>
                    </a:solidFill>
                    <a:prstDash val="solid"/>
                    <a:round/>
                    <a:headEnd len="med" w="med" type="none"/>
                    <a:tailEnd len="med" w="med" type="none"/>
                  </a:ln>
                </p:spPr>
              </p:cxnSp>
            </p:grpSp>
            <p:sp>
              <p:nvSpPr>
                <p:cNvPr id="2519" name="Google Shape;2519;p39"/>
                <p:cNvSpPr/>
                <p:nvPr/>
              </p:nvSpPr>
              <p:spPr>
                <a:xfrm>
                  <a:off x="1916862" y="2571262"/>
                  <a:ext cx="693767" cy="552560"/>
                </a:xfrm>
                <a:prstGeom prst="rect">
                  <a:avLst/>
                </a:prstGeom>
                <a:solidFill>
                  <a:srgbClr val="FF0000">
                    <a:alpha val="7058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520" name="Google Shape;2520;p39"/>
              <p:cNvSpPr/>
              <p:nvPr/>
            </p:nvSpPr>
            <p:spPr>
              <a:xfrm>
                <a:off x="2851137" y="4827190"/>
                <a:ext cx="631825" cy="628650"/>
              </a:xfrm>
              <a:prstGeom prst="ellipse">
                <a:avLst/>
              </a:prstGeom>
              <a:solidFill>
                <a:srgbClr val="FFFFFF"/>
              </a:solidFill>
              <a:ln cap="flat" cmpd="sng" w="28575">
                <a:solidFill>
                  <a:srgbClr val="3333CC"/>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521" name="Google Shape;2521;p39"/>
              <p:cNvCxnSpPr/>
              <p:nvPr/>
            </p:nvCxnSpPr>
            <p:spPr>
              <a:xfrm>
                <a:off x="785813" y="5138340"/>
                <a:ext cx="628651" cy="0"/>
              </a:xfrm>
              <a:prstGeom prst="straightConnector1">
                <a:avLst/>
              </a:prstGeom>
              <a:noFill/>
              <a:ln cap="flat" cmpd="sng" w="25400">
                <a:solidFill>
                  <a:srgbClr val="000099"/>
                </a:solidFill>
                <a:prstDash val="solid"/>
                <a:round/>
                <a:headEnd len="med" w="med" type="none"/>
                <a:tailEnd len="med" w="med" type="triangle"/>
              </a:ln>
            </p:spPr>
          </p:cxnSp>
          <p:sp>
            <p:nvSpPr>
              <p:cNvPr id="2522" name="Google Shape;2522;p39"/>
              <p:cNvSpPr txBox="1"/>
              <p:nvPr/>
            </p:nvSpPr>
            <p:spPr>
              <a:xfrm>
                <a:off x="1282351" y="5422502"/>
                <a:ext cx="1273175"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queue</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(waiting area)</a:t>
                </a:r>
                <a:endParaRPr/>
              </a:p>
            </p:txBody>
          </p:sp>
          <p:sp>
            <p:nvSpPr>
              <p:cNvPr id="2523" name="Google Shape;2523;p39"/>
              <p:cNvSpPr txBox="1"/>
              <p:nvPr/>
            </p:nvSpPr>
            <p:spPr>
              <a:xfrm>
                <a:off x="641008" y="5182790"/>
                <a:ext cx="763588" cy="522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packet</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arrivals</a:t>
                </a:r>
                <a:endParaRPr/>
              </a:p>
            </p:txBody>
          </p:sp>
          <p:cxnSp>
            <p:nvCxnSpPr>
              <p:cNvPr id="2524" name="Google Shape;2524;p39"/>
              <p:cNvCxnSpPr>
                <a:stCxn id="2520" idx="6"/>
              </p:cNvCxnSpPr>
              <p:nvPr/>
            </p:nvCxnSpPr>
            <p:spPr>
              <a:xfrm>
                <a:off x="3482962" y="5141515"/>
                <a:ext cx="560400" cy="0"/>
              </a:xfrm>
              <a:prstGeom prst="straightConnector1">
                <a:avLst/>
              </a:prstGeom>
              <a:noFill/>
              <a:ln cap="flat" cmpd="sng" w="25400">
                <a:solidFill>
                  <a:srgbClr val="186600"/>
                </a:solidFill>
                <a:prstDash val="solid"/>
                <a:round/>
                <a:headEnd len="med" w="med" type="none"/>
                <a:tailEnd len="med" w="med" type="triangle"/>
              </a:ln>
            </p:spPr>
          </p:cxnSp>
          <p:sp>
            <p:nvSpPr>
              <p:cNvPr id="2525" name="Google Shape;2525;p39"/>
              <p:cNvSpPr txBox="1"/>
              <p:nvPr/>
            </p:nvSpPr>
            <p:spPr>
              <a:xfrm>
                <a:off x="3906501" y="4931965"/>
                <a:ext cx="1042988" cy="522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packet</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departures</a:t>
                </a:r>
                <a:endParaRPr/>
              </a:p>
            </p:txBody>
          </p:sp>
          <p:sp>
            <p:nvSpPr>
              <p:cNvPr id="2526" name="Google Shape;2526;p39"/>
              <p:cNvSpPr txBox="1"/>
              <p:nvPr/>
            </p:nvSpPr>
            <p:spPr>
              <a:xfrm>
                <a:off x="2715794" y="5427265"/>
                <a:ext cx="852488"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link</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(server)</a:t>
                </a:r>
                <a:endParaRPr/>
              </a:p>
            </p:txBody>
          </p:sp>
          <p:cxnSp>
            <p:nvCxnSpPr>
              <p:cNvPr id="2527" name="Google Shape;2527;p39"/>
              <p:cNvCxnSpPr>
                <a:stCxn id="2519" idx="3"/>
                <a:endCxn id="2520" idx="2"/>
              </p:cNvCxnSpPr>
              <p:nvPr/>
            </p:nvCxnSpPr>
            <p:spPr>
              <a:xfrm>
                <a:off x="2407886" y="5140275"/>
                <a:ext cx="443400" cy="1200"/>
              </a:xfrm>
              <a:prstGeom prst="straightConnector1">
                <a:avLst/>
              </a:prstGeom>
              <a:noFill/>
              <a:ln cap="flat" cmpd="sng" w="25400">
                <a:solidFill>
                  <a:schemeClr val="dk1"/>
                </a:solidFill>
                <a:prstDash val="solid"/>
                <a:round/>
                <a:headEnd len="med" w="med" type="none"/>
                <a:tailEnd len="med" w="med" type="none"/>
              </a:ln>
            </p:spPr>
          </p:cxnSp>
          <p:sp>
            <p:nvSpPr>
              <p:cNvPr id="2528" name="Google Shape;2528;p39"/>
              <p:cNvSpPr txBox="1"/>
              <p:nvPr/>
            </p:nvSpPr>
            <p:spPr>
              <a:xfrm>
                <a:off x="614363" y="4257679"/>
                <a:ext cx="280365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Abstraction</a:t>
                </a:r>
                <a:r>
                  <a:rPr b="0" i="0" lang="en-US" sz="2400" u="none" cap="none" strike="noStrike">
                    <a:solidFill>
                      <a:srgbClr val="000000"/>
                    </a:solidFill>
                    <a:latin typeface="Calibri"/>
                    <a:ea typeface="Calibri"/>
                    <a:cs typeface="Calibri"/>
                    <a:sym typeface="Calibri"/>
                  </a:rPr>
                  <a:t>: queue</a:t>
                </a:r>
                <a:endParaRPr/>
              </a:p>
            </p:txBody>
          </p:sp>
        </p:grpSp>
        <p:sp>
          <p:nvSpPr>
            <p:cNvPr id="2529" name="Google Shape;2529;p39"/>
            <p:cNvSpPr txBox="1"/>
            <p:nvPr/>
          </p:nvSpPr>
          <p:spPr>
            <a:xfrm>
              <a:off x="2978728" y="4907280"/>
              <a:ext cx="35137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a:t>
              </a:r>
              <a:endParaRPr/>
            </a:p>
          </p:txBody>
        </p:sp>
      </p:grpSp>
      <p:sp>
        <p:nvSpPr>
          <p:cNvPr id="2530" name="Google Shape;2530;p3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7"/>
                                        </p:tgtEl>
                                        <p:attrNameLst>
                                          <p:attrName>style.visibility</p:attrName>
                                        </p:attrNameLst>
                                      </p:cBhvr>
                                      <p:to>
                                        <p:strVal val="visible"/>
                                      </p:to>
                                    </p:set>
                                    <p:animEffect filter="fade" transition="in">
                                      <p:cBhvr>
                                        <p:cTn dur="500"/>
                                        <p:tgtEl>
                                          <p:spTgt spid="25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1"/>
                                        </p:tgtEl>
                                        <p:attrNameLst>
                                          <p:attrName>style.visibility</p:attrName>
                                        </p:attrNameLst>
                                      </p:cBhvr>
                                      <p:to>
                                        <p:strVal val="visible"/>
                                      </p:to>
                                    </p:set>
                                    <p:animEffect filter="fade" transition="in">
                                      <p:cBhvr>
                                        <p:cTn dur="500"/>
                                        <p:tgtEl>
                                          <p:spTgt spid="2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5"/>
                                        </p:tgtEl>
                                        <p:attrNameLst>
                                          <p:attrName>style.visibility</p:attrName>
                                        </p:attrNameLst>
                                      </p:cBhvr>
                                      <p:to>
                                        <p:strVal val="visible"/>
                                      </p:to>
                                    </p:set>
                                    <p:animEffect filter="fade" transition="in">
                                      <p:cBhvr>
                                        <p:cTn dur="500"/>
                                        <p:tgtEl>
                                          <p:spTgt spid="25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5" name="Shape 2535"/>
        <p:cNvGrpSpPr/>
        <p:nvPr/>
      </p:nvGrpSpPr>
      <p:grpSpPr>
        <a:xfrm>
          <a:off x="0" y="0"/>
          <a:ext cx="0" cy="0"/>
          <a:chOff x="0" y="0"/>
          <a:chExt cx="0" cy="0"/>
        </a:xfrm>
      </p:grpSpPr>
      <p:sp>
        <p:nvSpPr>
          <p:cNvPr id="2536" name="Google Shape;2536;p40"/>
          <p:cNvSpPr txBox="1"/>
          <p:nvPr>
            <p:ph idx="1" type="body"/>
          </p:nvPr>
        </p:nvSpPr>
        <p:spPr>
          <a:xfrm>
            <a:off x="767861" y="1498943"/>
            <a:ext cx="5084299" cy="3776441"/>
          </a:xfrm>
          <a:prstGeom prst="rect">
            <a:avLst/>
          </a:prstGeom>
          <a:noFill/>
          <a:ln>
            <a:noFill/>
          </a:ln>
        </p:spPr>
        <p:txBody>
          <a:bodyPr anchorCtr="0" anchor="t" bIns="45700" lIns="91425" spcFirstLastPara="1" rIns="91425" wrap="square" tIns="45700">
            <a:normAutofit/>
          </a:bodyPr>
          <a:lstStyle/>
          <a:p>
            <a:pPr indent="0" lvl="0" marL="130175" rtl="0" algn="l">
              <a:lnSpc>
                <a:spcPct val="90000"/>
              </a:lnSpc>
              <a:spcBef>
                <a:spcPts val="0"/>
              </a:spcBef>
              <a:spcAft>
                <a:spcPts val="0"/>
              </a:spcAft>
              <a:buSzPts val="3200"/>
              <a:buNone/>
            </a:pPr>
            <a:r>
              <a:rPr lang="en-US" sz="3200">
                <a:solidFill>
                  <a:srgbClr val="C00000"/>
                </a:solidFill>
              </a:rPr>
              <a:t>packet scheduling: </a:t>
            </a:r>
            <a:r>
              <a:rPr lang="en-US"/>
              <a:t>deciding which packet to send next on link</a:t>
            </a:r>
            <a:endParaRPr/>
          </a:p>
          <a:p>
            <a:pPr indent="-231775" lvl="1" marL="695325" rtl="0" algn="l">
              <a:lnSpc>
                <a:spcPct val="90000"/>
              </a:lnSpc>
              <a:spcBef>
                <a:spcPts val="0"/>
              </a:spcBef>
              <a:spcAft>
                <a:spcPts val="0"/>
              </a:spcAft>
              <a:buSzPts val="2800"/>
              <a:buChar char="•"/>
            </a:pPr>
            <a:r>
              <a:rPr lang="en-US" sz="2800"/>
              <a:t>first come, first served</a:t>
            </a:r>
            <a:endParaRPr/>
          </a:p>
          <a:p>
            <a:pPr indent="-231775" lvl="1" marL="695325" rtl="0" algn="l">
              <a:lnSpc>
                <a:spcPct val="90000"/>
              </a:lnSpc>
              <a:spcBef>
                <a:spcPts val="0"/>
              </a:spcBef>
              <a:spcAft>
                <a:spcPts val="0"/>
              </a:spcAft>
              <a:buSzPts val="2800"/>
              <a:buChar char="•"/>
            </a:pPr>
            <a:r>
              <a:rPr lang="en-US" sz="2800"/>
              <a:t>priority</a:t>
            </a:r>
            <a:endParaRPr/>
          </a:p>
          <a:p>
            <a:pPr indent="-231775" lvl="1" marL="695325" rtl="0" algn="l">
              <a:lnSpc>
                <a:spcPct val="90000"/>
              </a:lnSpc>
              <a:spcBef>
                <a:spcPts val="0"/>
              </a:spcBef>
              <a:spcAft>
                <a:spcPts val="0"/>
              </a:spcAft>
              <a:buSzPts val="2800"/>
              <a:buChar char="•"/>
            </a:pPr>
            <a:r>
              <a:rPr lang="en-US" sz="2800"/>
              <a:t>round robin</a:t>
            </a:r>
            <a:endParaRPr/>
          </a:p>
          <a:p>
            <a:pPr indent="-231775" lvl="1" marL="695325" rtl="0" algn="l">
              <a:lnSpc>
                <a:spcPct val="90000"/>
              </a:lnSpc>
              <a:spcBef>
                <a:spcPts val="0"/>
              </a:spcBef>
              <a:spcAft>
                <a:spcPts val="0"/>
              </a:spcAft>
              <a:buSzPts val="2800"/>
              <a:buChar char="•"/>
            </a:pPr>
            <a:r>
              <a:rPr lang="en-US" sz="2800"/>
              <a:t>weighted fair queueing</a:t>
            </a:r>
            <a:endParaRPr/>
          </a:p>
        </p:txBody>
      </p:sp>
      <p:sp>
        <p:nvSpPr>
          <p:cNvPr id="2537" name="Google Shape;2537;p40"/>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Packet Scheduling: FCFS</a:t>
            </a:r>
            <a:endParaRPr/>
          </a:p>
        </p:txBody>
      </p:sp>
      <p:sp>
        <p:nvSpPr>
          <p:cNvPr id="2538" name="Google Shape;2538;p40"/>
          <p:cNvSpPr txBox="1"/>
          <p:nvPr/>
        </p:nvSpPr>
        <p:spPr>
          <a:xfrm>
            <a:off x="6682593" y="1534478"/>
            <a:ext cx="4966481" cy="3278293"/>
          </a:xfrm>
          <a:prstGeom prst="rect">
            <a:avLst/>
          </a:prstGeom>
          <a:noFill/>
          <a:ln>
            <a:noFill/>
          </a:ln>
        </p:spPr>
        <p:txBody>
          <a:bodyPr anchorCtr="0" anchor="t" bIns="45700" lIns="91425" spcFirstLastPara="1" rIns="91425" wrap="square" tIns="45700">
            <a:normAutofit/>
          </a:bodyPr>
          <a:lstStyle/>
          <a:p>
            <a:pPr indent="-223838" lvl="0" marL="236538" marR="0" rtl="0" algn="l">
              <a:lnSpc>
                <a:spcPct val="90000"/>
              </a:lnSpc>
              <a:spcBef>
                <a:spcPts val="0"/>
              </a:spcBef>
              <a:spcAft>
                <a:spcPts val="0"/>
              </a:spcAft>
              <a:buClr>
                <a:srgbClr val="0000A3"/>
              </a:buClr>
              <a:buSzPts val="3200"/>
              <a:buFont typeface="Noto Sans Symbols"/>
              <a:buNone/>
            </a:pPr>
            <a:r>
              <a:rPr b="0" i="0" lang="en-US" sz="3200" u="none" cap="none" strike="noStrike">
                <a:solidFill>
                  <a:srgbClr val="C00000"/>
                </a:solidFill>
                <a:latin typeface="Calibri"/>
                <a:ea typeface="Calibri"/>
                <a:cs typeface="Calibri"/>
                <a:sym typeface="Calibri"/>
              </a:rPr>
              <a:t>FCFS: </a:t>
            </a:r>
            <a:r>
              <a:rPr b="0" i="0" lang="en-US" sz="3200" u="none" cap="none" strike="noStrike">
                <a:solidFill>
                  <a:srgbClr val="000000"/>
                </a:solidFill>
                <a:latin typeface="Calibri"/>
                <a:ea typeface="Calibri"/>
                <a:cs typeface="Calibri"/>
                <a:sym typeface="Calibri"/>
              </a:rPr>
              <a:t>packets transmitted in order of arrival to output port</a:t>
            </a:r>
            <a:endParaRPr/>
          </a:p>
          <a:p>
            <a:pPr indent="-254000" lvl="0" marL="520700" marR="0" rtl="0" algn="l">
              <a:lnSpc>
                <a:spcPct val="100000"/>
              </a:lnSpc>
              <a:spcBef>
                <a:spcPts val="4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also known as: First-in-first-out (FIFO) </a:t>
            </a:r>
            <a:endParaRPr/>
          </a:p>
          <a:p>
            <a:pPr indent="-254000" lvl="0" marL="520700" marR="0" rtl="0" algn="l">
              <a:lnSpc>
                <a:spcPct val="100000"/>
              </a:lnSpc>
              <a:spcBef>
                <a:spcPts val="4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real world examples?</a:t>
            </a:r>
            <a:endParaRPr/>
          </a:p>
          <a:p>
            <a:pPr indent="-390525" lvl="0" marL="403225" marR="0" rtl="0" algn="l">
              <a:lnSpc>
                <a:spcPct val="90000"/>
              </a:lnSpc>
              <a:spcBef>
                <a:spcPts val="1000"/>
              </a:spcBef>
              <a:spcAft>
                <a:spcPts val="0"/>
              </a:spcAft>
              <a:buClr>
                <a:srgbClr val="0000A3"/>
              </a:buClr>
              <a:buSzPts val="3200"/>
              <a:buFont typeface="Noto Sans Symbols"/>
              <a:buNone/>
            </a:pPr>
            <a:r>
              <a:t/>
            </a:r>
            <a:endParaRPr b="0" i="0" sz="3200" u="none" cap="none" strike="noStrike">
              <a:solidFill>
                <a:srgbClr val="000000"/>
              </a:solidFill>
              <a:latin typeface="Calibri"/>
              <a:ea typeface="Calibri"/>
              <a:cs typeface="Calibri"/>
              <a:sym typeface="Calibri"/>
            </a:endParaRPr>
          </a:p>
        </p:txBody>
      </p:sp>
      <p:grpSp>
        <p:nvGrpSpPr>
          <p:cNvPr id="2539" name="Google Shape;2539;p40"/>
          <p:cNvGrpSpPr/>
          <p:nvPr/>
        </p:nvGrpSpPr>
        <p:grpSpPr>
          <a:xfrm>
            <a:off x="913621" y="4556937"/>
            <a:ext cx="4335126" cy="1693461"/>
            <a:chOff x="614363" y="4257679"/>
            <a:chExt cx="4335126" cy="1693461"/>
          </a:xfrm>
        </p:grpSpPr>
        <p:grpSp>
          <p:nvGrpSpPr>
            <p:cNvPr id="2540" name="Google Shape;2540;p40"/>
            <p:cNvGrpSpPr/>
            <p:nvPr/>
          </p:nvGrpSpPr>
          <p:grpSpPr>
            <a:xfrm>
              <a:off x="614363" y="4257679"/>
              <a:ext cx="4335126" cy="1693461"/>
              <a:chOff x="614363" y="4257679"/>
              <a:chExt cx="4335126" cy="1693461"/>
            </a:xfrm>
          </p:grpSpPr>
          <p:grpSp>
            <p:nvGrpSpPr>
              <p:cNvPr id="2541" name="Google Shape;2541;p40"/>
              <p:cNvGrpSpPr/>
              <p:nvPr/>
            </p:nvGrpSpPr>
            <p:grpSpPr>
              <a:xfrm>
                <a:off x="1468086" y="4855765"/>
                <a:ext cx="939800" cy="565150"/>
                <a:chOff x="1670312" y="2562997"/>
                <a:chExt cx="940317" cy="565219"/>
              </a:xfrm>
            </p:grpSpPr>
            <p:grpSp>
              <p:nvGrpSpPr>
                <p:cNvPr id="2542" name="Google Shape;2542;p40"/>
                <p:cNvGrpSpPr/>
                <p:nvPr/>
              </p:nvGrpSpPr>
              <p:grpSpPr>
                <a:xfrm>
                  <a:off x="1670312" y="2562997"/>
                  <a:ext cx="929822" cy="565219"/>
                  <a:chOff x="1670312" y="2562997"/>
                  <a:chExt cx="929822" cy="565219"/>
                </a:xfrm>
              </p:grpSpPr>
              <p:sp>
                <p:nvSpPr>
                  <p:cNvPr id="2543" name="Google Shape;2543;p40"/>
                  <p:cNvSpPr/>
                  <p:nvPr/>
                </p:nvSpPr>
                <p:spPr>
                  <a:xfrm>
                    <a:off x="1670312" y="2562997"/>
                    <a:ext cx="929822" cy="563157"/>
                  </a:xfrm>
                  <a:prstGeom prst="rect">
                    <a:avLst/>
                  </a:prstGeom>
                  <a:noFill/>
                  <a:ln cap="flat" cmpd="sng" w="190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544" name="Google Shape;2544;p40"/>
                  <p:cNvCxnSpPr/>
                  <p:nvPr/>
                </p:nvCxnSpPr>
                <p:spPr>
                  <a:xfrm flipH="1">
                    <a:off x="1786358" y="256753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45" name="Google Shape;2545;p40"/>
                  <p:cNvCxnSpPr/>
                  <p:nvPr/>
                </p:nvCxnSpPr>
                <p:spPr>
                  <a:xfrm flipH="1">
                    <a:off x="1911544" y="2566974"/>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46" name="Google Shape;2546;p40"/>
                  <p:cNvCxnSpPr/>
                  <p:nvPr/>
                </p:nvCxnSpPr>
                <p:spPr>
                  <a:xfrm flipH="1">
                    <a:off x="2027659" y="257032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47" name="Google Shape;2547;p40"/>
                  <p:cNvCxnSpPr/>
                  <p:nvPr/>
                </p:nvCxnSpPr>
                <p:spPr>
                  <a:xfrm flipH="1">
                    <a:off x="2134843" y="2564600"/>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48" name="Google Shape;2548;p40"/>
                  <p:cNvCxnSpPr/>
                  <p:nvPr/>
                </p:nvCxnSpPr>
                <p:spPr>
                  <a:xfrm flipH="1">
                    <a:off x="2244397" y="256669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49" name="Google Shape;2549;p40"/>
                  <p:cNvCxnSpPr/>
                  <p:nvPr/>
                </p:nvCxnSpPr>
                <p:spPr>
                  <a:xfrm flipH="1">
                    <a:off x="2365675" y="2568786"/>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550" name="Google Shape;2550;p40"/>
                  <p:cNvCxnSpPr/>
                  <p:nvPr/>
                </p:nvCxnSpPr>
                <p:spPr>
                  <a:xfrm flipH="1">
                    <a:off x="2483045" y="2566971"/>
                    <a:ext cx="4536" cy="557893"/>
                  </a:xfrm>
                  <a:prstGeom prst="straightConnector1">
                    <a:avLst/>
                  </a:prstGeom>
                  <a:noFill/>
                  <a:ln cap="flat" cmpd="sng" w="19050">
                    <a:solidFill>
                      <a:schemeClr val="dk1"/>
                    </a:solidFill>
                    <a:prstDash val="solid"/>
                    <a:round/>
                    <a:headEnd len="med" w="med" type="none"/>
                    <a:tailEnd len="med" w="med" type="none"/>
                  </a:ln>
                </p:spPr>
              </p:cxnSp>
            </p:grpSp>
            <p:sp>
              <p:nvSpPr>
                <p:cNvPr id="2551" name="Google Shape;2551;p40"/>
                <p:cNvSpPr/>
                <p:nvPr/>
              </p:nvSpPr>
              <p:spPr>
                <a:xfrm>
                  <a:off x="1916862" y="2571262"/>
                  <a:ext cx="693767" cy="552560"/>
                </a:xfrm>
                <a:prstGeom prst="rect">
                  <a:avLst/>
                </a:prstGeom>
                <a:solidFill>
                  <a:srgbClr val="FF0000">
                    <a:alpha val="7058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552" name="Google Shape;2552;p40"/>
              <p:cNvSpPr/>
              <p:nvPr/>
            </p:nvSpPr>
            <p:spPr>
              <a:xfrm>
                <a:off x="2851137" y="4827190"/>
                <a:ext cx="631825" cy="628650"/>
              </a:xfrm>
              <a:prstGeom prst="ellipse">
                <a:avLst/>
              </a:prstGeom>
              <a:solidFill>
                <a:srgbClr val="FFFFFF"/>
              </a:solidFill>
              <a:ln cap="flat" cmpd="sng" w="28575">
                <a:solidFill>
                  <a:srgbClr val="3333CC"/>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553" name="Google Shape;2553;p40"/>
              <p:cNvCxnSpPr/>
              <p:nvPr/>
            </p:nvCxnSpPr>
            <p:spPr>
              <a:xfrm>
                <a:off x="785813" y="5138340"/>
                <a:ext cx="628651" cy="0"/>
              </a:xfrm>
              <a:prstGeom prst="straightConnector1">
                <a:avLst/>
              </a:prstGeom>
              <a:noFill/>
              <a:ln cap="flat" cmpd="sng" w="25400">
                <a:solidFill>
                  <a:srgbClr val="000099"/>
                </a:solidFill>
                <a:prstDash val="solid"/>
                <a:round/>
                <a:headEnd len="med" w="med" type="none"/>
                <a:tailEnd len="med" w="med" type="triangle"/>
              </a:ln>
            </p:spPr>
          </p:cxnSp>
          <p:sp>
            <p:nvSpPr>
              <p:cNvPr id="2554" name="Google Shape;2554;p40"/>
              <p:cNvSpPr txBox="1"/>
              <p:nvPr/>
            </p:nvSpPr>
            <p:spPr>
              <a:xfrm>
                <a:off x="1282351" y="5422502"/>
                <a:ext cx="1273175"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queue</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(waiting area)</a:t>
                </a:r>
                <a:endParaRPr/>
              </a:p>
            </p:txBody>
          </p:sp>
          <p:sp>
            <p:nvSpPr>
              <p:cNvPr id="2555" name="Google Shape;2555;p40"/>
              <p:cNvSpPr txBox="1"/>
              <p:nvPr/>
            </p:nvSpPr>
            <p:spPr>
              <a:xfrm>
                <a:off x="641008" y="5182790"/>
                <a:ext cx="763588" cy="5222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packet</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arrivals</a:t>
                </a:r>
                <a:endParaRPr/>
              </a:p>
            </p:txBody>
          </p:sp>
          <p:cxnSp>
            <p:nvCxnSpPr>
              <p:cNvPr id="2556" name="Google Shape;2556;p40"/>
              <p:cNvCxnSpPr>
                <a:stCxn id="2552" idx="6"/>
              </p:cNvCxnSpPr>
              <p:nvPr/>
            </p:nvCxnSpPr>
            <p:spPr>
              <a:xfrm>
                <a:off x="3482962" y="5141515"/>
                <a:ext cx="560400" cy="0"/>
              </a:xfrm>
              <a:prstGeom prst="straightConnector1">
                <a:avLst/>
              </a:prstGeom>
              <a:noFill/>
              <a:ln cap="flat" cmpd="sng" w="25400">
                <a:solidFill>
                  <a:srgbClr val="186600"/>
                </a:solidFill>
                <a:prstDash val="solid"/>
                <a:round/>
                <a:headEnd len="med" w="med" type="none"/>
                <a:tailEnd len="med" w="med" type="triangle"/>
              </a:ln>
            </p:spPr>
          </p:cxnSp>
          <p:sp>
            <p:nvSpPr>
              <p:cNvPr id="2557" name="Google Shape;2557;p40"/>
              <p:cNvSpPr txBox="1"/>
              <p:nvPr/>
            </p:nvSpPr>
            <p:spPr>
              <a:xfrm>
                <a:off x="3906501" y="4931965"/>
                <a:ext cx="1042988" cy="5222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packet</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departures</a:t>
                </a:r>
                <a:endParaRPr/>
              </a:p>
            </p:txBody>
          </p:sp>
          <p:sp>
            <p:nvSpPr>
              <p:cNvPr id="2558" name="Google Shape;2558;p40"/>
              <p:cNvSpPr txBox="1"/>
              <p:nvPr/>
            </p:nvSpPr>
            <p:spPr>
              <a:xfrm>
                <a:off x="2715794" y="5427265"/>
                <a:ext cx="852488"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link</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(server)</a:t>
                </a:r>
                <a:endParaRPr/>
              </a:p>
            </p:txBody>
          </p:sp>
          <p:cxnSp>
            <p:nvCxnSpPr>
              <p:cNvPr id="2559" name="Google Shape;2559;p40"/>
              <p:cNvCxnSpPr>
                <a:stCxn id="2551" idx="3"/>
                <a:endCxn id="2552" idx="2"/>
              </p:cNvCxnSpPr>
              <p:nvPr/>
            </p:nvCxnSpPr>
            <p:spPr>
              <a:xfrm>
                <a:off x="2407886" y="5140275"/>
                <a:ext cx="443400" cy="1200"/>
              </a:xfrm>
              <a:prstGeom prst="straightConnector1">
                <a:avLst/>
              </a:prstGeom>
              <a:noFill/>
              <a:ln cap="flat" cmpd="sng" w="25400">
                <a:solidFill>
                  <a:schemeClr val="dk1"/>
                </a:solidFill>
                <a:prstDash val="solid"/>
                <a:round/>
                <a:headEnd len="med" w="med" type="none"/>
                <a:tailEnd len="med" w="med" type="none"/>
              </a:ln>
            </p:spPr>
          </p:cxnSp>
          <p:sp>
            <p:nvSpPr>
              <p:cNvPr id="2560" name="Google Shape;2560;p40"/>
              <p:cNvSpPr txBox="1"/>
              <p:nvPr/>
            </p:nvSpPr>
            <p:spPr>
              <a:xfrm>
                <a:off x="614363" y="4257679"/>
                <a:ext cx="2803653"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Abstraction</a:t>
                </a:r>
                <a:r>
                  <a:rPr b="0" i="0" lang="en-US" sz="2400" u="none" cap="none" strike="noStrike">
                    <a:solidFill>
                      <a:srgbClr val="000000"/>
                    </a:solidFill>
                    <a:latin typeface="Calibri"/>
                    <a:ea typeface="Calibri"/>
                    <a:cs typeface="Calibri"/>
                    <a:sym typeface="Calibri"/>
                  </a:rPr>
                  <a:t>: queue</a:t>
                </a:r>
                <a:endParaRPr/>
              </a:p>
            </p:txBody>
          </p:sp>
        </p:grpSp>
        <p:sp>
          <p:nvSpPr>
            <p:cNvPr id="2561" name="Google Shape;2561;p40"/>
            <p:cNvSpPr txBox="1"/>
            <p:nvPr/>
          </p:nvSpPr>
          <p:spPr>
            <a:xfrm>
              <a:off x="2978728" y="4907280"/>
              <a:ext cx="351378"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a:t>
              </a:r>
              <a:endParaRPr/>
            </a:p>
          </p:txBody>
        </p:sp>
      </p:grpSp>
      <p:sp>
        <p:nvSpPr>
          <p:cNvPr id="2562" name="Google Shape;2562;p4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8"/>
                                        </p:tgtEl>
                                        <p:attrNameLst>
                                          <p:attrName>style.visibility</p:attrName>
                                        </p:attrNameLst>
                                      </p:cBhvr>
                                      <p:to>
                                        <p:strVal val="visible"/>
                                      </p:to>
                                    </p:set>
                                    <p:animEffect filter="fade" transition="in">
                                      <p:cBhvr>
                                        <p:cTn dur="500"/>
                                        <p:tgtEl>
                                          <p:spTgt spid="25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7" name="Shape 2567"/>
        <p:cNvGrpSpPr/>
        <p:nvPr/>
      </p:nvGrpSpPr>
      <p:grpSpPr>
        <a:xfrm>
          <a:off x="0" y="0"/>
          <a:ext cx="0" cy="0"/>
          <a:chOff x="0" y="0"/>
          <a:chExt cx="0" cy="0"/>
        </a:xfrm>
      </p:grpSpPr>
      <p:sp>
        <p:nvSpPr>
          <p:cNvPr id="2568" name="Google Shape;2568;p41"/>
          <p:cNvSpPr txBox="1"/>
          <p:nvPr>
            <p:ph idx="1" type="body"/>
          </p:nvPr>
        </p:nvSpPr>
        <p:spPr>
          <a:xfrm>
            <a:off x="767861" y="1498943"/>
            <a:ext cx="5084299" cy="2681171"/>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3200"/>
              <a:buNone/>
            </a:pPr>
            <a:r>
              <a:rPr i="1" lang="en-US" sz="3200">
                <a:solidFill>
                  <a:srgbClr val="CC0000"/>
                </a:solidFill>
              </a:rPr>
              <a:t>Priority scheduling: </a:t>
            </a:r>
            <a:endParaRPr/>
          </a:p>
          <a:p>
            <a:pPr indent="-277813" lvl="0" marL="515938" rtl="0" algn="l">
              <a:lnSpc>
                <a:spcPct val="90000"/>
              </a:lnSpc>
              <a:spcBef>
                <a:spcPts val="1000"/>
              </a:spcBef>
              <a:spcAft>
                <a:spcPts val="0"/>
              </a:spcAft>
              <a:buSzPts val="3200"/>
              <a:buChar char="▪"/>
            </a:pPr>
            <a:r>
              <a:rPr lang="en-US" sz="3200"/>
              <a:t>arriving traffic classified, queued by class</a:t>
            </a:r>
            <a:endParaRPr/>
          </a:p>
          <a:p>
            <a:pPr indent="-223837" lvl="1" marL="804863" rtl="0" algn="l">
              <a:lnSpc>
                <a:spcPct val="90000"/>
              </a:lnSpc>
              <a:spcBef>
                <a:spcPts val="500"/>
              </a:spcBef>
              <a:spcAft>
                <a:spcPts val="0"/>
              </a:spcAft>
              <a:buSzPts val="2800"/>
              <a:buChar char="•"/>
            </a:pPr>
            <a:r>
              <a:rPr lang="en-US" sz="2800"/>
              <a:t>any header fields can be used for classification</a:t>
            </a:r>
            <a:endParaRPr/>
          </a:p>
        </p:txBody>
      </p:sp>
      <p:sp>
        <p:nvSpPr>
          <p:cNvPr id="2569" name="Google Shape;2569;p41"/>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Scheduling policies: priority</a:t>
            </a:r>
            <a:endParaRPr/>
          </a:p>
        </p:txBody>
      </p:sp>
      <p:grpSp>
        <p:nvGrpSpPr>
          <p:cNvPr id="2570" name="Google Shape;2570;p41"/>
          <p:cNvGrpSpPr/>
          <p:nvPr/>
        </p:nvGrpSpPr>
        <p:grpSpPr>
          <a:xfrm>
            <a:off x="8435655" y="2539998"/>
            <a:ext cx="932498" cy="580347"/>
            <a:chOff x="1670312" y="2557567"/>
            <a:chExt cx="932470" cy="580220"/>
          </a:xfrm>
        </p:grpSpPr>
        <p:sp>
          <p:nvSpPr>
            <p:cNvPr id="2571" name="Google Shape;2571;p41"/>
            <p:cNvSpPr/>
            <p:nvPr/>
          </p:nvSpPr>
          <p:spPr>
            <a:xfrm>
              <a:off x="2254738" y="2557567"/>
              <a:ext cx="348044" cy="580220"/>
            </a:xfrm>
            <a:prstGeom prst="rect">
              <a:avLst/>
            </a:prstGeom>
            <a:solidFill>
              <a:srgbClr val="00B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omic Sans MS"/>
                <a:ea typeface="Comic Sans MS"/>
                <a:cs typeface="Comic Sans MS"/>
                <a:sym typeface="Comic Sans MS"/>
              </a:endParaRPr>
            </a:p>
          </p:txBody>
        </p:sp>
        <p:grpSp>
          <p:nvGrpSpPr>
            <p:cNvPr id="2572" name="Google Shape;2572;p41"/>
            <p:cNvGrpSpPr/>
            <p:nvPr/>
          </p:nvGrpSpPr>
          <p:grpSpPr>
            <a:xfrm>
              <a:off x="1670312" y="2562997"/>
              <a:ext cx="929822" cy="565219"/>
              <a:chOff x="1670312" y="2562997"/>
              <a:chExt cx="929822" cy="565219"/>
            </a:xfrm>
          </p:grpSpPr>
          <p:sp>
            <p:nvSpPr>
              <p:cNvPr id="2573" name="Google Shape;2573;p41"/>
              <p:cNvSpPr/>
              <p:nvPr/>
            </p:nvSpPr>
            <p:spPr>
              <a:xfrm>
                <a:off x="1670312" y="2562997"/>
                <a:ext cx="929822" cy="563157"/>
              </a:xfrm>
              <a:prstGeom prst="rect">
                <a:avLst/>
              </a:prstGeom>
              <a:noFill/>
              <a:ln cap="flat" cmpd="sng" w="19050">
                <a:solidFill>
                  <a:srgbClr val="00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574" name="Google Shape;2574;p41"/>
              <p:cNvCxnSpPr/>
              <p:nvPr/>
            </p:nvCxnSpPr>
            <p:spPr>
              <a:xfrm flipH="1">
                <a:off x="1786358" y="2567533"/>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75" name="Google Shape;2575;p41"/>
              <p:cNvCxnSpPr/>
              <p:nvPr/>
            </p:nvCxnSpPr>
            <p:spPr>
              <a:xfrm flipH="1">
                <a:off x="1911544" y="2566974"/>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76" name="Google Shape;2576;p41"/>
              <p:cNvCxnSpPr/>
              <p:nvPr/>
            </p:nvCxnSpPr>
            <p:spPr>
              <a:xfrm flipH="1">
                <a:off x="2027659" y="2570323"/>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77" name="Google Shape;2577;p41"/>
              <p:cNvCxnSpPr/>
              <p:nvPr/>
            </p:nvCxnSpPr>
            <p:spPr>
              <a:xfrm flipH="1">
                <a:off x="2134843" y="2564600"/>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78" name="Google Shape;2578;p41"/>
              <p:cNvCxnSpPr/>
              <p:nvPr/>
            </p:nvCxnSpPr>
            <p:spPr>
              <a:xfrm flipH="1">
                <a:off x="2244397" y="2566693"/>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79" name="Google Shape;2579;p41"/>
              <p:cNvCxnSpPr/>
              <p:nvPr/>
            </p:nvCxnSpPr>
            <p:spPr>
              <a:xfrm flipH="1">
                <a:off x="2365675" y="2568786"/>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80" name="Google Shape;2580;p41"/>
              <p:cNvCxnSpPr/>
              <p:nvPr/>
            </p:nvCxnSpPr>
            <p:spPr>
              <a:xfrm flipH="1">
                <a:off x="2483045" y="2566971"/>
                <a:ext cx="4536" cy="557893"/>
              </a:xfrm>
              <a:prstGeom prst="straightConnector1">
                <a:avLst/>
              </a:prstGeom>
              <a:noFill/>
              <a:ln cap="flat" cmpd="sng" w="19050">
                <a:solidFill>
                  <a:srgbClr val="000000"/>
                </a:solidFill>
                <a:prstDash val="solid"/>
                <a:round/>
                <a:headEnd len="med" w="med" type="none"/>
                <a:tailEnd len="med" w="med" type="none"/>
              </a:ln>
            </p:spPr>
          </p:cxnSp>
        </p:grpSp>
      </p:grpSp>
      <p:grpSp>
        <p:nvGrpSpPr>
          <p:cNvPr id="2581" name="Google Shape;2581;p41"/>
          <p:cNvGrpSpPr/>
          <p:nvPr/>
        </p:nvGrpSpPr>
        <p:grpSpPr>
          <a:xfrm>
            <a:off x="8402535" y="1868555"/>
            <a:ext cx="940346" cy="566869"/>
            <a:chOff x="1670312" y="2561471"/>
            <a:chExt cx="940317" cy="566745"/>
          </a:xfrm>
        </p:grpSpPr>
        <p:sp>
          <p:nvSpPr>
            <p:cNvPr id="2582" name="Google Shape;2582;p41"/>
            <p:cNvSpPr/>
            <p:nvPr/>
          </p:nvSpPr>
          <p:spPr>
            <a:xfrm>
              <a:off x="1916862" y="2561471"/>
              <a:ext cx="693767" cy="561283"/>
            </a:xfrm>
            <a:prstGeom prst="rect">
              <a:avLst/>
            </a:prstGeom>
            <a:solidFill>
              <a:srgbClr val="FF0000">
                <a:alpha val="70588"/>
              </a:srgbClr>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583" name="Google Shape;2583;p41"/>
            <p:cNvGrpSpPr/>
            <p:nvPr/>
          </p:nvGrpSpPr>
          <p:grpSpPr>
            <a:xfrm>
              <a:off x="1670312" y="2562997"/>
              <a:ext cx="929822" cy="565219"/>
              <a:chOff x="1670312" y="2562997"/>
              <a:chExt cx="929822" cy="565219"/>
            </a:xfrm>
          </p:grpSpPr>
          <p:sp>
            <p:nvSpPr>
              <p:cNvPr id="2584" name="Google Shape;2584;p41"/>
              <p:cNvSpPr/>
              <p:nvPr/>
            </p:nvSpPr>
            <p:spPr>
              <a:xfrm>
                <a:off x="1670312" y="2562997"/>
                <a:ext cx="929822" cy="563157"/>
              </a:xfrm>
              <a:prstGeom prst="rect">
                <a:avLst/>
              </a:prstGeom>
              <a:noFill/>
              <a:ln cap="flat" cmpd="sng" w="1905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585" name="Google Shape;2585;p41"/>
              <p:cNvCxnSpPr/>
              <p:nvPr/>
            </p:nvCxnSpPr>
            <p:spPr>
              <a:xfrm flipH="1">
                <a:off x="1786358" y="2567533"/>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86" name="Google Shape;2586;p41"/>
              <p:cNvCxnSpPr/>
              <p:nvPr/>
            </p:nvCxnSpPr>
            <p:spPr>
              <a:xfrm flipH="1">
                <a:off x="1911544" y="2566974"/>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87" name="Google Shape;2587;p41"/>
              <p:cNvCxnSpPr/>
              <p:nvPr/>
            </p:nvCxnSpPr>
            <p:spPr>
              <a:xfrm flipH="1">
                <a:off x="2027659" y="2570323"/>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88" name="Google Shape;2588;p41"/>
              <p:cNvCxnSpPr/>
              <p:nvPr/>
            </p:nvCxnSpPr>
            <p:spPr>
              <a:xfrm flipH="1">
                <a:off x="2134843" y="2564600"/>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89" name="Google Shape;2589;p41"/>
              <p:cNvCxnSpPr/>
              <p:nvPr/>
            </p:nvCxnSpPr>
            <p:spPr>
              <a:xfrm flipH="1">
                <a:off x="2244397" y="2566693"/>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90" name="Google Shape;2590;p41"/>
              <p:cNvCxnSpPr/>
              <p:nvPr/>
            </p:nvCxnSpPr>
            <p:spPr>
              <a:xfrm flipH="1">
                <a:off x="2365675" y="2568786"/>
                <a:ext cx="4536" cy="557893"/>
              </a:xfrm>
              <a:prstGeom prst="straightConnector1">
                <a:avLst/>
              </a:prstGeom>
              <a:noFill/>
              <a:ln cap="flat" cmpd="sng" w="19050">
                <a:solidFill>
                  <a:srgbClr val="000000"/>
                </a:solidFill>
                <a:prstDash val="solid"/>
                <a:round/>
                <a:headEnd len="med" w="med" type="none"/>
                <a:tailEnd len="med" w="med" type="none"/>
              </a:ln>
            </p:spPr>
          </p:cxnSp>
          <p:cxnSp>
            <p:nvCxnSpPr>
              <p:cNvPr id="2591" name="Google Shape;2591;p41"/>
              <p:cNvCxnSpPr/>
              <p:nvPr/>
            </p:nvCxnSpPr>
            <p:spPr>
              <a:xfrm flipH="1">
                <a:off x="2483045" y="2566971"/>
                <a:ext cx="4536" cy="557893"/>
              </a:xfrm>
              <a:prstGeom prst="straightConnector1">
                <a:avLst/>
              </a:prstGeom>
              <a:noFill/>
              <a:ln cap="flat" cmpd="sng" w="19050">
                <a:solidFill>
                  <a:srgbClr val="000000"/>
                </a:solidFill>
                <a:prstDash val="solid"/>
                <a:round/>
                <a:headEnd len="med" w="med" type="none"/>
                <a:tailEnd len="med" w="med" type="none"/>
              </a:ln>
            </p:spPr>
          </p:cxnSp>
        </p:grpSp>
      </p:grpSp>
      <p:sp>
        <p:nvSpPr>
          <p:cNvPr id="2592" name="Google Shape;2592;p41"/>
          <p:cNvSpPr/>
          <p:nvPr/>
        </p:nvSpPr>
        <p:spPr>
          <a:xfrm rot="5400000">
            <a:off x="7601944" y="2250962"/>
            <a:ext cx="575153" cy="430249"/>
          </a:xfrm>
          <a:prstGeom prst="triangle">
            <a:avLst>
              <a:gd fmla="val 50000" name="adj"/>
            </a:avLst>
          </a:prstGeom>
          <a:solidFill>
            <a:schemeClr val="lt1"/>
          </a:solidFill>
          <a:ln cap="flat" cmpd="sng" w="19050">
            <a:solidFill>
              <a:srgbClr val="00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93" name="Google Shape;2593;p41"/>
          <p:cNvSpPr/>
          <p:nvPr/>
        </p:nvSpPr>
        <p:spPr>
          <a:xfrm>
            <a:off x="9472762" y="2171496"/>
            <a:ext cx="632958" cy="628951"/>
          </a:xfrm>
          <a:prstGeom prst="ellipse">
            <a:avLst/>
          </a:prstGeom>
          <a:solidFill>
            <a:schemeClr val="lt1"/>
          </a:solidFill>
          <a:ln cap="flat" cmpd="sng" w="19050">
            <a:solidFill>
              <a:srgbClr val="00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594" name="Google Shape;2594;p41"/>
          <p:cNvCxnSpPr>
            <a:stCxn id="2592" idx="0"/>
            <a:endCxn id="2584" idx="1"/>
          </p:cNvCxnSpPr>
          <p:nvPr/>
        </p:nvCxnSpPr>
        <p:spPr>
          <a:xfrm flipH="1" rot="10800000">
            <a:off x="8104645" y="2151687"/>
            <a:ext cx="297900" cy="314400"/>
          </a:xfrm>
          <a:prstGeom prst="straightConnector1">
            <a:avLst/>
          </a:prstGeom>
          <a:noFill/>
          <a:ln cap="flat" cmpd="sng" w="19050">
            <a:solidFill>
              <a:srgbClr val="FF0000"/>
            </a:solidFill>
            <a:prstDash val="solid"/>
            <a:round/>
            <a:headEnd len="med" w="med" type="none"/>
            <a:tailEnd len="med" w="med" type="triangle"/>
          </a:ln>
        </p:spPr>
      </p:cxnSp>
      <p:cxnSp>
        <p:nvCxnSpPr>
          <p:cNvPr id="2595" name="Google Shape;2595;p41"/>
          <p:cNvCxnSpPr>
            <a:stCxn id="2592" idx="0"/>
            <a:endCxn id="2573" idx="1"/>
          </p:cNvCxnSpPr>
          <p:nvPr/>
        </p:nvCxnSpPr>
        <p:spPr>
          <a:xfrm>
            <a:off x="8104645" y="2466087"/>
            <a:ext cx="330900" cy="360900"/>
          </a:xfrm>
          <a:prstGeom prst="straightConnector1">
            <a:avLst/>
          </a:prstGeom>
          <a:noFill/>
          <a:ln cap="flat" cmpd="sng" w="19050">
            <a:solidFill>
              <a:srgbClr val="00B050"/>
            </a:solidFill>
            <a:prstDash val="solid"/>
            <a:round/>
            <a:headEnd len="med" w="med" type="none"/>
            <a:tailEnd len="med" w="med" type="triangle"/>
          </a:ln>
        </p:spPr>
      </p:cxnSp>
      <p:cxnSp>
        <p:nvCxnSpPr>
          <p:cNvPr id="2596" name="Google Shape;2596;p41"/>
          <p:cNvCxnSpPr>
            <a:endCxn id="2593" idx="1"/>
          </p:cNvCxnSpPr>
          <p:nvPr/>
        </p:nvCxnSpPr>
        <p:spPr>
          <a:xfrm>
            <a:off x="9341057" y="2139104"/>
            <a:ext cx="224400" cy="124500"/>
          </a:xfrm>
          <a:prstGeom prst="straightConnector1">
            <a:avLst/>
          </a:prstGeom>
          <a:noFill/>
          <a:ln cap="flat" cmpd="sng" w="19050">
            <a:solidFill>
              <a:srgbClr val="FF0000"/>
            </a:solidFill>
            <a:prstDash val="solid"/>
            <a:round/>
            <a:headEnd len="med" w="med" type="none"/>
            <a:tailEnd len="med" w="med" type="triangle"/>
          </a:ln>
        </p:spPr>
      </p:cxnSp>
      <p:cxnSp>
        <p:nvCxnSpPr>
          <p:cNvPr id="2597" name="Google Shape;2597;p41"/>
          <p:cNvCxnSpPr/>
          <p:nvPr/>
        </p:nvCxnSpPr>
        <p:spPr>
          <a:xfrm flipH="1" rot="10800000">
            <a:off x="9364554" y="2686901"/>
            <a:ext cx="185647" cy="157163"/>
          </a:xfrm>
          <a:prstGeom prst="straightConnector1">
            <a:avLst/>
          </a:prstGeom>
          <a:noFill/>
          <a:ln cap="flat" cmpd="sng" w="19050">
            <a:solidFill>
              <a:srgbClr val="00B050"/>
            </a:solidFill>
            <a:prstDash val="solid"/>
            <a:round/>
            <a:headEnd len="med" w="med" type="none"/>
            <a:tailEnd len="med" w="med" type="triangle"/>
          </a:ln>
        </p:spPr>
      </p:cxnSp>
      <p:cxnSp>
        <p:nvCxnSpPr>
          <p:cNvPr id="2598" name="Google Shape;2598;p41"/>
          <p:cNvCxnSpPr/>
          <p:nvPr/>
        </p:nvCxnSpPr>
        <p:spPr>
          <a:xfrm>
            <a:off x="10101254" y="2497723"/>
            <a:ext cx="390980" cy="1168"/>
          </a:xfrm>
          <a:prstGeom prst="straightConnector1">
            <a:avLst/>
          </a:prstGeom>
          <a:noFill/>
          <a:ln cap="flat" cmpd="sng" w="19050">
            <a:solidFill>
              <a:srgbClr val="000000"/>
            </a:solidFill>
            <a:prstDash val="solid"/>
            <a:round/>
            <a:headEnd len="med" w="med" type="none"/>
            <a:tailEnd len="med" w="med" type="triangle"/>
          </a:ln>
        </p:spPr>
      </p:cxnSp>
      <p:sp>
        <p:nvSpPr>
          <p:cNvPr id="2599" name="Google Shape;2599;p41"/>
          <p:cNvSpPr txBox="1"/>
          <p:nvPr/>
        </p:nvSpPr>
        <p:spPr>
          <a:xfrm>
            <a:off x="7902013" y="1532962"/>
            <a:ext cx="1656223"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high priority queue</a:t>
            </a:r>
            <a:endParaRPr/>
          </a:p>
        </p:txBody>
      </p:sp>
      <p:sp>
        <p:nvSpPr>
          <p:cNvPr id="2600" name="Google Shape;2600;p41"/>
          <p:cNvSpPr txBox="1"/>
          <p:nvPr/>
        </p:nvSpPr>
        <p:spPr>
          <a:xfrm>
            <a:off x="7997776" y="3161687"/>
            <a:ext cx="158729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low priority queue</a:t>
            </a:r>
            <a:endParaRPr/>
          </a:p>
        </p:txBody>
      </p:sp>
      <p:sp>
        <p:nvSpPr>
          <p:cNvPr id="2601" name="Google Shape;2601;p41"/>
          <p:cNvSpPr txBox="1"/>
          <p:nvPr/>
        </p:nvSpPr>
        <p:spPr>
          <a:xfrm>
            <a:off x="6916660" y="2012062"/>
            <a:ext cx="763273" cy="3078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arrivals</a:t>
            </a:r>
            <a:endParaRPr/>
          </a:p>
        </p:txBody>
      </p:sp>
      <p:sp>
        <p:nvSpPr>
          <p:cNvPr id="2602" name="Google Shape;2602;p41"/>
          <p:cNvSpPr txBox="1"/>
          <p:nvPr/>
        </p:nvSpPr>
        <p:spPr>
          <a:xfrm>
            <a:off x="7443654" y="2744465"/>
            <a:ext cx="787419" cy="3078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classify</a:t>
            </a:r>
            <a:endParaRPr/>
          </a:p>
        </p:txBody>
      </p:sp>
      <p:sp>
        <p:nvSpPr>
          <p:cNvPr id="2603" name="Google Shape;2603;p41"/>
          <p:cNvSpPr txBox="1"/>
          <p:nvPr/>
        </p:nvSpPr>
        <p:spPr>
          <a:xfrm>
            <a:off x="10247672" y="2765634"/>
            <a:ext cx="1043018" cy="3078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departures</a:t>
            </a:r>
            <a:endParaRPr/>
          </a:p>
        </p:txBody>
      </p:sp>
      <p:sp>
        <p:nvSpPr>
          <p:cNvPr id="2604" name="Google Shape;2604;p41"/>
          <p:cNvSpPr txBox="1"/>
          <p:nvPr/>
        </p:nvSpPr>
        <p:spPr>
          <a:xfrm>
            <a:off x="9575698" y="2771503"/>
            <a:ext cx="45397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link</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a:p>
        </p:txBody>
      </p:sp>
      <p:grpSp>
        <p:nvGrpSpPr>
          <p:cNvPr id="2605" name="Google Shape;2605;p41"/>
          <p:cNvGrpSpPr/>
          <p:nvPr/>
        </p:nvGrpSpPr>
        <p:grpSpPr>
          <a:xfrm>
            <a:off x="7832648" y="4587146"/>
            <a:ext cx="347662" cy="754063"/>
            <a:chOff x="2797204" y="2989241"/>
            <a:chExt cx="347099" cy="755477"/>
          </a:xfrm>
        </p:grpSpPr>
        <p:sp>
          <p:nvSpPr>
            <p:cNvPr id="2606" name="Google Shape;2606;p41"/>
            <p:cNvSpPr/>
            <p:nvPr/>
          </p:nvSpPr>
          <p:spPr>
            <a:xfrm>
              <a:off x="2797204" y="2989241"/>
              <a:ext cx="347099" cy="755477"/>
            </a:xfrm>
            <a:prstGeom prst="rect">
              <a:avLst/>
            </a:prstGeom>
            <a:solidFill>
              <a:srgbClr val="FF0000"/>
            </a:solidFill>
            <a:ln cap="flat" cmpd="sng" w="158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607" name="Google Shape;2607;p41"/>
            <p:cNvGrpSpPr/>
            <p:nvPr/>
          </p:nvGrpSpPr>
          <p:grpSpPr>
            <a:xfrm>
              <a:off x="2821701" y="3197503"/>
              <a:ext cx="298780" cy="338554"/>
              <a:chOff x="2821701" y="3197503"/>
              <a:chExt cx="298780" cy="338554"/>
            </a:xfrm>
          </p:grpSpPr>
          <p:sp>
            <p:nvSpPr>
              <p:cNvPr id="2608" name="Google Shape;2608;p41"/>
              <p:cNvSpPr/>
              <p:nvPr/>
            </p:nvSpPr>
            <p:spPr>
              <a:xfrm>
                <a:off x="2862541" y="3271013"/>
                <a:ext cx="220510" cy="200099"/>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09" name="Google Shape;2609;p41"/>
              <p:cNvSpPr txBox="1"/>
              <p:nvPr/>
            </p:nvSpPr>
            <p:spPr>
              <a:xfrm>
                <a:off x="2821701" y="3197503"/>
                <a:ext cx="29878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a:p>
            </p:txBody>
          </p:sp>
        </p:grpSp>
      </p:grpSp>
      <p:grpSp>
        <p:nvGrpSpPr>
          <p:cNvPr id="2610" name="Google Shape;2610;p41"/>
          <p:cNvGrpSpPr/>
          <p:nvPr/>
        </p:nvGrpSpPr>
        <p:grpSpPr>
          <a:xfrm>
            <a:off x="8181898" y="4591909"/>
            <a:ext cx="346075" cy="755650"/>
            <a:chOff x="2797204" y="2989241"/>
            <a:chExt cx="347099" cy="755477"/>
          </a:xfrm>
        </p:grpSpPr>
        <p:sp>
          <p:nvSpPr>
            <p:cNvPr id="2611" name="Google Shape;2611;p41"/>
            <p:cNvSpPr/>
            <p:nvPr/>
          </p:nvSpPr>
          <p:spPr>
            <a:xfrm>
              <a:off x="2797204" y="2989241"/>
              <a:ext cx="347099" cy="755477"/>
            </a:xfrm>
            <a:prstGeom prst="rect">
              <a:avLst/>
            </a:prstGeom>
            <a:solidFill>
              <a:srgbClr val="FF0000"/>
            </a:solidFill>
            <a:ln cap="flat" cmpd="sng" w="158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612" name="Google Shape;2612;p41"/>
            <p:cNvGrpSpPr/>
            <p:nvPr/>
          </p:nvGrpSpPr>
          <p:grpSpPr>
            <a:xfrm>
              <a:off x="2821701" y="3197503"/>
              <a:ext cx="298780" cy="338554"/>
              <a:chOff x="2821701" y="3197503"/>
              <a:chExt cx="298780" cy="338554"/>
            </a:xfrm>
          </p:grpSpPr>
          <p:sp>
            <p:nvSpPr>
              <p:cNvPr id="2613" name="Google Shape;2613;p41"/>
              <p:cNvSpPr/>
              <p:nvPr/>
            </p:nvSpPr>
            <p:spPr>
              <a:xfrm>
                <a:off x="2862541" y="3271013"/>
                <a:ext cx="220510" cy="200099"/>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14" name="Google Shape;2614;p41"/>
              <p:cNvSpPr txBox="1"/>
              <p:nvPr/>
            </p:nvSpPr>
            <p:spPr>
              <a:xfrm>
                <a:off x="2821701" y="3197503"/>
                <a:ext cx="29878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3</a:t>
                </a:r>
                <a:endParaRPr/>
              </a:p>
            </p:txBody>
          </p:sp>
        </p:grpSp>
      </p:grpSp>
      <p:grpSp>
        <p:nvGrpSpPr>
          <p:cNvPr id="2615" name="Google Shape;2615;p41"/>
          <p:cNvGrpSpPr/>
          <p:nvPr/>
        </p:nvGrpSpPr>
        <p:grpSpPr>
          <a:xfrm>
            <a:off x="8532735" y="4587146"/>
            <a:ext cx="346075" cy="755650"/>
            <a:chOff x="997686" y="3954289"/>
            <a:chExt cx="347099" cy="755477"/>
          </a:xfrm>
        </p:grpSpPr>
        <p:sp>
          <p:nvSpPr>
            <p:cNvPr id="2616" name="Google Shape;2616;p41"/>
            <p:cNvSpPr/>
            <p:nvPr/>
          </p:nvSpPr>
          <p:spPr>
            <a:xfrm>
              <a:off x="997686" y="3954289"/>
              <a:ext cx="347099" cy="755477"/>
            </a:xfrm>
            <a:prstGeom prst="rect">
              <a:avLst/>
            </a:prstGeom>
            <a:solidFill>
              <a:srgbClr val="00B050"/>
            </a:solidFill>
            <a:ln cap="flat" cmpd="sng" w="158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617" name="Google Shape;2617;p41"/>
            <p:cNvGrpSpPr/>
            <p:nvPr/>
          </p:nvGrpSpPr>
          <p:grpSpPr>
            <a:xfrm>
              <a:off x="1022183" y="4162551"/>
              <a:ext cx="298780" cy="338554"/>
              <a:chOff x="2821701" y="3197503"/>
              <a:chExt cx="298780" cy="338554"/>
            </a:xfrm>
          </p:grpSpPr>
          <p:sp>
            <p:nvSpPr>
              <p:cNvPr id="2618" name="Google Shape;2618;p41"/>
              <p:cNvSpPr/>
              <p:nvPr/>
            </p:nvSpPr>
            <p:spPr>
              <a:xfrm>
                <a:off x="2862541" y="3271013"/>
                <a:ext cx="220510" cy="200099"/>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19" name="Google Shape;2619;p41"/>
              <p:cNvSpPr txBox="1"/>
              <p:nvPr/>
            </p:nvSpPr>
            <p:spPr>
              <a:xfrm>
                <a:off x="2821701" y="3197503"/>
                <a:ext cx="29878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a:t>
                </a:r>
                <a:endParaRPr/>
              </a:p>
            </p:txBody>
          </p:sp>
        </p:grpSp>
      </p:grpSp>
      <p:grpSp>
        <p:nvGrpSpPr>
          <p:cNvPr id="2620" name="Google Shape;2620;p41"/>
          <p:cNvGrpSpPr/>
          <p:nvPr/>
        </p:nvGrpSpPr>
        <p:grpSpPr>
          <a:xfrm>
            <a:off x="8888335" y="4585559"/>
            <a:ext cx="347663" cy="754062"/>
            <a:chOff x="2797204" y="2989241"/>
            <a:chExt cx="347099" cy="755477"/>
          </a:xfrm>
        </p:grpSpPr>
        <p:sp>
          <p:nvSpPr>
            <p:cNvPr id="2621" name="Google Shape;2621;p41"/>
            <p:cNvSpPr/>
            <p:nvPr/>
          </p:nvSpPr>
          <p:spPr>
            <a:xfrm>
              <a:off x="2797204" y="2989241"/>
              <a:ext cx="347099" cy="755477"/>
            </a:xfrm>
            <a:prstGeom prst="rect">
              <a:avLst/>
            </a:prstGeom>
            <a:solidFill>
              <a:srgbClr val="FF0000"/>
            </a:solidFill>
            <a:ln cap="flat" cmpd="sng" w="158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622" name="Google Shape;2622;p41"/>
            <p:cNvGrpSpPr/>
            <p:nvPr/>
          </p:nvGrpSpPr>
          <p:grpSpPr>
            <a:xfrm>
              <a:off x="2821701" y="3197503"/>
              <a:ext cx="298780" cy="338554"/>
              <a:chOff x="2821701" y="3197503"/>
              <a:chExt cx="298780" cy="338554"/>
            </a:xfrm>
          </p:grpSpPr>
          <p:sp>
            <p:nvSpPr>
              <p:cNvPr id="2623" name="Google Shape;2623;p41"/>
              <p:cNvSpPr/>
              <p:nvPr/>
            </p:nvSpPr>
            <p:spPr>
              <a:xfrm>
                <a:off x="2862541" y="3271013"/>
                <a:ext cx="220510" cy="200099"/>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4" name="Google Shape;2624;p41"/>
              <p:cNvSpPr txBox="1"/>
              <p:nvPr/>
            </p:nvSpPr>
            <p:spPr>
              <a:xfrm>
                <a:off x="2821701" y="3197503"/>
                <a:ext cx="29878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4</a:t>
                </a:r>
                <a:endParaRPr/>
              </a:p>
            </p:txBody>
          </p:sp>
        </p:grpSp>
      </p:grpSp>
      <p:grpSp>
        <p:nvGrpSpPr>
          <p:cNvPr id="2625" name="Google Shape;2625;p41"/>
          <p:cNvGrpSpPr/>
          <p:nvPr/>
        </p:nvGrpSpPr>
        <p:grpSpPr>
          <a:xfrm>
            <a:off x="9950373" y="4593496"/>
            <a:ext cx="347662" cy="755650"/>
            <a:chOff x="997686" y="3954289"/>
            <a:chExt cx="347099" cy="755477"/>
          </a:xfrm>
        </p:grpSpPr>
        <p:sp>
          <p:nvSpPr>
            <p:cNvPr id="2626" name="Google Shape;2626;p41"/>
            <p:cNvSpPr/>
            <p:nvPr/>
          </p:nvSpPr>
          <p:spPr>
            <a:xfrm>
              <a:off x="997686" y="3954289"/>
              <a:ext cx="347099" cy="755477"/>
            </a:xfrm>
            <a:prstGeom prst="rect">
              <a:avLst/>
            </a:prstGeom>
            <a:solidFill>
              <a:srgbClr val="00B050"/>
            </a:solidFill>
            <a:ln cap="flat" cmpd="sng" w="1587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2627" name="Google Shape;2627;p41"/>
            <p:cNvGrpSpPr/>
            <p:nvPr/>
          </p:nvGrpSpPr>
          <p:grpSpPr>
            <a:xfrm>
              <a:off x="1022183" y="4162551"/>
              <a:ext cx="298780" cy="338554"/>
              <a:chOff x="2821701" y="3197503"/>
              <a:chExt cx="298780" cy="338554"/>
            </a:xfrm>
          </p:grpSpPr>
          <p:sp>
            <p:nvSpPr>
              <p:cNvPr id="2628" name="Google Shape;2628;p41"/>
              <p:cNvSpPr/>
              <p:nvPr/>
            </p:nvSpPr>
            <p:spPr>
              <a:xfrm>
                <a:off x="2862541" y="3271013"/>
                <a:ext cx="220510" cy="200099"/>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29" name="Google Shape;2629;p41"/>
              <p:cNvSpPr txBox="1"/>
              <p:nvPr/>
            </p:nvSpPr>
            <p:spPr>
              <a:xfrm>
                <a:off x="2821701" y="3197503"/>
                <a:ext cx="29878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a:t>
                </a:r>
                <a:endParaRPr/>
              </a:p>
            </p:txBody>
          </p:sp>
        </p:grpSp>
      </p:grpSp>
      <p:grpSp>
        <p:nvGrpSpPr>
          <p:cNvPr id="2630" name="Google Shape;2630;p41"/>
          <p:cNvGrpSpPr/>
          <p:nvPr/>
        </p:nvGrpSpPr>
        <p:grpSpPr>
          <a:xfrm>
            <a:off x="6976985" y="4182334"/>
            <a:ext cx="3978275" cy="1506537"/>
            <a:chOff x="6976985" y="4182334"/>
            <a:chExt cx="3978275" cy="1506537"/>
          </a:xfrm>
        </p:grpSpPr>
        <p:cxnSp>
          <p:nvCxnSpPr>
            <p:cNvPr id="2631" name="Google Shape;2631;p41"/>
            <p:cNvCxnSpPr/>
            <p:nvPr/>
          </p:nvCxnSpPr>
          <p:spPr>
            <a:xfrm>
              <a:off x="7723110" y="4580796"/>
              <a:ext cx="3230563" cy="0"/>
            </a:xfrm>
            <a:prstGeom prst="straightConnector1">
              <a:avLst/>
            </a:prstGeom>
            <a:noFill/>
            <a:ln cap="flat" cmpd="sng" w="25400">
              <a:solidFill>
                <a:srgbClr val="000000"/>
              </a:solidFill>
              <a:prstDash val="solid"/>
              <a:round/>
              <a:headEnd len="med" w="med" type="none"/>
              <a:tailEnd len="med" w="med" type="triangle"/>
            </a:ln>
          </p:spPr>
        </p:cxnSp>
        <p:cxnSp>
          <p:nvCxnSpPr>
            <p:cNvPr id="2632" name="Google Shape;2632;p41"/>
            <p:cNvCxnSpPr/>
            <p:nvPr/>
          </p:nvCxnSpPr>
          <p:spPr>
            <a:xfrm>
              <a:off x="7724698" y="5352321"/>
              <a:ext cx="3230562" cy="0"/>
            </a:xfrm>
            <a:prstGeom prst="straightConnector1">
              <a:avLst/>
            </a:prstGeom>
            <a:noFill/>
            <a:ln cap="flat" cmpd="sng" w="25400">
              <a:solidFill>
                <a:srgbClr val="000000"/>
              </a:solidFill>
              <a:prstDash val="solid"/>
              <a:round/>
              <a:headEnd len="med" w="med" type="none"/>
              <a:tailEnd len="med" w="med" type="triangle"/>
            </a:ln>
          </p:spPr>
        </p:cxnSp>
        <p:sp>
          <p:nvSpPr>
            <p:cNvPr id="2633" name="Google Shape;2633;p41"/>
            <p:cNvSpPr txBox="1"/>
            <p:nvPr/>
          </p:nvSpPr>
          <p:spPr>
            <a:xfrm>
              <a:off x="6976985" y="4182334"/>
              <a:ext cx="806450"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arrivals</a:t>
              </a:r>
              <a:endParaRPr/>
            </a:p>
          </p:txBody>
        </p:sp>
        <p:sp>
          <p:nvSpPr>
            <p:cNvPr id="2634" name="Google Shape;2634;p41"/>
            <p:cNvSpPr txBox="1"/>
            <p:nvPr/>
          </p:nvSpPr>
          <p:spPr>
            <a:xfrm>
              <a:off x="7000798" y="5380896"/>
              <a:ext cx="1087437"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departures</a:t>
              </a:r>
              <a:endParaRPr/>
            </a:p>
          </p:txBody>
        </p:sp>
        <p:sp>
          <p:nvSpPr>
            <p:cNvPr id="2635" name="Google Shape;2635;p41"/>
            <p:cNvSpPr txBox="1"/>
            <p:nvPr/>
          </p:nvSpPr>
          <p:spPr>
            <a:xfrm>
              <a:off x="7023023" y="4687159"/>
              <a:ext cx="860425" cy="593725"/>
            </a:xfrm>
            <a:prstGeom prst="rect">
              <a:avLst/>
            </a:prstGeom>
            <a:noFill/>
            <a:ln>
              <a:noFill/>
            </a:ln>
          </p:spPr>
          <p:txBody>
            <a:bodyPr anchorCtr="0" anchor="t" bIns="45700" lIns="91425" spcFirstLastPara="1" rIns="91425" wrap="square" tIns="45700">
              <a:spAutoFit/>
            </a:bodyPr>
            <a:lstStyle/>
            <a:p>
              <a:pPr indent="0" lvl="0" marL="0" marR="0" rtl="0" algn="ctr">
                <a:lnSpc>
                  <a:spcPct val="91071"/>
                </a:lnSpc>
                <a:spcBef>
                  <a:spcPts val="0"/>
                </a:spcBef>
                <a:spcAft>
                  <a:spcPts val="0"/>
                </a:spcAft>
                <a:buClr>
                  <a:srgbClr val="000000"/>
                </a:buClr>
                <a:buSzPts val="1400"/>
                <a:buFont typeface="Arial"/>
                <a:buNone/>
              </a:pPr>
              <a:r>
                <a:rPr b="0" i="1" lang="en-US" sz="1400" u="none" cap="none" strike="noStrike">
                  <a:solidFill>
                    <a:srgbClr val="000000"/>
                  </a:solidFill>
                  <a:latin typeface="Arial"/>
                  <a:ea typeface="Arial"/>
                  <a:cs typeface="Arial"/>
                  <a:sym typeface="Arial"/>
                </a:rPr>
                <a:t>packet in service</a:t>
              </a:r>
              <a:endParaRPr/>
            </a:p>
          </p:txBody>
        </p:sp>
      </p:grpSp>
      <p:grpSp>
        <p:nvGrpSpPr>
          <p:cNvPr id="2636" name="Google Shape;2636;p41"/>
          <p:cNvGrpSpPr/>
          <p:nvPr/>
        </p:nvGrpSpPr>
        <p:grpSpPr>
          <a:xfrm>
            <a:off x="7015641" y="2371233"/>
            <a:ext cx="563235" cy="169985"/>
            <a:chOff x="6268765" y="2496876"/>
            <a:chExt cx="563235" cy="169985"/>
          </a:xfrm>
        </p:grpSpPr>
        <p:cxnSp>
          <p:nvCxnSpPr>
            <p:cNvPr id="2637" name="Google Shape;2637;p41"/>
            <p:cNvCxnSpPr/>
            <p:nvPr/>
          </p:nvCxnSpPr>
          <p:spPr>
            <a:xfrm>
              <a:off x="6268765" y="2496876"/>
              <a:ext cx="562708"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638" name="Google Shape;2638;p41"/>
            <p:cNvCxnSpPr/>
            <p:nvPr/>
          </p:nvCxnSpPr>
          <p:spPr>
            <a:xfrm>
              <a:off x="6269292" y="2666861"/>
              <a:ext cx="562708" cy="0"/>
            </a:xfrm>
            <a:prstGeom prst="straightConnector1">
              <a:avLst/>
            </a:prstGeom>
            <a:noFill/>
            <a:ln cap="flat" cmpd="sng" w="38100">
              <a:solidFill>
                <a:srgbClr val="00B050"/>
              </a:solidFill>
              <a:prstDash val="solid"/>
              <a:miter lim="800000"/>
              <a:headEnd len="sm" w="sm" type="none"/>
              <a:tailEnd len="med" w="med" type="triangle"/>
            </a:ln>
          </p:spPr>
        </p:cxnSp>
      </p:grpSp>
      <p:grpSp>
        <p:nvGrpSpPr>
          <p:cNvPr id="2639" name="Google Shape;2639;p41"/>
          <p:cNvGrpSpPr/>
          <p:nvPr/>
        </p:nvGrpSpPr>
        <p:grpSpPr>
          <a:xfrm>
            <a:off x="10518514" y="2335168"/>
            <a:ext cx="563235" cy="352190"/>
            <a:chOff x="6268765" y="2496876"/>
            <a:chExt cx="563235" cy="169985"/>
          </a:xfrm>
        </p:grpSpPr>
        <p:cxnSp>
          <p:nvCxnSpPr>
            <p:cNvPr id="2640" name="Google Shape;2640;p41"/>
            <p:cNvCxnSpPr/>
            <p:nvPr/>
          </p:nvCxnSpPr>
          <p:spPr>
            <a:xfrm>
              <a:off x="6268765" y="2496876"/>
              <a:ext cx="562708"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641" name="Google Shape;2641;p41"/>
            <p:cNvCxnSpPr/>
            <p:nvPr/>
          </p:nvCxnSpPr>
          <p:spPr>
            <a:xfrm>
              <a:off x="6269292" y="2666861"/>
              <a:ext cx="562708" cy="0"/>
            </a:xfrm>
            <a:prstGeom prst="straightConnector1">
              <a:avLst/>
            </a:prstGeom>
            <a:noFill/>
            <a:ln cap="flat" cmpd="sng" w="38100">
              <a:solidFill>
                <a:srgbClr val="00B050"/>
              </a:solidFill>
              <a:prstDash val="solid"/>
              <a:miter lim="800000"/>
              <a:headEnd len="sm" w="sm" type="none"/>
              <a:tailEnd len="med" w="med" type="triangle"/>
            </a:ln>
          </p:spPr>
        </p:cxnSp>
      </p:grpSp>
      <p:sp>
        <p:nvSpPr>
          <p:cNvPr id="2642" name="Google Shape;2642;p41"/>
          <p:cNvSpPr txBox="1"/>
          <p:nvPr/>
        </p:nvSpPr>
        <p:spPr>
          <a:xfrm>
            <a:off x="767862" y="3915571"/>
            <a:ext cx="5084299" cy="1962714"/>
          </a:xfrm>
          <a:prstGeom prst="rect">
            <a:avLst/>
          </a:prstGeom>
          <a:noFill/>
          <a:ln>
            <a:noFill/>
          </a:ln>
        </p:spPr>
        <p:txBody>
          <a:bodyPr anchorCtr="0" anchor="t" bIns="45700" lIns="91425" spcFirstLastPara="1" rIns="91425" wrap="square" tIns="45700">
            <a:normAutofit/>
          </a:bodyPr>
          <a:lstStyle/>
          <a:p>
            <a:pPr indent="-280988" lvl="0" marL="515938"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send packet from highest priority queue that has buffered packets</a:t>
            </a:r>
            <a:endParaRPr/>
          </a:p>
          <a:p>
            <a:pPr indent="-227012" lvl="1" marL="804863"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FCFS within priority class</a:t>
            </a:r>
            <a:endParaRPr/>
          </a:p>
        </p:txBody>
      </p:sp>
      <p:grpSp>
        <p:nvGrpSpPr>
          <p:cNvPr id="2643" name="Google Shape;2643;p41"/>
          <p:cNvGrpSpPr/>
          <p:nvPr/>
        </p:nvGrpSpPr>
        <p:grpSpPr>
          <a:xfrm>
            <a:off x="7671174" y="3917372"/>
            <a:ext cx="298450" cy="651303"/>
            <a:chOff x="7398516" y="3578212"/>
            <a:chExt cx="298450" cy="651303"/>
          </a:xfrm>
        </p:grpSpPr>
        <p:sp>
          <p:nvSpPr>
            <p:cNvPr id="2644" name="Google Shape;2644;p41"/>
            <p:cNvSpPr/>
            <p:nvPr/>
          </p:nvSpPr>
          <p:spPr>
            <a:xfrm>
              <a:off x="7440043" y="3649200"/>
              <a:ext cx="220266" cy="200218"/>
            </a:xfrm>
            <a:prstGeom prst="ellipse">
              <a:avLst/>
            </a:prstGeom>
            <a:solidFill>
              <a:srgbClr val="FFFFFF"/>
            </a:solidFill>
            <a:ln cap="flat" cmpd="sng" w="158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5" name="Google Shape;2645;p41"/>
            <p:cNvSpPr txBox="1"/>
            <p:nvPr/>
          </p:nvSpPr>
          <p:spPr>
            <a:xfrm>
              <a:off x="7398516" y="3578212"/>
              <a:ext cx="298450" cy="338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a:p>
          </p:txBody>
        </p:sp>
        <p:cxnSp>
          <p:nvCxnSpPr>
            <p:cNvPr id="2646" name="Google Shape;2646;p41"/>
            <p:cNvCxnSpPr/>
            <p:nvPr/>
          </p:nvCxnSpPr>
          <p:spPr>
            <a:xfrm>
              <a:off x="7551281" y="3850455"/>
              <a:ext cx="0" cy="379060"/>
            </a:xfrm>
            <a:prstGeom prst="straightConnector1">
              <a:avLst/>
            </a:prstGeom>
            <a:noFill/>
            <a:ln cap="flat" cmpd="sng" w="25400">
              <a:solidFill>
                <a:srgbClr val="FF0000"/>
              </a:solidFill>
              <a:prstDash val="solid"/>
              <a:miter lim="800000"/>
              <a:headEnd len="sm" w="sm" type="none"/>
              <a:tailEnd len="med" w="med" type="triangle"/>
            </a:ln>
          </p:spPr>
        </p:cxnSp>
      </p:grpSp>
      <p:grpSp>
        <p:nvGrpSpPr>
          <p:cNvPr id="2647" name="Google Shape;2647;p41"/>
          <p:cNvGrpSpPr/>
          <p:nvPr/>
        </p:nvGrpSpPr>
        <p:grpSpPr>
          <a:xfrm>
            <a:off x="7966553" y="3920142"/>
            <a:ext cx="298450" cy="651303"/>
            <a:chOff x="7398516" y="3578212"/>
            <a:chExt cx="298450" cy="651303"/>
          </a:xfrm>
        </p:grpSpPr>
        <p:sp>
          <p:nvSpPr>
            <p:cNvPr id="2648" name="Google Shape;2648;p41"/>
            <p:cNvSpPr/>
            <p:nvPr/>
          </p:nvSpPr>
          <p:spPr>
            <a:xfrm>
              <a:off x="7440043" y="3649200"/>
              <a:ext cx="220266" cy="200218"/>
            </a:xfrm>
            <a:prstGeom prst="ellipse">
              <a:avLst/>
            </a:prstGeom>
            <a:solidFill>
              <a:srgbClr val="FFFFFF"/>
            </a:solidFill>
            <a:ln cap="flat" cmpd="sng" w="158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49" name="Google Shape;2649;p41"/>
            <p:cNvSpPr txBox="1"/>
            <p:nvPr/>
          </p:nvSpPr>
          <p:spPr>
            <a:xfrm>
              <a:off x="7398516" y="3578212"/>
              <a:ext cx="298450" cy="338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3</a:t>
              </a:r>
              <a:endParaRPr/>
            </a:p>
          </p:txBody>
        </p:sp>
        <p:cxnSp>
          <p:nvCxnSpPr>
            <p:cNvPr id="2650" name="Google Shape;2650;p41"/>
            <p:cNvCxnSpPr/>
            <p:nvPr/>
          </p:nvCxnSpPr>
          <p:spPr>
            <a:xfrm>
              <a:off x="7551281" y="3850455"/>
              <a:ext cx="0" cy="379060"/>
            </a:xfrm>
            <a:prstGeom prst="straightConnector1">
              <a:avLst/>
            </a:prstGeom>
            <a:noFill/>
            <a:ln cap="flat" cmpd="sng" w="25400">
              <a:solidFill>
                <a:srgbClr val="FF0000"/>
              </a:solidFill>
              <a:prstDash val="solid"/>
              <a:miter lim="800000"/>
              <a:headEnd len="sm" w="sm" type="none"/>
              <a:tailEnd len="med" w="med" type="triangle"/>
            </a:ln>
          </p:spPr>
        </p:cxnSp>
      </p:grpSp>
      <p:grpSp>
        <p:nvGrpSpPr>
          <p:cNvPr id="2651" name="Google Shape;2651;p41"/>
          <p:cNvGrpSpPr/>
          <p:nvPr/>
        </p:nvGrpSpPr>
        <p:grpSpPr>
          <a:xfrm>
            <a:off x="8574489" y="3916263"/>
            <a:ext cx="298450" cy="651303"/>
            <a:chOff x="7398516" y="3578212"/>
            <a:chExt cx="298450" cy="651303"/>
          </a:xfrm>
        </p:grpSpPr>
        <p:sp>
          <p:nvSpPr>
            <p:cNvPr id="2652" name="Google Shape;2652;p41"/>
            <p:cNvSpPr/>
            <p:nvPr/>
          </p:nvSpPr>
          <p:spPr>
            <a:xfrm>
              <a:off x="7440043" y="3649200"/>
              <a:ext cx="220266" cy="200218"/>
            </a:xfrm>
            <a:prstGeom prst="ellipse">
              <a:avLst/>
            </a:prstGeom>
            <a:solidFill>
              <a:srgbClr val="FFFFFF"/>
            </a:solidFill>
            <a:ln cap="flat" cmpd="sng" w="158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3" name="Google Shape;2653;p41"/>
            <p:cNvSpPr txBox="1"/>
            <p:nvPr/>
          </p:nvSpPr>
          <p:spPr>
            <a:xfrm>
              <a:off x="7398516" y="3578212"/>
              <a:ext cx="298450" cy="338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4</a:t>
              </a:r>
              <a:endParaRPr/>
            </a:p>
          </p:txBody>
        </p:sp>
        <p:cxnSp>
          <p:nvCxnSpPr>
            <p:cNvPr id="2654" name="Google Shape;2654;p41"/>
            <p:cNvCxnSpPr/>
            <p:nvPr/>
          </p:nvCxnSpPr>
          <p:spPr>
            <a:xfrm>
              <a:off x="7551281" y="3850455"/>
              <a:ext cx="0" cy="379060"/>
            </a:xfrm>
            <a:prstGeom prst="straightConnector1">
              <a:avLst/>
            </a:prstGeom>
            <a:noFill/>
            <a:ln cap="flat" cmpd="sng" w="25400">
              <a:solidFill>
                <a:srgbClr val="FF0000"/>
              </a:solidFill>
              <a:prstDash val="solid"/>
              <a:miter lim="800000"/>
              <a:headEnd len="sm" w="sm" type="none"/>
              <a:tailEnd len="med" w="med" type="triangle"/>
            </a:ln>
          </p:spPr>
        </p:cxnSp>
      </p:grpSp>
      <p:grpSp>
        <p:nvGrpSpPr>
          <p:cNvPr id="2655" name="Google Shape;2655;p41"/>
          <p:cNvGrpSpPr/>
          <p:nvPr/>
        </p:nvGrpSpPr>
        <p:grpSpPr>
          <a:xfrm>
            <a:off x="7829819" y="3644517"/>
            <a:ext cx="298450" cy="927483"/>
            <a:chOff x="6725889" y="3647842"/>
            <a:chExt cx="298450" cy="927483"/>
          </a:xfrm>
        </p:grpSpPr>
        <p:sp>
          <p:nvSpPr>
            <p:cNvPr id="2656" name="Google Shape;2656;p41"/>
            <p:cNvSpPr/>
            <p:nvPr/>
          </p:nvSpPr>
          <p:spPr>
            <a:xfrm>
              <a:off x="6759258" y="3722164"/>
              <a:ext cx="220266" cy="200238"/>
            </a:xfrm>
            <a:prstGeom prst="ellipse">
              <a:avLst/>
            </a:prstGeom>
            <a:solidFill>
              <a:srgbClr val="FFFFFF"/>
            </a:solidFill>
            <a:ln cap="flat" cmpd="sng" w="1587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57" name="Google Shape;2657;p41"/>
            <p:cNvSpPr txBox="1"/>
            <p:nvPr/>
          </p:nvSpPr>
          <p:spPr>
            <a:xfrm>
              <a:off x="6725889" y="3647842"/>
              <a:ext cx="298450" cy="33878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a:t>
              </a:r>
              <a:endParaRPr/>
            </a:p>
          </p:txBody>
        </p:sp>
        <p:cxnSp>
          <p:nvCxnSpPr>
            <p:cNvPr id="2658" name="Google Shape;2658;p41"/>
            <p:cNvCxnSpPr/>
            <p:nvPr/>
          </p:nvCxnSpPr>
          <p:spPr>
            <a:xfrm>
              <a:off x="6866312" y="3920282"/>
              <a:ext cx="0" cy="655043"/>
            </a:xfrm>
            <a:prstGeom prst="straightConnector1">
              <a:avLst/>
            </a:prstGeom>
            <a:noFill/>
            <a:ln cap="flat" cmpd="sng" w="25400">
              <a:solidFill>
                <a:srgbClr val="00B050"/>
              </a:solidFill>
              <a:prstDash val="solid"/>
              <a:miter lim="800000"/>
              <a:headEnd len="sm" w="sm" type="none"/>
              <a:tailEnd len="med" w="med" type="triangle"/>
            </a:ln>
          </p:spPr>
        </p:cxnSp>
      </p:grpSp>
      <p:grpSp>
        <p:nvGrpSpPr>
          <p:cNvPr id="2659" name="Google Shape;2659;p41"/>
          <p:cNvGrpSpPr/>
          <p:nvPr/>
        </p:nvGrpSpPr>
        <p:grpSpPr>
          <a:xfrm>
            <a:off x="9807544" y="3925685"/>
            <a:ext cx="298450" cy="647977"/>
            <a:chOff x="7405166" y="3581538"/>
            <a:chExt cx="298450" cy="647977"/>
          </a:xfrm>
        </p:grpSpPr>
        <p:sp>
          <p:nvSpPr>
            <p:cNvPr id="2660" name="Google Shape;2660;p41"/>
            <p:cNvSpPr/>
            <p:nvPr/>
          </p:nvSpPr>
          <p:spPr>
            <a:xfrm>
              <a:off x="7440043" y="3649200"/>
              <a:ext cx="220266" cy="200218"/>
            </a:xfrm>
            <a:prstGeom prst="ellipse">
              <a:avLst/>
            </a:prstGeom>
            <a:solidFill>
              <a:srgbClr val="FFFFFF"/>
            </a:solidFill>
            <a:ln cap="flat" cmpd="sng" w="1587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1" name="Google Shape;2661;p41"/>
            <p:cNvSpPr txBox="1"/>
            <p:nvPr/>
          </p:nvSpPr>
          <p:spPr>
            <a:xfrm>
              <a:off x="7405166" y="3581538"/>
              <a:ext cx="298450" cy="338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a:t>
              </a:r>
              <a:endParaRPr/>
            </a:p>
          </p:txBody>
        </p:sp>
        <p:cxnSp>
          <p:nvCxnSpPr>
            <p:cNvPr id="2662" name="Google Shape;2662;p41"/>
            <p:cNvCxnSpPr/>
            <p:nvPr/>
          </p:nvCxnSpPr>
          <p:spPr>
            <a:xfrm>
              <a:off x="7551281" y="3850455"/>
              <a:ext cx="0" cy="379060"/>
            </a:xfrm>
            <a:prstGeom prst="straightConnector1">
              <a:avLst/>
            </a:prstGeom>
            <a:noFill/>
            <a:ln cap="flat" cmpd="sng" w="25400">
              <a:solidFill>
                <a:srgbClr val="00B050"/>
              </a:solidFill>
              <a:prstDash val="solid"/>
              <a:miter lim="800000"/>
              <a:headEnd len="sm" w="sm" type="none"/>
              <a:tailEnd len="med" w="med" type="triangle"/>
            </a:ln>
          </p:spPr>
        </p:cxnSp>
      </p:grpSp>
      <p:grpSp>
        <p:nvGrpSpPr>
          <p:cNvPr id="2663" name="Google Shape;2663;p41"/>
          <p:cNvGrpSpPr/>
          <p:nvPr/>
        </p:nvGrpSpPr>
        <p:grpSpPr>
          <a:xfrm>
            <a:off x="8029730" y="5366143"/>
            <a:ext cx="298450" cy="651728"/>
            <a:chOff x="7384663" y="5459245"/>
            <a:chExt cx="298450" cy="651728"/>
          </a:xfrm>
        </p:grpSpPr>
        <p:sp>
          <p:nvSpPr>
            <p:cNvPr id="2664" name="Google Shape;2664;p41"/>
            <p:cNvSpPr/>
            <p:nvPr/>
          </p:nvSpPr>
          <p:spPr>
            <a:xfrm>
              <a:off x="7426190" y="5843206"/>
              <a:ext cx="220266" cy="200218"/>
            </a:xfrm>
            <a:prstGeom prst="ellipse">
              <a:avLst/>
            </a:prstGeom>
            <a:solidFill>
              <a:srgbClr val="FFFFFF"/>
            </a:solidFill>
            <a:ln cap="flat" cmpd="sng" w="158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5" name="Google Shape;2665;p41"/>
            <p:cNvSpPr txBox="1"/>
            <p:nvPr/>
          </p:nvSpPr>
          <p:spPr>
            <a:xfrm>
              <a:off x="7384663" y="5772218"/>
              <a:ext cx="298450" cy="338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a:p>
          </p:txBody>
        </p:sp>
        <p:cxnSp>
          <p:nvCxnSpPr>
            <p:cNvPr id="2666" name="Google Shape;2666;p41"/>
            <p:cNvCxnSpPr/>
            <p:nvPr/>
          </p:nvCxnSpPr>
          <p:spPr>
            <a:xfrm>
              <a:off x="7537428" y="5459245"/>
              <a:ext cx="0" cy="379060"/>
            </a:xfrm>
            <a:prstGeom prst="straightConnector1">
              <a:avLst/>
            </a:prstGeom>
            <a:noFill/>
            <a:ln cap="flat" cmpd="sng" w="25400">
              <a:solidFill>
                <a:srgbClr val="FF0000"/>
              </a:solidFill>
              <a:prstDash val="solid"/>
              <a:miter lim="800000"/>
              <a:headEnd len="sm" w="sm" type="none"/>
              <a:tailEnd len="med" w="med" type="triangle"/>
            </a:ln>
          </p:spPr>
        </p:cxnSp>
      </p:grpSp>
      <p:grpSp>
        <p:nvGrpSpPr>
          <p:cNvPr id="2667" name="Google Shape;2667;p41"/>
          <p:cNvGrpSpPr/>
          <p:nvPr/>
        </p:nvGrpSpPr>
        <p:grpSpPr>
          <a:xfrm>
            <a:off x="8381636" y="5365589"/>
            <a:ext cx="298450" cy="651728"/>
            <a:chOff x="7391313" y="5459245"/>
            <a:chExt cx="298450" cy="651728"/>
          </a:xfrm>
        </p:grpSpPr>
        <p:sp>
          <p:nvSpPr>
            <p:cNvPr id="2668" name="Google Shape;2668;p41"/>
            <p:cNvSpPr/>
            <p:nvPr/>
          </p:nvSpPr>
          <p:spPr>
            <a:xfrm>
              <a:off x="7426190" y="5843206"/>
              <a:ext cx="220266" cy="200218"/>
            </a:xfrm>
            <a:prstGeom prst="ellipse">
              <a:avLst/>
            </a:prstGeom>
            <a:solidFill>
              <a:srgbClr val="FFFFFF"/>
            </a:solidFill>
            <a:ln cap="flat" cmpd="sng" w="158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9" name="Google Shape;2669;p41"/>
            <p:cNvSpPr txBox="1"/>
            <p:nvPr/>
          </p:nvSpPr>
          <p:spPr>
            <a:xfrm>
              <a:off x="7391313" y="5772218"/>
              <a:ext cx="298450" cy="338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3</a:t>
              </a:r>
              <a:endParaRPr/>
            </a:p>
          </p:txBody>
        </p:sp>
        <p:cxnSp>
          <p:nvCxnSpPr>
            <p:cNvPr id="2670" name="Google Shape;2670;p41"/>
            <p:cNvCxnSpPr/>
            <p:nvPr/>
          </p:nvCxnSpPr>
          <p:spPr>
            <a:xfrm>
              <a:off x="7537428" y="5459245"/>
              <a:ext cx="0" cy="379060"/>
            </a:xfrm>
            <a:prstGeom prst="straightConnector1">
              <a:avLst/>
            </a:prstGeom>
            <a:noFill/>
            <a:ln cap="flat" cmpd="sng" w="25400">
              <a:solidFill>
                <a:srgbClr val="FF0000"/>
              </a:solidFill>
              <a:prstDash val="solid"/>
              <a:miter lim="800000"/>
              <a:headEnd len="sm" w="sm" type="none"/>
              <a:tailEnd len="med" w="med" type="triangle"/>
            </a:ln>
          </p:spPr>
        </p:cxnSp>
      </p:grpSp>
      <p:grpSp>
        <p:nvGrpSpPr>
          <p:cNvPr id="2671" name="Google Shape;2671;p41"/>
          <p:cNvGrpSpPr/>
          <p:nvPr/>
        </p:nvGrpSpPr>
        <p:grpSpPr>
          <a:xfrm>
            <a:off x="8736867" y="5365034"/>
            <a:ext cx="298450" cy="651727"/>
            <a:chOff x="7391313" y="5459245"/>
            <a:chExt cx="298450" cy="651727"/>
          </a:xfrm>
        </p:grpSpPr>
        <p:sp>
          <p:nvSpPr>
            <p:cNvPr id="2672" name="Google Shape;2672;p41"/>
            <p:cNvSpPr/>
            <p:nvPr/>
          </p:nvSpPr>
          <p:spPr>
            <a:xfrm>
              <a:off x="7426190" y="5843206"/>
              <a:ext cx="220266" cy="200218"/>
            </a:xfrm>
            <a:prstGeom prst="ellipse">
              <a:avLst/>
            </a:prstGeom>
            <a:solidFill>
              <a:srgbClr val="FFFFFF"/>
            </a:solidFill>
            <a:ln cap="flat" cmpd="sng" w="1587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73" name="Google Shape;2673;p41"/>
            <p:cNvSpPr txBox="1"/>
            <p:nvPr/>
          </p:nvSpPr>
          <p:spPr>
            <a:xfrm>
              <a:off x="7391313" y="5772217"/>
              <a:ext cx="298450" cy="338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a:t>
              </a:r>
              <a:endParaRPr/>
            </a:p>
          </p:txBody>
        </p:sp>
        <p:cxnSp>
          <p:nvCxnSpPr>
            <p:cNvPr id="2674" name="Google Shape;2674;p41"/>
            <p:cNvCxnSpPr/>
            <p:nvPr/>
          </p:nvCxnSpPr>
          <p:spPr>
            <a:xfrm>
              <a:off x="7537428" y="5459245"/>
              <a:ext cx="0" cy="379060"/>
            </a:xfrm>
            <a:prstGeom prst="straightConnector1">
              <a:avLst/>
            </a:prstGeom>
            <a:noFill/>
            <a:ln cap="flat" cmpd="sng" w="25400">
              <a:solidFill>
                <a:srgbClr val="00B050"/>
              </a:solidFill>
              <a:prstDash val="solid"/>
              <a:miter lim="800000"/>
              <a:headEnd len="sm" w="sm" type="none"/>
              <a:tailEnd len="med" w="med" type="triangle"/>
            </a:ln>
          </p:spPr>
        </p:cxnSp>
      </p:grpSp>
      <p:grpSp>
        <p:nvGrpSpPr>
          <p:cNvPr id="2675" name="Google Shape;2675;p41"/>
          <p:cNvGrpSpPr/>
          <p:nvPr/>
        </p:nvGrpSpPr>
        <p:grpSpPr>
          <a:xfrm>
            <a:off x="9086001" y="5365035"/>
            <a:ext cx="298450" cy="651728"/>
            <a:chOff x="7391313" y="5459245"/>
            <a:chExt cx="298450" cy="651728"/>
          </a:xfrm>
        </p:grpSpPr>
        <p:sp>
          <p:nvSpPr>
            <p:cNvPr id="2676" name="Google Shape;2676;p41"/>
            <p:cNvSpPr/>
            <p:nvPr/>
          </p:nvSpPr>
          <p:spPr>
            <a:xfrm>
              <a:off x="7426190" y="5843206"/>
              <a:ext cx="220266" cy="200218"/>
            </a:xfrm>
            <a:prstGeom prst="ellipse">
              <a:avLst/>
            </a:prstGeom>
            <a:solidFill>
              <a:srgbClr val="FFFFFF"/>
            </a:solidFill>
            <a:ln cap="flat" cmpd="sng" w="158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77" name="Google Shape;2677;p41"/>
            <p:cNvSpPr txBox="1"/>
            <p:nvPr/>
          </p:nvSpPr>
          <p:spPr>
            <a:xfrm>
              <a:off x="7391313" y="5772218"/>
              <a:ext cx="298450" cy="338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4</a:t>
              </a:r>
              <a:endParaRPr/>
            </a:p>
          </p:txBody>
        </p:sp>
        <p:cxnSp>
          <p:nvCxnSpPr>
            <p:cNvPr id="2678" name="Google Shape;2678;p41"/>
            <p:cNvCxnSpPr/>
            <p:nvPr/>
          </p:nvCxnSpPr>
          <p:spPr>
            <a:xfrm>
              <a:off x="7537428" y="5459245"/>
              <a:ext cx="0" cy="379060"/>
            </a:xfrm>
            <a:prstGeom prst="straightConnector1">
              <a:avLst/>
            </a:prstGeom>
            <a:noFill/>
            <a:ln cap="flat" cmpd="sng" w="25400">
              <a:solidFill>
                <a:srgbClr val="FF0000"/>
              </a:solidFill>
              <a:prstDash val="solid"/>
              <a:miter lim="800000"/>
              <a:headEnd len="sm" w="sm" type="none"/>
              <a:tailEnd len="med" w="med" type="triangle"/>
            </a:ln>
          </p:spPr>
        </p:cxnSp>
      </p:grpSp>
      <p:grpSp>
        <p:nvGrpSpPr>
          <p:cNvPr id="2679" name="Google Shape;2679;p41"/>
          <p:cNvGrpSpPr/>
          <p:nvPr/>
        </p:nvGrpSpPr>
        <p:grpSpPr>
          <a:xfrm>
            <a:off x="10159452" y="5361155"/>
            <a:ext cx="298450" cy="651727"/>
            <a:chOff x="7391313" y="5459245"/>
            <a:chExt cx="298450" cy="651727"/>
          </a:xfrm>
        </p:grpSpPr>
        <p:sp>
          <p:nvSpPr>
            <p:cNvPr id="2680" name="Google Shape;2680;p41"/>
            <p:cNvSpPr/>
            <p:nvPr/>
          </p:nvSpPr>
          <p:spPr>
            <a:xfrm>
              <a:off x="7426190" y="5843206"/>
              <a:ext cx="220266" cy="200218"/>
            </a:xfrm>
            <a:prstGeom prst="ellipse">
              <a:avLst/>
            </a:prstGeom>
            <a:solidFill>
              <a:srgbClr val="FFFFFF"/>
            </a:solidFill>
            <a:ln cap="flat" cmpd="sng" w="1587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81" name="Google Shape;2681;p41"/>
            <p:cNvSpPr txBox="1"/>
            <p:nvPr/>
          </p:nvSpPr>
          <p:spPr>
            <a:xfrm>
              <a:off x="7391313" y="5772217"/>
              <a:ext cx="298450" cy="338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5</a:t>
              </a:r>
              <a:endParaRPr/>
            </a:p>
          </p:txBody>
        </p:sp>
        <p:cxnSp>
          <p:nvCxnSpPr>
            <p:cNvPr id="2682" name="Google Shape;2682;p41"/>
            <p:cNvCxnSpPr/>
            <p:nvPr/>
          </p:nvCxnSpPr>
          <p:spPr>
            <a:xfrm>
              <a:off x="7537428" y="5459245"/>
              <a:ext cx="0" cy="379060"/>
            </a:xfrm>
            <a:prstGeom prst="straightConnector1">
              <a:avLst/>
            </a:prstGeom>
            <a:noFill/>
            <a:ln cap="flat" cmpd="sng" w="25400">
              <a:solidFill>
                <a:srgbClr val="00B050"/>
              </a:solidFill>
              <a:prstDash val="solid"/>
              <a:miter lim="800000"/>
              <a:headEnd len="sm" w="sm" type="none"/>
              <a:tailEnd len="med" w="med" type="triangle"/>
            </a:ln>
          </p:spPr>
        </p:cxnSp>
      </p:grpSp>
      <p:sp>
        <p:nvSpPr>
          <p:cNvPr id="2683" name="Google Shape;2683;p4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2"/>
                                        </p:tgtEl>
                                        <p:attrNameLst>
                                          <p:attrName>style.visibility</p:attrName>
                                        </p:attrNameLst>
                                      </p:cBhvr>
                                      <p:to>
                                        <p:strVal val="visible"/>
                                      </p:to>
                                    </p:set>
                                    <p:animEffect filter="fade" transition="in">
                                      <p:cBhvr>
                                        <p:cTn dur="500"/>
                                        <p:tgtEl>
                                          <p:spTgt spid="2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0"/>
                                        </p:tgtEl>
                                        <p:attrNameLst>
                                          <p:attrName>style.visibility</p:attrName>
                                        </p:attrNameLst>
                                      </p:cBhvr>
                                      <p:to>
                                        <p:strVal val="visible"/>
                                      </p:to>
                                    </p:set>
                                    <p:animEffect filter="fade" transition="in">
                                      <p:cBhvr>
                                        <p:cTn dur="500"/>
                                        <p:tgtEl>
                                          <p:spTgt spid="26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3"/>
                                        </p:tgtEl>
                                        <p:attrNameLst>
                                          <p:attrName>style.visibility</p:attrName>
                                        </p:attrNameLst>
                                      </p:cBhvr>
                                      <p:to>
                                        <p:strVal val="visible"/>
                                      </p:to>
                                    </p:set>
                                    <p:animEffect filter="fade" transition="in">
                                      <p:cBhvr>
                                        <p:cTn dur="500"/>
                                        <p:tgtEl>
                                          <p:spTgt spid="26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05"/>
                                        </p:tgtEl>
                                        <p:attrNameLst>
                                          <p:attrName>style.visibility</p:attrName>
                                        </p:attrNameLst>
                                      </p:cBhvr>
                                      <p:to>
                                        <p:strVal val="visible"/>
                                      </p:to>
                                    </p:set>
                                    <p:animEffect filter="fade" transition="in">
                                      <p:cBhvr>
                                        <p:cTn dur="500"/>
                                        <p:tgtEl>
                                          <p:spTgt spid="2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5"/>
                                        </p:tgtEl>
                                        <p:attrNameLst>
                                          <p:attrName>style.visibility</p:attrName>
                                        </p:attrNameLst>
                                      </p:cBhvr>
                                      <p:to>
                                        <p:strVal val="visible"/>
                                      </p:to>
                                    </p:set>
                                    <p:animEffect filter="fade" transition="in">
                                      <p:cBhvr>
                                        <p:cTn dur="500"/>
                                        <p:tgtEl>
                                          <p:spTgt spid="2655"/>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2647"/>
                                        </p:tgtEl>
                                        <p:attrNameLst>
                                          <p:attrName>style.visibility</p:attrName>
                                        </p:attrNameLst>
                                      </p:cBhvr>
                                      <p:to>
                                        <p:strVal val="visible"/>
                                      </p:to>
                                    </p:set>
                                    <p:animEffect filter="fade" transition="in">
                                      <p:cBhvr>
                                        <p:cTn dur="500"/>
                                        <p:tgtEl>
                                          <p:spTgt spid="2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3"/>
                                        </p:tgtEl>
                                        <p:attrNameLst>
                                          <p:attrName>style.visibility</p:attrName>
                                        </p:attrNameLst>
                                      </p:cBhvr>
                                      <p:to>
                                        <p:strVal val="visible"/>
                                      </p:to>
                                    </p:set>
                                    <p:animEffect filter="fade" transition="in">
                                      <p:cBhvr>
                                        <p:cTn dur="500"/>
                                        <p:tgtEl>
                                          <p:spTgt spid="266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10"/>
                                        </p:tgtEl>
                                        <p:attrNameLst>
                                          <p:attrName>style.visibility</p:attrName>
                                        </p:attrNameLst>
                                      </p:cBhvr>
                                      <p:to>
                                        <p:strVal val="visible"/>
                                      </p:to>
                                    </p:set>
                                    <p:animEffect filter="fade" transition="in">
                                      <p:cBhvr>
                                        <p:cTn dur="500"/>
                                        <p:tgtEl>
                                          <p:spTgt spid="2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7"/>
                                        </p:tgtEl>
                                        <p:attrNameLst>
                                          <p:attrName>style.visibility</p:attrName>
                                        </p:attrNameLst>
                                      </p:cBhvr>
                                      <p:to>
                                        <p:strVal val="visible"/>
                                      </p:to>
                                    </p:set>
                                    <p:animEffect filter="fade" transition="in">
                                      <p:cBhvr>
                                        <p:cTn dur="500"/>
                                        <p:tgtEl>
                                          <p:spTgt spid="266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15"/>
                                        </p:tgtEl>
                                        <p:attrNameLst>
                                          <p:attrName>style.visibility</p:attrName>
                                        </p:attrNameLst>
                                      </p:cBhvr>
                                      <p:to>
                                        <p:strVal val="visible"/>
                                      </p:to>
                                    </p:set>
                                    <p:animEffect filter="fade" transition="in">
                                      <p:cBhvr>
                                        <p:cTn dur="500"/>
                                        <p:tgtEl>
                                          <p:spTgt spid="26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1"/>
                                        </p:tgtEl>
                                        <p:attrNameLst>
                                          <p:attrName>style.visibility</p:attrName>
                                        </p:attrNameLst>
                                      </p:cBhvr>
                                      <p:to>
                                        <p:strVal val="visible"/>
                                      </p:to>
                                    </p:set>
                                    <p:animEffect filter="fade" transition="in">
                                      <p:cBhvr>
                                        <p:cTn dur="500"/>
                                        <p:tgtEl>
                                          <p:spTgt spid="26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671"/>
                                        </p:tgtEl>
                                        <p:attrNameLst>
                                          <p:attrName>style.visibility</p:attrName>
                                        </p:attrNameLst>
                                      </p:cBhvr>
                                      <p:to>
                                        <p:strVal val="visible"/>
                                      </p:to>
                                    </p:set>
                                    <p:animEffect filter="fade" transition="in">
                                      <p:cBhvr>
                                        <p:cTn dur="500"/>
                                        <p:tgtEl>
                                          <p:spTgt spid="267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20"/>
                                        </p:tgtEl>
                                        <p:attrNameLst>
                                          <p:attrName>style.visibility</p:attrName>
                                        </p:attrNameLst>
                                      </p:cBhvr>
                                      <p:to>
                                        <p:strVal val="visible"/>
                                      </p:to>
                                    </p:set>
                                    <p:animEffect filter="fade" transition="in">
                                      <p:cBhvr>
                                        <p:cTn dur="500"/>
                                        <p:tgtEl>
                                          <p:spTgt spid="262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675"/>
                                        </p:tgtEl>
                                        <p:attrNameLst>
                                          <p:attrName>style.visibility</p:attrName>
                                        </p:attrNameLst>
                                      </p:cBhvr>
                                      <p:to>
                                        <p:strVal val="visible"/>
                                      </p:to>
                                    </p:set>
                                    <p:animEffect filter="fade" transition="in">
                                      <p:cBhvr>
                                        <p:cTn dur="500"/>
                                        <p:tgtEl>
                                          <p:spTgt spid="267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659"/>
                                        </p:tgtEl>
                                        <p:attrNameLst>
                                          <p:attrName>style.visibility</p:attrName>
                                        </p:attrNameLst>
                                      </p:cBhvr>
                                      <p:to>
                                        <p:strVal val="visible"/>
                                      </p:to>
                                    </p:set>
                                    <p:animEffect filter="fade" transition="in">
                                      <p:cBhvr>
                                        <p:cTn dur="500"/>
                                        <p:tgtEl>
                                          <p:spTgt spid="2659"/>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625"/>
                                        </p:tgtEl>
                                        <p:attrNameLst>
                                          <p:attrName>style.visibility</p:attrName>
                                        </p:attrNameLst>
                                      </p:cBhvr>
                                      <p:to>
                                        <p:strVal val="visible"/>
                                      </p:to>
                                    </p:set>
                                    <p:animEffect filter="fade" transition="in">
                                      <p:cBhvr>
                                        <p:cTn dur="500"/>
                                        <p:tgtEl>
                                          <p:spTgt spid="2625"/>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679"/>
                                        </p:tgtEl>
                                        <p:attrNameLst>
                                          <p:attrName>style.visibility</p:attrName>
                                        </p:attrNameLst>
                                      </p:cBhvr>
                                      <p:to>
                                        <p:strVal val="visible"/>
                                      </p:to>
                                    </p:set>
                                    <p:animEffect filter="fade" transition="in">
                                      <p:cBhvr>
                                        <p:cTn dur="500"/>
                                        <p:tgtEl>
                                          <p:spTgt spid="26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8" name="Shape 2688"/>
        <p:cNvGrpSpPr/>
        <p:nvPr/>
      </p:nvGrpSpPr>
      <p:grpSpPr>
        <a:xfrm>
          <a:off x="0" y="0"/>
          <a:ext cx="0" cy="0"/>
          <a:chOff x="0" y="0"/>
          <a:chExt cx="0" cy="0"/>
        </a:xfrm>
      </p:grpSpPr>
      <p:sp>
        <p:nvSpPr>
          <p:cNvPr id="2689" name="Google Shape;2689;p42"/>
          <p:cNvSpPr txBox="1"/>
          <p:nvPr>
            <p:ph idx="1" type="body"/>
          </p:nvPr>
        </p:nvSpPr>
        <p:spPr>
          <a:xfrm>
            <a:off x="722890" y="1409359"/>
            <a:ext cx="5155396" cy="2513284"/>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3200"/>
              <a:buNone/>
            </a:pPr>
            <a:r>
              <a:rPr i="1" lang="en-US" sz="3200">
                <a:solidFill>
                  <a:srgbClr val="CC0000"/>
                </a:solidFill>
              </a:rPr>
              <a:t>Round Robin (RR) scheduling:</a:t>
            </a:r>
            <a:endParaRPr/>
          </a:p>
          <a:p>
            <a:pPr indent="-223837" lvl="0" marL="461963" rtl="0" algn="l">
              <a:lnSpc>
                <a:spcPct val="90000"/>
              </a:lnSpc>
              <a:spcBef>
                <a:spcPts val="1000"/>
              </a:spcBef>
              <a:spcAft>
                <a:spcPts val="0"/>
              </a:spcAft>
              <a:buSzPts val="3200"/>
              <a:buChar char="▪"/>
            </a:pPr>
            <a:r>
              <a:rPr lang="en-US" sz="3200"/>
              <a:t>arriving traffic classified, queued by class</a:t>
            </a:r>
            <a:endParaRPr/>
          </a:p>
          <a:p>
            <a:pPr indent="-223837" lvl="1" marL="804863" rtl="0" algn="l">
              <a:lnSpc>
                <a:spcPct val="90000"/>
              </a:lnSpc>
              <a:spcBef>
                <a:spcPts val="500"/>
              </a:spcBef>
              <a:spcAft>
                <a:spcPts val="0"/>
              </a:spcAft>
              <a:buSzPts val="2800"/>
              <a:buChar char="•"/>
            </a:pPr>
            <a:r>
              <a:rPr lang="en-US" sz="2800"/>
              <a:t>any header fields can be used for classification</a:t>
            </a:r>
            <a:endParaRPr/>
          </a:p>
        </p:txBody>
      </p:sp>
      <p:sp>
        <p:nvSpPr>
          <p:cNvPr id="2690" name="Google Shape;2690;p42"/>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Scheduling policies: round robin</a:t>
            </a:r>
            <a:endParaRPr/>
          </a:p>
        </p:txBody>
      </p:sp>
      <p:cxnSp>
        <p:nvCxnSpPr>
          <p:cNvPr id="2691" name="Google Shape;2691;p42"/>
          <p:cNvCxnSpPr/>
          <p:nvPr/>
        </p:nvCxnSpPr>
        <p:spPr>
          <a:xfrm>
            <a:off x="10755082" y="4071258"/>
            <a:ext cx="457200" cy="0"/>
          </a:xfrm>
          <a:prstGeom prst="straightConnector1">
            <a:avLst/>
          </a:prstGeom>
          <a:noFill/>
          <a:ln cap="flat" cmpd="sng" w="38100">
            <a:solidFill>
              <a:schemeClr val="dk1"/>
            </a:solidFill>
            <a:prstDash val="solid"/>
            <a:miter lim="800000"/>
            <a:headEnd len="sm" w="sm" type="none"/>
            <a:tailEnd len="sm" w="sm" type="none"/>
          </a:ln>
        </p:spPr>
      </p:cxnSp>
      <p:grpSp>
        <p:nvGrpSpPr>
          <p:cNvPr id="2692" name="Google Shape;2692;p42"/>
          <p:cNvGrpSpPr/>
          <p:nvPr/>
        </p:nvGrpSpPr>
        <p:grpSpPr>
          <a:xfrm>
            <a:off x="7990116" y="2719344"/>
            <a:ext cx="1274199" cy="760001"/>
            <a:chOff x="1670312" y="2562997"/>
            <a:chExt cx="940317" cy="565219"/>
          </a:xfrm>
        </p:grpSpPr>
        <p:grpSp>
          <p:nvGrpSpPr>
            <p:cNvPr id="2693" name="Google Shape;2693;p42"/>
            <p:cNvGrpSpPr/>
            <p:nvPr/>
          </p:nvGrpSpPr>
          <p:grpSpPr>
            <a:xfrm>
              <a:off x="1670312" y="2562997"/>
              <a:ext cx="929822" cy="565219"/>
              <a:chOff x="1670312" y="2562997"/>
              <a:chExt cx="929822" cy="565219"/>
            </a:xfrm>
          </p:grpSpPr>
          <p:sp>
            <p:nvSpPr>
              <p:cNvPr id="2694" name="Google Shape;2694;p42"/>
              <p:cNvSpPr/>
              <p:nvPr/>
            </p:nvSpPr>
            <p:spPr>
              <a:xfrm>
                <a:off x="1670312" y="2562997"/>
                <a:ext cx="929822" cy="563157"/>
              </a:xfrm>
              <a:prstGeom prst="rect">
                <a:avLst/>
              </a:prstGeom>
              <a:noFill/>
              <a:ln cap="flat" cmpd="sng" w="190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695" name="Google Shape;2695;p42"/>
              <p:cNvCxnSpPr/>
              <p:nvPr/>
            </p:nvCxnSpPr>
            <p:spPr>
              <a:xfrm flipH="1">
                <a:off x="1786358" y="256753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696" name="Google Shape;2696;p42"/>
              <p:cNvCxnSpPr/>
              <p:nvPr/>
            </p:nvCxnSpPr>
            <p:spPr>
              <a:xfrm flipH="1">
                <a:off x="1911544" y="2566974"/>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697" name="Google Shape;2697;p42"/>
              <p:cNvCxnSpPr/>
              <p:nvPr/>
            </p:nvCxnSpPr>
            <p:spPr>
              <a:xfrm flipH="1">
                <a:off x="2027659" y="257032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698" name="Google Shape;2698;p42"/>
              <p:cNvCxnSpPr/>
              <p:nvPr/>
            </p:nvCxnSpPr>
            <p:spPr>
              <a:xfrm flipH="1">
                <a:off x="2134843" y="2564600"/>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699" name="Google Shape;2699;p42"/>
              <p:cNvCxnSpPr/>
              <p:nvPr/>
            </p:nvCxnSpPr>
            <p:spPr>
              <a:xfrm flipH="1">
                <a:off x="2244397" y="256669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00" name="Google Shape;2700;p42"/>
              <p:cNvCxnSpPr/>
              <p:nvPr/>
            </p:nvCxnSpPr>
            <p:spPr>
              <a:xfrm flipH="1">
                <a:off x="2365675" y="2568786"/>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01" name="Google Shape;2701;p42"/>
              <p:cNvCxnSpPr/>
              <p:nvPr/>
            </p:nvCxnSpPr>
            <p:spPr>
              <a:xfrm flipH="1">
                <a:off x="2483045" y="2566971"/>
                <a:ext cx="4536" cy="557893"/>
              </a:xfrm>
              <a:prstGeom prst="straightConnector1">
                <a:avLst/>
              </a:prstGeom>
              <a:noFill/>
              <a:ln cap="flat" cmpd="sng" w="19050">
                <a:solidFill>
                  <a:schemeClr val="dk1"/>
                </a:solidFill>
                <a:prstDash val="solid"/>
                <a:round/>
                <a:headEnd len="med" w="med" type="none"/>
                <a:tailEnd len="med" w="med" type="none"/>
              </a:ln>
            </p:spPr>
          </p:cxnSp>
        </p:grpSp>
        <p:sp>
          <p:nvSpPr>
            <p:cNvPr id="2702" name="Google Shape;2702;p42"/>
            <p:cNvSpPr/>
            <p:nvPr/>
          </p:nvSpPr>
          <p:spPr>
            <a:xfrm>
              <a:off x="1916862" y="2571262"/>
              <a:ext cx="693767" cy="552560"/>
            </a:xfrm>
            <a:prstGeom prst="rect">
              <a:avLst/>
            </a:prstGeom>
            <a:solidFill>
              <a:srgbClr val="FF0000">
                <a:alpha val="7058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703" name="Google Shape;2703;p42"/>
          <p:cNvGrpSpPr/>
          <p:nvPr/>
        </p:nvGrpSpPr>
        <p:grpSpPr>
          <a:xfrm>
            <a:off x="8007879" y="3655287"/>
            <a:ext cx="1292387" cy="763274"/>
            <a:chOff x="1670312" y="2562997"/>
            <a:chExt cx="940318" cy="565219"/>
          </a:xfrm>
        </p:grpSpPr>
        <p:grpSp>
          <p:nvGrpSpPr>
            <p:cNvPr id="2704" name="Google Shape;2704;p42"/>
            <p:cNvGrpSpPr/>
            <p:nvPr/>
          </p:nvGrpSpPr>
          <p:grpSpPr>
            <a:xfrm>
              <a:off x="1670312" y="2562997"/>
              <a:ext cx="929822" cy="565219"/>
              <a:chOff x="1670312" y="2562997"/>
              <a:chExt cx="929822" cy="565219"/>
            </a:xfrm>
          </p:grpSpPr>
          <p:sp>
            <p:nvSpPr>
              <p:cNvPr id="2705" name="Google Shape;2705;p42"/>
              <p:cNvSpPr/>
              <p:nvPr/>
            </p:nvSpPr>
            <p:spPr>
              <a:xfrm>
                <a:off x="1670312" y="2562997"/>
                <a:ext cx="929822" cy="563157"/>
              </a:xfrm>
              <a:prstGeom prst="rect">
                <a:avLst/>
              </a:prstGeom>
              <a:noFill/>
              <a:ln cap="flat" cmpd="sng" w="190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706" name="Google Shape;2706;p42"/>
              <p:cNvCxnSpPr/>
              <p:nvPr/>
            </p:nvCxnSpPr>
            <p:spPr>
              <a:xfrm flipH="1">
                <a:off x="1786358" y="256753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07" name="Google Shape;2707;p42"/>
              <p:cNvCxnSpPr/>
              <p:nvPr/>
            </p:nvCxnSpPr>
            <p:spPr>
              <a:xfrm flipH="1">
                <a:off x="1911544" y="2566974"/>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08" name="Google Shape;2708;p42"/>
              <p:cNvCxnSpPr/>
              <p:nvPr/>
            </p:nvCxnSpPr>
            <p:spPr>
              <a:xfrm flipH="1">
                <a:off x="2027659" y="257032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09" name="Google Shape;2709;p42"/>
              <p:cNvCxnSpPr/>
              <p:nvPr/>
            </p:nvCxnSpPr>
            <p:spPr>
              <a:xfrm flipH="1">
                <a:off x="2134843" y="2564600"/>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10" name="Google Shape;2710;p42"/>
              <p:cNvCxnSpPr/>
              <p:nvPr/>
            </p:nvCxnSpPr>
            <p:spPr>
              <a:xfrm flipH="1">
                <a:off x="2244397" y="256669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11" name="Google Shape;2711;p42"/>
              <p:cNvCxnSpPr/>
              <p:nvPr/>
            </p:nvCxnSpPr>
            <p:spPr>
              <a:xfrm flipH="1">
                <a:off x="2365675" y="2568786"/>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12" name="Google Shape;2712;p42"/>
              <p:cNvCxnSpPr/>
              <p:nvPr/>
            </p:nvCxnSpPr>
            <p:spPr>
              <a:xfrm flipH="1">
                <a:off x="2483045" y="2566971"/>
                <a:ext cx="4536" cy="557893"/>
              </a:xfrm>
              <a:prstGeom prst="straightConnector1">
                <a:avLst/>
              </a:prstGeom>
              <a:noFill/>
              <a:ln cap="flat" cmpd="sng" w="19050">
                <a:solidFill>
                  <a:schemeClr val="dk1"/>
                </a:solidFill>
                <a:prstDash val="solid"/>
                <a:round/>
                <a:headEnd len="med" w="med" type="none"/>
                <a:tailEnd len="med" w="med" type="none"/>
              </a:ln>
            </p:spPr>
          </p:cxnSp>
        </p:grpSp>
        <p:sp>
          <p:nvSpPr>
            <p:cNvPr id="2713" name="Google Shape;2713;p42"/>
            <p:cNvSpPr/>
            <p:nvPr/>
          </p:nvSpPr>
          <p:spPr>
            <a:xfrm>
              <a:off x="2235418" y="2571262"/>
              <a:ext cx="375212" cy="552560"/>
            </a:xfrm>
            <a:prstGeom prst="rect">
              <a:avLst/>
            </a:prstGeom>
            <a:solidFill>
              <a:srgbClr val="00B050">
                <a:alpha val="7058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714" name="Google Shape;2714;p42"/>
          <p:cNvGrpSpPr/>
          <p:nvPr/>
        </p:nvGrpSpPr>
        <p:grpSpPr>
          <a:xfrm>
            <a:off x="8004017" y="4563481"/>
            <a:ext cx="1292385" cy="721744"/>
            <a:chOff x="1670312" y="2562997"/>
            <a:chExt cx="940317" cy="565219"/>
          </a:xfrm>
        </p:grpSpPr>
        <p:grpSp>
          <p:nvGrpSpPr>
            <p:cNvPr id="2715" name="Google Shape;2715;p42"/>
            <p:cNvGrpSpPr/>
            <p:nvPr/>
          </p:nvGrpSpPr>
          <p:grpSpPr>
            <a:xfrm>
              <a:off x="1670312" y="2562997"/>
              <a:ext cx="929822" cy="565219"/>
              <a:chOff x="1670312" y="2562997"/>
              <a:chExt cx="929822" cy="565219"/>
            </a:xfrm>
          </p:grpSpPr>
          <p:sp>
            <p:nvSpPr>
              <p:cNvPr id="2716" name="Google Shape;2716;p42"/>
              <p:cNvSpPr/>
              <p:nvPr/>
            </p:nvSpPr>
            <p:spPr>
              <a:xfrm>
                <a:off x="1670312" y="2562997"/>
                <a:ext cx="929822" cy="563157"/>
              </a:xfrm>
              <a:prstGeom prst="rect">
                <a:avLst/>
              </a:prstGeom>
              <a:noFill/>
              <a:ln cap="flat" cmpd="sng" w="190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717" name="Google Shape;2717;p42"/>
              <p:cNvCxnSpPr/>
              <p:nvPr/>
            </p:nvCxnSpPr>
            <p:spPr>
              <a:xfrm flipH="1">
                <a:off x="1786358" y="256753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18" name="Google Shape;2718;p42"/>
              <p:cNvCxnSpPr/>
              <p:nvPr/>
            </p:nvCxnSpPr>
            <p:spPr>
              <a:xfrm flipH="1">
                <a:off x="1911544" y="2566974"/>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19" name="Google Shape;2719;p42"/>
              <p:cNvCxnSpPr/>
              <p:nvPr/>
            </p:nvCxnSpPr>
            <p:spPr>
              <a:xfrm flipH="1">
                <a:off x="2027659" y="257032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20" name="Google Shape;2720;p42"/>
              <p:cNvCxnSpPr/>
              <p:nvPr/>
            </p:nvCxnSpPr>
            <p:spPr>
              <a:xfrm flipH="1">
                <a:off x="2134843" y="2564600"/>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21" name="Google Shape;2721;p42"/>
              <p:cNvCxnSpPr/>
              <p:nvPr/>
            </p:nvCxnSpPr>
            <p:spPr>
              <a:xfrm flipH="1">
                <a:off x="2244397" y="256669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22" name="Google Shape;2722;p42"/>
              <p:cNvCxnSpPr/>
              <p:nvPr/>
            </p:nvCxnSpPr>
            <p:spPr>
              <a:xfrm flipH="1">
                <a:off x="2365675" y="2568786"/>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23" name="Google Shape;2723;p42"/>
              <p:cNvCxnSpPr/>
              <p:nvPr/>
            </p:nvCxnSpPr>
            <p:spPr>
              <a:xfrm flipH="1">
                <a:off x="2483045" y="2566971"/>
                <a:ext cx="4536" cy="557893"/>
              </a:xfrm>
              <a:prstGeom prst="straightConnector1">
                <a:avLst/>
              </a:prstGeom>
              <a:noFill/>
              <a:ln cap="flat" cmpd="sng" w="19050">
                <a:solidFill>
                  <a:schemeClr val="dk1"/>
                </a:solidFill>
                <a:prstDash val="solid"/>
                <a:round/>
                <a:headEnd len="med" w="med" type="none"/>
                <a:tailEnd len="med" w="med" type="none"/>
              </a:ln>
            </p:spPr>
          </p:cxnSp>
        </p:grpSp>
        <p:sp>
          <p:nvSpPr>
            <p:cNvPr id="2724" name="Google Shape;2724;p42"/>
            <p:cNvSpPr/>
            <p:nvPr/>
          </p:nvSpPr>
          <p:spPr>
            <a:xfrm>
              <a:off x="2131937" y="2571262"/>
              <a:ext cx="478692" cy="552560"/>
            </a:xfrm>
            <a:prstGeom prst="rect">
              <a:avLst/>
            </a:prstGeom>
            <a:solidFill>
              <a:srgbClr val="3333CC">
                <a:alpha val="7058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725" name="Google Shape;2725;p42"/>
          <p:cNvSpPr/>
          <p:nvPr/>
        </p:nvSpPr>
        <p:spPr>
          <a:xfrm rot="5400000">
            <a:off x="6881445" y="3717354"/>
            <a:ext cx="811706" cy="665402"/>
          </a:xfrm>
          <a:prstGeom prst="triangle">
            <a:avLst>
              <a:gd fmla="val 50000" name="adj"/>
            </a:avLst>
          </a:prstGeom>
          <a:solidFill>
            <a:schemeClr val="lt1"/>
          </a:solidFill>
          <a:ln cap="flat" cmpd="sng" w="317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726" name="Google Shape;2726;p42"/>
          <p:cNvGrpSpPr/>
          <p:nvPr/>
        </p:nvGrpSpPr>
        <p:grpSpPr>
          <a:xfrm>
            <a:off x="6303665" y="3871966"/>
            <a:ext cx="567187" cy="339970"/>
            <a:chOff x="9460523" y="6049108"/>
            <a:chExt cx="567187" cy="339970"/>
          </a:xfrm>
        </p:grpSpPr>
        <p:cxnSp>
          <p:nvCxnSpPr>
            <p:cNvPr id="2727" name="Google Shape;2727;p42"/>
            <p:cNvCxnSpPr/>
            <p:nvPr/>
          </p:nvCxnSpPr>
          <p:spPr>
            <a:xfrm>
              <a:off x="9460523" y="6049108"/>
              <a:ext cx="562708"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728" name="Google Shape;2728;p42"/>
            <p:cNvCxnSpPr/>
            <p:nvPr/>
          </p:nvCxnSpPr>
          <p:spPr>
            <a:xfrm>
              <a:off x="9461050" y="6219093"/>
              <a:ext cx="562708" cy="0"/>
            </a:xfrm>
            <a:prstGeom prst="straightConnector1">
              <a:avLst/>
            </a:prstGeom>
            <a:noFill/>
            <a:ln cap="flat" cmpd="sng" w="38100">
              <a:solidFill>
                <a:srgbClr val="00B050"/>
              </a:solidFill>
              <a:prstDash val="solid"/>
              <a:miter lim="800000"/>
              <a:headEnd len="sm" w="sm" type="none"/>
              <a:tailEnd len="med" w="med" type="triangle"/>
            </a:ln>
          </p:spPr>
        </p:cxnSp>
        <p:cxnSp>
          <p:nvCxnSpPr>
            <p:cNvPr id="2729" name="Google Shape;2729;p42"/>
            <p:cNvCxnSpPr/>
            <p:nvPr/>
          </p:nvCxnSpPr>
          <p:spPr>
            <a:xfrm>
              <a:off x="9465002" y="6389078"/>
              <a:ext cx="562708" cy="0"/>
            </a:xfrm>
            <a:prstGeom prst="straightConnector1">
              <a:avLst/>
            </a:prstGeom>
            <a:noFill/>
            <a:ln cap="flat" cmpd="sng" w="38100">
              <a:solidFill>
                <a:srgbClr val="3333CC"/>
              </a:solidFill>
              <a:prstDash val="solid"/>
              <a:miter lim="800000"/>
              <a:headEnd len="sm" w="sm" type="none"/>
              <a:tailEnd len="med" w="med" type="triangle"/>
            </a:ln>
          </p:spPr>
        </p:cxnSp>
      </p:grpSp>
      <p:grpSp>
        <p:nvGrpSpPr>
          <p:cNvPr id="2730" name="Google Shape;2730;p42"/>
          <p:cNvGrpSpPr/>
          <p:nvPr/>
        </p:nvGrpSpPr>
        <p:grpSpPr>
          <a:xfrm>
            <a:off x="11245773" y="3893738"/>
            <a:ext cx="567187" cy="339970"/>
            <a:chOff x="9460523" y="6049108"/>
            <a:chExt cx="567187" cy="339970"/>
          </a:xfrm>
        </p:grpSpPr>
        <p:cxnSp>
          <p:nvCxnSpPr>
            <p:cNvPr id="2731" name="Google Shape;2731;p42"/>
            <p:cNvCxnSpPr/>
            <p:nvPr/>
          </p:nvCxnSpPr>
          <p:spPr>
            <a:xfrm>
              <a:off x="9460523" y="6049108"/>
              <a:ext cx="562708"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732" name="Google Shape;2732;p42"/>
            <p:cNvCxnSpPr/>
            <p:nvPr/>
          </p:nvCxnSpPr>
          <p:spPr>
            <a:xfrm>
              <a:off x="9461050" y="6219093"/>
              <a:ext cx="562708" cy="0"/>
            </a:xfrm>
            <a:prstGeom prst="straightConnector1">
              <a:avLst/>
            </a:prstGeom>
            <a:noFill/>
            <a:ln cap="flat" cmpd="sng" w="38100">
              <a:solidFill>
                <a:srgbClr val="00B050"/>
              </a:solidFill>
              <a:prstDash val="solid"/>
              <a:miter lim="800000"/>
              <a:headEnd len="sm" w="sm" type="none"/>
              <a:tailEnd len="med" w="med" type="triangle"/>
            </a:ln>
          </p:spPr>
        </p:cxnSp>
        <p:cxnSp>
          <p:nvCxnSpPr>
            <p:cNvPr id="2733" name="Google Shape;2733;p42"/>
            <p:cNvCxnSpPr/>
            <p:nvPr/>
          </p:nvCxnSpPr>
          <p:spPr>
            <a:xfrm>
              <a:off x="9465002" y="6389078"/>
              <a:ext cx="562708" cy="0"/>
            </a:xfrm>
            <a:prstGeom prst="straightConnector1">
              <a:avLst/>
            </a:prstGeom>
            <a:noFill/>
            <a:ln cap="flat" cmpd="sng" w="38100">
              <a:solidFill>
                <a:srgbClr val="3333CC"/>
              </a:solidFill>
              <a:prstDash val="solid"/>
              <a:miter lim="800000"/>
              <a:headEnd len="sm" w="sm" type="none"/>
              <a:tailEnd len="med" w="med" type="triangle"/>
            </a:ln>
          </p:spPr>
        </p:cxnSp>
      </p:grpSp>
      <p:sp>
        <p:nvSpPr>
          <p:cNvPr id="2734" name="Google Shape;2734;p42"/>
          <p:cNvSpPr txBox="1"/>
          <p:nvPr/>
        </p:nvSpPr>
        <p:spPr>
          <a:xfrm>
            <a:off x="6576771" y="4550229"/>
            <a:ext cx="990656" cy="590931"/>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classify </a:t>
            </a:r>
            <a:endParaRPr/>
          </a:p>
          <a:p>
            <a:pPr indent="0" lvl="0" marL="0" marR="0" rtl="0" algn="ctr">
              <a:lnSpc>
                <a:spcPct val="8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arrivals</a:t>
            </a:r>
            <a:endParaRPr/>
          </a:p>
        </p:txBody>
      </p:sp>
      <p:sp>
        <p:nvSpPr>
          <p:cNvPr id="2735" name="Google Shape;2735;p42"/>
          <p:cNvSpPr txBox="1"/>
          <p:nvPr/>
        </p:nvSpPr>
        <p:spPr>
          <a:xfrm>
            <a:off x="10609189" y="4515922"/>
            <a:ext cx="1332224" cy="34471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departures</a:t>
            </a:r>
            <a:endParaRPr/>
          </a:p>
        </p:txBody>
      </p:sp>
      <p:cxnSp>
        <p:nvCxnSpPr>
          <p:cNvPr id="2736" name="Google Shape;2736;p42"/>
          <p:cNvCxnSpPr>
            <a:stCxn id="2725" idx="0"/>
          </p:cNvCxnSpPr>
          <p:nvPr/>
        </p:nvCxnSpPr>
        <p:spPr>
          <a:xfrm flipH="1" rot="10800000">
            <a:off x="7619999" y="3067555"/>
            <a:ext cx="682500" cy="982500"/>
          </a:xfrm>
          <a:prstGeom prst="straightConnector1">
            <a:avLst/>
          </a:prstGeom>
          <a:noFill/>
          <a:ln cap="flat" cmpd="sng" w="38100">
            <a:solidFill>
              <a:srgbClr val="FF0000"/>
            </a:solidFill>
            <a:prstDash val="solid"/>
            <a:miter lim="800000"/>
            <a:headEnd len="sm" w="sm" type="none"/>
            <a:tailEnd len="med" w="med" type="triangle"/>
          </a:ln>
        </p:spPr>
      </p:cxnSp>
      <p:cxnSp>
        <p:nvCxnSpPr>
          <p:cNvPr id="2737" name="Google Shape;2737;p42"/>
          <p:cNvCxnSpPr/>
          <p:nvPr/>
        </p:nvCxnSpPr>
        <p:spPr>
          <a:xfrm>
            <a:off x="7635460" y="4051945"/>
            <a:ext cx="696572" cy="0"/>
          </a:xfrm>
          <a:prstGeom prst="straightConnector1">
            <a:avLst/>
          </a:prstGeom>
          <a:noFill/>
          <a:ln cap="flat" cmpd="sng" w="38100">
            <a:solidFill>
              <a:srgbClr val="00B050"/>
            </a:solidFill>
            <a:prstDash val="solid"/>
            <a:miter lim="800000"/>
            <a:headEnd len="sm" w="sm" type="none"/>
            <a:tailEnd len="med" w="med" type="triangle"/>
          </a:ln>
        </p:spPr>
      </p:cxnSp>
      <p:cxnSp>
        <p:nvCxnSpPr>
          <p:cNvPr id="2738" name="Google Shape;2738;p42"/>
          <p:cNvCxnSpPr>
            <a:stCxn id="2725" idx="0"/>
          </p:cNvCxnSpPr>
          <p:nvPr/>
        </p:nvCxnSpPr>
        <p:spPr>
          <a:xfrm>
            <a:off x="7619999" y="4050055"/>
            <a:ext cx="682200" cy="871500"/>
          </a:xfrm>
          <a:prstGeom prst="straightConnector1">
            <a:avLst/>
          </a:prstGeom>
          <a:noFill/>
          <a:ln cap="flat" cmpd="sng" w="38100">
            <a:solidFill>
              <a:srgbClr val="3333CC"/>
            </a:solidFill>
            <a:prstDash val="solid"/>
            <a:miter lim="800000"/>
            <a:headEnd len="sm" w="sm" type="none"/>
            <a:tailEnd len="med" w="med" type="triangle"/>
          </a:ln>
        </p:spPr>
      </p:cxnSp>
      <p:cxnSp>
        <p:nvCxnSpPr>
          <p:cNvPr id="2739" name="Google Shape;2739;p42"/>
          <p:cNvCxnSpPr>
            <a:stCxn id="2694" idx="3"/>
            <a:endCxn id="2740" idx="2"/>
          </p:cNvCxnSpPr>
          <p:nvPr/>
        </p:nvCxnSpPr>
        <p:spPr>
          <a:xfrm>
            <a:off x="9250094" y="3097958"/>
            <a:ext cx="664200" cy="942600"/>
          </a:xfrm>
          <a:prstGeom prst="straightConnector1">
            <a:avLst/>
          </a:prstGeom>
          <a:noFill/>
          <a:ln cap="flat" cmpd="sng" w="38100">
            <a:solidFill>
              <a:srgbClr val="FF0000"/>
            </a:solidFill>
            <a:prstDash val="solid"/>
            <a:miter lim="800000"/>
            <a:headEnd len="sm" w="sm" type="none"/>
            <a:tailEnd len="sm" w="sm" type="none"/>
          </a:ln>
        </p:spPr>
      </p:cxnSp>
      <p:cxnSp>
        <p:nvCxnSpPr>
          <p:cNvPr id="2741" name="Google Shape;2741;p42"/>
          <p:cNvCxnSpPr>
            <a:stCxn id="2716" idx="3"/>
            <a:endCxn id="2740" idx="2"/>
          </p:cNvCxnSpPr>
          <p:nvPr/>
        </p:nvCxnSpPr>
        <p:spPr>
          <a:xfrm flipH="1" rot="10800000">
            <a:off x="9281978" y="4040736"/>
            <a:ext cx="632400" cy="882300"/>
          </a:xfrm>
          <a:prstGeom prst="straightConnector1">
            <a:avLst/>
          </a:prstGeom>
          <a:noFill/>
          <a:ln cap="flat" cmpd="sng" w="38100">
            <a:solidFill>
              <a:srgbClr val="3333CC"/>
            </a:solidFill>
            <a:prstDash val="solid"/>
            <a:miter lim="800000"/>
            <a:headEnd len="sm" w="sm" type="none"/>
            <a:tailEnd len="sm" w="sm" type="none"/>
          </a:ln>
        </p:spPr>
      </p:cxnSp>
      <p:cxnSp>
        <p:nvCxnSpPr>
          <p:cNvPr id="2742" name="Google Shape;2742;p42"/>
          <p:cNvCxnSpPr>
            <a:stCxn id="2713" idx="3"/>
            <a:endCxn id="2740" idx="2"/>
          </p:cNvCxnSpPr>
          <p:nvPr/>
        </p:nvCxnSpPr>
        <p:spPr>
          <a:xfrm>
            <a:off x="9300266" y="4039538"/>
            <a:ext cx="614100" cy="1200"/>
          </a:xfrm>
          <a:prstGeom prst="straightConnector1">
            <a:avLst/>
          </a:prstGeom>
          <a:noFill/>
          <a:ln cap="flat" cmpd="sng" w="38100">
            <a:solidFill>
              <a:srgbClr val="00B050"/>
            </a:solidFill>
            <a:prstDash val="solid"/>
            <a:miter lim="800000"/>
            <a:headEnd len="sm" w="sm" type="none"/>
            <a:tailEnd len="sm" w="sm" type="none"/>
          </a:ln>
        </p:spPr>
      </p:cxnSp>
      <p:grpSp>
        <p:nvGrpSpPr>
          <p:cNvPr id="2743" name="Google Shape;2743;p42"/>
          <p:cNvGrpSpPr/>
          <p:nvPr/>
        </p:nvGrpSpPr>
        <p:grpSpPr>
          <a:xfrm>
            <a:off x="9914343" y="3604072"/>
            <a:ext cx="877582" cy="1252645"/>
            <a:chOff x="9827263" y="3125100"/>
            <a:chExt cx="877582" cy="1252645"/>
          </a:xfrm>
        </p:grpSpPr>
        <p:sp>
          <p:nvSpPr>
            <p:cNvPr id="2740" name="Google Shape;2740;p42"/>
            <p:cNvSpPr/>
            <p:nvPr/>
          </p:nvSpPr>
          <p:spPr>
            <a:xfrm>
              <a:off x="9827263" y="3125100"/>
              <a:ext cx="877582" cy="873172"/>
            </a:xfrm>
            <a:prstGeom prst="ellipse">
              <a:avLst/>
            </a:prstGeom>
            <a:solidFill>
              <a:srgbClr val="FFFFFF"/>
            </a:solidFill>
            <a:ln cap="flat" cmpd="sng" w="2857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4" name="Google Shape;2744;p42"/>
            <p:cNvSpPr txBox="1"/>
            <p:nvPr/>
          </p:nvSpPr>
          <p:spPr>
            <a:xfrm>
              <a:off x="9952468" y="4033035"/>
              <a:ext cx="554960" cy="34471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link</a:t>
              </a:r>
              <a:endParaRPr/>
            </a:p>
          </p:txBody>
        </p:sp>
        <p:sp>
          <p:nvSpPr>
            <p:cNvPr id="2745" name="Google Shape;2745;p42"/>
            <p:cNvSpPr txBox="1"/>
            <p:nvPr/>
          </p:nvSpPr>
          <p:spPr>
            <a:xfrm>
              <a:off x="10086588" y="3391108"/>
              <a:ext cx="351378" cy="395173"/>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a:t>
              </a:r>
              <a:endParaRPr/>
            </a:p>
          </p:txBody>
        </p:sp>
      </p:grpSp>
      <p:sp>
        <p:nvSpPr>
          <p:cNvPr id="2746" name="Google Shape;2746;p42"/>
          <p:cNvSpPr/>
          <p:nvPr/>
        </p:nvSpPr>
        <p:spPr>
          <a:xfrm>
            <a:off x="9470570" y="2939143"/>
            <a:ext cx="348343" cy="2177143"/>
          </a:xfrm>
          <a:prstGeom prst="ellipse">
            <a:avLst/>
          </a:prstGeom>
          <a:noFill/>
          <a:ln cap="flat" cmpd="sng" w="412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47" name="Google Shape;2747;p42"/>
          <p:cNvSpPr/>
          <p:nvPr/>
        </p:nvSpPr>
        <p:spPr>
          <a:xfrm>
            <a:off x="9716218" y="3095651"/>
            <a:ext cx="195532" cy="586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2748" name="Google Shape;2748;p42"/>
          <p:cNvCxnSpPr/>
          <p:nvPr/>
        </p:nvCxnSpPr>
        <p:spPr>
          <a:xfrm rot="10800000">
            <a:off x="9812751" y="3556958"/>
            <a:ext cx="0" cy="261257"/>
          </a:xfrm>
          <a:prstGeom prst="straightConnector1">
            <a:avLst/>
          </a:prstGeom>
          <a:noFill/>
          <a:ln cap="flat" cmpd="sng" w="38100">
            <a:solidFill>
              <a:schemeClr val="dk1"/>
            </a:solidFill>
            <a:prstDash val="solid"/>
            <a:miter lim="800000"/>
            <a:headEnd len="sm" w="sm" type="none"/>
            <a:tailEnd len="med" w="med" type="triangle"/>
          </a:ln>
        </p:spPr>
      </p:cxnSp>
      <p:sp>
        <p:nvSpPr>
          <p:cNvPr id="2749" name="Google Shape;2749;p42"/>
          <p:cNvSpPr txBox="1"/>
          <p:nvPr/>
        </p:nvSpPr>
        <p:spPr>
          <a:xfrm>
            <a:off x="703011" y="3920647"/>
            <a:ext cx="5155396" cy="2347632"/>
          </a:xfrm>
          <a:prstGeom prst="rect">
            <a:avLst/>
          </a:prstGeom>
          <a:noFill/>
          <a:ln>
            <a:noFill/>
          </a:ln>
        </p:spPr>
        <p:txBody>
          <a:bodyPr anchorCtr="0" anchor="t" bIns="45700" lIns="91425" spcFirstLastPara="1" rIns="91425" wrap="square" tIns="45700">
            <a:normAutofit/>
          </a:bodyPr>
          <a:lstStyle/>
          <a:p>
            <a:pPr indent="-223837" lvl="0" marL="461963"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server cyclically, repeatedly  scans class queues, sending one complete packet from each class (if available) in turn</a:t>
            </a:r>
            <a:endParaRPr/>
          </a:p>
        </p:txBody>
      </p:sp>
      <p:sp>
        <p:nvSpPr>
          <p:cNvPr id="2750" name="Google Shape;2750;p42"/>
          <p:cNvSpPr/>
          <p:nvPr/>
        </p:nvSpPr>
        <p:spPr>
          <a:xfrm>
            <a:off x="4419600" y="5203371"/>
            <a:ext cx="5203371" cy="762000"/>
          </a:xfrm>
          <a:custGeom>
            <a:rect b="b" l="l" r="r" t="t"/>
            <a:pathLst>
              <a:path extrusionOk="0" h="762000" w="5203371">
                <a:moveTo>
                  <a:pt x="0" y="762000"/>
                </a:moveTo>
                <a:lnTo>
                  <a:pt x="5203371" y="762000"/>
                </a:lnTo>
                <a:lnTo>
                  <a:pt x="5203371" y="0"/>
                </a:lnTo>
              </a:path>
            </a:pathLst>
          </a:custGeom>
          <a:no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51" name="Google Shape;2751;p4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9"/>
                                        </p:tgtEl>
                                        <p:attrNameLst>
                                          <p:attrName>style.visibility</p:attrName>
                                        </p:attrNameLst>
                                      </p:cBhvr>
                                      <p:to>
                                        <p:strVal val="visible"/>
                                      </p:to>
                                    </p:set>
                                    <p:animEffect filter="fade" transition="in">
                                      <p:cBhvr>
                                        <p:cTn dur="500"/>
                                        <p:tgtEl>
                                          <p:spTgt spid="274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46"/>
                                        </p:tgtEl>
                                        <p:attrNameLst>
                                          <p:attrName>style.visibility</p:attrName>
                                        </p:attrNameLst>
                                      </p:cBhvr>
                                      <p:to>
                                        <p:strVal val="visible"/>
                                      </p:to>
                                    </p:set>
                                    <p:animEffect filter="fade" transition="in">
                                      <p:cBhvr>
                                        <p:cTn dur="500"/>
                                        <p:tgtEl>
                                          <p:spTgt spid="2746"/>
                                        </p:tgtEl>
                                      </p:cBhvr>
                                    </p:animEffect>
                                  </p:childTnLst>
                                </p:cTn>
                              </p:par>
                              <p:par>
                                <p:cTn fill="hold" nodeType="withEffect" presetClass="entr" presetID="10" presetSubtype="0">
                                  <p:stCondLst>
                                    <p:cond delay="0"/>
                                  </p:stCondLst>
                                  <p:childTnLst>
                                    <p:set>
                                      <p:cBhvr>
                                        <p:cTn dur="1" fill="hold">
                                          <p:stCondLst>
                                            <p:cond delay="0"/>
                                          </p:stCondLst>
                                        </p:cTn>
                                        <p:tgtEl>
                                          <p:spTgt spid="2750"/>
                                        </p:tgtEl>
                                        <p:attrNameLst>
                                          <p:attrName>style.visibility</p:attrName>
                                        </p:attrNameLst>
                                      </p:cBhvr>
                                      <p:to>
                                        <p:strVal val="visible"/>
                                      </p:to>
                                    </p:set>
                                    <p:animEffect filter="fade" transition="in">
                                      <p:cBhvr>
                                        <p:cTn dur="500"/>
                                        <p:tgtEl>
                                          <p:spTgt spid="2750"/>
                                        </p:tgtEl>
                                      </p:cBhvr>
                                    </p:animEffect>
                                  </p:childTnLst>
                                </p:cTn>
                              </p:par>
                              <p:par>
                                <p:cTn fill="hold" nodeType="withEffect" presetClass="entr" presetID="10" presetSubtype="0">
                                  <p:stCondLst>
                                    <p:cond delay="0"/>
                                  </p:stCondLst>
                                  <p:childTnLst>
                                    <p:set>
                                      <p:cBhvr>
                                        <p:cTn dur="1" fill="hold">
                                          <p:stCondLst>
                                            <p:cond delay="0"/>
                                          </p:stCondLst>
                                        </p:cTn>
                                        <p:tgtEl>
                                          <p:spTgt spid="2748"/>
                                        </p:tgtEl>
                                        <p:attrNameLst>
                                          <p:attrName>style.visibility</p:attrName>
                                        </p:attrNameLst>
                                      </p:cBhvr>
                                      <p:to>
                                        <p:strVal val="visible"/>
                                      </p:to>
                                    </p:set>
                                    <p:animEffect filter="fade" transition="in">
                                      <p:cBhvr>
                                        <p:cTn dur="500"/>
                                        <p:tgtEl>
                                          <p:spTgt spid="27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6" name="Shape 2756"/>
        <p:cNvGrpSpPr/>
        <p:nvPr/>
      </p:nvGrpSpPr>
      <p:grpSpPr>
        <a:xfrm>
          <a:off x="0" y="0"/>
          <a:ext cx="0" cy="0"/>
          <a:chOff x="0" y="0"/>
          <a:chExt cx="0" cy="0"/>
        </a:xfrm>
      </p:grpSpPr>
      <p:sp>
        <p:nvSpPr>
          <p:cNvPr id="2757" name="Google Shape;2757;p43"/>
          <p:cNvSpPr txBox="1"/>
          <p:nvPr>
            <p:ph idx="1" type="body"/>
          </p:nvPr>
        </p:nvSpPr>
        <p:spPr>
          <a:xfrm>
            <a:off x="788205" y="1692388"/>
            <a:ext cx="5557988" cy="1116126"/>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3200"/>
              <a:buNone/>
            </a:pPr>
            <a:r>
              <a:rPr i="1" lang="en-US" sz="3200">
                <a:solidFill>
                  <a:srgbClr val="CC0000"/>
                </a:solidFill>
              </a:rPr>
              <a:t>Weighted Fair Queuing (WFQ): </a:t>
            </a:r>
            <a:endParaRPr/>
          </a:p>
          <a:p>
            <a:pPr indent="-284163" lvl="0" marL="582613" rtl="0" algn="l">
              <a:lnSpc>
                <a:spcPct val="90000"/>
              </a:lnSpc>
              <a:spcBef>
                <a:spcPts val="1000"/>
              </a:spcBef>
              <a:spcAft>
                <a:spcPts val="0"/>
              </a:spcAft>
              <a:buSzPts val="3200"/>
              <a:buChar char="▪"/>
            </a:pPr>
            <a:r>
              <a:rPr lang="en-US" sz="3200"/>
              <a:t>generalized Round Robin</a:t>
            </a:r>
            <a:endParaRPr/>
          </a:p>
        </p:txBody>
      </p:sp>
      <p:sp>
        <p:nvSpPr>
          <p:cNvPr id="2758" name="Google Shape;2758;p43"/>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Scheduling policies: weighted fair queueing</a:t>
            </a:r>
            <a:endParaRPr/>
          </a:p>
        </p:txBody>
      </p:sp>
      <p:cxnSp>
        <p:nvCxnSpPr>
          <p:cNvPr id="2759" name="Google Shape;2759;p43"/>
          <p:cNvCxnSpPr/>
          <p:nvPr/>
        </p:nvCxnSpPr>
        <p:spPr>
          <a:xfrm>
            <a:off x="10755082" y="4071258"/>
            <a:ext cx="457200" cy="0"/>
          </a:xfrm>
          <a:prstGeom prst="straightConnector1">
            <a:avLst/>
          </a:prstGeom>
          <a:noFill/>
          <a:ln cap="flat" cmpd="sng" w="38100">
            <a:solidFill>
              <a:schemeClr val="dk1"/>
            </a:solidFill>
            <a:prstDash val="solid"/>
            <a:miter lim="800000"/>
            <a:headEnd len="sm" w="sm" type="none"/>
            <a:tailEnd len="sm" w="sm" type="none"/>
          </a:ln>
        </p:spPr>
      </p:cxnSp>
      <p:grpSp>
        <p:nvGrpSpPr>
          <p:cNvPr id="2760" name="Google Shape;2760;p43"/>
          <p:cNvGrpSpPr/>
          <p:nvPr/>
        </p:nvGrpSpPr>
        <p:grpSpPr>
          <a:xfrm>
            <a:off x="7990116" y="2719344"/>
            <a:ext cx="1310150" cy="2565881"/>
            <a:chOff x="8117411" y="2240372"/>
            <a:chExt cx="1444110" cy="2565881"/>
          </a:xfrm>
        </p:grpSpPr>
        <p:grpSp>
          <p:nvGrpSpPr>
            <p:cNvPr id="2761" name="Google Shape;2761;p43"/>
            <p:cNvGrpSpPr/>
            <p:nvPr/>
          </p:nvGrpSpPr>
          <p:grpSpPr>
            <a:xfrm>
              <a:off x="8117411" y="2240372"/>
              <a:ext cx="1404483" cy="760001"/>
              <a:chOff x="1670312" y="2562997"/>
              <a:chExt cx="940317" cy="565219"/>
            </a:xfrm>
          </p:grpSpPr>
          <p:grpSp>
            <p:nvGrpSpPr>
              <p:cNvPr id="2762" name="Google Shape;2762;p43"/>
              <p:cNvGrpSpPr/>
              <p:nvPr/>
            </p:nvGrpSpPr>
            <p:grpSpPr>
              <a:xfrm>
                <a:off x="1670312" y="2562997"/>
                <a:ext cx="929822" cy="565219"/>
                <a:chOff x="1670312" y="2562997"/>
                <a:chExt cx="929822" cy="565219"/>
              </a:xfrm>
            </p:grpSpPr>
            <p:sp>
              <p:nvSpPr>
                <p:cNvPr id="2763" name="Google Shape;2763;p43"/>
                <p:cNvSpPr/>
                <p:nvPr/>
              </p:nvSpPr>
              <p:spPr>
                <a:xfrm>
                  <a:off x="1670312" y="2562997"/>
                  <a:ext cx="929822" cy="563157"/>
                </a:xfrm>
                <a:prstGeom prst="rect">
                  <a:avLst/>
                </a:prstGeom>
                <a:noFill/>
                <a:ln cap="flat" cmpd="sng" w="190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764" name="Google Shape;2764;p43"/>
                <p:cNvCxnSpPr/>
                <p:nvPr/>
              </p:nvCxnSpPr>
              <p:spPr>
                <a:xfrm flipH="1">
                  <a:off x="1786358" y="256753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65" name="Google Shape;2765;p43"/>
                <p:cNvCxnSpPr/>
                <p:nvPr/>
              </p:nvCxnSpPr>
              <p:spPr>
                <a:xfrm flipH="1">
                  <a:off x="1911544" y="2566974"/>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66" name="Google Shape;2766;p43"/>
                <p:cNvCxnSpPr/>
                <p:nvPr/>
              </p:nvCxnSpPr>
              <p:spPr>
                <a:xfrm flipH="1">
                  <a:off x="2027659" y="257032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67" name="Google Shape;2767;p43"/>
                <p:cNvCxnSpPr/>
                <p:nvPr/>
              </p:nvCxnSpPr>
              <p:spPr>
                <a:xfrm flipH="1">
                  <a:off x="2134843" y="2564600"/>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68" name="Google Shape;2768;p43"/>
                <p:cNvCxnSpPr/>
                <p:nvPr/>
              </p:nvCxnSpPr>
              <p:spPr>
                <a:xfrm flipH="1">
                  <a:off x="2244397" y="256669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69" name="Google Shape;2769;p43"/>
                <p:cNvCxnSpPr/>
                <p:nvPr/>
              </p:nvCxnSpPr>
              <p:spPr>
                <a:xfrm flipH="1">
                  <a:off x="2365675" y="2568786"/>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70" name="Google Shape;2770;p43"/>
                <p:cNvCxnSpPr/>
                <p:nvPr/>
              </p:nvCxnSpPr>
              <p:spPr>
                <a:xfrm flipH="1">
                  <a:off x="2483045" y="2566971"/>
                  <a:ext cx="4536" cy="557893"/>
                </a:xfrm>
                <a:prstGeom prst="straightConnector1">
                  <a:avLst/>
                </a:prstGeom>
                <a:noFill/>
                <a:ln cap="flat" cmpd="sng" w="19050">
                  <a:solidFill>
                    <a:schemeClr val="dk1"/>
                  </a:solidFill>
                  <a:prstDash val="solid"/>
                  <a:round/>
                  <a:headEnd len="med" w="med" type="none"/>
                  <a:tailEnd len="med" w="med" type="none"/>
                </a:ln>
              </p:spPr>
            </p:cxnSp>
          </p:grpSp>
          <p:sp>
            <p:nvSpPr>
              <p:cNvPr id="2771" name="Google Shape;2771;p43"/>
              <p:cNvSpPr/>
              <p:nvPr/>
            </p:nvSpPr>
            <p:spPr>
              <a:xfrm>
                <a:off x="1916862" y="2571262"/>
                <a:ext cx="693767" cy="552560"/>
              </a:xfrm>
              <a:prstGeom prst="rect">
                <a:avLst/>
              </a:prstGeom>
              <a:solidFill>
                <a:srgbClr val="FF0000">
                  <a:alpha val="7058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772" name="Google Shape;2772;p43"/>
            <p:cNvGrpSpPr/>
            <p:nvPr/>
          </p:nvGrpSpPr>
          <p:grpSpPr>
            <a:xfrm>
              <a:off x="8136990" y="3176315"/>
              <a:ext cx="1424531" cy="763274"/>
              <a:chOff x="1670312" y="2562997"/>
              <a:chExt cx="940318" cy="565219"/>
            </a:xfrm>
          </p:grpSpPr>
          <p:grpSp>
            <p:nvGrpSpPr>
              <p:cNvPr id="2773" name="Google Shape;2773;p43"/>
              <p:cNvGrpSpPr/>
              <p:nvPr/>
            </p:nvGrpSpPr>
            <p:grpSpPr>
              <a:xfrm>
                <a:off x="1670312" y="2562997"/>
                <a:ext cx="929822" cy="565219"/>
                <a:chOff x="1670312" y="2562997"/>
                <a:chExt cx="929822" cy="565219"/>
              </a:xfrm>
            </p:grpSpPr>
            <p:sp>
              <p:nvSpPr>
                <p:cNvPr id="2774" name="Google Shape;2774;p43"/>
                <p:cNvSpPr/>
                <p:nvPr/>
              </p:nvSpPr>
              <p:spPr>
                <a:xfrm>
                  <a:off x="1670312" y="2562997"/>
                  <a:ext cx="929822" cy="563157"/>
                </a:xfrm>
                <a:prstGeom prst="rect">
                  <a:avLst/>
                </a:prstGeom>
                <a:noFill/>
                <a:ln cap="flat" cmpd="sng" w="190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775" name="Google Shape;2775;p43"/>
                <p:cNvCxnSpPr/>
                <p:nvPr/>
              </p:nvCxnSpPr>
              <p:spPr>
                <a:xfrm flipH="1">
                  <a:off x="1786358" y="256753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76" name="Google Shape;2776;p43"/>
                <p:cNvCxnSpPr/>
                <p:nvPr/>
              </p:nvCxnSpPr>
              <p:spPr>
                <a:xfrm flipH="1">
                  <a:off x="1911544" y="2566974"/>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77" name="Google Shape;2777;p43"/>
                <p:cNvCxnSpPr/>
                <p:nvPr/>
              </p:nvCxnSpPr>
              <p:spPr>
                <a:xfrm flipH="1">
                  <a:off x="2027659" y="257032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78" name="Google Shape;2778;p43"/>
                <p:cNvCxnSpPr/>
                <p:nvPr/>
              </p:nvCxnSpPr>
              <p:spPr>
                <a:xfrm flipH="1">
                  <a:off x="2134843" y="2564600"/>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79" name="Google Shape;2779;p43"/>
                <p:cNvCxnSpPr/>
                <p:nvPr/>
              </p:nvCxnSpPr>
              <p:spPr>
                <a:xfrm flipH="1">
                  <a:off x="2244397" y="256669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80" name="Google Shape;2780;p43"/>
                <p:cNvCxnSpPr/>
                <p:nvPr/>
              </p:nvCxnSpPr>
              <p:spPr>
                <a:xfrm flipH="1">
                  <a:off x="2365675" y="2568786"/>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81" name="Google Shape;2781;p43"/>
                <p:cNvCxnSpPr/>
                <p:nvPr/>
              </p:nvCxnSpPr>
              <p:spPr>
                <a:xfrm flipH="1">
                  <a:off x="2483045" y="2566971"/>
                  <a:ext cx="4536" cy="557893"/>
                </a:xfrm>
                <a:prstGeom prst="straightConnector1">
                  <a:avLst/>
                </a:prstGeom>
                <a:noFill/>
                <a:ln cap="flat" cmpd="sng" w="19050">
                  <a:solidFill>
                    <a:schemeClr val="dk1"/>
                  </a:solidFill>
                  <a:prstDash val="solid"/>
                  <a:round/>
                  <a:headEnd len="med" w="med" type="none"/>
                  <a:tailEnd len="med" w="med" type="none"/>
                </a:ln>
              </p:spPr>
            </p:cxnSp>
          </p:grpSp>
          <p:sp>
            <p:nvSpPr>
              <p:cNvPr id="2782" name="Google Shape;2782;p43"/>
              <p:cNvSpPr/>
              <p:nvPr/>
            </p:nvSpPr>
            <p:spPr>
              <a:xfrm>
                <a:off x="2235418" y="2571262"/>
                <a:ext cx="375212" cy="552560"/>
              </a:xfrm>
              <a:prstGeom prst="rect">
                <a:avLst/>
              </a:prstGeom>
              <a:solidFill>
                <a:srgbClr val="00B050">
                  <a:alpha val="7058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2783" name="Google Shape;2783;p43"/>
            <p:cNvGrpSpPr/>
            <p:nvPr/>
          </p:nvGrpSpPr>
          <p:grpSpPr>
            <a:xfrm>
              <a:off x="8132733" y="4084509"/>
              <a:ext cx="1424529" cy="721744"/>
              <a:chOff x="1670312" y="2562997"/>
              <a:chExt cx="940317" cy="565219"/>
            </a:xfrm>
          </p:grpSpPr>
          <p:grpSp>
            <p:nvGrpSpPr>
              <p:cNvPr id="2784" name="Google Shape;2784;p43"/>
              <p:cNvGrpSpPr/>
              <p:nvPr/>
            </p:nvGrpSpPr>
            <p:grpSpPr>
              <a:xfrm>
                <a:off x="1670312" y="2562997"/>
                <a:ext cx="929822" cy="565219"/>
                <a:chOff x="1670312" y="2562997"/>
                <a:chExt cx="929822" cy="565219"/>
              </a:xfrm>
            </p:grpSpPr>
            <p:sp>
              <p:nvSpPr>
                <p:cNvPr id="2785" name="Google Shape;2785;p43"/>
                <p:cNvSpPr/>
                <p:nvPr/>
              </p:nvSpPr>
              <p:spPr>
                <a:xfrm>
                  <a:off x="1670312" y="2562997"/>
                  <a:ext cx="929822" cy="563157"/>
                </a:xfrm>
                <a:prstGeom prst="rect">
                  <a:avLst/>
                </a:prstGeom>
                <a:noFill/>
                <a:ln cap="flat" cmpd="sng" w="190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2786" name="Google Shape;2786;p43"/>
                <p:cNvCxnSpPr/>
                <p:nvPr/>
              </p:nvCxnSpPr>
              <p:spPr>
                <a:xfrm flipH="1">
                  <a:off x="1786358" y="256753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87" name="Google Shape;2787;p43"/>
                <p:cNvCxnSpPr/>
                <p:nvPr/>
              </p:nvCxnSpPr>
              <p:spPr>
                <a:xfrm flipH="1">
                  <a:off x="1911544" y="2566974"/>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88" name="Google Shape;2788;p43"/>
                <p:cNvCxnSpPr/>
                <p:nvPr/>
              </p:nvCxnSpPr>
              <p:spPr>
                <a:xfrm flipH="1">
                  <a:off x="2027659" y="257032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89" name="Google Shape;2789;p43"/>
                <p:cNvCxnSpPr/>
                <p:nvPr/>
              </p:nvCxnSpPr>
              <p:spPr>
                <a:xfrm flipH="1">
                  <a:off x="2134843" y="2564600"/>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90" name="Google Shape;2790;p43"/>
                <p:cNvCxnSpPr/>
                <p:nvPr/>
              </p:nvCxnSpPr>
              <p:spPr>
                <a:xfrm flipH="1">
                  <a:off x="2244397" y="2566693"/>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91" name="Google Shape;2791;p43"/>
                <p:cNvCxnSpPr/>
                <p:nvPr/>
              </p:nvCxnSpPr>
              <p:spPr>
                <a:xfrm flipH="1">
                  <a:off x="2365675" y="2568786"/>
                  <a:ext cx="4536" cy="557893"/>
                </a:xfrm>
                <a:prstGeom prst="straightConnector1">
                  <a:avLst/>
                </a:prstGeom>
                <a:noFill/>
                <a:ln cap="flat" cmpd="sng" w="19050">
                  <a:solidFill>
                    <a:schemeClr val="dk1"/>
                  </a:solidFill>
                  <a:prstDash val="solid"/>
                  <a:round/>
                  <a:headEnd len="med" w="med" type="none"/>
                  <a:tailEnd len="med" w="med" type="none"/>
                </a:ln>
              </p:spPr>
            </p:cxnSp>
            <p:cxnSp>
              <p:nvCxnSpPr>
                <p:cNvPr id="2792" name="Google Shape;2792;p43"/>
                <p:cNvCxnSpPr/>
                <p:nvPr/>
              </p:nvCxnSpPr>
              <p:spPr>
                <a:xfrm flipH="1">
                  <a:off x="2483045" y="2566971"/>
                  <a:ext cx="4536" cy="557893"/>
                </a:xfrm>
                <a:prstGeom prst="straightConnector1">
                  <a:avLst/>
                </a:prstGeom>
                <a:noFill/>
                <a:ln cap="flat" cmpd="sng" w="19050">
                  <a:solidFill>
                    <a:schemeClr val="dk1"/>
                  </a:solidFill>
                  <a:prstDash val="solid"/>
                  <a:round/>
                  <a:headEnd len="med" w="med" type="none"/>
                  <a:tailEnd len="med" w="med" type="none"/>
                </a:ln>
              </p:spPr>
            </p:cxnSp>
          </p:grpSp>
          <p:sp>
            <p:nvSpPr>
              <p:cNvPr id="2793" name="Google Shape;2793;p43"/>
              <p:cNvSpPr/>
              <p:nvPr/>
            </p:nvSpPr>
            <p:spPr>
              <a:xfrm>
                <a:off x="2131937" y="2571262"/>
                <a:ext cx="478692" cy="552560"/>
              </a:xfrm>
              <a:prstGeom prst="rect">
                <a:avLst/>
              </a:prstGeom>
              <a:solidFill>
                <a:srgbClr val="3333CC">
                  <a:alpha val="70588"/>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2794" name="Google Shape;2794;p43"/>
          <p:cNvSpPr/>
          <p:nvPr/>
        </p:nvSpPr>
        <p:spPr>
          <a:xfrm rot="5400000">
            <a:off x="6881445" y="3717354"/>
            <a:ext cx="811706" cy="665402"/>
          </a:xfrm>
          <a:prstGeom prst="triangle">
            <a:avLst>
              <a:gd fmla="val 50000" name="adj"/>
            </a:avLst>
          </a:prstGeom>
          <a:solidFill>
            <a:schemeClr val="lt1"/>
          </a:solidFill>
          <a:ln cap="flat" cmpd="sng" w="317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2795" name="Google Shape;2795;p43"/>
          <p:cNvGrpSpPr/>
          <p:nvPr/>
        </p:nvGrpSpPr>
        <p:grpSpPr>
          <a:xfrm>
            <a:off x="6303665" y="3871966"/>
            <a:ext cx="567187" cy="339970"/>
            <a:chOff x="9460523" y="6049108"/>
            <a:chExt cx="567187" cy="339970"/>
          </a:xfrm>
        </p:grpSpPr>
        <p:cxnSp>
          <p:nvCxnSpPr>
            <p:cNvPr id="2796" name="Google Shape;2796;p43"/>
            <p:cNvCxnSpPr/>
            <p:nvPr/>
          </p:nvCxnSpPr>
          <p:spPr>
            <a:xfrm>
              <a:off x="9460523" y="6049108"/>
              <a:ext cx="562708"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797" name="Google Shape;2797;p43"/>
            <p:cNvCxnSpPr/>
            <p:nvPr/>
          </p:nvCxnSpPr>
          <p:spPr>
            <a:xfrm>
              <a:off x="9461050" y="6219093"/>
              <a:ext cx="562708" cy="0"/>
            </a:xfrm>
            <a:prstGeom prst="straightConnector1">
              <a:avLst/>
            </a:prstGeom>
            <a:noFill/>
            <a:ln cap="flat" cmpd="sng" w="38100">
              <a:solidFill>
                <a:srgbClr val="00B050"/>
              </a:solidFill>
              <a:prstDash val="solid"/>
              <a:miter lim="800000"/>
              <a:headEnd len="sm" w="sm" type="none"/>
              <a:tailEnd len="med" w="med" type="triangle"/>
            </a:ln>
          </p:spPr>
        </p:cxnSp>
        <p:cxnSp>
          <p:nvCxnSpPr>
            <p:cNvPr id="2798" name="Google Shape;2798;p43"/>
            <p:cNvCxnSpPr/>
            <p:nvPr/>
          </p:nvCxnSpPr>
          <p:spPr>
            <a:xfrm>
              <a:off x="9465002" y="6389078"/>
              <a:ext cx="562708" cy="0"/>
            </a:xfrm>
            <a:prstGeom prst="straightConnector1">
              <a:avLst/>
            </a:prstGeom>
            <a:noFill/>
            <a:ln cap="flat" cmpd="sng" w="38100">
              <a:solidFill>
                <a:srgbClr val="3333CC"/>
              </a:solidFill>
              <a:prstDash val="solid"/>
              <a:miter lim="800000"/>
              <a:headEnd len="sm" w="sm" type="none"/>
              <a:tailEnd len="med" w="med" type="triangle"/>
            </a:ln>
          </p:spPr>
        </p:cxnSp>
      </p:grpSp>
      <p:grpSp>
        <p:nvGrpSpPr>
          <p:cNvPr id="2799" name="Google Shape;2799;p43"/>
          <p:cNvGrpSpPr/>
          <p:nvPr/>
        </p:nvGrpSpPr>
        <p:grpSpPr>
          <a:xfrm>
            <a:off x="11245773" y="3893738"/>
            <a:ext cx="567187" cy="339970"/>
            <a:chOff x="9460523" y="6049108"/>
            <a:chExt cx="567187" cy="339970"/>
          </a:xfrm>
        </p:grpSpPr>
        <p:cxnSp>
          <p:nvCxnSpPr>
            <p:cNvPr id="2800" name="Google Shape;2800;p43"/>
            <p:cNvCxnSpPr/>
            <p:nvPr/>
          </p:nvCxnSpPr>
          <p:spPr>
            <a:xfrm>
              <a:off x="9460523" y="6049108"/>
              <a:ext cx="562708" cy="0"/>
            </a:xfrm>
            <a:prstGeom prst="straightConnector1">
              <a:avLst/>
            </a:prstGeom>
            <a:noFill/>
            <a:ln cap="flat" cmpd="sng" w="38100">
              <a:solidFill>
                <a:srgbClr val="FF0000"/>
              </a:solidFill>
              <a:prstDash val="solid"/>
              <a:miter lim="800000"/>
              <a:headEnd len="sm" w="sm" type="none"/>
              <a:tailEnd len="med" w="med" type="triangle"/>
            </a:ln>
          </p:spPr>
        </p:cxnSp>
        <p:cxnSp>
          <p:nvCxnSpPr>
            <p:cNvPr id="2801" name="Google Shape;2801;p43"/>
            <p:cNvCxnSpPr/>
            <p:nvPr/>
          </p:nvCxnSpPr>
          <p:spPr>
            <a:xfrm>
              <a:off x="9461050" y="6219093"/>
              <a:ext cx="562708" cy="0"/>
            </a:xfrm>
            <a:prstGeom prst="straightConnector1">
              <a:avLst/>
            </a:prstGeom>
            <a:noFill/>
            <a:ln cap="flat" cmpd="sng" w="38100">
              <a:solidFill>
                <a:srgbClr val="00B050"/>
              </a:solidFill>
              <a:prstDash val="solid"/>
              <a:miter lim="800000"/>
              <a:headEnd len="sm" w="sm" type="none"/>
              <a:tailEnd len="med" w="med" type="triangle"/>
            </a:ln>
          </p:spPr>
        </p:cxnSp>
        <p:cxnSp>
          <p:nvCxnSpPr>
            <p:cNvPr id="2802" name="Google Shape;2802;p43"/>
            <p:cNvCxnSpPr/>
            <p:nvPr/>
          </p:nvCxnSpPr>
          <p:spPr>
            <a:xfrm>
              <a:off x="9465002" y="6389078"/>
              <a:ext cx="562708" cy="0"/>
            </a:xfrm>
            <a:prstGeom prst="straightConnector1">
              <a:avLst/>
            </a:prstGeom>
            <a:noFill/>
            <a:ln cap="flat" cmpd="sng" w="38100">
              <a:solidFill>
                <a:srgbClr val="3333CC"/>
              </a:solidFill>
              <a:prstDash val="solid"/>
              <a:miter lim="800000"/>
              <a:headEnd len="sm" w="sm" type="none"/>
              <a:tailEnd len="med" w="med" type="triangle"/>
            </a:ln>
          </p:spPr>
        </p:cxnSp>
      </p:grpSp>
      <p:sp>
        <p:nvSpPr>
          <p:cNvPr id="2803" name="Google Shape;2803;p43"/>
          <p:cNvSpPr txBox="1"/>
          <p:nvPr/>
        </p:nvSpPr>
        <p:spPr>
          <a:xfrm>
            <a:off x="6576771" y="4550229"/>
            <a:ext cx="990656" cy="590931"/>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classify </a:t>
            </a:r>
            <a:endParaRPr/>
          </a:p>
          <a:p>
            <a:pPr indent="0" lvl="0" marL="0" marR="0" rtl="0" algn="ctr">
              <a:lnSpc>
                <a:spcPct val="8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arrivals</a:t>
            </a:r>
            <a:endParaRPr/>
          </a:p>
        </p:txBody>
      </p:sp>
      <p:sp>
        <p:nvSpPr>
          <p:cNvPr id="2804" name="Google Shape;2804;p43"/>
          <p:cNvSpPr txBox="1"/>
          <p:nvPr/>
        </p:nvSpPr>
        <p:spPr>
          <a:xfrm>
            <a:off x="10609189" y="4515922"/>
            <a:ext cx="1332224" cy="34471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departures</a:t>
            </a:r>
            <a:endParaRPr/>
          </a:p>
        </p:txBody>
      </p:sp>
      <p:cxnSp>
        <p:nvCxnSpPr>
          <p:cNvPr id="2805" name="Google Shape;2805;p43"/>
          <p:cNvCxnSpPr>
            <a:stCxn id="2794" idx="0"/>
          </p:cNvCxnSpPr>
          <p:nvPr/>
        </p:nvCxnSpPr>
        <p:spPr>
          <a:xfrm flipH="1" rot="10800000">
            <a:off x="7619999" y="3067555"/>
            <a:ext cx="682500" cy="982500"/>
          </a:xfrm>
          <a:prstGeom prst="straightConnector1">
            <a:avLst/>
          </a:prstGeom>
          <a:noFill/>
          <a:ln cap="flat" cmpd="sng" w="38100">
            <a:solidFill>
              <a:srgbClr val="FF0000"/>
            </a:solidFill>
            <a:prstDash val="solid"/>
            <a:miter lim="800000"/>
            <a:headEnd len="sm" w="sm" type="none"/>
            <a:tailEnd len="med" w="med" type="triangle"/>
          </a:ln>
        </p:spPr>
      </p:cxnSp>
      <p:cxnSp>
        <p:nvCxnSpPr>
          <p:cNvPr id="2806" name="Google Shape;2806;p43"/>
          <p:cNvCxnSpPr/>
          <p:nvPr/>
        </p:nvCxnSpPr>
        <p:spPr>
          <a:xfrm>
            <a:off x="7635460" y="4051945"/>
            <a:ext cx="696572" cy="0"/>
          </a:xfrm>
          <a:prstGeom prst="straightConnector1">
            <a:avLst/>
          </a:prstGeom>
          <a:noFill/>
          <a:ln cap="flat" cmpd="sng" w="38100">
            <a:solidFill>
              <a:srgbClr val="00B050"/>
            </a:solidFill>
            <a:prstDash val="solid"/>
            <a:miter lim="800000"/>
            <a:headEnd len="sm" w="sm" type="none"/>
            <a:tailEnd len="med" w="med" type="triangle"/>
          </a:ln>
        </p:spPr>
      </p:cxnSp>
      <p:cxnSp>
        <p:nvCxnSpPr>
          <p:cNvPr id="2807" name="Google Shape;2807;p43"/>
          <p:cNvCxnSpPr>
            <a:stCxn id="2794" idx="0"/>
          </p:cNvCxnSpPr>
          <p:nvPr/>
        </p:nvCxnSpPr>
        <p:spPr>
          <a:xfrm>
            <a:off x="7619999" y="4050055"/>
            <a:ext cx="682200" cy="871500"/>
          </a:xfrm>
          <a:prstGeom prst="straightConnector1">
            <a:avLst/>
          </a:prstGeom>
          <a:noFill/>
          <a:ln cap="flat" cmpd="sng" w="38100">
            <a:solidFill>
              <a:srgbClr val="3333CC"/>
            </a:solidFill>
            <a:prstDash val="solid"/>
            <a:miter lim="800000"/>
            <a:headEnd len="sm" w="sm" type="none"/>
            <a:tailEnd len="med" w="med" type="triangle"/>
          </a:ln>
        </p:spPr>
      </p:cxnSp>
      <p:cxnSp>
        <p:nvCxnSpPr>
          <p:cNvPr id="2808" name="Google Shape;2808;p43"/>
          <p:cNvCxnSpPr>
            <a:stCxn id="2763" idx="3"/>
            <a:endCxn id="2809" idx="2"/>
          </p:cNvCxnSpPr>
          <p:nvPr/>
        </p:nvCxnSpPr>
        <p:spPr>
          <a:xfrm>
            <a:off x="9250093" y="3097958"/>
            <a:ext cx="664200" cy="942600"/>
          </a:xfrm>
          <a:prstGeom prst="straightConnector1">
            <a:avLst/>
          </a:prstGeom>
          <a:noFill/>
          <a:ln cap="flat" cmpd="sng" w="38100">
            <a:solidFill>
              <a:srgbClr val="FF0000"/>
            </a:solidFill>
            <a:prstDash val="solid"/>
            <a:miter lim="800000"/>
            <a:headEnd len="sm" w="sm" type="none"/>
            <a:tailEnd len="sm" w="sm" type="none"/>
          </a:ln>
        </p:spPr>
      </p:cxnSp>
      <p:cxnSp>
        <p:nvCxnSpPr>
          <p:cNvPr id="2810" name="Google Shape;2810;p43"/>
          <p:cNvCxnSpPr>
            <a:stCxn id="2785" idx="3"/>
            <a:endCxn id="2809" idx="2"/>
          </p:cNvCxnSpPr>
          <p:nvPr/>
        </p:nvCxnSpPr>
        <p:spPr>
          <a:xfrm flipH="1" rot="10800000">
            <a:off x="9281978" y="4040736"/>
            <a:ext cx="632400" cy="882300"/>
          </a:xfrm>
          <a:prstGeom prst="straightConnector1">
            <a:avLst/>
          </a:prstGeom>
          <a:noFill/>
          <a:ln cap="flat" cmpd="sng" w="38100">
            <a:solidFill>
              <a:srgbClr val="3333CC"/>
            </a:solidFill>
            <a:prstDash val="solid"/>
            <a:miter lim="800000"/>
            <a:headEnd len="sm" w="sm" type="none"/>
            <a:tailEnd len="sm" w="sm" type="none"/>
          </a:ln>
        </p:spPr>
      </p:cxnSp>
      <p:cxnSp>
        <p:nvCxnSpPr>
          <p:cNvPr id="2811" name="Google Shape;2811;p43"/>
          <p:cNvCxnSpPr>
            <a:stCxn id="2782" idx="3"/>
            <a:endCxn id="2809" idx="2"/>
          </p:cNvCxnSpPr>
          <p:nvPr/>
        </p:nvCxnSpPr>
        <p:spPr>
          <a:xfrm>
            <a:off x="9300266" y="4039538"/>
            <a:ext cx="614100" cy="1200"/>
          </a:xfrm>
          <a:prstGeom prst="straightConnector1">
            <a:avLst/>
          </a:prstGeom>
          <a:noFill/>
          <a:ln cap="flat" cmpd="sng" w="38100">
            <a:solidFill>
              <a:srgbClr val="00B050"/>
            </a:solidFill>
            <a:prstDash val="solid"/>
            <a:miter lim="800000"/>
            <a:headEnd len="sm" w="sm" type="none"/>
            <a:tailEnd len="sm" w="sm" type="none"/>
          </a:ln>
        </p:spPr>
      </p:cxnSp>
      <p:grpSp>
        <p:nvGrpSpPr>
          <p:cNvPr id="2812" name="Google Shape;2812;p43"/>
          <p:cNvGrpSpPr/>
          <p:nvPr/>
        </p:nvGrpSpPr>
        <p:grpSpPr>
          <a:xfrm>
            <a:off x="9914343" y="3604072"/>
            <a:ext cx="877582" cy="1252645"/>
            <a:chOff x="9827263" y="3125100"/>
            <a:chExt cx="877582" cy="1252645"/>
          </a:xfrm>
        </p:grpSpPr>
        <p:sp>
          <p:nvSpPr>
            <p:cNvPr id="2809" name="Google Shape;2809;p43"/>
            <p:cNvSpPr/>
            <p:nvPr/>
          </p:nvSpPr>
          <p:spPr>
            <a:xfrm>
              <a:off x="9827263" y="3125100"/>
              <a:ext cx="877582" cy="873172"/>
            </a:xfrm>
            <a:prstGeom prst="ellipse">
              <a:avLst/>
            </a:prstGeom>
            <a:solidFill>
              <a:srgbClr val="FFFFFF"/>
            </a:solidFill>
            <a:ln cap="flat" cmpd="sng" w="28575">
              <a:solidFill>
                <a:schemeClr val="dk1"/>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13" name="Google Shape;2813;p43"/>
            <p:cNvSpPr txBox="1"/>
            <p:nvPr/>
          </p:nvSpPr>
          <p:spPr>
            <a:xfrm>
              <a:off x="9952468" y="4033035"/>
              <a:ext cx="554960" cy="344710"/>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link</a:t>
              </a:r>
              <a:endParaRPr/>
            </a:p>
          </p:txBody>
        </p:sp>
        <p:sp>
          <p:nvSpPr>
            <p:cNvPr id="2814" name="Google Shape;2814;p43"/>
            <p:cNvSpPr txBox="1"/>
            <p:nvPr/>
          </p:nvSpPr>
          <p:spPr>
            <a:xfrm>
              <a:off x="10086588" y="3391108"/>
              <a:ext cx="351378" cy="395173"/>
            </a:xfrm>
            <a:prstGeom prst="rect">
              <a:avLst/>
            </a:prstGeom>
            <a:noFill/>
            <a:ln>
              <a:noFill/>
            </a:ln>
          </p:spPr>
          <p:txBody>
            <a:bodyPr anchorCtr="0" anchor="t" bIns="45700" lIns="91425" spcFirstLastPara="1" rIns="91425" wrap="square" tIns="45700">
              <a:spAutoFit/>
            </a:bodyPr>
            <a:lstStyle/>
            <a:p>
              <a:pPr indent="0" lvl="0" marL="0" marR="0" rtl="0" algn="ctr">
                <a:lnSpc>
                  <a:spcPct val="8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a:t>
              </a:r>
              <a:endParaRPr/>
            </a:p>
          </p:txBody>
        </p:sp>
      </p:grpSp>
      <p:grpSp>
        <p:nvGrpSpPr>
          <p:cNvPr id="2815" name="Google Shape;2815;p43"/>
          <p:cNvGrpSpPr/>
          <p:nvPr/>
        </p:nvGrpSpPr>
        <p:grpSpPr>
          <a:xfrm>
            <a:off x="8807568" y="2894368"/>
            <a:ext cx="1104182" cy="2221918"/>
            <a:chOff x="8807568" y="2894368"/>
            <a:chExt cx="1104182" cy="2221918"/>
          </a:xfrm>
        </p:grpSpPr>
        <p:grpSp>
          <p:nvGrpSpPr>
            <p:cNvPr id="2816" name="Google Shape;2816;p43"/>
            <p:cNvGrpSpPr/>
            <p:nvPr/>
          </p:nvGrpSpPr>
          <p:grpSpPr>
            <a:xfrm>
              <a:off x="9470570" y="2939143"/>
              <a:ext cx="441180" cy="2177143"/>
              <a:chOff x="9470570" y="2939143"/>
              <a:chExt cx="441180" cy="2177143"/>
            </a:xfrm>
          </p:grpSpPr>
          <p:sp>
            <p:nvSpPr>
              <p:cNvPr id="2817" name="Google Shape;2817;p43"/>
              <p:cNvSpPr/>
              <p:nvPr/>
            </p:nvSpPr>
            <p:spPr>
              <a:xfrm>
                <a:off x="9470570" y="2939143"/>
                <a:ext cx="348343" cy="2177143"/>
              </a:xfrm>
              <a:prstGeom prst="ellipse">
                <a:avLst/>
              </a:prstGeom>
              <a:noFill/>
              <a:ln cap="flat" cmpd="sng" w="412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8" name="Google Shape;2818;p43"/>
              <p:cNvSpPr/>
              <p:nvPr/>
            </p:nvSpPr>
            <p:spPr>
              <a:xfrm>
                <a:off x="9716218" y="3095651"/>
                <a:ext cx="195532" cy="5865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2819" name="Google Shape;2819;p43"/>
              <p:cNvCxnSpPr/>
              <p:nvPr/>
            </p:nvCxnSpPr>
            <p:spPr>
              <a:xfrm rot="10800000">
                <a:off x="9808687" y="3573214"/>
                <a:ext cx="0" cy="261257"/>
              </a:xfrm>
              <a:prstGeom prst="straightConnector1">
                <a:avLst/>
              </a:prstGeom>
              <a:noFill/>
              <a:ln cap="flat" cmpd="sng" w="38100">
                <a:solidFill>
                  <a:schemeClr val="dk1"/>
                </a:solidFill>
                <a:prstDash val="solid"/>
                <a:miter lim="800000"/>
                <a:headEnd len="sm" w="sm" type="none"/>
                <a:tailEnd len="med" w="med" type="triangle"/>
              </a:ln>
            </p:spPr>
          </p:cxnSp>
        </p:grpSp>
        <p:grpSp>
          <p:nvGrpSpPr>
            <p:cNvPr id="2820" name="Google Shape;2820;p43"/>
            <p:cNvGrpSpPr/>
            <p:nvPr/>
          </p:nvGrpSpPr>
          <p:grpSpPr>
            <a:xfrm>
              <a:off x="8807568" y="2894368"/>
              <a:ext cx="457076" cy="2191108"/>
              <a:chOff x="8807568" y="2894368"/>
              <a:chExt cx="457076" cy="2191108"/>
            </a:xfrm>
          </p:grpSpPr>
          <p:grpSp>
            <p:nvGrpSpPr>
              <p:cNvPr id="2821" name="Google Shape;2821;p43"/>
              <p:cNvGrpSpPr/>
              <p:nvPr/>
            </p:nvGrpSpPr>
            <p:grpSpPr>
              <a:xfrm>
                <a:off x="8807568" y="2894368"/>
                <a:ext cx="428322" cy="385312"/>
                <a:chOff x="10311441" y="2346385"/>
                <a:chExt cx="428322" cy="385312"/>
              </a:xfrm>
            </p:grpSpPr>
            <p:sp>
              <p:nvSpPr>
                <p:cNvPr id="2822" name="Google Shape;2822;p43"/>
                <p:cNvSpPr/>
                <p:nvPr/>
              </p:nvSpPr>
              <p:spPr>
                <a:xfrm>
                  <a:off x="10349891" y="2392393"/>
                  <a:ext cx="329610" cy="339304"/>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3" name="Google Shape;2823;p43"/>
                <p:cNvSpPr txBox="1"/>
                <p:nvPr/>
              </p:nvSpPr>
              <p:spPr>
                <a:xfrm>
                  <a:off x="10311441" y="2346385"/>
                  <a:ext cx="4283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w</a:t>
                  </a:r>
                  <a:r>
                    <a:rPr b="0" baseline="-25000" i="0" lang="en-US" sz="1800" u="none" cap="none" strike="noStrike">
                      <a:solidFill>
                        <a:srgbClr val="000000"/>
                      </a:solidFill>
                      <a:latin typeface="Calibri"/>
                      <a:ea typeface="Calibri"/>
                      <a:cs typeface="Calibri"/>
                      <a:sym typeface="Calibri"/>
                    </a:rPr>
                    <a:t>1</a:t>
                  </a:r>
                  <a:endParaRPr/>
                </a:p>
              </p:txBody>
            </p:sp>
          </p:grpSp>
          <p:grpSp>
            <p:nvGrpSpPr>
              <p:cNvPr id="2824" name="Google Shape;2824;p43"/>
              <p:cNvGrpSpPr/>
              <p:nvPr/>
            </p:nvGrpSpPr>
            <p:grpSpPr>
              <a:xfrm>
                <a:off x="8827696" y="3823145"/>
                <a:ext cx="428322" cy="385312"/>
                <a:chOff x="10311441" y="2346385"/>
                <a:chExt cx="428322" cy="385312"/>
              </a:xfrm>
            </p:grpSpPr>
            <p:sp>
              <p:nvSpPr>
                <p:cNvPr id="2825" name="Google Shape;2825;p43"/>
                <p:cNvSpPr/>
                <p:nvPr/>
              </p:nvSpPr>
              <p:spPr>
                <a:xfrm>
                  <a:off x="10349891" y="2392393"/>
                  <a:ext cx="329610" cy="339304"/>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6" name="Google Shape;2826;p43"/>
                <p:cNvSpPr txBox="1"/>
                <p:nvPr/>
              </p:nvSpPr>
              <p:spPr>
                <a:xfrm>
                  <a:off x="10311441" y="2346385"/>
                  <a:ext cx="4283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w</a:t>
                  </a:r>
                  <a:r>
                    <a:rPr b="0" baseline="-25000" i="0" lang="en-US" sz="1800" u="none" cap="none" strike="noStrike">
                      <a:solidFill>
                        <a:srgbClr val="000000"/>
                      </a:solidFill>
                      <a:latin typeface="Calibri"/>
                      <a:ea typeface="Calibri"/>
                      <a:cs typeface="Calibri"/>
                      <a:sym typeface="Calibri"/>
                    </a:rPr>
                    <a:t>2</a:t>
                  </a:r>
                  <a:endParaRPr/>
                </a:p>
              </p:txBody>
            </p:sp>
          </p:grpSp>
          <p:grpSp>
            <p:nvGrpSpPr>
              <p:cNvPr id="2827" name="Google Shape;2827;p43"/>
              <p:cNvGrpSpPr/>
              <p:nvPr/>
            </p:nvGrpSpPr>
            <p:grpSpPr>
              <a:xfrm>
                <a:off x="8836322" y="4700164"/>
                <a:ext cx="428322" cy="385312"/>
                <a:chOff x="10311441" y="2346385"/>
                <a:chExt cx="428322" cy="385312"/>
              </a:xfrm>
            </p:grpSpPr>
            <p:sp>
              <p:nvSpPr>
                <p:cNvPr id="2828" name="Google Shape;2828;p43"/>
                <p:cNvSpPr/>
                <p:nvPr/>
              </p:nvSpPr>
              <p:spPr>
                <a:xfrm>
                  <a:off x="10349891" y="2392393"/>
                  <a:ext cx="329610" cy="339304"/>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9" name="Google Shape;2829;p43"/>
                <p:cNvSpPr txBox="1"/>
                <p:nvPr/>
              </p:nvSpPr>
              <p:spPr>
                <a:xfrm>
                  <a:off x="10311441" y="2346385"/>
                  <a:ext cx="42832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w</a:t>
                  </a:r>
                  <a:r>
                    <a:rPr b="0" baseline="-25000" i="0" lang="en-US" sz="1800" u="none" cap="none" strike="noStrike">
                      <a:solidFill>
                        <a:srgbClr val="000000"/>
                      </a:solidFill>
                      <a:latin typeface="Calibri"/>
                      <a:ea typeface="Calibri"/>
                      <a:cs typeface="Calibri"/>
                      <a:sym typeface="Calibri"/>
                    </a:rPr>
                    <a:t>3</a:t>
                  </a:r>
                  <a:endParaRPr/>
                </a:p>
              </p:txBody>
            </p:sp>
          </p:grpSp>
        </p:grpSp>
      </p:grpSp>
      <p:grpSp>
        <p:nvGrpSpPr>
          <p:cNvPr id="2830" name="Google Shape;2830;p43"/>
          <p:cNvGrpSpPr/>
          <p:nvPr/>
        </p:nvGrpSpPr>
        <p:grpSpPr>
          <a:xfrm>
            <a:off x="2830287" y="4027715"/>
            <a:ext cx="853119" cy="1129061"/>
            <a:chOff x="6422573" y="5573486"/>
            <a:chExt cx="853119" cy="1129061"/>
          </a:xfrm>
        </p:grpSpPr>
        <p:sp>
          <p:nvSpPr>
            <p:cNvPr id="2831" name="Google Shape;2831;p43"/>
            <p:cNvSpPr txBox="1"/>
            <p:nvPr/>
          </p:nvSpPr>
          <p:spPr>
            <a:xfrm>
              <a:off x="6531429" y="5573486"/>
              <a:ext cx="54053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1" lang="en-US" sz="3200" u="none" cap="none" strike="noStrike">
                  <a:solidFill>
                    <a:srgbClr val="000000"/>
                  </a:solidFill>
                  <a:latin typeface="Calibri"/>
                  <a:ea typeface="Calibri"/>
                  <a:cs typeface="Calibri"/>
                  <a:sym typeface="Calibri"/>
                </a:rPr>
                <a:t>w</a:t>
              </a:r>
              <a:r>
                <a:rPr b="0" baseline="-25000" i="1" lang="en-US" sz="3200" u="none" cap="none" strike="noStrike">
                  <a:solidFill>
                    <a:srgbClr val="000000"/>
                  </a:solidFill>
                  <a:latin typeface="Calibri"/>
                  <a:ea typeface="Calibri"/>
                  <a:cs typeface="Calibri"/>
                  <a:sym typeface="Calibri"/>
                </a:rPr>
                <a:t>i</a:t>
              </a:r>
              <a:endParaRPr b="0" i="0" sz="3200" u="none" cap="none" strike="noStrike">
                <a:solidFill>
                  <a:srgbClr val="000000"/>
                </a:solidFill>
                <a:latin typeface="Calibri"/>
                <a:ea typeface="Calibri"/>
                <a:cs typeface="Calibri"/>
                <a:sym typeface="Calibri"/>
              </a:endParaRPr>
            </a:p>
          </p:txBody>
        </p:sp>
        <p:sp>
          <p:nvSpPr>
            <p:cNvPr id="2832" name="Google Shape;2832;p43"/>
            <p:cNvSpPr txBox="1"/>
            <p:nvPr/>
          </p:nvSpPr>
          <p:spPr>
            <a:xfrm>
              <a:off x="6422573" y="6117772"/>
              <a:ext cx="85311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Noto Sans Symbols"/>
                <a:buNone/>
              </a:pPr>
              <a:r>
                <a:rPr b="0" i="0" lang="en-US" sz="3200" u="none" cap="none" strike="noStrike">
                  <a:solidFill>
                    <a:srgbClr val="000000"/>
                  </a:solidFill>
                  <a:latin typeface="Noto Sans Symbols"/>
                  <a:ea typeface="Noto Sans Symbols"/>
                  <a:cs typeface="Noto Sans Symbols"/>
                  <a:sym typeface="Noto Sans Symbols"/>
                </a:rPr>
                <a:t>Σ</a:t>
              </a:r>
              <a:r>
                <a:rPr b="0" baseline="-25000" i="1" lang="en-US" sz="2400" u="none" cap="none" strike="noStrike">
                  <a:solidFill>
                    <a:srgbClr val="000000"/>
                  </a:solidFill>
                  <a:latin typeface="Calibri"/>
                  <a:ea typeface="Calibri"/>
                  <a:cs typeface="Calibri"/>
                  <a:sym typeface="Calibri"/>
                </a:rPr>
                <a:t>j</a:t>
              </a:r>
              <a:r>
                <a:rPr b="0" i="1" lang="en-US" sz="3200" u="none" cap="none" strike="noStrike">
                  <a:solidFill>
                    <a:srgbClr val="000000"/>
                  </a:solidFill>
                  <a:latin typeface="Calibri"/>
                  <a:ea typeface="Calibri"/>
                  <a:cs typeface="Calibri"/>
                  <a:sym typeface="Calibri"/>
                </a:rPr>
                <a:t>w</a:t>
              </a:r>
              <a:r>
                <a:rPr b="0" baseline="-25000" i="1" lang="en-US" sz="3200" u="none" cap="none" strike="noStrike">
                  <a:solidFill>
                    <a:srgbClr val="000000"/>
                  </a:solidFill>
                  <a:latin typeface="Calibri"/>
                  <a:ea typeface="Calibri"/>
                  <a:cs typeface="Calibri"/>
                  <a:sym typeface="Calibri"/>
                </a:rPr>
                <a:t>j</a:t>
              </a:r>
              <a:endParaRPr b="0" i="0" sz="3200" u="none" cap="none" strike="noStrike">
                <a:solidFill>
                  <a:srgbClr val="000000"/>
                </a:solidFill>
                <a:latin typeface="Calibri"/>
                <a:ea typeface="Calibri"/>
                <a:cs typeface="Calibri"/>
                <a:sym typeface="Calibri"/>
              </a:endParaRPr>
            </a:p>
          </p:txBody>
        </p:sp>
        <p:cxnSp>
          <p:nvCxnSpPr>
            <p:cNvPr id="2833" name="Google Shape;2833;p43"/>
            <p:cNvCxnSpPr/>
            <p:nvPr/>
          </p:nvCxnSpPr>
          <p:spPr>
            <a:xfrm>
              <a:off x="6553200" y="6173453"/>
              <a:ext cx="478971" cy="0"/>
            </a:xfrm>
            <a:prstGeom prst="straightConnector1">
              <a:avLst/>
            </a:prstGeom>
            <a:noFill/>
            <a:ln cap="rnd" cmpd="sng" w="38100">
              <a:solidFill>
                <a:schemeClr val="dk1"/>
              </a:solidFill>
              <a:prstDash val="solid"/>
              <a:miter lim="800000"/>
              <a:headEnd len="sm" w="sm" type="none"/>
              <a:tailEnd len="sm" w="sm" type="none"/>
            </a:ln>
          </p:spPr>
        </p:cxnSp>
      </p:grpSp>
      <p:sp>
        <p:nvSpPr>
          <p:cNvPr id="2834" name="Google Shape;2834;p43"/>
          <p:cNvSpPr txBox="1"/>
          <p:nvPr/>
        </p:nvSpPr>
        <p:spPr>
          <a:xfrm>
            <a:off x="788204" y="5154045"/>
            <a:ext cx="5557988" cy="1050813"/>
          </a:xfrm>
          <a:prstGeom prst="rect">
            <a:avLst/>
          </a:prstGeom>
          <a:noFill/>
          <a:ln>
            <a:noFill/>
          </a:ln>
        </p:spPr>
        <p:txBody>
          <a:bodyPr anchorCtr="0" anchor="t" bIns="45700" lIns="91425" spcFirstLastPara="1" rIns="91425" wrap="square" tIns="45700">
            <a:normAutofit/>
          </a:bodyPr>
          <a:lstStyle/>
          <a:p>
            <a:pPr indent="-284163" lvl="0" marL="582613"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minimum bandwidth guarantee (per-traffic-class)</a:t>
            </a:r>
            <a:endParaRPr/>
          </a:p>
        </p:txBody>
      </p:sp>
      <p:sp>
        <p:nvSpPr>
          <p:cNvPr id="2835" name="Google Shape;2835;p43"/>
          <p:cNvSpPr txBox="1"/>
          <p:nvPr/>
        </p:nvSpPr>
        <p:spPr>
          <a:xfrm>
            <a:off x="766433" y="2740308"/>
            <a:ext cx="5557988" cy="1420926"/>
          </a:xfrm>
          <a:prstGeom prst="rect">
            <a:avLst/>
          </a:prstGeom>
          <a:noFill/>
          <a:ln>
            <a:noFill/>
          </a:ln>
        </p:spPr>
        <p:txBody>
          <a:bodyPr anchorCtr="0" anchor="t" bIns="45700" lIns="91425" spcFirstLastPara="1" rIns="91425" wrap="square" tIns="45700">
            <a:normAutofit/>
          </a:bodyPr>
          <a:lstStyle/>
          <a:p>
            <a:pPr indent="-284163" lvl="0" marL="582613"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each class, </a:t>
            </a:r>
            <a:r>
              <a:rPr b="0" i="1" lang="en-US" sz="3200" u="none" cap="none" strike="noStrike">
                <a:solidFill>
                  <a:srgbClr val="000000"/>
                </a:solidFill>
                <a:latin typeface="Calibri"/>
                <a:ea typeface="Calibri"/>
                <a:cs typeface="Calibri"/>
                <a:sym typeface="Calibri"/>
              </a:rPr>
              <a:t>i, </a:t>
            </a:r>
            <a:r>
              <a:rPr b="0" i="0" lang="en-US" sz="3200" u="none" cap="none" strike="noStrike">
                <a:solidFill>
                  <a:srgbClr val="000000"/>
                </a:solidFill>
                <a:latin typeface="Calibri"/>
                <a:ea typeface="Calibri"/>
                <a:cs typeface="Calibri"/>
                <a:sym typeface="Calibri"/>
              </a:rPr>
              <a:t>has weight, </a:t>
            </a:r>
            <a:r>
              <a:rPr b="0" i="1" lang="en-US" sz="3200" u="none" cap="none" strike="noStrike">
                <a:solidFill>
                  <a:srgbClr val="000000"/>
                </a:solidFill>
                <a:latin typeface="Calibri"/>
                <a:ea typeface="Calibri"/>
                <a:cs typeface="Calibri"/>
                <a:sym typeface="Calibri"/>
              </a:rPr>
              <a:t>w</a:t>
            </a:r>
            <a:r>
              <a:rPr b="0" baseline="-25000" i="1" lang="en-US" sz="3200" u="none" cap="none" strike="noStrike">
                <a:solidFill>
                  <a:srgbClr val="000000"/>
                </a:solidFill>
                <a:latin typeface="Calibri"/>
                <a:ea typeface="Calibri"/>
                <a:cs typeface="Calibri"/>
                <a:sym typeface="Calibri"/>
              </a:rPr>
              <a:t>i</a:t>
            </a:r>
            <a:r>
              <a:rPr b="0" i="1" lang="en-US" sz="3200" u="none" cap="none" strike="noStrike">
                <a:solidFill>
                  <a:srgbClr val="000000"/>
                </a:solidFill>
                <a:latin typeface="Calibri"/>
                <a:ea typeface="Calibri"/>
                <a:cs typeface="Calibri"/>
                <a:sym typeface="Calibri"/>
              </a:rPr>
              <a:t>, </a:t>
            </a:r>
            <a:r>
              <a:rPr b="0" i="0" lang="en-US" sz="3200" u="none" cap="none" strike="noStrike">
                <a:solidFill>
                  <a:srgbClr val="000000"/>
                </a:solidFill>
                <a:latin typeface="Calibri"/>
                <a:ea typeface="Calibri"/>
                <a:cs typeface="Calibri"/>
                <a:sym typeface="Calibri"/>
              </a:rPr>
              <a:t>and</a:t>
            </a:r>
            <a:r>
              <a:rPr b="0" i="1" lang="en-US" sz="3200" u="none" cap="none" strike="noStrike">
                <a:solidFill>
                  <a:srgbClr val="000000"/>
                </a:solidFill>
                <a:latin typeface="Calibri"/>
                <a:ea typeface="Calibri"/>
                <a:cs typeface="Calibri"/>
                <a:sym typeface="Calibri"/>
              </a:rPr>
              <a:t> </a:t>
            </a:r>
            <a:r>
              <a:rPr b="0" i="0" lang="en-US" sz="3200" u="none" cap="none" strike="noStrike">
                <a:solidFill>
                  <a:srgbClr val="000000"/>
                </a:solidFill>
                <a:latin typeface="Calibri"/>
                <a:ea typeface="Calibri"/>
                <a:cs typeface="Calibri"/>
                <a:sym typeface="Calibri"/>
              </a:rPr>
              <a:t>gets weighted amount of service in each cycle:</a:t>
            </a:r>
            <a:endParaRPr/>
          </a:p>
        </p:txBody>
      </p:sp>
      <p:sp>
        <p:nvSpPr>
          <p:cNvPr id="2836" name="Google Shape;2836;p4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5"/>
                                        </p:tgtEl>
                                        <p:attrNameLst>
                                          <p:attrName>style.visibility</p:attrName>
                                        </p:attrNameLst>
                                      </p:cBhvr>
                                      <p:to>
                                        <p:strVal val="visible"/>
                                      </p:to>
                                    </p:set>
                                    <p:animEffect filter="fade" transition="in">
                                      <p:cBhvr>
                                        <p:cTn dur="500"/>
                                        <p:tgtEl>
                                          <p:spTgt spid="2815"/>
                                        </p:tgtEl>
                                      </p:cBhvr>
                                    </p:animEffect>
                                  </p:childTnLst>
                                </p:cTn>
                              </p:par>
                              <p:par>
                                <p:cTn fill="hold" nodeType="withEffect" presetClass="entr" presetID="10" presetSubtype="0">
                                  <p:stCondLst>
                                    <p:cond delay="0"/>
                                  </p:stCondLst>
                                  <p:childTnLst>
                                    <p:set>
                                      <p:cBhvr>
                                        <p:cTn dur="1" fill="hold">
                                          <p:stCondLst>
                                            <p:cond delay="0"/>
                                          </p:stCondLst>
                                        </p:cTn>
                                        <p:tgtEl>
                                          <p:spTgt spid="2830"/>
                                        </p:tgtEl>
                                        <p:attrNameLst>
                                          <p:attrName>style.visibility</p:attrName>
                                        </p:attrNameLst>
                                      </p:cBhvr>
                                      <p:to>
                                        <p:strVal val="visible"/>
                                      </p:to>
                                    </p:set>
                                    <p:animEffect filter="fade" transition="in">
                                      <p:cBhvr>
                                        <p:cTn dur="500"/>
                                        <p:tgtEl>
                                          <p:spTgt spid="2830"/>
                                        </p:tgtEl>
                                      </p:cBhvr>
                                    </p:animEffect>
                                  </p:childTnLst>
                                </p:cTn>
                              </p:par>
                              <p:par>
                                <p:cTn fill="hold" nodeType="withEffect" presetClass="entr" presetID="10" presetSubtype="0">
                                  <p:stCondLst>
                                    <p:cond delay="0"/>
                                  </p:stCondLst>
                                  <p:childTnLst>
                                    <p:set>
                                      <p:cBhvr>
                                        <p:cTn dur="1" fill="hold">
                                          <p:stCondLst>
                                            <p:cond delay="0"/>
                                          </p:stCondLst>
                                        </p:cTn>
                                        <p:tgtEl>
                                          <p:spTgt spid="2835"/>
                                        </p:tgtEl>
                                        <p:attrNameLst>
                                          <p:attrName>style.visibility</p:attrName>
                                        </p:attrNameLst>
                                      </p:cBhvr>
                                      <p:to>
                                        <p:strVal val="visible"/>
                                      </p:to>
                                    </p:set>
                                    <p:animEffect filter="fade" transition="in">
                                      <p:cBhvr>
                                        <p:cTn dur="500"/>
                                        <p:tgtEl>
                                          <p:spTgt spid="28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4"/>
                                        </p:tgtEl>
                                        <p:attrNameLst>
                                          <p:attrName>style.visibility</p:attrName>
                                        </p:attrNameLst>
                                      </p:cBhvr>
                                      <p:to>
                                        <p:strVal val="visible"/>
                                      </p:to>
                                    </p:set>
                                    <p:animEffect filter="fade" transition="in">
                                      <p:cBhvr>
                                        <p:cTn dur="500"/>
                                        <p:tgtEl>
                                          <p:spTgt spid="28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1" name="Shape 2841"/>
        <p:cNvGrpSpPr/>
        <p:nvPr/>
      </p:nvGrpSpPr>
      <p:grpSpPr>
        <a:xfrm>
          <a:off x="0" y="0"/>
          <a:ext cx="0" cy="0"/>
          <a:chOff x="0" y="0"/>
          <a:chExt cx="0" cy="0"/>
        </a:xfrm>
      </p:grpSpPr>
      <p:sp>
        <p:nvSpPr>
          <p:cNvPr id="2842" name="Google Shape;2842;p44"/>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Sidebar: Network Neutrality</a:t>
            </a:r>
            <a:endParaRPr/>
          </a:p>
        </p:txBody>
      </p:sp>
      <p:sp>
        <p:nvSpPr>
          <p:cNvPr id="2843" name="Google Shape;2843;p44"/>
          <p:cNvSpPr txBox="1"/>
          <p:nvPr>
            <p:ph idx="1" type="body"/>
          </p:nvPr>
        </p:nvSpPr>
        <p:spPr>
          <a:xfrm>
            <a:off x="793894" y="1421607"/>
            <a:ext cx="10607531" cy="4530306"/>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600"/>
              <a:buNone/>
            </a:pPr>
            <a:r>
              <a:rPr lang="en-US" sz="3600"/>
              <a:t>What is network neutrality?</a:t>
            </a:r>
            <a:endParaRPr/>
          </a:p>
          <a:p>
            <a:pPr indent="-338138" lvl="1" marL="520700" rtl="0" algn="l">
              <a:lnSpc>
                <a:spcPct val="100000"/>
              </a:lnSpc>
              <a:spcBef>
                <a:spcPts val="500"/>
              </a:spcBef>
              <a:spcAft>
                <a:spcPts val="0"/>
              </a:spcAft>
              <a:buSzPts val="3200"/>
              <a:buFont typeface="Noto Sans Symbols"/>
              <a:buChar char="▪"/>
            </a:pPr>
            <a:r>
              <a:rPr i="1" lang="en-US" sz="3200">
                <a:solidFill>
                  <a:srgbClr val="010F90"/>
                </a:solidFill>
              </a:rPr>
              <a:t>technical: </a:t>
            </a:r>
            <a:r>
              <a:rPr lang="en-US" sz="3200"/>
              <a:t>how an ISP should share/allocation its resources</a:t>
            </a:r>
            <a:endParaRPr/>
          </a:p>
          <a:p>
            <a:pPr indent="-279400" lvl="1" marL="922338" rtl="0" algn="l">
              <a:lnSpc>
                <a:spcPct val="100000"/>
              </a:lnSpc>
              <a:spcBef>
                <a:spcPts val="500"/>
              </a:spcBef>
              <a:spcAft>
                <a:spcPts val="0"/>
              </a:spcAft>
              <a:buSzPts val="2800"/>
              <a:buChar char="•"/>
            </a:pPr>
            <a:r>
              <a:rPr lang="en-US" sz="2800"/>
              <a:t>packet scheduling, buffer management are the </a:t>
            </a:r>
            <a:r>
              <a:rPr i="1" lang="en-US" sz="2800"/>
              <a:t>mechanisms</a:t>
            </a:r>
            <a:endParaRPr/>
          </a:p>
          <a:p>
            <a:pPr indent="-282575" lvl="1" marL="465138" rtl="0" algn="l">
              <a:lnSpc>
                <a:spcPct val="100000"/>
              </a:lnSpc>
              <a:spcBef>
                <a:spcPts val="500"/>
              </a:spcBef>
              <a:spcAft>
                <a:spcPts val="0"/>
              </a:spcAft>
              <a:buSzPts val="3200"/>
              <a:buFont typeface="Noto Sans Symbols"/>
              <a:buChar char="▪"/>
            </a:pPr>
            <a:r>
              <a:rPr i="1" lang="en-US" sz="3200">
                <a:solidFill>
                  <a:srgbClr val="0000A3"/>
                </a:solidFill>
              </a:rPr>
              <a:t>social, economic  </a:t>
            </a:r>
            <a:r>
              <a:rPr lang="en-US" sz="3200"/>
              <a:t>principles </a:t>
            </a:r>
            <a:endParaRPr/>
          </a:p>
          <a:p>
            <a:pPr indent="-292100" lvl="2" marL="922338" rtl="0" algn="l">
              <a:lnSpc>
                <a:spcPct val="100000"/>
              </a:lnSpc>
              <a:spcBef>
                <a:spcPts val="500"/>
              </a:spcBef>
              <a:spcAft>
                <a:spcPts val="0"/>
              </a:spcAft>
              <a:buClr>
                <a:srgbClr val="0000A3"/>
              </a:buClr>
              <a:buSzPts val="2800"/>
              <a:buChar char="•"/>
            </a:pPr>
            <a:r>
              <a:rPr lang="en-US" sz="2800"/>
              <a:t>protecting free speech</a:t>
            </a:r>
            <a:endParaRPr/>
          </a:p>
          <a:p>
            <a:pPr indent="-292100" lvl="2" marL="922338" rtl="0" algn="l">
              <a:lnSpc>
                <a:spcPct val="100000"/>
              </a:lnSpc>
              <a:spcBef>
                <a:spcPts val="500"/>
              </a:spcBef>
              <a:spcAft>
                <a:spcPts val="0"/>
              </a:spcAft>
              <a:buClr>
                <a:srgbClr val="0000A3"/>
              </a:buClr>
              <a:buSzPts val="2800"/>
              <a:buChar char="•"/>
            </a:pPr>
            <a:r>
              <a:rPr lang="en-US" sz="2800"/>
              <a:t>encouraging innovation, competition</a:t>
            </a:r>
            <a:endParaRPr/>
          </a:p>
          <a:p>
            <a:pPr indent="-282575" lvl="1" marL="465138" rtl="0" algn="l">
              <a:lnSpc>
                <a:spcPct val="100000"/>
              </a:lnSpc>
              <a:spcBef>
                <a:spcPts val="500"/>
              </a:spcBef>
              <a:spcAft>
                <a:spcPts val="0"/>
              </a:spcAft>
              <a:buSzPts val="3200"/>
              <a:buFont typeface="Noto Sans Symbols"/>
              <a:buChar char="▪"/>
            </a:pPr>
            <a:r>
              <a:rPr lang="en-US" sz="3200"/>
              <a:t>enforced</a:t>
            </a:r>
            <a:r>
              <a:rPr i="1" lang="en-US" sz="3200"/>
              <a:t> </a:t>
            </a:r>
            <a:r>
              <a:rPr i="1" lang="en-US" sz="3200">
                <a:solidFill>
                  <a:srgbClr val="0000A3"/>
                </a:solidFill>
              </a:rPr>
              <a:t>legal</a:t>
            </a:r>
            <a:r>
              <a:rPr i="1" lang="en-US" sz="3200"/>
              <a:t> </a:t>
            </a:r>
            <a:r>
              <a:rPr lang="en-US" sz="3200"/>
              <a:t>rules and policies</a:t>
            </a:r>
            <a:endParaRPr/>
          </a:p>
        </p:txBody>
      </p:sp>
      <p:sp>
        <p:nvSpPr>
          <p:cNvPr id="2844" name="Google Shape;2844;p44"/>
          <p:cNvSpPr txBox="1"/>
          <p:nvPr/>
        </p:nvSpPr>
        <p:spPr>
          <a:xfrm>
            <a:off x="1197032" y="5702531"/>
            <a:ext cx="936012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800"/>
              <a:buFont typeface="Calibri"/>
              <a:buNone/>
            </a:pPr>
            <a:r>
              <a:rPr b="0" i="1" lang="en-US" sz="2800" u="none" cap="none" strike="noStrike">
                <a:solidFill>
                  <a:srgbClr val="C00000"/>
                </a:solidFill>
                <a:latin typeface="Calibri"/>
                <a:ea typeface="Calibri"/>
                <a:cs typeface="Calibri"/>
                <a:sym typeface="Calibri"/>
              </a:rPr>
              <a:t>Different countries have different “takes” on network neutrality</a:t>
            </a:r>
            <a:endParaRPr/>
          </a:p>
        </p:txBody>
      </p:sp>
      <p:sp>
        <p:nvSpPr>
          <p:cNvPr id="2845" name="Google Shape;2845;p4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43">
                                            <p:txEl>
                                              <p:pRg end="0" st="0"/>
                                            </p:txEl>
                                          </p:spTgt>
                                        </p:tgtEl>
                                        <p:attrNameLst>
                                          <p:attrName>style.visibility</p:attrName>
                                        </p:attrNameLst>
                                      </p:cBhvr>
                                      <p:to>
                                        <p:strVal val="visible"/>
                                      </p:to>
                                    </p:set>
                                    <p:animEffect filter="fade" transition="in">
                                      <p:cBhvr>
                                        <p:cTn dur="500"/>
                                        <p:tgtEl>
                                          <p:spTgt spid="284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43">
                                            <p:txEl>
                                              <p:pRg end="1" st="1"/>
                                            </p:txEl>
                                          </p:spTgt>
                                        </p:tgtEl>
                                        <p:attrNameLst>
                                          <p:attrName>style.visibility</p:attrName>
                                        </p:attrNameLst>
                                      </p:cBhvr>
                                      <p:to>
                                        <p:strVal val="visible"/>
                                      </p:to>
                                    </p:set>
                                    <p:animEffect filter="fade" transition="in">
                                      <p:cBhvr>
                                        <p:cTn dur="500"/>
                                        <p:tgtEl>
                                          <p:spTgt spid="284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43">
                                            <p:txEl>
                                              <p:pRg end="2" st="2"/>
                                            </p:txEl>
                                          </p:spTgt>
                                        </p:tgtEl>
                                        <p:attrNameLst>
                                          <p:attrName>style.visibility</p:attrName>
                                        </p:attrNameLst>
                                      </p:cBhvr>
                                      <p:to>
                                        <p:strVal val="visible"/>
                                      </p:to>
                                    </p:set>
                                    <p:animEffect filter="fade" transition="in">
                                      <p:cBhvr>
                                        <p:cTn dur="500"/>
                                        <p:tgtEl>
                                          <p:spTgt spid="284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43">
                                            <p:txEl>
                                              <p:pRg end="3" st="3"/>
                                            </p:txEl>
                                          </p:spTgt>
                                        </p:tgtEl>
                                        <p:attrNameLst>
                                          <p:attrName>style.visibility</p:attrName>
                                        </p:attrNameLst>
                                      </p:cBhvr>
                                      <p:to>
                                        <p:strVal val="visible"/>
                                      </p:to>
                                    </p:set>
                                    <p:animEffect filter="fade" transition="in">
                                      <p:cBhvr>
                                        <p:cTn dur="500"/>
                                        <p:tgtEl>
                                          <p:spTgt spid="2843">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43">
                                            <p:txEl>
                                              <p:pRg end="4" st="4"/>
                                            </p:txEl>
                                          </p:spTgt>
                                        </p:tgtEl>
                                        <p:attrNameLst>
                                          <p:attrName>style.visibility</p:attrName>
                                        </p:attrNameLst>
                                      </p:cBhvr>
                                      <p:to>
                                        <p:strVal val="visible"/>
                                      </p:to>
                                    </p:set>
                                    <p:animEffect filter="fade" transition="in">
                                      <p:cBhvr>
                                        <p:cTn dur="500"/>
                                        <p:tgtEl>
                                          <p:spTgt spid="284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43">
                                            <p:txEl>
                                              <p:pRg end="5" st="5"/>
                                            </p:txEl>
                                          </p:spTgt>
                                        </p:tgtEl>
                                        <p:attrNameLst>
                                          <p:attrName>style.visibility</p:attrName>
                                        </p:attrNameLst>
                                      </p:cBhvr>
                                      <p:to>
                                        <p:strVal val="visible"/>
                                      </p:to>
                                    </p:set>
                                    <p:animEffect filter="fade" transition="in">
                                      <p:cBhvr>
                                        <p:cTn dur="500"/>
                                        <p:tgtEl>
                                          <p:spTgt spid="2843">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43">
                                            <p:txEl>
                                              <p:pRg end="6" st="6"/>
                                            </p:txEl>
                                          </p:spTgt>
                                        </p:tgtEl>
                                        <p:attrNameLst>
                                          <p:attrName>style.visibility</p:attrName>
                                        </p:attrNameLst>
                                      </p:cBhvr>
                                      <p:to>
                                        <p:strVal val="visible"/>
                                      </p:to>
                                    </p:set>
                                    <p:animEffect filter="fade" transition="in">
                                      <p:cBhvr>
                                        <p:cTn dur="500"/>
                                        <p:tgtEl>
                                          <p:spTgt spid="284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4"/>
                                        </p:tgtEl>
                                        <p:attrNameLst>
                                          <p:attrName>style.visibility</p:attrName>
                                        </p:attrNameLst>
                                      </p:cBhvr>
                                      <p:to>
                                        <p:strVal val="visible"/>
                                      </p:to>
                                    </p:set>
                                    <p:animEffect filter="fade" transition="in">
                                      <p:cBhvr>
                                        <p:cTn dur="500"/>
                                        <p:tgtEl>
                                          <p:spTgt spid="28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9"/>
          <p:cNvSpPr txBox="1"/>
          <p:nvPr>
            <p:ph type="title"/>
          </p:nvPr>
        </p:nvSpPr>
        <p:spPr>
          <a:xfrm>
            <a:off x="798691" y="28932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Network-layer  services and protocols</a:t>
            </a:r>
            <a:endParaRPr sz="4400"/>
          </a:p>
        </p:txBody>
      </p:sp>
      <p:sp>
        <p:nvSpPr>
          <p:cNvPr id="65" name="Google Shape;65;p9"/>
          <p:cNvSpPr txBox="1"/>
          <p:nvPr/>
        </p:nvSpPr>
        <p:spPr>
          <a:xfrm>
            <a:off x="681218" y="1443831"/>
            <a:ext cx="5617981" cy="5284347"/>
          </a:xfrm>
          <a:prstGeom prst="rect">
            <a:avLst/>
          </a:prstGeom>
          <a:noFill/>
          <a:ln>
            <a:noFill/>
          </a:ln>
        </p:spPr>
        <p:txBody>
          <a:bodyPr anchorCtr="0" anchor="t" bIns="45700" lIns="91425" spcFirstLastPara="1" rIns="91425" wrap="square" tIns="45700">
            <a:normAutofit fontScale="92500" lnSpcReduction="10000"/>
          </a:bodyPr>
          <a:lstStyle/>
          <a:p>
            <a:pPr indent="-274638" lvl="0" marL="404813" marR="0" rtl="0" algn="l">
              <a:lnSpc>
                <a:spcPct val="90000"/>
              </a:lnSpc>
              <a:spcBef>
                <a:spcPts val="0"/>
              </a:spcBef>
              <a:spcAft>
                <a:spcPts val="0"/>
              </a:spcAft>
              <a:buClr>
                <a:srgbClr val="0000A3"/>
              </a:buClr>
              <a:buSzPct val="100000"/>
              <a:buFont typeface="Noto Sans Symbols"/>
              <a:buChar char="▪"/>
            </a:pPr>
            <a:r>
              <a:rPr b="0" i="0" lang="en-US" sz="3000" u="none" cap="none" strike="noStrike">
                <a:solidFill>
                  <a:srgbClr val="000000"/>
                </a:solidFill>
                <a:latin typeface="Calibri"/>
                <a:ea typeface="Calibri"/>
                <a:cs typeface="Calibri"/>
                <a:sym typeface="Calibri"/>
              </a:rPr>
              <a:t>transport segment from sending to receiving host </a:t>
            </a:r>
            <a:endParaRPr/>
          </a:p>
          <a:p>
            <a:pPr indent="-222250" lvl="1" marL="695325" marR="0" rtl="0" algn="l">
              <a:lnSpc>
                <a:spcPct val="90000"/>
              </a:lnSpc>
              <a:spcBef>
                <a:spcPts val="600"/>
              </a:spcBef>
              <a:spcAft>
                <a:spcPts val="0"/>
              </a:spcAft>
              <a:buClr>
                <a:srgbClr val="0000A3"/>
              </a:buClr>
              <a:buSzPct val="100000"/>
              <a:buFont typeface="Arial"/>
              <a:buChar char="•"/>
            </a:pPr>
            <a:r>
              <a:rPr b="0" i="0" lang="en-US" sz="2600" u="none" cap="none" strike="noStrike">
                <a:solidFill>
                  <a:srgbClr val="0013A3"/>
                </a:solidFill>
                <a:latin typeface="Calibri"/>
                <a:ea typeface="Calibri"/>
                <a:cs typeface="Calibri"/>
                <a:sym typeface="Calibri"/>
              </a:rPr>
              <a:t>sender: </a:t>
            </a:r>
            <a:r>
              <a:rPr b="0" i="0" lang="en-US" sz="2600" u="none" cap="none" strike="noStrike">
                <a:solidFill>
                  <a:srgbClr val="000000"/>
                </a:solidFill>
                <a:latin typeface="Calibri"/>
                <a:ea typeface="Calibri"/>
                <a:cs typeface="Calibri"/>
                <a:sym typeface="Calibri"/>
              </a:rPr>
              <a:t>encapsulates segments into datagrams, passes to link layer</a:t>
            </a:r>
            <a:endParaRPr/>
          </a:p>
          <a:p>
            <a:pPr indent="-222250" lvl="1" marL="695325" marR="0" rtl="0" algn="l">
              <a:lnSpc>
                <a:spcPct val="90000"/>
              </a:lnSpc>
              <a:spcBef>
                <a:spcPts val="600"/>
              </a:spcBef>
              <a:spcAft>
                <a:spcPts val="0"/>
              </a:spcAft>
              <a:buClr>
                <a:srgbClr val="0000A3"/>
              </a:buClr>
              <a:buSzPct val="100000"/>
              <a:buFont typeface="Arial"/>
              <a:buChar char="•"/>
            </a:pPr>
            <a:r>
              <a:rPr b="0" i="0" lang="en-US" sz="2600" u="none" cap="none" strike="noStrike">
                <a:solidFill>
                  <a:srgbClr val="0013A3"/>
                </a:solidFill>
                <a:latin typeface="Calibri"/>
                <a:ea typeface="Calibri"/>
                <a:cs typeface="Calibri"/>
                <a:sym typeface="Calibri"/>
              </a:rPr>
              <a:t>receiver: </a:t>
            </a:r>
            <a:r>
              <a:rPr b="0" i="0" lang="en-US" sz="2600" u="none" cap="none" strike="noStrike">
                <a:solidFill>
                  <a:srgbClr val="000000"/>
                </a:solidFill>
                <a:latin typeface="Calibri"/>
                <a:ea typeface="Calibri"/>
                <a:cs typeface="Calibri"/>
                <a:sym typeface="Calibri"/>
              </a:rPr>
              <a:t>delivers segments to transport layer protocol</a:t>
            </a:r>
            <a:endParaRPr/>
          </a:p>
          <a:p>
            <a:pPr indent="-274638" lvl="0" marL="404813" marR="0" rtl="0" algn="l">
              <a:lnSpc>
                <a:spcPct val="90000"/>
              </a:lnSpc>
              <a:spcBef>
                <a:spcPts val="1000"/>
              </a:spcBef>
              <a:spcAft>
                <a:spcPts val="0"/>
              </a:spcAft>
              <a:buClr>
                <a:srgbClr val="0000A3"/>
              </a:buClr>
              <a:buSzPct val="100000"/>
              <a:buFont typeface="Noto Sans Symbols"/>
              <a:buChar char="▪"/>
            </a:pPr>
            <a:r>
              <a:rPr b="0" i="0" lang="en-US" sz="2800" u="none" cap="none" strike="noStrike">
                <a:solidFill>
                  <a:srgbClr val="000000"/>
                </a:solidFill>
                <a:latin typeface="Calibri"/>
                <a:ea typeface="Calibri"/>
                <a:cs typeface="Calibri"/>
                <a:sym typeface="Calibri"/>
              </a:rPr>
              <a:t>network layer protocols in </a:t>
            </a:r>
            <a:r>
              <a:rPr b="0" i="1" lang="en-US" sz="2800" u="none" cap="none" strike="noStrike">
                <a:solidFill>
                  <a:srgbClr val="000099"/>
                </a:solidFill>
                <a:latin typeface="Calibri"/>
                <a:ea typeface="Calibri"/>
                <a:cs typeface="Calibri"/>
                <a:sym typeface="Calibri"/>
              </a:rPr>
              <a:t>every Internet device</a:t>
            </a:r>
            <a:r>
              <a:rPr b="0" i="0" lang="en-US" sz="2800" u="none" cap="none" strike="noStrike">
                <a:solidFill>
                  <a:srgbClr val="000000"/>
                </a:solidFill>
                <a:latin typeface="Calibri"/>
                <a:ea typeface="Calibri"/>
                <a:cs typeface="Calibri"/>
                <a:sym typeface="Calibri"/>
              </a:rPr>
              <a:t>: hosts, routers</a:t>
            </a:r>
            <a:endParaRPr/>
          </a:p>
          <a:p>
            <a:pPr indent="-274638" lvl="0" marL="404813" marR="0" rtl="0" algn="l">
              <a:lnSpc>
                <a:spcPct val="90000"/>
              </a:lnSpc>
              <a:spcBef>
                <a:spcPts val="1000"/>
              </a:spcBef>
              <a:spcAft>
                <a:spcPts val="0"/>
              </a:spcAft>
              <a:buClr>
                <a:srgbClr val="0000A3"/>
              </a:buClr>
              <a:buSzPct val="100000"/>
              <a:buFont typeface="Noto Sans Symbols"/>
              <a:buChar char="▪"/>
            </a:pPr>
            <a:r>
              <a:rPr b="0" i="0" lang="en-US" sz="2800" u="none" cap="none" strike="noStrike">
                <a:solidFill>
                  <a:srgbClr val="C00000"/>
                </a:solidFill>
                <a:latin typeface="Calibri"/>
                <a:ea typeface="Calibri"/>
                <a:cs typeface="Calibri"/>
                <a:sym typeface="Calibri"/>
              </a:rPr>
              <a:t>routers</a:t>
            </a:r>
            <a:r>
              <a:rPr b="0" i="0" lang="en-US" sz="2800" u="none" cap="none" strike="noStrike">
                <a:solidFill>
                  <a:srgbClr val="000000"/>
                </a:solidFill>
                <a:latin typeface="Calibri"/>
                <a:ea typeface="Calibri"/>
                <a:cs typeface="Calibri"/>
                <a:sym typeface="Calibri"/>
              </a:rPr>
              <a:t>:</a:t>
            </a:r>
            <a:endParaRPr/>
          </a:p>
          <a:p>
            <a:pPr indent="-292099" lvl="1" marL="695325" marR="0" rtl="0" algn="l">
              <a:lnSpc>
                <a:spcPct val="99000"/>
              </a:lnSpc>
              <a:spcBef>
                <a:spcPts val="600"/>
              </a:spcBef>
              <a:spcAft>
                <a:spcPts val="0"/>
              </a:spcAft>
              <a:buClr>
                <a:srgbClr val="0000A3"/>
              </a:buClr>
              <a:buSzPct val="100000"/>
              <a:buFont typeface="Arial"/>
              <a:buChar char="•"/>
            </a:pPr>
            <a:r>
              <a:rPr b="0" i="0" lang="en-US" sz="2600" u="none" cap="none" strike="noStrike">
                <a:solidFill>
                  <a:srgbClr val="000000"/>
                </a:solidFill>
                <a:latin typeface="Calibri"/>
                <a:ea typeface="Calibri"/>
                <a:cs typeface="Calibri"/>
                <a:sym typeface="Calibri"/>
              </a:rPr>
              <a:t>examines header fields in all IP datagrams passing through it</a:t>
            </a:r>
            <a:endParaRPr/>
          </a:p>
          <a:p>
            <a:pPr indent="-292099" lvl="1" marL="695325" marR="0" rtl="0" algn="l">
              <a:lnSpc>
                <a:spcPct val="99000"/>
              </a:lnSpc>
              <a:spcBef>
                <a:spcPts val="600"/>
              </a:spcBef>
              <a:spcAft>
                <a:spcPts val="0"/>
              </a:spcAft>
              <a:buClr>
                <a:srgbClr val="0000A3"/>
              </a:buClr>
              <a:buSzPct val="100000"/>
              <a:buFont typeface="Arial"/>
              <a:buChar char="•"/>
            </a:pPr>
            <a:r>
              <a:rPr b="0" i="0" lang="en-US" sz="2600" u="none" cap="none" strike="noStrike">
                <a:solidFill>
                  <a:srgbClr val="000000"/>
                </a:solidFill>
                <a:latin typeface="Calibri"/>
                <a:ea typeface="Calibri"/>
                <a:cs typeface="Calibri"/>
                <a:sym typeface="Calibri"/>
              </a:rPr>
              <a:t>moves datagrams from input ports to output ports to transfer datagrams along end-end path</a:t>
            </a:r>
            <a:endParaRPr/>
          </a:p>
        </p:txBody>
      </p:sp>
      <p:sp>
        <p:nvSpPr>
          <p:cNvPr id="66" name="Google Shape;66;p9"/>
          <p:cNvSpPr/>
          <p:nvPr/>
        </p:nvSpPr>
        <p:spPr>
          <a:xfrm>
            <a:off x="8985188" y="3065778"/>
            <a:ext cx="1124807" cy="1337915"/>
          </a:xfrm>
          <a:custGeom>
            <a:rect b="b" l="l" r="r" t="t"/>
            <a:pathLst>
              <a:path extrusionOk="0" h="1800235" w="1549812">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 name="Google Shape;67;p9"/>
          <p:cNvSpPr/>
          <p:nvPr/>
        </p:nvSpPr>
        <p:spPr>
          <a:xfrm>
            <a:off x="7274076" y="1826035"/>
            <a:ext cx="1736725" cy="1317704"/>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8" name="Google Shape;68;p9"/>
          <p:cNvGrpSpPr/>
          <p:nvPr/>
        </p:nvGrpSpPr>
        <p:grpSpPr>
          <a:xfrm>
            <a:off x="7205350" y="3289251"/>
            <a:ext cx="1458912" cy="933450"/>
            <a:chOff x="2889" y="1631"/>
            <a:chExt cx="980" cy="743"/>
          </a:xfrm>
        </p:grpSpPr>
        <p:sp>
          <p:nvSpPr>
            <p:cNvPr id="69" name="Google Shape;69;p9"/>
            <p:cNvSpPr/>
            <p:nvPr/>
          </p:nvSpPr>
          <p:spPr>
            <a:xfrm>
              <a:off x="3046" y="1841"/>
              <a:ext cx="663" cy="533"/>
            </a:xfrm>
            <a:prstGeom prst="rect">
              <a:avLst/>
            </a:prstGeom>
            <a:solidFill>
              <a:srgbClr val="9CD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0" name="Google Shape;70;p9"/>
            <p:cNvSpPr/>
            <p:nvPr/>
          </p:nvSpPr>
          <p:spPr>
            <a:xfrm>
              <a:off x="2889" y="1631"/>
              <a:ext cx="980" cy="253"/>
            </a:xfrm>
            <a:prstGeom prst="triangle">
              <a:avLst>
                <a:gd fmla="val 50000" name="adj"/>
              </a:avLst>
            </a:prstGeom>
            <a:solidFill>
              <a:srgbClr val="9CDF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Noto Sans Symbols"/>
                <a:buNone/>
              </a:pPr>
              <a:r>
                <a:t/>
              </a:r>
              <a:endParaRPr b="0" i="0" sz="2400" u="none" cap="none" strike="noStrike">
                <a:solidFill>
                  <a:srgbClr val="00CCFF"/>
                </a:solidFill>
                <a:latin typeface="Arial"/>
                <a:ea typeface="Arial"/>
                <a:cs typeface="Arial"/>
                <a:sym typeface="Arial"/>
              </a:endParaRPr>
            </a:p>
          </p:txBody>
        </p:sp>
      </p:grpSp>
      <p:sp>
        <p:nvSpPr>
          <p:cNvPr id="71" name="Google Shape;71;p9"/>
          <p:cNvSpPr/>
          <p:nvPr/>
        </p:nvSpPr>
        <p:spPr>
          <a:xfrm>
            <a:off x="7712401" y="4683134"/>
            <a:ext cx="3079750" cy="1665288"/>
          </a:xfrm>
          <a:custGeom>
            <a:rect b="b" l="l" r="r" t="t"/>
            <a:pathLst>
              <a:path extrusionOk="0" h="1049" w="194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 name="Google Shape;72;p9"/>
          <p:cNvSpPr txBox="1"/>
          <p:nvPr/>
        </p:nvSpPr>
        <p:spPr>
          <a:xfrm>
            <a:off x="7679274" y="1488461"/>
            <a:ext cx="133940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Noto Sans Symbols"/>
              <a:buNone/>
            </a:pPr>
            <a:r>
              <a:rPr b="0" i="0" lang="en-US" sz="1400" u="none" cap="none" strike="noStrike">
                <a:solidFill>
                  <a:srgbClr val="000000"/>
                </a:solidFill>
                <a:latin typeface="Calibri"/>
                <a:ea typeface="Calibri"/>
                <a:cs typeface="Calibri"/>
                <a:sym typeface="Calibri"/>
              </a:rPr>
              <a:t>mobile network</a:t>
            </a:r>
            <a:endParaRPr/>
          </a:p>
        </p:txBody>
      </p:sp>
      <p:sp>
        <p:nvSpPr>
          <p:cNvPr id="73" name="Google Shape;73;p9"/>
          <p:cNvSpPr txBox="1"/>
          <p:nvPr/>
        </p:nvSpPr>
        <p:spPr>
          <a:xfrm>
            <a:off x="7306908" y="5779775"/>
            <a:ext cx="1195135" cy="44127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1400"/>
              <a:buFont typeface="Noto Sans Symbols"/>
              <a:buNone/>
            </a:pPr>
            <a:r>
              <a:rPr b="0" i="0" lang="en-US" sz="1400" u="none" cap="none" strike="noStrike">
                <a:solidFill>
                  <a:srgbClr val="000000"/>
                </a:solidFill>
                <a:latin typeface="Calibri"/>
                <a:ea typeface="Calibri"/>
                <a:cs typeface="Calibri"/>
                <a:sym typeface="Calibri"/>
              </a:rPr>
              <a:t>enterprise</a:t>
            </a:r>
            <a:endParaRPr/>
          </a:p>
          <a:p>
            <a:pPr indent="0" lvl="0" marL="0" marR="0" rtl="0" algn="l">
              <a:lnSpc>
                <a:spcPct val="80000"/>
              </a:lnSpc>
              <a:spcBef>
                <a:spcPts val="0"/>
              </a:spcBef>
              <a:spcAft>
                <a:spcPts val="0"/>
              </a:spcAft>
              <a:buClr>
                <a:srgbClr val="000000"/>
              </a:buClr>
              <a:buSzPts val="1400"/>
              <a:buFont typeface="Noto Sans Symbols"/>
              <a:buNone/>
            </a:pPr>
            <a:r>
              <a:rPr b="0" i="0" lang="en-US" sz="1400" u="none" cap="none" strike="noStrike">
                <a:solidFill>
                  <a:srgbClr val="000000"/>
                </a:solidFill>
                <a:latin typeface="Calibri"/>
                <a:ea typeface="Calibri"/>
                <a:cs typeface="Calibri"/>
                <a:sym typeface="Calibri"/>
              </a:rPr>
              <a:t>          network</a:t>
            </a:r>
            <a:endParaRPr/>
          </a:p>
        </p:txBody>
      </p:sp>
      <p:sp>
        <p:nvSpPr>
          <p:cNvPr id="74" name="Google Shape;74;p9"/>
          <p:cNvSpPr/>
          <p:nvPr/>
        </p:nvSpPr>
        <p:spPr>
          <a:xfrm>
            <a:off x="10222146" y="3179540"/>
            <a:ext cx="1273167" cy="1935748"/>
          </a:xfrm>
          <a:custGeom>
            <a:rect b="b" l="l" r="r" t="t"/>
            <a:pathLst>
              <a:path extrusionOk="0" h="1952840" w="1447873">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a:gsLst>
              <a:gs pos="0">
                <a:srgbClr val="9CDFF9"/>
              </a:gs>
              <a:gs pos="58999">
                <a:srgbClr val="DDEAF6"/>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75" name="Google Shape;75;p9"/>
          <p:cNvGrpSpPr/>
          <p:nvPr/>
        </p:nvGrpSpPr>
        <p:grpSpPr>
          <a:xfrm>
            <a:off x="10837700" y="3928050"/>
            <a:ext cx="687393" cy="721548"/>
            <a:chOff x="5203089" y="1751190"/>
            <a:chExt cx="858331" cy="662414"/>
          </a:xfrm>
        </p:grpSpPr>
        <p:sp>
          <p:nvSpPr>
            <p:cNvPr id="76" name="Google Shape;76;p9"/>
            <p:cNvSpPr/>
            <p:nvPr/>
          </p:nvSpPr>
          <p:spPr>
            <a:xfrm>
              <a:off x="5536769" y="1751190"/>
              <a:ext cx="524651" cy="662124"/>
            </a:xfrm>
            <a:custGeom>
              <a:rect b="b" l="l" r="r" t="t"/>
              <a:pathLst>
                <a:path extrusionOk="0" h="662124" w="524651">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cap="flat" cmpd="sng" w="12700">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 name="Google Shape;77;p9"/>
            <p:cNvSpPr/>
            <p:nvPr/>
          </p:nvSpPr>
          <p:spPr>
            <a:xfrm>
              <a:off x="5203089" y="1921244"/>
              <a:ext cx="651290" cy="492070"/>
            </a:xfrm>
            <a:custGeom>
              <a:rect b="b" l="l" r="r" t="t"/>
              <a:pathLst>
                <a:path extrusionOk="0" h="492070" w="651290">
                  <a:moveTo>
                    <a:pt x="3618" y="492070"/>
                  </a:moveTo>
                  <a:lnTo>
                    <a:pt x="0" y="141108"/>
                  </a:lnTo>
                  <a:lnTo>
                    <a:pt x="423338" y="0"/>
                  </a:lnTo>
                  <a:lnTo>
                    <a:pt x="647672" y="57891"/>
                  </a:lnTo>
                  <a:lnTo>
                    <a:pt x="651290" y="492070"/>
                  </a:lnTo>
                  <a:lnTo>
                    <a:pt x="3618" y="492070"/>
                  </a:lnTo>
                  <a:close/>
                </a:path>
              </a:pathLst>
            </a:custGeom>
            <a:solidFill>
              <a:srgbClr val="E0EBF1"/>
            </a:solidFill>
            <a:ln cap="flat" cmpd="sng" w="12700">
              <a:solidFill>
                <a:srgbClr val="0000A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78" name="Google Shape;78;p9"/>
            <p:cNvCxnSpPr/>
            <p:nvPr/>
          </p:nvCxnSpPr>
          <p:spPr>
            <a:xfrm flipH="1" rot="10800000">
              <a:off x="5270526" y="2029553"/>
              <a:ext cx="295249" cy="73468"/>
            </a:xfrm>
            <a:prstGeom prst="straightConnector1">
              <a:avLst/>
            </a:prstGeom>
            <a:noFill/>
            <a:ln cap="flat" cmpd="sng" w="44450">
              <a:solidFill>
                <a:schemeClr val="lt1"/>
              </a:solidFill>
              <a:prstDash val="solid"/>
              <a:miter lim="800000"/>
              <a:headEnd len="sm" w="sm" type="none"/>
              <a:tailEnd len="sm" w="sm" type="none"/>
            </a:ln>
          </p:spPr>
        </p:cxnSp>
        <p:cxnSp>
          <p:nvCxnSpPr>
            <p:cNvPr id="79" name="Google Shape;79;p9"/>
            <p:cNvCxnSpPr/>
            <p:nvPr/>
          </p:nvCxnSpPr>
          <p:spPr>
            <a:xfrm flipH="1" rot="10800000">
              <a:off x="5275406" y="2261710"/>
              <a:ext cx="290369" cy="16752"/>
            </a:xfrm>
            <a:prstGeom prst="straightConnector1">
              <a:avLst/>
            </a:prstGeom>
            <a:noFill/>
            <a:ln cap="flat" cmpd="sng" w="44450">
              <a:solidFill>
                <a:schemeClr val="lt1"/>
              </a:solidFill>
              <a:prstDash val="solid"/>
              <a:miter lim="800000"/>
              <a:headEnd len="sm" w="sm" type="none"/>
              <a:tailEnd len="sm" w="sm" type="none"/>
            </a:ln>
          </p:spPr>
        </p:cxnSp>
        <p:cxnSp>
          <p:nvCxnSpPr>
            <p:cNvPr id="80" name="Google Shape;80;p9"/>
            <p:cNvCxnSpPr/>
            <p:nvPr/>
          </p:nvCxnSpPr>
          <p:spPr>
            <a:xfrm flipH="1" rot="10800000">
              <a:off x="5275406" y="2151772"/>
              <a:ext cx="290369" cy="48402"/>
            </a:xfrm>
            <a:prstGeom prst="straightConnector1">
              <a:avLst/>
            </a:prstGeom>
            <a:noFill/>
            <a:ln cap="flat" cmpd="sng" w="44450">
              <a:solidFill>
                <a:schemeClr val="lt1"/>
              </a:solidFill>
              <a:prstDash val="solid"/>
              <a:miter lim="800000"/>
              <a:headEnd len="sm" w="sm" type="none"/>
              <a:tailEnd len="sm" w="sm" type="none"/>
            </a:ln>
          </p:spPr>
        </p:cxnSp>
        <p:cxnSp>
          <p:nvCxnSpPr>
            <p:cNvPr id="81" name="Google Shape;81;p9"/>
            <p:cNvCxnSpPr/>
            <p:nvPr/>
          </p:nvCxnSpPr>
          <p:spPr>
            <a:xfrm>
              <a:off x="5270094" y="2354086"/>
              <a:ext cx="295681" cy="0"/>
            </a:xfrm>
            <a:prstGeom prst="straightConnector1">
              <a:avLst/>
            </a:prstGeom>
            <a:noFill/>
            <a:ln cap="flat" cmpd="sng" w="44450">
              <a:solidFill>
                <a:schemeClr val="lt1"/>
              </a:solidFill>
              <a:prstDash val="solid"/>
              <a:miter lim="800000"/>
              <a:headEnd len="sm" w="sm" type="none"/>
              <a:tailEnd len="sm" w="sm" type="none"/>
            </a:ln>
          </p:spPr>
        </p:cxnSp>
        <p:cxnSp>
          <p:nvCxnSpPr>
            <p:cNvPr id="82" name="Google Shape;82;p9"/>
            <p:cNvCxnSpPr/>
            <p:nvPr/>
          </p:nvCxnSpPr>
          <p:spPr>
            <a:xfrm rot="10800000">
              <a:off x="5950242" y="1866900"/>
              <a:ext cx="0" cy="465273"/>
            </a:xfrm>
            <a:prstGeom prst="straightConnector1">
              <a:avLst/>
            </a:prstGeom>
            <a:noFill/>
            <a:ln cap="flat" cmpd="sng" w="44450">
              <a:solidFill>
                <a:schemeClr val="lt1"/>
              </a:solidFill>
              <a:prstDash val="dash"/>
              <a:miter lim="800000"/>
              <a:headEnd len="sm" w="sm" type="none"/>
              <a:tailEnd len="sm" w="sm" type="none"/>
            </a:ln>
          </p:spPr>
        </p:cxnSp>
        <p:cxnSp>
          <p:nvCxnSpPr>
            <p:cNvPr id="83" name="Google Shape;83;p9"/>
            <p:cNvCxnSpPr/>
            <p:nvPr/>
          </p:nvCxnSpPr>
          <p:spPr>
            <a:xfrm>
              <a:off x="5628589" y="1936750"/>
              <a:ext cx="0" cy="476854"/>
            </a:xfrm>
            <a:prstGeom prst="straightConnector1">
              <a:avLst/>
            </a:prstGeom>
            <a:noFill/>
            <a:ln cap="flat" cmpd="sng" w="15875">
              <a:solidFill>
                <a:srgbClr val="0000A8"/>
              </a:solidFill>
              <a:prstDash val="solid"/>
              <a:miter lim="800000"/>
              <a:headEnd len="sm" w="sm" type="none"/>
              <a:tailEnd len="sm" w="sm" type="none"/>
            </a:ln>
          </p:spPr>
        </p:cxnSp>
      </p:grpSp>
      <p:grpSp>
        <p:nvGrpSpPr>
          <p:cNvPr id="84" name="Google Shape;84;p9"/>
          <p:cNvGrpSpPr/>
          <p:nvPr/>
        </p:nvGrpSpPr>
        <p:grpSpPr>
          <a:xfrm>
            <a:off x="10771171" y="3194171"/>
            <a:ext cx="594613" cy="648336"/>
            <a:chOff x="5203089" y="1751190"/>
            <a:chExt cx="858331" cy="662414"/>
          </a:xfrm>
        </p:grpSpPr>
        <p:sp>
          <p:nvSpPr>
            <p:cNvPr id="85" name="Google Shape;85;p9"/>
            <p:cNvSpPr/>
            <p:nvPr/>
          </p:nvSpPr>
          <p:spPr>
            <a:xfrm>
              <a:off x="5536769" y="1751190"/>
              <a:ext cx="524651" cy="662124"/>
            </a:xfrm>
            <a:custGeom>
              <a:rect b="b" l="l" r="r" t="t"/>
              <a:pathLst>
                <a:path extrusionOk="0" h="662124" w="524651">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cap="flat" cmpd="sng" w="12700">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 name="Google Shape;86;p9"/>
            <p:cNvSpPr/>
            <p:nvPr/>
          </p:nvSpPr>
          <p:spPr>
            <a:xfrm>
              <a:off x="5203089" y="1921244"/>
              <a:ext cx="651290" cy="492070"/>
            </a:xfrm>
            <a:custGeom>
              <a:rect b="b" l="l" r="r" t="t"/>
              <a:pathLst>
                <a:path extrusionOk="0" h="492070" w="651290">
                  <a:moveTo>
                    <a:pt x="3618" y="492070"/>
                  </a:moveTo>
                  <a:lnTo>
                    <a:pt x="0" y="141108"/>
                  </a:lnTo>
                  <a:lnTo>
                    <a:pt x="423338" y="0"/>
                  </a:lnTo>
                  <a:lnTo>
                    <a:pt x="647672" y="57891"/>
                  </a:lnTo>
                  <a:lnTo>
                    <a:pt x="651290" y="492070"/>
                  </a:lnTo>
                  <a:lnTo>
                    <a:pt x="3618" y="492070"/>
                  </a:lnTo>
                  <a:close/>
                </a:path>
              </a:pathLst>
            </a:custGeom>
            <a:solidFill>
              <a:srgbClr val="E0EBF1"/>
            </a:solidFill>
            <a:ln cap="flat" cmpd="sng" w="12700">
              <a:solidFill>
                <a:srgbClr val="0000A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87" name="Google Shape;87;p9"/>
            <p:cNvCxnSpPr/>
            <p:nvPr/>
          </p:nvCxnSpPr>
          <p:spPr>
            <a:xfrm flipH="1" rot="10800000">
              <a:off x="5270526" y="2029553"/>
              <a:ext cx="295249" cy="73468"/>
            </a:xfrm>
            <a:prstGeom prst="straightConnector1">
              <a:avLst/>
            </a:prstGeom>
            <a:noFill/>
            <a:ln cap="flat" cmpd="sng" w="44450">
              <a:solidFill>
                <a:schemeClr val="lt1"/>
              </a:solidFill>
              <a:prstDash val="solid"/>
              <a:miter lim="800000"/>
              <a:headEnd len="sm" w="sm" type="none"/>
              <a:tailEnd len="sm" w="sm" type="none"/>
            </a:ln>
          </p:spPr>
        </p:cxnSp>
        <p:cxnSp>
          <p:nvCxnSpPr>
            <p:cNvPr id="88" name="Google Shape;88;p9"/>
            <p:cNvCxnSpPr/>
            <p:nvPr/>
          </p:nvCxnSpPr>
          <p:spPr>
            <a:xfrm flipH="1" rot="10800000">
              <a:off x="5275406" y="2261710"/>
              <a:ext cx="290369" cy="16752"/>
            </a:xfrm>
            <a:prstGeom prst="straightConnector1">
              <a:avLst/>
            </a:prstGeom>
            <a:noFill/>
            <a:ln cap="flat" cmpd="sng" w="44450">
              <a:solidFill>
                <a:schemeClr val="lt1"/>
              </a:solidFill>
              <a:prstDash val="solid"/>
              <a:miter lim="800000"/>
              <a:headEnd len="sm" w="sm" type="none"/>
              <a:tailEnd len="sm" w="sm" type="none"/>
            </a:ln>
          </p:spPr>
        </p:cxnSp>
        <p:cxnSp>
          <p:nvCxnSpPr>
            <p:cNvPr id="89" name="Google Shape;89;p9"/>
            <p:cNvCxnSpPr/>
            <p:nvPr/>
          </p:nvCxnSpPr>
          <p:spPr>
            <a:xfrm flipH="1" rot="10800000">
              <a:off x="5275406" y="2151772"/>
              <a:ext cx="290369" cy="48402"/>
            </a:xfrm>
            <a:prstGeom prst="straightConnector1">
              <a:avLst/>
            </a:prstGeom>
            <a:noFill/>
            <a:ln cap="flat" cmpd="sng" w="44450">
              <a:solidFill>
                <a:schemeClr val="lt1"/>
              </a:solidFill>
              <a:prstDash val="solid"/>
              <a:miter lim="800000"/>
              <a:headEnd len="sm" w="sm" type="none"/>
              <a:tailEnd len="sm" w="sm" type="none"/>
            </a:ln>
          </p:spPr>
        </p:cxnSp>
        <p:cxnSp>
          <p:nvCxnSpPr>
            <p:cNvPr id="90" name="Google Shape;90;p9"/>
            <p:cNvCxnSpPr/>
            <p:nvPr/>
          </p:nvCxnSpPr>
          <p:spPr>
            <a:xfrm>
              <a:off x="5270094" y="2354086"/>
              <a:ext cx="295681" cy="0"/>
            </a:xfrm>
            <a:prstGeom prst="straightConnector1">
              <a:avLst/>
            </a:prstGeom>
            <a:noFill/>
            <a:ln cap="flat" cmpd="sng" w="44450">
              <a:solidFill>
                <a:schemeClr val="lt1"/>
              </a:solidFill>
              <a:prstDash val="solid"/>
              <a:miter lim="800000"/>
              <a:headEnd len="sm" w="sm" type="none"/>
              <a:tailEnd len="sm" w="sm" type="none"/>
            </a:ln>
          </p:spPr>
        </p:cxnSp>
        <p:cxnSp>
          <p:nvCxnSpPr>
            <p:cNvPr id="91" name="Google Shape;91;p9"/>
            <p:cNvCxnSpPr/>
            <p:nvPr/>
          </p:nvCxnSpPr>
          <p:spPr>
            <a:xfrm rot="10800000">
              <a:off x="5950242" y="1866900"/>
              <a:ext cx="0" cy="465273"/>
            </a:xfrm>
            <a:prstGeom prst="straightConnector1">
              <a:avLst/>
            </a:prstGeom>
            <a:noFill/>
            <a:ln cap="flat" cmpd="sng" w="44450">
              <a:solidFill>
                <a:schemeClr val="lt1"/>
              </a:solidFill>
              <a:prstDash val="dash"/>
              <a:miter lim="800000"/>
              <a:headEnd len="sm" w="sm" type="none"/>
              <a:tailEnd len="sm" w="sm" type="none"/>
            </a:ln>
          </p:spPr>
        </p:cxnSp>
        <p:cxnSp>
          <p:nvCxnSpPr>
            <p:cNvPr id="92" name="Google Shape;92;p9"/>
            <p:cNvCxnSpPr/>
            <p:nvPr/>
          </p:nvCxnSpPr>
          <p:spPr>
            <a:xfrm>
              <a:off x="5628589" y="1936750"/>
              <a:ext cx="0" cy="476854"/>
            </a:xfrm>
            <a:prstGeom prst="straightConnector1">
              <a:avLst/>
            </a:prstGeom>
            <a:noFill/>
            <a:ln cap="flat" cmpd="sng" w="15875">
              <a:solidFill>
                <a:srgbClr val="0000A8"/>
              </a:solidFill>
              <a:prstDash val="solid"/>
              <a:miter lim="800000"/>
              <a:headEnd len="sm" w="sm" type="none"/>
              <a:tailEnd len="sm" w="sm" type="none"/>
            </a:ln>
          </p:spPr>
        </p:cxnSp>
      </p:grpSp>
      <p:sp>
        <p:nvSpPr>
          <p:cNvPr id="93" name="Google Shape;93;p9"/>
          <p:cNvSpPr/>
          <p:nvPr/>
        </p:nvSpPr>
        <p:spPr>
          <a:xfrm>
            <a:off x="9540813" y="1782042"/>
            <a:ext cx="1497864" cy="1386455"/>
          </a:xfrm>
          <a:custGeom>
            <a:rect b="b" l="l" r="r" t="t"/>
            <a:pathLst>
              <a:path extrusionOk="0" h="1796376" w="1634267">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a:gsLst>
              <a:gs pos="0">
                <a:srgbClr val="9CDFF9"/>
              </a:gs>
              <a:gs pos="57000">
                <a:srgbClr val="DDEAF6"/>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 name="Google Shape;94;p9"/>
          <p:cNvSpPr txBox="1"/>
          <p:nvPr/>
        </p:nvSpPr>
        <p:spPr>
          <a:xfrm>
            <a:off x="9427201" y="1851195"/>
            <a:ext cx="1725088" cy="2862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national or global ISP</a:t>
            </a:r>
            <a:endParaRPr/>
          </a:p>
        </p:txBody>
      </p:sp>
      <p:sp>
        <p:nvSpPr>
          <p:cNvPr id="95" name="Google Shape;95;p9"/>
          <p:cNvSpPr/>
          <p:nvPr/>
        </p:nvSpPr>
        <p:spPr>
          <a:xfrm>
            <a:off x="9279068" y="3677908"/>
            <a:ext cx="305749" cy="197847"/>
          </a:xfrm>
          <a:prstGeom prst="rect">
            <a:avLst/>
          </a:prstGeom>
          <a:solidFill>
            <a:srgbClr val="9CDF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 name="Google Shape;96;p9"/>
          <p:cNvSpPr txBox="1"/>
          <p:nvPr/>
        </p:nvSpPr>
        <p:spPr>
          <a:xfrm>
            <a:off x="10917767" y="4677937"/>
            <a:ext cx="813043" cy="3831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050"/>
              <a:buFont typeface="Calibri"/>
              <a:buNone/>
            </a:pPr>
            <a:r>
              <a:rPr b="0" i="0" lang="en-US" sz="1050" u="none" cap="none" strike="noStrike">
                <a:solidFill>
                  <a:srgbClr val="000000"/>
                </a:solidFill>
                <a:latin typeface="Calibri"/>
                <a:ea typeface="Calibri"/>
                <a:cs typeface="Calibri"/>
                <a:sym typeface="Calibri"/>
              </a:rPr>
              <a:t>datacenter </a:t>
            </a:r>
            <a:endParaRPr/>
          </a:p>
          <a:p>
            <a:pPr indent="0" lvl="0" marL="0" marR="0" rtl="0" algn="l">
              <a:lnSpc>
                <a:spcPct val="90000"/>
              </a:lnSpc>
              <a:spcBef>
                <a:spcPts val="0"/>
              </a:spcBef>
              <a:spcAft>
                <a:spcPts val="0"/>
              </a:spcAft>
              <a:buClr>
                <a:srgbClr val="000000"/>
              </a:buClr>
              <a:buSzPts val="1050"/>
              <a:buFont typeface="Calibri"/>
              <a:buNone/>
            </a:pPr>
            <a:r>
              <a:rPr b="0" i="0" lang="en-US" sz="1050" u="none" cap="none" strike="noStrike">
                <a:solidFill>
                  <a:srgbClr val="000000"/>
                </a:solidFill>
                <a:latin typeface="Calibri"/>
                <a:ea typeface="Calibri"/>
                <a:cs typeface="Calibri"/>
                <a:sym typeface="Calibri"/>
              </a:rPr>
              <a:t>network</a:t>
            </a:r>
            <a:endParaRPr/>
          </a:p>
        </p:txBody>
      </p:sp>
      <p:cxnSp>
        <p:nvCxnSpPr>
          <p:cNvPr id="97" name="Google Shape;97;p9"/>
          <p:cNvCxnSpPr/>
          <p:nvPr/>
        </p:nvCxnSpPr>
        <p:spPr>
          <a:xfrm rot="10800000">
            <a:off x="10559920" y="3580125"/>
            <a:ext cx="412964" cy="63712"/>
          </a:xfrm>
          <a:prstGeom prst="straightConnector1">
            <a:avLst/>
          </a:prstGeom>
          <a:noFill/>
          <a:ln cap="flat" cmpd="sng" w="9525">
            <a:solidFill>
              <a:schemeClr val="dk1"/>
            </a:solidFill>
            <a:prstDash val="solid"/>
            <a:miter lim="800000"/>
            <a:headEnd len="sm" w="sm" type="none"/>
            <a:tailEnd len="sm" w="sm" type="none"/>
          </a:ln>
        </p:spPr>
      </p:cxnSp>
      <p:cxnSp>
        <p:nvCxnSpPr>
          <p:cNvPr id="98" name="Google Shape;98;p9"/>
          <p:cNvCxnSpPr/>
          <p:nvPr/>
        </p:nvCxnSpPr>
        <p:spPr>
          <a:xfrm rot="10800000">
            <a:off x="10660835" y="3640684"/>
            <a:ext cx="345866" cy="738975"/>
          </a:xfrm>
          <a:prstGeom prst="straightConnector1">
            <a:avLst/>
          </a:prstGeom>
          <a:noFill/>
          <a:ln cap="flat" cmpd="sng" w="9525">
            <a:solidFill>
              <a:schemeClr val="dk1"/>
            </a:solidFill>
            <a:prstDash val="solid"/>
            <a:miter lim="800000"/>
            <a:headEnd len="sm" w="sm" type="none"/>
            <a:tailEnd len="sm" w="sm" type="none"/>
          </a:ln>
        </p:spPr>
      </p:cxnSp>
      <p:cxnSp>
        <p:nvCxnSpPr>
          <p:cNvPr id="99" name="Google Shape;99;p9"/>
          <p:cNvCxnSpPr/>
          <p:nvPr/>
        </p:nvCxnSpPr>
        <p:spPr>
          <a:xfrm flipH="1" rot="10800000">
            <a:off x="10636897" y="3633421"/>
            <a:ext cx="335987" cy="395340"/>
          </a:xfrm>
          <a:prstGeom prst="straightConnector1">
            <a:avLst/>
          </a:prstGeom>
          <a:noFill/>
          <a:ln cap="flat" cmpd="sng" w="9525">
            <a:solidFill>
              <a:schemeClr val="dk1"/>
            </a:solidFill>
            <a:prstDash val="solid"/>
            <a:miter lim="800000"/>
            <a:headEnd len="sm" w="sm" type="none"/>
            <a:tailEnd len="sm" w="sm" type="none"/>
          </a:ln>
        </p:spPr>
      </p:cxnSp>
      <p:cxnSp>
        <p:nvCxnSpPr>
          <p:cNvPr id="100" name="Google Shape;100;p9"/>
          <p:cNvCxnSpPr/>
          <p:nvPr/>
        </p:nvCxnSpPr>
        <p:spPr>
          <a:xfrm rot="10800000">
            <a:off x="10570774" y="3594896"/>
            <a:ext cx="1" cy="485748"/>
          </a:xfrm>
          <a:prstGeom prst="straightConnector1">
            <a:avLst/>
          </a:prstGeom>
          <a:noFill/>
          <a:ln cap="flat" cmpd="sng" w="9525">
            <a:solidFill>
              <a:schemeClr val="dk1"/>
            </a:solidFill>
            <a:prstDash val="solid"/>
            <a:miter lim="800000"/>
            <a:headEnd len="sm" w="sm" type="none"/>
            <a:tailEnd len="sm" w="sm" type="none"/>
          </a:ln>
        </p:spPr>
      </p:cxnSp>
      <p:cxnSp>
        <p:nvCxnSpPr>
          <p:cNvPr id="101" name="Google Shape;101;p9"/>
          <p:cNvCxnSpPr/>
          <p:nvPr/>
        </p:nvCxnSpPr>
        <p:spPr>
          <a:xfrm rot="10800000">
            <a:off x="10550620" y="4071642"/>
            <a:ext cx="508543" cy="348647"/>
          </a:xfrm>
          <a:prstGeom prst="straightConnector1">
            <a:avLst/>
          </a:prstGeom>
          <a:noFill/>
          <a:ln cap="flat" cmpd="sng" w="9525">
            <a:solidFill>
              <a:schemeClr val="dk1"/>
            </a:solidFill>
            <a:prstDash val="solid"/>
            <a:miter lim="800000"/>
            <a:headEnd len="sm" w="sm" type="none"/>
            <a:tailEnd len="sm" w="sm" type="none"/>
          </a:ln>
        </p:spPr>
      </p:cxnSp>
      <p:cxnSp>
        <p:nvCxnSpPr>
          <p:cNvPr id="102" name="Google Shape;102;p9"/>
          <p:cNvCxnSpPr/>
          <p:nvPr/>
        </p:nvCxnSpPr>
        <p:spPr>
          <a:xfrm rot="10800000">
            <a:off x="9895195" y="4087742"/>
            <a:ext cx="655425" cy="0"/>
          </a:xfrm>
          <a:prstGeom prst="straightConnector1">
            <a:avLst/>
          </a:prstGeom>
          <a:noFill/>
          <a:ln cap="flat" cmpd="sng" w="9525">
            <a:solidFill>
              <a:schemeClr val="dk1"/>
            </a:solidFill>
            <a:prstDash val="solid"/>
            <a:miter lim="800000"/>
            <a:headEnd len="sm" w="sm" type="none"/>
            <a:tailEnd len="sm" w="sm" type="none"/>
          </a:ln>
        </p:spPr>
      </p:cxnSp>
      <p:cxnSp>
        <p:nvCxnSpPr>
          <p:cNvPr id="103" name="Google Shape;103;p9"/>
          <p:cNvCxnSpPr/>
          <p:nvPr/>
        </p:nvCxnSpPr>
        <p:spPr>
          <a:xfrm rot="10800000">
            <a:off x="9219616" y="4087742"/>
            <a:ext cx="655425" cy="0"/>
          </a:xfrm>
          <a:prstGeom prst="straightConnector1">
            <a:avLst/>
          </a:prstGeom>
          <a:noFill/>
          <a:ln cap="flat" cmpd="sng" w="9525">
            <a:solidFill>
              <a:schemeClr val="dk1"/>
            </a:solidFill>
            <a:prstDash val="solid"/>
            <a:miter lim="800000"/>
            <a:headEnd len="sm" w="sm" type="none"/>
            <a:tailEnd len="sm" w="sm" type="none"/>
          </a:ln>
        </p:spPr>
      </p:cxnSp>
      <p:cxnSp>
        <p:nvCxnSpPr>
          <p:cNvPr id="104" name="Google Shape;104;p9"/>
          <p:cNvCxnSpPr/>
          <p:nvPr/>
        </p:nvCxnSpPr>
        <p:spPr>
          <a:xfrm flipH="1">
            <a:off x="9276868" y="3507672"/>
            <a:ext cx="382424" cy="517050"/>
          </a:xfrm>
          <a:prstGeom prst="straightConnector1">
            <a:avLst/>
          </a:prstGeom>
          <a:noFill/>
          <a:ln cap="flat" cmpd="sng" w="9525">
            <a:solidFill>
              <a:schemeClr val="dk1"/>
            </a:solidFill>
            <a:prstDash val="solid"/>
            <a:miter lim="800000"/>
            <a:headEnd len="sm" w="sm" type="none"/>
            <a:tailEnd len="sm" w="sm" type="none"/>
          </a:ln>
        </p:spPr>
      </p:cxnSp>
      <p:cxnSp>
        <p:nvCxnSpPr>
          <p:cNvPr id="105" name="Google Shape;105;p9"/>
          <p:cNvCxnSpPr/>
          <p:nvPr/>
        </p:nvCxnSpPr>
        <p:spPr>
          <a:xfrm>
            <a:off x="9733069" y="3507672"/>
            <a:ext cx="0" cy="540294"/>
          </a:xfrm>
          <a:prstGeom prst="straightConnector1">
            <a:avLst/>
          </a:prstGeom>
          <a:noFill/>
          <a:ln cap="flat" cmpd="sng" w="9525">
            <a:solidFill>
              <a:schemeClr val="dk1"/>
            </a:solidFill>
            <a:prstDash val="solid"/>
            <a:miter lim="800000"/>
            <a:headEnd len="sm" w="sm" type="none"/>
            <a:tailEnd len="sm" w="sm" type="none"/>
          </a:ln>
        </p:spPr>
      </p:cxnSp>
      <p:cxnSp>
        <p:nvCxnSpPr>
          <p:cNvPr id="106" name="Google Shape;106;p9"/>
          <p:cNvCxnSpPr/>
          <p:nvPr/>
        </p:nvCxnSpPr>
        <p:spPr>
          <a:xfrm>
            <a:off x="10137668" y="2754692"/>
            <a:ext cx="488174" cy="839333"/>
          </a:xfrm>
          <a:prstGeom prst="straightConnector1">
            <a:avLst/>
          </a:prstGeom>
          <a:noFill/>
          <a:ln cap="flat" cmpd="sng" w="9525">
            <a:solidFill>
              <a:schemeClr val="dk1"/>
            </a:solidFill>
            <a:prstDash val="solid"/>
            <a:miter lim="800000"/>
            <a:headEnd len="sm" w="sm" type="none"/>
            <a:tailEnd len="sm" w="sm" type="none"/>
          </a:ln>
        </p:spPr>
      </p:cxnSp>
      <p:cxnSp>
        <p:nvCxnSpPr>
          <p:cNvPr id="107" name="Google Shape;107;p9"/>
          <p:cNvCxnSpPr/>
          <p:nvPr/>
        </p:nvCxnSpPr>
        <p:spPr>
          <a:xfrm flipH="1">
            <a:off x="9798719" y="2695013"/>
            <a:ext cx="380432" cy="694807"/>
          </a:xfrm>
          <a:prstGeom prst="straightConnector1">
            <a:avLst/>
          </a:prstGeom>
          <a:noFill/>
          <a:ln cap="flat" cmpd="sng" w="12700">
            <a:solidFill>
              <a:schemeClr val="dk1"/>
            </a:solidFill>
            <a:prstDash val="solid"/>
            <a:miter lim="800000"/>
            <a:headEnd len="sm" w="sm" type="none"/>
            <a:tailEnd len="sm" w="sm" type="none"/>
          </a:ln>
        </p:spPr>
      </p:cxnSp>
      <p:grpSp>
        <p:nvGrpSpPr>
          <p:cNvPr id="108" name="Google Shape;108;p9"/>
          <p:cNvGrpSpPr/>
          <p:nvPr/>
        </p:nvGrpSpPr>
        <p:grpSpPr>
          <a:xfrm>
            <a:off x="7562238" y="2127325"/>
            <a:ext cx="3578867" cy="3640284"/>
            <a:chOff x="7562238" y="2127325"/>
            <a:chExt cx="3578867" cy="3640284"/>
          </a:xfrm>
        </p:grpSpPr>
        <p:grpSp>
          <p:nvGrpSpPr>
            <p:cNvPr id="109" name="Google Shape;109;p9"/>
            <p:cNvGrpSpPr/>
            <p:nvPr/>
          </p:nvGrpSpPr>
          <p:grpSpPr>
            <a:xfrm>
              <a:off x="7857253" y="2127325"/>
              <a:ext cx="3283852" cy="3640284"/>
              <a:chOff x="7881336" y="2104198"/>
              <a:chExt cx="3283852" cy="3640284"/>
            </a:xfrm>
          </p:grpSpPr>
          <p:cxnSp>
            <p:nvCxnSpPr>
              <p:cNvPr id="110" name="Google Shape;110;p9"/>
              <p:cNvCxnSpPr/>
              <p:nvPr/>
            </p:nvCxnSpPr>
            <p:spPr>
              <a:xfrm flipH="1" rot="5400000">
                <a:off x="9813692" y="5228612"/>
                <a:ext cx="388062" cy="7560"/>
              </a:xfrm>
              <a:prstGeom prst="straightConnector1">
                <a:avLst/>
              </a:prstGeom>
              <a:noFill/>
              <a:ln cap="flat" cmpd="sng" w="12700">
                <a:solidFill>
                  <a:schemeClr val="dk1"/>
                </a:solidFill>
                <a:prstDash val="solid"/>
                <a:round/>
                <a:headEnd len="med" w="med" type="none"/>
                <a:tailEnd len="med" w="med" type="none"/>
              </a:ln>
            </p:spPr>
          </p:cxnSp>
          <p:cxnSp>
            <p:nvCxnSpPr>
              <p:cNvPr id="111" name="Google Shape;111;p9"/>
              <p:cNvCxnSpPr/>
              <p:nvPr/>
            </p:nvCxnSpPr>
            <p:spPr>
              <a:xfrm rot="10800000">
                <a:off x="10234009" y="5382159"/>
                <a:ext cx="0" cy="114300"/>
              </a:xfrm>
              <a:prstGeom prst="straightConnector1">
                <a:avLst/>
              </a:prstGeom>
              <a:noFill/>
              <a:ln cap="flat" cmpd="sng" w="12700">
                <a:solidFill>
                  <a:schemeClr val="dk1"/>
                </a:solidFill>
                <a:prstDash val="solid"/>
                <a:round/>
                <a:headEnd len="med" w="med" type="none"/>
                <a:tailEnd len="med" w="med" type="none"/>
              </a:ln>
            </p:spPr>
          </p:cxnSp>
          <p:cxnSp>
            <p:nvCxnSpPr>
              <p:cNvPr id="112" name="Google Shape;112;p9"/>
              <p:cNvCxnSpPr/>
              <p:nvPr/>
            </p:nvCxnSpPr>
            <p:spPr>
              <a:xfrm>
                <a:off x="9457042" y="4815390"/>
                <a:ext cx="524483" cy="261537"/>
              </a:xfrm>
              <a:prstGeom prst="straightConnector1">
                <a:avLst/>
              </a:prstGeom>
              <a:noFill/>
              <a:ln cap="flat" cmpd="sng" w="9525">
                <a:solidFill>
                  <a:schemeClr val="dk1"/>
                </a:solidFill>
                <a:prstDash val="solid"/>
                <a:round/>
                <a:headEnd len="med" w="med" type="none"/>
                <a:tailEnd len="med" w="med" type="none"/>
              </a:ln>
            </p:spPr>
          </p:cxnSp>
          <p:cxnSp>
            <p:nvCxnSpPr>
              <p:cNvPr id="113" name="Google Shape;113;p9"/>
              <p:cNvCxnSpPr/>
              <p:nvPr/>
            </p:nvCxnSpPr>
            <p:spPr>
              <a:xfrm flipH="1" rot="10800000">
                <a:off x="8874149" y="4815390"/>
                <a:ext cx="569255" cy="246266"/>
              </a:xfrm>
              <a:prstGeom prst="straightConnector1">
                <a:avLst/>
              </a:prstGeom>
              <a:noFill/>
              <a:ln cap="flat" cmpd="sng" w="9525">
                <a:solidFill>
                  <a:schemeClr val="dk1"/>
                </a:solidFill>
                <a:prstDash val="solid"/>
                <a:round/>
                <a:headEnd len="med" w="med" type="none"/>
                <a:tailEnd len="med" w="med" type="none"/>
              </a:ln>
            </p:spPr>
          </p:cxnSp>
          <p:cxnSp>
            <p:nvCxnSpPr>
              <p:cNvPr id="114" name="Google Shape;114;p9"/>
              <p:cNvCxnSpPr/>
              <p:nvPr/>
            </p:nvCxnSpPr>
            <p:spPr>
              <a:xfrm>
                <a:off x="8845827" y="5085749"/>
                <a:ext cx="1030502" cy="0"/>
              </a:xfrm>
              <a:prstGeom prst="straightConnector1">
                <a:avLst/>
              </a:prstGeom>
              <a:noFill/>
              <a:ln cap="flat" cmpd="sng" w="9525">
                <a:solidFill>
                  <a:schemeClr val="dk1"/>
                </a:solidFill>
                <a:prstDash val="solid"/>
                <a:round/>
                <a:headEnd len="med" w="med" type="none"/>
                <a:tailEnd len="med" w="med" type="none"/>
              </a:ln>
            </p:spPr>
          </p:cxnSp>
          <p:cxnSp>
            <p:nvCxnSpPr>
              <p:cNvPr id="115" name="Google Shape;115;p9"/>
              <p:cNvCxnSpPr/>
              <p:nvPr/>
            </p:nvCxnSpPr>
            <p:spPr>
              <a:xfrm>
                <a:off x="8234290" y="5094207"/>
                <a:ext cx="226800" cy="127000"/>
              </a:xfrm>
              <a:prstGeom prst="straightConnector1">
                <a:avLst/>
              </a:prstGeom>
              <a:noFill/>
              <a:ln cap="flat" cmpd="sng" w="9525">
                <a:solidFill>
                  <a:schemeClr val="dk1"/>
                </a:solidFill>
                <a:prstDash val="solid"/>
                <a:round/>
                <a:headEnd len="med" w="med" type="none"/>
                <a:tailEnd len="med" w="med" type="none"/>
              </a:ln>
            </p:spPr>
          </p:cxnSp>
          <p:cxnSp>
            <p:nvCxnSpPr>
              <p:cNvPr id="116" name="Google Shape;116;p9"/>
              <p:cNvCxnSpPr/>
              <p:nvPr/>
            </p:nvCxnSpPr>
            <p:spPr>
              <a:xfrm flipH="1" rot="10800000">
                <a:off x="7972450" y="5267343"/>
                <a:ext cx="412750" cy="127000"/>
              </a:xfrm>
              <a:prstGeom prst="straightConnector1">
                <a:avLst/>
              </a:prstGeom>
              <a:noFill/>
              <a:ln cap="flat" cmpd="sng" w="9525">
                <a:solidFill>
                  <a:schemeClr val="dk1"/>
                </a:solidFill>
                <a:prstDash val="solid"/>
                <a:round/>
                <a:headEnd len="med" w="med" type="none"/>
                <a:tailEnd len="med" w="med" type="none"/>
              </a:ln>
            </p:spPr>
          </p:cxnSp>
          <p:cxnSp>
            <p:nvCxnSpPr>
              <p:cNvPr id="117" name="Google Shape;117;p9"/>
              <p:cNvCxnSpPr/>
              <p:nvPr/>
            </p:nvCxnSpPr>
            <p:spPr>
              <a:xfrm flipH="1">
                <a:off x="8397900" y="5259125"/>
                <a:ext cx="68080" cy="293968"/>
              </a:xfrm>
              <a:prstGeom prst="straightConnector1">
                <a:avLst/>
              </a:prstGeom>
              <a:noFill/>
              <a:ln cap="flat" cmpd="sng" w="9525">
                <a:solidFill>
                  <a:schemeClr val="dk1"/>
                </a:solidFill>
                <a:prstDash val="solid"/>
                <a:round/>
                <a:headEnd len="med" w="med" type="none"/>
                <a:tailEnd len="med" w="med" type="none"/>
              </a:ln>
            </p:spPr>
          </p:cxnSp>
          <p:cxnSp>
            <p:nvCxnSpPr>
              <p:cNvPr id="118" name="Google Shape;118;p9"/>
              <p:cNvCxnSpPr/>
              <p:nvPr/>
            </p:nvCxnSpPr>
            <p:spPr>
              <a:xfrm rot="10800000">
                <a:off x="8512814" y="5284804"/>
                <a:ext cx="280374" cy="269876"/>
              </a:xfrm>
              <a:prstGeom prst="straightConnector1">
                <a:avLst/>
              </a:prstGeom>
              <a:noFill/>
              <a:ln cap="flat" cmpd="sng" w="9525">
                <a:solidFill>
                  <a:schemeClr val="dk1"/>
                </a:solidFill>
                <a:prstDash val="solid"/>
                <a:round/>
                <a:headEnd len="med" w="med" type="none"/>
                <a:tailEnd len="med" w="med" type="none"/>
              </a:ln>
            </p:spPr>
          </p:cxnSp>
          <p:cxnSp>
            <p:nvCxnSpPr>
              <p:cNvPr id="119" name="Google Shape;119;p9"/>
              <p:cNvCxnSpPr/>
              <p:nvPr/>
            </p:nvCxnSpPr>
            <p:spPr>
              <a:xfrm>
                <a:off x="8512814" y="5234921"/>
                <a:ext cx="914184" cy="468622"/>
              </a:xfrm>
              <a:prstGeom prst="straightConnector1">
                <a:avLst/>
              </a:prstGeom>
              <a:noFill/>
              <a:ln cap="flat" cmpd="sng" w="9525">
                <a:solidFill>
                  <a:schemeClr val="dk1"/>
                </a:solidFill>
                <a:prstDash val="solid"/>
                <a:round/>
                <a:headEnd len="med" w="med" type="none"/>
                <a:tailEnd len="med" w="med" type="none"/>
              </a:ln>
            </p:spPr>
          </p:cxnSp>
          <p:cxnSp>
            <p:nvCxnSpPr>
              <p:cNvPr id="120" name="Google Shape;120;p9"/>
              <p:cNvCxnSpPr/>
              <p:nvPr/>
            </p:nvCxnSpPr>
            <p:spPr>
              <a:xfrm>
                <a:off x="8271861" y="3806843"/>
                <a:ext cx="0" cy="131762"/>
              </a:xfrm>
              <a:prstGeom prst="straightConnector1">
                <a:avLst/>
              </a:prstGeom>
              <a:noFill/>
              <a:ln cap="flat" cmpd="sng" w="9525">
                <a:solidFill>
                  <a:schemeClr val="dk1"/>
                </a:solidFill>
                <a:prstDash val="solid"/>
                <a:round/>
                <a:headEnd len="med" w="med" type="none"/>
                <a:tailEnd len="med" w="med" type="none"/>
              </a:ln>
            </p:spPr>
          </p:cxnSp>
          <p:cxnSp>
            <p:nvCxnSpPr>
              <p:cNvPr id="121" name="Google Shape;121;p9"/>
              <p:cNvCxnSpPr/>
              <p:nvPr/>
            </p:nvCxnSpPr>
            <p:spPr>
              <a:xfrm flipH="1" rot="10800000">
                <a:off x="7881336" y="4017980"/>
                <a:ext cx="168275" cy="3175"/>
              </a:xfrm>
              <a:prstGeom prst="straightConnector1">
                <a:avLst/>
              </a:prstGeom>
              <a:noFill/>
              <a:ln cap="flat" cmpd="sng" w="9525">
                <a:solidFill>
                  <a:schemeClr val="dk1"/>
                </a:solidFill>
                <a:prstDash val="solid"/>
                <a:round/>
                <a:headEnd len="med" w="med" type="none"/>
                <a:tailEnd len="med" w="med" type="none"/>
              </a:ln>
            </p:spPr>
          </p:cxnSp>
          <p:cxnSp>
            <p:nvCxnSpPr>
              <p:cNvPr id="122" name="Google Shape;122;p9"/>
              <p:cNvCxnSpPr/>
              <p:nvPr/>
            </p:nvCxnSpPr>
            <p:spPr>
              <a:xfrm flipH="1" rot="5400000">
                <a:off x="9909628" y="5560344"/>
                <a:ext cx="366793" cy="1482"/>
              </a:xfrm>
              <a:prstGeom prst="straightConnector1">
                <a:avLst/>
              </a:prstGeom>
              <a:noFill/>
              <a:ln cap="flat" cmpd="sng" w="12700">
                <a:solidFill>
                  <a:schemeClr val="dk1"/>
                </a:solidFill>
                <a:prstDash val="solid"/>
                <a:round/>
                <a:headEnd len="med" w="med" type="none"/>
                <a:tailEnd len="med" w="med" type="none"/>
              </a:ln>
            </p:spPr>
          </p:cxnSp>
          <p:cxnSp>
            <p:nvCxnSpPr>
              <p:cNvPr id="123" name="Google Shape;123;p9"/>
              <p:cNvCxnSpPr/>
              <p:nvPr/>
            </p:nvCxnSpPr>
            <p:spPr>
              <a:xfrm flipH="1" rot="10800000">
                <a:off x="8483508" y="5013435"/>
                <a:ext cx="404236" cy="207771"/>
              </a:xfrm>
              <a:prstGeom prst="straightConnector1">
                <a:avLst/>
              </a:prstGeom>
              <a:noFill/>
              <a:ln cap="flat" cmpd="sng" w="9525">
                <a:solidFill>
                  <a:schemeClr val="dk1"/>
                </a:solidFill>
                <a:prstDash val="solid"/>
                <a:round/>
                <a:headEnd len="med" w="med" type="none"/>
                <a:tailEnd len="med" w="med" type="none"/>
              </a:ln>
            </p:spPr>
          </p:cxnSp>
          <p:cxnSp>
            <p:nvCxnSpPr>
              <p:cNvPr id="124" name="Google Shape;124;p9"/>
              <p:cNvCxnSpPr/>
              <p:nvPr/>
            </p:nvCxnSpPr>
            <p:spPr>
              <a:xfrm flipH="1">
                <a:off x="10124718" y="2146305"/>
                <a:ext cx="761467" cy="577355"/>
              </a:xfrm>
              <a:prstGeom prst="straightConnector1">
                <a:avLst/>
              </a:prstGeom>
              <a:noFill/>
              <a:ln cap="flat" cmpd="sng" w="12700">
                <a:solidFill>
                  <a:schemeClr val="dk1"/>
                </a:solidFill>
                <a:prstDash val="solid"/>
                <a:miter lim="800000"/>
                <a:headEnd len="sm" w="sm" type="none"/>
                <a:tailEnd len="sm" w="sm" type="none"/>
              </a:ln>
            </p:spPr>
          </p:cxnSp>
          <p:cxnSp>
            <p:nvCxnSpPr>
              <p:cNvPr id="125" name="Google Shape;125;p9"/>
              <p:cNvCxnSpPr/>
              <p:nvPr/>
            </p:nvCxnSpPr>
            <p:spPr>
              <a:xfrm flipH="1">
                <a:off x="10124718" y="2245186"/>
                <a:ext cx="3970" cy="518461"/>
              </a:xfrm>
              <a:prstGeom prst="straightConnector1">
                <a:avLst/>
              </a:prstGeom>
              <a:noFill/>
              <a:ln cap="flat" cmpd="sng" w="12700">
                <a:solidFill>
                  <a:schemeClr val="dk1"/>
                </a:solidFill>
                <a:prstDash val="solid"/>
                <a:miter lim="800000"/>
                <a:headEnd len="sm" w="sm" type="none"/>
                <a:tailEnd len="sm" w="sm" type="none"/>
              </a:ln>
            </p:spPr>
          </p:cxnSp>
          <p:cxnSp>
            <p:nvCxnSpPr>
              <p:cNvPr id="126" name="Google Shape;126;p9"/>
              <p:cNvCxnSpPr/>
              <p:nvPr/>
            </p:nvCxnSpPr>
            <p:spPr>
              <a:xfrm flipH="1">
                <a:off x="10696218" y="2177379"/>
                <a:ext cx="149360" cy="518461"/>
              </a:xfrm>
              <a:prstGeom prst="straightConnector1">
                <a:avLst/>
              </a:prstGeom>
              <a:noFill/>
              <a:ln cap="flat" cmpd="sng" w="12700">
                <a:solidFill>
                  <a:schemeClr val="dk1"/>
                </a:solidFill>
                <a:prstDash val="solid"/>
                <a:miter lim="800000"/>
                <a:headEnd len="sm" w="sm" type="none"/>
                <a:tailEnd len="sm" w="sm" type="none"/>
              </a:ln>
            </p:spPr>
          </p:cxnSp>
          <p:cxnSp>
            <p:nvCxnSpPr>
              <p:cNvPr id="127" name="Google Shape;127;p9"/>
              <p:cNvCxnSpPr/>
              <p:nvPr/>
            </p:nvCxnSpPr>
            <p:spPr>
              <a:xfrm flipH="1">
                <a:off x="10166249" y="2695840"/>
                <a:ext cx="574283" cy="27820"/>
              </a:xfrm>
              <a:prstGeom prst="straightConnector1">
                <a:avLst/>
              </a:prstGeom>
              <a:noFill/>
              <a:ln cap="flat" cmpd="sng" w="12700">
                <a:solidFill>
                  <a:schemeClr val="dk1"/>
                </a:solidFill>
                <a:prstDash val="solid"/>
                <a:miter lim="800000"/>
                <a:headEnd len="sm" w="sm" type="none"/>
                <a:tailEnd len="sm" w="sm" type="none"/>
              </a:ln>
            </p:spPr>
          </p:cxnSp>
          <p:cxnSp>
            <p:nvCxnSpPr>
              <p:cNvPr id="128" name="Google Shape;128;p9"/>
              <p:cNvCxnSpPr/>
              <p:nvPr/>
            </p:nvCxnSpPr>
            <p:spPr>
              <a:xfrm flipH="1">
                <a:off x="10093625" y="2146305"/>
                <a:ext cx="788589" cy="98881"/>
              </a:xfrm>
              <a:prstGeom prst="straightConnector1">
                <a:avLst/>
              </a:prstGeom>
              <a:noFill/>
              <a:ln cap="flat" cmpd="sng" w="12700">
                <a:solidFill>
                  <a:schemeClr val="dk1"/>
                </a:solidFill>
                <a:prstDash val="solid"/>
                <a:miter lim="800000"/>
                <a:headEnd len="sm" w="sm" type="none"/>
                <a:tailEnd len="sm" w="sm" type="none"/>
              </a:ln>
            </p:spPr>
          </p:cxnSp>
          <p:cxnSp>
            <p:nvCxnSpPr>
              <p:cNvPr id="129" name="Google Shape;129;p9"/>
              <p:cNvCxnSpPr/>
              <p:nvPr/>
            </p:nvCxnSpPr>
            <p:spPr>
              <a:xfrm flipH="1">
                <a:off x="10886186" y="2104198"/>
                <a:ext cx="279002" cy="42107"/>
              </a:xfrm>
              <a:prstGeom prst="straightConnector1">
                <a:avLst/>
              </a:prstGeom>
              <a:noFill/>
              <a:ln cap="flat" cmpd="sng" w="12700">
                <a:solidFill>
                  <a:schemeClr val="dk1"/>
                </a:solidFill>
                <a:prstDash val="solid"/>
                <a:miter lim="800000"/>
                <a:headEnd len="sm" w="sm" type="none"/>
                <a:tailEnd len="sm" w="sm" type="none"/>
              </a:ln>
            </p:spPr>
          </p:cxnSp>
          <p:cxnSp>
            <p:nvCxnSpPr>
              <p:cNvPr id="130" name="Google Shape;130;p9"/>
              <p:cNvCxnSpPr/>
              <p:nvPr/>
            </p:nvCxnSpPr>
            <p:spPr>
              <a:xfrm rot="10800000">
                <a:off x="10706077" y="2695840"/>
                <a:ext cx="353541" cy="67807"/>
              </a:xfrm>
              <a:prstGeom prst="straightConnector1">
                <a:avLst/>
              </a:prstGeom>
              <a:noFill/>
              <a:ln cap="flat" cmpd="sng" w="12700">
                <a:solidFill>
                  <a:schemeClr val="dk1"/>
                </a:solidFill>
                <a:prstDash val="solid"/>
                <a:miter lim="800000"/>
                <a:headEnd len="sm" w="sm" type="none"/>
                <a:tailEnd len="sm" w="sm" type="none"/>
              </a:ln>
            </p:spPr>
          </p:cxnSp>
          <p:cxnSp>
            <p:nvCxnSpPr>
              <p:cNvPr id="131" name="Google Shape;131;p9"/>
              <p:cNvCxnSpPr/>
              <p:nvPr/>
            </p:nvCxnSpPr>
            <p:spPr>
              <a:xfrm flipH="1">
                <a:off x="8793306" y="2245186"/>
                <a:ext cx="1300319" cy="606622"/>
              </a:xfrm>
              <a:prstGeom prst="straightConnector1">
                <a:avLst/>
              </a:prstGeom>
              <a:noFill/>
              <a:ln cap="flat" cmpd="sng" w="12700">
                <a:solidFill>
                  <a:schemeClr val="dk1"/>
                </a:solidFill>
                <a:prstDash val="solid"/>
                <a:miter lim="800000"/>
                <a:headEnd len="sm" w="sm" type="none"/>
                <a:tailEnd len="sm" w="sm" type="none"/>
              </a:ln>
            </p:spPr>
          </p:cxnSp>
          <p:cxnSp>
            <p:nvCxnSpPr>
              <p:cNvPr id="132" name="Google Shape;132;p9"/>
              <p:cNvCxnSpPr/>
              <p:nvPr/>
            </p:nvCxnSpPr>
            <p:spPr>
              <a:xfrm flipH="1" rot="10800000">
                <a:off x="9402788" y="4090252"/>
                <a:ext cx="429324" cy="705603"/>
              </a:xfrm>
              <a:prstGeom prst="straightConnector1">
                <a:avLst/>
              </a:prstGeom>
              <a:noFill/>
              <a:ln cap="flat" cmpd="sng" w="9525">
                <a:solidFill>
                  <a:schemeClr val="dk1"/>
                </a:solidFill>
                <a:prstDash val="solid"/>
                <a:round/>
                <a:headEnd len="med" w="med" type="none"/>
                <a:tailEnd len="med" w="med" type="none"/>
              </a:ln>
            </p:spPr>
          </p:cxnSp>
          <p:cxnSp>
            <p:nvCxnSpPr>
              <p:cNvPr id="133" name="Google Shape;133;p9"/>
              <p:cNvCxnSpPr/>
              <p:nvPr/>
            </p:nvCxnSpPr>
            <p:spPr>
              <a:xfrm flipH="1" rot="10800000">
                <a:off x="8268637" y="4024329"/>
                <a:ext cx="969051" cy="3175"/>
              </a:xfrm>
              <a:prstGeom prst="straightConnector1">
                <a:avLst/>
              </a:prstGeom>
              <a:noFill/>
              <a:ln cap="flat" cmpd="sng" w="9525">
                <a:solidFill>
                  <a:schemeClr val="dk1"/>
                </a:solidFill>
                <a:prstDash val="solid"/>
                <a:round/>
                <a:headEnd len="med" w="med" type="none"/>
                <a:tailEnd len="med" w="med" type="none"/>
              </a:ln>
            </p:spPr>
          </p:cxnSp>
        </p:grpSp>
        <p:pic>
          <p:nvPicPr>
            <p:cNvPr descr="antenna_radiation_stylized" id="134" name="Google Shape;134;p9"/>
            <p:cNvPicPr preferRelativeResize="0"/>
            <p:nvPr/>
          </p:nvPicPr>
          <p:blipFill rotWithShape="1">
            <a:blip r:embed="rId3">
              <a:alphaModFix/>
            </a:blip>
            <a:srcRect b="0" l="0" r="0" t="0"/>
            <a:stretch/>
          </p:blipFill>
          <p:spPr>
            <a:xfrm>
              <a:off x="7562238" y="3813930"/>
              <a:ext cx="506412" cy="106009"/>
            </a:xfrm>
            <a:prstGeom prst="rect">
              <a:avLst/>
            </a:prstGeom>
            <a:noFill/>
            <a:ln>
              <a:noFill/>
            </a:ln>
          </p:spPr>
        </p:pic>
        <p:pic>
          <p:nvPicPr>
            <p:cNvPr descr="antenna_radiation_stylized" id="135" name="Google Shape;135;p9"/>
            <p:cNvPicPr preferRelativeResize="0"/>
            <p:nvPr/>
          </p:nvPicPr>
          <p:blipFill rotWithShape="1">
            <a:blip r:embed="rId4">
              <a:alphaModFix/>
            </a:blip>
            <a:srcRect b="0" l="0" r="0" t="0"/>
            <a:stretch/>
          </p:blipFill>
          <p:spPr>
            <a:xfrm>
              <a:off x="9242073" y="5480938"/>
              <a:ext cx="452014" cy="95159"/>
            </a:xfrm>
            <a:prstGeom prst="rect">
              <a:avLst/>
            </a:prstGeom>
            <a:noFill/>
            <a:ln>
              <a:noFill/>
            </a:ln>
          </p:spPr>
        </p:pic>
        <p:pic>
          <p:nvPicPr>
            <p:cNvPr descr="cell_tower_radiation copy" id="136" name="Google Shape;136;p9"/>
            <p:cNvPicPr preferRelativeResize="0"/>
            <p:nvPr/>
          </p:nvPicPr>
          <p:blipFill rotWithShape="1">
            <a:blip r:embed="rId5">
              <a:alphaModFix/>
            </a:blip>
            <a:srcRect b="0" l="0" r="0" t="0"/>
            <a:stretch/>
          </p:blipFill>
          <p:spPr>
            <a:xfrm>
              <a:off x="7980866" y="2158167"/>
              <a:ext cx="457200" cy="332766"/>
            </a:xfrm>
            <a:prstGeom prst="rect">
              <a:avLst/>
            </a:prstGeom>
            <a:noFill/>
            <a:ln>
              <a:noFill/>
            </a:ln>
          </p:spPr>
        </p:pic>
        <p:sp>
          <p:nvSpPr>
            <p:cNvPr id="137" name="Google Shape;137;p9"/>
            <p:cNvSpPr/>
            <p:nvPr/>
          </p:nvSpPr>
          <p:spPr>
            <a:xfrm>
              <a:off x="8174541" y="2292995"/>
              <a:ext cx="52388" cy="4948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cxnSp>
        <p:nvCxnSpPr>
          <p:cNvPr id="138" name="Google Shape;138;p9"/>
          <p:cNvCxnSpPr/>
          <p:nvPr/>
        </p:nvCxnSpPr>
        <p:spPr>
          <a:xfrm>
            <a:off x="8207860" y="2700359"/>
            <a:ext cx="227964" cy="174352"/>
          </a:xfrm>
          <a:prstGeom prst="straightConnector1">
            <a:avLst/>
          </a:prstGeom>
          <a:noFill/>
          <a:ln cap="flat" cmpd="sng" w="9525">
            <a:solidFill>
              <a:schemeClr val="dk1"/>
            </a:solidFill>
            <a:prstDash val="solid"/>
            <a:round/>
            <a:headEnd len="med" w="med" type="none"/>
            <a:tailEnd len="med" w="med" type="none"/>
          </a:ln>
        </p:spPr>
      </p:cxnSp>
      <p:grpSp>
        <p:nvGrpSpPr>
          <p:cNvPr id="139" name="Google Shape;139;p9"/>
          <p:cNvGrpSpPr/>
          <p:nvPr/>
        </p:nvGrpSpPr>
        <p:grpSpPr>
          <a:xfrm>
            <a:off x="8050698" y="2309376"/>
            <a:ext cx="298450" cy="464008"/>
            <a:chOff x="3130" y="3288"/>
            <a:chExt cx="410" cy="742"/>
          </a:xfrm>
        </p:grpSpPr>
        <p:cxnSp>
          <p:nvCxnSpPr>
            <p:cNvPr id="140" name="Google Shape;140;p9"/>
            <p:cNvCxnSpPr/>
            <p:nvPr/>
          </p:nvCxnSpPr>
          <p:spPr>
            <a:xfrm flipH="1">
              <a:off x="3130" y="3288"/>
              <a:ext cx="205" cy="672"/>
            </a:xfrm>
            <a:prstGeom prst="straightConnector1">
              <a:avLst/>
            </a:prstGeom>
            <a:noFill/>
            <a:ln cap="flat" cmpd="sng" w="19050">
              <a:solidFill>
                <a:schemeClr val="dk1"/>
              </a:solidFill>
              <a:prstDash val="solid"/>
              <a:round/>
              <a:headEnd len="med" w="med" type="none"/>
              <a:tailEnd len="med" w="med" type="none"/>
            </a:ln>
          </p:spPr>
        </p:cxnSp>
        <p:cxnSp>
          <p:nvCxnSpPr>
            <p:cNvPr id="141" name="Google Shape;141;p9"/>
            <p:cNvCxnSpPr/>
            <p:nvPr/>
          </p:nvCxnSpPr>
          <p:spPr>
            <a:xfrm>
              <a:off x="3335" y="3288"/>
              <a:ext cx="205" cy="669"/>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9"/>
            <p:cNvCxnSpPr/>
            <p:nvPr/>
          </p:nvCxnSpPr>
          <p:spPr>
            <a:xfrm>
              <a:off x="3130" y="3957"/>
              <a:ext cx="205" cy="73"/>
            </a:xfrm>
            <a:prstGeom prst="straightConnector1">
              <a:avLst/>
            </a:prstGeom>
            <a:noFill/>
            <a:ln cap="flat" cmpd="sng" w="19050">
              <a:solidFill>
                <a:schemeClr val="dk1"/>
              </a:solidFill>
              <a:prstDash val="solid"/>
              <a:round/>
              <a:headEnd len="med" w="med" type="none"/>
              <a:tailEnd len="med" w="med" type="none"/>
            </a:ln>
          </p:spPr>
        </p:cxnSp>
        <p:cxnSp>
          <p:nvCxnSpPr>
            <p:cNvPr id="143" name="Google Shape;143;p9"/>
            <p:cNvCxnSpPr/>
            <p:nvPr/>
          </p:nvCxnSpPr>
          <p:spPr>
            <a:xfrm flipH="1">
              <a:off x="3335" y="3957"/>
              <a:ext cx="205" cy="73"/>
            </a:xfrm>
            <a:prstGeom prst="straightConnector1">
              <a:avLst/>
            </a:prstGeom>
            <a:noFill/>
            <a:ln cap="flat" cmpd="sng" w="19050">
              <a:solidFill>
                <a:schemeClr val="dk1"/>
              </a:solidFill>
              <a:prstDash val="solid"/>
              <a:round/>
              <a:headEnd len="med" w="med" type="none"/>
              <a:tailEnd len="med" w="med" type="none"/>
            </a:ln>
          </p:spPr>
        </p:cxnSp>
        <p:cxnSp>
          <p:nvCxnSpPr>
            <p:cNvPr id="144" name="Google Shape;144;p9"/>
            <p:cNvCxnSpPr/>
            <p:nvPr/>
          </p:nvCxnSpPr>
          <p:spPr>
            <a:xfrm>
              <a:off x="3335" y="3303"/>
              <a:ext cx="0" cy="727"/>
            </a:xfrm>
            <a:prstGeom prst="straightConnector1">
              <a:avLst/>
            </a:prstGeom>
            <a:noFill/>
            <a:ln cap="flat" cmpd="sng" w="19050">
              <a:solidFill>
                <a:schemeClr val="dk1"/>
              </a:solidFill>
              <a:prstDash val="solid"/>
              <a:round/>
              <a:headEnd len="med" w="med" type="none"/>
              <a:tailEnd len="med" w="med" type="none"/>
            </a:ln>
          </p:spPr>
        </p:cxnSp>
        <p:cxnSp>
          <p:nvCxnSpPr>
            <p:cNvPr id="145" name="Google Shape;145;p9"/>
            <p:cNvCxnSpPr/>
            <p:nvPr/>
          </p:nvCxnSpPr>
          <p:spPr>
            <a:xfrm flipH="1" rot="10800000">
              <a:off x="3130" y="3888"/>
              <a:ext cx="205" cy="72"/>
            </a:xfrm>
            <a:prstGeom prst="straightConnector1">
              <a:avLst/>
            </a:prstGeom>
            <a:noFill/>
            <a:ln cap="flat" cmpd="sng" w="19050">
              <a:solidFill>
                <a:schemeClr val="dk1"/>
              </a:solidFill>
              <a:prstDash val="solid"/>
              <a:round/>
              <a:headEnd len="med" w="med" type="none"/>
              <a:tailEnd len="med" w="med" type="none"/>
            </a:ln>
          </p:spPr>
        </p:cxnSp>
        <p:cxnSp>
          <p:nvCxnSpPr>
            <p:cNvPr id="146" name="Google Shape;146;p9"/>
            <p:cNvCxnSpPr/>
            <p:nvPr/>
          </p:nvCxnSpPr>
          <p:spPr>
            <a:xfrm rot="10800000">
              <a:off x="3335" y="3888"/>
              <a:ext cx="205" cy="69"/>
            </a:xfrm>
            <a:prstGeom prst="straightConnector1">
              <a:avLst/>
            </a:prstGeom>
            <a:noFill/>
            <a:ln cap="flat" cmpd="sng" w="19050">
              <a:solidFill>
                <a:schemeClr val="dk1"/>
              </a:solidFill>
              <a:prstDash val="solid"/>
              <a:round/>
              <a:headEnd len="med" w="med" type="none"/>
              <a:tailEnd len="med" w="med" type="none"/>
            </a:ln>
          </p:spPr>
        </p:cxnSp>
        <p:cxnSp>
          <p:nvCxnSpPr>
            <p:cNvPr id="147" name="Google Shape;147;p9"/>
            <p:cNvCxnSpPr/>
            <p:nvPr/>
          </p:nvCxnSpPr>
          <p:spPr>
            <a:xfrm>
              <a:off x="3217" y="3668"/>
              <a:ext cx="118" cy="55"/>
            </a:xfrm>
            <a:prstGeom prst="straightConnector1">
              <a:avLst/>
            </a:prstGeom>
            <a:noFill/>
            <a:ln cap="flat" cmpd="sng" w="19050">
              <a:solidFill>
                <a:schemeClr val="dk1"/>
              </a:solidFill>
              <a:prstDash val="solid"/>
              <a:round/>
              <a:headEnd len="med" w="med" type="none"/>
              <a:tailEnd len="med" w="med" type="none"/>
            </a:ln>
          </p:spPr>
        </p:cxnSp>
        <p:cxnSp>
          <p:nvCxnSpPr>
            <p:cNvPr id="148" name="Google Shape;148;p9"/>
            <p:cNvCxnSpPr/>
            <p:nvPr/>
          </p:nvCxnSpPr>
          <p:spPr>
            <a:xfrm flipH="1" rot="10800000">
              <a:off x="3335" y="3668"/>
              <a:ext cx="124" cy="55"/>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9"/>
            <p:cNvCxnSpPr/>
            <p:nvPr/>
          </p:nvCxnSpPr>
          <p:spPr>
            <a:xfrm>
              <a:off x="3178" y="3766"/>
              <a:ext cx="152" cy="75"/>
            </a:xfrm>
            <a:prstGeom prst="straightConnector1">
              <a:avLst/>
            </a:prstGeom>
            <a:noFill/>
            <a:ln cap="flat" cmpd="sng" w="19050">
              <a:solidFill>
                <a:schemeClr val="dk1"/>
              </a:solidFill>
              <a:prstDash val="solid"/>
              <a:round/>
              <a:headEnd len="med" w="med" type="none"/>
              <a:tailEnd len="med" w="med" type="none"/>
            </a:ln>
          </p:spPr>
        </p:cxnSp>
        <p:cxnSp>
          <p:nvCxnSpPr>
            <p:cNvPr id="150" name="Google Shape;150;p9"/>
            <p:cNvCxnSpPr/>
            <p:nvPr/>
          </p:nvCxnSpPr>
          <p:spPr>
            <a:xfrm flipH="1" rot="10800000">
              <a:off x="3335" y="3781"/>
              <a:ext cx="153" cy="66"/>
            </a:xfrm>
            <a:prstGeom prst="straightConnector1">
              <a:avLst/>
            </a:prstGeom>
            <a:noFill/>
            <a:ln cap="flat" cmpd="sng" w="19050">
              <a:solidFill>
                <a:schemeClr val="dk1"/>
              </a:solidFill>
              <a:prstDash val="solid"/>
              <a:round/>
              <a:headEnd len="med" w="med" type="none"/>
              <a:tailEnd len="med" w="med" type="none"/>
            </a:ln>
          </p:spPr>
        </p:cxnSp>
        <p:cxnSp>
          <p:nvCxnSpPr>
            <p:cNvPr id="151" name="Google Shape;151;p9"/>
            <p:cNvCxnSpPr/>
            <p:nvPr/>
          </p:nvCxnSpPr>
          <p:spPr>
            <a:xfrm flipH="1" rot="10800000">
              <a:off x="3335" y="3567"/>
              <a:ext cx="78" cy="27"/>
            </a:xfrm>
            <a:prstGeom prst="straightConnector1">
              <a:avLst/>
            </a:prstGeom>
            <a:noFill/>
            <a:ln cap="flat" cmpd="sng" w="19050">
              <a:solidFill>
                <a:schemeClr val="dk1"/>
              </a:solidFill>
              <a:prstDash val="solid"/>
              <a:round/>
              <a:headEnd len="med" w="med" type="none"/>
              <a:tailEnd len="med" w="med" type="none"/>
            </a:ln>
          </p:spPr>
        </p:cxnSp>
        <p:cxnSp>
          <p:nvCxnSpPr>
            <p:cNvPr id="152" name="Google Shape;152;p9"/>
            <p:cNvCxnSpPr/>
            <p:nvPr/>
          </p:nvCxnSpPr>
          <p:spPr>
            <a:xfrm flipH="1" rot="10800000">
              <a:off x="3335" y="3428"/>
              <a:ext cx="49" cy="21"/>
            </a:xfrm>
            <a:prstGeom prst="straightConnector1">
              <a:avLst/>
            </a:prstGeom>
            <a:noFill/>
            <a:ln cap="flat" cmpd="sng" w="19050">
              <a:solidFill>
                <a:schemeClr val="dk1"/>
              </a:solidFill>
              <a:prstDash val="solid"/>
              <a:round/>
              <a:headEnd len="med" w="med" type="none"/>
              <a:tailEnd len="med" w="med" type="none"/>
            </a:ln>
          </p:spPr>
        </p:cxnSp>
        <p:cxnSp>
          <p:nvCxnSpPr>
            <p:cNvPr id="153" name="Google Shape;153;p9"/>
            <p:cNvCxnSpPr/>
            <p:nvPr/>
          </p:nvCxnSpPr>
          <p:spPr>
            <a:xfrm>
              <a:off x="3247" y="3558"/>
              <a:ext cx="95" cy="36"/>
            </a:xfrm>
            <a:prstGeom prst="straightConnector1">
              <a:avLst/>
            </a:prstGeom>
            <a:noFill/>
            <a:ln cap="flat" cmpd="sng" w="19050">
              <a:solidFill>
                <a:schemeClr val="dk1"/>
              </a:solidFill>
              <a:prstDash val="solid"/>
              <a:round/>
              <a:headEnd len="med" w="med" type="none"/>
              <a:tailEnd len="med" w="med" type="none"/>
            </a:ln>
          </p:spPr>
        </p:cxnSp>
        <p:cxnSp>
          <p:nvCxnSpPr>
            <p:cNvPr id="154" name="Google Shape;154;p9"/>
            <p:cNvCxnSpPr/>
            <p:nvPr/>
          </p:nvCxnSpPr>
          <p:spPr>
            <a:xfrm>
              <a:off x="3289" y="3422"/>
              <a:ext cx="55" cy="36"/>
            </a:xfrm>
            <a:prstGeom prst="straightConnector1">
              <a:avLst/>
            </a:prstGeom>
            <a:noFill/>
            <a:ln cap="flat" cmpd="sng" w="19050">
              <a:solidFill>
                <a:schemeClr val="dk1"/>
              </a:solidFill>
              <a:prstDash val="solid"/>
              <a:round/>
              <a:headEnd len="med" w="med" type="none"/>
              <a:tailEnd len="med" w="med" type="none"/>
            </a:ln>
          </p:spPr>
        </p:cxnSp>
      </p:grpSp>
      <p:pic>
        <p:nvPicPr>
          <p:cNvPr descr="access_point_stylized_small" id="155" name="Google Shape;155;p9"/>
          <p:cNvPicPr preferRelativeResize="0"/>
          <p:nvPr/>
        </p:nvPicPr>
        <p:blipFill rotWithShape="1">
          <a:blip r:embed="rId6">
            <a:alphaModFix/>
          </a:blip>
          <a:srcRect b="0" l="0" r="0" t="0"/>
          <a:stretch/>
        </p:blipFill>
        <p:spPr>
          <a:xfrm>
            <a:off x="7613882" y="3861899"/>
            <a:ext cx="370169" cy="306751"/>
          </a:xfrm>
          <a:prstGeom prst="rect">
            <a:avLst/>
          </a:prstGeom>
          <a:noFill/>
          <a:ln>
            <a:noFill/>
          </a:ln>
        </p:spPr>
      </p:pic>
      <p:pic>
        <p:nvPicPr>
          <p:cNvPr descr="access_point_stylized_small" id="156" name="Google Shape;156;p9"/>
          <p:cNvPicPr preferRelativeResize="0"/>
          <p:nvPr/>
        </p:nvPicPr>
        <p:blipFill rotWithShape="1">
          <a:blip r:embed="rId6">
            <a:alphaModFix/>
          </a:blip>
          <a:srcRect b="0" l="0" r="0" t="0"/>
          <a:stretch/>
        </p:blipFill>
        <p:spPr>
          <a:xfrm>
            <a:off x="9290610" y="5524232"/>
            <a:ext cx="380935" cy="317464"/>
          </a:xfrm>
          <a:prstGeom prst="rect">
            <a:avLst/>
          </a:prstGeom>
          <a:noFill/>
          <a:ln>
            <a:noFill/>
          </a:ln>
        </p:spPr>
      </p:pic>
      <p:grpSp>
        <p:nvGrpSpPr>
          <p:cNvPr id="157" name="Google Shape;157;p9"/>
          <p:cNvGrpSpPr/>
          <p:nvPr/>
        </p:nvGrpSpPr>
        <p:grpSpPr>
          <a:xfrm>
            <a:off x="9849365" y="5339037"/>
            <a:ext cx="309740" cy="190838"/>
            <a:chOff x="3668110" y="2448910"/>
            <a:chExt cx="3794234" cy="2165130"/>
          </a:xfrm>
        </p:grpSpPr>
        <p:sp>
          <p:nvSpPr>
            <p:cNvPr id="158" name="Google Shape;158;p9"/>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9" name="Google Shape;159;p9"/>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60" name="Google Shape;160;p9"/>
            <p:cNvGrpSpPr/>
            <p:nvPr/>
          </p:nvGrpSpPr>
          <p:grpSpPr>
            <a:xfrm>
              <a:off x="3941378" y="2603243"/>
              <a:ext cx="3202061" cy="1066110"/>
              <a:chOff x="7939341" y="3037317"/>
              <a:chExt cx="897649" cy="353919"/>
            </a:xfrm>
          </p:grpSpPr>
          <p:sp>
            <p:nvSpPr>
              <p:cNvPr id="161" name="Google Shape;161;p9"/>
              <p:cNvSpPr/>
              <p:nvPr/>
            </p:nvSpPr>
            <p:spPr>
              <a:xfrm>
                <a:off x="7964170" y="30373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 name="Google Shape;162;p9"/>
              <p:cNvSpPr/>
              <p:nvPr/>
            </p:nvSpPr>
            <p:spPr>
              <a:xfrm>
                <a:off x="8519948" y="32067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3" name="Google Shape;163;p9"/>
              <p:cNvSpPr/>
              <p:nvPr/>
            </p:nvSpPr>
            <p:spPr>
              <a:xfrm>
                <a:off x="7939341" y="32067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 name="Google Shape;164;p9"/>
              <p:cNvSpPr/>
              <p:nvPr/>
            </p:nvSpPr>
            <p:spPr>
              <a:xfrm>
                <a:off x="8047413" y="31234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165" name="Google Shape;165;p9"/>
          <p:cNvGrpSpPr/>
          <p:nvPr/>
        </p:nvGrpSpPr>
        <p:grpSpPr>
          <a:xfrm>
            <a:off x="8676619" y="4967420"/>
            <a:ext cx="393760" cy="218578"/>
            <a:chOff x="7493876" y="2774731"/>
            <a:chExt cx="1481958" cy="894622"/>
          </a:xfrm>
        </p:grpSpPr>
        <p:sp>
          <p:nvSpPr>
            <p:cNvPr id="166" name="Google Shape;166;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67" name="Google Shape;167;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168" name="Google Shape;168;p9"/>
            <p:cNvGrpSpPr/>
            <p:nvPr/>
          </p:nvGrpSpPr>
          <p:grpSpPr>
            <a:xfrm>
              <a:off x="7713663" y="2848339"/>
              <a:ext cx="1042107" cy="425543"/>
              <a:chOff x="7786941" y="2884917"/>
              <a:chExt cx="897649" cy="353919"/>
            </a:xfrm>
          </p:grpSpPr>
          <p:sp>
            <p:nvSpPr>
              <p:cNvPr id="169" name="Google Shape;169;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 name="Google Shape;170;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1" name="Google Shape;171;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2" name="Google Shape;172;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173" name="Google Shape;173;p9"/>
          <p:cNvGrpSpPr/>
          <p:nvPr/>
        </p:nvGrpSpPr>
        <p:grpSpPr>
          <a:xfrm>
            <a:off x="8311520" y="5194433"/>
            <a:ext cx="309740" cy="190838"/>
            <a:chOff x="3668110" y="2448910"/>
            <a:chExt cx="3794234" cy="2165130"/>
          </a:xfrm>
        </p:grpSpPr>
        <p:sp>
          <p:nvSpPr>
            <p:cNvPr id="174" name="Google Shape;174;p9"/>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5" name="Google Shape;175;p9"/>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76" name="Google Shape;176;p9"/>
            <p:cNvGrpSpPr/>
            <p:nvPr/>
          </p:nvGrpSpPr>
          <p:grpSpPr>
            <a:xfrm>
              <a:off x="3941378" y="2603243"/>
              <a:ext cx="3202061" cy="1066110"/>
              <a:chOff x="7939341" y="3037317"/>
              <a:chExt cx="897649" cy="353919"/>
            </a:xfrm>
          </p:grpSpPr>
          <p:sp>
            <p:nvSpPr>
              <p:cNvPr id="177" name="Google Shape;177;p9"/>
              <p:cNvSpPr/>
              <p:nvPr/>
            </p:nvSpPr>
            <p:spPr>
              <a:xfrm>
                <a:off x="7964170" y="30373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 name="Google Shape;178;p9"/>
              <p:cNvSpPr/>
              <p:nvPr/>
            </p:nvSpPr>
            <p:spPr>
              <a:xfrm>
                <a:off x="8519948" y="32067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 name="Google Shape;179;p9"/>
              <p:cNvSpPr/>
              <p:nvPr/>
            </p:nvSpPr>
            <p:spPr>
              <a:xfrm>
                <a:off x="7939341" y="32067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 name="Google Shape;180;p9"/>
              <p:cNvSpPr/>
              <p:nvPr/>
            </p:nvSpPr>
            <p:spPr>
              <a:xfrm>
                <a:off x="8047413" y="31234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181" name="Google Shape;181;p9"/>
          <p:cNvGrpSpPr/>
          <p:nvPr/>
        </p:nvGrpSpPr>
        <p:grpSpPr>
          <a:xfrm>
            <a:off x="8439827" y="2812309"/>
            <a:ext cx="353678" cy="168275"/>
            <a:chOff x="7493876" y="2774731"/>
            <a:chExt cx="1481958" cy="894622"/>
          </a:xfrm>
        </p:grpSpPr>
        <p:sp>
          <p:nvSpPr>
            <p:cNvPr id="182" name="Google Shape;182;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83" name="Google Shape;183;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184" name="Google Shape;184;p9"/>
            <p:cNvGrpSpPr/>
            <p:nvPr/>
          </p:nvGrpSpPr>
          <p:grpSpPr>
            <a:xfrm>
              <a:off x="7713663" y="2848339"/>
              <a:ext cx="1042107" cy="425543"/>
              <a:chOff x="7786941" y="2884917"/>
              <a:chExt cx="897649" cy="353919"/>
            </a:xfrm>
          </p:grpSpPr>
          <p:sp>
            <p:nvSpPr>
              <p:cNvPr id="185" name="Google Shape;185;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6" name="Google Shape;186;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7" name="Google Shape;187;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8" name="Google Shape;188;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189" name="Google Shape;189;p9"/>
          <p:cNvGrpSpPr/>
          <p:nvPr/>
        </p:nvGrpSpPr>
        <p:grpSpPr>
          <a:xfrm>
            <a:off x="10884085" y="3601365"/>
            <a:ext cx="170989" cy="97052"/>
            <a:chOff x="7493876" y="2774731"/>
            <a:chExt cx="1481958" cy="894622"/>
          </a:xfrm>
        </p:grpSpPr>
        <p:sp>
          <p:nvSpPr>
            <p:cNvPr id="190" name="Google Shape;190;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91" name="Google Shape;191;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192" name="Google Shape;192;p9"/>
            <p:cNvGrpSpPr/>
            <p:nvPr/>
          </p:nvGrpSpPr>
          <p:grpSpPr>
            <a:xfrm>
              <a:off x="7713663" y="2848339"/>
              <a:ext cx="1042107" cy="425543"/>
              <a:chOff x="7786941" y="2884917"/>
              <a:chExt cx="897649" cy="353919"/>
            </a:xfrm>
          </p:grpSpPr>
          <p:sp>
            <p:nvSpPr>
              <p:cNvPr id="193" name="Google Shape;193;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 name="Google Shape;194;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 name="Google Shape;195;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 name="Google Shape;196;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197" name="Google Shape;197;p9"/>
          <p:cNvGrpSpPr/>
          <p:nvPr/>
        </p:nvGrpSpPr>
        <p:grpSpPr>
          <a:xfrm>
            <a:off x="10410609" y="3496138"/>
            <a:ext cx="353678" cy="198344"/>
            <a:chOff x="7493876" y="2774731"/>
            <a:chExt cx="1481958" cy="894622"/>
          </a:xfrm>
        </p:grpSpPr>
        <p:sp>
          <p:nvSpPr>
            <p:cNvPr id="198" name="Google Shape;198;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199" name="Google Shape;199;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200" name="Google Shape;200;p9"/>
            <p:cNvGrpSpPr/>
            <p:nvPr/>
          </p:nvGrpSpPr>
          <p:grpSpPr>
            <a:xfrm>
              <a:off x="7713663" y="2848339"/>
              <a:ext cx="1042107" cy="425543"/>
              <a:chOff x="7786941" y="2884917"/>
              <a:chExt cx="897649" cy="353919"/>
            </a:xfrm>
          </p:grpSpPr>
          <p:sp>
            <p:nvSpPr>
              <p:cNvPr id="201" name="Google Shape;201;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2" name="Google Shape;202;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3" name="Google Shape;203;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 name="Google Shape;204;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205" name="Google Shape;205;p9"/>
          <p:cNvGrpSpPr/>
          <p:nvPr/>
        </p:nvGrpSpPr>
        <p:grpSpPr>
          <a:xfrm>
            <a:off x="9948724" y="2202292"/>
            <a:ext cx="353678" cy="198344"/>
            <a:chOff x="7493876" y="2774731"/>
            <a:chExt cx="1481958" cy="894622"/>
          </a:xfrm>
        </p:grpSpPr>
        <p:sp>
          <p:nvSpPr>
            <p:cNvPr id="206" name="Google Shape;206;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207" name="Google Shape;207;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208" name="Google Shape;208;p9"/>
            <p:cNvGrpSpPr/>
            <p:nvPr/>
          </p:nvGrpSpPr>
          <p:grpSpPr>
            <a:xfrm>
              <a:off x="7713663" y="2848339"/>
              <a:ext cx="1042107" cy="425543"/>
              <a:chOff x="7786941" y="2884917"/>
              <a:chExt cx="897649" cy="353919"/>
            </a:xfrm>
          </p:grpSpPr>
          <p:sp>
            <p:nvSpPr>
              <p:cNvPr id="209" name="Google Shape;209;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0" name="Google Shape;210;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 name="Google Shape;211;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 name="Google Shape;212;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213" name="Google Shape;213;p9"/>
          <p:cNvGrpSpPr/>
          <p:nvPr/>
        </p:nvGrpSpPr>
        <p:grpSpPr>
          <a:xfrm>
            <a:off x="10527214" y="2613367"/>
            <a:ext cx="353678" cy="198344"/>
            <a:chOff x="7493876" y="2774731"/>
            <a:chExt cx="1481958" cy="894622"/>
          </a:xfrm>
        </p:grpSpPr>
        <p:sp>
          <p:nvSpPr>
            <p:cNvPr id="214" name="Google Shape;214;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215" name="Google Shape;215;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216" name="Google Shape;216;p9"/>
            <p:cNvGrpSpPr/>
            <p:nvPr/>
          </p:nvGrpSpPr>
          <p:grpSpPr>
            <a:xfrm>
              <a:off x="7713663" y="2848339"/>
              <a:ext cx="1042107" cy="425543"/>
              <a:chOff x="7786941" y="2884917"/>
              <a:chExt cx="897649" cy="353919"/>
            </a:xfrm>
          </p:grpSpPr>
          <p:sp>
            <p:nvSpPr>
              <p:cNvPr id="217" name="Google Shape;217;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9" name="Google Shape;219;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 name="Google Shape;220;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221" name="Google Shape;221;p9"/>
          <p:cNvGrpSpPr/>
          <p:nvPr/>
        </p:nvGrpSpPr>
        <p:grpSpPr>
          <a:xfrm>
            <a:off x="10643825" y="2107963"/>
            <a:ext cx="353678" cy="198344"/>
            <a:chOff x="7493876" y="2774731"/>
            <a:chExt cx="1481958" cy="894622"/>
          </a:xfrm>
        </p:grpSpPr>
        <p:sp>
          <p:nvSpPr>
            <p:cNvPr id="222" name="Google Shape;222;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223" name="Google Shape;223;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224" name="Google Shape;224;p9"/>
            <p:cNvGrpSpPr/>
            <p:nvPr/>
          </p:nvGrpSpPr>
          <p:grpSpPr>
            <a:xfrm>
              <a:off x="7713663" y="2848339"/>
              <a:ext cx="1042107" cy="425543"/>
              <a:chOff x="7786941" y="2884917"/>
              <a:chExt cx="897649" cy="353919"/>
            </a:xfrm>
          </p:grpSpPr>
          <p:sp>
            <p:nvSpPr>
              <p:cNvPr id="225" name="Google Shape;225;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Google Shape;226;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 name="Google Shape;227;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8" name="Google Shape;228;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229" name="Google Shape;229;p9"/>
          <p:cNvGrpSpPr/>
          <p:nvPr/>
        </p:nvGrpSpPr>
        <p:grpSpPr>
          <a:xfrm>
            <a:off x="9980126" y="2661565"/>
            <a:ext cx="353678" cy="198344"/>
            <a:chOff x="7493876" y="2774731"/>
            <a:chExt cx="1481958" cy="894622"/>
          </a:xfrm>
        </p:grpSpPr>
        <p:sp>
          <p:nvSpPr>
            <p:cNvPr id="230" name="Google Shape;230;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231" name="Google Shape;231;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232" name="Google Shape;232;p9"/>
            <p:cNvGrpSpPr/>
            <p:nvPr/>
          </p:nvGrpSpPr>
          <p:grpSpPr>
            <a:xfrm>
              <a:off x="7713663" y="2848339"/>
              <a:ext cx="1042107" cy="425543"/>
              <a:chOff x="7786941" y="2884917"/>
              <a:chExt cx="897649" cy="353919"/>
            </a:xfrm>
          </p:grpSpPr>
          <p:sp>
            <p:nvSpPr>
              <p:cNvPr id="233" name="Google Shape;233;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 name="Google Shape;234;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5" name="Google Shape;235;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 name="Google Shape;236;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237" name="Google Shape;237;p9"/>
          <p:cNvGrpSpPr/>
          <p:nvPr/>
        </p:nvGrpSpPr>
        <p:grpSpPr>
          <a:xfrm>
            <a:off x="9497138" y="3394032"/>
            <a:ext cx="367224" cy="240304"/>
            <a:chOff x="7493876" y="2774731"/>
            <a:chExt cx="1481958" cy="894622"/>
          </a:xfrm>
        </p:grpSpPr>
        <p:sp>
          <p:nvSpPr>
            <p:cNvPr id="238" name="Google Shape;238;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239" name="Google Shape;239;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240" name="Google Shape;240;p9"/>
            <p:cNvGrpSpPr/>
            <p:nvPr/>
          </p:nvGrpSpPr>
          <p:grpSpPr>
            <a:xfrm>
              <a:off x="7713663" y="2848339"/>
              <a:ext cx="1042107" cy="425543"/>
              <a:chOff x="7786941" y="2884917"/>
              <a:chExt cx="897649" cy="353919"/>
            </a:xfrm>
          </p:grpSpPr>
          <p:sp>
            <p:nvSpPr>
              <p:cNvPr id="241" name="Google Shape;241;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2" name="Google Shape;242;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3" name="Google Shape;243;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4" name="Google Shape;244;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245" name="Google Shape;245;p9"/>
          <p:cNvGrpSpPr/>
          <p:nvPr/>
        </p:nvGrpSpPr>
        <p:grpSpPr>
          <a:xfrm>
            <a:off x="10375259" y="3992325"/>
            <a:ext cx="353678" cy="198344"/>
            <a:chOff x="7493876" y="2774731"/>
            <a:chExt cx="1481958" cy="894622"/>
          </a:xfrm>
        </p:grpSpPr>
        <p:sp>
          <p:nvSpPr>
            <p:cNvPr id="246" name="Google Shape;246;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247" name="Google Shape;247;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248" name="Google Shape;248;p9"/>
            <p:cNvGrpSpPr/>
            <p:nvPr/>
          </p:nvGrpSpPr>
          <p:grpSpPr>
            <a:xfrm>
              <a:off x="7713663" y="2848339"/>
              <a:ext cx="1042107" cy="425543"/>
              <a:chOff x="7786941" y="2884917"/>
              <a:chExt cx="897649" cy="353919"/>
            </a:xfrm>
          </p:grpSpPr>
          <p:sp>
            <p:nvSpPr>
              <p:cNvPr id="249" name="Google Shape;249;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0" name="Google Shape;250;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1" name="Google Shape;251;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2" name="Google Shape;252;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253" name="Google Shape;253;p9"/>
          <p:cNvGrpSpPr/>
          <p:nvPr/>
        </p:nvGrpSpPr>
        <p:grpSpPr>
          <a:xfrm>
            <a:off x="10925982" y="4369125"/>
            <a:ext cx="228295" cy="120400"/>
            <a:chOff x="7493876" y="2774731"/>
            <a:chExt cx="1481958" cy="894622"/>
          </a:xfrm>
        </p:grpSpPr>
        <p:sp>
          <p:nvSpPr>
            <p:cNvPr id="254" name="Google Shape;254;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255" name="Google Shape;255;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256" name="Google Shape;256;p9"/>
            <p:cNvGrpSpPr/>
            <p:nvPr/>
          </p:nvGrpSpPr>
          <p:grpSpPr>
            <a:xfrm>
              <a:off x="7713663" y="2848339"/>
              <a:ext cx="1042107" cy="425543"/>
              <a:chOff x="7786941" y="2884917"/>
              <a:chExt cx="897649" cy="353919"/>
            </a:xfrm>
          </p:grpSpPr>
          <p:sp>
            <p:nvSpPr>
              <p:cNvPr id="257" name="Google Shape;257;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8" name="Google Shape;258;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59" name="Google Shape;259;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60" name="Google Shape;260;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261" name="Google Shape;261;p9"/>
          <p:cNvGrpSpPr/>
          <p:nvPr/>
        </p:nvGrpSpPr>
        <p:grpSpPr>
          <a:xfrm>
            <a:off x="7439074" y="2356613"/>
            <a:ext cx="534987" cy="414882"/>
            <a:chOff x="7432700" y="2327293"/>
            <a:chExt cx="534987" cy="414882"/>
          </a:xfrm>
        </p:grpSpPr>
        <p:pic>
          <p:nvPicPr>
            <p:cNvPr descr="antenna_stylized" id="262" name="Google Shape;262;p9"/>
            <p:cNvPicPr preferRelativeResize="0"/>
            <p:nvPr/>
          </p:nvPicPr>
          <p:blipFill rotWithShape="1">
            <a:blip r:embed="rId7">
              <a:alphaModFix/>
            </a:blip>
            <a:srcRect b="0" l="0" r="0" t="0"/>
            <a:stretch/>
          </p:blipFill>
          <p:spPr>
            <a:xfrm>
              <a:off x="7432700" y="2327293"/>
              <a:ext cx="530702" cy="223756"/>
            </a:xfrm>
            <a:prstGeom prst="rect">
              <a:avLst/>
            </a:prstGeom>
            <a:noFill/>
            <a:ln>
              <a:noFill/>
            </a:ln>
          </p:spPr>
        </p:pic>
        <p:pic>
          <p:nvPicPr>
            <p:cNvPr descr="laptop_keyboard" id="263" name="Google Shape;263;p9"/>
            <p:cNvPicPr preferRelativeResize="0"/>
            <p:nvPr/>
          </p:nvPicPr>
          <p:blipFill rotWithShape="1">
            <a:blip r:embed="rId8">
              <a:alphaModFix/>
            </a:blip>
            <a:srcRect b="0" l="0" r="0" t="0"/>
            <a:stretch/>
          </p:blipFill>
          <p:spPr>
            <a:xfrm flipH="1" rot="109064">
              <a:off x="7458407" y="2575770"/>
              <a:ext cx="437221" cy="159511"/>
            </a:xfrm>
            <a:prstGeom prst="rect">
              <a:avLst/>
            </a:prstGeom>
            <a:noFill/>
            <a:ln>
              <a:noFill/>
            </a:ln>
          </p:spPr>
        </p:pic>
        <p:sp>
          <p:nvSpPr>
            <p:cNvPr id="264" name="Google Shape;264;p9"/>
            <p:cNvSpPr/>
            <p:nvPr/>
          </p:nvSpPr>
          <p:spPr>
            <a:xfrm>
              <a:off x="7603304" y="2420984"/>
              <a:ext cx="351919" cy="208167"/>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265" name="Google Shape;265;p9"/>
            <p:cNvPicPr preferRelativeResize="0"/>
            <p:nvPr/>
          </p:nvPicPr>
          <p:blipFill rotWithShape="1">
            <a:blip r:embed="rId9">
              <a:alphaModFix/>
            </a:blip>
            <a:srcRect b="0" l="0" r="0" t="0"/>
            <a:stretch/>
          </p:blipFill>
          <p:spPr>
            <a:xfrm>
              <a:off x="7620637" y="2426338"/>
              <a:ext cx="319785" cy="189429"/>
            </a:xfrm>
            <a:prstGeom prst="rect">
              <a:avLst/>
            </a:prstGeom>
            <a:noFill/>
            <a:ln>
              <a:noFill/>
            </a:ln>
          </p:spPr>
        </p:pic>
        <p:sp>
          <p:nvSpPr>
            <p:cNvPr id="266" name="Google Shape;266;p9"/>
            <p:cNvSpPr/>
            <p:nvPr/>
          </p:nvSpPr>
          <p:spPr>
            <a:xfrm>
              <a:off x="7667378" y="2414843"/>
              <a:ext cx="298167" cy="3873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67" name="Google Shape;267;p9"/>
            <p:cNvSpPr/>
            <p:nvPr/>
          </p:nvSpPr>
          <p:spPr>
            <a:xfrm>
              <a:off x="7600188" y="2414528"/>
              <a:ext cx="82770" cy="161243"/>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68" name="Google Shape;268;p9"/>
            <p:cNvSpPr/>
            <p:nvPr/>
          </p:nvSpPr>
          <p:spPr>
            <a:xfrm>
              <a:off x="7874205" y="2443344"/>
              <a:ext cx="89197" cy="18612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69" name="Google Shape;269;p9"/>
            <p:cNvSpPr/>
            <p:nvPr/>
          </p:nvSpPr>
          <p:spPr>
            <a:xfrm>
              <a:off x="7599214" y="2567582"/>
              <a:ext cx="327185" cy="62828"/>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0" name="Google Shape;270;p9"/>
            <p:cNvSpPr/>
            <p:nvPr/>
          </p:nvSpPr>
          <p:spPr>
            <a:xfrm>
              <a:off x="7884138" y="2444918"/>
              <a:ext cx="83549" cy="186909"/>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1" name="Google Shape;271;p9"/>
            <p:cNvSpPr/>
            <p:nvPr/>
          </p:nvSpPr>
          <p:spPr>
            <a:xfrm>
              <a:off x="7599603" y="2575928"/>
              <a:ext cx="290961" cy="62041"/>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272" name="Google Shape;272;p9"/>
            <p:cNvGrpSpPr/>
            <p:nvPr/>
          </p:nvGrpSpPr>
          <p:grpSpPr>
            <a:xfrm>
              <a:off x="7594735" y="2642220"/>
              <a:ext cx="98740" cy="36846"/>
              <a:chOff x="1740" y="2642"/>
              <a:chExt cx="752" cy="327"/>
            </a:xfrm>
          </p:grpSpPr>
          <p:sp>
            <p:nvSpPr>
              <p:cNvPr id="273" name="Google Shape;273;p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4" name="Google Shape;274;p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5" name="Google Shape;275;p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6" name="Google Shape;276;p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7" name="Google Shape;277;p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8" name="Google Shape;278;p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279" name="Google Shape;279;p9"/>
            <p:cNvSpPr/>
            <p:nvPr/>
          </p:nvSpPr>
          <p:spPr>
            <a:xfrm>
              <a:off x="7763780" y="2647731"/>
              <a:ext cx="119578" cy="80936"/>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0" name="Google Shape;280;p9"/>
            <p:cNvSpPr/>
            <p:nvPr/>
          </p:nvSpPr>
          <p:spPr>
            <a:xfrm>
              <a:off x="7458602" y="2654187"/>
              <a:ext cx="305957" cy="73850"/>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1" name="Google Shape;281;p9"/>
            <p:cNvSpPr/>
            <p:nvPr/>
          </p:nvSpPr>
          <p:spPr>
            <a:xfrm>
              <a:off x="7458797" y="2640645"/>
              <a:ext cx="3311" cy="14959"/>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2" name="Google Shape;282;p9"/>
            <p:cNvSpPr/>
            <p:nvPr/>
          </p:nvSpPr>
          <p:spPr>
            <a:xfrm>
              <a:off x="7458992" y="2579707"/>
              <a:ext cx="142170" cy="6188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3" name="Google Shape;283;p9"/>
            <p:cNvSpPr/>
            <p:nvPr/>
          </p:nvSpPr>
          <p:spPr>
            <a:xfrm>
              <a:off x="7468535" y="2643795"/>
              <a:ext cx="290182" cy="7101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4" name="Google Shape;284;p9"/>
            <p:cNvSpPr/>
            <p:nvPr/>
          </p:nvSpPr>
          <p:spPr>
            <a:xfrm flipH="1" rot="10800000">
              <a:off x="7758327" y="2638756"/>
              <a:ext cx="118410" cy="7353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285" name="Google Shape;285;p9"/>
          <p:cNvGrpSpPr/>
          <p:nvPr/>
        </p:nvGrpSpPr>
        <p:grpSpPr>
          <a:xfrm>
            <a:off x="8637781" y="2319727"/>
            <a:ext cx="530702" cy="478009"/>
            <a:chOff x="8631407" y="2290407"/>
            <a:chExt cx="530702" cy="478009"/>
          </a:xfrm>
        </p:grpSpPr>
        <p:pic>
          <p:nvPicPr>
            <p:cNvPr descr="light2.png" id="286" name="Google Shape;286;p9"/>
            <p:cNvPicPr preferRelativeResize="0"/>
            <p:nvPr/>
          </p:nvPicPr>
          <p:blipFill rotWithShape="1">
            <a:blip r:embed="rId10">
              <a:alphaModFix/>
            </a:blip>
            <a:srcRect b="0" l="0" r="0" t="0"/>
            <a:stretch/>
          </p:blipFill>
          <p:spPr>
            <a:xfrm flipH="1">
              <a:off x="8825293" y="2362969"/>
              <a:ext cx="92772" cy="405447"/>
            </a:xfrm>
            <a:prstGeom prst="rect">
              <a:avLst/>
            </a:prstGeom>
            <a:noFill/>
            <a:ln>
              <a:noFill/>
            </a:ln>
          </p:spPr>
        </p:pic>
        <p:pic>
          <p:nvPicPr>
            <p:cNvPr descr="antenna_stylized" id="287" name="Google Shape;287;p9"/>
            <p:cNvPicPr preferRelativeResize="0"/>
            <p:nvPr/>
          </p:nvPicPr>
          <p:blipFill rotWithShape="1">
            <a:blip r:embed="rId7">
              <a:alphaModFix/>
            </a:blip>
            <a:srcRect b="0" l="0" r="0" t="0"/>
            <a:stretch/>
          </p:blipFill>
          <p:spPr>
            <a:xfrm>
              <a:off x="8631407" y="2290407"/>
              <a:ext cx="530702" cy="223756"/>
            </a:xfrm>
            <a:prstGeom prst="rect">
              <a:avLst/>
            </a:prstGeom>
            <a:noFill/>
            <a:ln>
              <a:noFill/>
            </a:ln>
          </p:spPr>
        </p:pic>
      </p:grpSp>
      <p:grpSp>
        <p:nvGrpSpPr>
          <p:cNvPr id="288" name="Google Shape;288;p9"/>
          <p:cNvGrpSpPr/>
          <p:nvPr/>
        </p:nvGrpSpPr>
        <p:grpSpPr>
          <a:xfrm>
            <a:off x="8499539" y="2059124"/>
            <a:ext cx="849312" cy="226109"/>
            <a:chOff x="8493165" y="2029804"/>
            <a:chExt cx="849312" cy="226109"/>
          </a:xfrm>
        </p:grpSpPr>
        <p:pic>
          <p:nvPicPr>
            <p:cNvPr descr="car_icon_small" id="289" name="Google Shape;289;p9"/>
            <p:cNvPicPr preferRelativeResize="0"/>
            <p:nvPr/>
          </p:nvPicPr>
          <p:blipFill rotWithShape="1">
            <a:blip r:embed="rId11">
              <a:alphaModFix/>
            </a:blip>
            <a:srcRect b="0" l="0" r="0" t="0"/>
            <a:stretch/>
          </p:blipFill>
          <p:spPr>
            <a:xfrm>
              <a:off x="8493165" y="2087638"/>
              <a:ext cx="849312" cy="168275"/>
            </a:xfrm>
            <a:prstGeom prst="rect">
              <a:avLst/>
            </a:prstGeom>
            <a:noFill/>
            <a:ln>
              <a:noFill/>
            </a:ln>
          </p:spPr>
        </p:pic>
        <p:pic>
          <p:nvPicPr>
            <p:cNvPr descr="antenna_stylized" id="290" name="Google Shape;290;p9"/>
            <p:cNvPicPr preferRelativeResize="0"/>
            <p:nvPr/>
          </p:nvPicPr>
          <p:blipFill rotWithShape="1">
            <a:blip r:embed="rId7">
              <a:alphaModFix/>
            </a:blip>
            <a:srcRect b="0" l="0" r="0" t="0"/>
            <a:stretch/>
          </p:blipFill>
          <p:spPr>
            <a:xfrm>
              <a:off x="8704645" y="2029804"/>
              <a:ext cx="530702" cy="223756"/>
            </a:xfrm>
            <a:prstGeom prst="rect">
              <a:avLst/>
            </a:prstGeom>
            <a:noFill/>
            <a:ln>
              <a:noFill/>
            </a:ln>
          </p:spPr>
        </p:pic>
      </p:grpSp>
      <p:grpSp>
        <p:nvGrpSpPr>
          <p:cNvPr id="291" name="Google Shape;291;p9"/>
          <p:cNvGrpSpPr/>
          <p:nvPr/>
        </p:nvGrpSpPr>
        <p:grpSpPr>
          <a:xfrm>
            <a:off x="7493518" y="3325424"/>
            <a:ext cx="857739" cy="583764"/>
            <a:chOff x="7487144" y="3296104"/>
            <a:chExt cx="857739" cy="583764"/>
          </a:xfrm>
        </p:grpSpPr>
        <p:grpSp>
          <p:nvGrpSpPr>
            <p:cNvPr id="292" name="Google Shape;292;p9"/>
            <p:cNvGrpSpPr/>
            <p:nvPr/>
          </p:nvGrpSpPr>
          <p:grpSpPr>
            <a:xfrm>
              <a:off x="7487144" y="3389820"/>
              <a:ext cx="350807" cy="310034"/>
              <a:chOff x="7487144" y="3389820"/>
              <a:chExt cx="350807" cy="310034"/>
            </a:xfrm>
          </p:grpSpPr>
          <p:pic>
            <p:nvPicPr>
              <p:cNvPr descr="antenna_stylized" id="293" name="Google Shape;293;p9"/>
              <p:cNvPicPr preferRelativeResize="0"/>
              <p:nvPr/>
            </p:nvPicPr>
            <p:blipFill rotWithShape="1">
              <a:blip r:embed="rId12">
                <a:alphaModFix/>
              </a:blip>
              <a:srcRect b="0" l="0" r="0" t="0"/>
              <a:stretch/>
            </p:blipFill>
            <p:spPr>
              <a:xfrm>
                <a:off x="7487144" y="3389820"/>
                <a:ext cx="347997" cy="167557"/>
              </a:xfrm>
              <a:prstGeom prst="rect">
                <a:avLst/>
              </a:prstGeom>
              <a:noFill/>
              <a:ln>
                <a:noFill/>
              </a:ln>
            </p:spPr>
          </p:pic>
          <p:pic>
            <p:nvPicPr>
              <p:cNvPr descr="laptop_keyboard" id="294" name="Google Shape;294;p9"/>
              <p:cNvPicPr preferRelativeResize="0"/>
              <p:nvPr/>
            </p:nvPicPr>
            <p:blipFill rotWithShape="1">
              <a:blip r:embed="rId13">
                <a:alphaModFix/>
              </a:blip>
              <a:srcRect b="0" l="0" r="0" t="0"/>
              <a:stretch/>
            </p:blipFill>
            <p:spPr>
              <a:xfrm flipH="1" rot="109064">
                <a:off x="7504001" y="3575889"/>
                <a:ext cx="286699" cy="119448"/>
              </a:xfrm>
              <a:prstGeom prst="rect">
                <a:avLst/>
              </a:prstGeom>
              <a:noFill/>
              <a:ln>
                <a:noFill/>
              </a:ln>
            </p:spPr>
          </p:pic>
          <p:sp>
            <p:nvSpPr>
              <p:cNvPr id="295" name="Google Shape;295;p9"/>
              <p:cNvSpPr/>
              <p:nvPr/>
            </p:nvSpPr>
            <p:spPr>
              <a:xfrm>
                <a:off x="7599014" y="3459979"/>
                <a:ext cx="230764" cy="155883"/>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296" name="Google Shape;296;p9"/>
              <p:cNvPicPr preferRelativeResize="0"/>
              <p:nvPr/>
            </p:nvPicPr>
            <p:blipFill rotWithShape="1">
              <a:blip r:embed="rId14">
                <a:alphaModFix/>
              </a:blip>
              <a:srcRect b="0" l="0" r="0" t="0"/>
              <a:stretch/>
            </p:blipFill>
            <p:spPr>
              <a:xfrm>
                <a:off x="7610380" y="3463988"/>
                <a:ext cx="209692" cy="141851"/>
              </a:xfrm>
              <a:prstGeom prst="rect">
                <a:avLst/>
              </a:prstGeom>
              <a:noFill/>
              <a:ln>
                <a:noFill/>
              </a:ln>
            </p:spPr>
          </p:pic>
          <p:sp>
            <p:nvSpPr>
              <p:cNvPr id="297" name="Google Shape;297;p9"/>
              <p:cNvSpPr/>
              <p:nvPr/>
            </p:nvSpPr>
            <p:spPr>
              <a:xfrm>
                <a:off x="7641029" y="3455381"/>
                <a:ext cx="195517" cy="29007"/>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8" name="Google Shape;298;p9"/>
              <p:cNvSpPr/>
              <p:nvPr/>
            </p:nvSpPr>
            <p:spPr>
              <a:xfrm>
                <a:off x="7596971" y="3455145"/>
                <a:ext cx="54275" cy="120745"/>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9" name="Google Shape;299;p9"/>
              <p:cNvSpPr/>
              <p:nvPr/>
            </p:nvSpPr>
            <p:spPr>
              <a:xfrm>
                <a:off x="7776652" y="3476723"/>
                <a:ext cx="58489" cy="139375"/>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0" name="Google Shape;300;p9"/>
              <p:cNvSpPr/>
              <p:nvPr/>
            </p:nvSpPr>
            <p:spPr>
              <a:xfrm>
                <a:off x="7596332" y="3569758"/>
                <a:ext cx="214545" cy="47048"/>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1" name="Google Shape;301;p9"/>
              <p:cNvSpPr/>
              <p:nvPr/>
            </p:nvSpPr>
            <p:spPr>
              <a:xfrm>
                <a:off x="7783165" y="3477902"/>
                <a:ext cx="54786" cy="139965"/>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2" name="Google Shape;302;p9"/>
              <p:cNvSpPr/>
              <p:nvPr/>
            </p:nvSpPr>
            <p:spPr>
              <a:xfrm>
                <a:off x="7596588" y="3576007"/>
                <a:ext cx="190792" cy="4645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303" name="Google Shape;303;p9"/>
              <p:cNvGrpSpPr/>
              <p:nvPr/>
            </p:nvGrpSpPr>
            <p:grpSpPr>
              <a:xfrm>
                <a:off x="7593395" y="3625649"/>
                <a:ext cx="64747" cy="27592"/>
                <a:chOff x="1740" y="2642"/>
                <a:chExt cx="752" cy="327"/>
              </a:xfrm>
            </p:grpSpPr>
            <p:sp>
              <p:nvSpPr>
                <p:cNvPr id="304" name="Google Shape;304;p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5" name="Google Shape;305;p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6" name="Google Shape;306;p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7" name="Google Shape;307;p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8" name="Google Shape;308;p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09" name="Google Shape;309;p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310" name="Google Shape;310;p9"/>
              <p:cNvSpPr/>
              <p:nvPr/>
            </p:nvSpPr>
            <p:spPr>
              <a:xfrm>
                <a:off x="7704243" y="3629776"/>
                <a:ext cx="78411" cy="60608"/>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1" name="Google Shape;311;p9"/>
              <p:cNvSpPr/>
              <p:nvPr/>
            </p:nvSpPr>
            <p:spPr>
              <a:xfrm>
                <a:off x="7504129" y="3634611"/>
                <a:ext cx="200625" cy="5530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2" name="Google Shape;312;p9"/>
              <p:cNvSpPr/>
              <p:nvPr/>
            </p:nvSpPr>
            <p:spPr>
              <a:xfrm>
                <a:off x="7504257" y="3624470"/>
                <a:ext cx="2171" cy="11202"/>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3" name="Google Shape;313;p9"/>
              <p:cNvSpPr/>
              <p:nvPr/>
            </p:nvSpPr>
            <p:spPr>
              <a:xfrm>
                <a:off x="7504384" y="3578837"/>
                <a:ext cx="93225" cy="46340"/>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4" name="Google Shape;314;p9"/>
              <p:cNvSpPr/>
              <p:nvPr/>
            </p:nvSpPr>
            <p:spPr>
              <a:xfrm>
                <a:off x="7510642" y="3626829"/>
                <a:ext cx="190281" cy="53180"/>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15" name="Google Shape;315;p9"/>
              <p:cNvSpPr/>
              <p:nvPr/>
            </p:nvSpPr>
            <p:spPr>
              <a:xfrm flipH="1" rot="10800000">
                <a:off x="7700668" y="3623055"/>
                <a:ext cx="77645" cy="5506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16" name="Google Shape;316;p9"/>
            <p:cNvGrpSpPr/>
            <p:nvPr/>
          </p:nvGrpSpPr>
          <p:grpSpPr>
            <a:xfrm flipH="1">
              <a:off x="7985622" y="3537823"/>
              <a:ext cx="359261" cy="342045"/>
              <a:chOff x="2839" y="3501"/>
              <a:chExt cx="755" cy="803"/>
            </a:xfrm>
          </p:grpSpPr>
          <p:pic>
            <p:nvPicPr>
              <p:cNvPr descr="desktop_computer_stylized_medium" id="317" name="Google Shape;317;p9"/>
              <p:cNvPicPr preferRelativeResize="0"/>
              <p:nvPr/>
            </p:nvPicPr>
            <p:blipFill rotWithShape="1">
              <a:blip r:embed="rId15">
                <a:alphaModFix/>
              </a:blip>
              <a:srcRect b="0" l="0" r="0" t="0"/>
              <a:stretch/>
            </p:blipFill>
            <p:spPr>
              <a:xfrm>
                <a:off x="2839" y="3501"/>
                <a:ext cx="755" cy="803"/>
              </a:xfrm>
              <a:prstGeom prst="rect">
                <a:avLst/>
              </a:prstGeom>
              <a:noFill/>
              <a:ln>
                <a:noFill/>
              </a:ln>
            </p:spPr>
          </p:pic>
          <p:sp>
            <p:nvSpPr>
              <p:cNvPr id="318" name="Google Shape;318;p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19" name="Google Shape;319;p9"/>
            <p:cNvGrpSpPr/>
            <p:nvPr/>
          </p:nvGrpSpPr>
          <p:grpSpPr>
            <a:xfrm>
              <a:off x="7797061" y="3296104"/>
              <a:ext cx="347997" cy="396620"/>
              <a:chOff x="7797061" y="3296104"/>
              <a:chExt cx="347997" cy="396620"/>
            </a:xfrm>
          </p:grpSpPr>
          <p:pic>
            <p:nvPicPr>
              <p:cNvPr descr="fridge2.png" id="320" name="Google Shape;320;p9"/>
              <p:cNvPicPr preferRelativeResize="0"/>
              <p:nvPr/>
            </p:nvPicPr>
            <p:blipFill rotWithShape="1">
              <a:blip r:embed="rId16">
                <a:alphaModFix/>
              </a:blip>
              <a:srcRect b="0" l="0" r="0" t="0"/>
              <a:stretch/>
            </p:blipFill>
            <p:spPr>
              <a:xfrm>
                <a:off x="7896825" y="3355697"/>
                <a:ext cx="189578" cy="337027"/>
              </a:xfrm>
              <a:prstGeom prst="rect">
                <a:avLst/>
              </a:prstGeom>
              <a:noFill/>
              <a:ln>
                <a:noFill/>
              </a:ln>
            </p:spPr>
          </p:pic>
          <p:pic>
            <p:nvPicPr>
              <p:cNvPr descr="antenna_stylized" id="321" name="Google Shape;321;p9"/>
              <p:cNvPicPr preferRelativeResize="0"/>
              <p:nvPr/>
            </p:nvPicPr>
            <p:blipFill rotWithShape="1">
              <a:blip r:embed="rId12">
                <a:alphaModFix/>
              </a:blip>
              <a:srcRect b="0" l="0" r="0" t="0"/>
              <a:stretch/>
            </p:blipFill>
            <p:spPr>
              <a:xfrm>
                <a:off x="7797061" y="3296104"/>
                <a:ext cx="347997" cy="167557"/>
              </a:xfrm>
              <a:prstGeom prst="rect">
                <a:avLst/>
              </a:prstGeom>
              <a:noFill/>
              <a:ln>
                <a:noFill/>
              </a:ln>
            </p:spPr>
          </p:pic>
        </p:grpSp>
      </p:grpSp>
      <p:grpSp>
        <p:nvGrpSpPr>
          <p:cNvPr id="322" name="Google Shape;322;p9"/>
          <p:cNvGrpSpPr/>
          <p:nvPr/>
        </p:nvGrpSpPr>
        <p:grpSpPr>
          <a:xfrm>
            <a:off x="11064947" y="3428485"/>
            <a:ext cx="518448" cy="1212242"/>
            <a:chOff x="11058573" y="3399165"/>
            <a:chExt cx="518448" cy="1212242"/>
          </a:xfrm>
        </p:grpSpPr>
        <p:grpSp>
          <p:nvGrpSpPr>
            <p:cNvPr id="323" name="Google Shape;323;p9"/>
            <p:cNvGrpSpPr/>
            <p:nvPr/>
          </p:nvGrpSpPr>
          <p:grpSpPr>
            <a:xfrm>
              <a:off x="11087182" y="4159591"/>
              <a:ext cx="489839" cy="451816"/>
              <a:chOff x="5103720" y="2693365"/>
              <a:chExt cx="611650" cy="414788"/>
            </a:xfrm>
          </p:grpSpPr>
          <p:cxnSp>
            <p:nvCxnSpPr>
              <p:cNvPr id="324" name="Google Shape;324;p9"/>
              <p:cNvCxnSpPr/>
              <p:nvPr/>
            </p:nvCxnSpPr>
            <p:spPr>
              <a:xfrm>
                <a:off x="5103720" y="2914214"/>
                <a:ext cx="232559" cy="0"/>
              </a:xfrm>
              <a:prstGeom prst="straightConnector1">
                <a:avLst/>
              </a:prstGeom>
              <a:noFill/>
              <a:ln cap="flat" cmpd="sng" w="12700">
                <a:solidFill>
                  <a:schemeClr val="dk1"/>
                </a:solidFill>
                <a:prstDash val="solid"/>
                <a:miter lim="800000"/>
                <a:headEnd len="sm" w="sm" type="none"/>
                <a:tailEnd len="sm" w="sm" type="none"/>
              </a:ln>
            </p:spPr>
          </p:cxnSp>
          <p:grpSp>
            <p:nvGrpSpPr>
              <p:cNvPr id="325" name="Google Shape;325;p9"/>
              <p:cNvGrpSpPr/>
              <p:nvPr/>
            </p:nvGrpSpPr>
            <p:grpSpPr>
              <a:xfrm>
                <a:off x="5275406" y="2693365"/>
                <a:ext cx="439964" cy="414788"/>
                <a:chOff x="5275406" y="2711455"/>
                <a:chExt cx="452949" cy="405518"/>
              </a:xfrm>
            </p:grpSpPr>
            <p:pic>
              <p:nvPicPr>
                <p:cNvPr descr="server_rack.png" id="326" name="Google Shape;326;p9"/>
                <p:cNvPicPr preferRelativeResize="0"/>
                <p:nvPr/>
              </p:nvPicPr>
              <p:blipFill rotWithShape="1">
                <a:blip r:embed="rId17">
                  <a:alphaModFix/>
                </a:blip>
                <a:srcRect b="0" l="0" r="0" t="0"/>
                <a:stretch/>
              </p:blipFill>
              <p:spPr>
                <a:xfrm>
                  <a:off x="5537367" y="2770786"/>
                  <a:ext cx="190988" cy="313366"/>
                </a:xfrm>
                <a:prstGeom prst="rect">
                  <a:avLst/>
                </a:prstGeom>
                <a:noFill/>
                <a:ln>
                  <a:noFill/>
                </a:ln>
              </p:spPr>
            </p:pic>
            <p:pic>
              <p:nvPicPr>
                <p:cNvPr descr="server_rack.png" id="327" name="Google Shape;327;p9"/>
                <p:cNvPicPr preferRelativeResize="0"/>
                <p:nvPr/>
              </p:nvPicPr>
              <p:blipFill rotWithShape="1">
                <a:blip r:embed="rId17">
                  <a:alphaModFix/>
                </a:blip>
                <a:srcRect b="0" l="0" r="0" t="0"/>
                <a:stretch/>
              </p:blipFill>
              <p:spPr>
                <a:xfrm>
                  <a:off x="5275406" y="2764002"/>
                  <a:ext cx="190988" cy="313366"/>
                </a:xfrm>
                <a:prstGeom prst="rect">
                  <a:avLst/>
                </a:prstGeom>
                <a:noFill/>
                <a:ln>
                  <a:noFill/>
                </a:ln>
              </p:spPr>
            </p:pic>
            <p:pic>
              <p:nvPicPr>
                <p:cNvPr descr="server_rack.png" id="328" name="Google Shape;328;p9"/>
                <p:cNvPicPr preferRelativeResize="0"/>
                <p:nvPr/>
              </p:nvPicPr>
              <p:blipFill rotWithShape="1">
                <a:blip r:embed="rId17">
                  <a:alphaModFix/>
                </a:blip>
                <a:srcRect b="0" l="0" r="0" t="0"/>
                <a:stretch/>
              </p:blipFill>
              <p:spPr>
                <a:xfrm>
                  <a:off x="5385676" y="2711455"/>
                  <a:ext cx="247152" cy="405518"/>
                </a:xfrm>
                <a:prstGeom prst="rect">
                  <a:avLst/>
                </a:prstGeom>
                <a:noFill/>
                <a:ln>
                  <a:noFill/>
                </a:ln>
              </p:spPr>
            </p:pic>
          </p:grpSp>
        </p:grpSp>
        <p:grpSp>
          <p:nvGrpSpPr>
            <p:cNvPr id="329" name="Google Shape;329;p9"/>
            <p:cNvGrpSpPr/>
            <p:nvPr/>
          </p:nvGrpSpPr>
          <p:grpSpPr>
            <a:xfrm>
              <a:off x="11058573" y="3399165"/>
              <a:ext cx="423724" cy="405973"/>
              <a:chOff x="5103720" y="2693365"/>
              <a:chExt cx="611650" cy="414788"/>
            </a:xfrm>
          </p:grpSpPr>
          <p:cxnSp>
            <p:nvCxnSpPr>
              <p:cNvPr id="330" name="Google Shape;330;p9"/>
              <p:cNvCxnSpPr/>
              <p:nvPr/>
            </p:nvCxnSpPr>
            <p:spPr>
              <a:xfrm>
                <a:off x="5103720" y="2914214"/>
                <a:ext cx="232559" cy="0"/>
              </a:xfrm>
              <a:prstGeom prst="straightConnector1">
                <a:avLst/>
              </a:prstGeom>
              <a:noFill/>
              <a:ln cap="flat" cmpd="sng" w="12700">
                <a:solidFill>
                  <a:schemeClr val="dk1"/>
                </a:solidFill>
                <a:prstDash val="solid"/>
                <a:miter lim="800000"/>
                <a:headEnd len="sm" w="sm" type="none"/>
                <a:tailEnd len="sm" w="sm" type="none"/>
              </a:ln>
            </p:spPr>
          </p:cxnSp>
          <p:grpSp>
            <p:nvGrpSpPr>
              <p:cNvPr id="331" name="Google Shape;331;p9"/>
              <p:cNvGrpSpPr/>
              <p:nvPr/>
            </p:nvGrpSpPr>
            <p:grpSpPr>
              <a:xfrm>
                <a:off x="5275406" y="2693365"/>
                <a:ext cx="439964" cy="414788"/>
                <a:chOff x="5275406" y="2711455"/>
                <a:chExt cx="452949" cy="405518"/>
              </a:xfrm>
            </p:grpSpPr>
            <p:pic>
              <p:nvPicPr>
                <p:cNvPr descr="server_rack.png" id="332" name="Google Shape;332;p9"/>
                <p:cNvPicPr preferRelativeResize="0"/>
                <p:nvPr/>
              </p:nvPicPr>
              <p:blipFill rotWithShape="1">
                <a:blip r:embed="rId17">
                  <a:alphaModFix/>
                </a:blip>
                <a:srcRect b="0" l="0" r="0" t="0"/>
                <a:stretch/>
              </p:blipFill>
              <p:spPr>
                <a:xfrm>
                  <a:off x="5537367" y="2770786"/>
                  <a:ext cx="190988" cy="313366"/>
                </a:xfrm>
                <a:prstGeom prst="rect">
                  <a:avLst/>
                </a:prstGeom>
                <a:noFill/>
                <a:ln>
                  <a:noFill/>
                </a:ln>
              </p:spPr>
            </p:pic>
            <p:pic>
              <p:nvPicPr>
                <p:cNvPr descr="server_rack.png" id="333" name="Google Shape;333;p9"/>
                <p:cNvPicPr preferRelativeResize="0"/>
                <p:nvPr/>
              </p:nvPicPr>
              <p:blipFill rotWithShape="1">
                <a:blip r:embed="rId17">
                  <a:alphaModFix/>
                </a:blip>
                <a:srcRect b="0" l="0" r="0" t="0"/>
                <a:stretch/>
              </p:blipFill>
              <p:spPr>
                <a:xfrm>
                  <a:off x="5275406" y="2764002"/>
                  <a:ext cx="190988" cy="313366"/>
                </a:xfrm>
                <a:prstGeom prst="rect">
                  <a:avLst/>
                </a:prstGeom>
                <a:noFill/>
                <a:ln>
                  <a:noFill/>
                </a:ln>
              </p:spPr>
            </p:pic>
            <p:pic>
              <p:nvPicPr>
                <p:cNvPr descr="server_rack.png" id="334" name="Google Shape;334;p9"/>
                <p:cNvPicPr preferRelativeResize="0"/>
                <p:nvPr/>
              </p:nvPicPr>
              <p:blipFill rotWithShape="1">
                <a:blip r:embed="rId17">
                  <a:alphaModFix/>
                </a:blip>
                <a:srcRect b="0" l="0" r="0" t="0"/>
                <a:stretch/>
              </p:blipFill>
              <p:spPr>
                <a:xfrm>
                  <a:off x="5385676" y="2711455"/>
                  <a:ext cx="247152" cy="405518"/>
                </a:xfrm>
                <a:prstGeom prst="rect">
                  <a:avLst/>
                </a:prstGeom>
                <a:noFill/>
                <a:ln>
                  <a:noFill/>
                </a:ln>
              </p:spPr>
            </p:pic>
          </p:grpSp>
        </p:grpSp>
      </p:grpSp>
      <p:grpSp>
        <p:nvGrpSpPr>
          <p:cNvPr id="335" name="Google Shape;335;p9"/>
          <p:cNvGrpSpPr/>
          <p:nvPr/>
        </p:nvGrpSpPr>
        <p:grpSpPr>
          <a:xfrm flipH="1">
            <a:off x="7980855" y="4900161"/>
            <a:ext cx="345630" cy="320302"/>
            <a:chOff x="2839" y="3501"/>
            <a:chExt cx="755" cy="803"/>
          </a:xfrm>
        </p:grpSpPr>
        <p:pic>
          <p:nvPicPr>
            <p:cNvPr descr="desktop_computer_stylized_medium" id="336" name="Google Shape;336;p9"/>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337" name="Google Shape;337;p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38" name="Google Shape;338;p9"/>
          <p:cNvGrpSpPr/>
          <p:nvPr/>
        </p:nvGrpSpPr>
        <p:grpSpPr>
          <a:xfrm>
            <a:off x="9201681" y="5852809"/>
            <a:ext cx="310186" cy="312008"/>
            <a:chOff x="877" y="1008"/>
            <a:chExt cx="2747" cy="2626"/>
          </a:xfrm>
        </p:grpSpPr>
        <p:pic>
          <p:nvPicPr>
            <p:cNvPr descr="antenna_stylized" id="339" name="Google Shape;339;p9"/>
            <p:cNvPicPr preferRelativeResize="0"/>
            <p:nvPr/>
          </p:nvPicPr>
          <p:blipFill rotWithShape="1">
            <a:blip r:embed="rId19">
              <a:alphaModFix/>
            </a:blip>
            <a:srcRect b="0" l="0" r="0" t="0"/>
            <a:stretch/>
          </p:blipFill>
          <p:spPr>
            <a:xfrm>
              <a:off x="877" y="1008"/>
              <a:ext cx="2725" cy="1421"/>
            </a:xfrm>
            <a:prstGeom prst="rect">
              <a:avLst/>
            </a:prstGeom>
            <a:noFill/>
            <a:ln>
              <a:noFill/>
            </a:ln>
          </p:spPr>
        </p:pic>
        <p:pic>
          <p:nvPicPr>
            <p:cNvPr descr="laptop_keyboard" id="340" name="Google Shape;340;p9"/>
            <p:cNvPicPr preferRelativeResize="0"/>
            <p:nvPr/>
          </p:nvPicPr>
          <p:blipFill rotWithShape="1">
            <a:blip r:embed="rId20">
              <a:alphaModFix/>
            </a:blip>
            <a:srcRect b="0" l="0" r="0" t="0"/>
            <a:stretch/>
          </p:blipFill>
          <p:spPr>
            <a:xfrm flipH="1" rot="109064">
              <a:off x="1009" y="2586"/>
              <a:ext cx="2245" cy="1013"/>
            </a:xfrm>
            <a:prstGeom prst="rect">
              <a:avLst/>
            </a:prstGeom>
            <a:noFill/>
            <a:ln>
              <a:noFill/>
            </a:ln>
          </p:spPr>
        </p:pic>
        <p:sp>
          <p:nvSpPr>
            <p:cNvPr id="341" name="Google Shape;341;p9"/>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342" name="Google Shape;342;p9"/>
            <p:cNvPicPr preferRelativeResize="0"/>
            <p:nvPr/>
          </p:nvPicPr>
          <p:blipFill rotWithShape="1">
            <a:blip r:embed="rId21">
              <a:alphaModFix/>
            </a:blip>
            <a:srcRect b="0" l="0" r="0" t="0"/>
            <a:stretch/>
          </p:blipFill>
          <p:spPr>
            <a:xfrm>
              <a:off x="1842" y="1637"/>
              <a:ext cx="1642" cy="1203"/>
            </a:xfrm>
            <a:prstGeom prst="rect">
              <a:avLst/>
            </a:prstGeom>
            <a:noFill/>
            <a:ln>
              <a:noFill/>
            </a:ln>
          </p:spPr>
        </p:pic>
        <p:sp>
          <p:nvSpPr>
            <p:cNvPr id="343" name="Google Shape;343;p9"/>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4" name="Google Shape;344;p9"/>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5" name="Google Shape;345;p9"/>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6" name="Google Shape;346;p9"/>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7" name="Google Shape;347;p9"/>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8" name="Google Shape;348;p9"/>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349" name="Google Shape;349;p9"/>
            <p:cNvGrpSpPr/>
            <p:nvPr/>
          </p:nvGrpSpPr>
          <p:grpSpPr>
            <a:xfrm>
              <a:off x="1709" y="3008"/>
              <a:ext cx="507" cy="234"/>
              <a:chOff x="1740" y="2642"/>
              <a:chExt cx="752" cy="327"/>
            </a:xfrm>
          </p:grpSpPr>
          <p:sp>
            <p:nvSpPr>
              <p:cNvPr id="350" name="Google Shape;350;p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1" name="Google Shape;351;p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2" name="Google Shape;352;p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3" name="Google Shape;353;p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4" name="Google Shape;354;p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5" name="Google Shape;355;p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356" name="Google Shape;356;p9"/>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7" name="Google Shape;357;p9"/>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8" name="Google Shape;358;p9"/>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9" name="Google Shape;359;p9"/>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0" name="Google Shape;360;p9"/>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1" name="Google Shape;361;p9"/>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62" name="Google Shape;362;p9"/>
          <p:cNvGrpSpPr/>
          <p:nvPr/>
        </p:nvGrpSpPr>
        <p:grpSpPr>
          <a:xfrm flipH="1">
            <a:off x="8153909" y="5504657"/>
            <a:ext cx="345630" cy="320302"/>
            <a:chOff x="2839" y="3501"/>
            <a:chExt cx="755" cy="803"/>
          </a:xfrm>
        </p:grpSpPr>
        <p:pic>
          <p:nvPicPr>
            <p:cNvPr descr="desktop_computer_stylized_medium" id="363" name="Google Shape;363;p9"/>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364" name="Google Shape;364;p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65" name="Google Shape;365;p9"/>
          <p:cNvGrpSpPr/>
          <p:nvPr/>
        </p:nvGrpSpPr>
        <p:grpSpPr>
          <a:xfrm flipH="1">
            <a:off x="8552134" y="5526130"/>
            <a:ext cx="345630" cy="320302"/>
            <a:chOff x="2839" y="3501"/>
            <a:chExt cx="755" cy="803"/>
          </a:xfrm>
        </p:grpSpPr>
        <p:pic>
          <p:nvPicPr>
            <p:cNvPr descr="desktop_computer_stylized_medium" id="366" name="Google Shape;366;p9"/>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367" name="Google Shape;367;p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68" name="Google Shape;368;p9"/>
          <p:cNvGrpSpPr/>
          <p:nvPr/>
        </p:nvGrpSpPr>
        <p:grpSpPr>
          <a:xfrm>
            <a:off x="9534746" y="5795138"/>
            <a:ext cx="319264" cy="256836"/>
            <a:chOff x="877" y="1008"/>
            <a:chExt cx="2747" cy="2626"/>
          </a:xfrm>
        </p:grpSpPr>
        <p:pic>
          <p:nvPicPr>
            <p:cNvPr descr="antenna_stylized" id="369" name="Google Shape;369;p9"/>
            <p:cNvPicPr preferRelativeResize="0"/>
            <p:nvPr/>
          </p:nvPicPr>
          <p:blipFill rotWithShape="1">
            <a:blip r:embed="rId19">
              <a:alphaModFix/>
            </a:blip>
            <a:srcRect b="0" l="0" r="0" t="0"/>
            <a:stretch/>
          </p:blipFill>
          <p:spPr>
            <a:xfrm>
              <a:off x="877" y="1008"/>
              <a:ext cx="2725" cy="1421"/>
            </a:xfrm>
            <a:prstGeom prst="rect">
              <a:avLst/>
            </a:prstGeom>
            <a:noFill/>
            <a:ln>
              <a:noFill/>
            </a:ln>
          </p:spPr>
        </p:pic>
        <p:pic>
          <p:nvPicPr>
            <p:cNvPr descr="laptop_keyboard" id="370" name="Google Shape;370;p9"/>
            <p:cNvPicPr preferRelativeResize="0"/>
            <p:nvPr/>
          </p:nvPicPr>
          <p:blipFill rotWithShape="1">
            <a:blip r:embed="rId20">
              <a:alphaModFix/>
            </a:blip>
            <a:srcRect b="0" l="0" r="0" t="0"/>
            <a:stretch/>
          </p:blipFill>
          <p:spPr>
            <a:xfrm flipH="1" rot="109064">
              <a:off x="1009" y="2586"/>
              <a:ext cx="2245" cy="1013"/>
            </a:xfrm>
            <a:prstGeom prst="rect">
              <a:avLst/>
            </a:prstGeom>
            <a:noFill/>
            <a:ln>
              <a:noFill/>
            </a:ln>
          </p:spPr>
        </p:pic>
        <p:sp>
          <p:nvSpPr>
            <p:cNvPr id="371" name="Google Shape;371;p9"/>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372" name="Google Shape;372;p9"/>
            <p:cNvPicPr preferRelativeResize="0"/>
            <p:nvPr/>
          </p:nvPicPr>
          <p:blipFill rotWithShape="1">
            <a:blip r:embed="rId21">
              <a:alphaModFix/>
            </a:blip>
            <a:srcRect b="0" l="0" r="0" t="0"/>
            <a:stretch/>
          </p:blipFill>
          <p:spPr>
            <a:xfrm>
              <a:off x="1842" y="1637"/>
              <a:ext cx="1642" cy="1203"/>
            </a:xfrm>
            <a:prstGeom prst="rect">
              <a:avLst/>
            </a:prstGeom>
            <a:noFill/>
            <a:ln>
              <a:noFill/>
            </a:ln>
          </p:spPr>
        </p:pic>
        <p:sp>
          <p:nvSpPr>
            <p:cNvPr id="373" name="Google Shape;373;p9"/>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4" name="Google Shape;374;p9"/>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5" name="Google Shape;375;p9"/>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6" name="Google Shape;376;p9"/>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7" name="Google Shape;377;p9"/>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8" name="Google Shape;378;p9"/>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379" name="Google Shape;379;p9"/>
            <p:cNvGrpSpPr/>
            <p:nvPr/>
          </p:nvGrpSpPr>
          <p:grpSpPr>
            <a:xfrm>
              <a:off x="1709" y="3008"/>
              <a:ext cx="507" cy="234"/>
              <a:chOff x="1740" y="2642"/>
              <a:chExt cx="752" cy="327"/>
            </a:xfrm>
          </p:grpSpPr>
          <p:sp>
            <p:nvSpPr>
              <p:cNvPr id="380" name="Google Shape;380;p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1" name="Google Shape;381;p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2" name="Google Shape;382;p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3" name="Google Shape;383;p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4" name="Google Shape;384;p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5" name="Google Shape;385;p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386" name="Google Shape;386;p9"/>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7" name="Google Shape;387;p9"/>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8" name="Google Shape;388;p9"/>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9" name="Google Shape;389;p9"/>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0" name="Google Shape;390;p9"/>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1" name="Google Shape;391;p9"/>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392" name="Google Shape;392;p9"/>
          <p:cNvSpPr/>
          <p:nvPr/>
        </p:nvSpPr>
        <p:spPr>
          <a:xfrm>
            <a:off x="10153593" y="5636971"/>
            <a:ext cx="34049" cy="332924"/>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3" name="Google Shape;393;p9"/>
          <p:cNvSpPr/>
          <p:nvPr/>
        </p:nvSpPr>
        <p:spPr>
          <a:xfrm>
            <a:off x="10159970" y="5656923"/>
            <a:ext cx="20333" cy="308020"/>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4" name="Google Shape;394;p9"/>
          <p:cNvSpPr/>
          <p:nvPr/>
        </p:nvSpPr>
        <p:spPr>
          <a:xfrm>
            <a:off x="10155518" y="5812753"/>
            <a:ext cx="31643" cy="27525"/>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5" name="Google Shape;395;p9"/>
          <p:cNvSpPr/>
          <p:nvPr/>
        </p:nvSpPr>
        <p:spPr>
          <a:xfrm>
            <a:off x="10026299" y="5674399"/>
            <a:ext cx="71949" cy="68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396" name="Google Shape;396;p9"/>
          <p:cNvGrpSpPr/>
          <p:nvPr/>
        </p:nvGrpSpPr>
        <p:grpSpPr>
          <a:xfrm>
            <a:off x="10091053" y="5670891"/>
            <a:ext cx="69517" cy="21877"/>
            <a:chOff x="613" y="2566"/>
            <a:chExt cx="721" cy="144"/>
          </a:xfrm>
        </p:grpSpPr>
        <p:sp>
          <p:nvSpPr>
            <p:cNvPr id="397" name="Google Shape;397;p9"/>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398" name="Google Shape;398;p9"/>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399" name="Google Shape;399;p9"/>
          <p:cNvSpPr/>
          <p:nvPr/>
        </p:nvSpPr>
        <p:spPr>
          <a:xfrm>
            <a:off x="10027502" y="5722750"/>
            <a:ext cx="71949" cy="68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400" name="Google Shape;400;p9"/>
          <p:cNvGrpSpPr/>
          <p:nvPr/>
        </p:nvGrpSpPr>
        <p:grpSpPr>
          <a:xfrm>
            <a:off x="10091005" y="5718110"/>
            <a:ext cx="69517" cy="19515"/>
            <a:chOff x="615" y="2564"/>
            <a:chExt cx="721" cy="139"/>
          </a:xfrm>
        </p:grpSpPr>
        <p:sp>
          <p:nvSpPr>
            <p:cNvPr id="401" name="Google Shape;401;p9"/>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02" name="Google Shape;402;p9"/>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403" name="Google Shape;403;p9"/>
          <p:cNvSpPr/>
          <p:nvPr/>
        </p:nvSpPr>
        <p:spPr>
          <a:xfrm>
            <a:off x="10027502" y="5771101"/>
            <a:ext cx="71949" cy="68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04" name="Google Shape;404;p9"/>
          <p:cNvSpPr/>
          <p:nvPr/>
        </p:nvSpPr>
        <p:spPr>
          <a:xfrm>
            <a:off x="10028705" y="5814938"/>
            <a:ext cx="71949" cy="68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405" name="Google Shape;405;p9"/>
          <p:cNvGrpSpPr/>
          <p:nvPr/>
        </p:nvGrpSpPr>
        <p:grpSpPr>
          <a:xfrm>
            <a:off x="10089851" y="5813708"/>
            <a:ext cx="69541" cy="19618"/>
            <a:chOff x="618" y="2586"/>
            <a:chExt cx="720" cy="124"/>
          </a:xfrm>
        </p:grpSpPr>
        <p:sp>
          <p:nvSpPr>
            <p:cNvPr id="406" name="Google Shape;406;p9"/>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07" name="Google Shape;407;p9"/>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408" name="Google Shape;408;p9"/>
          <p:cNvSpPr/>
          <p:nvPr/>
        </p:nvSpPr>
        <p:spPr>
          <a:xfrm>
            <a:off x="10156000" y="5771101"/>
            <a:ext cx="31643" cy="27380"/>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09" name="Google Shape;409;p9"/>
          <p:cNvGrpSpPr/>
          <p:nvPr/>
        </p:nvGrpSpPr>
        <p:grpSpPr>
          <a:xfrm>
            <a:off x="10089849" y="5767606"/>
            <a:ext cx="70700" cy="19515"/>
            <a:chOff x="613" y="2571"/>
            <a:chExt cx="732" cy="134"/>
          </a:xfrm>
        </p:grpSpPr>
        <p:sp>
          <p:nvSpPr>
            <p:cNvPr id="410" name="Google Shape;410;p9"/>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11" name="Google Shape;411;p9"/>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412" name="Google Shape;412;p9"/>
          <p:cNvSpPr/>
          <p:nvPr/>
        </p:nvSpPr>
        <p:spPr>
          <a:xfrm>
            <a:off x="10150946" y="5636388"/>
            <a:ext cx="8422" cy="332778"/>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13" name="Google Shape;413;p9"/>
          <p:cNvSpPr/>
          <p:nvPr/>
        </p:nvSpPr>
        <p:spPr>
          <a:xfrm>
            <a:off x="10158887" y="5720566"/>
            <a:ext cx="28515" cy="31020"/>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4" name="Google Shape;414;p9"/>
          <p:cNvSpPr/>
          <p:nvPr/>
        </p:nvSpPr>
        <p:spPr>
          <a:xfrm>
            <a:off x="10159248" y="5672943"/>
            <a:ext cx="29357" cy="34953"/>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5" name="Google Shape;415;p9"/>
          <p:cNvSpPr/>
          <p:nvPr/>
        </p:nvSpPr>
        <p:spPr>
          <a:xfrm>
            <a:off x="10183311" y="5954166"/>
            <a:ext cx="6016" cy="1383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16" name="Google Shape;416;p9"/>
          <p:cNvSpPr/>
          <p:nvPr/>
        </p:nvSpPr>
        <p:spPr>
          <a:xfrm>
            <a:off x="10157684" y="5954603"/>
            <a:ext cx="29477" cy="29127"/>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7" name="Google Shape;417;p9"/>
          <p:cNvSpPr/>
          <p:nvPr/>
        </p:nvSpPr>
        <p:spPr>
          <a:xfrm>
            <a:off x="10017877" y="5963487"/>
            <a:ext cx="143898" cy="21845"/>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18" name="Google Shape;418;p9"/>
          <p:cNvSpPr/>
          <p:nvPr/>
        </p:nvSpPr>
        <p:spPr>
          <a:xfrm>
            <a:off x="10026299" y="5969166"/>
            <a:ext cx="128257" cy="11505"/>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19" name="Google Shape;419;p9"/>
          <p:cNvSpPr/>
          <p:nvPr/>
        </p:nvSpPr>
        <p:spPr>
          <a:xfrm>
            <a:off x="10038210" y="5920815"/>
            <a:ext cx="19130" cy="2068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20" name="Google Shape;420;p9"/>
          <p:cNvSpPr/>
          <p:nvPr/>
        </p:nvSpPr>
        <p:spPr>
          <a:xfrm>
            <a:off x="10059867" y="5920815"/>
            <a:ext cx="19130" cy="206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421" name="Google Shape;421;p9"/>
          <p:cNvSpPr/>
          <p:nvPr/>
        </p:nvSpPr>
        <p:spPr>
          <a:xfrm>
            <a:off x="10080201" y="5920815"/>
            <a:ext cx="19130" cy="2068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22" name="Google Shape;422;p9"/>
          <p:cNvSpPr/>
          <p:nvPr/>
        </p:nvSpPr>
        <p:spPr>
          <a:xfrm>
            <a:off x="10129410" y="5841444"/>
            <a:ext cx="9625" cy="110538"/>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423" name="Google Shape;423;p9"/>
          <p:cNvGrpSpPr/>
          <p:nvPr/>
        </p:nvGrpSpPr>
        <p:grpSpPr>
          <a:xfrm flipH="1">
            <a:off x="7773981" y="5281060"/>
            <a:ext cx="345630" cy="320302"/>
            <a:chOff x="2839" y="3501"/>
            <a:chExt cx="755" cy="803"/>
          </a:xfrm>
        </p:grpSpPr>
        <p:pic>
          <p:nvPicPr>
            <p:cNvPr descr="desktop_computer_stylized_medium" id="424" name="Google Shape;424;p9"/>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425" name="Google Shape;425;p9"/>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426" name="Google Shape;426;p9"/>
          <p:cNvGrpSpPr/>
          <p:nvPr/>
        </p:nvGrpSpPr>
        <p:grpSpPr>
          <a:xfrm>
            <a:off x="7750224" y="1859725"/>
            <a:ext cx="415925" cy="385763"/>
            <a:chOff x="2751" y="1851"/>
            <a:chExt cx="462" cy="478"/>
          </a:xfrm>
        </p:grpSpPr>
        <p:pic>
          <p:nvPicPr>
            <p:cNvPr descr="iphone_stylized_small" id="427" name="Google Shape;427;p9"/>
            <p:cNvPicPr preferRelativeResize="0"/>
            <p:nvPr/>
          </p:nvPicPr>
          <p:blipFill rotWithShape="1">
            <a:blip r:embed="rId22">
              <a:alphaModFix/>
            </a:blip>
            <a:srcRect b="0" l="0" r="0" t="0"/>
            <a:stretch/>
          </p:blipFill>
          <p:spPr>
            <a:xfrm>
              <a:off x="2928" y="1922"/>
              <a:ext cx="152" cy="407"/>
            </a:xfrm>
            <a:prstGeom prst="rect">
              <a:avLst/>
            </a:prstGeom>
            <a:noFill/>
            <a:ln>
              <a:noFill/>
            </a:ln>
          </p:spPr>
        </p:pic>
        <p:pic>
          <p:nvPicPr>
            <p:cNvPr descr="antenna_radiation_stylized" id="428" name="Google Shape;428;p9"/>
            <p:cNvPicPr preferRelativeResize="0"/>
            <p:nvPr/>
          </p:nvPicPr>
          <p:blipFill rotWithShape="1">
            <a:blip r:embed="rId23">
              <a:alphaModFix/>
            </a:blip>
            <a:srcRect b="0" l="0" r="0" t="0"/>
            <a:stretch/>
          </p:blipFill>
          <p:spPr>
            <a:xfrm>
              <a:off x="2751" y="1851"/>
              <a:ext cx="462" cy="110"/>
            </a:xfrm>
            <a:prstGeom prst="rect">
              <a:avLst/>
            </a:prstGeom>
            <a:noFill/>
            <a:ln>
              <a:noFill/>
            </a:ln>
          </p:spPr>
        </p:pic>
      </p:grpSp>
      <p:grpSp>
        <p:nvGrpSpPr>
          <p:cNvPr id="429" name="Google Shape;429;p9"/>
          <p:cNvGrpSpPr/>
          <p:nvPr/>
        </p:nvGrpSpPr>
        <p:grpSpPr>
          <a:xfrm>
            <a:off x="10253990" y="5273951"/>
            <a:ext cx="177192" cy="330833"/>
            <a:chOff x="4140" y="429"/>
            <a:chExt cx="1425" cy="2396"/>
          </a:xfrm>
        </p:grpSpPr>
        <p:sp>
          <p:nvSpPr>
            <p:cNvPr id="430" name="Google Shape;430;p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1" name="Google Shape;431;p9"/>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32" name="Google Shape;432;p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3" name="Google Shape;433;p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4" name="Google Shape;434;p9"/>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435" name="Google Shape;435;p9"/>
            <p:cNvGrpSpPr/>
            <p:nvPr/>
          </p:nvGrpSpPr>
          <p:grpSpPr>
            <a:xfrm>
              <a:off x="4748" y="666"/>
              <a:ext cx="578" cy="150"/>
              <a:chOff x="613" y="2566"/>
              <a:chExt cx="721" cy="144"/>
            </a:xfrm>
          </p:grpSpPr>
          <p:sp>
            <p:nvSpPr>
              <p:cNvPr id="436" name="Google Shape;436;p9"/>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37" name="Google Shape;437;p9"/>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438" name="Google Shape;438;p9"/>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439" name="Google Shape;439;p9"/>
            <p:cNvGrpSpPr/>
            <p:nvPr/>
          </p:nvGrpSpPr>
          <p:grpSpPr>
            <a:xfrm>
              <a:off x="4748" y="990"/>
              <a:ext cx="578" cy="134"/>
              <a:chOff x="615" y="2564"/>
              <a:chExt cx="721" cy="139"/>
            </a:xfrm>
          </p:grpSpPr>
          <p:sp>
            <p:nvSpPr>
              <p:cNvPr id="440" name="Google Shape;440;p9"/>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41" name="Google Shape;441;p9"/>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442" name="Google Shape;442;p9"/>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43" name="Google Shape;443;p9"/>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444" name="Google Shape;444;p9"/>
            <p:cNvGrpSpPr/>
            <p:nvPr/>
          </p:nvGrpSpPr>
          <p:grpSpPr>
            <a:xfrm>
              <a:off x="4738" y="1647"/>
              <a:ext cx="578" cy="135"/>
              <a:chOff x="618" y="2586"/>
              <a:chExt cx="720" cy="124"/>
            </a:xfrm>
          </p:grpSpPr>
          <p:sp>
            <p:nvSpPr>
              <p:cNvPr id="445" name="Google Shape;445;p9"/>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46" name="Google Shape;446;p9"/>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447" name="Google Shape;447;p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48" name="Google Shape;448;p9"/>
            <p:cNvGrpSpPr/>
            <p:nvPr/>
          </p:nvGrpSpPr>
          <p:grpSpPr>
            <a:xfrm>
              <a:off x="4738" y="1330"/>
              <a:ext cx="588" cy="134"/>
              <a:chOff x="613" y="2571"/>
              <a:chExt cx="732" cy="134"/>
            </a:xfrm>
          </p:grpSpPr>
          <p:sp>
            <p:nvSpPr>
              <p:cNvPr id="449" name="Google Shape;449;p9"/>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50" name="Google Shape;450;p9"/>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451" name="Google Shape;451;p9"/>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52" name="Google Shape;452;p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3" name="Google Shape;453;p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4" name="Google Shape;454;p9"/>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55" name="Google Shape;455;p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6" name="Google Shape;456;p9"/>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57" name="Google Shape;457;p9"/>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58" name="Google Shape;458;p9"/>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59" name="Google Shape;459;p9"/>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460" name="Google Shape;460;p9"/>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61" name="Google Shape;461;p9"/>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462" name="Google Shape;462;p9"/>
          <p:cNvGrpSpPr/>
          <p:nvPr/>
        </p:nvGrpSpPr>
        <p:grpSpPr>
          <a:xfrm>
            <a:off x="6571713" y="2686293"/>
            <a:ext cx="1038308" cy="956788"/>
            <a:chOff x="6571713" y="2686293"/>
            <a:chExt cx="1038308" cy="956788"/>
          </a:xfrm>
        </p:grpSpPr>
        <p:sp>
          <p:nvSpPr>
            <p:cNvPr id="463" name="Google Shape;463;p9"/>
            <p:cNvSpPr/>
            <p:nvPr/>
          </p:nvSpPr>
          <p:spPr>
            <a:xfrm flipH="1">
              <a:off x="7291095" y="2700162"/>
              <a:ext cx="318926" cy="942919"/>
            </a:xfrm>
            <a:custGeom>
              <a:rect b="b" l="l" r="r" t="t"/>
              <a:pathLst>
                <a:path extrusionOk="0" h="10279" w="10319">
                  <a:moveTo>
                    <a:pt x="2669" y="10279"/>
                  </a:moveTo>
                  <a:lnTo>
                    <a:pt x="0" y="9878"/>
                  </a:lnTo>
                  <a:lnTo>
                    <a:pt x="10319" y="0"/>
                  </a:lnTo>
                  <a:lnTo>
                    <a:pt x="10319" y="8912"/>
                  </a:lnTo>
                  <a:lnTo>
                    <a:pt x="2669" y="10279"/>
                  </a:lnTo>
                  <a:close/>
                </a:path>
              </a:pathLst>
            </a:custGeom>
            <a:gradFill>
              <a:gsLst>
                <a:gs pos="0">
                  <a:schemeClr val="lt1"/>
                </a:gs>
                <a:gs pos="99000">
                  <a:srgbClr val="BFBFBF"/>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64" name="Google Shape;464;p9"/>
            <p:cNvGrpSpPr/>
            <p:nvPr/>
          </p:nvGrpSpPr>
          <p:grpSpPr>
            <a:xfrm>
              <a:off x="6571713" y="2686293"/>
              <a:ext cx="764135" cy="854075"/>
              <a:chOff x="6571713" y="2686293"/>
              <a:chExt cx="764135" cy="854075"/>
            </a:xfrm>
          </p:grpSpPr>
          <p:sp>
            <p:nvSpPr>
              <p:cNvPr id="465" name="Google Shape;465;p9"/>
              <p:cNvSpPr/>
              <p:nvPr/>
            </p:nvSpPr>
            <p:spPr>
              <a:xfrm>
                <a:off x="6641713" y="2722275"/>
                <a:ext cx="647951" cy="777228"/>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66" name="Google Shape;466;p9"/>
              <p:cNvSpPr/>
              <p:nvPr/>
            </p:nvSpPr>
            <p:spPr>
              <a:xfrm>
                <a:off x="6642457" y="3037370"/>
                <a:ext cx="648594" cy="15877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67" name="Google Shape;467;p9"/>
              <p:cNvSpPr txBox="1"/>
              <p:nvPr/>
            </p:nvSpPr>
            <p:spPr>
              <a:xfrm>
                <a:off x="6571713" y="2686293"/>
                <a:ext cx="764135" cy="854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application</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transport</a:t>
                </a:r>
                <a:endParaRPr/>
              </a:p>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468" name="Google Shape;468;p9"/>
              <p:cNvCxnSpPr/>
              <p:nvPr/>
            </p:nvCxnSpPr>
            <p:spPr>
              <a:xfrm>
                <a:off x="6638631" y="2891320"/>
                <a:ext cx="646461" cy="0"/>
              </a:xfrm>
              <a:prstGeom prst="straightConnector1">
                <a:avLst/>
              </a:prstGeom>
              <a:noFill/>
              <a:ln cap="flat" cmpd="sng" w="12700">
                <a:solidFill>
                  <a:schemeClr val="dk1"/>
                </a:solidFill>
                <a:prstDash val="solid"/>
                <a:miter lim="800000"/>
                <a:headEnd len="sm" w="sm" type="none"/>
                <a:tailEnd len="sm" w="sm" type="none"/>
              </a:ln>
            </p:spPr>
          </p:cxnSp>
          <p:cxnSp>
            <p:nvCxnSpPr>
              <p:cNvPr id="469" name="Google Shape;469;p9"/>
              <p:cNvCxnSpPr/>
              <p:nvPr/>
            </p:nvCxnSpPr>
            <p:spPr>
              <a:xfrm>
                <a:off x="6638631" y="3040545"/>
                <a:ext cx="646461" cy="0"/>
              </a:xfrm>
              <a:prstGeom prst="straightConnector1">
                <a:avLst/>
              </a:prstGeom>
              <a:noFill/>
              <a:ln cap="flat" cmpd="sng" w="12700">
                <a:solidFill>
                  <a:schemeClr val="dk1"/>
                </a:solidFill>
                <a:prstDash val="solid"/>
                <a:miter lim="800000"/>
                <a:headEnd len="sm" w="sm" type="none"/>
                <a:tailEnd len="sm" w="sm" type="none"/>
              </a:ln>
            </p:spPr>
          </p:cxnSp>
          <p:cxnSp>
            <p:nvCxnSpPr>
              <p:cNvPr id="470" name="Google Shape;470;p9"/>
              <p:cNvCxnSpPr/>
              <p:nvPr/>
            </p:nvCxnSpPr>
            <p:spPr>
              <a:xfrm>
                <a:off x="6638631" y="3189770"/>
                <a:ext cx="646461" cy="0"/>
              </a:xfrm>
              <a:prstGeom prst="straightConnector1">
                <a:avLst/>
              </a:prstGeom>
              <a:noFill/>
              <a:ln cap="flat" cmpd="sng" w="12700">
                <a:solidFill>
                  <a:schemeClr val="dk1"/>
                </a:solidFill>
                <a:prstDash val="solid"/>
                <a:miter lim="800000"/>
                <a:headEnd len="sm" w="sm" type="none"/>
                <a:tailEnd len="sm" w="sm" type="none"/>
              </a:ln>
            </p:spPr>
          </p:cxnSp>
          <p:cxnSp>
            <p:nvCxnSpPr>
              <p:cNvPr id="471" name="Google Shape;471;p9"/>
              <p:cNvCxnSpPr/>
              <p:nvPr/>
            </p:nvCxnSpPr>
            <p:spPr>
              <a:xfrm>
                <a:off x="6638631" y="3338995"/>
                <a:ext cx="646461"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472" name="Google Shape;472;p9"/>
          <p:cNvGrpSpPr/>
          <p:nvPr/>
        </p:nvGrpSpPr>
        <p:grpSpPr>
          <a:xfrm>
            <a:off x="10202006" y="5357871"/>
            <a:ext cx="970347" cy="854075"/>
            <a:chOff x="10202006" y="5357871"/>
            <a:chExt cx="970347" cy="854075"/>
          </a:xfrm>
        </p:grpSpPr>
        <p:sp>
          <p:nvSpPr>
            <p:cNvPr id="473" name="Google Shape;473;p9"/>
            <p:cNvSpPr/>
            <p:nvPr/>
          </p:nvSpPr>
          <p:spPr>
            <a:xfrm>
              <a:off x="10202006" y="5397682"/>
              <a:ext cx="281273" cy="773122"/>
            </a:xfrm>
            <a:custGeom>
              <a:rect b="b" l="l" r="r" t="t"/>
              <a:pathLst>
                <a:path extrusionOk="0" h="10000" w="10001">
                  <a:moveTo>
                    <a:pt x="112" y="7638"/>
                  </a:moveTo>
                  <a:cubicBezTo>
                    <a:pt x="75" y="7370"/>
                    <a:pt x="37" y="7102"/>
                    <a:pt x="0" y="6834"/>
                  </a:cubicBezTo>
                  <a:lnTo>
                    <a:pt x="9647" y="0"/>
                  </a:lnTo>
                  <a:cubicBezTo>
                    <a:pt x="9534" y="4702"/>
                    <a:pt x="10099" y="5298"/>
                    <a:pt x="9986" y="10000"/>
                  </a:cubicBezTo>
                  <a:lnTo>
                    <a:pt x="112" y="7638"/>
                  </a:lnTo>
                  <a:close/>
                </a:path>
              </a:pathLst>
            </a:custGeom>
            <a:gradFill>
              <a:gsLst>
                <a:gs pos="0">
                  <a:schemeClr val="lt1"/>
                </a:gs>
                <a:gs pos="99000">
                  <a:srgbClr val="BFBFBF"/>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74" name="Google Shape;474;p9"/>
            <p:cNvGrpSpPr/>
            <p:nvPr/>
          </p:nvGrpSpPr>
          <p:grpSpPr>
            <a:xfrm>
              <a:off x="10408218" y="5357871"/>
              <a:ext cx="764135" cy="854075"/>
              <a:chOff x="6571713" y="2686293"/>
              <a:chExt cx="764135" cy="854075"/>
            </a:xfrm>
          </p:grpSpPr>
          <p:sp>
            <p:nvSpPr>
              <p:cNvPr id="475" name="Google Shape;475;p9"/>
              <p:cNvSpPr/>
              <p:nvPr/>
            </p:nvSpPr>
            <p:spPr>
              <a:xfrm>
                <a:off x="6641713" y="2722275"/>
                <a:ext cx="647951" cy="777228"/>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76" name="Google Shape;476;p9"/>
              <p:cNvSpPr/>
              <p:nvPr/>
            </p:nvSpPr>
            <p:spPr>
              <a:xfrm>
                <a:off x="6642457" y="3037370"/>
                <a:ext cx="648594" cy="15877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77" name="Google Shape;477;p9"/>
              <p:cNvSpPr txBox="1"/>
              <p:nvPr/>
            </p:nvSpPr>
            <p:spPr>
              <a:xfrm>
                <a:off x="6571713" y="2686293"/>
                <a:ext cx="764135" cy="854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application</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transport</a:t>
                </a:r>
                <a:endParaRPr/>
              </a:p>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478" name="Google Shape;478;p9"/>
              <p:cNvCxnSpPr/>
              <p:nvPr/>
            </p:nvCxnSpPr>
            <p:spPr>
              <a:xfrm>
                <a:off x="6638631" y="2891320"/>
                <a:ext cx="646461" cy="0"/>
              </a:xfrm>
              <a:prstGeom prst="straightConnector1">
                <a:avLst/>
              </a:prstGeom>
              <a:noFill/>
              <a:ln cap="flat" cmpd="sng" w="12700">
                <a:solidFill>
                  <a:schemeClr val="dk1"/>
                </a:solidFill>
                <a:prstDash val="solid"/>
                <a:miter lim="800000"/>
                <a:headEnd len="sm" w="sm" type="none"/>
                <a:tailEnd len="sm" w="sm" type="none"/>
              </a:ln>
            </p:spPr>
          </p:cxnSp>
          <p:cxnSp>
            <p:nvCxnSpPr>
              <p:cNvPr id="479" name="Google Shape;479;p9"/>
              <p:cNvCxnSpPr/>
              <p:nvPr/>
            </p:nvCxnSpPr>
            <p:spPr>
              <a:xfrm>
                <a:off x="6638631" y="3040545"/>
                <a:ext cx="646461" cy="0"/>
              </a:xfrm>
              <a:prstGeom prst="straightConnector1">
                <a:avLst/>
              </a:prstGeom>
              <a:noFill/>
              <a:ln cap="flat" cmpd="sng" w="12700">
                <a:solidFill>
                  <a:schemeClr val="dk1"/>
                </a:solidFill>
                <a:prstDash val="solid"/>
                <a:miter lim="800000"/>
                <a:headEnd len="sm" w="sm" type="none"/>
                <a:tailEnd len="sm" w="sm" type="none"/>
              </a:ln>
            </p:spPr>
          </p:cxnSp>
          <p:cxnSp>
            <p:nvCxnSpPr>
              <p:cNvPr id="480" name="Google Shape;480;p9"/>
              <p:cNvCxnSpPr/>
              <p:nvPr/>
            </p:nvCxnSpPr>
            <p:spPr>
              <a:xfrm>
                <a:off x="6638631" y="3189770"/>
                <a:ext cx="646461" cy="0"/>
              </a:xfrm>
              <a:prstGeom prst="straightConnector1">
                <a:avLst/>
              </a:prstGeom>
              <a:noFill/>
              <a:ln cap="flat" cmpd="sng" w="12700">
                <a:solidFill>
                  <a:schemeClr val="dk1"/>
                </a:solidFill>
                <a:prstDash val="solid"/>
                <a:miter lim="800000"/>
                <a:headEnd len="sm" w="sm" type="none"/>
                <a:tailEnd len="sm" w="sm" type="none"/>
              </a:ln>
            </p:spPr>
          </p:cxnSp>
          <p:cxnSp>
            <p:nvCxnSpPr>
              <p:cNvPr id="481" name="Google Shape;481;p9"/>
              <p:cNvCxnSpPr/>
              <p:nvPr/>
            </p:nvCxnSpPr>
            <p:spPr>
              <a:xfrm>
                <a:off x="6638631" y="3338995"/>
                <a:ext cx="646461"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482" name="Google Shape;482;p9"/>
          <p:cNvGrpSpPr/>
          <p:nvPr/>
        </p:nvGrpSpPr>
        <p:grpSpPr>
          <a:xfrm>
            <a:off x="10002508" y="5616400"/>
            <a:ext cx="214974" cy="403920"/>
            <a:chOff x="4140" y="429"/>
            <a:chExt cx="1425" cy="2396"/>
          </a:xfrm>
        </p:grpSpPr>
        <p:sp>
          <p:nvSpPr>
            <p:cNvPr id="483" name="Google Shape;483;p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4" name="Google Shape;484;p9"/>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85" name="Google Shape;485;p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6" name="Google Shape;486;p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7" name="Google Shape;487;p9"/>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488" name="Google Shape;488;p9"/>
            <p:cNvGrpSpPr/>
            <p:nvPr/>
          </p:nvGrpSpPr>
          <p:grpSpPr>
            <a:xfrm>
              <a:off x="4748" y="666"/>
              <a:ext cx="578" cy="150"/>
              <a:chOff x="613" y="2566"/>
              <a:chExt cx="721" cy="144"/>
            </a:xfrm>
          </p:grpSpPr>
          <p:sp>
            <p:nvSpPr>
              <p:cNvPr id="489" name="Google Shape;489;p9"/>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90" name="Google Shape;490;p9"/>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491" name="Google Shape;491;p9"/>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492" name="Google Shape;492;p9"/>
            <p:cNvGrpSpPr/>
            <p:nvPr/>
          </p:nvGrpSpPr>
          <p:grpSpPr>
            <a:xfrm>
              <a:off x="4748" y="990"/>
              <a:ext cx="578" cy="134"/>
              <a:chOff x="615" y="2564"/>
              <a:chExt cx="721" cy="139"/>
            </a:xfrm>
          </p:grpSpPr>
          <p:sp>
            <p:nvSpPr>
              <p:cNvPr id="493" name="Google Shape;493;p9"/>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94" name="Google Shape;494;p9"/>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495" name="Google Shape;495;p9"/>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96" name="Google Shape;496;p9"/>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497" name="Google Shape;497;p9"/>
            <p:cNvGrpSpPr/>
            <p:nvPr/>
          </p:nvGrpSpPr>
          <p:grpSpPr>
            <a:xfrm>
              <a:off x="4738" y="1647"/>
              <a:ext cx="578" cy="135"/>
              <a:chOff x="618" y="2586"/>
              <a:chExt cx="720" cy="124"/>
            </a:xfrm>
          </p:grpSpPr>
          <p:sp>
            <p:nvSpPr>
              <p:cNvPr id="498" name="Google Shape;498;p9"/>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499" name="Google Shape;499;p9"/>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500" name="Google Shape;500;p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501" name="Google Shape;501;p9"/>
            <p:cNvGrpSpPr/>
            <p:nvPr/>
          </p:nvGrpSpPr>
          <p:grpSpPr>
            <a:xfrm>
              <a:off x="4738" y="1330"/>
              <a:ext cx="588" cy="134"/>
              <a:chOff x="613" y="2571"/>
              <a:chExt cx="732" cy="134"/>
            </a:xfrm>
          </p:grpSpPr>
          <p:sp>
            <p:nvSpPr>
              <p:cNvPr id="502" name="Google Shape;502;p9"/>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503" name="Google Shape;503;p9"/>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504" name="Google Shape;504;p9"/>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505" name="Google Shape;505;p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6" name="Google Shape;506;p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7" name="Google Shape;507;p9"/>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508" name="Google Shape;508;p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9" name="Google Shape;509;p9"/>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510" name="Google Shape;510;p9"/>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511" name="Google Shape;511;p9"/>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512" name="Google Shape;512;p9"/>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513" name="Google Shape;513;p9"/>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514" name="Google Shape;514;p9"/>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515" name="Google Shape;515;p9"/>
          <p:cNvGrpSpPr/>
          <p:nvPr/>
        </p:nvGrpSpPr>
        <p:grpSpPr>
          <a:xfrm>
            <a:off x="9098788" y="3956624"/>
            <a:ext cx="367224" cy="240304"/>
            <a:chOff x="7493876" y="2774731"/>
            <a:chExt cx="1481958" cy="894622"/>
          </a:xfrm>
        </p:grpSpPr>
        <p:sp>
          <p:nvSpPr>
            <p:cNvPr id="516" name="Google Shape;516;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17" name="Google Shape;517;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18" name="Google Shape;518;p9"/>
            <p:cNvGrpSpPr/>
            <p:nvPr/>
          </p:nvGrpSpPr>
          <p:grpSpPr>
            <a:xfrm>
              <a:off x="7713663" y="2848339"/>
              <a:ext cx="1042107" cy="425543"/>
              <a:chOff x="7786941" y="2884917"/>
              <a:chExt cx="897649" cy="353919"/>
            </a:xfrm>
          </p:grpSpPr>
          <p:sp>
            <p:nvSpPr>
              <p:cNvPr id="519" name="Google Shape;519;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0" name="Google Shape;520;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1" name="Google Shape;521;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2" name="Google Shape;522;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23" name="Google Shape;523;p9"/>
          <p:cNvGrpSpPr/>
          <p:nvPr/>
        </p:nvGrpSpPr>
        <p:grpSpPr>
          <a:xfrm>
            <a:off x="9601554" y="3999763"/>
            <a:ext cx="367224" cy="240304"/>
            <a:chOff x="7493876" y="2774731"/>
            <a:chExt cx="1481958" cy="894622"/>
          </a:xfrm>
        </p:grpSpPr>
        <p:sp>
          <p:nvSpPr>
            <p:cNvPr id="524" name="Google Shape;524;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25" name="Google Shape;525;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26" name="Google Shape;526;p9"/>
            <p:cNvGrpSpPr/>
            <p:nvPr/>
          </p:nvGrpSpPr>
          <p:grpSpPr>
            <a:xfrm>
              <a:off x="7713663" y="2848339"/>
              <a:ext cx="1042107" cy="425543"/>
              <a:chOff x="7786941" y="2884917"/>
              <a:chExt cx="897649" cy="353919"/>
            </a:xfrm>
          </p:grpSpPr>
          <p:sp>
            <p:nvSpPr>
              <p:cNvPr id="527" name="Google Shape;527;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8" name="Google Shape;528;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29" name="Google Shape;529;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0" name="Google Shape;530;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31" name="Google Shape;531;p9"/>
          <p:cNvGrpSpPr/>
          <p:nvPr/>
        </p:nvGrpSpPr>
        <p:grpSpPr>
          <a:xfrm>
            <a:off x="8050070" y="3965994"/>
            <a:ext cx="354986" cy="175668"/>
            <a:chOff x="7493876" y="2774731"/>
            <a:chExt cx="1481958" cy="894622"/>
          </a:xfrm>
        </p:grpSpPr>
        <p:sp>
          <p:nvSpPr>
            <p:cNvPr id="532" name="Google Shape;532;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33" name="Google Shape;533;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34" name="Google Shape;534;p9"/>
            <p:cNvGrpSpPr/>
            <p:nvPr/>
          </p:nvGrpSpPr>
          <p:grpSpPr>
            <a:xfrm>
              <a:off x="7713663" y="2848339"/>
              <a:ext cx="1042107" cy="425543"/>
              <a:chOff x="7786941" y="2884917"/>
              <a:chExt cx="897649" cy="353919"/>
            </a:xfrm>
          </p:grpSpPr>
          <p:sp>
            <p:nvSpPr>
              <p:cNvPr id="535" name="Google Shape;535;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6" name="Google Shape;536;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7" name="Google Shape;537;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38" name="Google Shape;538;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39" name="Google Shape;539;p9"/>
          <p:cNvGrpSpPr/>
          <p:nvPr/>
        </p:nvGrpSpPr>
        <p:grpSpPr>
          <a:xfrm>
            <a:off x="9247893" y="4775686"/>
            <a:ext cx="393760" cy="218578"/>
            <a:chOff x="7493876" y="2774731"/>
            <a:chExt cx="1481958" cy="894622"/>
          </a:xfrm>
        </p:grpSpPr>
        <p:sp>
          <p:nvSpPr>
            <p:cNvPr id="540" name="Google Shape;540;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41" name="Google Shape;541;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42" name="Google Shape;542;p9"/>
            <p:cNvGrpSpPr/>
            <p:nvPr/>
          </p:nvGrpSpPr>
          <p:grpSpPr>
            <a:xfrm>
              <a:off x="7713663" y="2848339"/>
              <a:ext cx="1042107" cy="425543"/>
              <a:chOff x="7786941" y="2884917"/>
              <a:chExt cx="897649" cy="353919"/>
            </a:xfrm>
          </p:grpSpPr>
          <p:sp>
            <p:nvSpPr>
              <p:cNvPr id="543" name="Google Shape;543;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4" name="Google Shape;544;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5" name="Google Shape;545;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6" name="Google Shape;546;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47" name="Google Shape;547;p9"/>
          <p:cNvGrpSpPr/>
          <p:nvPr/>
        </p:nvGrpSpPr>
        <p:grpSpPr>
          <a:xfrm>
            <a:off x="7774998" y="3463448"/>
            <a:ext cx="3007624" cy="1690703"/>
            <a:chOff x="7774998" y="3463448"/>
            <a:chExt cx="3007624" cy="1690703"/>
          </a:xfrm>
        </p:grpSpPr>
        <p:grpSp>
          <p:nvGrpSpPr>
            <p:cNvPr id="548" name="Google Shape;548;p9"/>
            <p:cNvGrpSpPr/>
            <p:nvPr/>
          </p:nvGrpSpPr>
          <p:grpSpPr>
            <a:xfrm>
              <a:off x="7774998" y="4090572"/>
              <a:ext cx="571917" cy="577694"/>
              <a:chOff x="7774998" y="4090572"/>
              <a:chExt cx="571917" cy="577694"/>
            </a:xfrm>
          </p:grpSpPr>
          <p:sp>
            <p:nvSpPr>
              <p:cNvPr id="549" name="Google Shape;549;p9"/>
              <p:cNvSpPr/>
              <p:nvPr/>
            </p:nvSpPr>
            <p:spPr>
              <a:xfrm rot="10800000">
                <a:off x="7818844" y="4090572"/>
                <a:ext cx="487903" cy="154569"/>
              </a:xfrm>
              <a:custGeom>
                <a:rect b="b" l="l" r="r" t="t"/>
                <a:pathLst>
                  <a:path extrusionOk="0" h="10000" w="14245">
                    <a:moveTo>
                      <a:pt x="3097" y="10000"/>
                    </a:moveTo>
                    <a:lnTo>
                      <a:pt x="689" y="7620"/>
                    </a:lnTo>
                    <a:cubicBezTo>
                      <a:pt x="459" y="5080"/>
                      <a:pt x="230" y="2540"/>
                      <a:pt x="0" y="0"/>
                    </a:cubicBezTo>
                    <a:lnTo>
                      <a:pt x="14245" y="633"/>
                    </a:lnTo>
                    <a:lnTo>
                      <a:pt x="3097" y="10000"/>
                    </a:lnTo>
                    <a:close/>
                  </a:path>
                </a:pathLst>
              </a:custGeom>
              <a:gradFill>
                <a:gsLst>
                  <a:gs pos="0">
                    <a:schemeClr val="lt1"/>
                  </a:gs>
                  <a:gs pos="99000">
                    <a:srgbClr val="BFBFBF"/>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550" name="Google Shape;550;p9"/>
              <p:cNvGrpSpPr/>
              <p:nvPr/>
            </p:nvGrpSpPr>
            <p:grpSpPr>
              <a:xfrm>
                <a:off x="7774998" y="4206600"/>
                <a:ext cx="571917" cy="461666"/>
                <a:chOff x="9980560" y="726571"/>
                <a:chExt cx="659732" cy="461666"/>
              </a:xfrm>
            </p:grpSpPr>
            <p:sp>
              <p:nvSpPr>
                <p:cNvPr id="551" name="Google Shape;551;p9"/>
                <p:cNvSpPr/>
                <p:nvPr/>
              </p:nvSpPr>
              <p:spPr>
                <a:xfrm>
                  <a:off x="10040996" y="761446"/>
                  <a:ext cx="559422" cy="389036"/>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52" name="Google Shape;552;p9"/>
                <p:cNvSpPr/>
                <p:nvPr/>
              </p:nvSpPr>
              <p:spPr>
                <a:xfrm>
                  <a:off x="10041638" y="769755"/>
                  <a:ext cx="559977" cy="130804"/>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53" name="Google Shape;553;p9"/>
                <p:cNvSpPr txBox="1"/>
                <p:nvPr/>
              </p:nvSpPr>
              <p:spPr>
                <a:xfrm>
                  <a:off x="9980560" y="726571"/>
                  <a:ext cx="659732" cy="4616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554" name="Google Shape;554;p9"/>
                <p:cNvCxnSpPr/>
                <p:nvPr/>
              </p:nvCxnSpPr>
              <p:spPr>
                <a:xfrm>
                  <a:off x="10038335" y="895309"/>
                  <a:ext cx="558136" cy="0"/>
                </a:xfrm>
                <a:prstGeom prst="straightConnector1">
                  <a:avLst/>
                </a:prstGeom>
                <a:noFill/>
                <a:ln cap="flat" cmpd="sng" w="12700">
                  <a:solidFill>
                    <a:schemeClr val="dk1"/>
                  </a:solidFill>
                  <a:prstDash val="solid"/>
                  <a:miter lim="800000"/>
                  <a:headEnd len="sm" w="sm" type="none"/>
                  <a:tailEnd len="sm" w="sm" type="none"/>
                </a:ln>
              </p:spPr>
            </p:cxnSp>
            <p:cxnSp>
              <p:nvCxnSpPr>
                <p:cNvPr id="555" name="Google Shape;555;p9"/>
                <p:cNvCxnSpPr/>
                <p:nvPr/>
              </p:nvCxnSpPr>
              <p:spPr>
                <a:xfrm>
                  <a:off x="10038335" y="1018248"/>
                  <a:ext cx="558136"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56" name="Google Shape;556;p9"/>
            <p:cNvGrpSpPr/>
            <p:nvPr/>
          </p:nvGrpSpPr>
          <p:grpSpPr>
            <a:xfrm>
              <a:off x="8692628" y="3463448"/>
              <a:ext cx="571917" cy="574365"/>
              <a:chOff x="8692628" y="3463448"/>
              <a:chExt cx="571917" cy="574365"/>
            </a:xfrm>
          </p:grpSpPr>
          <p:sp>
            <p:nvSpPr>
              <p:cNvPr id="557" name="Google Shape;557;p9"/>
              <p:cNvSpPr/>
              <p:nvPr/>
            </p:nvSpPr>
            <p:spPr>
              <a:xfrm flipH="1">
                <a:off x="8735937" y="3883244"/>
                <a:ext cx="487903" cy="154569"/>
              </a:xfrm>
              <a:custGeom>
                <a:rect b="b" l="l" r="r" t="t"/>
                <a:pathLst>
                  <a:path extrusionOk="0" h="10000" w="14245">
                    <a:moveTo>
                      <a:pt x="3097" y="10000"/>
                    </a:moveTo>
                    <a:lnTo>
                      <a:pt x="689" y="7620"/>
                    </a:lnTo>
                    <a:cubicBezTo>
                      <a:pt x="459" y="5080"/>
                      <a:pt x="230" y="2540"/>
                      <a:pt x="0" y="0"/>
                    </a:cubicBezTo>
                    <a:lnTo>
                      <a:pt x="14245" y="633"/>
                    </a:lnTo>
                    <a:lnTo>
                      <a:pt x="3097" y="10000"/>
                    </a:lnTo>
                    <a:close/>
                  </a:path>
                </a:pathLst>
              </a:custGeom>
              <a:gradFill>
                <a:gsLst>
                  <a:gs pos="0">
                    <a:schemeClr val="lt1"/>
                  </a:gs>
                  <a:gs pos="99000">
                    <a:srgbClr val="BFBFBF"/>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558" name="Google Shape;558;p9"/>
              <p:cNvGrpSpPr/>
              <p:nvPr/>
            </p:nvGrpSpPr>
            <p:grpSpPr>
              <a:xfrm>
                <a:off x="8692628" y="3463448"/>
                <a:ext cx="571917" cy="461666"/>
                <a:chOff x="9980560" y="726571"/>
                <a:chExt cx="659732" cy="461666"/>
              </a:xfrm>
            </p:grpSpPr>
            <p:sp>
              <p:nvSpPr>
                <p:cNvPr id="559" name="Google Shape;559;p9"/>
                <p:cNvSpPr/>
                <p:nvPr/>
              </p:nvSpPr>
              <p:spPr>
                <a:xfrm>
                  <a:off x="10040996" y="761446"/>
                  <a:ext cx="559422" cy="389036"/>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60" name="Google Shape;560;p9"/>
                <p:cNvSpPr/>
                <p:nvPr/>
              </p:nvSpPr>
              <p:spPr>
                <a:xfrm>
                  <a:off x="10041638" y="769755"/>
                  <a:ext cx="559977" cy="130804"/>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61" name="Google Shape;561;p9"/>
                <p:cNvSpPr txBox="1"/>
                <p:nvPr/>
              </p:nvSpPr>
              <p:spPr>
                <a:xfrm>
                  <a:off x="9980560" y="726571"/>
                  <a:ext cx="659732" cy="4616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562" name="Google Shape;562;p9"/>
                <p:cNvCxnSpPr/>
                <p:nvPr/>
              </p:nvCxnSpPr>
              <p:spPr>
                <a:xfrm>
                  <a:off x="10038335" y="895309"/>
                  <a:ext cx="558136" cy="0"/>
                </a:xfrm>
                <a:prstGeom prst="straightConnector1">
                  <a:avLst/>
                </a:prstGeom>
                <a:noFill/>
                <a:ln cap="flat" cmpd="sng" w="12700">
                  <a:solidFill>
                    <a:schemeClr val="dk1"/>
                  </a:solidFill>
                  <a:prstDash val="solid"/>
                  <a:miter lim="800000"/>
                  <a:headEnd len="sm" w="sm" type="none"/>
                  <a:tailEnd len="sm" w="sm" type="none"/>
                </a:ln>
              </p:spPr>
            </p:cxnSp>
            <p:cxnSp>
              <p:nvCxnSpPr>
                <p:cNvPr id="563" name="Google Shape;563;p9"/>
                <p:cNvCxnSpPr/>
                <p:nvPr/>
              </p:nvCxnSpPr>
              <p:spPr>
                <a:xfrm>
                  <a:off x="10038335" y="1018248"/>
                  <a:ext cx="558136"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64" name="Google Shape;564;p9"/>
            <p:cNvGrpSpPr/>
            <p:nvPr/>
          </p:nvGrpSpPr>
          <p:grpSpPr>
            <a:xfrm>
              <a:off x="9846130" y="3502221"/>
              <a:ext cx="571917" cy="607211"/>
              <a:chOff x="9846130" y="3502221"/>
              <a:chExt cx="571917" cy="607211"/>
            </a:xfrm>
          </p:grpSpPr>
          <p:sp>
            <p:nvSpPr>
              <p:cNvPr id="565" name="Google Shape;565;p9"/>
              <p:cNvSpPr/>
              <p:nvPr/>
            </p:nvSpPr>
            <p:spPr>
              <a:xfrm>
                <a:off x="9904716" y="3925785"/>
                <a:ext cx="466702" cy="183647"/>
              </a:xfrm>
              <a:custGeom>
                <a:rect b="b" l="l" r="r" t="t"/>
                <a:pathLst>
                  <a:path extrusionOk="0" h="12676" w="10000">
                    <a:moveTo>
                      <a:pt x="1334" y="12676"/>
                    </a:moveTo>
                    <a:lnTo>
                      <a:pt x="51" y="7461"/>
                    </a:lnTo>
                    <a:cubicBezTo>
                      <a:pt x="-117" y="4751"/>
                      <a:pt x="199" y="2710"/>
                      <a:pt x="30" y="0"/>
                    </a:cubicBezTo>
                    <a:lnTo>
                      <a:pt x="10000" y="6"/>
                    </a:lnTo>
                    <a:lnTo>
                      <a:pt x="1334" y="12676"/>
                    </a:lnTo>
                    <a:close/>
                  </a:path>
                </a:pathLst>
              </a:custGeom>
              <a:gradFill>
                <a:gsLst>
                  <a:gs pos="0">
                    <a:schemeClr val="lt1"/>
                  </a:gs>
                  <a:gs pos="99000">
                    <a:srgbClr val="BFBFBF"/>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566" name="Google Shape;566;p9"/>
              <p:cNvGrpSpPr/>
              <p:nvPr/>
            </p:nvGrpSpPr>
            <p:grpSpPr>
              <a:xfrm>
                <a:off x="9846130" y="3502221"/>
                <a:ext cx="571917" cy="461666"/>
                <a:chOff x="9980560" y="726571"/>
                <a:chExt cx="659732" cy="461666"/>
              </a:xfrm>
            </p:grpSpPr>
            <p:sp>
              <p:nvSpPr>
                <p:cNvPr id="567" name="Google Shape;567;p9"/>
                <p:cNvSpPr/>
                <p:nvPr/>
              </p:nvSpPr>
              <p:spPr>
                <a:xfrm>
                  <a:off x="10040996" y="761446"/>
                  <a:ext cx="559422" cy="389036"/>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68" name="Google Shape;568;p9"/>
                <p:cNvSpPr/>
                <p:nvPr/>
              </p:nvSpPr>
              <p:spPr>
                <a:xfrm>
                  <a:off x="10041638" y="769755"/>
                  <a:ext cx="559977" cy="130804"/>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69" name="Google Shape;569;p9"/>
                <p:cNvSpPr txBox="1"/>
                <p:nvPr/>
              </p:nvSpPr>
              <p:spPr>
                <a:xfrm>
                  <a:off x="9980560" y="726571"/>
                  <a:ext cx="659732" cy="4616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570" name="Google Shape;570;p9"/>
                <p:cNvCxnSpPr/>
                <p:nvPr/>
              </p:nvCxnSpPr>
              <p:spPr>
                <a:xfrm>
                  <a:off x="10038335" y="895309"/>
                  <a:ext cx="558136" cy="0"/>
                </a:xfrm>
                <a:prstGeom prst="straightConnector1">
                  <a:avLst/>
                </a:prstGeom>
                <a:noFill/>
                <a:ln cap="flat" cmpd="sng" w="12700">
                  <a:solidFill>
                    <a:schemeClr val="dk1"/>
                  </a:solidFill>
                  <a:prstDash val="solid"/>
                  <a:miter lim="800000"/>
                  <a:headEnd len="sm" w="sm" type="none"/>
                  <a:tailEnd len="sm" w="sm" type="none"/>
                </a:ln>
              </p:spPr>
            </p:cxnSp>
            <p:cxnSp>
              <p:nvCxnSpPr>
                <p:cNvPr id="571" name="Google Shape;571;p9"/>
                <p:cNvCxnSpPr/>
                <p:nvPr/>
              </p:nvCxnSpPr>
              <p:spPr>
                <a:xfrm>
                  <a:off x="10038335" y="1018248"/>
                  <a:ext cx="558136"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72" name="Google Shape;572;p9"/>
            <p:cNvGrpSpPr/>
            <p:nvPr/>
          </p:nvGrpSpPr>
          <p:grpSpPr>
            <a:xfrm>
              <a:off x="9554792" y="4299763"/>
              <a:ext cx="571917" cy="630904"/>
              <a:chOff x="9554792" y="4299763"/>
              <a:chExt cx="571917" cy="630904"/>
            </a:xfrm>
          </p:grpSpPr>
          <p:sp>
            <p:nvSpPr>
              <p:cNvPr id="573" name="Google Shape;573;p9"/>
              <p:cNvSpPr/>
              <p:nvPr/>
            </p:nvSpPr>
            <p:spPr>
              <a:xfrm>
                <a:off x="9598301" y="4724405"/>
                <a:ext cx="466702" cy="206262"/>
              </a:xfrm>
              <a:custGeom>
                <a:rect b="b" l="l" r="r" t="t"/>
                <a:pathLst>
                  <a:path extrusionOk="0" h="14237" w="10000">
                    <a:moveTo>
                      <a:pt x="434" y="14237"/>
                    </a:moveTo>
                    <a:cubicBezTo>
                      <a:pt x="306" y="11978"/>
                      <a:pt x="179" y="9720"/>
                      <a:pt x="51" y="7461"/>
                    </a:cubicBezTo>
                    <a:cubicBezTo>
                      <a:pt x="-117" y="4751"/>
                      <a:pt x="199" y="2710"/>
                      <a:pt x="30" y="0"/>
                    </a:cubicBezTo>
                    <a:lnTo>
                      <a:pt x="10000" y="6"/>
                    </a:lnTo>
                    <a:lnTo>
                      <a:pt x="434" y="14237"/>
                    </a:lnTo>
                    <a:close/>
                  </a:path>
                </a:pathLst>
              </a:custGeom>
              <a:gradFill>
                <a:gsLst>
                  <a:gs pos="0">
                    <a:schemeClr val="lt1"/>
                  </a:gs>
                  <a:gs pos="99000">
                    <a:srgbClr val="BFBFBF"/>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574" name="Google Shape;574;p9"/>
              <p:cNvGrpSpPr/>
              <p:nvPr/>
            </p:nvGrpSpPr>
            <p:grpSpPr>
              <a:xfrm>
                <a:off x="9554792" y="4299763"/>
                <a:ext cx="571917" cy="461666"/>
                <a:chOff x="9980560" y="726571"/>
                <a:chExt cx="659732" cy="461666"/>
              </a:xfrm>
            </p:grpSpPr>
            <p:sp>
              <p:nvSpPr>
                <p:cNvPr id="575" name="Google Shape;575;p9"/>
                <p:cNvSpPr/>
                <p:nvPr/>
              </p:nvSpPr>
              <p:spPr>
                <a:xfrm>
                  <a:off x="10040996" y="761446"/>
                  <a:ext cx="559422" cy="389036"/>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76" name="Google Shape;576;p9"/>
                <p:cNvSpPr/>
                <p:nvPr/>
              </p:nvSpPr>
              <p:spPr>
                <a:xfrm>
                  <a:off x="10041638" y="769755"/>
                  <a:ext cx="559977" cy="130804"/>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77" name="Google Shape;577;p9"/>
                <p:cNvSpPr txBox="1"/>
                <p:nvPr/>
              </p:nvSpPr>
              <p:spPr>
                <a:xfrm>
                  <a:off x="9980560" y="726571"/>
                  <a:ext cx="659732" cy="4616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578" name="Google Shape;578;p9"/>
                <p:cNvCxnSpPr/>
                <p:nvPr/>
              </p:nvCxnSpPr>
              <p:spPr>
                <a:xfrm>
                  <a:off x="10038335" y="895309"/>
                  <a:ext cx="558136" cy="0"/>
                </a:xfrm>
                <a:prstGeom prst="straightConnector1">
                  <a:avLst/>
                </a:prstGeom>
                <a:noFill/>
                <a:ln cap="flat" cmpd="sng" w="12700">
                  <a:solidFill>
                    <a:schemeClr val="dk1"/>
                  </a:solidFill>
                  <a:prstDash val="solid"/>
                  <a:miter lim="800000"/>
                  <a:headEnd len="sm" w="sm" type="none"/>
                  <a:tailEnd len="sm" w="sm" type="none"/>
                </a:ln>
              </p:spPr>
            </p:cxnSp>
            <p:cxnSp>
              <p:nvCxnSpPr>
                <p:cNvPr id="579" name="Google Shape;579;p9"/>
                <p:cNvCxnSpPr/>
                <p:nvPr/>
              </p:nvCxnSpPr>
              <p:spPr>
                <a:xfrm>
                  <a:off x="10038335" y="1018248"/>
                  <a:ext cx="558136"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80" name="Google Shape;580;p9"/>
            <p:cNvGrpSpPr/>
            <p:nvPr/>
          </p:nvGrpSpPr>
          <p:grpSpPr>
            <a:xfrm>
              <a:off x="10153753" y="4577638"/>
              <a:ext cx="628869" cy="576513"/>
              <a:chOff x="10153753" y="4577638"/>
              <a:chExt cx="628869" cy="576513"/>
            </a:xfrm>
          </p:grpSpPr>
          <p:sp>
            <p:nvSpPr>
              <p:cNvPr id="581" name="Google Shape;581;p9"/>
              <p:cNvSpPr/>
              <p:nvPr/>
            </p:nvSpPr>
            <p:spPr>
              <a:xfrm>
                <a:off x="10153753" y="5002899"/>
                <a:ext cx="590332" cy="151252"/>
              </a:xfrm>
              <a:custGeom>
                <a:rect b="b" l="l" r="r" t="t"/>
                <a:pathLst>
                  <a:path extrusionOk="0" h="10440" w="12649">
                    <a:moveTo>
                      <a:pt x="175" y="10440"/>
                    </a:moveTo>
                    <a:cubicBezTo>
                      <a:pt x="47" y="8181"/>
                      <a:pt x="128" y="9045"/>
                      <a:pt x="0" y="6786"/>
                    </a:cubicBezTo>
                    <a:cubicBezTo>
                      <a:pt x="1563" y="2515"/>
                      <a:pt x="1463" y="3373"/>
                      <a:pt x="2263" y="217"/>
                    </a:cubicBezTo>
                    <a:lnTo>
                      <a:pt x="12649" y="0"/>
                    </a:lnTo>
                    <a:lnTo>
                      <a:pt x="175" y="10440"/>
                    </a:lnTo>
                    <a:close/>
                  </a:path>
                </a:pathLst>
              </a:custGeom>
              <a:gradFill>
                <a:gsLst>
                  <a:gs pos="0">
                    <a:schemeClr val="lt1"/>
                  </a:gs>
                  <a:gs pos="99000">
                    <a:srgbClr val="BFBFBF"/>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582" name="Google Shape;582;p9"/>
              <p:cNvGrpSpPr/>
              <p:nvPr/>
            </p:nvGrpSpPr>
            <p:grpSpPr>
              <a:xfrm>
                <a:off x="10210705" y="4577638"/>
                <a:ext cx="571917" cy="461666"/>
                <a:chOff x="9980560" y="726571"/>
                <a:chExt cx="659732" cy="461666"/>
              </a:xfrm>
            </p:grpSpPr>
            <p:sp>
              <p:nvSpPr>
                <p:cNvPr id="583" name="Google Shape;583;p9"/>
                <p:cNvSpPr/>
                <p:nvPr/>
              </p:nvSpPr>
              <p:spPr>
                <a:xfrm>
                  <a:off x="10040996" y="761446"/>
                  <a:ext cx="559422" cy="389036"/>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84" name="Google Shape;584;p9"/>
                <p:cNvSpPr/>
                <p:nvPr/>
              </p:nvSpPr>
              <p:spPr>
                <a:xfrm>
                  <a:off x="10041638" y="769755"/>
                  <a:ext cx="559977" cy="130804"/>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85" name="Google Shape;585;p9"/>
                <p:cNvSpPr txBox="1"/>
                <p:nvPr/>
              </p:nvSpPr>
              <p:spPr>
                <a:xfrm>
                  <a:off x="9980560" y="726571"/>
                  <a:ext cx="659732" cy="4616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800"/>
                    <a:buFont typeface="Calibri"/>
                    <a:buNone/>
                  </a:pPr>
                  <a:r>
                    <a:rPr b="0" i="0" lang="en-US" sz="8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586" name="Google Shape;586;p9"/>
                <p:cNvCxnSpPr/>
                <p:nvPr/>
              </p:nvCxnSpPr>
              <p:spPr>
                <a:xfrm>
                  <a:off x="10038335" y="895309"/>
                  <a:ext cx="558136" cy="0"/>
                </a:xfrm>
                <a:prstGeom prst="straightConnector1">
                  <a:avLst/>
                </a:prstGeom>
                <a:noFill/>
                <a:ln cap="flat" cmpd="sng" w="12700">
                  <a:solidFill>
                    <a:schemeClr val="dk1"/>
                  </a:solidFill>
                  <a:prstDash val="solid"/>
                  <a:miter lim="800000"/>
                  <a:headEnd len="sm" w="sm" type="none"/>
                  <a:tailEnd len="sm" w="sm" type="none"/>
                </a:ln>
              </p:spPr>
            </p:cxnSp>
            <p:cxnSp>
              <p:nvCxnSpPr>
                <p:cNvPr id="587" name="Google Shape;587;p9"/>
                <p:cNvCxnSpPr/>
                <p:nvPr/>
              </p:nvCxnSpPr>
              <p:spPr>
                <a:xfrm>
                  <a:off x="10038335" y="1018248"/>
                  <a:ext cx="558136" cy="0"/>
                </a:xfrm>
                <a:prstGeom prst="straightConnector1">
                  <a:avLst/>
                </a:prstGeom>
                <a:noFill/>
                <a:ln cap="flat" cmpd="sng" w="12700">
                  <a:solidFill>
                    <a:schemeClr val="dk1"/>
                  </a:solidFill>
                  <a:prstDash val="solid"/>
                  <a:miter lim="800000"/>
                  <a:headEnd len="sm" w="sm" type="none"/>
                  <a:tailEnd len="sm" w="sm" type="none"/>
                </a:ln>
              </p:spPr>
            </p:cxnSp>
          </p:grpSp>
        </p:grpSp>
      </p:grpSp>
      <p:grpSp>
        <p:nvGrpSpPr>
          <p:cNvPr id="588" name="Google Shape;588;p9"/>
          <p:cNvGrpSpPr/>
          <p:nvPr/>
        </p:nvGrpSpPr>
        <p:grpSpPr>
          <a:xfrm>
            <a:off x="9783558" y="4989983"/>
            <a:ext cx="393760" cy="218578"/>
            <a:chOff x="7493876" y="2774731"/>
            <a:chExt cx="1481958" cy="894622"/>
          </a:xfrm>
        </p:grpSpPr>
        <p:sp>
          <p:nvSpPr>
            <p:cNvPr id="589" name="Google Shape;589;p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90" name="Google Shape;590;p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91" name="Google Shape;591;p9"/>
            <p:cNvGrpSpPr/>
            <p:nvPr/>
          </p:nvGrpSpPr>
          <p:grpSpPr>
            <a:xfrm>
              <a:off x="7713663" y="2848339"/>
              <a:ext cx="1042107" cy="425543"/>
              <a:chOff x="7786941" y="2884917"/>
              <a:chExt cx="897649" cy="353919"/>
            </a:xfrm>
          </p:grpSpPr>
          <p:sp>
            <p:nvSpPr>
              <p:cNvPr id="592" name="Google Shape;592;p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3" name="Google Shape;593;p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4" name="Google Shape;594;p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5" name="Google Shape;595;p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596" name="Google Shape;596;p9"/>
          <p:cNvSpPr/>
          <p:nvPr/>
        </p:nvSpPr>
        <p:spPr>
          <a:xfrm>
            <a:off x="7288696" y="3114260"/>
            <a:ext cx="3064097" cy="2683755"/>
          </a:xfrm>
          <a:custGeom>
            <a:rect b="b" l="l" r="r" t="t"/>
            <a:pathLst>
              <a:path extrusionOk="0" h="2683755" w="3064097">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cap="flat" cmpd="sng" w="3175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597" name="Google Shape;597;p9"/>
          <p:cNvGrpSpPr/>
          <p:nvPr/>
        </p:nvGrpSpPr>
        <p:grpSpPr>
          <a:xfrm>
            <a:off x="6543892" y="2922262"/>
            <a:ext cx="3175" cy="379738"/>
            <a:chOff x="6543892" y="2922262"/>
            <a:chExt cx="3175" cy="379738"/>
          </a:xfrm>
        </p:grpSpPr>
        <p:cxnSp>
          <p:nvCxnSpPr>
            <p:cNvPr id="598" name="Google Shape;598;p9"/>
            <p:cNvCxnSpPr/>
            <p:nvPr/>
          </p:nvCxnSpPr>
          <p:spPr>
            <a:xfrm rot="10800000">
              <a:off x="6543892" y="2922262"/>
              <a:ext cx="0" cy="147963"/>
            </a:xfrm>
            <a:prstGeom prst="straightConnector1">
              <a:avLst/>
            </a:prstGeom>
            <a:noFill/>
            <a:ln cap="flat" cmpd="sng" w="28575">
              <a:solidFill>
                <a:srgbClr val="C00000"/>
              </a:solidFill>
              <a:prstDash val="solid"/>
              <a:miter lim="800000"/>
              <a:headEnd len="sm" w="sm" type="none"/>
              <a:tailEnd len="med" w="med" type="triangle"/>
            </a:ln>
          </p:spPr>
        </p:cxnSp>
        <p:cxnSp>
          <p:nvCxnSpPr>
            <p:cNvPr id="599" name="Google Shape;599;p9"/>
            <p:cNvCxnSpPr/>
            <p:nvPr/>
          </p:nvCxnSpPr>
          <p:spPr>
            <a:xfrm>
              <a:off x="6547067" y="3154037"/>
              <a:ext cx="0" cy="147963"/>
            </a:xfrm>
            <a:prstGeom prst="straightConnector1">
              <a:avLst/>
            </a:prstGeom>
            <a:noFill/>
            <a:ln cap="flat" cmpd="sng" w="28575">
              <a:solidFill>
                <a:srgbClr val="C00000"/>
              </a:solidFill>
              <a:prstDash val="solid"/>
              <a:miter lim="800000"/>
              <a:headEnd len="sm" w="sm" type="none"/>
              <a:tailEnd len="med" w="med" type="triangle"/>
            </a:ln>
          </p:spPr>
        </p:cxnSp>
      </p:grpSp>
      <p:grpSp>
        <p:nvGrpSpPr>
          <p:cNvPr id="600" name="Google Shape;600;p9"/>
          <p:cNvGrpSpPr/>
          <p:nvPr/>
        </p:nvGrpSpPr>
        <p:grpSpPr>
          <a:xfrm>
            <a:off x="11233367" y="5608312"/>
            <a:ext cx="3175" cy="379738"/>
            <a:chOff x="6543892" y="2922262"/>
            <a:chExt cx="3175" cy="379738"/>
          </a:xfrm>
        </p:grpSpPr>
        <p:cxnSp>
          <p:nvCxnSpPr>
            <p:cNvPr id="601" name="Google Shape;601;p9"/>
            <p:cNvCxnSpPr/>
            <p:nvPr/>
          </p:nvCxnSpPr>
          <p:spPr>
            <a:xfrm rot="10800000">
              <a:off x="6543892" y="2922262"/>
              <a:ext cx="0" cy="147963"/>
            </a:xfrm>
            <a:prstGeom prst="straightConnector1">
              <a:avLst/>
            </a:prstGeom>
            <a:noFill/>
            <a:ln cap="flat" cmpd="sng" w="28575">
              <a:solidFill>
                <a:srgbClr val="C00000"/>
              </a:solidFill>
              <a:prstDash val="solid"/>
              <a:miter lim="800000"/>
              <a:headEnd len="sm" w="sm" type="none"/>
              <a:tailEnd len="med" w="med" type="triangle"/>
            </a:ln>
          </p:spPr>
        </p:cxnSp>
        <p:cxnSp>
          <p:nvCxnSpPr>
            <p:cNvPr id="602" name="Google Shape;602;p9"/>
            <p:cNvCxnSpPr/>
            <p:nvPr/>
          </p:nvCxnSpPr>
          <p:spPr>
            <a:xfrm>
              <a:off x="6547067" y="3154037"/>
              <a:ext cx="0" cy="147963"/>
            </a:xfrm>
            <a:prstGeom prst="straightConnector1">
              <a:avLst/>
            </a:prstGeom>
            <a:noFill/>
            <a:ln cap="flat" cmpd="sng" w="28575">
              <a:solidFill>
                <a:srgbClr val="C00000"/>
              </a:solidFill>
              <a:prstDash val="solid"/>
              <a:miter lim="800000"/>
              <a:headEnd len="sm" w="sm" type="none"/>
              <a:tailEnd len="med" w="med" type="triangle"/>
            </a:ln>
          </p:spPr>
        </p:cxnSp>
      </p:grpSp>
      <p:sp>
        <p:nvSpPr>
          <p:cNvPr id="603" name="Google Shape;603;p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0" st="0"/>
                                            </p:txEl>
                                          </p:spTgt>
                                        </p:tgtEl>
                                        <p:attrNameLst>
                                          <p:attrName>style.visibility</p:attrName>
                                        </p:attrNameLst>
                                      </p:cBhvr>
                                      <p:to>
                                        <p:strVal val="visible"/>
                                      </p:to>
                                    </p:set>
                                    <p:animEffect filter="fade" transition="in">
                                      <p:cBhvr>
                                        <p:cTn dur="500"/>
                                        <p:tgtEl>
                                          <p:spTgt spid="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1" st="1"/>
                                            </p:txEl>
                                          </p:spTgt>
                                        </p:tgtEl>
                                        <p:attrNameLst>
                                          <p:attrName>style.visibility</p:attrName>
                                        </p:attrNameLst>
                                      </p:cBhvr>
                                      <p:to>
                                        <p:strVal val="visible"/>
                                      </p:to>
                                    </p:set>
                                    <p:animEffect filter="fade" transition="in">
                                      <p:cBhvr>
                                        <p:cTn dur="500"/>
                                        <p:tgtEl>
                                          <p:spTgt spid="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2" st="2"/>
                                            </p:txEl>
                                          </p:spTgt>
                                        </p:tgtEl>
                                        <p:attrNameLst>
                                          <p:attrName>style.visibility</p:attrName>
                                        </p:attrNameLst>
                                      </p:cBhvr>
                                      <p:to>
                                        <p:strVal val="visible"/>
                                      </p:to>
                                    </p:set>
                                    <p:animEffect filter="fade" transition="in">
                                      <p:cBhvr>
                                        <p:cTn dur="500"/>
                                        <p:tgtEl>
                                          <p:spTgt spid="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3" st="3"/>
                                            </p:txEl>
                                          </p:spTgt>
                                        </p:tgtEl>
                                        <p:attrNameLst>
                                          <p:attrName>style.visibility</p:attrName>
                                        </p:attrNameLst>
                                      </p:cBhvr>
                                      <p:to>
                                        <p:strVal val="visible"/>
                                      </p:to>
                                    </p:set>
                                    <p:animEffect filter="fade" transition="in">
                                      <p:cBhvr>
                                        <p:cTn dur="500"/>
                                        <p:tgtEl>
                                          <p:spTgt spid="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4" st="4"/>
                                            </p:txEl>
                                          </p:spTgt>
                                        </p:tgtEl>
                                        <p:attrNameLst>
                                          <p:attrName>style.visibility</p:attrName>
                                        </p:attrNameLst>
                                      </p:cBhvr>
                                      <p:to>
                                        <p:strVal val="visible"/>
                                      </p:to>
                                    </p:set>
                                    <p:animEffect filter="fade" transition="in">
                                      <p:cBhvr>
                                        <p:cTn dur="500"/>
                                        <p:tgtEl>
                                          <p:spTgt spid="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5" st="5"/>
                                            </p:txEl>
                                          </p:spTgt>
                                        </p:tgtEl>
                                        <p:attrNameLst>
                                          <p:attrName>style.visibility</p:attrName>
                                        </p:attrNameLst>
                                      </p:cBhvr>
                                      <p:to>
                                        <p:strVal val="visible"/>
                                      </p:to>
                                    </p:set>
                                    <p:animEffect filter="fade" transition="in">
                                      <p:cBhvr>
                                        <p:cTn dur="500"/>
                                        <p:tgtEl>
                                          <p:spTgt spid="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xEl>
                                              <p:pRg end="6" st="6"/>
                                            </p:txEl>
                                          </p:spTgt>
                                        </p:tgtEl>
                                        <p:attrNameLst>
                                          <p:attrName>style.visibility</p:attrName>
                                        </p:attrNameLst>
                                      </p:cBhvr>
                                      <p:to>
                                        <p:strVal val="visible"/>
                                      </p:to>
                                    </p:set>
                                    <p:animEffect filter="fade" transition="in">
                                      <p:cBhvr>
                                        <p:cTn dur="500"/>
                                        <p:tgtEl>
                                          <p:spTgt spid="6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500"/>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500"/>
                                        <p:tgtEl>
                                          <p:spTgt spid="472"/>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500"/>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0" name="Shape 2850"/>
        <p:cNvGrpSpPr/>
        <p:nvPr/>
      </p:nvGrpSpPr>
      <p:grpSpPr>
        <a:xfrm>
          <a:off x="0" y="0"/>
          <a:ext cx="0" cy="0"/>
          <a:chOff x="0" y="0"/>
          <a:chExt cx="0" cy="0"/>
        </a:xfrm>
      </p:grpSpPr>
      <p:sp>
        <p:nvSpPr>
          <p:cNvPr id="2851" name="Google Shape;2851;p45"/>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Sidebar: Network Neutrality</a:t>
            </a:r>
            <a:endParaRPr/>
          </a:p>
        </p:txBody>
      </p:sp>
      <p:sp>
        <p:nvSpPr>
          <p:cNvPr id="2852" name="Google Shape;2852;p45"/>
          <p:cNvSpPr txBox="1"/>
          <p:nvPr>
            <p:ph idx="1" type="body"/>
          </p:nvPr>
        </p:nvSpPr>
        <p:spPr>
          <a:xfrm>
            <a:off x="877455" y="1787020"/>
            <a:ext cx="10758487" cy="4648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800"/>
              <a:buNone/>
            </a:pPr>
            <a:r>
              <a:rPr lang="en-US"/>
              <a:t>2015 US FCC </a:t>
            </a:r>
            <a:r>
              <a:rPr i="1" lang="en-US"/>
              <a:t>Order on Protecting and Promoting an Open Internet: </a:t>
            </a:r>
            <a:r>
              <a:rPr lang="en-US"/>
              <a:t>three “clear, bright line” rules:</a:t>
            </a:r>
            <a:endParaRPr/>
          </a:p>
          <a:p>
            <a:pPr indent="-222250" lvl="0" marL="352425" rtl="0" algn="l">
              <a:lnSpc>
                <a:spcPct val="100000"/>
              </a:lnSpc>
              <a:spcBef>
                <a:spcPts val="1000"/>
              </a:spcBef>
              <a:spcAft>
                <a:spcPts val="0"/>
              </a:spcAft>
              <a:buSzPts val="3200"/>
              <a:buChar char="▪"/>
            </a:pPr>
            <a:r>
              <a:rPr lang="en-US" sz="3200">
                <a:solidFill>
                  <a:srgbClr val="010F90"/>
                </a:solidFill>
              </a:rPr>
              <a:t>no blocking </a:t>
            </a:r>
            <a:r>
              <a:rPr lang="en-US"/>
              <a:t>… “shall not block lawful content, applications, services, or non-harmful devices, subject to reasonable network management.”</a:t>
            </a:r>
            <a:endParaRPr/>
          </a:p>
          <a:p>
            <a:pPr indent="-222250" lvl="0" marL="352425" rtl="0" algn="l">
              <a:lnSpc>
                <a:spcPct val="100000"/>
              </a:lnSpc>
              <a:spcBef>
                <a:spcPts val="1000"/>
              </a:spcBef>
              <a:spcAft>
                <a:spcPts val="0"/>
              </a:spcAft>
              <a:buSzPts val="3200"/>
              <a:buChar char="▪"/>
            </a:pPr>
            <a:r>
              <a:rPr lang="en-US" sz="3200">
                <a:solidFill>
                  <a:srgbClr val="010F90"/>
                </a:solidFill>
              </a:rPr>
              <a:t>no throttling  </a:t>
            </a:r>
            <a:r>
              <a:rPr lang="en-US"/>
              <a:t>… “shall not impair or degrade lawful Internet traffic on the basis of Internet content, application, or service, or use of a non-harmful device, subject to reasonable network management.”</a:t>
            </a:r>
            <a:endParaRPr/>
          </a:p>
          <a:p>
            <a:pPr indent="-222250" lvl="0" marL="352425" rtl="0" algn="l">
              <a:lnSpc>
                <a:spcPct val="100000"/>
              </a:lnSpc>
              <a:spcBef>
                <a:spcPts val="1000"/>
              </a:spcBef>
              <a:spcAft>
                <a:spcPts val="0"/>
              </a:spcAft>
              <a:buSzPts val="3200"/>
              <a:buChar char="▪"/>
            </a:pPr>
            <a:r>
              <a:rPr lang="en-US" sz="3200">
                <a:solidFill>
                  <a:srgbClr val="010F90"/>
                </a:solidFill>
              </a:rPr>
              <a:t>no paid prioritization. </a:t>
            </a:r>
            <a:r>
              <a:rPr lang="en-US"/>
              <a:t>… “shall not engage in paid prioritization”</a:t>
            </a:r>
            <a:endParaRPr/>
          </a:p>
          <a:p>
            <a:pPr indent="0" lvl="0" marL="0" rtl="0" algn="l">
              <a:lnSpc>
                <a:spcPct val="90000"/>
              </a:lnSpc>
              <a:spcBef>
                <a:spcPts val="1000"/>
              </a:spcBef>
              <a:spcAft>
                <a:spcPts val="0"/>
              </a:spcAft>
              <a:buSzPts val="2800"/>
              <a:buNone/>
            </a:pPr>
            <a:r>
              <a:t/>
            </a:r>
            <a:endParaRPr/>
          </a:p>
        </p:txBody>
      </p:sp>
      <p:sp>
        <p:nvSpPr>
          <p:cNvPr id="2853" name="Google Shape;2853;p4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8" name="Shape 2858"/>
        <p:cNvGrpSpPr/>
        <p:nvPr/>
      </p:nvGrpSpPr>
      <p:grpSpPr>
        <a:xfrm>
          <a:off x="0" y="0"/>
          <a:ext cx="0" cy="0"/>
          <a:chOff x="0" y="0"/>
          <a:chExt cx="0" cy="0"/>
        </a:xfrm>
      </p:grpSpPr>
      <p:sp>
        <p:nvSpPr>
          <p:cNvPr id="2859" name="Google Shape;2859;p46"/>
          <p:cNvSpPr txBox="1"/>
          <p:nvPr>
            <p:ph type="title"/>
          </p:nvPr>
        </p:nvSpPr>
        <p:spPr>
          <a:xfrm>
            <a:off x="442913" y="230147"/>
            <a:ext cx="11749087"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90"/>
              </a:buClr>
              <a:buSzPts val="4400"/>
              <a:buFont typeface="Calibri"/>
              <a:buNone/>
            </a:pPr>
            <a:r>
              <a:rPr lang="en-US">
                <a:solidFill>
                  <a:srgbClr val="000090"/>
                </a:solidFill>
              </a:rPr>
              <a:t>ISP: telecommunications or information service?</a:t>
            </a:r>
            <a:endParaRPr/>
          </a:p>
        </p:txBody>
      </p:sp>
      <p:sp>
        <p:nvSpPr>
          <p:cNvPr id="2860" name="Google Shape;2860;p46"/>
          <p:cNvSpPr txBox="1"/>
          <p:nvPr>
            <p:ph idx="1" type="body"/>
          </p:nvPr>
        </p:nvSpPr>
        <p:spPr>
          <a:xfrm>
            <a:off x="390805" y="3052761"/>
            <a:ext cx="11015663" cy="34690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US" sz="3200"/>
              <a:t>US Telecommunication Act of 1934 and 1996: </a:t>
            </a:r>
            <a:endParaRPr/>
          </a:p>
          <a:p>
            <a:pPr indent="-231775" lvl="1" marL="695325" rtl="0" algn="l">
              <a:lnSpc>
                <a:spcPct val="90000"/>
              </a:lnSpc>
              <a:spcBef>
                <a:spcPts val="500"/>
              </a:spcBef>
              <a:spcAft>
                <a:spcPts val="0"/>
              </a:spcAft>
              <a:buSzPts val="2800"/>
              <a:buChar char="•"/>
            </a:pPr>
            <a:r>
              <a:rPr i="1" lang="en-US" sz="2800">
                <a:solidFill>
                  <a:srgbClr val="C00000"/>
                </a:solidFill>
              </a:rPr>
              <a:t>Title II: </a:t>
            </a:r>
            <a:r>
              <a:rPr lang="en-US" sz="2800"/>
              <a:t>imposes “common carrier duties” on </a:t>
            </a:r>
            <a:r>
              <a:rPr i="1" lang="en-US" sz="2800">
                <a:solidFill>
                  <a:srgbClr val="C00000"/>
                </a:solidFill>
              </a:rPr>
              <a:t>telecommunications services</a:t>
            </a:r>
            <a:r>
              <a:rPr lang="en-US" sz="2800">
                <a:solidFill>
                  <a:srgbClr val="C00000"/>
                </a:solidFill>
              </a:rPr>
              <a:t>:</a:t>
            </a:r>
            <a:r>
              <a:rPr lang="en-US" sz="2800"/>
              <a:t> reasonable rates, non-discrimination and </a:t>
            </a:r>
            <a:r>
              <a:rPr i="1" lang="en-US" sz="2800"/>
              <a:t>requires</a:t>
            </a:r>
            <a:r>
              <a:rPr lang="en-US" sz="2800"/>
              <a:t> </a:t>
            </a:r>
            <a:r>
              <a:rPr i="1" lang="en-US" sz="2800"/>
              <a:t>regulation</a:t>
            </a:r>
            <a:endParaRPr sz="2800"/>
          </a:p>
          <a:p>
            <a:pPr indent="-231775" lvl="1" marL="695325" rtl="0" algn="l">
              <a:lnSpc>
                <a:spcPct val="90000"/>
              </a:lnSpc>
              <a:spcBef>
                <a:spcPts val="500"/>
              </a:spcBef>
              <a:spcAft>
                <a:spcPts val="0"/>
              </a:spcAft>
              <a:buSzPts val="2800"/>
              <a:buChar char="•"/>
            </a:pPr>
            <a:r>
              <a:rPr i="1" lang="en-US" sz="2800">
                <a:solidFill>
                  <a:srgbClr val="C00000"/>
                </a:solidFill>
              </a:rPr>
              <a:t>Title I: </a:t>
            </a:r>
            <a:r>
              <a:rPr lang="en-US" sz="2800"/>
              <a:t>applies to </a:t>
            </a:r>
            <a:r>
              <a:rPr i="1" lang="en-US" sz="2800">
                <a:solidFill>
                  <a:srgbClr val="C00000"/>
                </a:solidFill>
              </a:rPr>
              <a:t>information services: </a:t>
            </a:r>
            <a:endParaRPr/>
          </a:p>
          <a:p>
            <a:pPr indent="-228600" lvl="2" marL="1143000" rtl="0" algn="l">
              <a:lnSpc>
                <a:spcPct val="90000"/>
              </a:lnSpc>
              <a:spcBef>
                <a:spcPts val="500"/>
              </a:spcBef>
              <a:spcAft>
                <a:spcPts val="0"/>
              </a:spcAft>
              <a:buClr>
                <a:schemeClr val="dk1"/>
              </a:buClr>
              <a:buSzPts val="2800"/>
              <a:buChar char="•"/>
            </a:pPr>
            <a:r>
              <a:rPr lang="en-US" sz="2800"/>
              <a:t>no common carrier duties (</a:t>
            </a:r>
            <a:r>
              <a:rPr i="1" lang="en-US" sz="2800"/>
              <a:t>not regulated</a:t>
            </a:r>
            <a:r>
              <a:rPr lang="en-US" sz="2800"/>
              <a:t>)</a:t>
            </a:r>
            <a:endParaRPr/>
          </a:p>
          <a:p>
            <a:pPr indent="-228600" lvl="2" marL="1143000" rtl="0" algn="l">
              <a:lnSpc>
                <a:spcPct val="90000"/>
              </a:lnSpc>
              <a:spcBef>
                <a:spcPts val="500"/>
              </a:spcBef>
              <a:spcAft>
                <a:spcPts val="0"/>
              </a:spcAft>
              <a:buClr>
                <a:schemeClr val="dk1"/>
              </a:buClr>
              <a:buSzPts val="2800"/>
              <a:buChar char="•"/>
            </a:pPr>
            <a:r>
              <a:rPr lang="en-US" sz="2800"/>
              <a:t>but grants FCC authority  “… as may be necessary in the execution of its functions”</a:t>
            </a:r>
            <a:r>
              <a:rPr lang="en-US" sz="500"/>
              <a:t>4</a:t>
            </a:r>
            <a:endParaRPr/>
          </a:p>
        </p:txBody>
      </p:sp>
      <p:sp>
        <p:nvSpPr>
          <p:cNvPr id="2861" name="Google Shape;2861;p46"/>
          <p:cNvSpPr txBox="1"/>
          <p:nvPr/>
        </p:nvSpPr>
        <p:spPr>
          <a:xfrm>
            <a:off x="524437" y="1358153"/>
            <a:ext cx="10542493" cy="140961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Is an ISP a “telecommunications service” or an “information service” provider?</a:t>
            </a:r>
            <a:endParaRPr/>
          </a:p>
          <a:p>
            <a:pPr indent="-280988" lvl="0" marL="520700" marR="0" rtl="0" algn="l">
              <a:lnSpc>
                <a:spcPct val="10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the answer </a:t>
            </a:r>
            <a:r>
              <a:rPr b="0" i="1" lang="en-US" sz="2800" u="none" cap="none" strike="noStrike">
                <a:solidFill>
                  <a:srgbClr val="000000"/>
                </a:solidFill>
                <a:latin typeface="Calibri"/>
                <a:ea typeface="Calibri"/>
                <a:cs typeface="Calibri"/>
                <a:sym typeface="Calibri"/>
              </a:rPr>
              <a:t>really</a:t>
            </a:r>
            <a:r>
              <a:rPr b="0" i="0" lang="en-US" sz="2800" u="none" cap="none" strike="noStrike">
                <a:solidFill>
                  <a:srgbClr val="000000"/>
                </a:solidFill>
                <a:latin typeface="Calibri"/>
                <a:ea typeface="Calibri"/>
                <a:cs typeface="Calibri"/>
                <a:sym typeface="Calibri"/>
              </a:rPr>
              <a:t> matters from a regulatory standpoint!</a:t>
            </a:r>
            <a:endParaRPr/>
          </a:p>
        </p:txBody>
      </p:sp>
      <p:sp>
        <p:nvSpPr>
          <p:cNvPr id="2862" name="Google Shape;2862;p4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0">
                                            <p:txEl>
                                              <p:pRg end="0" st="0"/>
                                            </p:txEl>
                                          </p:spTgt>
                                        </p:tgtEl>
                                        <p:attrNameLst>
                                          <p:attrName>style.visibility</p:attrName>
                                        </p:attrNameLst>
                                      </p:cBhvr>
                                      <p:to>
                                        <p:strVal val="visible"/>
                                      </p:to>
                                    </p:set>
                                    <p:animEffect filter="fade" transition="in">
                                      <p:cBhvr>
                                        <p:cTn dur="500"/>
                                        <p:tgtEl>
                                          <p:spTgt spid="28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0">
                                            <p:txEl>
                                              <p:pRg end="1" st="1"/>
                                            </p:txEl>
                                          </p:spTgt>
                                        </p:tgtEl>
                                        <p:attrNameLst>
                                          <p:attrName>style.visibility</p:attrName>
                                        </p:attrNameLst>
                                      </p:cBhvr>
                                      <p:to>
                                        <p:strVal val="visible"/>
                                      </p:to>
                                    </p:set>
                                    <p:animEffect filter="fade" transition="in">
                                      <p:cBhvr>
                                        <p:cTn dur="500"/>
                                        <p:tgtEl>
                                          <p:spTgt spid="28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0">
                                            <p:txEl>
                                              <p:pRg end="2" st="2"/>
                                            </p:txEl>
                                          </p:spTgt>
                                        </p:tgtEl>
                                        <p:attrNameLst>
                                          <p:attrName>style.visibility</p:attrName>
                                        </p:attrNameLst>
                                      </p:cBhvr>
                                      <p:to>
                                        <p:strVal val="visible"/>
                                      </p:to>
                                    </p:set>
                                    <p:animEffect filter="fade" transition="in">
                                      <p:cBhvr>
                                        <p:cTn dur="500"/>
                                        <p:tgtEl>
                                          <p:spTgt spid="28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0">
                                            <p:txEl>
                                              <p:pRg end="3" st="3"/>
                                            </p:txEl>
                                          </p:spTgt>
                                        </p:tgtEl>
                                        <p:attrNameLst>
                                          <p:attrName>style.visibility</p:attrName>
                                        </p:attrNameLst>
                                      </p:cBhvr>
                                      <p:to>
                                        <p:strVal val="visible"/>
                                      </p:to>
                                    </p:set>
                                    <p:animEffect filter="fade" transition="in">
                                      <p:cBhvr>
                                        <p:cTn dur="500"/>
                                        <p:tgtEl>
                                          <p:spTgt spid="28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0">
                                            <p:txEl>
                                              <p:pRg end="4" st="4"/>
                                            </p:txEl>
                                          </p:spTgt>
                                        </p:tgtEl>
                                        <p:attrNameLst>
                                          <p:attrName>style.visibility</p:attrName>
                                        </p:attrNameLst>
                                      </p:cBhvr>
                                      <p:to>
                                        <p:strVal val="visible"/>
                                      </p:to>
                                    </p:set>
                                    <p:animEffect filter="fade" transition="in">
                                      <p:cBhvr>
                                        <p:cTn dur="500"/>
                                        <p:tgtEl>
                                          <p:spTgt spid="286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7" name="Shape 2867"/>
        <p:cNvGrpSpPr/>
        <p:nvPr/>
      </p:nvGrpSpPr>
      <p:grpSpPr>
        <a:xfrm>
          <a:off x="0" y="0"/>
          <a:ext cx="0" cy="0"/>
          <a:chOff x="0" y="0"/>
          <a:chExt cx="0" cy="0"/>
        </a:xfrm>
      </p:grpSpPr>
      <p:sp>
        <p:nvSpPr>
          <p:cNvPr id="2868" name="Google Shape;2868;p47"/>
          <p:cNvSpPr txBox="1"/>
          <p:nvPr>
            <p:ph type="title"/>
          </p:nvPr>
        </p:nvSpPr>
        <p:spPr>
          <a:xfrm>
            <a:off x="798691" y="28932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2869" name="Google Shape;2869;p47"/>
          <p:cNvSpPr txBox="1"/>
          <p:nvPr>
            <p:ph idx="2" type="body"/>
          </p:nvPr>
        </p:nvSpPr>
        <p:spPr>
          <a:xfrm>
            <a:off x="570089" y="1428299"/>
            <a:ext cx="6618109" cy="5197353"/>
          </a:xfrm>
          <a:prstGeom prst="rect">
            <a:avLst/>
          </a:prstGeom>
          <a:noFill/>
          <a:ln>
            <a:noFill/>
          </a:ln>
        </p:spPr>
        <p:txBody>
          <a:bodyPr anchorCtr="0" anchor="t" bIns="45700" lIns="91425" spcFirstLastPara="1" rIns="91425" wrap="square" tIns="45700">
            <a:noAutofit/>
          </a:bodyPr>
          <a:lstStyle/>
          <a:p>
            <a:pPr indent="-277813" lvl="0" marL="407988" rtl="0" algn="l">
              <a:lnSpc>
                <a:spcPct val="90000"/>
              </a:lnSpc>
              <a:spcBef>
                <a:spcPts val="0"/>
              </a:spcBef>
              <a:spcAft>
                <a:spcPts val="0"/>
              </a:spcAft>
              <a:buClr>
                <a:srgbClr val="BFBFBF"/>
              </a:buClr>
              <a:buSzPts val="3200"/>
              <a:buChar char="▪"/>
            </a:pPr>
            <a:r>
              <a:rPr lang="en-US" sz="3200">
                <a:solidFill>
                  <a:srgbClr val="BFBFBF"/>
                </a:solidFill>
              </a:rPr>
              <a:t>Network layer: overview</a:t>
            </a:r>
            <a:endParaRPr/>
          </a:p>
          <a:p>
            <a:pPr indent="-231775" lvl="1" marL="695325" rtl="0" algn="l">
              <a:lnSpc>
                <a:spcPct val="90000"/>
              </a:lnSpc>
              <a:spcBef>
                <a:spcPts val="600"/>
              </a:spcBef>
              <a:spcAft>
                <a:spcPts val="0"/>
              </a:spcAft>
              <a:buClr>
                <a:srgbClr val="BFBFBF"/>
              </a:buClr>
              <a:buSzPts val="2800"/>
              <a:buChar char="•"/>
            </a:pPr>
            <a:r>
              <a:rPr lang="en-US" sz="2800">
                <a:solidFill>
                  <a:srgbClr val="BFBFBF"/>
                </a:solidFill>
              </a:rPr>
              <a:t>data plane</a:t>
            </a:r>
            <a:endParaRPr/>
          </a:p>
          <a:p>
            <a:pPr indent="-231775" lvl="1" marL="695325" rtl="0" algn="l">
              <a:lnSpc>
                <a:spcPct val="90000"/>
              </a:lnSpc>
              <a:spcBef>
                <a:spcPts val="600"/>
              </a:spcBef>
              <a:spcAft>
                <a:spcPts val="0"/>
              </a:spcAft>
              <a:buClr>
                <a:srgbClr val="BFBFBF"/>
              </a:buClr>
              <a:buSzPts val="2800"/>
              <a:buChar char="•"/>
            </a:pPr>
            <a:r>
              <a:rPr lang="en-US" sz="2800">
                <a:solidFill>
                  <a:srgbClr val="BFBFBF"/>
                </a:solidFill>
              </a:rPr>
              <a:t>control plane</a:t>
            </a:r>
            <a:endParaRPr/>
          </a:p>
          <a:p>
            <a:pPr indent="-277813" lvl="0" marL="407988" rtl="0" algn="l">
              <a:lnSpc>
                <a:spcPct val="90000"/>
              </a:lnSpc>
              <a:spcBef>
                <a:spcPts val="600"/>
              </a:spcBef>
              <a:spcAft>
                <a:spcPts val="0"/>
              </a:spcAft>
              <a:buClr>
                <a:srgbClr val="BFBFBF"/>
              </a:buClr>
              <a:buSzPts val="3200"/>
              <a:buChar char="▪"/>
            </a:pPr>
            <a:r>
              <a:rPr lang="en-US" sz="3200">
                <a:solidFill>
                  <a:srgbClr val="BFBFBF"/>
                </a:solidFill>
              </a:rPr>
              <a:t>What’s inside a router</a:t>
            </a:r>
            <a:endParaRPr/>
          </a:p>
          <a:p>
            <a:pPr indent="-231775" lvl="1" marL="695325" rtl="0" algn="l">
              <a:lnSpc>
                <a:spcPct val="90000"/>
              </a:lnSpc>
              <a:spcBef>
                <a:spcPts val="600"/>
              </a:spcBef>
              <a:spcAft>
                <a:spcPts val="0"/>
              </a:spcAft>
              <a:buClr>
                <a:srgbClr val="BFBFBF"/>
              </a:buClr>
              <a:buSzPts val="2800"/>
              <a:buChar char="•"/>
            </a:pPr>
            <a:r>
              <a:rPr lang="en-US" sz="2800">
                <a:solidFill>
                  <a:srgbClr val="BFBFBF"/>
                </a:solidFill>
              </a:rPr>
              <a:t>input ports, switching, output ports</a:t>
            </a:r>
            <a:endParaRPr/>
          </a:p>
          <a:p>
            <a:pPr indent="-231775" lvl="1" marL="695325" rtl="0" algn="l">
              <a:lnSpc>
                <a:spcPct val="90000"/>
              </a:lnSpc>
              <a:spcBef>
                <a:spcPts val="600"/>
              </a:spcBef>
              <a:spcAft>
                <a:spcPts val="0"/>
              </a:spcAft>
              <a:buClr>
                <a:srgbClr val="BFBFBF"/>
              </a:buClr>
              <a:buSzPts val="2800"/>
              <a:buChar char="•"/>
            </a:pPr>
            <a:r>
              <a:rPr lang="en-US" sz="2800">
                <a:solidFill>
                  <a:srgbClr val="BFBFBF"/>
                </a:solidFill>
              </a:rPr>
              <a:t>buffer management, scheduling</a:t>
            </a:r>
            <a:endParaRPr/>
          </a:p>
          <a:p>
            <a:pPr indent="-277813" lvl="0" marL="407988" rtl="0" algn="l">
              <a:lnSpc>
                <a:spcPct val="90000"/>
              </a:lnSpc>
              <a:spcBef>
                <a:spcPts val="600"/>
              </a:spcBef>
              <a:spcAft>
                <a:spcPts val="0"/>
              </a:spcAft>
              <a:buSzPts val="3200"/>
              <a:buChar char="▪"/>
            </a:pPr>
            <a:r>
              <a:rPr lang="en-US" sz="3200"/>
              <a:t>IP: the Internet Protocol</a:t>
            </a:r>
            <a:endParaRPr/>
          </a:p>
          <a:p>
            <a:pPr indent="-231775" lvl="1" marL="695325" rtl="0" algn="l">
              <a:lnSpc>
                <a:spcPct val="90000"/>
              </a:lnSpc>
              <a:spcBef>
                <a:spcPts val="400"/>
              </a:spcBef>
              <a:spcAft>
                <a:spcPts val="0"/>
              </a:spcAft>
              <a:buClr>
                <a:srgbClr val="0000A3"/>
              </a:buClr>
              <a:buSzPts val="2800"/>
              <a:buChar char="•"/>
            </a:pPr>
            <a:r>
              <a:rPr lang="en-US" sz="2800">
                <a:solidFill>
                  <a:srgbClr val="0000A3"/>
                </a:solidFill>
              </a:rPr>
              <a:t>datagram format</a:t>
            </a:r>
            <a:endParaRPr/>
          </a:p>
          <a:p>
            <a:pPr indent="-231775" lvl="1" marL="695325" rtl="0" algn="l">
              <a:lnSpc>
                <a:spcPct val="90000"/>
              </a:lnSpc>
              <a:spcBef>
                <a:spcPts val="400"/>
              </a:spcBef>
              <a:spcAft>
                <a:spcPts val="0"/>
              </a:spcAft>
              <a:buClr>
                <a:srgbClr val="0000A3"/>
              </a:buClr>
              <a:buSzPts val="2800"/>
              <a:buChar char="•"/>
            </a:pPr>
            <a:r>
              <a:rPr lang="en-US" sz="2800">
                <a:solidFill>
                  <a:srgbClr val="0000A3"/>
                </a:solidFill>
              </a:rPr>
              <a:t>addressing</a:t>
            </a:r>
            <a:endParaRPr/>
          </a:p>
          <a:p>
            <a:pPr indent="-231775" lvl="1" marL="695325" rtl="0" algn="l">
              <a:lnSpc>
                <a:spcPct val="90000"/>
              </a:lnSpc>
              <a:spcBef>
                <a:spcPts val="400"/>
              </a:spcBef>
              <a:spcAft>
                <a:spcPts val="0"/>
              </a:spcAft>
              <a:buClr>
                <a:srgbClr val="0000A3"/>
              </a:buClr>
              <a:buSzPts val="2800"/>
              <a:buChar char="•"/>
            </a:pPr>
            <a:r>
              <a:rPr lang="en-US" sz="2800"/>
              <a:t>network address translation</a:t>
            </a:r>
            <a:endParaRPr/>
          </a:p>
          <a:p>
            <a:pPr indent="-231775" lvl="1" marL="695325" rtl="0" algn="l">
              <a:lnSpc>
                <a:spcPct val="90000"/>
              </a:lnSpc>
              <a:spcBef>
                <a:spcPts val="400"/>
              </a:spcBef>
              <a:spcAft>
                <a:spcPts val="0"/>
              </a:spcAft>
              <a:buClr>
                <a:srgbClr val="0000A3"/>
              </a:buClr>
              <a:buSzPts val="2800"/>
              <a:buChar char="•"/>
            </a:pPr>
            <a:r>
              <a:rPr lang="en-US" sz="2800"/>
              <a:t>IPv6</a:t>
            </a:r>
            <a:endParaRPr/>
          </a:p>
        </p:txBody>
      </p:sp>
      <p:pic>
        <p:nvPicPr>
          <p:cNvPr descr="A train crossing a bridge over a body of water&#10;&#10;Description automatically generated" id="2870" name="Google Shape;2870;p47"/>
          <p:cNvPicPr preferRelativeResize="0"/>
          <p:nvPr/>
        </p:nvPicPr>
        <p:blipFill rotWithShape="1">
          <a:blip r:embed="rId3">
            <a:alphaModFix/>
          </a:blip>
          <a:srcRect b="0" l="0" r="0" t="0"/>
          <a:stretch/>
        </p:blipFill>
        <p:spPr>
          <a:xfrm>
            <a:off x="8015288" y="1379196"/>
            <a:ext cx="3102316" cy="2326737"/>
          </a:xfrm>
          <a:prstGeom prst="rect">
            <a:avLst/>
          </a:prstGeom>
          <a:noFill/>
          <a:ln>
            <a:noFill/>
          </a:ln>
        </p:spPr>
      </p:pic>
      <p:sp>
        <p:nvSpPr>
          <p:cNvPr id="2871" name="Google Shape;2871;p47"/>
          <p:cNvSpPr txBox="1"/>
          <p:nvPr/>
        </p:nvSpPr>
        <p:spPr>
          <a:xfrm>
            <a:off x="6186488" y="4277300"/>
            <a:ext cx="6005512" cy="1937764"/>
          </a:xfrm>
          <a:prstGeom prst="rect">
            <a:avLst/>
          </a:prstGeom>
          <a:noFill/>
          <a:ln>
            <a:noFill/>
          </a:ln>
        </p:spPr>
        <p:txBody>
          <a:bodyPr anchorCtr="0" anchor="t" bIns="45700" lIns="91425" spcFirstLastPara="1" rIns="91425" wrap="square" tIns="45700">
            <a:normAutofit lnSpcReduction="10000"/>
          </a:bodyPr>
          <a:lstStyle/>
          <a:p>
            <a:pPr indent="-277813" lvl="0" marL="407988" marR="0" rtl="0" algn="l">
              <a:lnSpc>
                <a:spcPct val="90000"/>
              </a:lnSpc>
              <a:spcBef>
                <a:spcPts val="0"/>
              </a:spcBef>
              <a:spcAft>
                <a:spcPts val="0"/>
              </a:spcAft>
              <a:buClr>
                <a:srgbClr val="BFBFBF"/>
              </a:buClr>
              <a:buSzPts val="3200"/>
              <a:buFont typeface="Noto Sans Symbols"/>
              <a:buChar char="▪"/>
            </a:pPr>
            <a:r>
              <a:rPr lang="en-US" sz="3200">
                <a:solidFill>
                  <a:srgbClr val="BFBFBF"/>
                </a:solidFill>
                <a:latin typeface="Calibri"/>
                <a:ea typeface="Calibri"/>
                <a:cs typeface="Calibri"/>
                <a:sym typeface="Calibri"/>
              </a:rPr>
              <a:t>Generalized Forwarding, SDN</a:t>
            </a:r>
            <a:endParaRPr/>
          </a:p>
          <a:p>
            <a:pPr indent="-231775" lvl="1" marL="695325" marR="0" rtl="0" algn="l">
              <a:lnSpc>
                <a:spcPct val="90000"/>
              </a:lnSpc>
              <a:spcBef>
                <a:spcPts val="60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match+action</a:t>
            </a:r>
            <a:endParaRPr/>
          </a:p>
          <a:p>
            <a:pPr indent="-231775" lvl="1" marL="695325" marR="0" rtl="0" algn="l">
              <a:lnSpc>
                <a:spcPct val="90000"/>
              </a:lnSpc>
              <a:spcBef>
                <a:spcPts val="60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OpenFlow: match+action in action</a:t>
            </a:r>
            <a:endParaRPr/>
          </a:p>
          <a:p>
            <a:pPr indent="-277813" lvl="0" marL="407988" marR="0" rtl="0" algn="l">
              <a:lnSpc>
                <a:spcPct val="90000"/>
              </a:lnSpc>
              <a:spcBef>
                <a:spcPts val="600"/>
              </a:spcBef>
              <a:spcAft>
                <a:spcPts val="0"/>
              </a:spcAft>
              <a:buClr>
                <a:srgbClr val="BFBFBF"/>
              </a:buClr>
              <a:buSzPts val="3200"/>
              <a:buFont typeface="Noto Sans Symbols"/>
              <a:buChar char="▪"/>
            </a:pPr>
            <a:r>
              <a:rPr lang="en-US" sz="3200">
                <a:solidFill>
                  <a:srgbClr val="BFBFBF"/>
                </a:solidFill>
                <a:latin typeface="Calibri"/>
                <a:ea typeface="Calibri"/>
                <a:cs typeface="Calibri"/>
                <a:sym typeface="Calibri"/>
              </a:rPr>
              <a:t>Middleboxes</a:t>
            </a:r>
            <a:endParaRPr/>
          </a:p>
          <a:p>
            <a:pPr indent="-79375" lvl="1" marL="695325" marR="0" rtl="0" algn="l">
              <a:lnSpc>
                <a:spcPct val="90000"/>
              </a:lnSpc>
              <a:spcBef>
                <a:spcPts val="500"/>
              </a:spcBef>
              <a:spcAft>
                <a:spcPts val="0"/>
              </a:spcAft>
              <a:buClr>
                <a:srgbClr val="0000A8"/>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872" name="Google Shape;2872;p4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7" name="Shape 2877"/>
        <p:cNvGrpSpPr/>
        <p:nvPr/>
      </p:nvGrpSpPr>
      <p:grpSpPr>
        <a:xfrm>
          <a:off x="0" y="0"/>
          <a:ext cx="0" cy="0"/>
          <a:chOff x="0" y="0"/>
          <a:chExt cx="0" cy="0"/>
        </a:xfrm>
      </p:grpSpPr>
      <p:sp>
        <p:nvSpPr>
          <p:cNvPr id="2878" name="Google Shape;2878;p48"/>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Network Layer: Internet</a:t>
            </a:r>
            <a:endParaRPr/>
          </a:p>
        </p:txBody>
      </p:sp>
      <p:sp>
        <p:nvSpPr>
          <p:cNvPr id="2879" name="Google Shape;2879;p48"/>
          <p:cNvSpPr/>
          <p:nvPr/>
        </p:nvSpPr>
        <p:spPr>
          <a:xfrm>
            <a:off x="3137317" y="2215552"/>
            <a:ext cx="7370788" cy="4076700"/>
          </a:xfrm>
          <a:prstGeom prst="rect">
            <a:avLst/>
          </a:prstGeom>
          <a:solidFill>
            <a:srgbClr val="FFFFFF"/>
          </a:solidFill>
          <a:ln cap="flat" cmpd="sng" w="19050">
            <a:solidFill>
              <a:srgbClr val="000000"/>
            </a:solidFill>
            <a:prstDash val="solid"/>
            <a:miter lim="800000"/>
            <a:headEnd len="sm" w="sm" type="none"/>
            <a:tailEnd len="sm" w="sm" type="none"/>
          </a:ln>
          <a:effectLst>
            <a:outerShdw blurRad="1651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2880" name="Google Shape;2880;p48"/>
          <p:cNvSpPr txBox="1"/>
          <p:nvPr/>
        </p:nvSpPr>
        <p:spPr>
          <a:xfrm>
            <a:off x="888584" y="1413891"/>
            <a:ext cx="7534275" cy="4381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rgbClr val="000099"/>
              </a:buClr>
              <a:buSzPts val="3200"/>
              <a:buFont typeface="Noto Sans Symbols"/>
              <a:buNone/>
            </a:pPr>
            <a:r>
              <a:rPr b="0" i="0" lang="en-US" sz="3200" u="none" cap="none" strike="noStrike">
                <a:solidFill>
                  <a:srgbClr val="000000"/>
                </a:solidFill>
                <a:latin typeface="Calibri"/>
                <a:ea typeface="Calibri"/>
                <a:cs typeface="Calibri"/>
                <a:sym typeface="Calibri"/>
              </a:rPr>
              <a:t>host, router network layer functions:</a:t>
            </a:r>
            <a:endParaRPr/>
          </a:p>
        </p:txBody>
      </p:sp>
      <p:cxnSp>
        <p:nvCxnSpPr>
          <p:cNvPr id="2881" name="Google Shape;2881;p48"/>
          <p:cNvCxnSpPr/>
          <p:nvPr/>
        </p:nvCxnSpPr>
        <p:spPr>
          <a:xfrm flipH="1" rot="10800000">
            <a:off x="3127792" y="5768661"/>
            <a:ext cx="7395303" cy="10828"/>
          </a:xfrm>
          <a:prstGeom prst="straightConnector1">
            <a:avLst/>
          </a:prstGeom>
          <a:noFill/>
          <a:ln cap="flat" cmpd="sng" w="19050">
            <a:solidFill>
              <a:srgbClr val="000000"/>
            </a:solidFill>
            <a:prstDash val="solid"/>
            <a:round/>
            <a:headEnd len="med" w="med" type="none"/>
            <a:tailEnd len="med" w="med" type="none"/>
          </a:ln>
        </p:spPr>
      </p:cxnSp>
      <p:cxnSp>
        <p:nvCxnSpPr>
          <p:cNvPr id="2882" name="Google Shape;2882;p48"/>
          <p:cNvCxnSpPr/>
          <p:nvPr/>
        </p:nvCxnSpPr>
        <p:spPr>
          <a:xfrm flipH="1" rot="10800000">
            <a:off x="3156367" y="5244860"/>
            <a:ext cx="7366728" cy="10754"/>
          </a:xfrm>
          <a:prstGeom prst="straightConnector1">
            <a:avLst/>
          </a:prstGeom>
          <a:noFill/>
          <a:ln cap="flat" cmpd="sng" w="19050">
            <a:solidFill>
              <a:srgbClr val="000000"/>
            </a:solidFill>
            <a:prstDash val="solid"/>
            <a:round/>
            <a:headEnd len="med" w="med" type="none"/>
            <a:tailEnd len="med" w="med" type="none"/>
          </a:ln>
        </p:spPr>
      </p:cxnSp>
      <p:grpSp>
        <p:nvGrpSpPr>
          <p:cNvPr id="2883" name="Google Shape;2883;p48"/>
          <p:cNvGrpSpPr/>
          <p:nvPr/>
        </p:nvGrpSpPr>
        <p:grpSpPr>
          <a:xfrm>
            <a:off x="7184669" y="2927915"/>
            <a:ext cx="3136903" cy="1276350"/>
            <a:chOff x="102" y="1294"/>
            <a:chExt cx="1976" cy="804"/>
          </a:xfrm>
        </p:grpSpPr>
        <p:sp>
          <p:nvSpPr>
            <p:cNvPr id="2884" name="Google Shape;2884;p48"/>
            <p:cNvSpPr/>
            <p:nvPr/>
          </p:nvSpPr>
          <p:spPr>
            <a:xfrm>
              <a:off x="102" y="1314"/>
              <a:ext cx="1976" cy="784"/>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2885" name="Google Shape;2885;p48"/>
            <p:cNvSpPr txBox="1"/>
            <p:nvPr/>
          </p:nvSpPr>
          <p:spPr>
            <a:xfrm>
              <a:off x="131" y="1294"/>
              <a:ext cx="1918" cy="7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Calibri"/>
                <a:buNone/>
              </a:pPr>
              <a:r>
                <a:rPr b="0" i="1" lang="en-US" sz="2400" u="none" cap="none" strike="noStrike">
                  <a:solidFill>
                    <a:srgbClr val="CC0000"/>
                  </a:solidFill>
                  <a:latin typeface="Calibri"/>
                  <a:ea typeface="Calibri"/>
                  <a:cs typeface="Calibri"/>
                  <a:sym typeface="Calibri"/>
                </a:rPr>
                <a:t>IP protocol</a:t>
              </a:r>
              <a:endParaRPr b="0" i="0" sz="1800" u="none" cap="none" strike="noStrike">
                <a:solidFill>
                  <a:srgbClr val="000000"/>
                </a:solidFill>
                <a:latin typeface="Calibri"/>
                <a:ea typeface="Calibri"/>
                <a:cs typeface="Calibri"/>
                <a:sym typeface="Calibri"/>
              </a:endParaRPr>
            </a:p>
            <a:p>
              <a:pPr indent="-114300" lvl="0" marL="0" marR="0" rtl="0" algn="l">
                <a:lnSpc>
                  <a:spcPct val="95000"/>
                </a:lnSpc>
                <a:spcBef>
                  <a:spcPts val="0"/>
                </a:spcBef>
                <a:spcAft>
                  <a:spcPts val="0"/>
                </a:spcAft>
                <a:buClr>
                  <a:srgbClr val="0000A3"/>
                </a:buClr>
                <a:buSzPts val="1800"/>
                <a:buFont typeface="Calibri"/>
                <a:buChar char="•"/>
              </a:pPr>
              <a:r>
                <a:rPr b="0" i="0" lang="en-US" sz="1800" u="none" cap="none" strike="noStrike">
                  <a:solidFill>
                    <a:srgbClr val="000000"/>
                  </a:solidFill>
                  <a:latin typeface="Calibri"/>
                  <a:ea typeface="Calibri"/>
                  <a:cs typeface="Calibri"/>
                  <a:sym typeface="Calibri"/>
                </a:rPr>
                <a:t> datagram format</a:t>
              </a:r>
              <a:endParaRPr/>
            </a:p>
            <a:p>
              <a:pPr indent="-114300" lvl="0" marL="0" marR="0" rtl="0" algn="l">
                <a:lnSpc>
                  <a:spcPct val="95000"/>
                </a:lnSpc>
                <a:spcBef>
                  <a:spcPts val="0"/>
                </a:spcBef>
                <a:spcAft>
                  <a:spcPts val="0"/>
                </a:spcAft>
                <a:buClr>
                  <a:srgbClr val="0000A3"/>
                </a:buClr>
                <a:buSzPts val="1800"/>
                <a:buFont typeface="Calibri"/>
                <a:buChar char="•"/>
              </a:pPr>
              <a:r>
                <a:rPr b="0" i="0" lang="en-US" sz="1800" u="none" cap="none" strike="noStrike">
                  <a:solidFill>
                    <a:srgbClr val="000000"/>
                  </a:solidFill>
                  <a:latin typeface="Calibri"/>
                  <a:ea typeface="Calibri"/>
                  <a:cs typeface="Calibri"/>
                  <a:sym typeface="Calibri"/>
                </a:rPr>
                <a:t> addressing</a:t>
              </a:r>
              <a:endParaRPr/>
            </a:p>
            <a:p>
              <a:pPr indent="-114300" lvl="0" marL="0" marR="0" rtl="0" algn="l">
                <a:lnSpc>
                  <a:spcPct val="95000"/>
                </a:lnSpc>
                <a:spcBef>
                  <a:spcPts val="0"/>
                </a:spcBef>
                <a:spcAft>
                  <a:spcPts val="0"/>
                </a:spcAft>
                <a:buClr>
                  <a:srgbClr val="0000A3"/>
                </a:buClr>
                <a:buSzPts val="1800"/>
                <a:buFont typeface="Calibri"/>
                <a:buChar char="•"/>
              </a:pPr>
              <a:r>
                <a:rPr b="0" i="0" lang="en-US" sz="1800" u="none" cap="none" strike="noStrike">
                  <a:solidFill>
                    <a:srgbClr val="000000"/>
                  </a:solidFill>
                  <a:latin typeface="Calibri"/>
                  <a:ea typeface="Calibri"/>
                  <a:cs typeface="Calibri"/>
                  <a:sym typeface="Calibri"/>
                </a:rPr>
                <a:t> packet handling conventions</a:t>
              </a:r>
              <a:endParaRPr b="0" i="0" sz="2000" u="none" cap="none" strike="noStrike">
                <a:solidFill>
                  <a:srgbClr val="000000"/>
                </a:solidFill>
                <a:latin typeface="Calibri"/>
                <a:ea typeface="Calibri"/>
                <a:cs typeface="Calibri"/>
                <a:sym typeface="Calibri"/>
              </a:endParaRPr>
            </a:p>
          </p:txBody>
        </p:sp>
      </p:grpSp>
      <p:sp>
        <p:nvSpPr>
          <p:cNvPr id="2886" name="Google Shape;2886;p48"/>
          <p:cNvSpPr/>
          <p:nvPr/>
        </p:nvSpPr>
        <p:spPr>
          <a:xfrm>
            <a:off x="7723368" y="4279825"/>
            <a:ext cx="2376099" cy="885011"/>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2887" name="Google Shape;2887;p48"/>
          <p:cNvSpPr txBox="1"/>
          <p:nvPr/>
        </p:nvSpPr>
        <p:spPr>
          <a:xfrm>
            <a:off x="7779352" y="4233489"/>
            <a:ext cx="2455380" cy="969496"/>
          </a:xfrm>
          <a:prstGeom prst="rect">
            <a:avLst/>
          </a:prstGeom>
          <a:no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CC0000"/>
              </a:buClr>
              <a:buSzPts val="2400"/>
              <a:buFont typeface="Calibri"/>
              <a:buNone/>
            </a:pPr>
            <a:r>
              <a:rPr b="0" i="1" lang="en-US" sz="2400" u="none" cap="none" strike="noStrike">
                <a:solidFill>
                  <a:srgbClr val="CC0000"/>
                </a:solidFill>
                <a:latin typeface="Calibri"/>
                <a:ea typeface="Calibri"/>
                <a:cs typeface="Calibri"/>
                <a:sym typeface="Calibri"/>
              </a:rPr>
              <a:t>ICMP protocol</a:t>
            </a:r>
            <a:endParaRPr/>
          </a:p>
          <a:p>
            <a:pPr indent="-114300" lvl="0" marL="0" marR="0" rtl="0" algn="l">
              <a:lnSpc>
                <a:spcPct val="9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 error reporting</a:t>
            </a:r>
            <a:endParaRPr/>
          </a:p>
          <a:p>
            <a:pPr indent="-114300" lvl="0" marL="0" marR="0" rtl="0" algn="l">
              <a:lnSpc>
                <a:spcPct val="95000"/>
              </a:lnSpc>
              <a:spcBef>
                <a:spcPts val="0"/>
              </a:spcBef>
              <a:spcAft>
                <a:spcPts val="0"/>
              </a:spcAft>
              <a:buClr>
                <a:srgbClr val="000000"/>
              </a:buClr>
              <a:buSzPts val="1800"/>
              <a:buFont typeface="Calibri"/>
              <a:buChar char="•"/>
            </a:pPr>
            <a:r>
              <a:rPr b="0" i="0" lang="en-US" sz="1800" u="none" cap="none" strike="noStrike">
                <a:solidFill>
                  <a:srgbClr val="000000"/>
                </a:solidFill>
                <a:latin typeface="Calibri"/>
                <a:ea typeface="Calibri"/>
                <a:cs typeface="Calibri"/>
                <a:sym typeface="Calibri"/>
              </a:rPr>
              <a:t> router “signaling”</a:t>
            </a:r>
            <a:endParaRPr b="0" i="0" sz="2000" u="none" cap="none" strike="noStrike">
              <a:solidFill>
                <a:srgbClr val="000000"/>
              </a:solidFill>
              <a:latin typeface="Calibri"/>
              <a:ea typeface="Calibri"/>
              <a:cs typeface="Calibri"/>
              <a:sym typeface="Calibri"/>
            </a:endParaRPr>
          </a:p>
        </p:txBody>
      </p:sp>
      <p:cxnSp>
        <p:nvCxnSpPr>
          <p:cNvPr id="2888" name="Google Shape;2888;p48"/>
          <p:cNvCxnSpPr/>
          <p:nvPr/>
        </p:nvCxnSpPr>
        <p:spPr>
          <a:xfrm flipH="1" rot="10800000">
            <a:off x="3156367" y="2825510"/>
            <a:ext cx="7366728" cy="10754"/>
          </a:xfrm>
          <a:prstGeom prst="straightConnector1">
            <a:avLst/>
          </a:prstGeom>
          <a:noFill/>
          <a:ln cap="flat" cmpd="sng" w="19050">
            <a:solidFill>
              <a:srgbClr val="000000"/>
            </a:solidFill>
            <a:prstDash val="solid"/>
            <a:round/>
            <a:headEnd len="med" w="med" type="none"/>
            <a:tailEnd len="med" w="med" type="none"/>
          </a:ln>
        </p:spPr>
      </p:cxnSp>
      <p:sp>
        <p:nvSpPr>
          <p:cNvPr id="2889" name="Google Shape;2889;p48"/>
          <p:cNvSpPr txBox="1"/>
          <p:nvPr/>
        </p:nvSpPr>
        <p:spPr>
          <a:xfrm>
            <a:off x="5347325" y="2318922"/>
            <a:ext cx="283763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08080"/>
              </a:buClr>
              <a:buSzPts val="2000"/>
              <a:buFont typeface="Calibri"/>
              <a:buNone/>
            </a:pPr>
            <a:r>
              <a:rPr b="0" i="0" lang="en-US" sz="2000" u="none" cap="none" strike="noStrike">
                <a:solidFill>
                  <a:srgbClr val="808080"/>
                </a:solidFill>
                <a:latin typeface="Calibri"/>
                <a:ea typeface="Calibri"/>
                <a:cs typeface="Calibri"/>
                <a:sym typeface="Calibri"/>
              </a:rPr>
              <a:t>transport layer: TCP, UDP</a:t>
            </a:r>
            <a:endParaRPr b="0" i="0" sz="2000" u="none" cap="none" strike="noStrike">
              <a:solidFill>
                <a:srgbClr val="000000"/>
              </a:solidFill>
              <a:latin typeface="Calibri"/>
              <a:ea typeface="Calibri"/>
              <a:cs typeface="Calibri"/>
              <a:sym typeface="Calibri"/>
            </a:endParaRPr>
          </a:p>
        </p:txBody>
      </p:sp>
      <p:sp>
        <p:nvSpPr>
          <p:cNvPr id="2890" name="Google Shape;2890;p48"/>
          <p:cNvSpPr txBox="1"/>
          <p:nvPr/>
        </p:nvSpPr>
        <p:spPr>
          <a:xfrm>
            <a:off x="6161947" y="5335692"/>
            <a:ext cx="1128835"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08080"/>
              </a:buClr>
              <a:buSzPts val="2000"/>
              <a:buFont typeface="Calibri"/>
              <a:buNone/>
            </a:pPr>
            <a:r>
              <a:rPr b="0" i="0" lang="en-US" sz="2000" u="none" cap="none" strike="noStrike">
                <a:solidFill>
                  <a:srgbClr val="808080"/>
                </a:solidFill>
                <a:latin typeface="Calibri"/>
                <a:ea typeface="Calibri"/>
                <a:cs typeface="Calibri"/>
                <a:sym typeface="Calibri"/>
              </a:rPr>
              <a:t>link layer</a:t>
            </a:r>
            <a:endParaRPr b="0" i="0" sz="2000" u="none" cap="none" strike="noStrike">
              <a:solidFill>
                <a:srgbClr val="000000"/>
              </a:solidFill>
              <a:latin typeface="Calibri"/>
              <a:ea typeface="Calibri"/>
              <a:cs typeface="Calibri"/>
              <a:sym typeface="Calibri"/>
            </a:endParaRPr>
          </a:p>
        </p:txBody>
      </p:sp>
      <p:sp>
        <p:nvSpPr>
          <p:cNvPr id="2891" name="Google Shape;2891;p48"/>
          <p:cNvSpPr txBox="1"/>
          <p:nvPr/>
        </p:nvSpPr>
        <p:spPr>
          <a:xfrm>
            <a:off x="6039527" y="5844577"/>
            <a:ext cx="159530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808080"/>
              </a:buClr>
              <a:buSzPts val="2000"/>
              <a:buFont typeface="Calibri"/>
              <a:buNone/>
            </a:pPr>
            <a:r>
              <a:rPr b="0" i="0" lang="en-US" sz="2000" u="none" cap="none" strike="noStrike">
                <a:solidFill>
                  <a:srgbClr val="808080"/>
                </a:solidFill>
                <a:latin typeface="Calibri"/>
                <a:ea typeface="Calibri"/>
                <a:cs typeface="Calibri"/>
                <a:sym typeface="Calibri"/>
              </a:rPr>
              <a:t>physical layer</a:t>
            </a:r>
            <a:endParaRPr b="0" i="0" sz="2000" u="none" cap="none" strike="noStrike">
              <a:solidFill>
                <a:srgbClr val="000000"/>
              </a:solidFill>
              <a:latin typeface="Calibri"/>
              <a:ea typeface="Calibri"/>
              <a:cs typeface="Calibri"/>
              <a:sym typeface="Calibri"/>
            </a:endParaRPr>
          </a:p>
        </p:txBody>
      </p:sp>
      <p:sp>
        <p:nvSpPr>
          <p:cNvPr id="2892" name="Google Shape;2892;p48"/>
          <p:cNvSpPr txBox="1"/>
          <p:nvPr/>
        </p:nvSpPr>
        <p:spPr>
          <a:xfrm>
            <a:off x="1664488" y="3618902"/>
            <a:ext cx="1406154" cy="95410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CC0000"/>
              </a:buClr>
              <a:buSzPts val="2800"/>
              <a:buFont typeface="Calibri"/>
              <a:buNone/>
            </a:pPr>
            <a:r>
              <a:rPr b="0" i="0" lang="en-US" sz="2800" u="none" cap="none" strike="noStrike">
                <a:solidFill>
                  <a:srgbClr val="CC0000"/>
                </a:solidFill>
                <a:latin typeface="Calibri"/>
                <a:ea typeface="Calibri"/>
                <a:cs typeface="Calibri"/>
                <a:sym typeface="Calibri"/>
              </a:rPr>
              <a:t>network</a:t>
            </a:r>
            <a:endParaRPr/>
          </a:p>
          <a:p>
            <a:pPr indent="0" lvl="0" marL="0" marR="0" rtl="0" algn="r">
              <a:lnSpc>
                <a:spcPct val="100000"/>
              </a:lnSpc>
              <a:spcBef>
                <a:spcPts val="0"/>
              </a:spcBef>
              <a:spcAft>
                <a:spcPts val="0"/>
              </a:spcAft>
              <a:buClr>
                <a:srgbClr val="CC0000"/>
              </a:buClr>
              <a:buSzPts val="2800"/>
              <a:buFont typeface="Calibri"/>
              <a:buNone/>
            </a:pPr>
            <a:r>
              <a:rPr b="0" i="0" lang="en-US" sz="2800" u="none" cap="none" strike="noStrike">
                <a:solidFill>
                  <a:srgbClr val="CC0000"/>
                </a:solidFill>
                <a:latin typeface="Calibri"/>
                <a:ea typeface="Calibri"/>
                <a:cs typeface="Calibri"/>
                <a:sym typeface="Calibri"/>
              </a:rPr>
              <a:t>layer</a:t>
            </a:r>
            <a:endParaRPr b="0" i="0" sz="2000" u="none" cap="none" strike="noStrike">
              <a:solidFill>
                <a:srgbClr val="CC0000"/>
              </a:solidFill>
              <a:latin typeface="Calibri"/>
              <a:ea typeface="Calibri"/>
              <a:cs typeface="Calibri"/>
              <a:sym typeface="Calibri"/>
            </a:endParaRPr>
          </a:p>
        </p:txBody>
      </p:sp>
      <p:cxnSp>
        <p:nvCxnSpPr>
          <p:cNvPr id="2893" name="Google Shape;2893;p48"/>
          <p:cNvCxnSpPr/>
          <p:nvPr/>
        </p:nvCxnSpPr>
        <p:spPr>
          <a:xfrm rot="10800000">
            <a:off x="2880142" y="2845789"/>
            <a:ext cx="0" cy="742950"/>
          </a:xfrm>
          <a:prstGeom prst="straightConnector1">
            <a:avLst/>
          </a:prstGeom>
          <a:noFill/>
          <a:ln cap="flat" cmpd="sng" w="28575">
            <a:solidFill>
              <a:srgbClr val="CC0000"/>
            </a:solidFill>
            <a:prstDash val="solid"/>
            <a:round/>
            <a:headEnd len="med" w="med" type="none"/>
            <a:tailEnd len="med" w="med" type="triangle"/>
          </a:ln>
        </p:spPr>
      </p:cxnSp>
      <p:cxnSp>
        <p:nvCxnSpPr>
          <p:cNvPr id="2894" name="Google Shape;2894;p48"/>
          <p:cNvCxnSpPr/>
          <p:nvPr/>
        </p:nvCxnSpPr>
        <p:spPr>
          <a:xfrm>
            <a:off x="2894578" y="4512664"/>
            <a:ext cx="0" cy="742950"/>
          </a:xfrm>
          <a:prstGeom prst="straightConnector1">
            <a:avLst/>
          </a:prstGeom>
          <a:noFill/>
          <a:ln cap="flat" cmpd="sng" w="28575">
            <a:solidFill>
              <a:srgbClr val="CC0000"/>
            </a:solidFill>
            <a:prstDash val="solid"/>
            <a:round/>
            <a:headEnd len="med" w="med" type="none"/>
            <a:tailEnd len="med" w="med" type="triangle"/>
          </a:ln>
        </p:spPr>
      </p:cxnSp>
      <p:grpSp>
        <p:nvGrpSpPr>
          <p:cNvPr id="2895" name="Google Shape;2895;p48"/>
          <p:cNvGrpSpPr/>
          <p:nvPr/>
        </p:nvGrpSpPr>
        <p:grpSpPr>
          <a:xfrm>
            <a:off x="3407866" y="3093438"/>
            <a:ext cx="3656521" cy="1988228"/>
            <a:chOff x="3407866" y="3093438"/>
            <a:chExt cx="3656521" cy="1988228"/>
          </a:xfrm>
        </p:grpSpPr>
        <p:grpSp>
          <p:nvGrpSpPr>
            <p:cNvPr id="2896" name="Google Shape;2896;p48"/>
            <p:cNvGrpSpPr/>
            <p:nvPr/>
          </p:nvGrpSpPr>
          <p:grpSpPr>
            <a:xfrm>
              <a:off x="5731569" y="3657572"/>
              <a:ext cx="1332818" cy="1171575"/>
              <a:chOff x="3972" y="2910"/>
              <a:chExt cx="649" cy="738"/>
            </a:xfrm>
          </p:grpSpPr>
          <p:sp>
            <p:nvSpPr>
              <p:cNvPr id="2897" name="Google Shape;2897;p48"/>
              <p:cNvSpPr/>
              <p:nvPr/>
            </p:nvSpPr>
            <p:spPr>
              <a:xfrm>
                <a:off x="3996" y="2910"/>
                <a:ext cx="582" cy="738"/>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2898" name="Google Shape;2898;p48"/>
              <p:cNvSpPr txBox="1"/>
              <p:nvPr/>
            </p:nvSpPr>
            <p:spPr>
              <a:xfrm>
                <a:off x="3972" y="3071"/>
                <a:ext cx="649" cy="4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forwarding</a:t>
                </a:r>
                <a:endParaRPr/>
              </a:p>
              <a:p>
                <a:pPr indent="0" lvl="0" marL="0" marR="0" rtl="0" algn="ct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table</a:t>
                </a:r>
                <a:endParaRPr/>
              </a:p>
            </p:txBody>
          </p:sp>
          <p:cxnSp>
            <p:nvCxnSpPr>
              <p:cNvPr id="2899" name="Google Shape;2899;p48"/>
              <p:cNvCxnSpPr/>
              <p:nvPr/>
            </p:nvCxnSpPr>
            <p:spPr>
              <a:xfrm>
                <a:off x="4065" y="2994"/>
                <a:ext cx="435" cy="0"/>
              </a:xfrm>
              <a:prstGeom prst="straightConnector1">
                <a:avLst/>
              </a:prstGeom>
              <a:noFill/>
              <a:ln cap="flat" cmpd="sng" w="19050">
                <a:solidFill>
                  <a:srgbClr val="000000"/>
                </a:solidFill>
                <a:prstDash val="solid"/>
                <a:round/>
                <a:headEnd len="med" w="med" type="none"/>
                <a:tailEnd len="med" w="med" type="none"/>
              </a:ln>
            </p:spPr>
          </p:cxnSp>
          <p:cxnSp>
            <p:nvCxnSpPr>
              <p:cNvPr id="2900" name="Google Shape;2900;p48"/>
              <p:cNvCxnSpPr/>
              <p:nvPr/>
            </p:nvCxnSpPr>
            <p:spPr>
              <a:xfrm>
                <a:off x="4071" y="3048"/>
                <a:ext cx="435" cy="0"/>
              </a:xfrm>
              <a:prstGeom prst="straightConnector1">
                <a:avLst/>
              </a:prstGeom>
              <a:noFill/>
              <a:ln cap="flat" cmpd="sng" w="19050">
                <a:solidFill>
                  <a:srgbClr val="000000"/>
                </a:solidFill>
                <a:prstDash val="solid"/>
                <a:round/>
                <a:headEnd len="med" w="med" type="none"/>
                <a:tailEnd len="med" w="med" type="none"/>
              </a:ln>
            </p:spPr>
          </p:cxnSp>
          <p:cxnSp>
            <p:nvCxnSpPr>
              <p:cNvPr id="2901" name="Google Shape;2901;p48"/>
              <p:cNvCxnSpPr/>
              <p:nvPr/>
            </p:nvCxnSpPr>
            <p:spPr>
              <a:xfrm>
                <a:off x="4074" y="3102"/>
                <a:ext cx="435" cy="0"/>
              </a:xfrm>
              <a:prstGeom prst="straightConnector1">
                <a:avLst/>
              </a:prstGeom>
              <a:noFill/>
              <a:ln cap="flat" cmpd="sng" w="19050">
                <a:solidFill>
                  <a:srgbClr val="000000"/>
                </a:solidFill>
                <a:prstDash val="solid"/>
                <a:round/>
                <a:headEnd len="med" w="med" type="none"/>
                <a:tailEnd len="med" w="med" type="none"/>
              </a:ln>
            </p:spPr>
          </p:cxnSp>
          <p:cxnSp>
            <p:nvCxnSpPr>
              <p:cNvPr id="2902" name="Google Shape;2902;p48"/>
              <p:cNvCxnSpPr/>
              <p:nvPr/>
            </p:nvCxnSpPr>
            <p:spPr>
              <a:xfrm>
                <a:off x="4065" y="3477"/>
                <a:ext cx="435" cy="0"/>
              </a:xfrm>
              <a:prstGeom prst="straightConnector1">
                <a:avLst/>
              </a:prstGeom>
              <a:noFill/>
              <a:ln cap="flat" cmpd="sng" w="19050">
                <a:solidFill>
                  <a:srgbClr val="000000"/>
                </a:solidFill>
                <a:prstDash val="solid"/>
                <a:round/>
                <a:headEnd len="med" w="med" type="none"/>
                <a:tailEnd len="med" w="med" type="none"/>
              </a:ln>
            </p:spPr>
          </p:cxnSp>
          <p:cxnSp>
            <p:nvCxnSpPr>
              <p:cNvPr id="2903" name="Google Shape;2903;p48"/>
              <p:cNvCxnSpPr/>
              <p:nvPr/>
            </p:nvCxnSpPr>
            <p:spPr>
              <a:xfrm>
                <a:off x="4068" y="3528"/>
                <a:ext cx="435" cy="0"/>
              </a:xfrm>
              <a:prstGeom prst="straightConnector1">
                <a:avLst/>
              </a:prstGeom>
              <a:noFill/>
              <a:ln cap="flat" cmpd="sng" w="19050">
                <a:solidFill>
                  <a:srgbClr val="000000"/>
                </a:solidFill>
                <a:prstDash val="solid"/>
                <a:round/>
                <a:headEnd len="med" w="med" type="none"/>
                <a:tailEnd len="med" w="med" type="none"/>
              </a:ln>
            </p:spPr>
          </p:cxnSp>
          <p:cxnSp>
            <p:nvCxnSpPr>
              <p:cNvPr id="2904" name="Google Shape;2904;p48"/>
              <p:cNvCxnSpPr/>
              <p:nvPr/>
            </p:nvCxnSpPr>
            <p:spPr>
              <a:xfrm>
                <a:off x="4071" y="3579"/>
                <a:ext cx="435" cy="0"/>
              </a:xfrm>
              <a:prstGeom prst="straightConnector1">
                <a:avLst/>
              </a:prstGeom>
              <a:noFill/>
              <a:ln cap="flat" cmpd="sng" w="19050">
                <a:solidFill>
                  <a:srgbClr val="000000"/>
                </a:solidFill>
                <a:prstDash val="solid"/>
                <a:round/>
                <a:headEnd len="med" w="med" type="none"/>
                <a:tailEnd len="med" w="med" type="none"/>
              </a:ln>
            </p:spPr>
          </p:cxnSp>
        </p:grpSp>
        <p:sp>
          <p:nvSpPr>
            <p:cNvPr id="2905" name="Google Shape;2905;p48"/>
            <p:cNvSpPr/>
            <p:nvPr/>
          </p:nvSpPr>
          <p:spPr>
            <a:xfrm>
              <a:off x="3407866" y="3093438"/>
              <a:ext cx="2048551" cy="1988228"/>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2906" name="Google Shape;2906;p48"/>
            <p:cNvSpPr txBox="1"/>
            <p:nvPr/>
          </p:nvSpPr>
          <p:spPr>
            <a:xfrm>
              <a:off x="3446596" y="3128879"/>
              <a:ext cx="2125210" cy="18466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Calibri"/>
                <a:buNone/>
              </a:pPr>
              <a:r>
                <a:rPr b="0" i="1" lang="en-US" sz="2000" u="none" cap="none" strike="noStrike">
                  <a:solidFill>
                    <a:srgbClr val="CC0000"/>
                  </a:solidFill>
                  <a:latin typeface="Calibri"/>
                  <a:ea typeface="Calibri"/>
                  <a:cs typeface="Calibri"/>
                  <a:sym typeface="Calibri"/>
                </a:rPr>
                <a:t>Path-selection  algorithms: </a:t>
              </a:r>
              <a:r>
                <a:rPr b="0" i="0" lang="en-US" sz="2000" u="none" cap="none" strike="noStrike">
                  <a:solidFill>
                    <a:srgbClr val="000000"/>
                  </a:solidFill>
                  <a:latin typeface="Calibri"/>
                  <a:ea typeface="Calibri"/>
                  <a:cs typeface="Calibri"/>
                  <a:sym typeface="Calibri"/>
                </a:rPr>
                <a:t>implemented in </a:t>
              </a:r>
              <a:endParaRPr/>
            </a:p>
            <a:p>
              <a:pPr indent="-171450" lvl="0" marL="228600" marR="0" rtl="0" algn="l">
                <a:lnSpc>
                  <a:spcPct val="100000"/>
                </a:lnSpc>
                <a:spcBef>
                  <a:spcPts val="0"/>
                </a:spcBef>
                <a:spcAft>
                  <a:spcPts val="0"/>
                </a:spcAft>
                <a:buClr>
                  <a:srgbClr val="0000A3"/>
                </a:buClr>
                <a:buSzPts val="1800"/>
                <a:buFont typeface="Arial"/>
                <a:buChar char="•"/>
              </a:pPr>
              <a:r>
                <a:rPr b="0" i="0" lang="en-US" sz="1800" u="none" cap="none" strike="noStrike">
                  <a:solidFill>
                    <a:srgbClr val="000000"/>
                  </a:solidFill>
                  <a:latin typeface="Calibri"/>
                  <a:ea typeface="Calibri"/>
                  <a:cs typeface="Calibri"/>
                  <a:sym typeface="Calibri"/>
                </a:rPr>
                <a:t>routing protocols (OSPF, BGP)</a:t>
              </a:r>
              <a:endParaRPr/>
            </a:p>
            <a:p>
              <a:pPr indent="-171450" lvl="0" marL="228600" marR="0" rtl="0" algn="l">
                <a:lnSpc>
                  <a:spcPct val="100000"/>
                </a:lnSpc>
                <a:spcBef>
                  <a:spcPts val="0"/>
                </a:spcBef>
                <a:spcAft>
                  <a:spcPts val="0"/>
                </a:spcAft>
                <a:buClr>
                  <a:srgbClr val="0000A3"/>
                </a:buClr>
                <a:buSzPts val="1800"/>
                <a:buFont typeface="Arial"/>
                <a:buChar char="•"/>
              </a:pPr>
              <a:r>
                <a:rPr b="0" i="0" lang="en-US" sz="1800" u="none" cap="none" strike="noStrike">
                  <a:solidFill>
                    <a:srgbClr val="000000"/>
                  </a:solidFill>
                  <a:latin typeface="Calibri"/>
                  <a:ea typeface="Calibri"/>
                  <a:cs typeface="Calibri"/>
                  <a:sym typeface="Calibri"/>
                </a:rPr>
                <a:t>SDN controller</a:t>
              </a:r>
              <a:endParaRPr b="0" i="0" sz="2000" u="none" cap="none" strike="noStrike">
                <a:solidFill>
                  <a:srgbClr val="000000"/>
                </a:solidFill>
                <a:latin typeface="Calibri"/>
                <a:ea typeface="Calibri"/>
                <a:cs typeface="Calibri"/>
                <a:sym typeface="Calibri"/>
              </a:endParaRPr>
            </a:p>
          </p:txBody>
        </p:sp>
        <p:sp>
          <p:nvSpPr>
            <p:cNvPr id="2907" name="Google Shape;2907;p48"/>
            <p:cNvSpPr/>
            <p:nvPr/>
          </p:nvSpPr>
          <p:spPr>
            <a:xfrm rot="5400000">
              <a:off x="5728412" y="2923460"/>
              <a:ext cx="479687" cy="868680"/>
            </a:xfrm>
            <a:prstGeom prst="bentArrow">
              <a:avLst>
                <a:gd fmla="val 25000" name="adj1"/>
                <a:gd fmla="val 25000" name="adj2"/>
                <a:gd fmla="val 25000" name="adj3"/>
                <a:gd fmla="val 43750" name="adj4"/>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2908" name="Google Shape;2908;p4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5"/>
                                        </p:tgtEl>
                                        <p:attrNameLst>
                                          <p:attrName>style.visibility</p:attrName>
                                        </p:attrNameLst>
                                      </p:cBhvr>
                                      <p:to>
                                        <p:strVal val="visible"/>
                                      </p:to>
                                    </p:set>
                                    <p:animEffect filter="fade" transition="in">
                                      <p:cBhvr>
                                        <p:cTn dur="500"/>
                                        <p:tgtEl>
                                          <p:spTgt spid="28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3"/>
                                        </p:tgtEl>
                                        <p:attrNameLst>
                                          <p:attrName>style.visibility</p:attrName>
                                        </p:attrNameLst>
                                      </p:cBhvr>
                                      <p:to>
                                        <p:strVal val="visible"/>
                                      </p:to>
                                    </p:set>
                                    <p:animEffect filter="fade" transition="in">
                                      <p:cBhvr>
                                        <p:cTn dur="500"/>
                                        <p:tgtEl>
                                          <p:spTgt spid="28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6"/>
                                        </p:tgtEl>
                                        <p:attrNameLst>
                                          <p:attrName>style.visibility</p:attrName>
                                        </p:attrNameLst>
                                      </p:cBhvr>
                                      <p:to>
                                        <p:strVal val="visible"/>
                                      </p:to>
                                    </p:set>
                                    <p:animEffect filter="fade" transition="in">
                                      <p:cBhvr>
                                        <p:cTn dur="500"/>
                                        <p:tgtEl>
                                          <p:spTgt spid="2886"/>
                                        </p:tgtEl>
                                      </p:cBhvr>
                                    </p:animEffect>
                                  </p:childTnLst>
                                </p:cTn>
                              </p:par>
                              <p:par>
                                <p:cTn fill="hold" nodeType="withEffect" presetClass="entr" presetID="10" presetSubtype="0">
                                  <p:stCondLst>
                                    <p:cond delay="0"/>
                                  </p:stCondLst>
                                  <p:childTnLst>
                                    <p:set>
                                      <p:cBhvr>
                                        <p:cTn dur="1" fill="hold">
                                          <p:stCondLst>
                                            <p:cond delay="0"/>
                                          </p:stCondLst>
                                        </p:cTn>
                                        <p:tgtEl>
                                          <p:spTgt spid="2887"/>
                                        </p:tgtEl>
                                        <p:attrNameLst>
                                          <p:attrName>style.visibility</p:attrName>
                                        </p:attrNameLst>
                                      </p:cBhvr>
                                      <p:to>
                                        <p:strVal val="visible"/>
                                      </p:to>
                                    </p:set>
                                    <p:animEffect filter="fade" transition="in">
                                      <p:cBhvr>
                                        <p:cTn dur="500"/>
                                        <p:tgtEl>
                                          <p:spTgt spid="28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3" name="Shape 2913"/>
        <p:cNvGrpSpPr/>
        <p:nvPr/>
      </p:nvGrpSpPr>
      <p:grpSpPr>
        <a:xfrm>
          <a:off x="0" y="0"/>
          <a:ext cx="0" cy="0"/>
          <a:chOff x="0" y="0"/>
          <a:chExt cx="0" cy="0"/>
        </a:xfrm>
      </p:grpSpPr>
      <p:sp>
        <p:nvSpPr>
          <p:cNvPr id="2914" name="Google Shape;2914;p49"/>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IP Datagram format</a:t>
            </a:r>
            <a:endParaRPr/>
          </a:p>
        </p:txBody>
      </p:sp>
      <p:grpSp>
        <p:nvGrpSpPr>
          <p:cNvPr id="2915" name="Google Shape;2915;p49"/>
          <p:cNvGrpSpPr/>
          <p:nvPr/>
        </p:nvGrpSpPr>
        <p:grpSpPr>
          <a:xfrm>
            <a:off x="4441383" y="1263416"/>
            <a:ext cx="4040188" cy="5326062"/>
            <a:chOff x="1929" y="607"/>
            <a:chExt cx="2545" cy="3355"/>
          </a:xfrm>
        </p:grpSpPr>
        <p:sp>
          <p:nvSpPr>
            <p:cNvPr id="2916" name="Google Shape;2916;p49"/>
            <p:cNvSpPr/>
            <p:nvPr/>
          </p:nvSpPr>
          <p:spPr>
            <a:xfrm>
              <a:off x="1980" y="935"/>
              <a:ext cx="2489" cy="3027"/>
            </a:xfrm>
            <a:prstGeom prst="rect">
              <a:avLst/>
            </a:prstGeom>
            <a:solidFill>
              <a:srgbClr val="FFFFFF"/>
            </a:solidFill>
            <a:ln cap="flat" cmpd="sng" w="19050">
              <a:solidFill>
                <a:srgbClr val="000000"/>
              </a:solidFill>
              <a:prstDash val="solid"/>
              <a:miter lim="800000"/>
              <a:headEnd len="sm" w="sm" type="none"/>
              <a:tailEnd len="sm" w="sm" type="none"/>
            </a:ln>
            <a:effectLst>
              <a:outerShdw blurRad="139700" rotWithShape="0" algn="bl" dir="18900000" dist="38100">
                <a:srgbClr val="0000A3">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17" name="Google Shape;2917;p49"/>
            <p:cNvSpPr txBox="1"/>
            <p:nvPr/>
          </p:nvSpPr>
          <p:spPr>
            <a:xfrm>
              <a:off x="1954" y="973"/>
              <a:ext cx="316"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ver</a:t>
              </a:r>
              <a:endParaRPr b="0" i="0" sz="2400" u="none" cap="none" strike="noStrike">
                <a:solidFill>
                  <a:srgbClr val="000000"/>
                </a:solidFill>
                <a:latin typeface="Arial"/>
                <a:ea typeface="Arial"/>
                <a:cs typeface="Arial"/>
                <a:sym typeface="Arial"/>
              </a:endParaRPr>
            </a:p>
          </p:txBody>
        </p:sp>
        <p:sp>
          <p:nvSpPr>
            <p:cNvPr id="2918" name="Google Shape;2918;p49"/>
            <p:cNvSpPr txBox="1"/>
            <p:nvPr/>
          </p:nvSpPr>
          <p:spPr>
            <a:xfrm>
              <a:off x="3529" y="1012"/>
              <a:ext cx="508"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length</a:t>
              </a:r>
              <a:endParaRPr/>
            </a:p>
          </p:txBody>
        </p:sp>
        <p:cxnSp>
          <p:nvCxnSpPr>
            <p:cNvPr id="2919" name="Google Shape;2919;p49"/>
            <p:cNvCxnSpPr/>
            <p:nvPr/>
          </p:nvCxnSpPr>
          <p:spPr>
            <a:xfrm>
              <a:off x="1988" y="1261"/>
              <a:ext cx="2486" cy="3"/>
            </a:xfrm>
            <a:prstGeom prst="straightConnector1">
              <a:avLst/>
            </a:prstGeom>
            <a:noFill/>
            <a:ln cap="flat" cmpd="sng" w="19050">
              <a:solidFill>
                <a:srgbClr val="000000"/>
              </a:solidFill>
              <a:prstDash val="solid"/>
              <a:round/>
              <a:headEnd len="med" w="med" type="none"/>
              <a:tailEnd len="med" w="med" type="none"/>
            </a:ln>
          </p:spPr>
        </p:cxnSp>
        <p:cxnSp>
          <p:nvCxnSpPr>
            <p:cNvPr id="2920" name="Google Shape;2920;p49"/>
            <p:cNvCxnSpPr/>
            <p:nvPr/>
          </p:nvCxnSpPr>
          <p:spPr>
            <a:xfrm rot="10800000">
              <a:off x="3210" y="941"/>
              <a:ext cx="0" cy="319"/>
            </a:xfrm>
            <a:prstGeom prst="straightConnector1">
              <a:avLst/>
            </a:prstGeom>
            <a:noFill/>
            <a:ln cap="flat" cmpd="sng" w="19050">
              <a:solidFill>
                <a:srgbClr val="000000"/>
              </a:solidFill>
              <a:prstDash val="solid"/>
              <a:round/>
              <a:headEnd len="med" w="med" type="none"/>
              <a:tailEnd len="med" w="med" type="none"/>
            </a:ln>
          </p:spPr>
        </p:cxnSp>
        <p:sp>
          <p:nvSpPr>
            <p:cNvPr id="2921" name="Google Shape;2921;p49"/>
            <p:cNvSpPr txBox="1"/>
            <p:nvPr/>
          </p:nvSpPr>
          <p:spPr>
            <a:xfrm>
              <a:off x="2922" y="607"/>
              <a:ext cx="540"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32 bits</a:t>
              </a:r>
              <a:endParaRPr b="0" i="0" sz="2400" u="none" cap="none" strike="noStrike">
                <a:solidFill>
                  <a:srgbClr val="000000"/>
                </a:solidFill>
                <a:latin typeface="Arial"/>
                <a:ea typeface="Arial"/>
                <a:cs typeface="Arial"/>
                <a:sym typeface="Arial"/>
              </a:endParaRPr>
            </a:p>
          </p:txBody>
        </p:sp>
        <p:cxnSp>
          <p:nvCxnSpPr>
            <p:cNvPr id="2922" name="Google Shape;2922;p49"/>
            <p:cNvCxnSpPr/>
            <p:nvPr/>
          </p:nvCxnSpPr>
          <p:spPr>
            <a:xfrm>
              <a:off x="3552" y="762"/>
              <a:ext cx="899" cy="3"/>
            </a:xfrm>
            <a:prstGeom prst="straightConnector1">
              <a:avLst/>
            </a:prstGeom>
            <a:noFill/>
            <a:ln cap="flat" cmpd="sng" w="19050">
              <a:solidFill>
                <a:srgbClr val="000000"/>
              </a:solidFill>
              <a:prstDash val="solid"/>
              <a:round/>
              <a:headEnd len="med" w="med" type="none"/>
              <a:tailEnd len="med" w="med" type="triangle"/>
            </a:ln>
          </p:spPr>
        </p:cxnSp>
        <p:cxnSp>
          <p:nvCxnSpPr>
            <p:cNvPr id="2923" name="Google Shape;2923;p49"/>
            <p:cNvCxnSpPr/>
            <p:nvPr/>
          </p:nvCxnSpPr>
          <p:spPr>
            <a:xfrm rot="10800000">
              <a:off x="1972" y="769"/>
              <a:ext cx="845" cy="0"/>
            </a:xfrm>
            <a:prstGeom prst="straightConnector1">
              <a:avLst/>
            </a:prstGeom>
            <a:noFill/>
            <a:ln cap="flat" cmpd="sng" w="19050">
              <a:solidFill>
                <a:srgbClr val="000000"/>
              </a:solidFill>
              <a:prstDash val="solid"/>
              <a:round/>
              <a:headEnd len="med" w="med" type="none"/>
              <a:tailEnd len="med" w="med" type="triangle"/>
            </a:ln>
          </p:spPr>
        </p:cxnSp>
        <p:sp>
          <p:nvSpPr>
            <p:cNvPr id="2924" name="Google Shape;2924;p49"/>
            <p:cNvSpPr txBox="1"/>
            <p:nvPr/>
          </p:nvSpPr>
          <p:spPr>
            <a:xfrm>
              <a:off x="2578" y="2943"/>
              <a:ext cx="1351" cy="8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payload data </a:t>
              </a:r>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(variable length,</a:t>
              </a:r>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typically a TCP </a:t>
              </a:r>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or UDP segment)</a:t>
              </a:r>
              <a:endParaRPr b="0" i="0" sz="2400" u="none" cap="none" strike="noStrike">
                <a:solidFill>
                  <a:srgbClr val="000000"/>
                </a:solidFill>
                <a:latin typeface="Arial"/>
                <a:ea typeface="Arial"/>
                <a:cs typeface="Arial"/>
                <a:sym typeface="Arial"/>
              </a:endParaRPr>
            </a:p>
          </p:txBody>
        </p:sp>
        <p:sp>
          <p:nvSpPr>
            <p:cNvPr id="2925" name="Google Shape;2925;p49"/>
            <p:cNvSpPr txBox="1"/>
            <p:nvPr/>
          </p:nvSpPr>
          <p:spPr>
            <a:xfrm>
              <a:off x="1929" y="1320"/>
              <a:ext cx="1356"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16-bit identifier</a:t>
              </a:r>
              <a:endParaRPr b="0" i="0" sz="2000" u="none" cap="none" strike="noStrike">
                <a:solidFill>
                  <a:srgbClr val="000000"/>
                </a:solidFill>
                <a:latin typeface="Arial"/>
                <a:ea typeface="Arial"/>
                <a:cs typeface="Arial"/>
                <a:sym typeface="Arial"/>
              </a:endParaRPr>
            </a:p>
          </p:txBody>
        </p:sp>
        <p:cxnSp>
          <p:nvCxnSpPr>
            <p:cNvPr id="2926" name="Google Shape;2926;p49"/>
            <p:cNvCxnSpPr/>
            <p:nvPr/>
          </p:nvCxnSpPr>
          <p:spPr>
            <a:xfrm>
              <a:off x="1984" y="2205"/>
              <a:ext cx="2489" cy="0"/>
            </a:xfrm>
            <a:prstGeom prst="straightConnector1">
              <a:avLst/>
            </a:prstGeom>
            <a:noFill/>
            <a:ln cap="flat" cmpd="sng" w="19050">
              <a:solidFill>
                <a:srgbClr val="000000"/>
              </a:solidFill>
              <a:prstDash val="solid"/>
              <a:round/>
              <a:headEnd len="med" w="med" type="none"/>
              <a:tailEnd len="med" w="med" type="none"/>
            </a:ln>
          </p:spPr>
        </p:cxnSp>
        <p:cxnSp>
          <p:nvCxnSpPr>
            <p:cNvPr id="2927" name="Google Shape;2927;p49"/>
            <p:cNvCxnSpPr/>
            <p:nvPr/>
          </p:nvCxnSpPr>
          <p:spPr>
            <a:xfrm>
              <a:off x="1984" y="2505"/>
              <a:ext cx="2489" cy="0"/>
            </a:xfrm>
            <a:prstGeom prst="straightConnector1">
              <a:avLst/>
            </a:prstGeom>
            <a:noFill/>
            <a:ln cap="flat" cmpd="sng" w="19050">
              <a:solidFill>
                <a:srgbClr val="000000"/>
              </a:solidFill>
              <a:prstDash val="solid"/>
              <a:round/>
              <a:headEnd len="med" w="med" type="none"/>
              <a:tailEnd len="med" w="med" type="none"/>
            </a:ln>
          </p:spPr>
        </p:cxnSp>
        <p:sp>
          <p:nvSpPr>
            <p:cNvPr id="2928" name="Google Shape;2928;p49"/>
            <p:cNvSpPr txBox="1"/>
            <p:nvPr/>
          </p:nvSpPr>
          <p:spPr>
            <a:xfrm>
              <a:off x="3464" y="1549"/>
              <a:ext cx="804"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header</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checksum</a:t>
              </a:r>
              <a:endParaRPr/>
            </a:p>
          </p:txBody>
        </p:sp>
        <p:sp>
          <p:nvSpPr>
            <p:cNvPr id="2929" name="Google Shape;2929;p49"/>
            <p:cNvSpPr txBox="1"/>
            <p:nvPr/>
          </p:nvSpPr>
          <p:spPr>
            <a:xfrm>
              <a:off x="2008" y="1531"/>
              <a:ext cx="548"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time to</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live</a:t>
              </a:r>
              <a:endParaRPr/>
            </a:p>
          </p:txBody>
        </p:sp>
        <p:sp>
          <p:nvSpPr>
            <p:cNvPr id="2930" name="Google Shape;2930;p49"/>
            <p:cNvSpPr txBox="1"/>
            <p:nvPr/>
          </p:nvSpPr>
          <p:spPr>
            <a:xfrm>
              <a:off x="2539" y="1959"/>
              <a:ext cx="1328" cy="23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source IP address</a:t>
              </a:r>
              <a:endParaRPr b="0" i="0" sz="2400" u="none" cap="none" strike="noStrike">
                <a:solidFill>
                  <a:srgbClr val="000000"/>
                </a:solidFill>
                <a:latin typeface="Arial"/>
                <a:ea typeface="Arial"/>
                <a:cs typeface="Arial"/>
                <a:sym typeface="Arial"/>
              </a:endParaRPr>
            </a:p>
          </p:txBody>
        </p:sp>
        <p:sp>
          <p:nvSpPr>
            <p:cNvPr id="2931" name="Google Shape;2931;p49"/>
            <p:cNvSpPr txBox="1"/>
            <p:nvPr/>
          </p:nvSpPr>
          <p:spPr>
            <a:xfrm>
              <a:off x="2222" y="907"/>
              <a:ext cx="476"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head.</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len</a:t>
              </a:r>
              <a:endParaRPr b="0" i="0" sz="2400" u="none" cap="none" strike="noStrike">
                <a:solidFill>
                  <a:srgbClr val="000000"/>
                </a:solidFill>
                <a:latin typeface="Arial"/>
                <a:ea typeface="Arial"/>
                <a:cs typeface="Arial"/>
                <a:sym typeface="Arial"/>
              </a:endParaRPr>
            </a:p>
          </p:txBody>
        </p:sp>
        <p:sp>
          <p:nvSpPr>
            <p:cNvPr id="2932" name="Google Shape;2932;p49"/>
            <p:cNvSpPr txBox="1"/>
            <p:nvPr/>
          </p:nvSpPr>
          <p:spPr>
            <a:xfrm>
              <a:off x="2646" y="901"/>
              <a:ext cx="572"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type of</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service</a:t>
              </a:r>
              <a:endParaRPr b="0" i="0" sz="2400" u="none" cap="none" strike="noStrike">
                <a:solidFill>
                  <a:srgbClr val="000000"/>
                </a:solidFill>
                <a:latin typeface="Arial"/>
                <a:ea typeface="Arial"/>
                <a:cs typeface="Arial"/>
                <a:sym typeface="Arial"/>
              </a:endParaRPr>
            </a:p>
          </p:txBody>
        </p:sp>
        <p:cxnSp>
          <p:nvCxnSpPr>
            <p:cNvPr id="2933" name="Google Shape;2933;p49"/>
            <p:cNvCxnSpPr/>
            <p:nvPr/>
          </p:nvCxnSpPr>
          <p:spPr>
            <a:xfrm rot="10800000">
              <a:off x="2646" y="938"/>
              <a:ext cx="0" cy="319"/>
            </a:xfrm>
            <a:prstGeom prst="straightConnector1">
              <a:avLst/>
            </a:prstGeom>
            <a:noFill/>
            <a:ln cap="flat" cmpd="sng" w="19050">
              <a:solidFill>
                <a:srgbClr val="000000"/>
              </a:solidFill>
              <a:prstDash val="solid"/>
              <a:round/>
              <a:headEnd len="med" w="med" type="none"/>
              <a:tailEnd len="med" w="med" type="none"/>
            </a:ln>
          </p:spPr>
        </p:cxnSp>
        <p:cxnSp>
          <p:nvCxnSpPr>
            <p:cNvPr id="2934" name="Google Shape;2934;p49"/>
            <p:cNvCxnSpPr/>
            <p:nvPr/>
          </p:nvCxnSpPr>
          <p:spPr>
            <a:xfrm rot="10800000">
              <a:off x="2259" y="944"/>
              <a:ext cx="0" cy="319"/>
            </a:xfrm>
            <a:prstGeom prst="straightConnector1">
              <a:avLst/>
            </a:prstGeom>
            <a:noFill/>
            <a:ln cap="flat" cmpd="sng" w="19050">
              <a:solidFill>
                <a:srgbClr val="000000"/>
              </a:solidFill>
              <a:prstDash val="solid"/>
              <a:round/>
              <a:headEnd len="med" w="med" type="none"/>
              <a:tailEnd len="med" w="med" type="none"/>
            </a:ln>
          </p:spPr>
        </p:cxnSp>
        <p:cxnSp>
          <p:nvCxnSpPr>
            <p:cNvPr id="2935" name="Google Shape;2935;p49"/>
            <p:cNvCxnSpPr/>
            <p:nvPr/>
          </p:nvCxnSpPr>
          <p:spPr>
            <a:xfrm rot="10800000">
              <a:off x="3210" y="1265"/>
              <a:ext cx="0" cy="319"/>
            </a:xfrm>
            <a:prstGeom prst="straightConnector1">
              <a:avLst/>
            </a:prstGeom>
            <a:noFill/>
            <a:ln cap="flat" cmpd="sng" w="19050">
              <a:solidFill>
                <a:srgbClr val="000000"/>
              </a:solidFill>
              <a:prstDash val="solid"/>
              <a:round/>
              <a:headEnd len="med" w="med" type="none"/>
              <a:tailEnd len="med" w="med" type="none"/>
            </a:ln>
          </p:spPr>
        </p:cxnSp>
        <p:sp>
          <p:nvSpPr>
            <p:cNvPr id="2936" name="Google Shape;2936;p49"/>
            <p:cNvSpPr txBox="1"/>
            <p:nvPr/>
          </p:nvSpPr>
          <p:spPr>
            <a:xfrm>
              <a:off x="3117" y="1314"/>
              <a:ext cx="486"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flgs</a:t>
              </a:r>
              <a:endParaRPr b="0" i="0" sz="2000" u="none" cap="none" strike="noStrike">
                <a:solidFill>
                  <a:srgbClr val="000000"/>
                </a:solidFill>
                <a:latin typeface="Arial"/>
                <a:ea typeface="Arial"/>
                <a:cs typeface="Arial"/>
                <a:sym typeface="Arial"/>
              </a:endParaRPr>
            </a:p>
          </p:txBody>
        </p:sp>
        <p:cxnSp>
          <p:nvCxnSpPr>
            <p:cNvPr id="2937" name="Google Shape;2937;p49"/>
            <p:cNvCxnSpPr/>
            <p:nvPr/>
          </p:nvCxnSpPr>
          <p:spPr>
            <a:xfrm rot="10800000">
              <a:off x="3504" y="1259"/>
              <a:ext cx="0" cy="319"/>
            </a:xfrm>
            <a:prstGeom prst="straightConnector1">
              <a:avLst/>
            </a:prstGeom>
            <a:noFill/>
            <a:ln cap="flat" cmpd="sng" w="19050">
              <a:solidFill>
                <a:srgbClr val="000000"/>
              </a:solidFill>
              <a:prstDash val="solid"/>
              <a:round/>
              <a:headEnd len="med" w="med" type="none"/>
              <a:tailEnd len="med" w="med" type="none"/>
            </a:ln>
          </p:spPr>
        </p:cxnSp>
        <p:sp>
          <p:nvSpPr>
            <p:cNvPr id="2938" name="Google Shape;2938;p49"/>
            <p:cNvSpPr txBox="1"/>
            <p:nvPr/>
          </p:nvSpPr>
          <p:spPr>
            <a:xfrm>
              <a:off x="3531" y="1230"/>
              <a:ext cx="900"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fragment</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offset</a:t>
              </a:r>
              <a:endParaRPr b="0" i="0" sz="2000" u="none" cap="none" strike="noStrike">
                <a:solidFill>
                  <a:srgbClr val="000000"/>
                </a:solidFill>
                <a:latin typeface="Arial"/>
                <a:ea typeface="Arial"/>
                <a:cs typeface="Arial"/>
                <a:sym typeface="Arial"/>
              </a:endParaRPr>
            </a:p>
          </p:txBody>
        </p:sp>
        <p:cxnSp>
          <p:nvCxnSpPr>
            <p:cNvPr id="2939" name="Google Shape;2939;p49"/>
            <p:cNvCxnSpPr/>
            <p:nvPr/>
          </p:nvCxnSpPr>
          <p:spPr>
            <a:xfrm>
              <a:off x="1984" y="1581"/>
              <a:ext cx="2489" cy="0"/>
            </a:xfrm>
            <a:prstGeom prst="straightConnector1">
              <a:avLst/>
            </a:prstGeom>
            <a:noFill/>
            <a:ln cap="flat" cmpd="sng" w="19050">
              <a:solidFill>
                <a:srgbClr val="000000"/>
              </a:solidFill>
              <a:prstDash val="solid"/>
              <a:round/>
              <a:headEnd len="med" w="med" type="none"/>
              <a:tailEnd len="med" w="med" type="none"/>
            </a:ln>
          </p:spPr>
        </p:cxnSp>
        <p:cxnSp>
          <p:nvCxnSpPr>
            <p:cNvPr id="2940" name="Google Shape;2940;p49"/>
            <p:cNvCxnSpPr/>
            <p:nvPr/>
          </p:nvCxnSpPr>
          <p:spPr>
            <a:xfrm rot="10800000">
              <a:off x="3210" y="1583"/>
              <a:ext cx="0" cy="319"/>
            </a:xfrm>
            <a:prstGeom prst="straightConnector1">
              <a:avLst/>
            </a:prstGeom>
            <a:noFill/>
            <a:ln cap="flat" cmpd="sng" w="19050">
              <a:solidFill>
                <a:srgbClr val="000000"/>
              </a:solidFill>
              <a:prstDash val="solid"/>
              <a:round/>
              <a:headEnd len="med" w="med" type="none"/>
              <a:tailEnd len="med" w="med" type="none"/>
            </a:ln>
          </p:spPr>
        </p:cxnSp>
        <p:cxnSp>
          <p:nvCxnSpPr>
            <p:cNvPr id="2941" name="Google Shape;2941;p49"/>
            <p:cNvCxnSpPr/>
            <p:nvPr/>
          </p:nvCxnSpPr>
          <p:spPr>
            <a:xfrm>
              <a:off x="1972" y="1905"/>
              <a:ext cx="2489" cy="0"/>
            </a:xfrm>
            <a:prstGeom prst="straightConnector1">
              <a:avLst/>
            </a:prstGeom>
            <a:noFill/>
            <a:ln cap="flat" cmpd="sng" w="19050">
              <a:solidFill>
                <a:srgbClr val="000000"/>
              </a:solidFill>
              <a:prstDash val="solid"/>
              <a:round/>
              <a:headEnd len="med" w="med" type="none"/>
              <a:tailEnd len="med" w="med" type="none"/>
            </a:ln>
          </p:spPr>
        </p:cxnSp>
        <p:sp>
          <p:nvSpPr>
            <p:cNvPr id="2942" name="Google Shape;2942;p49"/>
            <p:cNvSpPr txBox="1"/>
            <p:nvPr/>
          </p:nvSpPr>
          <p:spPr>
            <a:xfrm>
              <a:off x="2668" y="1525"/>
              <a:ext cx="484" cy="40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upper</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layer</a:t>
              </a:r>
              <a:endParaRPr/>
            </a:p>
          </p:txBody>
        </p:sp>
        <p:cxnSp>
          <p:nvCxnSpPr>
            <p:cNvPr id="2943" name="Google Shape;2943;p49"/>
            <p:cNvCxnSpPr/>
            <p:nvPr/>
          </p:nvCxnSpPr>
          <p:spPr>
            <a:xfrm rot="10800000">
              <a:off x="2610" y="1589"/>
              <a:ext cx="0" cy="319"/>
            </a:xfrm>
            <a:prstGeom prst="straightConnector1">
              <a:avLst/>
            </a:prstGeom>
            <a:noFill/>
            <a:ln cap="flat" cmpd="sng" w="19050">
              <a:solidFill>
                <a:srgbClr val="000000"/>
              </a:solidFill>
              <a:prstDash val="solid"/>
              <a:round/>
              <a:headEnd len="med" w="med" type="none"/>
              <a:tailEnd len="med" w="med" type="none"/>
            </a:ln>
          </p:spPr>
        </p:cxnSp>
        <p:sp>
          <p:nvSpPr>
            <p:cNvPr id="2944" name="Google Shape;2944;p49"/>
            <p:cNvSpPr txBox="1"/>
            <p:nvPr/>
          </p:nvSpPr>
          <p:spPr>
            <a:xfrm>
              <a:off x="2450" y="2235"/>
              <a:ext cx="1554" cy="23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destination IP address</a:t>
              </a:r>
              <a:endParaRPr b="0" i="0" sz="2400" u="none" cap="none" strike="noStrike">
                <a:solidFill>
                  <a:srgbClr val="000000"/>
                </a:solidFill>
                <a:latin typeface="Arial"/>
                <a:ea typeface="Arial"/>
                <a:cs typeface="Arial"/>
                <a:sym typeface="Arial"/>
              </a:endParaRPr>
            </a:p>
          </p:txBody>
        </p:sp>
        <p:cxnSp>
          <p:nvCxnSpPr>
            <p:cNvPr id="2945" name="Google Shape;2945;p49"/>
            <p:cNvCxnSpPr/>
            <p:nvPr/>
          </p:nvCxnSpPr>
          <p:spPr>
            <a:xfrm>
              <a:off x="1984" y="2787"/>
              <a:ext cx="2489" cy="0"/>
            </a:xfrm>
            <a:prstGeom prst="straightConnector1">
              <a:avLst/>
            </a:prstGeom>
            <a:noFill/>
            <a:ln cap="flat" cmpd="sng" w="19050">
              <a:solidFill>
                <a:srgbClr val="000000"/>
              </a:solidFill>
              <a:prstDash val="solid"/>
              <a:round/>
              <a:headEnd len="med" w="med" type="none"/>
              <a:tailEnd len="med" w="med" type="none"/>
            </a:ln>
          </p:spPr>
        </p:cxnSp>
        <p:sp>
          <p:nvSpPr>
            <p:cNvPr id="2946" name="Google Shape;2946;p49"/>
            <p:cNvSpPr txBox="1"/>
            <p:nvPr/>
          </p:nvSpPr>
          <p:spPr>
            <a:xfrm>
              <a:off x="2673" y="2529"/>
              <a:ext cx="1060"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options (if any)</a:t>
              </a:r>
              <a:endParaRPr b="0" i="0" sz="2400" u="none" cap="none" strike="noStrike">
                <a:solidFill>
                  <a:srgbClr val="000000"/>
                </a:solidFill>
                <a:latin typeface="Arial"/>
                <a:ea typeface="Arial"/>
                <a:cs typeface="Arial"/>
                <a:sym typeface="Arial"/>
              </a:endParaRPr>
            </a:p>
          </p:txBody>
        </p:sp>
      </p:grpSp>
      <p:grpSp>
        <p:nvGrpSpPr>
          <p:cNvPr id="2947" name="Google Shape;2947;p49"/>
          <p:cNvGrpSpPr/>
          <p:nvPr/>
        </p:nvGrpSpPr>
        <p:grpSpPr>
          <a:xfrm>
            <a:off x="1064770" y="1650761"/>
            <a:ext cx="3598863" cy="369886"/>
            <a:chOff x="-198" y="851"/>
            <a:chExt cx="2267" cy="233"/>
          </a:xfrm>
        </p:grpSpPr>
        <p:sp>
          <p:nvSpPr>
            <p:cNvPr id="2948" name="Google Shape;2948;p49"/>
            <p:cNvSpPr txBox="1"/>
            <p:nvPr/>
          </p:nvSpPr>
          <p:spPr>
            <a:xfrm>
              <a:off x="-198" y="851"/>
              <a:ext cx="1965" cy="2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IP protocol version number</a:t>
              </a:r>
              <a:endParaRPr b="0" i="0" sz="1000" u="none" cap="none" strike="noStrike">
                <a:solidFill>
                  <a:srgbClr val="000000"/>
                </a:solidFill>
                <a:latin typeface="Arial"/>
                <a:ea typeface="Arial"/>
                <a:cs typeface="Arial"/>
                <a:sym typeface="Arial"/>
              </a:endParaRPr>
            </a:p>
          </p:txBody>
        </p:sp>
        <p:cxnSp>
          <p:nvCxnSpPr>
            <p:cNvPr id="2949" name="Google Shape;2949;p49"/>
            <p:cNvCxnSpPr/>
            <p:nvPr/>
          </p:nvCxnSpPr>
          <p:spPr>
            <a:xfrm>
              <a:off x="1740" y="996"/>
              <a:ext cx="329" cy="0"/>
            </a:xfrm>
            <a:prstGeom prst="straightConnector1">
              <a:avLst/>
            </a:prstGeom>
            <a:noFill/>
            <a:ln cap="flat" cmpd="sng" w="19050">
              <a:solidFill>
                <a:srgbClr val="C00000"/>
              </a:solidFill>
              <a:prstDash val="solid"/>
              <a:round/>
              <a:headEnd len="med" w="med" type="none"/>
              <a:tailEnd len="med" w="med" type="none"/>
            </a:ln>
          </p:spPr>
        </p:cxnSp>
      </p:grpSp>
      <p:grpSp>
        <p:nvGrpSpPr>
          <p:cNvPr id="2950" name="Google Shape;2950;p49"/>
          <p:cNvGrpSpPr/>
          <p:nvPr/>
        </p:nvGrpSpPr>
        <p:grpSpPr>
          <a:xfrm>
            <a:off x="1228282" y="2004782"/>
            <a:ext cx="3817939" cy="369888"/>
            <a:chOff x="-95" y="1074"/>
            <a:chExt cx="2405" cy="233"/>
          </a:xfrm>
        </p:grpSpPr>
        <p:sp>
          <p:nvSpPr>
            <p:cNvPr id="2951" name="Google Shape;2951;p49"/>
            <p:cNvSpPr txBox="1"/>
            <p:nvPr/>
          </p:nvSpPr>
          <p:spPr>
            <a:xfrm>
              <a:off x="-95" y="1074"/>
              <a:ext cx="1855" cy="2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header length(bytes)</a:t>
              </a:r>
              <a:endParaRPr b="0" i="0" sz="1000" u="none" cap="none" strike="noStrike">
                <a:solidFill>
                  <a:srgbClr val="000000"/>
                </a:solidFill>
                <a:latin typeface="Arial"/>
                <a:ea typeface="Arial"/>
                <a:cs typeface="Arial"/>
                <a:sym typeface="Arial"/>
              </a:endParaRPr>
            </a:p>
          </p:txBody>
        </p:sp>
        <p:cxnSp>
          <p:nvCxnSpPr>
            <p:cNvPr id="2952" name="Google Shape;2952;p49"/>
            <p:cNvCxnSpPr/>
            <p:nvPr/>
          </p:nvCxnSpPr>
          <p:spPr>
            <a:xfrm>
              <a:off x="1748" y="1184"/>
              <a:ext cx="562" cy="0"/>
            </a:xfrm>
            <a:prstGeom prst="straightConnector1">
              <a:avLst/>
            </a:prstGeom>
            <a:noFill/>
            <a:ln cap="flat" cmpd="sng" w="19050">
              <a:solidFill>
                <a:srgbClr val="C00000"/>
              </a:solidFill>
              <a:prstDash val="solid"/>
              <a:round/>
              <a:headEnd len="med" w="med" type="none"/>
              <a:tailEnd len="med" w="med" type="none"/>
            </a:ln>
          </p:spPr>
        </p:cxnSp>
      </p:grpSp>
      <p:grpSp>
        <p:nvGrpSpPr>
          <p:cNvPr id="2953" name="Google Shape;2953;p49"/>
          <p:cNvGrpSpPr/>
          <p:nvPr/>
        </p:nvGrpSpPr>
        <p:grpSpPr>
          <a:xfrm>
            <a:off x="151955" y="3111541"/>
            <a:ext cx="5535615" cy="1247776"/>
            <a:chOff x="-773" y="1434"/>
            <a:chExt cx="3487" cy="786"/>
          </a:xfrm>
        </p:grpSpPr>
        <p:sp>
          <p:nvSpPr>
            <p:cNvPr id="2954" name="Google Shape;2954;p49"/>
            <p:cNvSpPr txBox="1"/>
            <p:nvPr/>
          </p:nvSpPr>
          <p:spPr>
            <a:xfrm>
              <a:off x="-773" y="1987"/>
              <a:ext cx="2568" cy="23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upper layer protocol </a:t>
              </a:r>
              <a:r>
                <a:rPr b="0" i="0" lang="en-US" sz="1600" u="none" cap="none" strike="noStrike">
                  <a:solidFill>
                    <a:srgbClr val="000000"/>
                  </a:solidFill>
                  <a:latin typeface="Arial"/>
                  <a:ea typeface="Arial"/>
                  <a:cs typeface="Arial"/>
                  <a:sym typeface="Arial"/>
                </a:rPr>
                <a:t>(e.g., TCP or UDP)</a:t>
              </a:r>
              <a:endParaRPr b="0" i="0" sz="1800" u="none" cap="none" strike="noStrike">
                <a:solidFill>
                  <a:srgbClr val="000000"/>
                </a:solidFill>
                <a:latin typeface="Arial"/>
                <a:ea typeface="Arial"/>
                <a:cs typeface="Arial"/>
                <a:sym typeface="Arial"/>
              </a:endParaRPr>
            </a:p>
          </p:txBody>
        </p:sp>
        <p:cxnSp>
          <p:nvCxnSpPr>
            <p:cNvPr id="2955" name="Google Shape;2955;p49"/>
            <p:cNvCxnSpPr/>
            <p:nvPr/>
          </p:nvCxnSpPr>
          <p:spPr>
            <a:xfrm flipH="1" rot="10800000">
              <a:off x="1766" y="1434"/>
              <a:ext cx="948" cy="672"/>
            </a:xfrm>
            <a:prstGeom prst="straightConnector1">
              <a:avLst/>
            </a:prstGeom>
            <a:noFill/>
            <a:ln cap="flat" cmpd="sng" w="19050">
              <a:solidFill>
                <a:srgbClr val="C00000"/>
              </a:solidFill>
              <a:prstDash val="solid"/>
              <a:round/>
              <a:headEnd len="med" w="med" type="none"/>
              <a:tailEnd len="med" w="med" type="none"/>
            </a:ln>
          </p:spPr>
        </p:cxnSp>
      </p:grpSp>
      <p:grpSp>
        <p:nvGrpSpPr>
          <p:cNvPr id="2956" name="Google Shape;2956;p49"/>
          <p:cNvGrpSpPr/>
          <p:nvPr/>
        </p:nvGrpSpPr>
        <p:grpSpPr>
          <a:xfrm>
            <a:off x="8102158" y="1652352"/>
            <a:ext cx="2322512" cy="641350"/>
            <a:chOff x="4235" y="852"/>
            <a:chExt cx="1463" cy="404"/>
          </a:xfrm>
        </p:grpSpPr>
        <p:sp>
          <p:nvSpPr>
            <p:cNvPr id="2957" name="Google Shape;2957;p49"/>
            <p:cNvSpPr txBox="1"/>
            <p:nvPr/>
          </p:nvSpPr>
          <p:spPr>
            <a:xfrm>
              <a:off x="4662" y="852"/>
              <a:ext cx="1036"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total datagram</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length (bytes)</a:t>
              </a:r>
              <a:endParaRPr/>
            </a:p>
          </p:txBody>
        </p:sp>
        <p:cxnSp>
          <p:nvCxnSpPr>
            <p:cNvPr id="2958" name="Google Shape;2958;p49"/>
            <p:cNvCxnSpPr/>
            <p:nvPr/>
          </p:nvCxnSpPr>
          <p:spPr>
            <a:xfrm rot="10800000">
              <a:off x="4235" y="1149"/>
              <a:ext cx="429" cy="0"/>
            </a:xfrm>
            <a:prstGeom prst="straightConnector1">
              <a:avLst/>
            </a:prstGeom>
            <a:noFill/>
            <a:ln cap="flat" cmpd="sng" w="19050">
              <a:solidFill>
                <a:srgbClr val="C00000"/>
              </a:solidFill>
              <a:prstDash val="solid"/>
              <a:round/>
              <a:headEnd len="med" w="med" type="none"/>
              <a:tailEnd len="med" w="med" type="none"/>
            </a:ln>
          </p:spPr>
        </p:cxnSp>
      </p:grpSp>
      <p:grpSp>
        <p:nvGrpSpPr>
          <p:cNvPr id="2959" name="Google Shape;2959;p49"/>
          <p:cNvGrpSpPr/>
          <p:nvPr/>
        </p:nvGrpSpPr>
        <p:grpSpPr>
          <a:xfrm>
            <a:off x="2323661" y="2060348"/>
            <a:ext cx="3378202" cy="1452568"/>
            <a:chOff x="595" y="1109"/>
            <a:chExt cx="2128" cy="915"/>
          </a:xfrm>
        </p:grpSpPr>
        <p:sp>
          <p:nvSpPr>
            <p:cNvPr id="2960" name="Google Shape;2960;p49"/>
            <p:cNvSpPr txBox="1"/>
            <p:nvPr/>
          </p:nvSpPr>
          <p:spPr>
            <a:xfrm>
              <a:off x="595" y="1307"/>
              <a:ext cx="1202" cy="7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“type” of service:</a:t>
              </a:r>
              <a:endParaRPr/>
            </a:p>
            <a:p>
              <a:pPr indent="-165100" lvl="0" marL="285750" marR="0" rtl="0" algn="l">
                <a:lnSpc>
                  <a:spcPct val="100000"/>
                </a:lnSpc>
                <a:spcBef>
                  <a:spcPts val="0"/>
                </a:spcBef>
                <a:spcAft>
                  <a:spcPts val="0"/>
                </a:spcAft>
                <a:buClr>
                  <a:srgbClr val="0000A8"/>
                </a:buClr>
                <a:buSzPts val="1600"/>
                <a:buFont typeface="Noto Sans Symbols"/>
                <a:buChar char="▪"/>
              </a:pPr>
              <a:r>
                <a:rPr b="0" i="0" lang="en-US" sz="1600" u="none" cap="none" strike="noStrike">
                  <a:solidFill>
                    <a:srgbClr val="000000"/>
                  </a:solidFill>
                  <a:latin typeface="Arial"/>
                  <a:ea typeface="Arial"/>
                  <a:cs typeface="Arial"/>
                  <a:sym typeface="Arial"/>
                </a:rPr>
                <a:t>diffserv (0:5)</a:t>
              </a:r>
              <a:endParaRPr/>
            </a:p>
            <a:p>
              <a:pPr indent="-165100" lvl="0" marL="285750" marR="0" rtl="0" algn="l">
                <a:lnSpc>
                  <a:spcPct val="100000"/>
                </a:lnSpc>
                <a:spcBef>
                  <a:spcPts val="0"/>
                </a:spcBef>
                <a:spcAft>
                  <a:spcPts val="0"/>
                </a:spcAft>
                <a:buClr>
                  <a:srgbClr val="0000A8"/>
                </a:buClr>
                <a:buSzPts val="1600"/>
                <a:buFont typeface="Noto Sans Symbols"/>
                <a:buChar char="▪"/>
              </a:pPr>
              <a:r>
                <a:rPr b="0" i="0" lang="en-US" sz="1600" u="none" cap="none" strike="noStrike">
                  <a:solidFill>
                    <a:srgbClr val="000000"/>
                  </a:solidFill>
                  <a:latin typeface="Arial"/>
                  <a:ea typeface="Arial"/>
                  <a:cs typeface="Arial"/>
                  <a:sym typeface="Arial"/>
                </a:rPr>
                <a:t>ECN (6:7)</a:t>
              </a:r>
              <a:endParaRPr/>
            </a:p>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cxnSp>
          <p:nvCxnSpPr>
            <p:cNvPr id="2961" name="Google Shape;2961;p49"/>
            <p:cNvCxnSpPr/>
            <p:nvPr/>
          </p:nvCxnSpPr>
          <p:spPr>
            <a:xfrm flipH="1" rot="10800000">
              <a:off x="1746" y="1109"/>
              <a:ext cx="977" cy="320"/>
            </a:xfrm>
            <a:prstGeom prst="straightConnector1">
              <a:avLst/>
            </a:prstGeom>
            <a:noFill/>
            <a:ln cap="flat" cmpd="sng" w="19050">
              <a:solidFill>
                <a:srgbClr val="C00000"/>
              </a:solidFill>
              <a:prstDash val="solid"/>
              <a:round/>
              <a:headEnd len="med" w="med" type="none"/>
              <a:tailEnd len="med" w="med" type="none"/>
            </a:ln>
          </p:spPr>
        </p:cxnSp>
      </p:grpSp>
      <p:grpSp>
        <p:nvGrpSpPr>
          <p:cNvPr id="2962" name="Google Shape;2962;p49"/>
          <p:cNvGrpSpPr/>
          <p:nvPr/>
        </p:nvGrpSpPr>
        <p:grpSpPr>
          <a:xfrm>
            <a:off x="6330509" y="2273066"/>
            <a:ext cx="4110038" cy="646113"/>
            <a:chOff x="3119" y="1243"/>
            <a:chExt cx="2589" cy="407"/>
          </a:xfrm>
        </p:grpSpPr>
        <p:sp>
          <p:nvSpPr>
            <p:cNvPr id="2963" name="Google Shape;2963;p49"/>
            <p:cNvSpPr txBox="1"/>
            <p:nvPr/>
          </p:nvSpPr>
          <p:spPr>
            <a:xfrm>
              <a:off x="4663" y="1243"/>
              <a:ext cx="1045"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fragmentation/</a:t>
              </a:r>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reassembly</a:t>
              </a:r>
              <a:endParaRPr/>
            </a:p>
          </p:txBody>
        </p:sp>
        <p:cxnSp>
          <p:nvCxnSpPr>
            <p:cNvPr id="2964" name="Google Shape;2964;p49"/>
            <p:cNvCxnSpPr/>
            <p:nvPr/>
          </p:nvCxnSpPr>
          <p:spPr>
            <a:xfrm flipH="1">
              <a:off x="3443" y="1358"/>
              <a:ext cx="1228" cy="177"/>
            </a:xfrm>
            <a:prstGeom prst="straightConnector1">
              <a:avLst/>
            </a:prstGeom>
            <a:noFill/>
            <a:ln cap="flat" cmpd="sng" w="19050">
              <a:solidFill>
                <a:srgbClr val="C00000"/>
              </a:solidFill>
              <a:prstDash val="solid"/>
              <a:round/>
              <a:headEnd len="med" w="med" type="none"/>
              <a:tailEnd len="med" w="med" type="none"/>
            </a:ln>
          </p:spPr>
        </p:cxnSp>
        <p:cxnSp>
          <p:nvCxnSpPr>
            <p:cNvPr id="2965" name="Google Shape;2965;p49"/>
            <p:cNvCxnSpPr/>
            <p:nvPr/>
          </p:nvCxnSpPr>
          <p:spPr>
            <a:xfrm rot="10800000">
              <a:off x="4301" y="1349"/>
              <a:ext cx="381" cy="2"/>
            </a:xfrm>
            <a:prstGeom prst="straightConnector1">
              <a:avLst/>
            </a:prstGeom>
            <a:noFill/>
            <a:ln cap="flat" cmpd="sng" w="19050">
              <a:solidFill>
                <a:srgbClr val="C00000"/>
              </a:solidFill>
              <a:prstDash val="solid"/>
              <a:round/>
              <a:headEnd len="med" w="med" type="none"/>
              <a:tailEnd len="med" w="med" type="none"/>
            </a:ln>
          </p:spPr>
        </p:cxnSp>
        <p:cxnSp>
          <p:nvCxnSpPr>
            <p:cNvPr id="2966" name="Google Shape;2966;p49"/>
            <p:cNvCxnSpPr/>
            <p:nvPr/>
          </p:nvCxnSpPr>
          <p:spPr>
            <a:xfrm flipH="1">
              <a:off x="3119" y="1354"/>
              <a:ext cx="1555" cy="103"/>
            </a:xfrm>
            <a:prstGeom prst="straightConnector1">
              <a:avLst/>
            </a:prstGeom>
            <a:noFill/>
            <a:ln cap="flat" cmpd="sng" w="19050">
              <a:solidFill>
                <a:srgbClr val="C00000"/>
              </a:solidFill>
              <a:prstDash val="solid"/>
              <a:round/>
              <a:headEnd len="med" w="med" type="none"/>
              <a:tailEnd len="med" w="med" type="none"/>
            </a:ln>
          </p:spPr>
        </p:cxnSp>
      </p:grpSp>
      <p:grpSp>
        <p:nvGrpSpPr>
          <p:cNvPr id="2967" name="Google Shape;2967;p49"/>
          <p:cNvGrpSpPr/>
          <p:nvPr/>
        </p:nvGrpSpPr>
        <p:grpSpPr>
          <a:xfrm>
            <a:off x="786919" y="3200477"/>
            <a:ext cx="3975103" cy="723900"/>
            <a:chOff x="-366" y="1483"/>
            <a:chExt cx="2504" cy="456"/>
          </a:xfrm>
        </p:grpSpPr>
        <p:sp>
          <p:nvSpPr>
            <p:cNvPr id="2968" name="Google Shape;2968;p49"/>
            <p:cNvSpPr txBox="1"/>
            <p:nvPr/>
          </p:nvSpPr>
          <p:spPr>
            <a:xfrm>
              <a:off x="-366" y="1551"/>
              <a:ext cx="2144" cy="38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TTL: remaining  max hops</a:t>
              </a:r>
              <a:endParaRPr/>
            </a:p>
            <a:p>
              <a:pPr indent="0" lvl="0" marL="0" marR="0" rtl="0" algn="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(decremented at each router)</a:t>
              </a:r>
              <a:endParaRPr/>
            </a:p>
          </p:txBody>
        </p:sp>
        <p:cxnSp>
          <p:nvCxnSpPr>
            <p:cNvPr id="2969" name="Google Shape;2969;p49"/>
            <p:cNvCxnSpPr/>
            <p:nvPr/>
          </p:nvCxnSpPr>
          <p:spPr>
            <a:xfrm flipH="1" rot="10800000">
              <a:off x="1753" y="1483"/>
              <a:ext cx="385" cy="277"/>
            </a:xfrm>
            <a:prstGeom prst="straightConnector1">
              <a:avLst/>
            </a:prstGeom>
            <a:noFill/>
            <a:ln cap="flat" cmpd="sng" w="19050">
              <a:solidFill>
                <a:srgbClr val="C00000"/>
              </a:solidFill>
              <a:prstDash val="solid"/>
              <a:round/>
              <a:headEnd len="med" w="med" type="none"/>
              <a:tailEnd len="med" w="med" type="none"/>
            </a:ln>
          </p:spPr>
        </p:cxnSp>
      </p:grpSp>
      <p:grpSp>
        <p:nvGrpSpPr>
          <p:cNvPr id="2970" name="Google Shape;2970;p49"/>
          <p:cNvGrpSpPr/>
          <p:nvPr/>
        </p:nvGrpSpPr>
        <p:grpSpPr>
          <a:xfrm>
            <a:off x="1134317" y="4446414"/>
            <a:ext cx="2823045" cy="2083632"/>
            <a:chOff x="419725" y="4467070"/>
            <a:chExt cx="2823045" cy="2083632"/>
          </a:xfrm>
        </p:grpSpPr>
        <p:sp>
          <p:nvSpPr>
            <p:cNvPr id="2971" name="Google Shape;2971;p49"/>
            <p:cNvSpPr/>
            <p:nvPr/>
          </p:nvSpPr>
          <p:spPr>
            <a:xfrm>
              <a:off x="437293" y="4954788"/>
              <a:ext cx="2805477" cy="1465471"/>
            </a:xfrm>
            <a:prstGeom prst="rect">
              <a:avLst/>
            </a:prstGeom>
            <a:noFill/>
            <a:ln>
              <a:noFill/>
            </a:ln>
          </p:spPr>
          <p:txBody>
            <a:bodyPr anchorCtr="0" anchor="t" bIns="45700" lIns="91425" spcFirstLastPara="1" rIns="91425" wrap="square" tIns="45700">
              <a:noAutofit/>
            </a:bodyPr>
            <a:lstStyle/>
            <a:p>
              <a:pPr indent="-223837" lvl="0" marL="342900" marR="0" rtl="0" algn="l">
                <a:lnSpc>
                  <a:spcPct val="85000"/>
                </a:lnSpc>
                <a:spcBef>
                  <a:spcPts val="0"/>
                </a:spcBef>
                <a:spcAft>
                  <a:spcPts val="0"/>
                </a:spcAft>
                <a:buClr>
                  <a:srgbClr val="0000A3"/>
                </a:buClr>
                <a:buSzPts val="2000"/>
                <a:buFont typeface="Noto Sans Symbols"/>
                <a:buChar char="▪"/>
              </a:pPr>
              <a:r>
                <a:rPr b="0" i="0" lang="en-US" sz="2000" u="none" cap="none" strike="noStrike">
                  <a:solidFill>
                    <a:srgbClr val="000000"/>
                  </a:solidFill>
                  <a:latin typeface="Arial"/>
                  <a:ea typeface="Arial"/>
                  <a:cs typeface="Arial"/>
                  <a:sym typeface="Arial"/>
                </a:rPr>
                <a:t>20 bytes of TCP</a:t>
              </a:r>
              <a:endParaRPr/>
            </a:p>
            <a:p>
              <a:pPr indent="-223837" lvl="0" marL="342900" marR="0" rtl="0" algn="l">
                <a:lnSpc>
                  <a:spcPct val="85000"/>
                </a:lnSpc>
                <a:spcBef>
                  <a:spcPts val="400"/>
                </a:spcBef>
                <a:spcAft>
                  <a:spcPts val="0"/>
                </a:spcAft>
                <a:buClr>
                  <a:srgbClr val="0000A3"/>
                </a:buClr>
                <a:buSzPts val="2000"/>
                <a:buFont typeface="Noto Sans Symbols"/>
                <a:buChar char="▪"/>
              </a:pPr>
              <a:r>
                <a:rPr b="0" i="0" lang="en-US" sz="2000" u="none" cap="none" strike="noStrike">
                  <a:solidFill>
                    <a:srgbClr val="000000"/>
                  </a:solidFill>
                  <a:latin typeface="Arial"/>
                  <a:ea typeface="Arial"/>
                  <a:cs typeface="Arial"/>
                  <a:sym typeface="Arial"/>
                </a:rPr>
                <a:t>20 bytes of IP</a:t>
              </a:r>
              <a:endParaRPr/>
            </a:p>
            <a:p>
              <a:pPr indent="-223837" lvl="0" marL="342900" marR="0" rtl="0" algn="l">
                <a:lnSpc>
                  <a:spcPct val="95000"/>
                </a:lnSpc>
                <a:spcBef>
                  <a:spcPts val="400"/>
                </a:spcBef>
                <a:spcAft>
                  <a:spcPts val="0"/>
                </a:spcAft>
                <a:buClr>
                  <a:srgbClr val="0000A3"/>
                </a:buClr>
                <a:buSzPts val="2000"/>
                <a:buFont typeface="Noto Sans Symbols"/>
                <a:buChar char="▪"/>
              </a:pPr>
              <a:r>
                <a:rPr b="0" i="0" lang="en-US" sz="2000" u="none" cap="none" strike="noStrike">
                  <a:solidFill>
                    <a:srgbClr val="000000"/>
                  </a:solidFill>
                  <a:latin typeface="Arial"/>
                  <a:ea typeface="Arial"/>
                  <a:cs typeface="Arial"/>
                  <a:sym typeface="Arial"/>
                </a:rPr>
                <a:t>= 40 bytes + app layer overhead for TCP+IP</a:t>
              </a:r>
              <a:endParaRPr/>
            </a:p>
          </p:txBody>
        </p:sp>
        <p:sp>
          <p:nvSpPr>
            <p:cNvPr id="2972" name="Google Shape;2972;p49"/>
            <p:cNvSpPr/>
            <p:nvPr/>
          </p:nvSpPr>
          <p:spPr>
            <a:xfrm>
              <a:off x="419725" y="4751882"/>
              <a:ext cx="2683239" cy="1798820"/>
            </a:xfrm>
            <a:prstGeom prst="rect">
              <a:avLst/>
            </a:prstGeom>
            <a:noFill/>
            <a:ln cap="flat" cmpd="sng" w="254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73" name="Google Shape;2973;p49"/>
            <p:cNvSpPr txBox="1"/>
            <p:nvPr/>
          </p:nvSpPr>
          <p:spPr>
            <a:xfrm>
              <a:off x="599607" y="4467070"/>
              <a:ext cx="1561325"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overhead</a:t>
              </a:r>
              <a:endParaRPr/>
            </a:p>
          </p:txBody>
        </p:sp>
      </p:grpSp>
      <p:grpSp>
        <p:nvGrpSpPr>
          <p:cNvPr id="2974" name="Google Shape;2974;p49"/>
          <p:cNvGrpSpPr/>
          <p:nvPr/>
        </p:nvGrpSpPr>
        <p:grpSpPr>
          <a:xfrm>
            <a:off x="7719934" y="4348085"/>
            <a:ext cx="3971903" cy="646113"/>
            <a:chOff x="7719934" y="4348085"/>
            <a:chExt cx="3971903" cy="646113"/>
          </a:xfrm>
        </p:grpSpPr>
        <p:sp>
          <p:nvSpPr>
            <p:cNvPr id="2975" name="Google Shape;2975;p49"/>
            <p:cNvSpPr txBox="1"/>
            <p:nvPr/>
          </p:nvSpPr>
          <p:spPr>
            <a:xfrm>
              <a:off x="8778774" y="4348085"/>
              <a:ext cx="2913063" cy="646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e.g., timestamp, record route taken</a:t>
              </a:r>
              <a:endParaRPr/>
            </a:p>
          </p:txBody>
        </p:sp>
        <p:cxnSp>
          <p:nvCxnSpPr>
            <p:cNvPr id="2976" name="Google Shape;2976;p49"/>
            <p:cNvCxnSpPr/>
            <p:nvPr/>
          </p:nvCxnSpPr>
          <p:spPr>
            <a:xfrm>
              <a:off x="7719934" y="4542020"/>
              <a:ext cx="98935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977" name="Google Shape;2977;p49"/>
          <p:cNvGrpSpPr/>
          <p:nvPr/>
        </p:nvGrpSpPr>
        <p:grpSpPr>
          <a:xfrm>
            <a:off x="7739650" y="3384606"/>
            <a:ext cx="3971903" cy="369332"/>
            <a:chOff x="7719934" y="4348085"/>
            <a:chExt cx="3971903" cy="369332"/>
          </a:xfrm>
        </p:grpSpPr>
        <p:sp>
          <p:nvSpPr>
            <p:cNvPr id="2978" name="Google Shape;2978;p49"/>
            <p:cNvSpPr txBox="1"/>
            <p:nvPr/>
          </p:nvSpPr>
          <p:spPr>
            <a:xfrm>
              <a:off x="8778774" y="4348085"/>
              <a:ext cx="29130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32-bit source IP address</a:t>
              </a:r>
              <a:endParaRPr/>
            </a:p>
          </p:txBody>
        </p:sp>
        <p:cxnSp>
          <p:nvCxnSpPr>
            <p:cNvPr id="2979" name="Google Shape;2979;p49"/>
            <p:cNvCxnSpPr/>
            <p:nvPr/>
          </p:nvCxnSpPr>
          <p:spPr>
            <a:xfrm>
              <a:off x="7719934" y="4542020"/>
              <a:ext cx="98935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980" name="Google Shape;2980;p49"/>
          <p:cNvGrpSpPr/>
          <p:nvPr/>
        </p:nvGrpSpPr>
        <p:grpSpPr>
          <a:xfrm>
            <a:off x="7721569" y="3862471"/>
            <a:ext cx="4181130" cy="369332"/>
            <a:chOff x="7719934" y="4348085"/>
            <a:chExt cx="4181130" cy="369332"/>
          </a:xfrm>
        </p:grpSpPr>
        <p:sp>
          <p:nvSpPr>
            <p:cNvPr id="2981" name="Google Shape;2981;p49"/>
            <p:cNvSpPr txBox="1"/>
            <p:nvPr/>
          </p:nvSpPr>
          <p:spPr>
            <a:xfrm>
              <a:off x="8778774" y="4348085"/>
              <a:ext cx="312229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32-bit destination IP address</a:t>
              </a:r>
              <a:endParaRPr/>
            </a:p>
          </p:txBody>
        </p:sp>
        <p:cxnSp>
          <p:nvCxnSpPr>
            <p:cNvPr id="2982" name="Google Shape;2982;p49"/>
            <p:cNvCxnSpPr/>
            <p:nvPr/>
          </p:nvCxnSpPr>
          <p:spPr>
            <a:xfrm>
              <a:off x="7719934" y="4542020"/>
              <a:ext cx="98935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983" name="Google Shape;2983;p49"/>
          <p:cNvGrpSpPr/>
          <p:nvPr/>
        </p:nvGrpSpPr>
        <p:grpSpPr>
          <a:xfrm>
            <a:off x="7737066" y="2920899"/>
            <a:ext cx="3971903" cy="369332"/>
            <a:chOff x="7719934" y="4348085"/>
            <a:chExt cx="3971903" cy="369332"/>
          </a:xfrm>
        </p:grpSpPr>
        <p:sp>
          <p:nvSpPr>
            <p:cNvPr id="2984" name="Google Shape;2984;p49"/>
            <p:cNvSpPr txBox="1"/>
            <p:nvPr/>
          </p:nvSpPr>
          <p:spPr>
            <a:xfrm>
              <a:off x="8778774" y="4348085"/>
              <a:ext cx="291306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header checksum</a:t>
              </a:r>
              <a:endParaRPr/>
            </a:p>
          </p:txBody>
        </p:sp>
        <p:cxnSp>
          <p:nvCxnSpPr>
            <p:cNvPr id="2985" name="Google Shape;2985;p49"/>
            <p:cNvCxnSpPr/>
            <p:nvPr/>
          </p:nvCxnSpPr>
          <p:spPr>
            <a:xfrm>
              <a:off x="7719934" y="4542020"/>
              <a:ext cx="98935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986" name="Google Shape;2986;p49"/>
          <p:cNvGrpSpPr/>
          <p:nvPr/>
        </p:nvGrpSpPr>
        <p:grpSpPr>
          <a:xfrm>
            <a:off x="8948060" y="1758043"/>
            <a:ext cx="2808718" cy="4833257"/>
            <a:chOff x="9209324" y="1834243"/>
            <a:chExt cx="2808718" cy="4833257"/>
          </a:xfrm>
        </p:grpSpPr>
        <p:cxnSp>
          <p:nvCxnSpPr>
            <p:cNvPr id="2987" name="Google Shape;2987;p49"/>
            <p:cNvCxnSpPr/>
            <p:nvPr/>
          </p:nvCxnSpPr>
          <p:spPr>
            <a:xfrm>
              <a:off x="11097988" y="1834243"/>
              <a:ext cx="0" cy="4833257"/>
            </a:xfrm>
            <a:prstGeom prst="straightConnector1">
              <a:avLst/>
            </a:prstGeom>
            <a:noFill/>
            <a:ln cap="flat" cmpd="sng" w="44450">
              <a:solidFill>
                <a:srgbClr val="C00000"/>
              </a:solidFill>
              <a:prstDash val="solid"/>
              <a:miter lim="800000"/>
              <a:headEnd len="med" w="med" type="triangle"/>
              <a:tailEnd len="med" w="med" type="triangle"/>
            </a:ln>
          </p:spPr>
        </p:cxnSp>
        <p:cxnSp>
          <p:nvCxnSpPr>
            <p:cNvPr id="2988" name="Google Shape;2988;p49"/>
            <p:cNvCxnSpPr/>
            <p:nvPr/>
          </p:nvCxnSpPr>
          <p:spPr>
            <a:xfrm>
              <a:off x="10823536" y="1839686"/>
              <a:ext cx="600364" cy="0"/>
            </a:xfrm>
            <a:prstGeom prst="straightConnector1">
              <a:avLst/>
            </a:prstGeom>
            <a:noFill/>
            <a:ln cap="flat" cmpd="sng" w="44450">
              <a:solidFill>
                <a:srgbClr val="C00000"/>
              </a:solidFill>
              <a:prstDash val="solid"/>
              <a:miter lim="800000"/>
              <a:headEnd len="sm" w="sm" type="none"/>
              <a:tailEnd len="sm" w="sm" type="none"/>
            </a:ln>
          </p:spPr>
        </p:cxnSp>
        <p:cxnSp>
          <p:nvCxnSpPr>
            <p:cNvPr id="2989" name="Google Shape;2989;p49"/>
            <p:cNvCxnSpPr/>
            <p:nvPr/>
          </p:nvCxnSpPr>
          <p:spPr>
            <a:xfrm>
              <a:off x="10828978" y="6645729"/>
              <a:ext cx="600364" cy="0"/>
            </a:xfrm>
            <a:prstGeom prst="straightConnector1">
              <a:avLst/>
            </a:prstGeom>
            <a:noFill/>
            <a:ln cap="flat" cmpd="sng" w="44450">
              <a:solidFill>
                <a:srgbClr val="C00000"/>
              </a:solidFill>
              <a:prstDash val="solid"/>
              <a:miter lim="800000"/>
              <a:headEnd len="sm" w="sm" type="none"/>
              <a:tailEnd len="sm" w="sm" type="none"/>
            </a:ln>
          </p:spPr>
        </p:cxnSp>
        <p:sp>
          <p:nvSpPr>
            <p:cNvPr id="2990" name="Google Shape;2990;p49"/>
            <p:cNvSpPr txBox="1"/>
            <p:nvPr/>
          </p:nvSpPr>
          <p:spPr>
            <a:xfrm>
              <a:off x="9209324" y="3788229"/>
              <a:ext cx="2808718"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Maximum length: 64K bytes</a:t>
              </a:r>
              <a:endParaRPr/>
            </a:p>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Typically: 1500 bytes or less</a:t>
              </a:r>
              <a:endParaRPr/>
            </a:p>
          </p:txBody>
        </p:sp>
      </p:grpSp>
      <p:sp>
        <p:nvSpPr>
          <p:cNvPr id="2991" name="Google Shape;2991;p4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7"/>
                                        </p:tgtEl>
                                        <p:attrNameLst>
                                          <p:attrName>style.visibility</p:attrName>
                                        </p:attrNameLst>
                                      </p:cBhvr>
                                      <p:to>
                                        <p:strVal val="visible"/>
                                      </p:to>
                                    </p:set>
                                    <p:animEffect filter="fade" transition="in">
                                      <p:cBhvr>
                                        <p:cTn dur="500"/>
                                        <p:tgtEl>
                                          <p:spTgt spid="29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0"/>
                                        </p:tgtEl>
                                        <p:attrNameLst>
                                          <p:attrName>style.visibility</p:attrName>
                                        </p:attrNameLst>
                                      </p:cBhvr>
                                      <p:to>
                                        <p:strVal val="visible"/>
                                      </p:to>
                                    </p:set>
                                    <p:animEffect filter="fade" transition="in">
                                      <p:cBhvr>
                                        <p:cTn dur="500"/>
                                        <p:tgtEl>
                                          <p:spTgt spid="29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6"/>
                                        </p:tgtEl>
                                        <p:attrNameLst>
                                          <p:attrName>style.visibility</p:attrName>
                                        </p:attrNameLst>
                                      </p:cBhvr>
                                      <p:to>
                                        <p:strVal val="visible"/>
                                      </p:to>
                                    </p:set>
                                    <p:animEffect filter="fade" transition="in">
                                      <p:cBhvr>
                                        <p:cTn dur="500"/>
                                        <p:tgtEl>
                                          <p:spTgt spid="29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6"/>
                                        </p:tgtEl>
                                        <p:attrNameLst>
                                          <p:attrName>style.visibility</p:attrName>
                                        </p:attrNameLst>
                                      </p:cBhvr>
                                      <p:to>
                                        <p:strVal val="visible"/>
                                      </p:to>
                                    </p:set>
                                    <p:animEffect filter="fade" transition="in">
                                      <p:cBhvr>
                                        <p:cTn dur="500"/>
                                        <p:tgtEl>
                                          <p:spTgt spid="29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986"/>
                                        </p:tgtEl>
                                      </p:cBhvr>
                                    </p:animEffect>
                                    <p:set>
                                      <p:cBhvr>
                                        <p:cTn dur="1" fill="hold">
                                          <p:stCondLst>
                                            <p:cond delay="500"/>
                                          </p:stCondLst>
                                        </p:cTn>
                                        <p:tgtEl>
                                          <p:spTgt spid="29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59"/>
                                        </p:tgtEl>
                                        <p:attrNameLst>
                                          <p:attrName>style.visibility</p:attrName>
                                        </p:attrNameLst>
                                      </p:cBhvr>
                                      <p:to>
                                        <p:strVal val="visible"/>
                                      </p:to>
                                    </p:set>
                                    <p:animEffect filter="fade" transition="in">
                                      <p:cBhvr>
                                        <p:cTn dur="500"/>
                                        <p:tgtEl>
                                          <p:spTgt spid="2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7"/>
                                        </p:tgtEl>
                                        <p:attrNameLst>
                                          <p:attrName>style.visibility</p:attrName>
                                        </p:attrNameLst>
                                      </p:cBhvr>
                                      <p:to>
                                        <p:strVal val="visible"/>
                                      </p:to>
                                    </p:set>
                                    <p:animEffect filter="fade" transition="in">
                                      <p:cBhvr>
                                        <p:cTn dur="500"/>
                                        <p:tgtEl>
                                          <p:spTgt spid="29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3"/>
                                        </p:tgtEl>
                                        <p:attrNameLst>
                                          <p:attrName>style.visibility</p:attrName>
                                        </p:attrNameLst>
                                      </p:cBhvr>
                                      <p:to>
                                        <p:strVal val="visible"/>
                                      </p:to>
                                    </p:set>
                                    <p:animEffect filter="fade" transition="in">
                                      <p:cBhvr>
                                        <p:cTn dur="500"/>
                                        <p:tgtEl>
                                          <p:spTgt spid="29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2"/>
                                        </p:tgtEl>
                                        <p:attrNameLst>
                                          <p:attrName>style.visibility</p:attrName>
                                        </p:attrNameLst>
                                      </p:cBhvr>
                                      <p:to>
                                        <p:strVal val="visible"/>
                                      </p:to>
                                    </p:set>
                                    <p:animEffect filter="fade" transition="in">
                                      <p:cBhvr>
                                        <p:cTn dur="500"/>
                                        <p:tgtEl>
                                          <p:spTgt spid="29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3"/>
                                        </p:tgtEl>
                                        <p:attrNameLst>
                                          <p:attrName>style.visibility</p:attrName>
                                        </p:attrNameLst>
                                      </p:cBhvr>
                                      <p:to>
                                        <p:strVal val="visible"/>
                                      </p:to>
                                    </p:set>
                                    <p:animEffect filter="fade" transition="in">
                                      <p:cBhvr>
                                        <p:cTn dur="500"/>
                                        <p:tgtEl>
                                          <p:spTgt spid="29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7"/>
                                        </p:tgtEl>
                                        <p:attrNameLst>
                                          <p:attrName>style.visibility</p:attrName>
                                        </p:attrNameLst>
                                      </p:cBhvr>
                                      <p:to>
                                        <p:strVal val="visible"/>
                                      </p:to>
                                    </p:set>
                                    <p:animEffect filter="fade" transition="in">
                                      <p:cBhvr>
                                        <p:cTn dur="500"/>
                                        <p:tgtEl>
                                          <p:spTgt spid="2977"/>
                                        </p:tgtEl>
                                      </p:cBhvr>
                                    </p:animEffect>
                                  </p:childTnLst>
                                </p:cTn>
                              </p:par>
                              <p:par>
                                <p:cTn fill="hold" nodeType="withEffect" presetClass="entr" presetID="10" presetSubtype="0">
                                  <p:stCondLst>
                                    <p:cond delay="0"/>
                                  </p:stCondLst>
                                  <p:childTnLst>
                                    <p:set>
                                      <p:cBhvr>
                                        <p:cTn dur="1" fill="hold">
                                          <p:stCondLst>
                                            <p:cond delay="0"/>
                                          </p:stCondLst>
                                        </p:cTn>
                                        <p:tgtEl>
                                          <p:spTgt spid="2980"/>
                                        </p:tgtEl>
                                        <p:attrNameLst>
                                          <p:attrName>style.visibility</p:attrName>
                                        </p:attrNameLst>
                                      </p:cBhvr>
                                      <p:to>
                                        <p:strVal val="visible"/>
                                      </p:to>
                                    </p:set>
                                    <p:animEffect filter="fade" transition="in">
                                      <p:cBhvr>
                                        <p:cTn dur="500"/>
                                        <p:tgtEl>
                                          <p:spTgt spid="29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4"/>
                                        </p:tgtEl>
                                        <p:attrNameLst>
                                          <p:attrName>style.visibility</p:attrName>
                                        </p:attrNameLst>
                                      </p:cBhvr>
                                      <p:to>
                                        <p:strVal val="visible"/>
                                      </p:to>
                                    </p:set>
                                    <p:animEffect filter="fade" transition="in">
                                      <p:cBhvr>
                                        <p:cTn dur="500"/>
                                        <p:tgtEl>
                                          <p:spTgt spid="29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0"/>
                                        </p:tgtEl>
                                        <p:attrNameLst>
                                          <p:attrName>style.visibility</p:attrName>
                                        </p:attrNameLst>
                                      </p:cBhvr>
                                      <p:to>
                                        <p:strVal val="visible"/>
                                      </p:to>
                                    </p:set>
                                    <p:animEffect filter="fade" transition="in">
                                      <p:cBhvr>
                                        <p:cTn dur="500"/>
                                        <p:tgtEl>
                                          <p:spTgt spid="29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6" name="Shape 2996"/>
        <p:cNvGrpSpPr/>
        <p:nvPr/>
      </p:nvGrpSpPr>
      <p:grpSpPr>
        <a:xfrm>
          <a:off x="0" y="0"/>
          <a:ext cx="0" cy="0"/>
          <a:chOff x="0" y="0"/>
          <a:chExt cx="0" cy="0"/>
        </a:xfrm>
      </p:grpSpPr>
      <p:sp>
        <p:nvSpPr>
          <p:cNvPr id="2997" name="Google Shape;2997;p50"/>
          <p:cNvSpPr txBox="1"/>
          <p:nvPr>
            <p:ph idx="1" type="body"/>
          </p:nvPr>
        </p:nvSpPr>
        <p:spPr>
          <a:xfrm>
            <a:off x="872790" y="1409001"/>
            <a:ext cx="5557988" cy="4841896"/>
          </a:xfrm>
          <a:prstGeom prst="rect">
            <a:avLst/>
          </a:prstGeom>
          <a:noFill/>
          <a:ln>
            <a:noFill/>
          </a:ln>
        </p:spPr>
        <p:txBody>
          <a:bodyPr anchorCtr="0" anchor="t" bIns="45700" lIns="91425" spcFirstLastPara="1" rIns="91425" wrap="square" tIns="45700">
            <a:normAutofit/>
          </a:bodyPr>
          <a:lstStyle/>
          <a:p>
            <a:pPr indent="-293688" lvl="0" marL="352425" rtl="0" algn="l">
              <a:lnSpc>
                <a:spcPct val="90000"/>
              </a:lnSpc>
              <a:spcBef>
                <a:spcPts val="0"/>
              </a:spcBef>
              <a:spcAft>
                <a:spcPts val="0"/>
              </a:spcAft>
              <a:buSzPts val="3200"/>
              <a:buChar char="▪"/>
            </a:pPr>
            <a:r>
              <a:rPr lang="en-US" sz="3200">
                <a:solidFill>
                  <a:srgbClr val="C00000"/>
                </a:solidFill>
              </a:rPr>
              <a:t>IP address:</a:t>
            </a:r>
            <a:r>
              <a:rPr lang="en-US">
                <a:solidFill>
                  <a:srgbClr val="C00000"/>
                </a:solidFill>
              </a:rPr>
              <a:t> </a:t>
            </a:r>
            <a:r>
              <a:rPr lang="en-US"/>
              <a:t>32-bit identifier associated with each host or router </a:t>
            </a:r>
            <a:r>
              <a:rPr i="1" lang="en-US">
                <a:solidFill>
                  <a:srgbClr val="0000A3"/>
                </a:solidFill>
              </a:rPr>
              <a:t>interface</a:t>
            </a:r>
            <a:r>
              <a:rPr lang="en-US"/>
              <a:t> </a:t>
            </a:r>
            <a:endParaRPr/>
          </a:p>
          <a:p>
            <a:pPr indent="-293688" lvl="0" marL="352425" rtl="0" algn="l">
              <a:lnSpc>
                <a:spcPct val="90000"/>
              </a:lnSpc>
              <a:spcBef>
                <a:spcPts val="1000"/>
              </a:spcBef>
              <a:spcAft>
                <a:spcPts val="0"/>
              </a:spcAft>
              <a:buSzPts val="3200"/>
              <a:buChar char="▪"/>
            </a:pPr>
            <a:r>
              <a:rPr lang="en-US" sz="3200">
                <a:solidFill>
                  <a:srgbClr val="CC0000"/>
                </a:solidFill>
              </a:rPr>
              <a:t>interface:</a:t>
            </a:r>
            <a:r>
              <a:rPr lang="en-US"/>
              <a:t> connection between host/router and physical link</a:t>
            </a:r>
            <a:endParaRPr/>
          </a:p>
          <a:p>
            <a:pPr indent="-298449" lvl="1" marL="522288" rtl="0" algn="l">
              <a:lnSpc>
                <a:spcPct val="90000"/>
              </a:lnSpc>
              <a:spcBef>
                <a:spcPts val="500"/>
              </a:spcBef>
              <a:spcAft>
                <a:spcPts val="0"/>
              </a:spcAft>
              <a:buSzPts val="2800"/>
              <a:buChar char="•"/>
            </a:pPr>
            <a:r>
              <a:rPr lang="en-US" sz="2800"/>
              <a:t>router’s typically have multiple interfaces</a:t>
            </a:r>
            <a:endParaRPr/>
          </a:p>
          <a:p>
            <a:pPr indent="-298449" lvl="1" marL="522288" rtl="0" algn="l">
              <a:lnSpc>
                <a:spcPct val="90000"/>
              </a:lnSpc>
              <a:spcBef>
                <a:spcPts val="500"/>
              </a:spcBef>
              <a:spcAft>
                <a:spcPts val="0"/>
              </a:spcAft>
              <a:buSzPts val="2800"/>
              <a:buChar char="•"/>
            </a:pPr>
            <a:r>
              <a:rPr lang="en-US" sz="2800"/>
              <a:t>host typically has one or two interfaces </a:t>
            </a:r>
            <a:r>
              <a:rPr lang="en-US"/>
              <a:t>(e.g., wired Ethernet, wireless 802.11)</a:t>
            </a:r>
            <a:endParaRPr/>
          </a:p>
          <a:p>
            <a:pPr indent="0" lvl="0" marL="298450" rtl="0" algn="l">
              <a:lnSpc>
                <a:spcPct val="90000"/>
              </a:lnSpc>
              <a:spcBef>
                <a:spcPts val="1000"/>
              </a:spcBef>
              <a:spcAft>
                <a:spcPts val="0"/>
              </a:spcAft>
              <a:buSzPts val="3200"/>
              <a:buNone/>
            </a:pPr>
            <a:r>
              <a:t/>
            </a:r>
            <a:endParaRPr sz="3200"/>
          </a:p>
        </p:txBody>
      </p:sp>
      <p:sp>
        <p:nvSpPr>
          <p:cNvPr id="2998" name="Google Shape;2998;p50"/>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IP addressing: introduction</a:t>
            </a:r>
            <a:endParaRPr/>
          </a:p>
        </p:txBody>
      </p:sp>
      <p:sp>
        <p:nvSpPr>
          <p:cNvPr id="2999" name="Google Shape;2999;p50"/>
          <p:cNvSpPr/>
          <p:nvPr/>
        </p:nvSpPr>
        <p:spPr>
          <a:xfrm rot="-5400000">
            <a:off x="8946356" y="3046530"/>
            <a:ext cx="846137"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00" name="Google Shape;3000;p50"/>
          <p:cNvSpPr/>
          <p:nvPr/>
        </p:nvSpPr>
        <p:spPr>
          <a:xfrm rot="10800000">
            <a:off x="9944100" y="1720173"/>
            <a:ext cx="846138"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01" name="Google Shape;3001;p50"/>
          <p:cNvSpPr/>
          <p:nvPr/>
        </p:nvSpPr>
        <p:spPr>
          <a:xfrm>
            <a:off x="7908925" y="1302661"/>
            <a:ext cx="1038225" cy="1927225"/>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02" name="Google Shape;3002;p50"/>
          <p:cNvSpPr txBox="1"/>
          <p:nvPr/>
        </p:nvSpPr>
        <p:spPr>
          <a:xfrm>
            <a:off x="7291388" y="1132798"/>
            <a:ext cx="825500"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223.1.1.1</a:t>
            </a:r>
            <a:endParaRPr b="0" i="0" sz="1200" u="none" cap="none" strike="noStrike">
              <a:solidFill>
                <a:srgbClr val="000000"/>
              </a:solidFill>
              <a:latin typeface="Comic Sans MS"/>
              <a:ea typeface="Comic Sans MS"/>
              <a:cs typeface="Comic Sans MS"/>
              <a:sym typeface="Comic Sans MS"/>
            </a:endParaRPr>
          </a:p>
        </p:txBody>
      </p:sp>
      <p:grpSp>
        <p:nvGrpSpPr>
          <p:cNvPr id="3003" name="Google Shape;3003;p50"/>
          <p:cNvGrpSpPr/>
          <p:nvPr/>
        </p:nvGrpSpPr>
        <p:grpSpPr>
          <a:xfrm>
            <a:off x="6557963" y="2093236"/>
            <a:ext cx="920750" cy="276225"/>
            <a:chOff x="3251" y="608"/>
            <a:chExt cx="580" cy="174"/>
          </a:xfrm>
        </p:grpSpPr>
        <p:sp>
          <p:nvSpPr>
            <p:cNvPr id="3004" name="Google Shape;3004;p50"/>
            <p:cNvSpPr/>
            <p:nvPr/>
          </p:nvSpPr>
          <p:spPr>
            <a:xfrm>
              <a:off x="3306" y="657"/>
              <a:ext cx="525"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05" name="Google Shape;3005;p50"/>
            <p:cNvSpPr txBox="1"/>
            <p:nvPr/>
          </p:nvSpPr>
          <p:spPr>
            <a:xfrm>
              <a:off x="3251" y="608"/>
              <a:ext cx="521" cy="1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223.1.1.2</a:t>
              </a:r>
              <a:endParaRPr b="0" i="0" sz="1200" u="none" cap="none" strike="noStrike">
                <a:solidFill>
                  <a:srgbClr val="000000"/>
                </a:solidFill>
                <a:latin typeface="Comic Sans MS"/>
                <a:ea typeface="Comic Sans MS"/>
                <a:cs typeface="Comic Sans MS"/>
                <a:sym typeface="Comic Sans MS"/>
              </a:endParaRPr>
            </a:p>
          </p:txBody>
        </p:sp>
      </p:grpSp>
      <p:sp>
        <p:nvSpPr>
          <p:cNvPr id="3006" name="Google Shape;3006;p50"/>
          <p:cNvSpPr txBox="1"/>
          <p:nvPr/>
        </p:nvSpPr>
        <p:spPr>
          <a:xfrm>
            <a:off x="7396163" y="3088598"/>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223.1.1.3</a:t>
            </a:r>
            <a:endParaRPr b="0" i="0" sz="1200" u="none" cap="none" strike="noStrike">
              <a:solidFill>
                <a:srgbClr val="000000"/>
              </a:solidFill>
              <a:latin typeface="Comic Sans MS"/>
              <a:ea typeface="Comic Sans MS"/>
              <a:cs typeface="Comic Sans MS"/>
              <a:sym typeface="Comic Sans MS"/>
            </a:endParaRPr>
          </a:p>
        </p:txBody>
      </p:sp>
      <p:sp>
        <p:nvSpPr>
          <p:cNvPr id="3007" name="Google Shape;3007;p50"/>
          <p:cNvSpPr txBox="1"/>
          <p:nvPr/>
        </p:nvSpPr>
        <p:spPr>
          <a:xfrm>
            <a:off x="8365672" y="2275798"/>
            <a:ext cx="82708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223.1.1.4</a:t>
            </a:r>
            <a:endParaRPr b="0" i="0" sz="1200" u="none" cap="none" strike="noStrike">
              <a:solidFill>
                <a:srgbClr val="000000"/>
              </a:solidFill>
              <a:latin typeface="Comic Sans MS"/>
              <a:ea typeface="Comic Sans MS"/>
              <a:cs typeface="Comic Sans MS"/>
              <a:sym typeface="Comic Sans MS"/>
            </a:endParaRPr>
          </a:p>
        </p:txBody>
      </p:sp>
      <p:sp>
        <p:nvSpPr>
          <p:cNvPr id="3008" name="Google Shape;3008;p50"/>
          <p:cNvSpPr txBox="1"/>
          <p:nvPr/>
        </p:nvSpPr>
        <p:spPr>
          <a:xfrm>
            <a:off x="9578749" y="2277157"/>
            <a:ext cx="827087"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223.1.2.9</a:t>
            </a:r>
            <a:endParaRPr b="0" i="0" sz="1200" u="none" cap="none" strike="noStrike">
              <a:solidFill>
                <a:srgbClr val="000000"/>
              </a:solidFill>
              <a:latin typeface="Comic Sans MS"/>
              <a:ea typeface="Comic Sans MS"/>
              <a:cs typeface="Comic Sans MS"/>
              <a:sym typeface="Comic Sans MS"/>
            </a:endParaRPr>
          </a:p>
        </p:txBody>
      </p:sp>
      <p:sp>
        <p:nvSpPr>
          <p:cNvPr id="3009" name="Google Shape;3009;p50"/>
          <p:cNvSpPr txBox="1"/>
          <p:nvPr/>
        </p:nvSpPr>
        <p:spPr>
          <a:xfrm>
            <a:off x="10148207" y="3220134"/>
            <a:ext cx="82708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223.1.2.2</a:t>
            </a:r>
            <a:endParaRPr b="0" i="0" sz="1200" u="none" cap="none" strike="noStrike">
              <a:solidFill>
                <a:srgbClr val="000000"/>
              </a:solidFill>
              <a:latin typeface="Comic Sans MS"/>
              <a:ea typeface="Comic Sans MS"/>
              <a:cs typeface="Comic Sans MS"/>
              <a:sym typeface="Comic Sans MS"/>
            </a:endParaRPr>
          </a:p>
        </p:txBody>
      </p:sp>
      <p:sp>
        <p:nvSpPr>
          <p:cNvPr id="3010" name="Google Shape;3010;p50"/>
          <p:cNvSpPr txBox="1"/>
          <p:nvPr/>
        </p:nvSpPr>
        <p:spPr>
          <a:xfrm>
            <a:off x="10107612" y="1703391"/>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223.1.2.1</a:t>
            </a:r>
            <a:endParaRPr b="0" i="0" sz="1200" u="none" cap="none" strike="noStrike">
              <a:solidFill>
                <a:srgbClr val="000000"/>
              </a:solidFill>
              <a:latin typeface="Comic Sans MS"/>
              <a:ea typeface="Comic Sans MS"/>
              <a:cs typeface="Comic Sans MS"/>
              <a:sym typeface="Comic Sans MS"/>
            </a:endParaRPr>
          </a:p>
        </p:txBody>
      </p:sp>
      <p:cxnSp>
        <p:nvCxnSpPr>
          <p:cNvPr id="3011" name="Google Shape;3011;p50"/>
          <p:cNvCxnSpPr/>
          <p:nvPr/>
        </p:nvCxnSpPr>
        <p:spPr>
          <a:xfrm>
            <a:off x="9359900" y="2735036"/>
            <a:ext cx="0" cy="879025"/>
          </a:xfrm>
          <a:prstGeom prst="straightConnector1">
            <a:avLst/>
          </a:prstGeom>
          <a:noFill/>
          <a:ln cap="flat" cmpd="sng" w="19050">
            <a:solidFill>
              <a:srgbClr val="000000"/>
            </a:solidFill>
            <a:prstDash val="solid"/>
            <a:round/>
            <a:headEnd len="med" w="med" type="none"/>
            <a:tailEnd len="med" w="med" type="none"/>
          </a:ln>
        </p:spPr>
      </p:cxnSp>
      <p:sp>
        <p:nvSpPr>
          <p:cNvPr id="3012" name="Google Shape;3012;p50"/>
          <p:cNvSpPr txBox="1"/>
          <p:nvPr/>
        </p:nvSpPr>
        <p:spPr>
          <a:xfrm>
            <a:off x="9955213" y="4195086"/>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223.1.3.2</a:t>
            </a:r>
            <a:endParaRPr b="0" i="0" sz="1200" u="none" cap="none" strike="noStrike">
              <a:solidFill>
                <a:srgbClr val="000000"/>
              </a:solidFill>
              <a:latin typeface="Comic Sans MS"/>
              <a:ea typeface="Comic Sans MS"/>
              <a:cs typeface="Comic Sans MS"/>
              <a:sym typeface="Comic Sans MS"/>
            </a:endParaRPr>
          </a:p>
        </p:txBody>
      </p:sp>
      <p:sp>
        <p:nvSpPr>
          <p:cNvPr id="3013" name="Google Shape;3013;p50"/>
          <p:cNvSpPr txBox="1"/>
          <p:nvPr/>
        </p:nvSpPr>
        <p:spPr>
          <a:xfrm>
            <a:off x="8712200" y="4199848"/>
            <a:ext cx="827088"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223.1.3.1</a:t>
            </a:r>
            <a:endParaRPr b="0" i="0" sz="1200" u="none" cap="none" strike="noStrike">
              <a:solidFill>
                <a:srgbClr val="000000"/>
              </a:solidFill>
              <a:latin typeface="Comic Sans MS"/>
              <a:ea typeface="Comic Sans MS"/>
              <a:cs typeface="Comic Sans MS"/>
              <a:sym typeface="Comic Sans MS"/>
            </a:endParaRPr>
          </a:p>
        </p:txBody>
      </p:sp>
      <p:grpSp>
        <p:nvGrpSpPr>
          <p:cNvPr id="3014" name="Google Shape;3014;p50"/>
          <p:cNvGrpSpPr/>
          <p:nvPr/>
        </p:nvGrpSpPr>
        <p:grpSpPr>
          <a:xfrm>
            <a:off x="8885238" y="2996523"/>
            <a:ext cx="912812" cy="276225"/>
            <a:chOff x="4550" y="1257"/>
            <a:chExt cx="575" cy="174"/>
          </a:xfrm>
        </p:grpSpPr>
        <p:sp>
          <p:nvSpPr>
            <p:cNvPr id="3015" name="Google Shape;3015;p50"/>
            <p:cNvSpPr/>
            <p:nvPr/>
          </p:nvSpPr>
          <p:spPr>
            <a:xfrm>
              <a:off x="4587" y="1284"/>
              <a:ext cx="534"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16" name="Google Shape;3016;p50"/>
            <p:cNvSpPr txBox="1"/>
            <p:nvPr/>
          </p:nvSpPr>
          <p:spPr>
            <a:xfrm>
              <a:off x="4550" y="1257"/>
              <a:ext cx="575" cy="1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223.1.3.27</a:t>
              </a:r>
              <a:endParaRPr b="0" i="0" sz="1200" u="none" cap="none" strike="noStrike">
                <a:solidFill>
                  <a:srgbClr val="000000"/>
                </a:solidFill>
                <a:latin typeface="Comic Sans MS"/>
                <a:ea typeface="Comic Sans MS"/>
                <a:cs typeface="Comic Sans MS"/>
                <a:sym typeface="Comic Sans MS"/>
              </a:endParaRPr>
            </a:p>
          </p:txBody>
        </p:sp>
      </p:grpSp>
      <p:grpSp>
        <p:nvGrpSpPr>
          <p:cNvPr id="3017" name="Google Shape;3017;p50"/>
          <p:cNvGrpSpPr/>
          <p:nvPr/>
        </p:nvGrpSpPr>
        <p:grpSpPr>
          <a:xfrm>
            <a:off x="6858453" y="5763539"/>
            <a:ext cx="5043488" cy="947504"/>
            <a:chOff x="6727825" y="5192036"/>
            <a:chExt cx="5043488" cy="822325"/>
          </a:xfrm>
        </p:grpSpPr>
        <p:sp>
          <p:nvSpPr>
            <p:cNvPr id="3018" name="Google Shape;3018;p50"/>
            <p:cNvSpPr txBox="1"/>
            <p:nvPr/>
          </p:nvSpPr>
          <p:spPr>
            <a:xfrm>
              <a:off x="6727825" y="5192036"/>
              <a:ext cx="5043488"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223.1.1.1 = 11011111 00000001 00000001 00000001</a:t>
              </a:r>
              <a:endParaRPr b="0" i="0" sz="1800" u="none" cap="none" strike="noStrike">
                <a:solidFill>
                  <a:srgbClr val="000000"/>
                </a:solidFill>
                <a:latin typeface="Comic Sans MS"/>
                <a:ea typeface="Comic Sans MS"/>
                <a:cs typeface="Comic Sans MS"/>
                <a:sym typeface="Comic Sans MS"/>
              </a:endParaRPr>
            </a:p>
          </p:txBody>
        </p:sp>
        <p:sp>
          <p:nvSpPr>
            <p:cNvPr id="3019" name="Google Shape;3019;p50"/>
            <p:cNvSpPr/>
            <p:nvPr/>
          </p:nvSpPr>
          <p:spPr>
            <a:xfrm>
              <a:off x="7905750" y="5447623"/>
              <a:ext cx="892175" cy="92075"/>
            </a:xfrm>
            <a:custGeom>
              <a:rect b="b" l="l" r="r" t="t"/>
              <a:pathLst>
                <a:path extrusionOk="0" h="58" w="562">
                  <a:moveTo>
                    <a:pt x="0" y="0"/>
                  </a:moveTo>
                  <a:lnTo>
                    <a:pt x="0" y="58"/>
                  </a:lnTo>
                  <a:lnTo>
                    <a:pt x="562" y="58"/>
                  </a:lnTo>
                  <a:lnTo>
                    <a:pt x="562" y="16"/>
                  </a:lnTo>
                </a:path>
              </a:pathLst>
            </a:custGeom>
            <a:noFill/>
            <a:ln cap="flat" cmpd="sng" w="190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20" name="Google Shape;3020;p50"/>
            <p:cNvSpPr/>
            <p:nvPr/>
          </p:nvSpPr>
          <p:spPr>
            <a:xfrm>
              <a:off x="8867775" y="5466673"/>
              <a:ext cx="892175"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21" name="Google Shape;3021;p50"/>
            <p:cNvSpPr/>
            <p:nvPr/>
          </p:nvSpPr>
          <p:spPr>
            <a:xfrm>
              <a:off x="9832975" y="5469848"/>
              <a:ext cx="869950"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22" name="Google Shape;3022;p50"/>
            <p:cNvSpPr/>
            <p:nvPr/>
          </p:nvSpPr>
          <p:spPr>
            <a:xfrm>
              <a:off x="10798175" y="5473023"/>
              <a:ext cx="869950"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23" name="Google Shape;3023;p50"/>
            <p:cNvSpPr txBox="1"/>
            <p:nvPr/>
          </p:nvSpPr>
          <p:spPr>
            <a:xfrm>
              <a:off x="8104188" y="5668286"/>
              <a:ext cx="5222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223</a:t>
              </a:r>
              <a:endParaRPr b="0" i="0" sz="1800" u="none" cap="none" strike="noStrike">
                <a:solidFill>
                  <a:srgbClr val="000000"/>
                </a:solidFill>
                <a:latin typeface="Comic Sans MS"/>
                <a:ea typeface="Comic Sans MS"/>
                <a:cs typeface="Comic Sans MS"/>
                <a:sym typeface="Comic Sans MS"/>
              </a:endParaRPr>
            </a:p>
          </p:txBody>
        </p:sp>
        <p:sp>
          <p:nvSpPr>
            <p:cNvPr id="3024" name="Google Shape;3024;p50"/>
            <p:cNvSpPr txBox="1"/>
            <p:nvPr/>
          </p:nvSpPr>
          <p:spPr>
            <a:xfrm>
              <a:off x="9147175" y="5677811"/>
              <a:ext cx="29686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800" u="none" cap="none" strike="noStrike">
                <a:solidFill>
                  <a:srgbClr val="000000"/>
                </a:solidFill>
                <a:latin typeface="Comic Sans MS"/>
                <a:ea typeface="Comic Sans MS"/>
                <a:cs typeface="Comic Sans MS"/>
                <a:sym typeface="Comic Sans MS"/>
              </a:endParaRPr>
            </a:p>
          </p:txBody>
        </p:sp>
        <p:sp>
          <p:nvSpPr>
            <p:cNvPr id="3025" name="Google Shape;3025;p50"/>
            <p:cNvSpPr txBox="1"/>
            <p:nvPr/>
          </p:nvSpPr>
          <p:spPr>
            <a:xfrm>
              <a:off x="11104563" y="5677811"/>
              <a:ext cx="2968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800" u="none" cap="none" strike="noStrike">
                <a:solidFill>
                  <a:srgbClr val="000000"/>
                </a:solidFill>
                <a:latin typeface="Comic Sans MS"/>
                <a:ea typeface="Comic Sans MS"/>
                <a:cs typeface="Comic Sans MS"/>
                <a:sym typeface="Comic Sans MS"/>
              </a:endParaRPr>
            </a:p>
          </p:txBody>
        </p:sp>
        <p:sp>
          <p:nvSpPr>
            <p:cNvPr id="3026" name="Google Shape;3026;p50"/>
            <p:cNvSpPr txBox="1"/>
            <p:nvPr/>
          </p:nvSpPr>
          <p:spPr>
            <a:xfrm>
              <a:off x="10085388" y="5677811"/>
              <a:ext cx="2968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800" u="none" cap="none" strike="noStrike">
                <a:solidFill>
                  <a:srgbClr val="000000"/>
                </a:solidFill>
                <a:latin typeface="Comic Sans MS"/>
                <a:ea typeface="Comic Sans MS"/>
                <a:cs typeface="Comic Sans MS"/>
                <a:sym typeface="Comic Sans MS"/>
              </a:endParaRPr>
            </a:p>
          </p:txBody>
        </p:sp>
      </p:grpSp>
      <p:grpSp>
        <p:nvGrpSpPr>
          <p:cNvPr id="3027" name="Google Shape;3027;p50"/>
          <p:cNvGrpSpPr/>
          <p:nvPr/>
        </p:nvGrpSpPr>
        <p:grpSpPr>
          <a:xfrm>
            <a:off x="7116763" y="1378861"/>
            <a:ext cx="641350" cy="558800"/>
            <a:chOff x="-44" y="1473"/>
            <a:chExt cx="981" cy="1105"/>
          </a:xfrm>
        </p:grpSpPr>
        <p:pic>
          <p:nvPicPr>
            <p:cNvPr descr="desktop_computer_stylized_medium" id="3028" name="Google Shape;3028;p5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029" name="Google Shape;3029;p5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030" name="Google Shape;3030;p50"/>
          <p:cNvGrpSpPr/>
          <p:nvPr/>
        </p:nvGrpSpPr>
        <p:grpSpPr>
          <a:xfrm>
            <a:off x="7112000" y="1977348"/>
            <a:ext cx="641350" cy="558800"/>
            <a:chOff x="-44" y="1473"/>
            <a:chExt cx="981" cy="1105"/>
          </a:xfrm>
        </p:grpSpPr>
        <p:pic>
          <p:nvPicPr>
            <p:cNvPr descr="desktop_computer_stylized_medium" id="3031" name="Google Shape;3031;p5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032" name="Google Shape;3032;p5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033" name="Google Shape;3033;p50"/>
          <p:cNvGrpSpPr/>
          <p:nvPr/>
        </p:nvGrpSpPr>
        <p:grpSpPr>
          <a:xfrm>
            <a:off x="7140575" y="2586948"/>
            <a:ext cx="641350" cy="558800"/>
            <a:chOff x="-44" y="1473"/>
            <a:chExt cx="981" cy="1105"/>
          </a:xfrm>
        </p:grpSpPr>
        <p:pic>
          <p:nvPicPr>
            <p:cNvPr descr="desktop_computer_stylized_medium" id="3034" name="Google Shape;3034;p5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035" name="Google Shape;3035;p5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036" name="Google Shape;3036;p50"/>
          <p:cNvGrpSpPr/>
          <p:nvPr/>
        </p:nvGrpSpPr>
        <p:grpSpPr>
          <a:xfrm flipH="1">
            <a:off x="10799763" y="1536023"/>
            <a:ext cx="641350" cy="558800"/>
            <a:chOff x="-44" y="1473"/>
            <a:chExt cx="981" cy="1105"/>
          </a:xfrm>
        </p:grpSpPr>
        <p:pic>
          <p:nvPicPr>
            <p:cNvPr descr="desktop_computer_stylized_medium" id="3037" name="Google Shape;3037;p5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038" name="Google Shape;3038;p5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039" name="Google Shape;3039;p50"/>
          <p:cNvGrpSpPr/>
          <p:nvPr/>
        </p:nvGrpSpPr>
        <p:grpSpPr>
          <a:xfrm flipH="1">
            <a:off x="10814050" y="2815548"/>
            <a:ext cx="641350" cy="558800"/>
            <a:chOff x="-44" y="1473"/>
            <a:chExt cx="981" cy="1105"/>
          </a:xfrm>
        </p:grpSpPr>
        <p:pic>
          <p:nvPicPr>
            <p:cNvPr descr="desktop_computer_stylized_medium" id="3040" name="Google Shape;3040;p5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041" name="Google Shape;3041;p5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042" name="Google Shape;3042;p50"/>
          <p:cNvGrpSpPr/>
          <p:nvPr/>
        </p:nvGrpSpPr>
        <p:grpSpPr>
          <a:xfrm flipH="1">
            <a:off x="9715500" y="4339548"/>
            <a:ext cx="641350" cy="558800"/>
            <a:chOff x="-44" y="1473"/>
            <a:chExt cx="981" cy="1105"/>
          </a:xfrm>
        </p:grpSpPr>
        <p:pic>
          <p:nvPicPr>
            <p:cNvPr descr="desktop_computer_stylized_medium" id="3043" name="Google Shape;3043;p5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044" name="Google Shape;3044;p5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045" name="Google Shape;3045;p50"/>
          <p:cNvGrpSpPr/>
          <p:nvPr/>
        </p:nvGrpSpPr>
        <p:grpSpPr>
          <a:xfrm flipH="1">
            <a:off x="8551863" y="4380823"/>
            <a:ext cx="641350" cy="558800"/>
            <a:chOff x="-44" y="1473"/>
            <a:chExt cx="981" cy="1105"/>
          </a:xfrm>
        </p:grpSpPr>
        <p:pic>
          <p:nvPicPr>
            <p:cNvPr descr="desktop_computer_stylized_medium" id="3046" name="Google Shape;3046;p5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047" name="Google Shape;3047;p5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cxnSp>
        <p:nvCxnSpPr>
          <p:cNvPr id="3048" name="Google Shape;3048;p50"/>
          <p:cNvCxnSpPr/>
          <p:nvPr/>
        </p:nvCxnSpPr>
        <p:spPr>
          <a:xfrm>
            <a:off x="7697391" y="1785938"/>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049" name="Google Shape;3049;p50"/>
          <p:cNvCxnSpPr/>
          <p:nvPr/>
        </p:nvCxnSpPr>
        <p:spPr>
          <a:xfrm>
            <a:off x="7706916" y="2384823"/>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050" name="Google Shape;3050;p50"/>
          <p:cNvCxnSpPr/>
          <p:nvPr/>
        </p:nvCxnSpPr>
        <p:spPr>
          <a:xfrm>
            <a:off x="7734301" y="2997995"/>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051" name="Google Shape;3051;p50"/>
          <p:cNvCxnSpPr/>
          <p:nvPr/>
        </p:nvCxnSpPr>
        <p:spPr>
          <a:xfrm>
            <a:off x="8364512" y="2578622"/>
            <a:ext cx="794264" cy="0"/>
          </a:xfrm>
          <a:prstGeom prst="straightConnector1">
            <a:avLst/>
          </a:prstGeom>
          <a:noFill/>
          <a:ln cap="flat" cmpd="sng" w="19050">
            <a:solidFill>
              <a:schemeClr val="dk1"/>
            </a:solidFill>
            <a:prstDash val="solid"/>
            <a:miter lim="800000"/>
            <a:headEnd len="sm" w="sm" type="none"/>
            <a:tailEnd len="sm" w="sm" type="none"/>
          </a:ln>
        </p:spPr>
      </p:cxnSp>
      <p:cxnSp>
        <p:nvCxnSpPr>
          <p:cNvPr id="3052" name="Google Shape;3052;p50"/>
          <p:cNvCxnSpPr/>
          <p:nvPr/>
        </p:nvCxnSpPr>
        <p:spPr>
          <a:xfrm>
            <a:off x="9547622" y="2584574"/>
            <a:ext cx="975473" cy="0"/>
          </a:xfrm>
          <a:prstGeom prst="straightConnector1">
            <a:avLst/>
          </a:prstGeom>
          <a:noFill/>
          <a:ln cap="flat" cmpd="sng" w="19050">
            <a:solidFill>
              <a:schemeClr val="dk1"/>
            </a:solidFill>
            <a:prstDash val="solid"/>
            <a:miter lim="800000"/>
            <a:headEnd len="sm" w="sm" type="none"/>
            <a:tailEnd len="sm" w="sm" type="none"/>
          </a:ln>
        </p:spPr>
      </p:cxnSp>
      <p:grpSp>
        <p:nvGrpSpPr>
          <p:cNvPr id="3053" name="Google Shape;3053;p50"/>
          <p:cNvGrpSpPr/>
          <p:nvPr/>
        </p:nvGrpSpPr>
        <p:grpSpPr>
          <a:xfrm>
            <a:off x="9053641" y="2438501"/>
            <a:ext cx="632991" cy="300938"/>
            <a:chOff x="7493876" y="2774731"/>
            <a:chExt cx="1481958" cy="894622"/>
          </a:xfrm>
        </p:grpSpPr>
        <p:sp>
          <p:nvSpPr>
            <p:cNvPr id="3054" name="Google Shape;3054;p5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3055" name="Google Shape;3055;p50"/>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3056" name="Google Shape;3056;p50"/>
            <p:cNvGrpSpPr/>
            <p:nvPr/>
          </p:nvGrpSpPr>
          <p:grpSpPr>
            <a:xfrm>
              <a:off x="7713663" y="2848339"/>
              <a:ext cx="1042107" cy="425543"/>
              <a:chOff x="7786941" y="2884917"/>
              <a:chExt cx="897649" cy="353919"/>
            </a:xfrm>
          </p:grpSpPr>
          <p:sp>
            <p:nvSpPr>
              <p:cNvPr id="3057" name="Google Shape;3057;p5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8" name="Google Shape;3058;p5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59" name="Google Shape;3059;p5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0" name="Google Shape;3060;p5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cxnSp>
        <p:nvCxnSpPr>
          <p:cNvPr id="3061" name="Google Shape;3061;p50"/>
          <p:cNvCxnSpPr/>
          <p:nvPr/>
        </p:nvCxnSpPr>
        <p:spPr>
          <a:xfrm>
            <a:off x="10629900" y="1942421"/>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062" name="Google Shape;3062;p50"/>
          <p:cNvCxnSpPr/>
          <p:nvPr/>
        </p:nvCxnSpPr>
        <p:spPr>
          <a:xfrm>
            <a:off x="10631261" y="3225575"/>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063" name="Google Shape;3063;p50"/>
          <p:cNvCxnSpPr/>
          <p:nvPr/>
        </p:nvCxnSpPr>
        <p:spPr>
          <a:xfrm>
            <a:off x="8740878" y="4181988"/>
            <a:ext cx="0" cy="232696"/>
          </a:xfrm>
          <a:prstGeom prst="straightConnector1">
            <a:avLst/>
          </a:prstGeom>
          <a:noFill/>
          <a:ln cap="flat" cmpd="sng" w="19050">
            <a:solidFill>
              <a:schemeClr val="dk1"/>
            </a:solidFill>
            <a:prstDash val="solid"/>
            <a:miter lim="800000"/>
            <a:headEnd len="sm" w="sm" type="none"/>
            <a:tailEnd len="sm" w="sm" type="none"/>
          </a:ln>
        </p:spPr>
      </p:cxnSp>
      <p:cxnSp>
        <p:nvCxnSpPr>
          <p:cNvPr id="3064" name="Google Shape;3064;p50"/>
          <p:cNvCxnSpPr/>
          <p:nvPr/>
        </p:nvCxnSpPr>
        <p:spPr>
          <a:xfrm>
            <a:off x="9886336" y="4144298"/>
            <a:ext cx="0" cy="232696"/>
          </a:xfrm>
          <a:prstGeom prst="straightConnector1">
            <a:avLst/>
          </a:prstGeom>
          <a:noFill/>
          <a:ln cap="flat" cmpd="sng" w="19050">
            <a:solidFill>
              <a:schemeClr val="dk1"/>
            </a:solidFill>
            <a:prstDash val="solid"/>
            <a:miter lim="800000"/>
            <a:headEnd len="sm" w="sm" type="none"/>
            <a:tailEnd len="sm" w="sm" type="none"/>
          </a:ln>
        </p:spPr>
      </p:cxnSp>
      <p:sp>
        <p:nvSpPr>
          <p:cNvPr id="3065" name="Google Shape;3065;p50"/>
          <p:cNvSpPr txBox="1"/>
          <p:nvPr/>
        </p:nvSpPr>
        <p:spPr>
          <a:xfrm>
            <a:off x="6841671" y="5290457"/>
            <a:ext cx="465306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dotted-decimal IP address notation:</a:t>
            </a:r>
            <a:endParaRPr/>
          </a:p>
        </p:txBody>
      </p:sp>
      <p:sp>
        <p:nvSpPr>
          <p:cNvPr id="3066" name="Google Shape;3066;p5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7">
                                            <p:txEl>
                                              <p:pRg end="0" st="0"/>
                                            </p:txEl>
                                          </p:spTgt>
                                        </p:tgtEl>
                                        <p:attrNameLst>
                                          <p:attrName>style.visibility</p:attrName>
                                        </p:attrNameLst>
                                      </p:cBhvr>
                                      <p:to>
                                        <p:strVal val="visible"/>
                                      </p:to>
                                    </p:set>
                                    <p:animEffect filter="fade" transition="in">
                                      <p:cBhvr>
                                        <p:cTn dur="500"/>
                                        <p:tgtEl>
                                          <p:spTgt spid="29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7">
                                            <p:txEl>
                                              <p:pRg end="1" st="1"/>
                                            </p:txEl>
                                          </p:spTgt>
                                        </p:tgtEl>
                                        <p:attrNameLst>
                                          <p:attrName>style.visibility</p:attrName>
                                        </p:attrNameLst>
                                      </p:cBhvr>
                                      <p:to>
                                        <p:strVal val="visible"/>
                                      </p:to>
                                    </p:set>
                                    <p:animEffect filter="fade" transition="in">
                                      <p:cBhvr>
                                        <p:cTn dur="500"/>
                                        <p:tgtEl>
                                          <p:spTgt spid="29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7">
                                            <p:txEl>
                                              <p:pRg end="2" st="2"/>
                                            </p:txEl>
                                          </p:spTgt>
                                        </p:tgtEl>
                                        <p:attrNameLst>
                                          <p:attrName>style.visibility</p:attrName>
                                        </p:attrNameLst>
                                      </p:cBhvr>
                                      <p:to>
                                        <p:strVal val="visible"/>
                                      </p:to>
                                    </p:set>
                                    <p:animEffect filter="fade" transition="in">
                                      <p:cBhvr>
                                        <p:cTn dur="500"/>
                                        <p:tgtEl>
                                          <p:spTgt spid="29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7">
                                            <p:txEl>
                                              <p:pRg end="3" st="3"/>
                                            </p:txEl>
                                          </p:spTgt>
                                        </p:tgtEl>
                                        <p:attrNameLst>
                                          <p:attrName>style.visibility</p:attrName>
                                        </p:attrNameLst>
                                      </p:cBhvr>
                                      <p:to>
                                        <p:strVal val="visible"/>
                                      </p:to>
                                    </p:set>
                                    <p:animEffect filter="fade" transition="in">
                                      <p:cBhvr>
                                        <p:cTn dur="500"/>
                                        <p:tgtEl>
                                          <p:spTgt spid="29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7">
                                            <p:txEl>
                                              <p:pRg end="4" st="4"/>
                                            </p:txEl>
                                          </p:spTgt>
                                        </p:tgtEl>
                                        <p:attrNameLst>
                                          <p:attrName>style.visibility</p:attrName>
                                        </p:attrNameLst>
                                      </p:cBhvr>
                                      <p:to>
                                        <p:strVal val="visible"/>
                                      </p:to>
                                    </p:set>
                                    <p:animEffect filter="fade" transition="in">
                                      <p:cBhvr>
                                        <p:cTn dur="500"/>
                                        <p:tgtEl>
                                          <p:spTgt spid="29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7"/>
                                        </p:tgtEl>
                                        <p:attrNameLst>
                                          <p:attrName>style.visibility</p:attrName>
                                        </p:attrNameLst>
                                      </p:cBhvr>
                                      <p:to>
                                        <p:strVal val="visible"/>
                                      </p:to>
                                    </p:set>
                                    <p:animEffect filter="fade" transition="in">
                                      <p:cBhvr>
                                        <p:cTn dur="500"/>
                                        <p:tgtEl>
                                          <p:spTgt spid="3017"/>
                                        </p:tgtEl>
                                      </p:cBhvr>
                                    </p:animEffect>
                                  </p:childTnLst>
                                </p:cTn>
                              </p:par>
                              <p:par>
                                <p:cTn fill="hold" nodeType="withEffect" presetClass="entr" presetID="10" presetSubtype="0">
                                  <p:stCondLst>
                                    <p:cond delay="0"/>
                                  </p:stCondLst>
                                  <p:childTnLst>
                                    <p:set>
                                      <p:cBhvr>
                                        <p:cTn dur="1" fill="hold">
                                          <p:stCondLst>
                                            <p:cond delay="0"/>
                                          </p:stCondLst>
                                        </p:cTn>
                                        <p:tgtEl>
                                          <p:spTgt spid="3065"/>
                                        </p:tgtEl>
                                        <p:attrNameLst>
                                          <p:attrName>style.visibility</p:attrName>
                                        </p:attrNameLst>
                                      </p:cBhvr>
                                      <p:to>
                                        <p:strVal val="visible"/>
                                      </p:to>
                                    </p:set>
                                    <p:animEffect filter="fade" transition="in">
                                      <p:cBhvr>
                                        <p:cTn dur="500"/>
                                        <p:tgtEl>
                                          <p:spTgt spid="30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1" name="Shape 3071"/>
        <p:cNvGrpSpPr/>
        <p:nvPr/>
      </p:nvGrpSpPr>
      <p:grpSpPr>
        <a:xfrm>
          <a:off x="0" y="0"/>
          <a:ext cx="0" cy="0"/>
          <a:chOff x="0" y="0"/>
          <a:chExt cx="0" cy="0"/>
        </a:xfrm>
      </p:grpSpPr>
      <p:sp>
        <p:nvSpPr>
          <p:cNvPr id="3072" name="Google Shape;3072;p51"/>
          <p:cNvSpPr txBox="1"/>
          <p:nvPr>
            <p:ph idx="1" type="body"/>
          </p:nvPr>
        </p:nvSpPr>
        <p:spPr>
          <a:xfrm>
            <a:off x="872790" y="1409001"/>
            <a:ext cx="5557988" cy="4841896"/>
          </a:xfrm>
          <a:prstGeom prst="rect">
            <a:avLst/>
          </a:prstGeom>
          <a:noFill/>
          <a:ln>
            <a:noFill/>
          </a:ln>
        </p:spPr>
        <p:txBody>
          <a:bodyPr anchorCtr="0" anchor="t" bIns="45700" lIns="91425" spcFirstLastPara="1" rIns="91425" wrap="square" tIns="45700">
            <a:normAutofit/>
          </a:bodyPr>
          <a:lstStyle/>
          <a:p>
            <a:pPr indent="-293688" lvl="0" marL="352425" rtl="0" algn="l">
              <a:lnSpc>
                <a:spcPct val="90000"/>
              </a:lnSpc>
              <a:spcBef>
                <a:spcPts val="0"/>
              </a:spcBef>
              <a:spcAft>
                <a:spcPts val="0"/>
              </a:spcAft>
              <a:buSzPts val="3200"/>
              <a:buChar char="▪"/>
            </a:pPr>
            <a:r>
              <a:rPr lang="en-US" sz="3200">
                <a:solidFill>
                  <a:srgbClr val="C00000"/>
                </a:solidFill>
              </a:rPr>
              <a:t>IP address:</a:t>
            </a:r>
            <a:r>
              <a:rPr lang="en-US">
                <a:solidFill>
                  <a:srgbClr val="C00000"/>
                </a:solidFill>
              </a:rPr>
              <a:t> </a:t>
            </a:r>
            <a:r>
              <a:rPr lang="en-US"/>
              <a:t>32-bit identifier associated with each host or router </a:t>
            </a:r>
            <a:r>
              <a:rPr i="1" lang="en-US">
                <a:solidFill>
                  <a:srgbClr val="0000A3"/>
                </a:solidFill>
              </a:rPr>
              <a:t>interface</a:t>
            </a:r>
            <a:r>
              <a:rPr lang="en-US"/>
              <a:t> </a:t>
            </a:r>
            <a:endParaRPr/>
          </a:p>
          <a:p>
            <a:pPr indent="-293688" lvl="0" marL="352425" rtl="0" algn="l">
              <a:lnSpc>
                <a:spcPct val="90000"/>
              </a:lnSpc>
              <a:spcBef>
                <a:spcPts val="1000"/>
              </a:spcBef>
              <a:spcAft>
                <a:spcPts val="0"/>
              </a:spcAft>
              <a:buSzPts val="3200"/>
              <a:buChar char="▪"/>
            </a:pPr>
            <a:r>
              <a:rPr lang="en-US" sz="3200">
                <a:solidFill>
                  <a:srgbClr val="CC0000"/>
                </a:solidFill>
              </a:rPr>
              <a:t>interface:</a:t>
            </a:r>
            <a:r>
              <a:rPr lang="en-US"/>
              <a:t> connection between host/router and physical link</a:t>
            </a:r>
            <a:endParaRPr/>
          </a:p>
          <a:p>
            <a:pPr indent="-298449" lvl="1" marL="522288" rtl="0" algn="l">
              <a:lnSpc>
                <a:spcPct val="90000"/>
              </a:lnSpc>
              <a:spcBef>
                <a:spcPts val="500"/>
              </a:spcBef>
              <a:spcAft>
                <a:spcPts val="0"/>
              </a:spcAft>
              <a:buSzPts val="2800"/>
              <a:buChar char="•"/>
            </a:pPr>
            <a:r>
              <a:rPr lang="en-US" sz="2800"/>
              <a:t>router’s typically have multiple interfaces</a:t>
            </a:r>
            <a:endParaRPr/>
          </a:p>
          <a:p>
            <a:pPr indent="-298449" lvl="1" marL="522288" rtl="0" algn="l">
              <a:lnSpc>
                <a:spcPct val="90000"/>
              </a:lnSpc>
              <a:spcBef>
                <a:spcPts val="500"/>
              </a:spcBef>
              <a:spcAft>
                <a:spcPts val="0"/>
              </a:spcAft>
              <a:buSzPts val="2800"/>
              <a:buChar char="•"/>
            </a:pPr>
            <a:r>
              <a:rPr lang="en-US" sz="2800"/>
              <a:t>host typically has one or two interfaces </a:t>
            </a:r>
            <a:r>
              <a:rPr lang="en-US"/>
              <a:t>(e.g., wired Ethernet, wireless 802.11)</a:t>
            </a:r>
            <a:endParaRPr/>
          </a:p>
          <a:p>
            <a:pPr indent="0" lvl="0" marL="298450" rtl="0" algn="l">
              <a:lnSpc>
                <a:spcPct val="90000"/>
              </a:lnSpc>
              <a:spcBef>
                <a:spcPts val="1000"/>
              </a:spcBef>
              <a:spcAft>
                <a:spcPts val="0"/>
              </a:spcAft>
              <a:buSzPts val="3200"/>
              <a:buNone/>
            </a:pPr>
            <a:r>
              <a:t/>
            </a:r>
            <a:endParaRPr sz="3200"/>
          </a:p>
        </p:txBody>
      </p:sp>
      <p:sp>
        <p:nvSpPr>
          <p:cNvPr id="3073" name="Google Shape;3073;p51"/>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IP addressing: introduction</a:t>
            </a:r>
            <a:endParaRPr/>
          </a:p>
        </p:txBody>
      </p:sp>
      <p:sp>
        <p:nvSpPr>
          <p:cNvPr id="3074" name="Google Shape;3074;p51"/>
          <p:cNvSpPr/>
          <p:nvPr/>
        </p:nvSpPr>
        <p:spPr>
          <a:xfrm rot="-5400000">
            <a:off x="8946356" y="3046530"/>
            <a:ext cx="846137"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75" name="Google Shape;3075;p51"/>
          <p:cNvSpPr/>
          <p:nvPr/>
        </p:nvSpPr>
        <p:spPr>
          <a:xfrm rot="10800000">
            <a:off x="9944100" y="1720173"/>
            <a:ext cx="846138"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76" name="Google Shape;3076;p51"/>
          <p:cNvSpPr/>
          <p:nvPr/>
        </p:nvSpPr>
        <p:spPr>
          <a:xfrm>
            <a:off x="7908925" y="1302661"/>
            <a:ext cx="1038225" cy="1927225"/>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77" name="Google Shape;3077;p51"/>
          <p:cNvSpPr txBox="1"/>
          <p:nvPr/>
        </p:nvSpPr>
        <p:spPr>
          <a:xfrm>
            <a:off x="7291388" y="1132798"/>
            <a:ext cx="825500"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223.1.1.1</a:t>
            </a:r>
            <a:endParaRPr b="0" i="0" sz="1200" u="none" cap="none" strike="noStrike">
              <a:solidFill>
                <a:srgbClr val="000000"/>
              </a:solidFill>
              <a:latin typeface="Comic Sans MS"/>
              <a:ea typeface="Comic Sans MS"/>
              <a:cs typeface="Comic Sans MS"/>
              <a:sym typeface="Comic Sans MS"/>
            </a:endParaRPr>
          </a:p>
        </p:txBody>
      </p:sp>
      <p:grpSp>
        <p:nvGrpSpPr>
          <p:cNvPr id="3078" name="Google Shape;3078;p51"/>
          <p:cNvGrpSpPr/>
          <p:nvPr/>
        </p:nvGrpSpPr>
        <p:grpSpPr>
          <a:xfrm>
            <a:off x="6557963" y="2093236"/>
            <a:ext cx="920750" cy="276225"/>
            <a:chOff x="3251" y="608"/>
            <a:chExt cx="580" cy="174"/>
          </a:xfrm>
        </p:grpSpPr>
        <p:sp>
          <p:nvSpPr>
            <p:cNvPr id="3079" name="Google Shape;3079;p51"/>
            <p:cNvSpPr/>
            <p:nvPr/>
          </p:nvSpPr>
          <p:spPr>
            <a:xfrm>
              <a:off x="3306" y="657"/>
              <a:ext cx="525"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80" name="Google Shape;3080;p51"/>
            <p:cNvSpPr txBox="1"/>
            <p:nvPr/>
          </p:nvSpPr>
          <p:spPr>
            <a:xfrm>
              <a:off x="3251" y="608"/>
              <a:ext cx="521" cy="1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223.1.1.2</a:t>
              </a:r>
              <a:endParaRPr b="0" i="0" sz="1200" u="none" cap="none" strike="noStrike">
                <a:solidFill>
                  <a:srgbClr val="000000"/>
                </a:solidFill>
                <a:latin typeface="Comic Sans MS"/>
                <a:ea typeface="Comic Sans MS"/>
                <a:cs typeface="Comic Sans MS"/>
                <a:sym typeface="Comic Sans MS"/>
              </a:endParaRPr>
            </a:p>
          </p:txBody>
        </p:sp>
      </p:grpSp>
      <p:sp>
        <p:nvSpPr>
          <p:cNvPr id="3081" name="Google Shape;3081;p51"/>
          <p:cNvSpPr txBox="1"/>
          <p:nvPr/>
        </p:nvSpPr>
        <p:spPr>
          <a:xfrm>
            <a:off x="7396163" y="3088598"/>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223.1.1.3</a:t>
            </a:r>
            <a:endParaRPr b="0" i="0" sz="1200" u="none" cap="none" strike="noStrike">
              <a:solidFill>
                <a:srgbClr val="000000"/>
              </a:solidFill>
              <a:latin typeface="Comic Sans MS"/>
              <a:ea typeface="Comic Sans MS"/>
              <a:cs typeface="Comic Sans MS"/>
              <a:sym typeface="Comic Sans MS"/>
            </a:endParaRPr>
          </a:p>
        </p:txBody>
      </p:sp>
      <p:sp>
        <p:nvSpPr>
          <p:cNvPr id="3082" name="Google Shape;3082;p51"/>
          <p:cNvSpPr txBox="1"/>
          <p:nvPr/>
        </p:nvSpPr>
        <p:spPr>
          <a:xfrm>
            <a:off x="8365672" y="2275798"/>
            <a:ext cx="82708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223.1.1.4</a:t>
            </a:r>
            <a:endParaRPr b="0" i="0" sz="1200" u="none" cap="none" strike="noStrike">
              <a:solidFill>
                <a:srgbClr val="000000"/>
              </a:solidFill>
              <a:latin typeface="Comic Sans MS"/>
              <a:ea typeface="Comic Sans MS"/>
              <a:cs typeface="Comic Sans MS"/>
              <a:sym typeface="Comic Sans MS"/>
            </a:endParaRPr>
          </a:p>
        </p:txBody>
      </p:sp>
      <p:sp>
        <p:nvSpPr>
          <p:cNvPr id="3083" name="Google Shape;3083;p51"/>
          <p:cNvSpPr txBox="1"/>
          <p:nvPr/>
        </p:nvSpPr>
        <p:spPr>
          <a:xfrm>
            <a:off x="9578749" y="2277157"/>
            <a:ext cx="827087"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223.1.2.9</a:t>
            </a:r>
            <a:endParaRPr b="0" i="0" sz="1200" u="none" cap="none" strike="noStrike">
              <a:solidFill>
                <a:srgbClr val="000000"/>
              </a:solidFill>
              <a:latin typeface="Comic Sans MS"/>
              <a:ea typeface="Comic Sans MS"/>
              <a:cs typeface="Comic Sans MS"/>
              <a:sym typeface="Comic Sans MS"/>
            </a:endParaRPr>
          </a:p>
        </p:txBody>
      </p:sp>
      <p:sp>
        <p:nvSpPr>
          <p:cNvPr id="3084" name="Google Shape;3084;p51"/>
          <p:cNvSpPr txBox="1"/>
          <p:nvPr/>
        </p:nvSpPr>
        <p:spPr>
          <a:xfrm>
            <a:off x="10148207" y="3220134"/>
            <a:ext cx="82708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223.1.2.2</a:t>
            </a:r>
            <a:endParaRPr b="0" i="0" sz="1200" u="none" cap="none" strike="noStrike">
              <a:solidFill>
                <a:srgbClr val="000000"/>
              </a:solidFill>
              <a:latin typeface="Comic Sans MS"/>
              <a:ea typeface="Comic Sans MS"/>
              <a:cs typeface="Comic Sans MS"/>
              <a:sym typeface="Comic Sans MS"/>
            </a:endParaRPr>
          </a:p>
        </p:txBody>
      </p:sp>
      <p:sp>
        <p:nvSpPr>
          <p:cNvPr id="3085" name="Google Shape;3085;p51"/>
          <p:cNvSpPr txBox="1"/>
          <p:nvPr/>
        </p:nvSpPr>
        <p:spPr>
          <a:xfrm>
            <a:off x="10107612" y="1703391"/>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223.1.2.1</a:t>
            </a:r>
            <a:endParaRPr b="0" i="0" sz="1200" u="none" cap="none" strike="noStrike">
              <a:solidFill>
                <a:srgbClr val="000000"/>
              </a:solidFill>
              <a:latin typeface="Comic Sans MS"/>
              <a:ea typeface="Comic Sans MS"/>
              <a:cs typeface="Comic Sans MS"/>
              <a:sym typeface="Comic Sans MS"/>
            </a:endParaRPr>
          </a:p>
        </p:txBody>
      </p:sp>
      <p:cxnSp>
        <p:nvCxnSpPr>
          <p:cNvPr id="3086" name="Google Shape;3086;p51"/>
          <p:cNvCxnSpPr/>
          <p:nvPr/>
        </p:nvCxnSpPr>
        <p:spPr>
          <a:xfrm>
            <a:off x="9359900" y="2735036"/>
            <a:ext cx="0" cy="879025"/>
          </a:xfrm>
          <a:prstGeom prst="straightConnector1">
            <a:avLst/>
          </a:prstGeom>
          <a:noFill/>
          <a:ln cap="flat" cmpd="sng" w="19050">
            <a:solidFill>
              <a:srgbClr val="000000"/>
            </a:solidFill>
            <a:prstDash val="solid"/>
            <a:round/>
            <a:headEnd len="med" w="med" type="none"/>
            <a:tailEnd len="med" w="med" type="none"/>
          </a:ln>
        </p:spPr>
      </p:cxnSp>
      <p:sp>
        <p:nvSpPr>
          <p:cNvPr id="3087" name="Google Shape;3087;p51"/>
          <p:cNvSpPr txBox="1"/>
          <p:nvPr/>
        </p:nvSpPr>
        <p:spPr>
          <a:xfrm>
            <a:off x="9955213" y="4195086"/>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223.1.3.2</a:t>
            </a:r>
            <a:endParaRPr b="0" i="0" sz="1200" u="none" cap="none" strike="noStrike">
              <a:solidFill>
                <a:srgbClr val="000000"/>
              </a:solidFill>
              <a:latin typeface="Comic Sans MS"/>
              <a:ea typeface="Comic Sans MS"/>
              <a:cs typeface="Comic Sans MS"/>
              <a:sym typeface="Comic Sans MS"/>
            </a:endParaRPr>
          </a:p>
        </p:txBody>
      </p:sp>
      <p:sp>
        <p:nvSpPr>
          <p:cNvPr id="3088" name="Google Shape;3088;p51"/>
          <p:cNvSpPr txBox="1"/>
          <p:nvPr/>
        </p:nvSpPr>
        <p:spPr>
          <a:xfrm>
            <a:off x="8712200" y="4199848"/>
            <a:ext cx="827088"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223.1.3.1</a:t>
            </a:r>
            <a:endParaRPr b="0" i="0" sz="1200" u="none" cap="none" strike="noStrike">
              <a:solidFill>
                <a:srgbClr val="000000"/>
              </a:solidFill>
              <a:latin typeface="Comic Sans MS"/>
              <a:ea typeface="Comic Sans MS"/>
              <a:cs typeface="Comic Sans MS"/>
              <a:sym typeface="Comic Sans MS"/>
            </a:endParaRPr>
          </a:p>
        </p:txBody>
      </p:sp>
      <p:grpSp>
        <p:nvGrpSpPr>
          <p:cNvPr id="3089" name="Google Shape;3089;p51"/>
          <p:cNvGrpSpPr/>
          <p:nvPr/>
        </p:nvGrpSpPr>
        <p:grpSpPr>
          <a:xfrm>
            <a:off x="8885238" y="2996523"/>
            <a:ext cx="912812" cy="276225"/>
            <a:chOff x="4550" y="1257"/>
            <a:chExt cx="575" cy="174"/>
          </a:xfrm>
        </p:grpSpPr>
        <p:sp>
          <p:nvSpPr>
            <p:cNvPr id="3090" name="Google Shape;3090;p51"/>
            <p:cNvSpPr/>
            <p:nvPr/>
          </p:nvSpPr>
          <p:spPr>
            <a:xfrm>
              <a:off x="4587" y="1284"/>
              <a:ext cx="534"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91" name="Google Shape;3091;p51"/>
            <p:cNvSpPr txBox="1"/>
            <p:nvPr/>
          </p:nvSpPr>
          <p:spPr>
            <a:xfrm>
              <a:off x="4550" y="1257"/>
              <a:ext cx="575" cy="1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223.1.3.27</a:t>
              </a:r>
              <a:endParaRPr b="0" i="0" sz="1200" u="none" cap="none" strike="noStrike">
                <a:solidFill>
                  <a:srgbClr val="000000"/>
                </a:solidFill>
                <a:latin typeface="Comic Sans MS"/>
                <a:ea typeface="Comic Sans MS"/>
                <a:cs typeface="Comic Sans MS"/>
                <a:sym typeface="Comic Sans MS"/>
              </a:endParaRPr>
            </a:p>
          </p:txBody>
        </p:sp>
      </p:grpSp>
      <p:grpSp>
        <p:nvGrpSpPr>
          <p:cNvPr id="3092" name="Google Shape;3092;p51"/>
          <p:cNvGrpSpPr/>
          <p:nvPr/>
        </p:nvGrpSpPr>
        <p:grpSpPr>
          <a:xfrm>
            <a:off x="6858453" y="5763539"/>
            <a:ext cx="5043488" cy="947504"/>
            <a:chOff x="6727825" y="5192036"/>
            <a:chExt cx="5043488" cy="822325"/>
          </a:xfrm>
        </p:grpSpPr>
        <p:sp>
          <p:nvSpPr>
            <p:cNvPr id="3093" name="Google Shape;3093;p51"/>
            <p:cNvSpPr txBox="1"/>
            <p:nvPr/>
          </p:nvSpPr>
          <p:spPr>
            <a:xfrm>
              <a:off x="6727825" y="5192036"/>
              <a:ext cx="5043488"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223.1.1.1 = 11011111 00000001 00000001 00000001</a:t>
              </a:r>
              <a:endParaRPr b="0" i="0" sz="1800" u="none" cap="none" strike="noStrike">
                <a:solidFill>
                  <a:srgbClr val="000000"/>
                </a:solidFill>
                <a:latin typeface="Comic Sans MS"/>
                <a:ea typeface="Comic Sans MS"/>
                <a:cs typeface="Comic Sans MS"/>
                <a:sym typeface="Comic Sans MS"/>
              </a:endParaRPr>
            </a:p>
          </p:txBody>
        </p:sp>
        <p:sp>
          <p:nvSpPr>
            <p:cNvPr id="3094" name="Google Shape;3094;p51"/>
            <p:cNvSpPr/>
            <p:nvPr/>
          </p:nvSpPr>
          <p:spPr>
            <a:xfrm>
              <a:off x="7905750" y="5447623"/>
              <a:ext cx="892175" cy="92075"/>
            </a:xfrm>
            <a:custGeom>
              <a:rect b="b" l="l" r="r" t="t"/>
              <a:pathLst>
                <a:path extrusionOk="0" h="58" w="562">
                  <a:moveTo>
                    <a:pt x="0" y="0"/>
                  </a:moveTo>
                  <a:lnTo>
                    <a:pt x="0" y="58"/>
                  </a:lnTo>
                  <a:lnTo>
                    <a:pt x="562" y="58"/>
                  </a:lnTo>
                  <a:lnTo>
                    <a:pt x="562" y="16"/>
                  </a:lnTo>
                </a:path>
              </a:pathLst>
            </a:custGeom>
            <a:noFill/>
            <a:ln cap="flat" cmpd="sng" w="190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95" name="Google Shape;3095;p51"/>
            <p:cNvSpPr/>
            <p:nvPr/>
          </p:nvSpPr>
          <p:spPr>
            <a:xfrm>
              <a:off x="8867775" y="5466673"/>
              <a:ext cx="892175"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96" name="Google Shape;3096;p51"/>
            <p:cNvSpPr/>
            <p:nvPr/>
          </p:nvSpPr>
          <p:spPr>
            <a:xfrm>
              <a:off x="9832975" y="5469848"/>
              <a:ext cx="869950"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97" name="Google Shape;3097;p51"/>
            <p:cNvSpPr/>
            <p:nvPr/>
          </p:nvSpPr>
          <p:spPr>
            <a:xfrm>
              <a:off x="10798175" y="5473023"/>
              <a:ext cx="869950"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098" name="Google Shape;3098;p51"/>
            <p:cNvSpPr txBox="1"/>
            <p:nvPr/>
          </p:nvSpPr>
          <p:spPr>
            <a:xfrm>
              <a:off x="8104188" y="5668286"/>
              <a:ext cx="522287"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223</a:t>
              </a:r>
              <a:endParaRPr b="0" i="0" sz="1800" u="none" cap="none" strike="noStrike">
                <a:solidFill>
                  <a:srgbClr val="000000"/>
                </a:solidFill>
                <a:latin typeface="Comic Sans MS"/>
                <a:ea typeface="Comic Sans MS"/>
                <a:cs typeface="Comic Sans MS"/>
                <a:sym typeface="Comic Sans MS"/>
              </a:endParaRPr>
            </a:p>
          </p:txBody>
        </p:sp>
        <p:sp>
          <p:nvSpPr>
            <p:cNvPr id="3099" name="Google Shape;3099;p51"/>
            <p:cNvSpPr txBox="1"/>
            <p:nvPr/>
          </p:nvSpPr>
          <p:spPr>
            <a:xfrm>
              <a:off x="9147175" y="5677811"/>
              <a:ext cx="29686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800" u="none" cap="none" strike="noStrike">
                <a:solidFill>
                  <a:srgbClr val="000000"/>
                </a:solidFill>
                <a:latin typeface="Comic Sans MS"/>
                <a:ea typeface="Comic Sans MS"/>
                <a:cs typeface="Comic Sans MS"/>
                <a:sym typeface="Comic Sans MS"/>
              </a:endParaRPr>
            </a:p>
          </p:txBody>
        </p:sp>
        <p:sp>
          <p:nvSpPr>
            <p:cNvPr id="3100" name="Google Shape;3100;p51"/>
            <p:cNvSpPr txBox="1"/>
            <p:nvPr/>
          </p:nvSpPr>
          <p:spPr>
            <a:xfrm>
              <a:off x="11104563" y="5677811"/>
              <a:ext cx="2968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800" u="none" cap="none" strike="noStrike">
                <a:solidFill>
                  <a:srgbClr val="000000"/>
                </a:solidFill>
                <a:latin typeface="Comic Sans MS"/>
                <a:ea typeface="Comic Sans MS"/>
                <a:cs typeface="Comic Sans MS"/>
                <a:sym typeface="Comic Sans MS"/>
              </a:endParaRPr>
            </a:p>
          </p:txBody>
        </p:sp>
        <p:sp>
          <p:nvSpPr>
            <p:cNvPr id="3101" name="Google Shape;3101;p51"/>
            <p:cNvSpPr txBox="1"/>
            <p:nvPr/>
          </p:nvSpPr>
          <p:spPr>
            <a:xfrm>
              <a:off x="10085388" y="5677811"/>
              <a:ext cx="29686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1</a:t>
              </a:r>
              <a:endParaRPr b="0" i="0" sz="1800" u="none" cap="none" strike="noStrike">
                <a:solidFill>
                  <a:srgbClr val="000000"/>
                </a:solidFill>
                <a:latin typeface="Comic Sans MS"/>
                <a:ea typeface="Comic Sans MS"/>
                <a:cs typeface="Comic Sans MS"/>
                <a:sym typeface="Comic Sans MS"/>
              </a:endParaRPr>
            </a:p>
          </p:txBody>
        </p:sp>
      </p:grpSp>
      <p:grpSp>
        <p:nvGrpSpPr>
          <p:cNvPr id="3102" name="Google Shape;3102;p51"/>
          <p:cNvGrpSpPr/>
          <p:nvPr/>
        </p:nvGrpSpPr>
        <p:grpSpPr>
          <a:xfrm>
            <a:off x="7116763" y="1378861"/>
            <a:ext cx="641350" cy="558800"/>
            <a:chOff x="-44" y="1473"/>
            <a:chExt cx="981" cy="1105"/>
          </a:xfrm>
        </p:grpSpPr>
        <p:pic>
          <p:nvPicPr>
            <p:cNvPr descr="desktop_computer_stylized_medium" id="3103" name="Google Shape;3103;p5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04" name="Google Shape;3104;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05" name="Google Shape;3105;p51"/>
          <p:cNvGrpSpPr/>
          <p:nvPr/>
        </p:nvGrpSpPr>
        <p:grpSpPr>
          <a:xfrm>
            <a:off x="7112000" y="1977348"/>
            <a:ext cx="641350" cy="558800"/>
            <a:chOff x="-44" y="1473"/>
            <a:chExt cx="981" cy="1105"/>
          </a:xfrm>
        </p:grpSpPr>
        <p:pic>
          <p:nvPicPr>
            <p:cNvPr descr="desktop_computer_stylized_medium" id="3106" name="Google Shape;3106;p5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07" name="Google Shape;3107;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08" name="Google Shape;3108;p51"/>
          <p:cNvGrpSpPr/>
          <p:nvPr/>
        </p:nvGrpSpPr>
        <p:grpSpPr>
          <a:xfrm>
            <a:off x="7140575" y="2586948"/>
            <a:ext cx="641350" cy="558800"/>
            <a:chOff x="-44" y="1473"/>
            <a:chExt cx="981" cy="1105"/>
          </a:xfrm>
        </p:grpSpPr>
        <p:pic>
          <p:nvPicPr>
            <p:cNvPr descr="desktop_computer_stylized_medium" id="3109" name="Google Shape;3109;p5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10" name="Google Shape;3110;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11" name="Google Shape;3111;p51"/>
          <p:cNvGrpSpPr/>
          <p:nvPr/>
        </p:nvGrpSpPr>
        <p:grpSpPr>
          <a:xfrm flipH="1">
            <a:off x="10799763" y="1536023"/>
            <a:ext cx="641350" cy="558800"/>
            <a:chOff x="-44" y="1473"/>
            <a:chExt cx="981" cy="1105"/>
          </a:xfrm>
        </p:grpSpPr>
        <p:pic>
          <p:nvPicPr>
            <p:cNvPr descr="desktop_computer_stylized_medium" id="3112" name="Google Shape;3112;p5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13" name="Google Shape;3113;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14" name="Google Shape;3114;p51"/>
          <p:cNvGrpSpPr/>
          <p:nvPr/>
        </p:nvGrpSpPr>
        <p:grpSpPr>
          <a:xfrm flipH="1">
            <a:off x="10814050" y="2815548"/>
            <a:ext cx="641350" cy="558800"/>
            <a:chOff x="-44" y="1473"/>
            <a:chExt cx="981" cy="1105"/>
          </a:xfrm>
        </p:grpSpPr>
        <p:pic>
          <p:nvPicPr>
            <p:cNvPr descr="desktop_computer_stylized_medium" id="3115" name="Google Shape;3115;p5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16" name="Google Shape;3116;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17" name="Google Shape;3117;p51"/>
          <p:cNvGrpSpPr/>
          <p:nvPr/>
        </p:nvGrpSpPr>
        <p:grpSpPr>
          <a:xfrm flipH="1">
            <a:off x="9715500" y="4339548"/>
            <a:ext cx="641350" cy="558800"/>
            <a:chOff x="-44" y="1473"/>
            <a:chExt cx="981" cy="1105"/>
          </a:xfrm>
        </p:grpSpPr>
        <p:pic>
          <p:nvPicPr>
            <p:cNvPr descr="desktop_computer_stylized_medium" id="3118" name="Google Shape;3118;p5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19" name="Google Shape;3119;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20" name="Google Shape;3120;p51"/>
          <p:cNvGrpSpPr/>
          <p:nvPr/>
        </p:nvGrpSpPr>
        <p:grpSpPr>
          <a:xfrm flipH="1">
            <a:off x="8551863" y="4380823"/>
            <a:ext cx="641350" cy="558800"/>
            <a:chOff x="-44" y="1473"/>
            <a:chExt cx="981" cy="1105"/>
          </a:xfrm>
        </p:grpSpPr>
        <p:pic>
          <p:nvPicPr>
            <p:cNvPr descr="desktop_computer_stylized_medium" id="3121" name="Google Shape;3121;p5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22" name="Google Shape;3122;p5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cxnSp>
        <p:nvCxnSpPr>
          <p:cNvPr id="3123" name="Google Shape;3123;p51"/>
          <p:cNvCxnSpPr/>
          <p:nvPr/>
        </p:nvCxnSpPr>
        <p:spPr>
          <a:xfrm>
            <a:off x="7697391" y="1785938"/>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124" name="Google Shape;3124;p51"/>
          <p:cNvCxnSpPr/>
          <p:nvPr/>
        </p:nvCxnSpPr>
        <p:spPr>
          <a:xfrm>
            <a:off x="7706916" y="2384823"/>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125" name="Google Shape;3125;p51"/>
          <p:cNvCxnSpPr/>
          <p:nvPr/>
        </p:nvCxnSpPr>
        <p:spPr>
          <a:xfrm>
            <a:off x="7734301" y="2997995"/>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126" name="Google Shape;3126;p51"/>
          <p:cNvCxnSpPr/>
          <p:nvPr/>
        </p:nvCxnSpPr>
        <p:spPr>
          <a:xfrm>
            <a:off x="8364512" y="2578622"/>
            <a:ext cx="794264" cy="0"/>
          </a:xfrm>
          <a:prstGeom prst="straightConnector1">
            <a:avLst/>
          </a:prstGeom>
          <a:noFill/>
          <a:ln cap="flat" cmpd="sng" w="19050">
            <a:solidFill>
              <a:schemeClr val="dk1"/>
            </a:solidFill>
            <a:prstDash val="solid"/>
            <a:miter lim="800000"/>
            <a:headEnd len="sm" w="sm" type="none"/>
            <a:tailEnd len="sm" w="sm" type="none"/>
          </a:ln>
        </p:spPr>
      </p:cxnSp>
      <p:cxnSp>
        <p:nvCxnSpPr>
          <p:cNvPr id="3127" name="Google Shape;3127;p51"/>
          <p:cNvCxnSpPr/>
          <p:nvPr/>
        </p:nvCxnSpPr>
        <p:spPr>
          <a:xfrm>
            <a:off x="9547622" y="2584574"/>
            <a:ext cx="975473" cy="0"/>
          </a:xfrm>
          <a:prstGeom prst="straightConnector1">
            <a:avLst/>
          </a:prstGeom>
          <a:noFill/>
          <a:ln cap="flat" cmpd="sng" w="19050">
            <a:solidFill>
              <a:schemeClr val="dk1"/>
            </a:solidFill>
            <a:prstDash val="solid"/>
            <a:miter lim="800000"/>
            <a:headEnd len="sm" w="sm" type="none"/>
            <a:tailEnd len="sm" w="sm" type="none"/>
          </a:ln>
        </p:spPr>
      </p:cxnSp>
      <p:grpSp>
        <p:nvGrpSpPr>
          <p:cNvPr id="3128" name="Google Shape;3128;p51"/>
          <p:cNvGrpSpPr/>
          <p:nvPr/>
        </p:nvGrpSpPr>
        <p:grpSpPr>
          <a:xfrm>
            <a:off x="9053641" y="2438501"/>
            <a:ext cx="632991" cy="300938"/>
            <a:chOff x="7493876" y="2774731"/>
            <a:chExt cx="1481958" cy="894622"/>
          </a:xfrm>
        </p:grpSpPr>
        <p:sp>
          <p:nvSpPr>
            <p:cNvPr id="3129" name="Google Shape;3129;p5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3130" name="Google Shape;3130;p5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3131" name="Google Shape;3131;p51"/>
            <p:cNvGrpSpPr/>
            <p:nvPr/>
          </p:nvGrpSpPr>
          <p:grpSpPr>
            <a:xfrm>
              <a:off x="7713663" y="2848339"/>
              <a:ext cx="1042107" cy="425543"/>
              <a:chOff x="7786941" y="2884917"/>
              <a:chExt cx="897649" cy="353919"/>
            </a:xfrm>
          </p:grpSpPr>
          <p:sp>
            <p:nvSpPr>
              <p:cNvPr id="3132" name="Google Shape;3132;p5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3" name="Google Shape;3133;p5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4" name="Google Shape;3134;p5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5" name="Google Shape;3135;p5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cxnSp>
        <p:nvCxnSpPr>
          <p:cNvPr id="3136" name="Google Shape;3136;p51"/>
          <p:cNvCxnSpPr/>
          <p:nvPr/>
        </p:nvCxnSpPr>
        <p:spPr>
          <a:xfrm>
            <a:off x="10629900" y="1942421"/>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137" name="Google Shape;3137;p51"/>
          <p:cNvCxnSpPr/>
          <p:nvPr/>
        </p:nvCxnSpPr>
        <p:spPr>
          <a:xfrm>
            <a:off x="10631261" y="3225575"/>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138" name="Google Shape;3138;p51"/>
          <p:cNvCxnSpPr/>
          <p:nvPr/>
        </p:nvCxnSpPr>
        <p:spPr>
          <a:xfrm>
            <a:off x="8740878" y="4181988"/>
            <a:ext cx="0" cy="232696"/>
          </a:xfrm>
          <a:prstGeom prst="straightConnector1">
            <a:avLst/>
          </a:prstGeom>
          <a:noFill/>
          <a:ln cap="flat" cmpd="sng" w="19050">
            <a:solidFill>
              <a:schemeClr val="dk1"/>
            </a:solidFill>
            <a:prstDash val="solid"/>
            <a:miter lim="800000"/>
            <a:headEnd len="sm" w="sm" type="none"/>
            <a:tailEnd len="sm" w="sm" type="none"/>
          </a:ln>
        </p:spPr>
      </p:cxnSp>
      <p:cxnSp>
        <p:nvCxnSpPr>
          <p:cNvPr id="3139" name="Google Shape;3139;p51"/>
          <p:cNvCxnSpPr/>
          <p:nvPr/>
        </p:nvCxnSpPr>
        <p:spPr>
          <a:xfrm>
            <a:off x="9886336" y="4144298"/>
            <a:ext cx="0" cy="232696"/>
          </a:xfrm>
          <a:prstGeom prst="straightConnector1">
            <a:avLst/>
          </a:prstGeom>
          <a:noFill/>
          <a:ln cap="flat" cmpd="sng" w="19050">
            <a:solidFill>
              <a:schemeClr val="dk1"/>
            </a:solidFill>
            <a:prstDash val="solid"/>
            <a:miter lim="800000"/>
            <a:headEnd len="sm" w="sm" type="none"/>
            <a:tailEnd len="sm" w="sm" type="none"/>
          </a:ln>
        </p:spPr>
      </p:cxnSp>
      <p:sp>
        <p:nvSpPr>
          <p:cNvPr id="3140" name="Google Shape;3140;p51"/>
          <p:cNvSpPr txBox="1"/>
          <p:nvPr/>
        </p:nvSpPr>
        <p:spPr>
          <a:xfrm>
            <a:off x="6841671" y="5290457"/>
            <a:ext cx="465306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dotted-decimal IP address notation:</a:t>
            </a:r>
            <a:endParaRPr/>
          </a:p>
        </p:txBody>
      </p:sp>
      <p:sp>
        <p:nvSpPr>
          <p:cNvPr id="3141" name="Google Shape;3141;p51"/>
          <p:cNvSpPr/>
          <p:nvPr/>
        </p:nvSpPr>
        <p:spPr>
          <a:xfrm>
            <a:off x="587829" y="1257300"/>
            <a:ext cx="5878285" cy="5192486"/>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2" name="Google Shape;3142;p51"/>
          <p:cNvSpPr/>
          <p:nvPr/>
        </p:nvSpPr>
        <p:spPr>
          <a:xfrm>
            <a:off x="6014358" y="5165271"/>
            <a:ext cx="5878285" cy="1692729"/>
          </a:xfrm>
          <a:prstGeom prst="rect">
            <a:avLst/>
          </a:prstGeom>
          <a:solidFill>
            <a:schemeClr val="lt1">
              <a:alpha val="8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43" name="Google Shape;3143;p5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41"/>
                                        </p:tgtEl>
                                        <p:attrNameLst>
                                          <p:attrName>style.visibility</p:attrName>
                                        </p:attrNameLst>
                                      </p:cBhvr>
                                      <p:to>
                                        <p:strVal val="visible"/>
                                      </p:to>
                                    </p:set>
                                    <p:animEffect filter="fade" transition="in">
                                      <p:cBhvr>
                                        <p:cTn dur="1000"/>
                                        <p:tgtEl>
                                          <p:spTgt spid="3141"/>
                                        </p:tgtEl>
                                      </p:cBhvr>
                                    </p:animEffect>
                                  </p:childTnLst>
                                </p:cTn>
                              </p:par>
                              <p:par>
                                <p:cTn fill="hold" nodeType="withEffect" presetClass="entr" presetID="10" presetSubtype="0">
                                  <p:stCondLst>
                                    <p:cond delay="0"/>
                                  </p:stCondLst>
                                  <p:childTnLst>
                                    <p:set>
                                      <p:cBhvr>
                                        <p:cTn dur="1" fill="hold">
                                          <p:stCondLst>
                                            <p:cond delay="0"/>
                                          </p:stCondLst>
                                        </p:cTn>
                                        <p:tgtEl>
                                          <p:spTgt spid="3142"/>
                                        </p:tgtEl>
                                        <p:attrNameLst>
                                          <p:attrName>style.visibility</p:attrName>
                                        </p:attrNameLst>
                                      </p:cBhvr>
                                      <p:to>
                                        <p:strVal val="visible"/>
                                      </p:to>
                                    </p:set>
                                    <p:animEffect filter="fade" transition="in">
                                      <p:cBhvr>
                                        <p:cTn dur="1000"/>
                                        <p:tgtEl>
                                          <p:spTgt spid="3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8" name="Shape 3148"/>
        <p:cNvGrpSpPr/>
        <p:nvPr/>
      </p:nvGrpSpPr>
      <p:grpSpPr>
        <a:xfrm>
          <a:off x="0" y="0"/>
          <a:ext cx="0" cy="0"/>
          <a:chOff x="0" y="0"/>
          <a:chExt cx="0" cy="0"/>
        </a:xfrm>
      </p:grpSpPr>
      <p:sp>
        <p:nvSpPr>
          <p:cNvPr id="3149" name="Google Shape;3149;p52"/>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IP addressing: introduction</a:t>
            </a:r>
            <a:endParaRPr/>
          </a:p>
        </p:txBody>
      </p:sp>
      <p:sp>
        <p:nvSpPr>
          <p:cNvPr id="3150" name="Google Shape;3150;p52"/>
          <p:cNvSpPr/>
          <p:nvPr/>
        </p:nvSpPr>
        <p:spPr>
          <a:xfrm rot="-5400000">
            <a:off x="8946356" y="3046530"/>
            <a:ext cx="846137"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151" name="Google Shape;3151;p52"/>
          <p:cNvSpPr/>
          <p:nvPr/>
        </p:nvSpPr>
        <p:spPr>
          <a:xfrm rot="10800000">
            <a:off x="9944100" y="1720173"/>
            <a:ext cx="846138"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152" name="Google Shape;3152;p52"/>
          <p:cNvSpPr/>
          <p:nvPr/>
        </p:nvSpPr>
        <p:spPr>
          <a:xfrm>
            <a:off x="7908925" y="1302661"/>
            <a:ext cx="1038225" cy="1927225"/>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153" name="Google Shape;3153;p52"/>
          <p:cNvSpPr txBox="1"/>
          <p:nvPr/>
        </p:nvSpPr>
        <p:spPr>
          <a:xfrm>
            <a:off x="7291388" y="1132798"/>
            <a:ext cx="825500"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223.1.1.1</a:t>
            </a:r>
            <a:endParaRPr b="0" i="0" sz="1200" u="none" cap="none" strike="noStrike">
              <a:solidFill>
                <a:srgbClr val="000000"/>
              </a:solidFill>
              <a:latin typeface="Comic Sans MS"/>
              <a:ea typeface="Comic Sans MS"/>
              <a:cs typeface="Comic Sans MS"/>
              <a:sym typeface="Comic Sans MS"/>
            </a:endParaRPr>
          </a:p>
        </p:txBody>
      </p:sp>
      <p:grpSp>
        <p:nvGrpSpPr>
          <p:cNvPr id="3154" name="Google Shape;3154;p52"/>
          <p:cNvGrpSpPr/>
          <p:nvPr/>
        </p:nvGrpSpPr>
        <p:grpSpPr>
          <a:xfrm>
            <a:off x="6557963" y="2093236"/>
            <a:ext cx="920750" cy="276225"/>
            <a:chOff x="3251" y="608"/>
            <a:chExt cx="580" cy="174"/>
          </a:xfrm>
        </p:grpSpPr>
        <p:sp>
          <p:nvSpPr>
            <p:cNvPr id="3155" name="Google Shape;3155;p52"/>
            <p:cNvSpPr/>
            <p:nvPr/>
          </p:nvSpPr>
          <p:spPr>
            <a:xfrm>
              <a:off x="3306" y="657"/>
              <a:ext cx="525"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56" name="Google Shape;3156;p52"/>
            <p:cNvSpPr txBox="1"/>
            <p:nvPr/>
          </p:nvSpPr>
          <p:spPr>
            <a:xfrm>
              <a:off x="3251" y="608"/>
              <a:ext cx="521" cy="1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223.1.1.2</a:t>
              </a:r>
              <a:endParaRPr b="0" i="0" sz="1200" u="none" cap="none" strike="noStrike">
                <a:solidFill>
                  <a:srgbClr val="000000"/>
                </a:solidFill>
                <a:latin typeface="Comic Sans MS"/>
                <a:ea typeface="Comic Sans MS"/>
                <a:cs typeface="Comic Sans MS"/>
                <a:sym typeface="Comic Sans MS"/>
              </a:endParaRPr>
            </a:p>
          </p:txBody>
        </p:sp>
      </p:grpSp>
      <p:sp>
        <p:nvSpPr>
          <p:cNvPr id="3157" name="Google Shape;3157;p52"/>
          <p:cNvSpPr txBox="1"/>
          <p:nvPr/>
        </p:nvSpPr>
        <p:spPr>
          <a:xfrm>
            <a:off x="7396163" y="3088598"/>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223.1.1.3</a:t>
            </a:r>
            <a:endParaRPr b="0" i="0" sz="1200" u="none" cap="none" strike="noStrike">
              <a:solidFill>
                <a:srgbClr val="000000"/>
              </a:solidFill>
              <a:latin typeface="Comic Sans MS"/>
              <a:ea typeface="Comic Sans MS"/>
              <a:cs typeface="Comic Sans MS"/>
              <a:sym typeface="Comic Sans MS"/>
            </a:endParaRPr>
          </a:p>
        </p:txBody>
      </p:sp>
      <p:sp>
        <p:nvSpPr>
          <p:cNvPr id="3158" name="Google Shape;3158;p52"/>
          <p:cNvSpPr txBox="1"/>
          <p:nvPr/>
        </p:nvSpPr>
        <p:spPr>
          <a:xfrm>
            <a:off x="8365672" y="2275798"/>
            <a:ext cx="82708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223.1.1.4</a:t>
            </a:r>
            <a:endParaRPr b="0" i="0" sz="1200" u="none" cap="none" strike="noStrike">
              <a:solidFill>
                <a:srgbClr val="000000"/>
              </a:solidFill>
              <a:latin typeface="Comic Sans MS"/>
              <a:ea typeface="Comic Sans MS"/>
              <a:cs typeface="Comic Sans MS"/>
              <a:sym typeface="Comic Sans MS"/>
            </a:endParaRPr>
          </a:p>
        </p:txBody>
      </p:sp>
      <p:sp>
        <p:nvSpPr>
          <p:cNvPr id="3159" name="Google Shape;3159;p52"/>
          <p:cNvSpPr txBox="1"/>
          <p:nvPr/>
        </p:nvSpPr>
        <p:spPr>
          <a:xfrm>
            <a:off x="9578749" y="2277157"/>
            <a:ext cx="827087"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223.1.2.9</a:t>
            </a:r>
            <a:endParaRPr b="0" i="0" sz="1200" u="none" cap="none" strike="noStrike">
              <a:solidFill>
                <a:srgbClr val="000000"/>
              </a:solidFill>
              <a:latin typeface="Comic Sans MS"/>
              <a:ea typeface="Comic Sans MS"/>
              <a:cs typeface="Comic Sans MS"/>
              <a:sym typeface="Comic Sans MS"/>
            </a:endParaRPr>
          </a:p>
        </p:txBody>
      </p:sp>
      <p:sp>
        <p:nvSpPr>
          <p:cNvPr id="3160" name="Google Shape;3160;p52"/>
          <p:cNvSpPr txBox="1"/>
          <p:nvPr/>
        </p:nvSpPr>
        <p:spPr>
          <a:xfrm>
            <a:off x="10148207" y="3220134"/>
            <a:ext cx="82708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223.1.2.2</a:t>
            </a:r>
            <a:endParaRPr b="0" i="0" sz="1200" u="none" cap="none" strike="noStrike">
              <a:solidFill>
                <a:srgbClr val="000000"/>
              </a:solidFill>
              <a:latin typeface="Comic Sans MS"/>
              <a:ea typeface="Comic Sans MS"/>
              <a:cs typeface="Comic Sans MS"/>
              <a:sym typeface="Comic Sans MS"/>
            </a:endParaRPr>
          </a:p>
        </p:txBody>
      </p:sp>
      <p:sp>
        <p:nvSpPr>
          <p:cNvPr id="3161" name="Google Shape;3161;p52"/>
          <p:cNvSpPr txBox="1"/>
          <p:nvPr/>
        </p:nvSpPr>
        <p:spPr>
          <a:xfrm>
            <a:off x="10107612" y="1703391"/>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223.1.2.1</a:t>
            </a:r>
            <a:endParaRPr b="0" i="0" sz="1200" u="none" cap="none" strike="noStrike">
              <a:solidFill>
                <a:srgbClr val="000000"/>
              </a:solidFill>
              <a:latin typeface="Comic Sans MS"/>
              <a:ea typeface="Comic Sans MS"/>
              <a:cs typeface="Comic Sans MS"/>
              <a:sym typeface="Comic Sans MS"/>
            </a:endParaRPr>
          </a:p>
        </p:txBody>
      </p:sp>
      <p:cxnSp>
        <p:nvCxnSpPr>
          <p:cNvPr id="3162" name="Google Shape;3162;p52"/>
          <p:cNvCxnSpPr/>
          <p:nvPr/>
        </p:nvCxnSpPr>
        <p:spPr>
          <a:xfrm>
            <a:off x="9359900" y="2735036"/>
            <a:ext cx="0" cy="879025"/>
          </a:xfrm>
          <a:prstGeom prst="straightConnector1">
            <a:avLst/>
          </a:prstGeom>
          <a:noFill/>
          <a:ln cap="flat" cmpd="sng" w="19050">
            <a:solidFill>
              <a:srgbClr val="000000"/>
            </a:solidFill>
            <a:prstDash val="solid"/>
            <a:round/>
            <a:headEnd len="med" w="med" type="none"/>
            <a:tailEnd len="med" w="med" type="none"/>
          </a:ln>
        </p:spPr>
      </p:cxnSp>
      <p:sp>
        <p:nvSpPr>
          <p:cNvPr id="3163" name="Google Shape;3163;p52"/>
          <p:cNvSpPr txBox="1"/>
          <p:nvPr/>
        </p:nvSpPr>
        <p:spPr>
          <a:xfrm>
            <a:off x="9955213" y="4195086"/>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223.1.3.2</a:t>
            </a:r>
            <a:endParaRPr b="0" i="0" sz="1200" u="none" cap="none" strike="noStrike">
              <a:solidFill>
                <a:srgbClr val="000000"/>
              </a:solidFill>
              <a:latin typeface="Comic Sans MS"/>
              <a:ea typeface="Comic Sans MS"/>
              <a:cs typeface="Comic Sans MS"/>
              <a:sym typeface="Comic Sans MS"/>
            </a:endParaRPr>
          </a:p>
        </p:txBody>
      </p:sp>
      <p:sp>
        <p:nvSpPr>
          <p:cNvPr id="3164" name="Google Shape;3164;p52"/>
          <p:cNvSpPr txBox="1"/>
          <p:nvPr/>
        </p:nvSpPr>
        <p:spPr>
          <a:xfrm>
            <a:off x="8712200" y="4199848"/>
            <a:ext cx="827088"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223.1.3.1</a:t>
            </a:r>
            <a:endParaRPr b="0" i="0" sz="1200" u="none" cap="none" strike="noStrike">
              <a:solidFill>
                <a:srgbClr val="000000"/>
              </a:solidFill>
              <a:latin typeface="Comic Sans MS"/>
              <a:ea typeface="Comic Sans MS"/>
              <a:cs typeface="Comic Sans MS"/>
              <a:sym typeface="Comic Sans MS"/>
            </a:endParaRPr>
          </a:p>
        </p:txBody>
      </p:sp>
      <p:grpSp>
        <p:nvGrpSpPr>
          <p:cNvPr id="3165" name="Google Shape;3165;p52"/>
          <p:cNvGrpSpPr/>
          <p:nvPr/>
        </p:nvGrpSpPr>
        <p:grpSpPr>
          <a:xfrm>
            <a:off x="8885238" y="2996523"/>
            <a:ext cx="912812" cy="276225"/>
            <a:chOff x="4550" y="1257"/>
            <a:chExt cx="575" cy="174"/>
          </a:xfrm>
        </p:grpSpPr>
        <p:sp>
          <p:nvSpPr>
            <p:cNvPr id="3166" name="Google Shape;3166;p52"/>
            <p:cNvSpPr/>
            <p:nvPr/>
          </p:nvSpPr>
          <p:spPr>
            <a:xfrm>
              <a:off x="4587" y="1284"/>
              <a:ext cx="534"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67" name="Google Shape;3167;p52"/>
            <p:cNvSpPr txBox="1"/>
            <p:nvPr/>
          </p:nvSpPr>
          <p:spPr>
            <a:xfrm>
              <a:off x="4550" y="1257"/>
              <a:ext cx="575" cy="1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223.1.3.27</a:t>
              </a:r>
              <a:endParaRPr b="0" i="0" sz="1200" u="none" cap="none" strike="noStrike">
                <a:solidFill>
                  <a:srgbClr val="000000"/>
                </a:solidFill>
                <a:latin typeface="Comic Sans MS"/>
                <a:ea typeface="Comic Sans MS"/>
                <a:cs typeface="Comic Sans MS"/>
                <a:sym typeface="Comic Sans MS"/>
              </a:endParaRPr>
            </a:p>
          </p:txBody>
        </p:sp>
      </p:grpSp>
      <p:grpSp>
        <p:nvGrpSpPr>
          <p:cNvPr id="3168" name="Google Shape;3168;p52"/>
          <p:cNvGrpSpPr/>
          <p:nvPr/>
        </p:nvGrpSpPr>
        <p:grpSpPr>
          <a:xfrm>
            <a:off x="7116763" y="1378861"/>
            <a:ext cx="641350" cy="558800"/>
            <a:chOff x="-44" y="1473"/>
            <a:chExt cx="981" cy="1105"/>
          </a:xfrm>
        </p:grpSpPr>
        <p:pic>
          <p:nvPicPr>
            <p:cNvPr descr="desktop_computer_stylized_medium" id="3169" name="Google Shape;3169;p5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70" name="Google Shape;3170;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71" name="Google Shape;3171;p52"/>
          <p:cNvGrpSpPr/>
          <p:nvPr/>
        </p:nvGrpSpPr>
        <p:grpSpPr>
          <a:xfrm>
            <a:off x="7112000" y="1977348"/>
            <a:ext cx="641350" cy="558800"/>
            <a:chOff x="-44" y="1473"/>
            <a:chExt cx="981" cy="1105"/>
          </a:xfrm>
        </p:grpSpPr>
        <p:pic>
          <p:nvPicPr>
            <p:cNvPr descr="desktop_computer_stylized_medium" id="3172" name="Google Shape;3172;p5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73" name="Google Shape;3173;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74" name="Google Shape;3174;p52"/>
          <p:cNvGrpSpPr/>
          <p:nvPr/>
        </p:nvGrpSpPr>
        <p:grpSpPr>
          <a:xfrm>
            <a:off x="7140575" y="2586948"/>
            <a:ext cx="641350" cy="558800"/>
            <a:chOff x="-44" y="1473"/>
            <a:chExt cx="981" cy="1105"/>
          </a:xfrm>
        </p:grpSpPr>
        <p:pic>
          <p:nvPicPr>
            <p:cNvPr descr="desktop_computer_stylized_medium" id="3175" name="Google Shape;3175;p5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76" name="Google Shape;3176;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77" name="Google Shape;3177;p52"/>
          <p:cNvGrpSpPr/>
          <p:nvPr/>
        </p:nvGrpSpPr>
        <p:grpSpPr>
          <a:xfrm flipH="1">
            <a:off x="10799763" y="1536023"/>
            <a:ext cx="641350" cy="558800"/>
            <a:chOff x="-44" y="1473"/>
            <a:chExt cx="981" cy="1105"/>
          </a:xfrm>
        </p:grpSpPr>
        <p:pic>
          <p:nvPicPr>
            <p:cNvPr descr="desktop_computer_stylized_medium" id="3178" name="Google Shape;3178;p5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79" name="Google Shape;3179;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80" name="Google Shape;3180;p52"/>
          <p:cNvGrpSpPr/>
          <p:nvPr/>
        </p:nvGrpSpPr>
        <p:grpSpPr>
          <a:xfrm flipH="1">
            <a:off x="10814050" y="2815548"/>
            <a:ext cx="641350" cy="558800"/>
            <a:chOff x="-44" y="1473"/>
            <a:chExt cx="981" cy="1105"/>
          </a:xfrm>
        </p:grpSpPr>
        <p:pic>
          <p:nvPicPr>
            <p:cNvPr descr="desktop_computer_stylized_medium" id="3181" name="Google Shape;3181;p5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82" name="Google Shape;3182;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83" name="Google Shape;3183;p52"/>
          <p:cNvGrpSpPr/>
          <p:nvPr/>
        </p:nvGrpSpPr>
        <p:grpSpPr>
          <a:xfrm flipH="1">
            <a:off x="9715500" y="4339548"/>
            <a:ext cx="641350" cy="558800"/>
            <a:chOff x="-44" y="1473"/>
            <a:chExt cx="981" cy="1105"/>
          </a:xfrm>
        </p:grpSpPr>
        <p:pic>
          <p:nvPicPr>
            <p:cNvPr descr="desktop_computer_stylized_medium" id="3184" name="Google Shape;3184;p5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85" name="Google Shape;3185;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186" name="Google Shape;3186;p52"/>
          <p:cNvGrpSpPr/>
          <p:nvPr/>
        </p:nvGrpSpPr>
        <p:grpSpPr>
          <a:xfrm flipH="1">
            <a:off x="8551863" y="4380823"/>
            <a:ext cx="641350" cy="558800"/>
            <a:chOff x="-44" y="1473"/>
            <a:chExt cx="981" cy="1105"/>
          </a:xfrm>
        </p:grpSpPr>
        <p:pic>
          <p:nvPicPr>
            <p:cNvPr descr="desktop_computer_stylized_medium" id="3187" name="Google Shape;3187;p5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88" name="Google Shape;3188;p5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cxnSp>
        <p:nvCxnSpPr>
          <p:cNvPr id="3189" name="Google Shape;3189;p52"/>
          <p:cNvCxnSpPr/>
          <p:nvPr/>
        </p:nvCxnSpPr>
        <p:spPr>
          <a:xfrm>
            <a:off x="7697391" y="1785938"/>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190" name="Google Shape;3190;p52"/>
          <p:cNvCxnSpPr/>
          <p:nvPr/>
        </p:nvCxnSpPr>
        <p:spPr>
          <a:xfrm>
            <a:off x="7698824" y="2384823"/>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191" name="Google Shape;3191;p52"/>
          <p:cNvCxnSpPr/>
          <p:nvPr/>
        </p:nvCxnSpPr>
        <p:spPr>
          <a:xfrm>
            <a:off x="7705979" y="2997995"/>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192" name="Google Shape;3192;p52"/>
          <p:cNvCxnSpPr/>
          <p:nvPr/>
        </p:nvCxnSpPr>
        <p:spPr>
          <a:xfrm>
            <a:off x="10629900" y="1942421"/>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193" name="Google Shape;3193;p52"/>
          <p:cNvCxnSpPr/>
          <p:nvPr/>
        </p:nvCxnSpPr>
        <p:spPr>
          <a:xfrm>
            <a:off x="10631261" y="3221529"/>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194" name="Google Shape;3194;p52"/>
          <p:cNvCxnSpPr/>
          <p:nvPr/>
        </p:nvCxnSpPr>
        <p:spPr>
          <a:xfrm>
            <a:off x="8740878" y="4181988"/>
            <a:ext cx="0" cy="232696"/>
          </a:xfrm>
          <a:prstGeom prst="straightConnector1">
            <a:avLst/>
          </a:prstGeom>
          <a:noFill/>
          <a:ln cap="flat" cmpd="sng" w="19050">
            <a:solidFill>
              <a:schemeClr val="dk1"/>
            </a:solidFill>
            <a:prstDash val="solid"/>
            <a:miter lim="800000"/>
            <a:headEnd len="sm" w="sm" type="none"/>
            <a:tailEnd len="sm" w="sm" type="none"/>
          </a:ln>
        </p:spPr>
      </p:cxnSp>
      <p:cxnSp>
        <p:nvCxnSpPr>
          <p:cNvPr id="3195" name="Google Shape;3195;p52"/>
          <p:cNvCxnSpPr/>
          <p:nvPr/>
        </p:nvCxnSpPr>
        <p:spPr>
          <a:xfrm>
            <a:off x="9886336" y="4144298"/>
            <a:ext cx="0" cy="232696"/>
          </a:xfrm>
          <a:prstGeom prst="straightConnector1">
            <a:avLst/>
          </a:prstGeom>
          <a:noFill/>
          <a:ln cap="flat" cmpd="sng" w="19050">
            <a:solidFill>
              <a:schemeClr val="dk1"/>
            </a:solidFill>
            <a:prstDash val="solid"/>
            <a:miter lim="800000"/>
            <a:headEnd len="sm" w="sm" type="none"/>
            <a:tailEnd len="sm" w="sm" type="none"/>
          </a:ln>
        </p:spPr>
      </p:cxnSp>
      <p:sp>
        <p:nvSpPr>
          <p:cNvPr id="3196" name="Google Shape;3196;p52"/>
          <p:cNvSpPr txBox="1"/>
          <p:nvPr/>
        </p:nvSpPr>
        <p:spPr>
          <a:xfrm>
            <a:off x="879206" y="1475622"/>
            <a:ext cx="3496144" cy="1681163"/>
          </a:xfrm>
          <a:prstGeom prst="rect">
            <a:avLst/>
          </a:prstGeom>
          <a:noFill/>
          <a:ln>
            <a:noFill/>
          </a:ln>
        </p:spPr>
        <p:txBody>
          <a:bodyPr anchorCtr="0" anchor="t" bIns="45700" lIns="91425" spcFirstLastPara="1" rIns="91425" wrap="square" tIns="45700">
            <a:normAutofit/>
          </a:bodyPr>
          <a:lstStyle/>
          <a:p>
            <a:pPr indent="-403225" lvl="0" marL="403225" marR="0" rtl="0" algn="l">
              <a:lnSpc>
                <a:spcPct val="90000"/>
              </a:lnSpc>
              <a:spcBef>
                <a:spcPts val="0"/>
              </a:spcBef>
              <a:spcAft>
                <a:spcPts val="0"/>
              </a:spcAft>
              <a:buClr>
                <a:srgbClr val="0000A3"/>
              </a:buClr>
              <a:buSzPts val="2800"/>
              <a:buFont typeface="Noto Sans Symbols"/>
              <a:buNone/>
            </a:pPr>
            <a:r>
              <a:rPr b="0" i="0" lang="en-US" sz="2800" u="none" cap="none" strike="noStrike">
                <a:solidFill>
                  <a:srgbClr val="CC0000"/>
                </a:solidFill>
                <a:latin typeface="Calibri"/>
                <a:ea typeface="Calibri"/>
                <a:cs typeface="Calibri"/>
                <a:sym typeface="Calibri"/>
              </a:rPr>
              <a:t>Q: how are interfaces actually connected?</a:t>
            </a:r>
            <a:endParaRPr/>
          </a:p>
        </p:txBody>
      </p:sp>
      <p:grpSp>
        <p:nvGrpSpPr>
          <p:cNvPr id="3197" name="Google Shape;3197;p52"/>
          <p:cNvGrpSpPr/>
          <p:nvPr/>
        </p:nvGrpSpPr>
        <p:grpSpPr>
          <a:xfrm>
            <a:off x="4691921" y="2355418"/>
            <a:ext cx="3185855" cy="1323439"/>
            <a:chOff x="4692210" y="2354697"/>
            <a:chExt cx="3185636" cy="1323881"/>
          </a:xfrm>
        </p:grpSpPr>
        <p:sp>
          <p:nvSpPr>
            <p:cNvPr id="3198" name="Google Shape;3198;p52"/>
            <p:cNvSpPr txBox="1"/>
            <p:nvPr/>
          </p:nvSpPr>
          <p:spPr>
            <a:xfrm>
              <a:off x="4692210" y="2354697"/>
              <a:ext cx="2548153" cy="1323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1" lang="en-US" sz="2000" u="none" cap="none" strike="noStrike">
                  <a:solidFill>
                    <a:srgbClr val="CC0000"/>
                  </a:solidFill>
                  <a:latin typeface="Arial"/>
                  <a:ea typeface="Arial"/>
                  <a:cs typeface="Arial"/>
                  <a:sym typeface="Arial"/>
                </a:rPr>
                <a:t>A: </a:t>
              </a:r>
              <a:r>
                <a:rPr b="0" i="0" lang="en-US" sz="2000" u="none" cap="none" strike="noStrike">
                  <a:solidFill>
                    <a:srgbClr val="000000"/>
                  </a:solidFill>
                  <a:latin typeface="Arial"/>
                  <a:ea typeface="Arial"/>
                  <a:cs typeface="Arial"/>
                  <a:sym typeface="Arial"/>
                </a:rPr>
                <a:t>wired </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Ethernet interfaces connected by Ethernet switches</a:t>
              </a:r>
              <a:endParaRPr/>
            </a:p>
          </p:txBody>
        </p:sp>
        <p:cxnSp>
          <p:nvCxnSpPr>
            <p:cNvPr id="3199" name="Google Shape;3199;p52"/>
            <p:cNvCxnSpPr/>
            <p:nvPr/>
          </p:nvCxnSpPr>
          <p:spPr>
            <a:xfrm rot="10800000">
              <a:off x="5801407" y="2510599"/>
              <a:ext cx="2076439" cy="0"/>
            </a:xfrm>
            <a:prstGeom prst="straightConnector1">
              <a:avLst/>
            </a:prstGeom>
            <a:noFill/>
            <a:ln cap="flat" cmpd="sng" w="9525">
              <a:solidFill>
                <a:srgbClr val="C00000"/>
              </a:solidFill>
              <a:prstDash val="solid"/>
              <a:round/>
              <a:headEnd len="med" w="med" type="none"/>
              <a:tailEnd len="med" w="med" type="none"/>
            </a:ln>
          </p:spPr>
        </p:cxnSp>
      </p:grpSp>
      <p:grpSp>
        <p:nvGrpSpPr>
          <p:cNvPr id="3200" name="Google Shape;3200;p52"/>
          <p:cNvGrpSpPr/>
          <p:nvPr/>
        </p:nvGrpSpPr>
        <p:grpSpPr>
          <a:xfrm>
            <a:off x="7689955" y="3656040"/>
            <a:ext cx="4167265" cy="2436076"/>
            <a:chOff x="5036498" y="3790332"/>
            <a:chExt cx="4168379" cy="2435958"/>
          </a:xfrm>
        </p:grpSpPr>
        <p:pic>
          <p:nvPicPr>
            <p:cNvPr descr="access_point_stylized_small" id="3201" name="Google Shape;3201;p52"/>
            <p:cNvPicPr preferRelativeResize="0"/>
            <p:nvPr/>
          </p:nvPicPr>
          <p:blipFill rotWithShape="1">
            <a:blip r:embed="rId4">
              <a:alphaModFix/>
            </a:blip>
            <a:srcRect b="0" l="0" r="0" t="0"/>
            <a:stretch/>
          </p:blipFill>
          <p:spPr>
            <a:xfrm>
              <a:off x="6312411" y="3790332"/>
              <a:ext cx="587569" cy="486906"/>
            </a:xfrm>
            <a:prstGeom prst="rect">
              <a:avLst/>
            </a:prstGeom>
            <a:noFill/>
            <a:ln>
              <a:noFill/>
            </a:ln>
          </p:spPr>
        </p:pic>
        <p:sp>
          <p:nvSpPr>
            <p:cNvPr id="3202" name="Google Shape;3202;p52"/>
            <p:cNvSpPr txBox="1"/>
            <p:nvPr/>
          </p:nvSpPr>
          <p:spPr>
            <a:xfrm>
              <a:off x="5036498" y="5518438"/>
              <a:ext cx="4168379" cy="7078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1" lang="en-US" sz="2000" u="none" cap="none" strike="noStrike">
                  <a:solidFill>
                    <a:srgbClr val="CC0000"/>
                  </a:solidFill>
                  <a:latin typeface="Arial"/>
                  <a:ea typeface="Arial"/>
                  <a:cs typeface="Arial"/>
                  <a:sym typeface="Arial"/>
                </a:rPr>
                <a:t>A: </a:t>
              </a:r>
              <a:r>
                <a:rPr b="0" i="0" lang="en-US" sz="2000" u="none" cap="none" strike="noStrike">
                  <a:solidFill>
                    <a:srgbClr val="000000"/>
                  </a:solidFill>
                  <a:latin typeface="Arial"/>
                  <a:ea typeface="Arial"/>
                  <a:cs typeface="Arial"/>
                  <a:sym typeface="Arial"/>
                </a:rPr>
                <a:t>wireless WiFi interfaces connected by WiFi base station</a:t>
              </a:r>
              <a:endParaRPr/>
            </a:p>
          </p:txBody>
        </p:sp>
        <p:cxnSp>
          <p:nvCxnSpPr>
            <p:cNvPr id="3203" name="Google Shape;3203;p52"/>
            <p:cNvCxnSpPr/>
            <p:nvPr/>
          </p:nvCxnSpPr>
          <p:spPr>
            <a:xfrm rot="10800000">
              <a:off x="6850795" y="4241577"/>
              <a:ext cx="0" cy="1289090"/>
            </a:xfrm>
            <a:prstGeom prst="straightConnector1">
              <a:avLst/>
            </a:prstGeom>
            <a:noFill/>
            <a:ln cap="flat" cmpd="sng" w="12700">
              <a:solidFill>
                <a:srgbClr val="C00000"/>
              </a:solidFill>
              <a:prstDash val="solid"/>
              <a:round/>
              <a:headEnd len="med" w="med" type="none"/>
              <a:tailEnd len="med" w="med" type="none"/>
            </a:ln>
          </p:spPr>
        </p:cxnSp>
      </p:grpSp>
      <p:sp>
        <p:nvSpPr>
          <p:cNvPr id="3204" name="Google Shape;3204;p52"/>
          <p:cNvSpPr txBox="1"/>
          <p:nvPr/>
        </p:nvSpPr>
        <p:spPr>
          <a:xfrm>
            <a:off x="1329751" y="4355476"/>
            <a:ext cx="4321539"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400"/>
              <a:buFont typeface="Calibri"/>
              <a:buNone/>
            </a:pPr>
            <a:r>
              <a:rPr b="0" i="1" lang="en-US" sz="2400" u="none" cap="none" strike="noStrike">
                <a:solidFill>
                  <a:srgbClr val="CC0000"/>
                </a:solidFill>
                <a:latin typeface="Calibri"/>
                <a:ea typeface="Calibri"/>
                <a:cs typeface="Calibri"/>
                <a:sym typeface="Calibri"/>
              </a:rPr>
              <a:t>For now: </a:t>
            </a:r>
            <a:r>
              <a:rPr b="0" i="0" lang="en-US" sz="2400" u="none" cap="none" strike="noStrike">
                <a:solidFill>
                  <a:srgbClr val="000000"/>
                </a:solidFill>
                <a:latin typeface="Calibri"/>
                <a:ea typeface="Calibri"/>
                <a:cs typeface="Calibri"/>
                <a:sym typeface="Calibri"/>
              </a:rPr>
              <a:t>don’t need to worry about how one interface is connected to another (with no intervening router) </a:t>
            </a:r>
            <a:endParaRPr b="0" i="0" sz="2400" u="none" cap="none" strike="noStrike">
              <a:solidFill>
                <a:srgbClr val="000000"/>
              </a:solidFill>
              <a:latin typeface="Calibri"/>
              <a:ea typeface="Calibri"/>
              <a:cs typeface="Calibri"/>
              <a:sym typeface="Calibri"/>
            </a:endParaRPr>
          </a:p>
        </p:txBody>
      </p:sp>
      <p:cxnSp>
        <p:nvCxnSpPr>
          <p:cNvPr id="3205" name="Google Shape;3205;p52"/>
          <p:cNvCxnSpPr/>
          <p:nvPr/>
        </p:nvCxnSpPr>
        <p:spPr>
          <a:xfrm>
            <a:off x="8364512" y="2578622"/>
            <a:ext cx="794264" cy="0"/>
          </a:xfrm>
          <a:prstGeom prst="straightConnector1">
            <a:avLst/>
          </a:prstGeom>
          <a:noFill/>
          <a:ln cap="flat" cmpd="sng" w="19050">
            <a:solidFill>
              <a:schemeClr val="dk1"/>
            </a:solidFill>
            <a:prstDash val="solid"/>
            <a:miter lim="800000"/>
            <a:headEnd len="sm" w="sm" type="none"/>
            <a:tailEnd len="sm" w="sm" type="none"/>
          </a:ln>
        </p:spPr>
      </p:cxnSp>
      <p:cxnSp>
        <p:nvCxnSpPr>
          <p:cNvPr id="3206" name="Google Shape;3206;p52"/>
          <p:cNvCxnSpPr/>
          <p:nvPr/>
        </p:nvCxnSpPr>
        <p:spPr>
          <a:xfrm>
            <a:off x="9547622" y="2584574"/>
            <a:ext cx="975473" cy="0"/>
          </a:xfrm>
          <a:prstGeom prst="straightConnector1">
            <a:avLst/>
          </a:prstGeom>
          <a:noFill/>
          <a:ln cap="flat" cmpd="sng" w="19050">
            <a:solidFill>
              <a:schemeClr val="dk1"/>
            </a:solidFill>
            <a:prstDash val="solid"/>
            <a:miter lim="800000"/>
            <a:headEnd len="sm" w="sm" type="none"/>
            <a:tailEnd len="sm" w="sm" type="none"/>
          </a:ln>
        </p:spPr>
      </p:cxnSp>
      <p:grpSp>
        <p:nvGrpSpPr>
          <p:cNvPr id="3207" name="Google Shape;3207;p52"/>
          <p:cNvGrpSpPr/>
          <p:nvPr/>
        </p:nvGrpSpPr>
        <p:grpSpPr>
          <a:xfrm>
            <a:off x="9053641" y="2438501"/>
            <a:ext cx="632991" cy="300938"/>
            <a:chOff x="7493876" y="2774731"/>
            <a:chExt cx="1481958" cy="894622"/>
          </a:xfrm>
        </p:grpSpPr>
        <p:sp>
          <p:nvSpPr>
            <p:cNvPr id="3208" name="Google Shape;3208;p52"/>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3209" name="Google Shape;3209;p52"/>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3210" name="Google Shape;3210;p52"/>
            <p:cNvGrpSpPr/>
            <p:nvPr/>
          </p:nvGrpSpPr>
          <p:grpSpPr>
            <a:xfrm>
              <a:off x="7713663" y="2848339"/>
              <a:ext cx="1042107" cy="425543"/>
              <a:chOff x="7786941" y="2884917"/>
              <a:chExt cx="897649" cy="353919"/>
            </a:xfrm>
          </p:grpSpPr>
          <p:sp>
            <p:nvSpPr>
              <p:cNvPr id="3211" name="Google Shape;3211;p52"/>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2" name="Google Shape;3212;p52"/>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3" name="Google Shape;3213;p52"/>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4" name="Google Shape;3214;p52"/>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3215" name="Google Shape;3215;p52"/>
          <p:cNvGrpSpPr/>
          <p:nvPr/>
        </p:nvGrpSpPr>
        <p:grpSpPr>
          <a:xfrm>
            <a:off x="7865822" y="1784294"/>
            <a:ext cx="3069150" cy="1444428"/>
            <a:chOff x="7865822" y="1784294"/>
            <a:chExt cx="3069150" cy="1444428"/>
          </a:xfrm>
        </p:grpSpPr>
        <p:cxnSp>
          <p:nvCxnSpPr>
            <p:cNvPr id="3216" name="Google Shape;3216;p52"/>
            <p:cNvCxnSpPr/>
            <p:nvPr/>
          </p:nvCxnSpPr>
          <p:spPr>
            <a:xfrm>
              <a:off x="8043483" y="1784294"/>
              <a:ext cx="0" cy="1217851"/>
            </a:xfrm>
            <a:prstGeom prst="straightConnector1">
              <a:avLst/>
            </a:prstGeom>
            <a:noFill/>
            <a:ln cap="flat" cmpd="sng" w="19050">
              <a:solidFill>
                <a:schemeClr val="dk1"/>
              </a:solidFill>
              <a:prstDash val="solid"/>
              <a:miter lim="800000"/>
              <a:headEnd len="sm" w="sm" type="none"/>
              <a:tailEnd len="sm" w="sm" type="none"/>
            </a:ln>
          </p:spPr>
        </p:cxnSp>
        <p:grpSp>
          <p:nvGrpSpPr>
            <p:cNvPr id="3217" name="Google Shape;3217;p52"/>
            <p:cNvGrpSpPr/>
            <p:nvPr/>
          </p:nvGrpSpPr>
          <p:grpSpPr>
            <a:xfrm>
              <a:off x="7865822" y="2488367"/>
              <a:ext cx="618612" cy="329734"/>
              <a:chOff x="3668110" y="2448910"/>
              <a:chExt cx="3794234" cy="2165130"/>
            </a:xfrm>
          </p:grpSpPr>
          <p:sp>
            <p:nvSpPr>
              <p:cNvPr id="3218" name="Google Shape;3218;p52"/>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19" name="Google Shape;3219;p52"/>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220" name="Google Shape;3220;p52"/>
              <p:cNvGrpSpPr/>
              <p:nvPr/>
            </p:nvGrpSpPr>
            <p:grpSpPr>
              <a:xfrm>
                <a:off x="3941378" y="2603243"/>
                <a:ext cx="3202061" cy="1066110"/>
                <a:chOff x="7939341" y="3037317"/>
                <a:chExt cx="897649" cy="353919"/>
              </a:xfrm>
            </p:grpSpPr>
            <p:sp>
              <p:nvSpPr>
                <p:cNvPr id="3221" name="Google Shape;3221;p52"/>
                <p:cNvSpPr/>
                <p:nvPr/>
              </p:nvSpPr>
              <p:spPr>
                <a:xfrm>
                  <a:off x="7964170" y="30373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2" name="Google Shape;3222;p52"/>
                <p:cNvSpPr/>
                <p:nvPr/>
              </p:nvSpPr>
              <p:spPr>
                <a:xfrm>
                  <a:off x="8519948" y="32067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3" name="Google Shape;3223;p52"/>
                <p:cNvSpPr/>
                <p:nvPr/>
              </p:nvSpPr>
              <p:spPr>
                <a:xfrm>
                  <a:off x="7939341" y="32067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4" name="Google Shape;3224;p52"/>
                <p:cNvSpPr/>
                <p:nvPr/>
              </p:nvSpPr>
              <p:spPr>
                <a:xfrm>
                  <a:off x="8047413" y="31234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cxnSp>
          <p:nvCxnSpPr>
            <p:cNvPr id="3225" name="Google Shape;3225;p52"/>
            <p:cNvCxnSpPr/>
            <p:nvPr/>
          </p:nvCxnSpPr>
          <p:spPr>
            <a:xfrm>
              <a:off x="10631585" y="1932648"/>
              <a:ext cx="0" cy="1296074"/>
            </a:xfrm>
            <a:prstGeom prst="straightConnector1">
              <a:avLst/>
            </a:prstGeom>
            <a:noFill/>
            <a:ln cap="flat" cmpd="sng" w="19050">
              <a:solidFill>
                <a:schemeClr val="dk1"/>
              </a:solidFill>
              <a:prstDash val="solid"/>
              <a:miter lim="800000"/>
              <a:headEnd len="sm" w="sm" type="none"/>
              <a:tailEnd len="sm" w="sm" type="none"/>
            </a:ln>
          </p:spPr>
        </p:cxnSp>
        <p:grpSp>
          <p:nvGrpSpPr>
            <p:cNvPr id="3226" name="Google Shape;3226;p52"/>
            <p:cNvGrpSpPr/>
            <p:nvPr/>
          </p:nvGrpSpPr>
          <p:grpSpPr>
            <a:xfrm>
              <a:off x="10316360" y="2442512"/>
              <a:ext cx="618612" cy="329734"/>
              <a:chOff x="3668110" y="2448910"/>
              <a:chExt cx="3794234" cy="2165130"/>
            </a:xfrm>
          </p:grpSpPr>
          <p:sp>
            <p:nvSpPr>
              <p:cNvPr id="3227" name="Google Shape;3227;p52"/>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28" name="Google Shape;3228;p52"/>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229" name="Google Shape;3229;p52"/>
              <p:cNvGrpSpPr/>
              <p:nvPr/>
            </p:nvGrpSpPr>
            <p:grpSpPr>
              <a:xfrm>
                <a:off x="3941378" y="2603243"/>
                <a:ext cx="3202061" cy="1066110"/>
                <a:chOff x="7939341" y="3037317"/>
                <a:chExt cx="897649" cy="353919"/>
              </a:xfrm>
            </p:grpSpPr>
            <p:sp>
              <p:nvSpPr>
                <p:cNvPr id="3230" name="Google Shape;3230;p52"/>
                <p:cNvSpPr/>
                <p:nvPr/>
              </p:nvSpPr>
              <p:spPr>
                <a:xfrm>
                  <a:off x="7964170" y="30373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1" name="Google Shape;3231;p52"/>
                <p:cNvSpPr/>
                <p:nvPr/>
              </p:nvSpPr>
              <p:spPr>
                <a:xfrm>
                  <a:off x="8519948" y="32067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2" name="Google Shape;3232;p52"/>
                <p:cNvSpPr/>
                <p:nvPr/>
              </p:nvSpPr>
              <p:spPr>
                <a:xfrm>
                  <a:off x="7939341" y="32067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3" name="Google Shape;3233;p52"/>
                <p:cNvSpPr/>
                <p:nvPr/>
              </p:nvSpPr>
              <p:spPr>
                <a:xfrm>
                  <a:off x="8047413" y="31234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sp>
        <p:nvSpPr>
          <p:cNvPr id="3234" name="Google Shape;3234;p52"/>
          <p:cNvSpPr txBox="1"/>
          <p:nvPr/>
        </p:nvSpPr>
        <p:spPr>
          <a:xfrm>
            <a:off x="884650" y="2297495"/>
            <a:ext cx="3496144" cy="1066192"/>
          </a:xfrm>
          <a:prstGeom prst="rect">
            <a:avLst/>
          </a:prstGeom>
          <a:noFill/>
          <a:ln>
            <a:noFill/>
          </a:ln>
        </p:spPr>
        <p:txBody>
          <a:bodyPr anchorCtr="0" anchor="t" bIns="45700" lIns="91425" spcFirstLastPara="1" rIns="91425" wrap="square" tIns="45700">
            <a:normAutofit/>
          </a:bodyPr>
          <a:lstStyle/>
          <a:p>
            <a:pPr indent="-388938" lvl="0" marL="403225" marR="0" rtl="0" algn="l">
              <a:lnSpc>
                <a:spcPct val="90000"/>
              </a:lnSpc>
              <a:spcBef>
                <a:spcPts val="0"/>
              </a:spcBef>
              <a:spcAft>
                <a:spcPts val="0"/>
              </a:spcAft>
              <a:buClr>
                <a:srgbClr val="0000A3"/>
              </a:buClr>
              <a:buSzPts val="2800"/>
              <a:buFont typeface="Noto Sans Symbols"/>
              <a:buNone/>
            </a:pPr>
            <a:r>
              <a:rPr b="0" i="0" lang="en-US" sz="2800" u="none" cap="none" strike="noStrike">
                <a:solidFill>
                  <a:srgbClr val="CC0000"/>
                </a:solidFill>
                <a:latin typeface="Calibri"/>
                <a:ea typeface="Calibri"/>
                <a:cs typeface="Calibri"/>
                <a:sym typeface="Calibri"/>
              </a:rPr>
              <a:t>A: </a:t>
            </a:r>
            <a:r>
              <a:rPr b="0" i="0" lang="en-US" sz="2800" u="none" cap="none" strike="noStrike">
                <a:solidFill>
                  <a:srgbClr val="000000"/>
                </a:solidFill>
                <a:latin typeface="Calibri"/>
                <a:ea typeface="Calibri"/>
                <a:cs typeface="Calibri"/>
                <a:sym typeface="Calibri"/>
              </a:rPr>
              <a:t>we’ll learn about that in chapters 6, 7</a:t>
            </a:r>
            <a:endParaRPr/>
          </a:p>
        </p:txBody>
      </p:sp>
      <p:sp>
        <p:nvSpPr>
          <p:cNvPr id="3235" name="Google Shape;3235;p5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4"/>
                                        </p:tgtEl>
                                        <p:attrNameLst>
                                          <p:attrName>style.visibility</p:attrName>
                                        </p:attrNameLst>
                                      </p:cBhvr>
                                      <p:to>
                                        <p:strVal val="visible"/>
                                      </p:to>
                                    </p:set>
                                    <p:animEffect filter="fade" transition="in">
                                      <p:cBhvr>
                                        <p:cTn dur="500"/>
                                        <p:tgtEl>
                                          <p:spTgt spid="3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7"/>
                                        </p:tgtEl>
                                        <p:attrNameLst>
                                          <p:attrName>style.visibility</p:attrName>
                                        </p:attrNameLst>
                                      </p:cBhvr>
                                      <p:to>
                                        <p:strVal val="visible"/>
                                      </p:to>
                                    </p:set>
                                    <p:animEffect filter="fade" transition="in">
                                      <p:cBhvr>
                                        <p:cTn dur="500"/>
                                        <p:tgtEl>
                                          <p:spTgt spid="3197"/>
                                        </p:tgtEl>
                                      </p:cBhvr>
                                    </p:animEffect>
                                  </p:childTnLst>
                                </p:cTn>
                              </p:par>
                              <p:par>
                                <p:cTn fill="hold" nodeType="withEffect" presetClass="entr" presetID="10" presetSubtype="0">
                                  <p:stCondLst>
                                    <p:cond delay="0"/>
                                  </p:stCondLst>
                                  <p:childTnLst>
                                    <p:set>
                                      <p:cBhvr>
                                        <p:cTn dur="1" fill="hold">
                                          <p:stCondLst>
                                            <p:cond delay="0"/>
                                          </p:stCondLst>
                                        </p:cTn>
                                        <p:tgtEl>
                                          <p:spTgt spid="3215"/>
                                        </p:tgtEl>
                                        <p:attrNameLst>
                                          <p:attrName>style.visibility</p:attrName>
                                        </p:attrNameLst>
                                      </p:cBhvr>
                                      <p:to>
                                        <p:strVal val="visible"/>
                                      </p:to>
                                    </p:set>
                                    <p:animEffect filter="fade" transition="in">
                                      <p:cBhvr>
                                        <p:cTn dur="500"/>
                                        <p:tgtEl>
                                          <p:spTgt spid="3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0"/>
                                        </p:tgtEl>
                                        <p:attrNameLst>
                                          <p:attrName>style.visibility</p:attrName>
                                        </p:attrNameLst>
                                      </p:cBhvr>
                                      <p:to>
                                        <p:strVal val="visible"/>
                                      </p:to>
                                    </p:set>
                                    <p:animEffect filter="fade" transition="in">
                                      <p:cBhvr>
                                        <p:cTn dur="500"/>
                                        <p:tgtEl>
                                          <p:spTgt spid="3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4"/>
                                        </p:tgtEl>
                                        <p:attrNameLst>
                                          <p:attrName>style.visibility</p:attrName>
                                        </p:attrNameLst>
                                      </p:cBhvr>
                                      <p:to>
                                        <p:strVal val="visible"/>
                                      </p:to>
                                    </p:set>
                                    <p:animEffect filter="fade" transition="in">
                                      <p:cBhvr>
                                        <p:cTn dur="500"/>
                                        <p:tgtEl>
                                          <p:spTgt spid="3204"/>
                                        </p:tgtEl>
                                      </p:cBhvr>
                                    </p:animEffect>
                                  </p:childTnLst>
                                </p:cTn>
                              </p:par>
                              <p:par>
                                <p:cTn fill="hold" nodeType="withEffect" presetClass="exit" presetID="10" presetSubtype="0">
                                  <p:stCondLst>
                                    <p:cond delay="0"/>
                                  </p:stCondLst>
                                  <p:childTnLst>
                                    <p:animEffect filter="fade" transition="out">
                                      <p:cBhvr>
                                        <p:cTn dur="500"/>
                                        <p:tgtEl>
                                          <p:spTgt spid="3197"/>
                                        </p:tgtEl>
                                      </p:cBhvr>
                                    </p:animEffect>
                                    <p:set>
                                      <p:cBhvr>
                                        <p:cTn dur="1" fill="hold">
                                          <p:stCondLst>
                                            <p:cond delay="500"/>
                                          </p:stCondLst>
                                        </p:cTn>
                                        <p:tgtEl>
                                          <p:spTgt spid="31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200"/>
                                        </p:tgtEl>
                                      </p:cBhvr>
                                    </p:animEffect>
                                    <p:set>
                                      <p:cBhvr>
                                        <p:cTn dur="1" fill="hold">
                                          <p:stCondLst>
                                            <p:cond delay="500"/>
                                          </p:stCondLst>
                                        </p:cTn>
                                        <p:tgtEl>
                                          <p:spTgt spid="32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3215"/>
                                        </p:tgtEl>
                                      </p:cBhvr>
                                    </p:animEffect>
                                    <p:set>
                                      <p:cBhvr>
                                        <p:cTn dur="1" fill="hold">
                                          <p:stCondLst>
                                            <p:cond delay="500"/>
                                          </p:stCondLst>
                                        </p:cTn>
                                        <p:tgtEl>
                                          <p:spTgt spid="321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0" name="Shape 3240"/>
        <p:cNvGrpSpPr/>
        <p:nvPr/>
      </p:nvGrpSpPr>
      <p:grpSpPr>
        <a:xfrm>
          <a:off x="0" y="0"/>
          <a:ext cx="0" cy="0"/>
          <a:chOff x="0" y="0"/>
          <a:chExt cx="0" cy="0"/>
        </a:xfrm>
      </p:grpSpPr>
      <p:sp>
        <p:nvSpPr>
          <p:cNvPr id="3241" name="Google Shape;3241;p53"/>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Subnets</a:t>
            </a:r>
            <a:endParaRPr/>
          </a:p>
        </p:txBody>
      </p:sp>
      <p:sp>
        <p:nvSpPr>
          <p:cNvPr id="3242" name="Google Shape;3242;p53"/>
          <p:cNvSpPr/>
          <p:nvPr/>
        </p:nvSpPr>
        <p:spPr>
          <a:xfrm rot="-5400000">
            <a:off x="8946356" y="3046530"/>
            <a:ext cx="846137"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243" name="Google Shape;3243;p53"/>
          <p:cNvSpPr/>
          <p:nvPr/>
        </p:nvSpPr>
        <p:spPr>
          <a:xfrm rot="10800000">
            <a:off x="9944100" y="1720173"/>
            <a:ext cx="846138"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244" name="Google Shape;3244;p53"/>
          <p:cNvSpPr/>
          <p:nvPr/>
        </p:nvSpPr>
        <p:spPr>
          <a:xfrm>
            <a:off x="7908925" y="1302661"/>
            <a:ext cx="1038225" cy="1927225"/>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245" name="Google Shape;3245;p53"/>
          <p:cNvSpPr txBox="1"/>
          <p:nvPr/>
        </p:nvSpPr>
        <p:spPr>
          <a:xfrm>
            <a:off x="7291388" y="1132798"/>
            <a:ext cx="825500"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223.1.1.1</a:t>
            </a:r>
            <a:endParaRPr b="0" i="0" sz="1200" u="none" cap="none" strike="noStrike">
              <a:solidFill>
                <a:srgbClr val="000000"/>
              </a:solidFill>
              <a:latin typeface="Comic Sans MS"/>
              <a:ea typeface="Comic Sans MS"/>
              <a:cs typeface="Comic Sans MS"/>
              <a:sym typeface="Comic Sans MS"/>
            </a:endParaRPr>
          </a:p>
        </p:txBody>
      </p:sp>
      <p:grpSp>
        <p:nvGrpSpPr>
          <p:cNvPr id="3246" name="Google Shape;3246;p53"/>
          <p:cNvGrpSpPr/>
          <p:nvPr/>
        </p:nvGrpSpPr>
        <p:grpSpPr>
          <a:xfrm>
            <a:off x="6557963" y="2093236"/>
            <a:ext cx="920750" cy="276225"/>
            <a:chOff x="3251" y="608"/>
            <a:chExt cx="580" cy="174"/>
          </a:xfrm>
        </p:grpSpPr>
        <p:sp>
          <p:nvSpPr>
            <p:cNvPr id="3247" name="Google Shape;3247;p53"/>
            <p:cNvSpPr/>
            <p:nvPr/>
          </p:nvSpPr>
          <p:spPr>
            <a:xfrm>
              <a:off x="3306" y="657"/>
              <a:ext cx="525"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48" name="Google Shape;3248;p53"/>
            <p:cNvSpPr txBox="1"/>
            <p:nvPr/>
          </p:nvSpPr>
          <p:spPr>
            <a:xfrm>
              <a:off x="3251" y="608"/>
              <a:ext cx="521" cy="1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223.1.1.2</a:t>
              </a:r>
              <a:endParaRPr b="0" i="0" sz="1200" u="none" cap="none" strike="noStrike">
                <a:solidFill>
                  <a:srgbClr val="000000"/>
                </a:solidFill>
                <a:latin typeface="Comic Sans MS"/>
                <a:ea typeface="Comic Sans MS"/>
                <a:cs typeface="Comic Sans MS"/>
                <a:sym typeface="Comic Sans MS"/>
              </a:endParaRPr>
            </a:p>
          </p:txBody>
        </p:sp>
      </p:grpSp>
      <p:sp>
        <p:nvSpPr>
          <p:cNvPr id="3249" name="Google Shape;3249;p53"/>
          <p:cNvSpPr txBox="1"/>
          <p:nvPr/>
        </p:nvSpPr>
        <p:spPr>
          <a:xfrm>
            <a:off x="7396163" y="3088598"/>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223.1.1.3</a:t>
            </a:r>
            <a:endParaRPr b="0" i="0" sz="1200" u="none" cap="none" strike="noStrike">
              <a:solidFill>
                <a:srgbClr val="000000"/>
              </a:solidFill>
              <a:latin typeface="Comic Sans MS"/>
              <a:ea typeface="Comic Sans MS"/>
              <a:cs typeface="Comic Sans MS"/>
              <a:sym typeface="Comic Sans MS"/>
            </a:endParaRPr>
          </a:p>
        </p:txBody>
      </p:sp>
      <p:sp>
        <p:nvSpPr>
          <p:cNvPr id="3250" name="Google Shape;3250;p53"/>
          <p:cNvSpPr txBox="1"/>
          <p:nvPr/>
        </p:nvSpPr>
        <p:spPr>
          <a:xfrm>
            <a:off x="8365672" y="2275798"/>
            <a:ext cx="82708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223.1.1.4</a:t>
            </a:r>
            <a:endParaRPr b="0" i="0" sz="1200" u="none" cap="none" strike="noStrike">
              <a:solidFill>
                <a:srgbClr val="000000"/>
              </a:solidFill>
              <a:latin typeface="Comic Sans MS"/>
              <a:ea typeface="Comic Sans MS"/>
              <a:cs typeface="Comic Sans MS"/>
              <a:sym typeface="Comic Sans MS"/>
            </a:endParaRPr>
          </a:p>
        </p:txBody>
      </p:sp>
      <p:sp>
        <p:nvSpPr>
          <p:cNvPr id="3251" name="Google Shape;3251;p53"/>
          <p:cNvSpPr txBox="1"/>
          <p:nvPr/>
        </p:nvSpPr>
        <p:spPr>
          <a:xfrm>
            <a:off x="9578749" y="2277157"/>
            <a:ext cx="827087"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223.1.2.9</a:t>
            </a:r>
            <a:endParaRPr b="0" i="0" sz="1200" u="none" cap="none" strike="noStrike">
              <a:solidFill>
                <a:srgbClr val="000000"/>
              </a:solidFill>
              <a:latin typeface="Comic Sans MS"/>
              <a:ea typeface="Comic Sans MS"/>
              <a:cs typeface="Comic Sans MS"/>
              <a:sym typeface="Comic Sans MS"/>
            </a:endParaRPr>
          </a:p>
        </p:txBody>
      </p:sp>
      <p:sp>
        <p:nvSpPr>
          <p:cNvPr id="3252" name="Google Shape;3252;p53"/>
          <p:cNvSpPr txBox="1"/>
          <p:nvPr/>
        </p:nvSpPr>
        <p:spPr>
          <a:xfrm>
            <a:off x="10148207" y="3220134"/>
            <a:ext cx="82708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223.1.2.2</a:t>
            </a:r>
            <a:endParaRPr b="0" i="0" sz="1200" u="none" cap="none" strike="noStrike">
              <a:solidFill>
                <a:srgbClr val="000000"/>
              </a:solidFill>
              <a:latin typeface="Comic Sans MS"/>
              <a:ea typeface="Comic Sans MS"/>
              <a:cs typeface="Comic Sans MS"/>
              <a:sym typeface="Comic Sans MS"/>
            </a:endParaRPr>
          </a:p>
        </p:txBody>
      </p:sp>
      <p:sp>
        <p:nvSpPr>
          <p:cNvPr id="3253" name="Google Shape;3253;p53"/>
          <p:cNvSpPr txBox="1"/>
          <p:nvPr/>
        </p:nvSpPr>
        <p:spPr>
          <a:xfrm>
            <a:off x="10107612" y="1703391"/>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223.1.2.1</a:t>
            </a:r>
            <a:endParaRPr b="0" i="0" sz="1200" u="none" cap="none" strike="noStrike">
              <a:solidFill>
                <a:srgbClr val="000000"/>
              </a:solidFill>
              <a:latin typeface="Comic Sans MS"/>
              <a:ea typeface="Comic Sans MS"/>
              <a:cs typeface="Comic Sans MS"/>
              <a:sym typeface="Comic Sans MS"/>
            </a:endParaRPr>
          </a:p>
        </p:txBody>
      </p:sp>
      <p:cxnSp>
        <p:nvCxnSpPr>
          <p:cNvPr id="3254" name="Google Shape;3254;p53"/>
          <p:cNvCxnSpPr/>
          <p:nvPr/>
        </p:nvCxnSpPr>
        <p:spPr>
          <a:xfrm>
            <a:off x="9359900" y="2735036"/>
            <a:ext cx="0" cy="879025"/>
          </a:xfrm>
          <a:prstGeom prst="straightConnector1">
            <a:avLst/>
          </a:prstGeom>
          <a:noFill/>
          <a:ln cap="flat" cmpd="sng" w="19050">
            <a:solidFill>
              <a:srgbClr val="000000"/>
            </a:solidFill>
            <a:prstDash val="solid"/>
            <a:round/>
            <a:headEnd len="med" w="med" type="none"/>
            <a:tailEnd len="med" w="med" type="none"/>
          </a:ln>
        </p:spPr>
      </p:cxnSp>
      <p:sp>
        <p:nvSpPr>
          <p:cNvPr id="3255" name="Google Shape;3255;p53"/>
          <p:cNvSpPr txBox="1"/>
          <p:nvPr/>
        </p:nvSpPr>
        <p:spPr>
          <a:xfrm>
            <a:off x="9955213" y="4195086"/>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223.1.3.2</a:t>
            </a:r>
            <a:endParaRPr b="0" i="0" sz="1200" u="none" cap="none" strike="noStrike">
              <a:solidFill>
                <a:srgbClr val="000000"/>
              </a:solidFill>
              <a:latin typeface="Comic Sans MS"/>
              <a:ea typeface="Comic Sans MS"/>
              <a:cs typeface="Comic Sans MS"/>
              <a:sym typeface="Comic Sans MS"/>
            </a:endParaRPr>
          </a:p>
        </p:txBody>
      </p:sp>
      <p:sp>
        <p:nvSpPr>
          <p:cNvPr id="3256" name="Google Shape;3256;p53"/>
          <p:cNvSpPr txBox="1"/>
          <p:nvPr/>
        </p:nvSpPr>
        <p:spPr>
          <a:xfrm>
            <a:off x="8712200" y="4199848"/>
            <a:ext cx="827088"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223.1.3.1</a:t>
            </a:r>
            <a:endParaRPr b="0" i="0" sz="1200" u="none" cap="none" strike="noStrike">
              <a:solidFill>
                <a:srgbClr val="000000"/>
              </a:solidFill>
              <a:latin typeface="Comic Sans MS"/>
              <a:ea typeface="Comic Sans MS"/>
              <a:cs typeface="Comic Sans MS"/>
              <a:sym typeface="Comic Sans MS"/>
            </a:endParaRPr>
          </a:p>
        </p:txBody>
      </p:sp>
      <p:grpSp>
        <p:nvGrpSpPr>
          <p:cNvPr id="3257" name="Google Shape;3257;p53"/>
          <p:cNvGrpSpPr/>
          <p:nvPr/>
        </p:nvGrpSpPr>
        <p:grpSpPr>
          <a:xfrm>
            <a:off x="8885238" y="2996523"/>
            <a:ext cx="912812" cy="276225"/>
            <a:chOff x="4550" y="1257"/>
            <a:chExt cx="575" cy="174"/>
          </a:xfrm>
        </p:grpSpPr>
        <p:sp>
          <p:nvSpPr>
            <p:cNvPr id="3258" name="Google Shape;3258;p53"/>
            <p:cNvSpPr/>
            <p:nvPr/>
          </p:nvSpPr>
          <p:spPr>
            <a:xfrm>
              <a:off x="4587" y="1284"/>
              <a:ext cx="534"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59" name="Google Shape;3259;p53"/>
            <p:cNvSpPr txBox="1"/>
            <p:nvPr/>
          </p:nvSpPr>
          <p:spPr>
            <a:xfrm>
              <a:off x="4550" y="1257"/>
              <a:ext cx="575" cy="1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223.1.3.27</a:t>
              </a:r>
              <a:endParaRPr b="0" i="0" sz="1200" u="none" cap="none" strike="noStrike">
                <a:solidFill>
                  <a:srgbClr val="000000"/>
                </a:solidFill>
                <a:latin typeface="Comic Sans MS"/>
                <a:ea typeface="Comic Sans MS"/>
                <a:cs typeface="Comic Sans MS"/>
                <a:sym typeface="Comic Sans MS"/>
              </a:endParaRPr>
            </a:p>
          </p:txBody>
        </p:sp>
      </p:grpSp>
      <p:grpSp>
        <p:nvGrpSpPr>
          <p:cNvPr id="3260" name="Google Shape;3260;p53"/>
          <p:cNvGrpSpPr/>
          <p:nvPr/>
        </p:nvGrpSpPr>
        <p:grpSpPr>
          <a:xfrm>
            <a:off x="7116763" y="1378861"/>
            <a:ext cx="641350" cy="558800"/>
            <a:chOff x="-44" y="1473"/>
            <a:chExt cx="981" cy="1105"/>
          </a:xfrm>
        </p:grpSpPr>
        <p:pic>
          <p:nvPicPr>
            <p:cNvPr descr="desktop_computer_stylized_medium" id="3261" name="Google Shape;3261;p5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262" name="Google Shape;3262;p5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263" name="Google Shape;3263;p53"/>
          <p:cNvGrpSpPr/>
          <p:nvPr/>
        </p:nvGrpSpPr>
        <p:grpSpPr>
          <a:xfrm>
            <a:off x="7112000" y="1977348"/>
            <a:ext cx="641350" cy="558800"/>
            <a:chOff x="-44" y="1473"/>
            <a:chExt cx="981" cy="1105"/>
          </a:xfrm>
        </p:grpSpPr>
        <p:pic>
          <p:nvPicPr>
            <p:cNvPr descr="desktop_computer_stylized_medium" id="3264" name="Google Shape;3264;p5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265" name="Google Shape;3265;p5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266" name="Google Shape;3266;p53"/>
          <p:cNvGrpSpPr/>
          <p:nvPr/>
        </p:nvGrpSpPr>
        <p:grpSpPr>
          <a:xfrm>
            <a:off x="7140575" y="2586948"/>
            <a:ext cx="641350" cy="558800"/>
            <a:chOff x="-44" y="1473"/>
            <a:chExt cx="981" cy="1105"/>
          </a:xfrm>
        </p:grpSpPr>
        <p:pic>
          <p:nvPicPr>
            <p:cNvPr descr="desktop_computer_stylized_medium" id="3267" name="Google Shape;3267;p5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268" name="Google Shape;3268;p5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269" name="Google Shape;3269;p53"/>
          <p:cNvGrpSpPr/>
          <p:nvPr/>
        </p:nvGrpSpPr>
        <p:grpSpPr>
          <a:xfrm flipH="1">
            <a:off x="10799763" y="1536023"/>
            <a:ext cx="641350" cy="558800"/>
            <a:chOff x="-44" y="1473"/>
            <a:chExt cx="981" cy="1105"/>
          </a:xfrm>
        </p:grpSpPr>
        <p:pic>
          <p:nvPicPr>
            <p:cNvPr descr="desktop_computer_stylized_medium" id="3270" name="Google Shape;3270;p5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271" name="Google Shape;3271;p5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272" name="Google Shape;3272;p53"/>
          <p:cNvGrpSpPr/>
          <p:nvPr/>
        </p:nvGrpSpPr>
        <p:grpSpPr>
          <a:xfrm flipH="1">
            <a:off x="10814050" y="2815548"/>
            <a:ext cx="641350" cy="558800"/>
            <a:chOff x="-44" y="1473"/>
            <a:chExt cx="981" cy="1105"/>
          </a:xfrm>
        </p:grpSpPr>
        <p:pic>
          <p:nvPicPr>
            <p:cNvPr descr="desktop_computer_stylized_medium" id="3273" name="Google Shape;3273;p5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274" name="Google Shape;3274;p5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275" name="Google Shape;3275;p53"/>
          <p:cNvGrpSpPr/>
          <p:nvPr/>
        </p:nvGrpSpPr>
        <p:grpSpPr>
          <a:xfrm flipH="1">
            <a:off x="9715500" y="4339548"/>
            <a:ext cx="641350" cy="558800"/>
            <a:chOff x="-44" y="1473"/>
            <a:chExt cx="981" cy="1105"/>
          </a:xfrm>
        </p:grpSpPr>
        <p:pic>
          <p:nvPicPr>
            <p:cNvPr descr="desktop_computer_stylized_medium" id="3276" name="Google Shape;3276;p5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277" name="Google Shape;3277;p5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278" name="Google Shape;3278;p53"/>
          <p:cNvGrpSpPr/>
          <p:nvPr/>
        </p:nvGrpSpPr>
        <p:grpSpPr>
          <a:xfrm flipH="1">
            <a:off x="8551863" y="4380823"/>
            <a:ext cx="641350" cy="558800"/>
            <a:chOff x="-44" y="1473"/>
            <a:chExt cx="981" cy="1105"/>
          </a:xfrm>
        </p:grpSpPr>
        <p:pic>
          <p:nvPicPr>
            <p:cNvPr descr="desktop_computer_stylized_medium" id="3279" name="Google Shape;3279;p5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280" name="Google Shape;3280;p5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cxnSp>
        <p:nvCxnSpPr>
          <p:cNvPr id="3281" name="Google Shape;3281;p53"/>
          <p:cNvCxnSpPr/>
          <p:nvPr/>
        </p:nvCxnSpPr>
        <p:spPr>
          <a:xfrm>
            <a:off x="7697391" y="1785938"/>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282" name="Google Shape;3282;p53"/>
          <p:cNvCxnSpPr/>
          <p:nvPr/>
        </p:nvCxnSpPr>
        <p:spPr>
          <a:xfrm>
            <a:off x="7698824" y="2384823"/>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283" name="Google Shape;3283;p53"/>
          <p:cNvCxnSpPr/>
          <p:nvPr/>
        </p:nvCxnSpPr>
        <p:spPr>
          <a:xfrm>
            <a:off x="7705979" y="2997995"/>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284" name="Google Shape;3284;p53"/>
          <p:cNvCxnSpPr/>
          <p:nvPr/>
        </p:nvCxnSpPr>
        <p:spPr>
          <a:xfrm>
            <a:off x="10629900" y="1942421"/>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285" name="Google Shape;3285;p53"/>
          <p:cNvCxnSpPr/>
          <p:nvPr/>
        </p:nvCxnSpPr>
        <p:spPr>
          <a:xfrm>
            <a:off x="10631261" y="3221529"/>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286" name="Google Shape;3286;p53"/>
          <p:cNvCxnSpPr/>
          <p:nvPr/>
        </p:nvCxnSpPr>
        <p:spPr>
          <a:xfrm>
            <a:off x="8740878" y="4181988"/>
            <a:ext cx="0" cy="232696"/>
          </a:xfrm>
          <a:prstGeom prst="straightConnector1">
            <a:avLst/>
          </a:prstGeom>
          <a:noFill/>
          <a:ln cap="flat" cmpd="sng" w="19050">
            <a:solidFill>
              <a:schemeClr val="dk1"/>
            </a:solidFill>
            <a:prstDash val="solid"/>
            <a:miter lim="800000"/>
            <a:headEnd len="sm" w="sm" type="none"/>
            <a:tailEnd len="sm" w="sm" type="none"/>
          </a:ln>
        </p:spPr>
      </p:cxnSp>
      <p:cxnSp>
        <p:nvCxnSpPr>
          <p:cNvPr id="3287" name="Google Shape;3287;p53"/>
          <p:cNvCxnSpPr/>
          <p:nvPr/>
        </p:nvCxnSpPr>
        <p:spPr>
          <a:xfrm>
            <a:off x="9886336" y="4144298"/>
            <a:ext cx="0" cy="232696"/>
          </a:xfrm>
          <a:prstGeom prst="straightConnector1">
            <a:avLst/>
          </a:prstGeom>
          <a:noFill/>
          <a:ln cap="flat" cmpd="sng" w="19050">
            <a:solidFill>
              <a:schemeClr val="dk1"/>
            </a:solidFill>
            <a:prstDash val="solid"/>
            <a:miter lim="800000"/>
            <a:headEnd len="sm" w="sm" type="none"/>
            <a:tailEnd len="sm" w="sm" type="none"/>
          </a:ln>
        </p:spPr>
      </p:cxnSp>
      <p:sp>
        <p:nvSpPr>
          <p:cNvPr id="3288" name="Google Shape;3288;p53"/>
          <p:cNvSpPr txBox="1"/>
          <p:nvPr/>
        </p:nvSpPr>
        <p:spPr>
          <a:xfrm>
            <a:off x="910964" y="1504586"/>
            <a:ext cx="5504825" cy="2215008"/>
          </a:xfrm>
          <a:prstGeom prst="rect">
            <a:avLst/>
          </a:prstGeom>
          <a:noFill/>
          <a:ln>
            <a:noFill/>
          </a:ln>
        </p:spPr>
        <p:txBody>
          <a:bodyPr anchorCtr="0" anchor="t" bIns="45700" lIns="91425" spcFirstLastPara="1" rIns="91425" wrap="square" tIns="45700">
            <a:normAutofit/>
          </a:bodyPr>
          <a:lstStyle/>
          <a:p>
            <a:pPr indent="-234950" lvl="0" marL="234950" marR="0" rtl="0" algn="l">
              <a:lnSpc>
                <a:spcPct val="90000"/>
              </a:lnSpc>
              <a:spcBef>
                <a:spcPts val="0"/>
              </a:spcBef>
              <a:spcAft>
                <a:spcPts val="0"/>
              </a:spcAft>
              <a:buClr>
                <a:srgbClr val="0000A3"/>
              </a:buClr>
              <a:buSzPts val="3200"/>
              <a:buFont typeface="Noto Sans Symbols"/>
              <a:buChar char="▪"/>
            </a:pPr>
            <a:r>
              <a:rPr b="0" i="1" lang="en-US" sz="3200" u="none" cap="none" strike="noStrike">
                <a:solidFill>
                  <a:srgbClr val="000099"/>
                </a:solidFill>
                <a:latin typeface="Calibri"/>
                <a:ea typeface="Calibri"/>
                <a:cs typeface="Calibri"/>
                <a:sym typeface="Calibri"/>
              </a:rPr>
              <a:t>What’s a subnet ?</a:t>
            </a:r>
            <a:endParaRPr/>
          </a:p>
          <a:p>
            <a:pPr indent="-233362" lvl="1" marL="582613"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device interfaces that can physically reach each other </a:t>
            </a:r>
            <a:r>
              <a:rPr b="0" i="0" lang="en-US" sz="2800" u="none" cap="none" strike="noStrike">
                <a:solidFill>
                  <a:srgbClr val="C00000"/>
                </a:solidFill>
                <a:latin typeface="Calibri"/>
                <a:ea typeface="Calibri"/>
                <a:cs typeface="Calibri"/>
                <a:sym typeface="Calibri"/>
              </a:rPr>
              <a:t>without passing through an intervening router</a:t>
            </a:r>
            <a:endParaRPr b="0" i="1" sz="2800" u="none" cap="none" strike="noStrike">
              <a:solidFill>
                <a:srgbClr val="CC0000"/>
              </a:solidFill>
              <a:latin typeface="Calibri"/>
              <a:ea typeface="Calibri"/>
              <a:cs typeface="Calibri"/>
              <a:sym typeface="Calibri"/>
            </a:endParaRPr>
          </a:p>
          <a:p>
            <a:pPr indent="-55562" lvl="1" marL="582613" marR="0" rtl="0" algn="l">
              <a:lnSpc>
                <a:spcPct val="90000"/>
              </a:lnSpc>
              <a:spcBef>
                <a:spcPts val="500"/>
              </a:spcBef>
              <a:spcAft>
                <a:spcPts val="0"/>
              </a:spcAft>
              <a:buClr>
                <a:srgbClr val="0000A8"/>
              </a:buClr>
              <a:buSzPts val="2800"/>
              <a:buFont typeface="Arial"/>
              <a:buNone/>
            </a:pPr>
            <a:r>
              <a:t/>
            </a:r>
            <a:endParaRPr b="0" i="1" sz="2800" u="none" cap="none" strike="noStrike">
              <a:solidFill>
                <a:srgbClr val="CC0000"/>
              </a:solidFill>
              <a:latin typeface="Calibri"/>
              <a:ea typeface="Calibri"/>
              <a:cs typeface="Calibri"/>
              <a:sym typeface="Calibri"/>
            </a:endParaRPr>
          </a:p>
        </p:txBody>
      </p:sp>
      <p:cxnSp>
        <p:nvCxnSpPr>
          <p:cNvPr id="3289" name="Google Shape;3289;p53"/>
          <p:cNvCxnSpPr/>
          <p:nvPr/>
        </p:nvCxnSpPr>
        <p:spPr>
          <a:xfrm>
            <a:off x="8364512" y="2578622"/>
            <a:ext cx="794264" cy="0"/>
          </a:xfrm>
          <a:prstGeom prst="straightConnector1">
            <a:avLst/>
          </a:prstGeom>
          <a:noFill/>
          <a:ln cap="flat" cmpd="sng" w="19050">
            <a:solidFill>
              <a:schemeClr val="dk1"/>
            </a:solidFill>
            <a:prstDash val="solid"/>
            <a:miter lim="800000"/>
            <a:headEnd len="sm" w="sm" type="none"/>
            <a:tailEnd len="sm" w="sm" type="none"/>
          </a:ln>
        </p:spPr>
      </p:cxnSp>
      <p:cxnSp>
        <p:nvCxnSpPr>
          <p:cNvPr id="3290" name="Google Shape;3290;p53"/>
          <p:cNvCxnSpPr/>
          <p:nvPr/>
        </p:nvCxnSpPr>
        <p:spPr>
          <a:xfrm>
            <a:off x="9547622" y="2584574"/>
            <a:ext cx="975473" cy="0"/>
          </a:xfrm>
          <a:prstGeom prst="straightConnector1">
            <a:avLst/>
          </a:prstGeom>
          <a:noFill/>
          <a:ln cap="flat" cmpd="sng" w="19050">
            <a:solidFill>
              <a:schemeClr val="dk1"/>
            </a:solidFill>
            <a:prstDash val="solid"/>
            <a:miter lim="800000"/>
            <a:headEnd len="sm" w="sm" type="none"/>
            <a:tailEnd len="sm" w="sm" type="none"/>
          </a:ln>
        </p:spPr>
      </p:cxnSp>
      <p:grpSp>
        <p:nvGrpSpPr>
          <p:cNvPr id="3291" name="Google Shape;3291;p53"/>
          <p:cNvGrpSpPr/>
          <p:nvPr/>
        </p:nvGrpSpPr>
        <p:grpSpPr>
          <a:xfrm>
            <a:off x="9053641" y="2438501"/>
            <a:ext cx="632991" cy="300938"/>
            <a:chOff x="7493876" y="2774731"/>
            <a:chExt cx="1481958" cy="894622"/>
          </a:xfrm>
        </p:grpSpPr>
        <p:sp>
          <p:nvSpPr>
            <p:cNvPr id="3292" name="Google Shape;3292;p53"/>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3293" name="Google Shape;3293;p53"/>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3294" name="Google Shape;3294;p53"/>
            <p:cNvGrpSpPr/>
            <p:nvPr/>
          </p:nvGrpSpPr>
          <p:grpSpPr>
            <a:xfrm>
              <a:off x="7713663" y="2848339"/>
              <a:ext cx="1042107" cy="425543"/>
              <a:chOff x="7786941" y="2884917"/>
              <a:chExt cx="897649" cy="353919"/>
            </a:xfrm>
          </p:grpSpPr>
          <p:sp>
            <p:nvSpPr>
              <p:cNvPr id="3295" name="Google Shape;3295;p53"/>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6" name="Google Shape;3296;p53"/>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7" name="Google Shape;3297;p53"/>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98" name="Google Shape;3298;p53"/>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3299" name="Google Shape;3299;p53"/>
          <p:cNvSpPr txBox="1"/>
          <p:nvPr/>
        </p:nvSpPr>
        <p:spPr>
          <a:xfrm>
            <a:off x="7810084" y="5139102"/>
            <a:ext cx="3724275"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network consisting of 3 subnets</a:t>
            </a:r>
            <a:endParaRPr/>
          </a:p>
        </p:txBody>
      </p:sp>
      <p:sp>
        <p:nvSpPr>
          <p:cNvPr id="3300" name="Google Shape;3300;p53"/>
          <p:cNvSpPr txBox="1"/>
          <p:nvPr/>
        </p:nvSpPr>
        <p:spPr>
          <a:xfrm>
            <a:off x="923879" y="3718261"/>
            <a:ext cx="6050358" cy="2667042"/>
          </a:xfrm>
          <a:prstGeom prst="rect">
            <a:avLst/>
          </a:prstGeom>
          <a:noFill/>
          <a:ln>
            <a:noFill/>
          </a:ln>
        </p:spPr>
        <p:txBody>
          <a:bodyPr anchorCtr="0" anchor="t" bIns="45700" lIns="91425" spcFirstLastPara="1" rIns="91425" wrap="square" tIns="45700">
            <a:normAutofit/>
          </a:bodyPr>
          <a:lstStyle/>
          <a:p>
            <a:pPr indent="-234950" lvl="0" marL="234950"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99"/>
                </a:solidFill>
                <a:latin typeface="Calibri"/>
                <a:ea typeface="Calibri"/>
                <a:cs typeface="Calibri"/>
                <a:sym typeface="Calibri"/>
              </a:rPr>
              <a:t>IP addresses have structure:</a:t>
            </a:r>
            <a:r>
              <a:rPr b="0" i="0" lang="en-US" sz="3200" u="none" cap="none" strike="noStrike">
                <a:solidFill>
                  <a:srgbClr val="000000"/>
                </a:solidFill>
                <a:latin typeface="Calibri"/>
                <a:ea typeface="Calibri"/>
                <a:cs typeface="Calibri"/>
                <a:sym typeface="Calibri"/>
              </a:rPr>
              <a:t> </a:t>
            </a:r>
            <a:endParaRPr/>
          </a:p>
          <a:p>
            <a:pPr indent="-233362" lvl="1" marL="582613"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C00000"/>
                </a:solidFill>
                <a:latin typeface="Calibri"/>
                <a:ea typeface="Calibri"/>
                <a:cs typeface="Calibri"/>
                <a:sym typeface="Calibri"/>
              </a:rPr>
              <a:t>subnet part: </a:t>
            </a:r>
            <a:r>
              <a:rPr b="0" i="0" lang="en-US" sz="2800" u="none" cap="none" strike="noStrike">
                <a:solidFill>
                  <a:srgbClr val="000000"/>
                </a:solidFill>
                <a:latin typeface="Calibri"/>
                <a:ea typeface="Calibri"/>
                <a:cs typeface="Calibri"/>
                <a:sym typeface="Calibri"/>
              </a:rPr>
              <a:t>devices in same subnet have common high order bits</a:t>
            </a:r>
            <a:endParaRPr/>
          </a:p>
          <a:p>
            <a:pPr indent="-233362" lvl="1" marL="582613"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C00000"/>
                </a:solidFill>
                <a:latin typeface="Calibri"/>
                <a:ea typeface="Calibri"/>
                <a:cs typeface="Calibri"/>
                <a:sym typeface="Calibri"/>
              </a:rPr>
              <a:t>host part: remaining</a:t>
            </a:r>
            <a:r>
              <a:rPr b="0" i="0" lang="en-US" sz="2800" u="none" cap="none" strike="noStrike">
                <a:solidFill>
                  <a:srgbClr val="000000"/>
                </a:solidFill>
                <a:latin typeface="Calibri"/>
                <a:ea typeface="Calibri"/>
                <a:cs typeface="Calibri"/>
                <a:sym typeface="Calibri"/>
              </a:rPr>
              <a:t> low order bits </a:t>
            </a:r>
            <a:endParaRPr/>
          </a:p>
          <a:p>
            <a:pPr indent="-55562" lvl="1" marL="582613" marR="0" rtl="0" algn="l">
              <a:lnSpc>
                <a:spcPct val="90000"/>
              </a:lnSpc>
              <a:spcBef>
                <a:spcPts val="500"/>
              </a:spcBef>
              <a:spcAft>
                <a:spcPts val="0"/>
              </a:spcAft>
              <a:buClr>
                <a:srgbClr val="0000A8"/>
              </a:buClr>
              <a:buSzPts val="2800"/>
              <a:buFont typeface="Arial"/>
              <a:buNone/>
            </a:pPr>
            <a:r>
              <a:t/>
            </a:r>
            <a:endParaRPr b="0" i="1" sz="2800" u="none" cap="none" strike="noStrike">
              <a:solidFill>
                <a:srgbClr val="CC0000"/>
              </a:solidFill>
              <a:latin typeface="Calibri"/>
              <a:ea typeface="Calibri"/>
              <a:cs typeface="Calibri"/>
              <a:sym typeface="Calibri"/>
            </a:endParaRPr>
          </a:p>
        </p:txBody>
      </p:sp>
      <p:sp>
        <p:nvSpPr>
          <p:cNvPr id="3301" name="Google Shape;3301;p5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8"/>
                                        </p:tgtEl>
                                        <p:attrNameLst>
                                          <p:attrName>style.visibility</p:attrName>
                                        </p:attrNameLst>
                                      </p:cBhvr>
                                      <p:to>
                                        <p:strVal val="visible"/>
                                      </p:to>
                                    </p:set>
                                    <p:animEffect filter="fade" transition="in">
                                      <p:cBhvr>
                                        <p:cTn dur="500"/>
                                        <p:tgtEl>
                                          <p:spTgt spid="3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0"/>
                                        </p:tgtEl>
                                        <p:attrNameLst>
                                          <p:attrName>style.visibility</p:attrName>
                                        </p:attrNameLst>
                                      </p:cBhvr>
                                      <p:to>
                                        <p:strVal val="visible"/>
                                      </p:to>
                                    </p:set>
                                    <p:animEffect filter="fade" transition="in">
                                      <p:cBhvr>
                                        <p:cTn dur="500"/>
                                        <p:tgtEl>
                                          <p:spTgt spid="3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6" name="Shape 3306"/>
        <p:cNvGrpSpPr/>
        <p:nvPr/>
      </p:nvGrpSpPr>
      <p:grpSpPr>
        <a:xfrm>
          <a:off x="0" y="0"/>
          <a:ext cx="0" cy="0"/>
          <a:chOff x="0" y="0"/>
          <a:chExt cx="0" cy="0"/>
        </a:xfrm>
      </p:grpSpPr>
      <p:sp>
        <p:nvSpPr>
          <p:cNvPr id="3307" name="Google Shape;3307;p54"/>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Subnets</a:t>
            </a:r>
            <a:endParaRPr/>
          </a:p>
        </p:txBody>
      </p:sp>
      <p:sp>
        <p:nvSpPr>
          <p:cNvPr id="3308" name="Google Shape;3308;p54"/>
          <p:cNvSpPr/>
          <p:nvPr/>
        </p:nvSpPr>
        <p:spPr>
          <a:xfrm rot="-5400000">
            <a:off x="8946356" y="3046530"/>
            <a:ext cx="846137"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309" name="Google Shape;3309;p54"/>
          <p:cNvSpPr/>
          <p:nvPr/>
        </p:nvSpPr>
        <p:spPr>
          <a:xfrm rot="10800000">
            <a:off x="9944100" y="1720173"/>
            <a:ext cx="846138"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310" name="Google Shape;3310;p54"/>
          <p:cNvSpPr/>
          <p:nvPr/>
        </p:nvSpPr>
        <p:spPr>
          <a:xfrm>
            <a:off x="7908925" y="1302661"/>
            <a:ext cx="1038225" cy="1927225"/>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311" name="Google Shape;3311;p54"/>
          <p:cNvSpPr txBox="1"/>
          <p:nvPr/>
        </p:nvSpPr>
        <p:spPr>
          <a:xfrm>
            <a:off x="7291388" y="1132798"/>
            <a:ext cx="825500"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223.1.1.1</a:t>
            </a:r>
            <a:endParaRPr b="0" i="0" sz="1200" u="none" cap="none" strike="noStrike">
              <a:solidFill>
                <a:srgbClr val="000000"/>
              </a:solidFill>
              <a:latin typeface="Comic Sans MS"/>
              <a:ea typeface="Comic Sans MS"/>
              <a:cs typeface="Comic Sans MS"/>
              <a:sym typeface="Comic Sans MS"/>
            </a:endParaRPr>
          </a:p>
        </p:txBody>
      </p:sp>
      <p:grpSp>
        <p:nvGrpSpPr>
          <p:cNvPr id="3312" name="Google Shape;3312;p54"/>
          <p:cNvGrpSpPr/>
          <p:nvPr/>
        </p:nvGrpSpPr>
        <p:grpSpPr>
          <a:xfrm>
            <a:off x="6557963" y="2093236"/>
            <a:ext cx="920750" cy="276225"/>
            <a:chOff x="3251" y="608"/>
            <a:chExt cx="580" cy="174"/>
          </a:xfrm>
        </p:grpSpPr>
        <p:sp>
          <p:nvSpPr>
            <p:cNvPr id="3313" name="Google Shape;3313;p54"/>
            <p:cNvSpPr/>
            <p:nvPr/>
          </p:nvSpPr>
          <p:spPr>
            <a:xfrm>
              <a:off x="3306" y="657"/>
              <a:ext cx="525"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14" name="Google Shape;3314;p54"/>
            <p:cNvSpPr txBox="1"/>
            <p:nvPr/>
          </p:nvSpPr>
          <p:spPr>
            <a:xfrm>
              <a:off x="3251" y="608"/>
              <a:ext cx="521" cy="1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223.1.1.2</a:t>
              </a:r>
              <a:endParaRPr b="0" i="0" sz="1200" u="none" cap="none" strike="noStrike">
                <a:solidFill>
                  <a:srgbClr val="000000"/>
                </a:solidFill>
                <a:latin typeface="Comic Sans MS"/>
                <a:ea typeface="Comic Sans MS"/>
                <a:cs typeface="Comic Sans MS"/>
                <a:sym typeface="Comic Sans MS"/>
              </a:endParaRPr>
            </a:p>
          </p:txBody>
        </p:sp>
      </p:grpSp>
      <p:sp>
        <p:nvSpPr>
          <p:cNvPr id="3315" name="Google Shape;3315;p54"/>
          <p:cNvSpPr txBox="1"/>
          <p:nvPr/>
        </p:nvSpPr>
        <p:spPr>
          <a:xfrm>
            <a:off x="7396163" y="3088598"/>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223.1.1.3</a:t>
            </a:r>
            <a:endParaRPr b="0" i="0" sz="1200" u="none" cap="none" strike="noStrike">
              <a:solidFill>
                <a:srgbClr val="000000"/>
              </a:solidFill>
              <a:latin typeface="Comic Sans MS"/>
              <a:ea typeface="Comic Sans MS"/>
              <a:cs typeface="Comic Sans MS"/>
              <a:sym typeface="Comic Sans MS"/>
            </a:endParaRPr>
          </a:p>
        </p:txBody>
      </p:sp>
      <p:sp>
        <p:nvSpPr>
          <p:cNvPr id="3316" name="Google Shape;3316;p54"/>
          <p:cNvSpPr txBox="1"/>
          <p:nvPr/>
        </p:nvSpPr>
        <p:spPr>
          <a:xfrm>
            <a:off x="8365672" y="2275798"/>
            <a:ext cx="82708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223.1.1.4</a:t>
            </a:r>
            <a:endParaRPr b="0" i="0" sz="1200" u="none" cap="none" strike="noStrike">
              <a:solidFill>
                <a:srgbClr val="000000"/>
              </a:solidFill>
              <a:latin typeface="Comic Sans MS"/>
              <a:ea typeface="Comic Sans MS"/>
              <a:cs typeface="Comic Sans MS"/>
              <a:sym typeface="Comic Sans MS"/>
            </a:endParaRPr>
          </a:p>
        </p:txBody>
      </p:sp>
      <p:sp>
        <p:nvSpPr>
          <p:cNvPr id="3317" name="Google Shape;3317;p54"/>
          <p:cNvSpPr txBox="1"/>
          <p:nvPr/>
        </p:nvSpPr>
        <p:spPr>
          <a:xfrm>
            <a:off x="9578749" y="2277157"/>
            <a:ext cx="827087"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223.1.2.9</a:t>
            </a:r>
            <a:endParaRPr b="0" i="0" sz="1200" u="none" cap="none" strike="noStrike">
              <a:solidFill>
                <a:srgbClr val="000000"/>
              </a:solidFill>
              <a:latin typeface="Comic Sans MS"/>
              <a:ea typeface="Comic Sans MS"/>
              <a:cs typeface="Comic Sans MS"/>
              <a:sym typeface="Comic Sans MS"/>
            </a:endParaRPr>
          </a:p>
        </p:txBody>
      </p:sp>
      <p:sp>
        <p:nvSpPr>
          <p:cNvPr id="3318" name="Google Shape;3318;p54"/>
          <p:cNvSpPr txBox="1"/>
          <p:nvPr/>
        </p:nvSpPr>
        <p:spPr>
          <a:xfrm>
            <a:off x="10148207" y="3220134"/>
            <a:ext cx="82708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223.1.2.2</a:t>
            </a:r>
            <a:endParaRPr b="0" i="0" sz="1200" u="none" cap="none" strike="noStrike">
              <a:solidFill>
                <a:srgbClr val="000000"/>
              </a:solidFill>
              <a:latin typeface="Comic Sans MS"/>
              <a:ea typeface="Comic Sans MS"/>
              <a:cs typeface="Comic Sans MS"/>
              <a:sym typeface="Comic Sans MS"/>
            </a:endParaRPr>
          </a:p>
        </p:txBody>
      </p:sp>
      <p:sp>
        <p:nvSpPr>
          <p:cNvPr id="3319" name="Google Shape;3319;p54"/>
          <p:cNvSpPr txBox="1"/>
          <p:nvPr/>
        </p:nvSpPr>
        <p:spPr>
          <a:xfrm>
            <a:off x="10107612" y="1703391"/>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223.1.2.1</a:t>
            </a:r>
            <a:endParaRPr b="0" i="0" sz="1200" u="none" cap="none" strike="noStrike">
              <a:solidFill>
                <a:srgbClr val="000000"/>
              </a:solidFill>
              <a:latin typeface="Comic Sans MS"/>
              <a:ea typeface="Comic Sans MS"/>
              <a:cs typeface="Comic Sans MS"/>
              <a:sym typeface="Comic Sans MS"/>
            </a:endParaRPr>
          </a:p>
        </p:txBody>
      </p:sp>
      <p:cxnSp>
        <p:nvCxnSpPr>
          <p:cNvPr id="3320" name="Google Shape;3320;p54"/>
          <p:cNvCxnSpPr/>
          <p:nvPr/>
        </p:nvCxnSpPr>
        <p:spPr>
          <a:xfrm>
            <a:off x="9359900" y="2735036"/>
            <a:ext cx="0" cy="879025"/>
          </a:xfrm>
          <a:prstGeom prst="straightConnector1">
            <a:avLst/>
          </a:prstGeom>
          <a:noFill/>
          <a:ln cap="flat" cmpd="sng" w="19050">
            <a:solidFill>
              <a:srgbClr val="000000"/>
            </a:solidFill>
            <a:prstDash val="solid"/>
            <a:round/>
            <a:headEnd len="med" w="med" type="none"/>
            <a:tailEnd len="med" w="med" type="none"/>
          </a:ln>
        </p:spPr>
      </p:cxnSp>
      <p:sp>
        <p:nvSpPr>
          <p:cNvPr id="3321" name="Google Shape;3321;p54"/>
          <p:cNvSpPr txBox="1"/>
          <p:nvPr/>
        </p:nvSpPr>
        <p:spPr>
          <a:xfrm>
            <a:off x="9955213" y="4195086"/>
            <a:ext cx="82708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223.1.3.2</a:t>
            </a:r>
            <a:endParaRPr b="0" i="0" sz="1200" u="none" cap="none" strike="noStrike">
              <a:solidFill>
                <a:srgbClr val="000000"/>
              </a:solidFill>
              <a:latin typeface="Comic Sans MS"/>
              <a:ea typeface="Comic Sans MS"/>
              <a:cs typeface="Comic Sans MS"/>
              <a:sym typeface="Comic Sans MS"/>
            </a:endParaRPr>
          </a:p>
        </p:txBody>
      </p:sp>
      <p:sp>
        <p:nvSpPr>
          <p:cNvPr id="3322" name="Google Shape;3322;p54"/>
          <p:cNvSpPr txBox="1"/>
          <p:nvPr/>
        </p:nvSpPr>
        <p:spPr>
          <a:xfrm>
            <a:off x="8712200" y="4199848"/>
            <a:ext cx="827088"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223.1.3.1</a:t>
            </a:r>
            <a:endParaRPr b="0" i="0" sz="1200" u="none" cap="none" strike="noStrike">
              <a:solidFill>
                <a:srgbClr val="000000"/>
              </a:solidFill>
              <a:latin typeface="Comic Sans MS"/>
              <a:ea typeface="Comic Sans MS"/>
              <a:cs typeface="Comic Sans MS"/>
              <a:sym typeface="Comic Sans MS"/>
            </a:endParaRPr>
          </a:p>
        </p:txBody>
      </p:sp>
      <p:grpSp>
        <p:nvGrpSpPr>
          <p:cNvPr id="3323" name="Google Shape;3323;p54"/>
          <p:cNvGrpSpPr/>
          <p:nvPr/>
        </p:nvGrpSpPr>
        <p:grpSpPr>
          <a:xfrm>
            <a:off x="8885238" y="2996523"/>
            <a:ext cx="912812" cy="276225"/>
            <a:chOff x="4550" y="1257"/>
            <a:chExt cx="575" cy="174"/>
          </a:xfrm>
        </p:grpSpPr>
        <p:sp>
          <p:nvSpPr>
            <p:cNvPr id="3324" name="Google Shape;3324;p54"/>
            <p:cNvSpPr/>
            <p:nvPr/>
          </p:nvSpPr>
          <p:spPr>
            <a:xfrm>
              <a:off x="4587" y="1284"/>
              <a:ext cx="534"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25" name="Google Shape;3325;p54"/>
            <p:cNvSpPr txBox="1"/>
            <p:nvPr/>
          </p:nvSpPr>
          <p:spPr>
            <a:xfrm>
              <a:off x="4550" y="1257"/>
              <a:ext cx="575" cy="1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223.1.3.27</a:t>
              </a:r>
              <a:endParaRPr b="0" i="0" sz="1200" u="none" cap="none" strike="noStrike">
                <a:solidFill>
                  <a:srgbClr val="000000"/>
                </a:solidFill>
                <a:latin typeface="Comic Sans MS"/>
                <a:ea typeface="Comic Sans MS"/>
                <a:cs typeface="Comic Sans MS"/>
                <a:sym typeface="Comic Sans MS"/>
              </a:endParaRPr>
            </a:p>
          </p:txBody>
        </p:sp>
      </p:grpSp>
      <p:cxnSp>
        <p:nvCxnSpPr>
          <p:cNvPr id="3326" name="Google Shape;3326;p54"/>
          <p:cNvCxnSpPr/>
          <p:nvPr/>
        </p:nvCxnSpPr>
        <p:spPr>
          <a:xfrm>
            <a:off x="7697391" y="1785938"/>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327" name="Google Shape;3327;p54"/>
          <p:cNvCxnSpPr/>
          <p:nvPr/>
        </p:nvCxnSpPr>
        <p:spPr>
          <a:xfrm>
            <a:off x="7698824" y="2384823"/>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328" name="Google Shape;3328;p54"/>
          <p:cNvCxnSpPr/>
          <p:nvPr/>
        </p:nvCxnSpPr>
        <p:spPr>
          <a:xfrm>
            <a:off x="7705979" y="2997995"/>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329" name="Google Shape;3329;p54"/>
          <p:cNvCxnSpPr/>
          <p:nvPr/>
        </p:nvCxnSpPr>
        <p:spPr>
          <a:xfrm>
            <a:off x="10629900" y="1942421"/>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330" name="Google Shape;3330;p54"/>
          <p:cNvCxnSpPr/>
          <p:nvPr/>
        </p:nvCxnSpPr>
        <p:spPr>
          <a:xfrm>
            <a:off x="10631261" y="3221529"/>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331" name="Google Shape;3331;p54"/>
          <p:cNvCxnSpPr/>
          <p:nvPr/>
        </p:nvCxnSpPr>
        <p:spPr>
          <a:xfrm>
            <a:off x="8740878" y="4181988"/>
            <a:ext cx="0" cy="232696"/>
          </a:xfrm>
          <a:prstGeom prst="straightConnector1">
            <a:avLst/>
          </a:prstGeom>
          <a:noFill/>
          <a:ln cap="flat" cmpd="sng" w="19050">
            <a:solidFill>
              <a:schemeClr val="dk1"/>
            </a:solidFill>
            <a:prstDash val="solid"/>
            <a:miter lim="800000"/>
            <a:headEnd len="sm" w="sm" type="none"/>
            <a:tailEnd len="sm" w="sm" type="none"/>
          </a:ln>
        </p:spPr>
      </p:cxnSp>
      <p:cxnSp>
        <p:nvCxnSpPr>
          <p:cNvPr id="3332" name="Google Shape;3332;p54"/>
          <p:cNvCxnSpPr/>
          <p:nvPr/>
        </p:nvCxnSpPr>
        <p:spPr>
          <a:xfrm>
            <a:off x="9886336" y="4144298"/>
            <a:ext cx="0" cy="232696"/>
          </a:xfrm>
          <a:prstGeom prst="straightConnector1">
            <a:avLst/>
          </a:prstGeom>
          <a:noFill/>
          <a:ln cap="flat" cmpd="sng" w="19050">
            <a:solidFill>
              <a:schemeClr val="dk1"/>
            </a:solidFill>
            <a:prstDash val="solid"/>
            <a:miter lim="800000"/>
            <a:headEnd len="sm" w="sm" type="none"/>
            <a:tailEnd len="sm" w="sm" type="none"/>
          </a:ln>
        </p:spPr>
      </p:cxnSp>
      <p:sp>
        <p:nvSpPr>
          <p:cNvPr id="3333" name="Google Shape;3333;p54"/>
          <p:cNvSpPr txBox="1"/>
          <p:nvPr/>
        </p:nvSpPr>
        <p:spPr>
          <a:xfrm>
            <a:off x="910964" y="1504585"/>
            <a:ext cx="5504825" cy="4986155"/>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3200"/>
              <a:buFont typeface="Noto Sans Symbols"/>
              <a:buNone/>
            </a:pPr>
            <a:r>
              <a:rPr b="0" i="1" lang="en-US" sz="3200" u="none" cap="none" strike="noStrike">
                <a:solidFill>
                  <a:srgbClr val="CC0000"/>
                </a:solidFill>
                <a:latin typeface="Calibri"/>
                <a:ea typeface="Calibri"/>
                <a:cs typeface="Calibri"/>
                <a:sym typeface="Calibri"/>
              </a:rPr>
              <a:t>Recipe for defining subnets:</a:t>
            </a:r>
            <a:endParaRPr/>
          </a:p>
          <a:p>
            <a:pPr indent="-222250" lvl="0" marL="352425"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detach each interface from its host or router, creating “islands” of isolated networks</a:t>
            </a:r>
            <a:endParaRPr/>
          </a:p>
          <a:p>
            <a:pPr indent="-222250" lvl="0" marL="352425"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each isolated network is called a </a:t>
            </a:r>
            <a:r>
              <a:rPr b="0" i="1" lang="en-US" sz="3200" u="none" cap="none" strike="noStrike">
                <a:solidFill>
                  <a:srgbClr val="CC0000"/>
                </a:solidFill>
                <a:latin typeface="Calibri"/>
                <a:ea typeface="Calibri"/>
                <a:cs typeface="Calibri"/>
                <a:sym typeface="Calibri"/>
              </a:rPr>
              <a:t>subnet</a:t>
            </a:r>
            <a:endParaRPr/>
          </a:p>
          <a:p>
            <a:pPr indent="-55562" lvl="1" marL="582613" marR="0" rtl="0" algn="l">
              <a:lnSpc>
                <a:spcPct val="90000"/>
              </a:lnSpc>
              <a:spcBef>
                <a:spcPts val="500"/>
              </a:spcBef>
              <a:spcAft>
                <a:spcPts val="0"/>
              </a:spcAft>
              <a:buClr>
                <a:srgbClr val="0000A8"/>
              </a:buClr>
              <a:buSzPts val="2800"/>
              <a:buFont typeface="Arial"/>
              <a:buNone/>
            </a:pPr>
            <a:r>
              <a:t/>
            </a:r>
            <a:endParaRPr b="0" i="1" sz="2800" u="none" cap="none" strike="noStrike">
              <a:solidFill>
                <a:srgbClr val="CC0000"/>
              </a:solidFill>
              <a:latin typeface="Calibri"/>
              <a:ea typeface="Calibri"/>
              <a:cs typeface="Calibri"/>
              <a:sym typeface="Calibri"/>
            </a:endParaRPr>
          </a:p>
        </p:txBody>
      </p:sp>
      <p:cxnSp>
        <p:nvCxnSpPr>
          <p:cNvPr id="3334" name="Google Shape;3334;p54"/>
          <p:cNvCxnSpPr/>
          <p:nvPr/>
        </p:nvCxnSpPr>
        <p:spPr>
          <a:xfrm>
            <a:off x="8364512" y="2578622"/>
            <a:ext cx="794264" cy="0"/>
          </a:xfrm>
          <a:prstGeom prst="straightConnector1">
            <a:avLst/>
          </a:prstGeom>
          <a:noFill/>
          <a:ln cap="flat" cmpd="sng" w="19050">
            <a:solidFill>
              <a:schemeClr val="dk1"/>
            </a:solidFill>
            <a:prstDash val="solid"/>
            <a:miter lim="800000"/>
            <a:headEnd len="sm" w="sm" type="none"/>
            <a:tailEnd len="sm" w="sm" type="none"/>
          </a:ln>
        </p:spPr>
      </p:cxnSp>
      <p:cxnSp>
        <p:nvCxnSpPr>
          <p:cNvPr id="3335" name="Google Shape;3335;p54"/>
          <p:cNvCxnSpPr/>
          <p:nvPr/>
        </p:nvCxnSpPr>
        <p:spPr>
          <a:xfrm>
            <a:off x="9547622" y="2584574"/>
            <a:ext cx="975473" cy="0"/>
          </a:xfrm>
          <a:prstGeom prst="straightConnector1">
            <a:avLst/>
          </a:prstGeom>
          <a:noFill/>
          <a:ln cap="flat" cmpd="sng" w="19050">
            <a:solidFill>
              <a:schemeClr val="dk1"/>
            </a:solidFill>
            <a:prstDash val="solid"/>
            <a:miter lim="800000"/>
            <a:headEnd len="sm" w="sm" type="none"/>
            <a:tailEnd len="sm" w="sm" type="none"/>
          </a:ln>
        </p:spPr>
      </p:cxnSp>
      <p:grpSp>
        <p:nvGrpSpPr>
          <p:cNvPr id="3336" name="Google Shape;3336;p54"/>
          <p:cNvGrpSpPr/>
          <p:nvPr/>
        </p:nvGrpSpPr>
        <p:grpSpPr>
          <a:xfrm>
            <a:off x="7112000" y="1378861"/>
            <a:ext cx="4343400" cy="3560762"/>
            <a:chOff x="7112000" y="1378861"/>
            <a:chExt cx="4343400" cy="3560762"/>
          </a:xfrm>
        </p:grpSpPr>
        <p:grpSp>
          <p:nvGrpSpPr>
            <p:cNvPr id="3337" name="Google Shape;3337;p54"/>
            <p:cNvGrpSpPr/>
            <p:nvPr/>
          </p:nvGrpSpPr>
          <p:grpSpPr>
            <a:xfrm>
              <a:off x="7116763" y="1378861"/>
              <a:ext cx="641350" cy="558800"/>
              <a:chOff x="-44" y="1473"/>
              <a:chExt cx="981" cy="1105"/>
            </a:xfrm>
          </p:grpSpPr>
          <p:pic>
            <p:nvPicPr>
              <p:cNvPr descr="desktop_computer_stylized_medium" id="3338" name="Google Shape;3338;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39" name="Google Shape;3339;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340" name="Google Shape;3340;p54"/>
            <p:cNvGrpSpPr/>
            <p:nvPr/>
          </p:nvGrpSpPr>
          <p:grpSpPr>
            <a:xfrm>
              <a:off x="7112000" y="1977348"/>
              <a:ext cx="641350" cy="558800"/>
              <a:chOff x="-44" y="1473"/>
              <a:chExt cx="981" cy="1105"/>
            </a:xfrm>
          </p:grpSpPr>
          <p:pic>
            <p:nvPicPr>
              <p:cNvPr descr="desktop_computer_stylized_medium" id="3341" name="Google Shape;3341;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42" name="Google Shape;3342;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343" name="Google Shape;3343;p54"/>
            <p:cNvGrpSpPr/>
            <p:nvPr/>
          </p:nvGrpSpPr>
          <p:grpSpPr>
            <a:xfrm>
              <a:off x="7140575" y="2586948"/>
              <a:ext cx="641350" cy="558800"/>
              <a:chOff x="-44" y="1473"/>
              <a:chExt cx="981" cy="1105"/>
            </a:xfrm>
          </p:grpSpPr>
          <p:pic>
            <p:nvPicPr>
              <p:cNvPr descr="desktop_computer_stylized_medium" id="3344" name="Google Shape;3344;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45" name="Google Shape;3345;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346" name="Google Shape;3346;p54"/>
            <p:cNvGrpSpPr/>
            <p:nvPr/>
          </p:nvGrpSpPr>
          <p:grpSpPr>
            <a:xfrm flipH="1">
              <a:off x="10799763" y="1536023"/>
              <a:ext cx="641350" cy="558800"/>
              <a:chOff x="-44" y="1473"/>
              <a:chExt cx="981" cy="1105"/>
            </a:xfrm>
          </p:grpSpPr>
          <p:pic>
            <p:nvPicPr>
              <p:cNvPr descr="desktop_computer_stylized_medium" id="3347" name="Google Shape;3347;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48" name="Google Shape;3348;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349" name="Google Shape;3349;p54"/>
            <p:cNvGrpSpPr/>
            <p:nvPr/>
          </p:nvGrpSpPr>
          <p:grpSpPr>
            <a:xfrm flipH="1">
              <a:off x="10814050" y="2815548"/>
              <a:ext cx="641350" cy="558800"/>
              <a:chOff x="-44" y="1473"/>
              <a:chExt cx="981" cy="1105"/>
            </a:xfrm>
          </p:grpSpPr>
          <p:pic>
            <p:nvPicPr>
              <p:cNvPr descr="desktop_computer_stylized_medium" id="3350" name="Google Shape;3350;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51" name="Google Shape;3351;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352" name="Google Shape;3352;p54"/>
            <p:cNvGrpSpPr/>
            <p:nvPr/>
          </p:nvGrpSpPr>
          <p:grpSpPr>
            <a:xfrm flipH="1">
              <a:off x="9715500" y="4339548"/>
              <a:ext cx="641350" cy="558800"/>
              <a:chOff x="-44" y="1473"/>
              <a:chExt cx="981" cy="1105"/>
            </a:xfrm>
          </p:grpSpPr>
          <p:pic>
            <p:nvPicPr>
              <p:cNvPr descr="desktop_computer_stylized_medium" id="3353" name="Google Shape;3353;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54" name="Google Shape;3354;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355" name="Google Shape;3355;p54"/>
            <p:cNvGrpSpPr/>
            <p:nvPr/>
          </p:nvGrpSpPr>
          <p:grpSpPr>
            <a:xfrm flipH="1">
              <a:off x="8551863" y="4380823"/>
              <a:ext cx="641350" cy="558800"/>
              <a:chOff x="-44" y="1473"/>
              <a:chExt cx="981" cy="1105"/>
            </a:xfrm>
          </p:grpSpPr>
          <p:pic>
            <p:nvPicPr>
              <p:cNvPr descr="desktop_computer_stylized_medium" id="3356" name="Google Shape;3356;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57" name="Google Shape;3357;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358" name="Google Shape;3358;p54"/>
            <p:cNvGrpSpPr/>
            <p:nvPr/>
          </p:nvGrpSpPr>
          <p:grpSpPr>
            <a:xfrm>
              <a:off x="9053641" y="2438501"/>
              <a:ext cx="632991" cy="300938"/>
              <a:chOff x="7493876" y="2774731"/>
              <a:chExt cx="1481958" cy="894622"/>
            </a:xfrm>
          </p:grpSpPr>
          <p:sp>
            <p:nvSpPr>
              <p:cNvPr id="3359" name="Google Shape;3359;p54"/>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3360" name="Google Shape;3360;p54"/>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3361" name="Google Shape;3361;p54"/>
              <p:cNvGrpSpPr/>
              <p:nvPr/>
            </p:nvGrpSpPr>
            <p:grpSpPr>
              <a:xfrm>
                <a:off x="7713663" y="2848339"/>
                <a:ext cx="1042107" cy="425543"/>
                <a:chOff x="7786941" y="2884917"/>
                <a:chExt cx="897649" cy="353919"/>
              </a:xfrm>
            </p:grpSpPr>
            <p:sp>
              <p:nvSpPr>
                <p:cNvPr id="3362" name="Google Shape;3362;p54"/>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3" name="Google Shape;3363;p54"/>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4" name="Google Shape;3364;p54"/>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65" name="Google Shape;3365;p54"/>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sp>
        <p:nvSpPr>
          <p:cNvPr id="3366" name="Google Shape;3366;p54"/>
          <p:cNvSpPr txBox="1"/>
          <p:nvPr/>
        </p:nvSpPr>
        <p:spPr>
          <a:xfrm>
            <a:off x="6282921" y="5092127"/>
            <a:ext cx="5863785"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subnet mask: /24</a:t>
            </a:r>
            <a:endParaRPr/>
          </a:p>
          <a:p>
            <a:pPr indent="0" lvl="0" marL="0" marR="0" rtl="0" algn="ctr">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(high-order 24 bits: subnet part of IP address)</a:t>
            </a:r>
            <a:endParaRPr/>
          </a:p>
        </p:txBody>
      </p:sp>
      <p:grpSp>
        <p:nvGrpSpPr>
          <p:cNvPr id="3367" name="Google Shape;3367;p54"/>
          <p:cNvGrpSpPr/>
          <p:nvPr/>
        </p:nvGrpSpPr>
        <p:grpSpPr>
          <a:xfrm>
            <a:off x="6239437" y="3859589"/>
            <a:ext cx="2574780" cy="707886"/>
            <a:chOff x="6239437" y="3859589"/>
            <a:chExt cx="2574780" cy="707886"/>
          </a:xfrm>
        </p:grpSpPr>
        <p:sp>
          <p:nvSpPr>
            <p:cNvPr id="3368" name="Google Shape;3368;p54"/>
            <p:cNvSpPr txBox="1"/>
            <p:nvPr/>
          </p:nvSpPr>
          <p:spPr>
            <a:xfrm>
              <a:off x="6239437" y="3859589"/>
              <a:ext cx="1608133" cy="70788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CC0000"/>
                </a:buClr>
                <a:buSzPts val="2000"/>
                <a:buFont typeface="Arial"/>
                <a:buNone/>
              </a:pPr>
              <a:r>
                <a:rPr b="0" i="1" lang="en-US" sz="2000" u="none" cap="none" strike="noStrike">
                  <a:solidFill>
                    <a:srgbClr val="CC0000"/>
                  </a:solidFill>
                  <a:latin typeface="Arial"/>
                  <a:ea typeface="Arial"/>
                  <a:cs typeface="Arial"/>
                  <a:sym typeface="Arial"/>
                </a:rPr>
                <a:t>subnet</a:t>
              </a:r>
              <a:endParaRPr/>
            </a:p>
            <a:p>
              <a:pPr indent="0" lvl="0" marL="0" marR="0" rtl="0" algn="r">
                <a:lnSpc>
                  <a:spcPct val="100000"/>
                </a:lnSpc>
                <a:spcBef>
                  <a:spcPts val="0"/>
                </a:spcBef>
                <a:spcAft>
                  <a:spcPts val="0"/>
                </a:spcAft>
                <a:buClr>
                  <a:srgbClr val="CC0000"/>
                </a:buClr>
                <a:buSzPts val="2000"/>
                <a:buFont typeface="Arial"/>
                <a:buNone/>
              </a:pPr>
              <a:r>
                <a:rPr b="0" i="1" lang="en-US" sz="2000" u="none" cap="none" strike="noStrike">
                  <a:solidFill>
                    <a:srgbClr val="CC0000"/>
                  </a:solidFill>
                  <a:latin typeface="Arial"/>
                  <a:ea typeface="Arial"/>
                  <a:cs typeface="Arial"/>
                  <a:sym typeface="Arial"/>
                </a:rPr>
                <a:t>223.1.3.0/24</a:t>
              </a:r>
              <a:endParaRPr/>
            </a:p>
          </p:txBody>
        </p:sp>
        <p:cxnSp>
          <p:nvCxnSpPr>
            <p:cNvPr id="3369" name="Google Shape;3369;p54"/>
            <p:cNvCxnSpPr/>
            <p:nvPr/>
          </p:nvCxnSpPr>
          <p:spPr>
            <a:xfrm>
              <a:off x="7794885" y="4062334"/>
              <a:ext cx="1019332" cy="0"/>
            </a:xfrm>
            <a:prstGeom prst="straightConnector1">
              <a:avLst/>
            </a:prstGeom>
            <a:noFill/>
            <a:ln cap="flat" cmpd="sng" w="15875">
              <a:solidFill>
                <a:srgbClr val="C00000"/>
              </a:solidFill>
              <a:prstDash val="solid"/>
              <a:miter lim="800000"/>
              <a:headEnd len="sm" w="sm" type="none"/>
              <a:tailEnd len="sm" w="sm" type="none"/>
            </a:ln>
          </p:spPr>
        </p:cxnSp>
      </p:grpSp>
      <p:grpSp>
        <p:nvGrpSpPr>
          <p:cNvPr id="3370" name="Google Shape;3370;p54"/>
          <p:cNvGrpSpPr/>
          <p:nvPr/>
        </p:nvGrpSpPr>
        <p:grpSpPr>
          <a:xfrm>
            <a:off x="7255489" y="607842"/>
            <a:ext cx="2491388" cy="1475790"/>
            <a:chOff x="7255489" y="607842"/>
            <a:chExt cx="2491388" cy="1475790"/>
          </a:xfrm>
        </p:grpSpPr>
        <p:sp>
          <p:nvSpPr>
            <p:cNvPr id="3371" name="Google Shape;3371;p54"/>
            <p:cNvSpPr txBox="1"/>
            <p:nvPr/>
          </p:nvSpPr>
          <p:spPr>
            <a:xfrm>
              <a:off x="7255489" y="607842"/>
              <a:ext cx="249138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1" lang="en-US" sz="2000" u="none" cap="none" strike="noStrike">
                  <a:solidFill>
                    <a:srgbClr val="CC0000"/>
                  </a:solidFill>
                  <a:latin typeface="Arial"/>
                  <a:ea typeface="Arial"/>
                  <a:cs typeface="Arial"/>
                  <a:sym typeface="Arial"/>
                </a:rPr>
                <a:t>subnet 223.1.1.0/24</a:t>
              </a:r>
              <a:endParaRPr/>
            </a:p>
          </p:txBody>
        </p:sp>
        <p:cxnSp>
          <p:nvCxnSpPr>
            <p:cNvPr id="3372" name="Google Shape;3372;p54"/>
            <p:cNvCxnSpPr/>
            <p:nvPr/>
          </p:nvCxnSpPr>
          <p:spPr>
            <a:xfrm>
              <a:off x="8289561" y="944379"/>
              <a:ext cx="0" cy="1139253"/>
            </a:xfrm>
            <a:prstGeom prst="straightConnector1">
              <a:avLst/>
            </a:prstGeom>
            <a:noFill/>
            <a:ln cap="flat" cmpd="sng" w="19050">
              <a:solidFill>
                <a:srgbClr val="C00000"/>
              </a:solidFill>
              <a:prstDash val="solid"/>
              <a:miter lim="800000"/>
              <a:headEnd len="sm" w="sm" type="none"/>
              <a:tailEnd len="sm" w="sm" type="none"/>
            </a:ln>
          </p:spPr>
        </p:cxnSp>
      </p:grpSp>
      <p:grpSp>
        <p:nvGrpSpPr>
          <p:cNvPr id="3373" name="Google Shape;3373;p54"/>
          <p:cNvGrpSpPr/>
          <p:nvPr/>
        </p:nvGrpSpPr>
        <p:grpSpPr>
          <a:xfrm>
            <a:off x="9531133" y="1000631"/>
            <a:ext cx="2491388" cy="1475243"/>
            <a:chOff x="9531133" y="1000631"/>
            <a:chExt cx="2491388" cy="1475243"/>
          </a:xfrm>
        </p:grpSpPr>
        <p:sp>
          <p:nvSpPr>
            <p:cNvPr id="3374" name="Google Shape;3374;p54"/>
            <p:cNvSpPr txBox="1"/>
            <p:nvPr/>
          </p:nvSpPr>
          <p:spPr>
            <a:xfrm>
              <a:off x="9531133" y="1000631"/>
              <a:ext cx="249138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Arial"/>
                <a:buNone/>
              </a:pPr>
              <a:r>
                <a:rPr b="0" i="1" lang="en-US" sz="2000" u="none" cap="none" strike="noStrike">
                  <a:solidFill>
                    <a:srgbClr val="CC0000"/>
                  </a:solidFill>
                  <a:latin typeface="Arial"/>
                  <a:ea typeface="Arial"/>
                  <a:cs typeface="Arial"/>
                  <a:sym typeface="Arial"/>
                </a:rPr>
                <a:t>subnet 223.1.2.0/24</a:t>
              </a:r>
              <a:endParaRPr/>
            </a:p>
          </p:txBody>
        </p:sp>
        <p:cxnSp>
          <p:nvCxnSpPr>
            <p:cNvPr id="3375" name="Google Shape;3375;p54"/>
            <p:cNvCxnSpPr/>
            <p:nvPr/>
          </p:nvCxnSpPr>
          <p:spPr>
            <a:xfrm>
              <a:off x="10630525" y="1336621"/>
              <a:ext cx="0" cy="1139253"/>
            </a:xfrm>
            <a:prstGeom prst="straightConnector1">
              <a:avLst/>
            </a:prstGeom>
            <a:noFill/>
            <a:ln cap="flat" cmpd="sng" w="19050">
              <a:solidFill>
                <a:srgbClr val="C00000"/>
              </a:solidFill>
              <a:prstDash val="solid"/>
              <a:miter lim="800000"/>
              <a:headEnd len="sm" w="sm" type="none"/>
              <a:tailEnd len="sm" w="sm" type="none"/>
            </a:ln>
          </p:spPr>
        </p:cxnSp>
      </p:grpSp>
      <p:sp>
        <p:nvSpPr>
          <p:cNvPr id="3376" name="Google Shape;3376;p5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336"/>
                                        </p:tgtEl>
                                      </p:cBhvr>
                                    </p:animEffect>
                                    <p:set>
                                      <p:cBhvr>
                                        <p:cTn dur="1" fill="hold">
                                          <p:stCondLst>
                                            <p:cond delay="500"/>
                                          </p:stCondLst>
                                        </p:cTn>
                                        <p:tgtEl>
                                          <p:spTgt spid="33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7"/>
                                        </p:tgtEl>
                                        <p:attrNameLst>
                                          <p:attrName>style.visibility</p:attrName>
                                        </p:attrNameLst>
                                      </p:cBhvr>
                                      <p:to>
                                        <p:strVal val="visible"/>
                                      </p:to>
                                    </p:set>
                                    <p:animEffect filter="fade" transition="in">
                                      <p:cBhvr>
                                        <p:cTn dur="500"/>
                                        <p:tgtEl>
                                          <p:spTgt spid="3367"/>
                                        </p:tgtEl>
                                      </p:cBhvr>
                                    </p:animEffect>
                                  </p:childTnLst>
                                </p:cTn>
                              </p:par>
                              <p:par>
                                <p:cTn fill="hold" nodeType="withEffect" presetClass="entr" presetID="10" presetSubtype="0">
                                  <p:stCondLst>
                                    <p:cond delay="0"/>
                                  </p:stCondLst>
                                  <p:childTnLst>
                                    <p:set>
                                      <p:cBhvr>
                                        <p:cTn dur="1" fill="hold">
                                          <p:stCondLst>
                                            <p:cond delay="0"/>
                                          </p:stCondLst>
                                        </p:cTn>
                                        <p:tgtEl>
                                          <p:spTgt spid="3366"/>
                                        </p:tgtEl>
                                        <p:attrNameLst>
                                          <p:attrName>style.visibility</p:attrName>
                                        </p:attrNameLst>
                                      </p:cBhvr>
                                      <p:to>
                                        <p:strVal val="visible"/>
                                      </p:to>
                                    </p:set>
                                    <p:animEffect filter="fade" transition="in">
                                      <p:cBhvr>
                                        <p:cTn dur="500"/>
                                        <p:tgtEl>
                                          <p:spTgt spid="3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0"/>
                                        </p:tgtEl>
                                        <p:attrNameLst>
                                          <p:attrName>style.visibility</p:attrName>
                                        </p:attrNameLst>
                                      </p:cBhvr>
                                      <p:to>
                                        <p:strVal val="visible"/>
                                      </p:to>
                                    </p:set>
                                    <p:animEffect filter="fade" transition="in">
                                      <p:cBhvr>
                                        <p:cTn dur="500"/>
                                        <p:tgtEl>
                                          <p:spTgt spid="3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3"/>
                                        </p:tgtEl>
                                        <p:attrNameLst>
                                          <p:attrName>style.visibility</p:attrName>
                                        </p:attrNameLst>
                                      </p:cBhvr>
                                      <p:to>
                                        <p:strVal val="visible"/>
                                      </p:to>
                                    </p:set>
                                    <p:animEffect filter="fade" transition="in">
                                      <p:cBhvr>
                                        <p:cTn dur="500"/>
                                        <p:tgtEl>
                                          <p:spTgt spid="3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Two key network-layer functions</a:t>
            </a:r>
            <a:endParaRPr/>
          </a:p>
        </p:txBody>
      </p:sp>
      <p:sp>
        <p:nvSpPr>
          <p:cNvPr id="610" name="Google Shape;610;p10"/>
          <p:cNvSpPr txBox="1"/>
          <p:nvPr>
            <p:ph idx="1" type="body"/>
          </p:nvPr>
        </p:nvSpPr>
        <p:spPr>
          <a:xfrm>
            <a:off x="877956" y="1666601"/>
            <a:ext cx="5181600" cy="189079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US" sz="3200">
                <a:solidFill>
                  <a:srgbClr val="CC0000"/>
                </a:solidFill>
              </a:rPr>
              <a:t>network-layer functions:</a:t>
            </a:r>
            <a:endParaRPr/>
          </a:p>
          <a:p>
            <a:pPr indent="-234950" lvl="0" marL="352425" rtl="0" algn="l">
              <a:lnSpc>
                <a:spcPct val="90000"/>
              </a:lnSpc>
              <a:spcBef>
                <a:spcPts val="600"/>
              </a:spcBef>
              <a:spcAft>
                <a:spcPts val="0"/>
              </a:spcAft>
              <a:buSzPts val="2800"/>
              <a:buChar char="▪"/>
            </a:pPr>
            <a:r>
              <a:rPr i="1" lang="en-US">
                <a:solidFill>
                  <a:srgbClr val="000099"/>
                </a:solidFill>
              </a:rPr>
              <a:t>forwarding:</a:t>
            </a:r>
            <a:r>
              <a:rPr lang="en-US"/>
              <a:t> move packets from a router’s input link to appropriate router output link</a:t>
            </a:r>
            <a:endParaRPr/>
          </a:p>
          <a:p>
            <a:pPr indent="-44450" lvl="0" marL="352425" rtl="0" algn="l">
              <a:lnSpc>
                <a:spcPct val="90000"/>
              </a:lnSpc>
              <a:spcBef>
                <a:spcPts val="1000"/>
              </a:spcBef>
              <a:spcAft>
                <a:spcPts val="0"/>
              </a:spcAft>
              <a:buSzPts val="2800"/>
              <a:buNone/>
            </a:pPr>
            <a:r>
              <a:t/>
            </a:r>
            <a:endParaRPr/>
          </a:p>
        </p:txBody>
      </p:sp>
      <p:sp>
        <p:nvSpPr>
          <p:cNvPr id="611" name="Google Shape;611;p10"/>
          <p:cNvSpPr txBox="1"/>
          <p:nvPr>
            <p:ph idx="2" type="body"/>
          </p:nvPr>
        </p:nvSpPr>
        <p:spPr>
          <a:xfrm>
            <a:off x="6172200" y="1693105"/>
            <a:ext cx="5181600" cy="4351338"/>
          </a:xfrm>
          <a:prstGeom prst="rect">
            <a:avLst/>
          </a:prstGeom>
          <a:noFill/>
          <a:ln>
            <a:noFill/>
          </a:ln>
        </p:spPr>
        <p:txBody>
          <a:bodyPr anchorCtr="0" anchor="t" bIns="45700" lIns="91425" spcFirstLastPara="1" rIns="91425" wrap="square" tIns="45700">
            <a:normAutofit/>
          </a:bodyPr>
          <a:lstStyle/>
          <a:p>
            <a:pPr indent="-342900" lvl="0" marL="342900" rtl="0" algn="l">
              <a:lnSpc>
                <a:spcPct val="85000"/>
              </a:lnSpc>
              <a:spcBef>
                <a:spcPts val="0"/>
              </a:spcBef>
              <a:spcAft>
                <a:spcPts val="0"/>
              </a:spcAft>
              <a:buClr>
                <a:srgbClr val="000099"/>
              </a:buClr>
              <a:buSzPts val="2080"/>
              <a:buFont typeface="Noto Sans Symbols"/>
              <a:buNone/>
            </a:pPr>
            <a:r>
              <a:rPr lang="en-US" sz="3200">
                <a:solidFill>
                  <a:srgbClr val="CC0000"/>
                </a:solidFill>
              </a:rPr>
              <a:t>analogy: taking a trip</a:t>
            </a:r>
            <a:endParaRPr/>
          </a:p>
          <a:p>
            <a:pPr indent="-234950" lvl="0" marL="352425" rtl="0" algn="l">
              <a:lnSpc>
                <a:spcPct val="85000"/>
              </a:lnSpc>
              <a:spcBef>
                <a:spcPts val="600"/>
              </a:spcBef>
              <a:spcAft>
                <a:spcPts val="0"/>
              </a:spcAft>
              <a:buClr>
                <a:srgbClr val="000099"/>
              </a:buClr>
              <a:buSzPts val="2800"/>
              <a:buFont typeface="Noto Sans Symbols"/>
              <a:buChar char="▪"/>
            </a:pPr>
            <a:r>
              <a:rPr i="1" lang="en-US">
                <a:solidFill>
                  <a:srgbClr val="000099"/>
                </a:solidFill>
              </a:rPr>
              <a:t>forwarding</a:t>
            </a:r>
            <a:r>
              <a:rPr i="1" lang="en-US">
                <a:solidFill>
                  <a:schemeClr val="accent2"/>
                </a:solidFill>
              </a:rPr>
              <a:t>:</a:t>
            </a:r>
            <a:r>
              <a:rPr lang="en-US"/>
              <a:t> process of getting through single interchange</a:t>
            </a:r>
            <a:endParaRPr/>
          </a:p>
          <a:p>
            <a:pPr indent="0" lvl="0" marL="130175" rtl="0" algn="l">
              <a:lnSpc>
                <a:spcPct val="90000"/>
              </a:lnSpc>
              <a:spcBef>
                <a:spcPts val="1000"/>
              </a:spcBef>
              <a:spcAft>
                <a:spcPts val="0"/>
              </a:spcAft>
              <a:buSzPts val="2800"/>
              <a:buNone/>
            </a:pPr>
            <a:r>
              <a:t/>
            </a:r>
            <a:endParaRPr/>
          </a:p>
        </p:txBody>
      </p:sp>
      <p:grpSp>
        <p:nvGrpSpPr>
          <p:cNvPr id="612" name="Google Shape;612;p10"/>
          <p:cNvGrpSpPr/>
          <p:nvPr/>
        </p:nvGrpSpPr>
        <p:grpSpPr>
          <a:xfrm>
            <a:off x="6519334" y="4075932"/>
            <a:ext cx="2227101" cy="1745933"/>
            <a:chOff x="6519334" y="4075932"/>
            <a:chExt cx="2227101" cy="1745933"/>
          </a:xfrm>
        </p:grpSpPr>
        <p:pic>
          <p:nvPicPr>
            <p:cNvPr descr="Why traffic apps make congestion worse | Berkeley News" id="613" name="Google Shape;613;p10"/>
            <p:cNvPicPr preferRelativeResize="0"/>
            <p:nvPr/>
          </p:nvPicPr>
          <p:blipFill rotWithShape="1">
            <a:blip r:embed="rId3">
              <a:alphaModFix/>
            </a:blip>
            <a:srcRect b="0" l="0" r="0" t="0"/>
            <a:stretch/>
          </p:blipFill>
          <p:spPr>
            <a:xfrm>
              <a:off x="6606213" y="4075932"/>
              <a:ext cx="2140222" cy="1426815"/>
            </a:xfrm>
            <a:prstGeom prst="rect">
              <a:avLst/>
            </a:prstGeom>
            <a:noFill/>
            <a:ln>
              <a:noFill/>
            </a:ln>
          </p:spPr>
        </p:pic>
        <p:sp>
          <p:nvSpPr>
            <p:cNvPr id="614" name="Google Shape;614;p10"/>
            <p:cNvSpPr txBox="1"/>
            <p:nvPr/>
          </p:nvSpPr>
          <p:spPr>
            <a:xfrm>
              <a:off x="6519334" y="5452533"/>
              <a:ext cx="120924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forwarding</a:t>
              </a:r>
              <a:endParaRPr/>
            </a:p>
          </p:txBody>
        </p:sp>
      </p:grpSp>
      <p:grpSp>
        <p:nvGrpSpPr>
          <p:cNvPr id="615" name="Google Shape;615;p10"/>
          <p:cNvGrpSpPr/>
          <p:nvPr/>
        </p:nvGrpSpPr>
        <p:grpSpPr>
          <a:xfrm>
            <a:off x="8314267" y="4706696"/>
            <a:ext cx="2953118" cy="1640102"/>
            <a:chOff x="8314267" y="4706696"/>
            <a:chExt cx="2953118" cy="1640102"/>
          </a:xfrm>
        </p:grpSpPr>
        <p:pic>
          <p:nvPicPr>
            <p:cNvPr id="616" name="Google Shape;616;p10"/>
            <p:cNvPicPr preferRelativeResize="0"/>
            <p:nvPr/>
          </p:nvPicPr>
          <p:blipFill rotWithShape="1">
            <a:blip r:embed="rId4">
              <a:alphaModFix/>
            </a:blip>
            <a:srcRect b="0" l="0" r="0" t="0"/>
            <a:stretch/>
          </p:blipFill>
          <p:spPr>
            <a:xfrm>
              <a:off x="8415131" y="4706696"/>
              <a:ext cx="2852254" cy="1323319"/>
            </a:xfrm>
            <a:prstGeom prst="rect">
              <a:avLst/>
            </a:prstGeom>
            <a:noFill/>
            <a:ln>
              <a:noFill/>
            </a:ln>
          </p:spPr>
        </p:pic>
        <p:sp>
          <p:nvSpPr>
            <p:cNvPr id="617" name="Google Shape;617;p10"/>
            <p:cNvSpPr txBox="1"/>
            <p:nvPr/>
          </p:nvSpPr>
          <p:spPr>
            <a:xfrm>
              <a:off x="8314267" y="5977466"/>
              <a:ext cx="8654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routing</a:t>
              </a:r>
              <a:endParaRPr/>
            </a:p>
          </p:txBody>
        </p:sp>
      </p:grpSp>
      <p:sp>
        <p:nvSpPr>
          <p:cNvPr id="618" name="Google Shape;618;p10"/>
          <p:cNvSpPr txBox="1"/>
          <p:nvPr/>
        </p:nvSpPr>
        <p:spPr>
          <a:xfrm>
            <a:off x="6183682" y="3026965"/>
            <a:ext cx="5181600" cy="879225"/>
          </a:xfrm>
          <a:prstGeom prst="rect">
            <a:avLst/>
          </a:prstGeom>
          <a:noFill/>
          <a:ln>
            <a:noFill/>
          </a:ln>
        </p:spPr>
        <p:txBody>
          <a:bodyPr anchorCtr="0" anchor="t" bIns="45700" lIns="91425" spcFirstLastPara="1" rIns="91425" wrap="square" tIns="45700">
            <a:normAutofit/>
          </a:bodyPr>
          <a:lstStyle/>
          <a:p>
            <a:pPr indent="-234950" lvl="0" marL="352425" marR="0" rtl="0" algn="l">
              <a:lnSpc>
                <a:spcPct val="90000"/>
              </a:lnSpc>
              <a:spcBef>
                <a:spcPts val="0"/>
              </a:spcBef>
              <a:spcAft>
                <a:spcPts val="0"/>
              </a:spcAft>
              <a:buClr>
                <a:srgbClr val="0000A3"/>
              </a:buClr>
              <a:buSzPts val="2800"/>
              <a:buFont typeface="Noto Sans Symbols"/>
              <a:buChar char="▪"/>
            </a:pPr>
            <a:r>
              <a:rPr b="0" i="1" lang="en-US" sz="2800" u="none" cap="none" strike="noStrike">
                <a:solidFill>
                  <a:srgbClr val="000099"/>
                </a:solidFill>
                <a:latin typeface="Calibri"/>
                <a:ea typeface="Calibri"/>
                <a:cs typeface="Calibri"/>
                <a:sym typeface="Calibri"/>
              </a:rPr>
              <a:t>routing:</a:t>
            </a:r>
            <a:r>
              <a:rPr b="0" i="0" lang="en-US" sz="2800" u="none" cap="none" strike="noStrike">
                <a:solidFill>
                  <a:srgbClr val="000000"/>
                </a:solidFill>
                <a:latin typeface="Calibri"/>
                <a:ea typeface="Calibri"/>
                <a:cs typeface="Calibri"/>
                <a:sym typeface="Calibri"/>
              </a:rPr>
              <a:t> process of planning trip from source to destination</a:t>
            </a:r>
            <a:endParaRPr/>
          </a:p>
          <a:p>
            <a:pPr indent="-44450" lvl="0" marL="352425" marR="0" rtl="0" algn="l">
              <a:lnSpc>
                <a:spcPct val="9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sp>
        <p:nvSpPr>
          <p:cNvPr id="619" name="Google Shape;619;p10"/>
          <p:cNvSpPr txBox="1"/>
          <p:nvPr/>
        </p:nvSpPr>
        <p:spPr>
          <a:xfrm>
            <a:off x="880044" y="3441526"/>
            <a:ext cx="5181600" cy="1856984"/>
          </a:xfrm>
          <a:prstGeom prst="rect">
            <a:avLst/>
          </a:prstGeom>
          <a:noFill/>
          <a:ln>
            <a:noFill/>
          </a:ln>
        </p:spPr>
        <p:txBody>
          <a:bodyPr anchorCtr="0" anchor="t" bIns="45700" lIns="91425" spcFirstLastPara="1" rIns="91425" wrap="square" tIns="45700">
            <a:normAutofit/>
          </a:bodyPr>
          <a:lstStyle/>
          <a:p>
            <a:pPr indent="-234950" lvl="0" marL="352425" marR="0" rtl="0" algn="l">
              <a:lnSpc>
                <a:spcPct val="90000"/>
              </a:lnSpc>
              <a:spcBef>
                <a:spcPts val="0"/>
              </a:spcBef>
              <a:spcAft>
                <a:spcPts val="0"/>
              </a:spcAft>
              <a:buClr>
                <a:srgbClr val="0000A3"/>
              </a:buClr>
              <a:buSzPts val="2800"/>
              <a:buFont typeface="Noto Sans Symbols"/>
              <a:buChar char="▪"/>
            </a:pPr>
            <a:r>
              <a:rPr b="0" i="1" lang="en-US" sz="2800" u="none" cap="none" strike="noStrike">
                <a:solidFill>
                  <a:srgbClr val="000099"/>
                </a:solidFill>
                <a:latin typeface="Calibri"/>
                <a:ea typeface="Calibri"/>
                <a:cs typeface="Calibri"/>
                <a:sym typeface="Calibri"/>
              </a:rPr>
              <a:t>routing:</a:t>
            </a:r>
            <a:r>
              <a:rPr b="0" i="0" lang="en-US" sz="2800" u="none" cap="none" strike="noStrike">
                <a:solidFill>
                  <a:srgbClr val="000000"/>
                </a:solidFill>
                <a:latin typeface="Calibri"/>
                <a:ea typeface="Calibri"/>
                <a:cs typeface="Calibri"/>
                <a:sym typeface="Calibri"/>
              </a:rPr>
              <a:t> determine route taken by packets from source to destination</a:t>
            </a:r>
            <a:endParaRPr/>
          </a:p>
          <a:p>
            <a:pPr indent="-231775" lvl="1" marL="695325" marR="0" rtl="0" algn="l">
              <a:lnSpc>
                <a:spcPct val="90000"/>
              </a:lnSpc>
              <a:spcBef>
                <a:spcPts val="600"/>
              </a:spcBef>
              <a:spcAft>
                <a:spcPts val="0"/>
              </a:spcAft>
              <a:buClr>
                <a:srgbClr val="0000A8"/>
              </a:buClr>
              <a:buSzPts val="2800"/>
              <a:buFont typeface="Arial"/>
              <a:buChar char="•"/>
            </a:pPr>
            <a:r>
              <a:rPr b="0" i="1" lang="en-US" sz="2800" u="none" cap="none" strike="noStrike">
                <a:solidFill>
                  <a:srgbClr val="000000"/>
                </a:solidFill>
                <a:latin typeface="Calibri"/>
                <a:ea typeface="Calibri"/>
                <a:cs typeface="Calibri"/>
                <a:sym typeface="Calibri"/>
              </a:rPr>
              <a:t>routing algorithms</a:t>
            </a:r>
            <a:endParaRPr b="0" i="0" sz="2800" u="none" cap="none" strike="noStrike">
              <a:solidFill>
                <a:srgbClr val="000000"/>
              </a:solidFill>
              <a:latin typeface="Calibri"/>
              <a:ea typeface="Calibri"/>
              <a:cs typeface="Calibri"/>
              <a:sym typeface="Calibri"/>
            </a:endParaRPr>
          </a:p>
          <a:p>
            <a:pPr indent="-44450" lvl="0" marL="352425" marR="0" rtl="0" algn="l">
              <a:lnSpc>
                <a:spcPct val="9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sp>
        <p:nvSpPr>
          <p:cNvPr id="620" name="Google Shape;620;p1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500"/>
                                        <p:tgtEl>
                                          <p:spTgt spid="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5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500"/>
                                        <p:tgtEl>
                                          <p:spTgt spid="618"/>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500"/>
                                        <p:tgtEl>
                                          <p:spTgt spid="6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1" name="Shape 3381"/>
        <p:cNvGrpSpPr/>
        <p:nvPr/>
      </p:nvGrpSpPr>
      <p:grpSpPr>
        <a:xfrm>
          <a:off x="0" y="0"/>
          <a:ext cx="0" cy="0"/>
          <a:chOff x="0" y="0"/>
          <a:chExt cx="0" cy="0"/>
        </a:xfrm>
      </p:grpSpPr>
      <p:sp>
        <p:nvSpPr>
          <p:cNvPr id="3382" name="Google Shape;3382;p55"/>
          <p:cNvSpPr txBox="1"/>
          <p:nvPr>
            <p:ph type="title"/>
          </p:nvPr>
        </p:nvSpPr>
        <p:spPr>
          <a:xfrm>
            <a:off x="838200" y="311144"/>
            <a:ext cx="3643859"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Subnets</a:t>
            </a:r>
            <a:endParaRPr/>
          </a:p>
        </p:txBody>
      </p:sp>
      <p:sp>
        <p:nvSpPr>
          <p:cNvPr id="3383" name="Google Shape;3383;p55"/>
          <p:cNvSpPr txBox="1"/>
          <p:nvPr/>
        </p:nvSpPr>
        <p:spPr>
          <a:xfrm>
            <a:off x="1015714" y="1485533"/>
            <a:ext cx="2992759" cy="2827014"/>
          </a:xfrm>
          <a:prstGeom prst="rect">
            <a:avLst/>
          </a:prstGeom>
          <a:noFill/>
          <a:ln>
            <a:noFill/>
          </a:ln>
        </p:spPr>
        <p:txBody>
          <a:bodyPr anchorCtr="0" anchor="t" bIns="45700" lIns="91425" spcFirstLastPara="1" rIns="91425" wrap="square" tIns="45700">
            <a:normAutofit/>
          </a:bodyPr>
          <a:lstStyle/>
          <a:p>
            <a:pPr indent="-342900" lvl="0" marL="473075"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where are the subnets?</a:t>
            </a:r>
            <a:endParaRPr/>
          </a:p>
          <a:p>
            <a:pPr indent="-342900" lvl="0" marL="473075"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what are the /24 subnet addresses?</a:t>
            </a:r>
            <a:endParaRPr/>
          </a:p>
          <a:p>
            <a:pPr indent="-55562" lvl="1" marL="582613" marR="0" rtl="0" algn="l">
              <a:lnSpc>
                <a:spcPct val="90000"/>
              </a:lnSpc>
              <a:spcBef>
                <a:spcPts val="500"/>
              </a:spcBef>
              <a:spcAft>
                <a:spcPts val="0"/>
              </a:spcAft>
              <a:buClr>
                <a:srgbClr val="0000A8"/>
              </a:buClr>
              <a:buSzPts val="2800"/>
              <a:buFont typeface="Arial"/>
              <a:buNone/>
            </a:pPr>
            <a:r>
              <a:t/>
            </a:r>
            <a:endParaRPr b="0" i="1" sz="2800" u="none" cap="none" strike="noStrike">
              <a:solidFill>
                <a:srgbClr val="CC0000"/>
              </a:solidFill>
              <a:latin typeface="Calibri"/>
              <a:ea typeface="Calibri"/>
              <a:cs typeface="Calibri"/>
              <a:sym typeface="Calibri"/>
            </a:endParaRPr>
          </a:p>
        </p:txBody>
      </p:sp>
      <p:sp>
        <p:nvSpPr>
          <p:cNvPr id="3384" name="Google Shape;3384;p55"/>
          <p:cNvSpPr/>
          <p:nvPr/>
        </p:nvSpPr>
        <p:spPr>
          <a:xfrm>
            <a:off x="7898119" y="2985309"/>
            <a:ext cx="1268413" cy="1463675"/>
          </a:xfrm>
          <a:custGeom>
            <a:rect b="b" l="l" r="r" t="t"/>
            <a:pathLst>
              <a:path extrusionOk="0" h="922" w="799">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85" name="Google Shape;3385;p55"/>
          <p:cNvSpPr/>
          <p:nvPr/>
        </p:nvSpPr>
        <p:spPr>
          <a:xfrm>
            <a:off x="6699842" y="4496609"/>
            <a:ext cx="2098623" cy="361221"/>
          </a:xfrm>
          <a:custGeom>
            <a:rect b="b" l="l" r="r" t="t"/>
            <a:pathLst>
              <a:path extrusionOk="0" h="206" w="1422">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86" name="Google Shape;3386;p55"/>
          <p:cNvSpPr/>
          <p:nvPr/>
        </p:nvSpPr>
        <p:spPr>
          <a:xfrm>
            <a:off x="6345544" y="2909109"/>
            <a:ext cx="1158875" cy="1547813"/>
          </a:xfrm>
          <a:custGeom>
            <a:rect b="b" l="l" r="r" t="t"/>
            <a:pathLst>
              <a:path extrusionOk="0" h="975" w="730">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87" name="Google Shape;3387;p55"/>
          <p:cNvSpPr/>
          <p:nvPr/>
        </p:nvSpPr>
        <p:spPr>
          <a:xfrm rot="5265760">
            <a:off x="7334817" y="866004"/>
            <a:ext cx="1078238" cy="2162175"/>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3388" name="Google Shape;3388;p55"/>
          <p:cNvCxnSpPr/>
          <p:nvPr/>
        </p:nvCxnSpPr>
        <p:spPr>
          <a:xfrm flipH="1">
            <a:off x="7639357" y="1956609"/>
            <a:ext cx="3175" cy="592138"/>
          </a:xfrm>
          <a:prstGeom prst="straightConnector1">
            <a:avLst/>
          </a:prstGeom>
          <a:noFill/>
          <a:ln cap="flat" cmpd="sng" w="19050">
            <a:solidFill>
              <a:schemeClr val="dk1"/>
            </a:solidFill>
            <a:prstDash val="solid"/>
            <a:round/>
            <a:headEnd len="med" w="med" type="none"/>
            <a:tailEnd len="med" w="med" type="none"/>
          </a:ln>
        </p:spPr>
      </p:cxnSp>
      <p:sp>
        <p:nvSpPr>
          <p:cNvPr id="3389" name="Google Shape;3389;p55"/>
          <p:cNvSpPr txBox="1"/>
          <p:nvPr/>
        </p:nvSpPr>
        <p:spPr>
          <a:xfrm>
            <a:off x="6099456" y="1403897"/>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223.1.1.1</a:t>
            </a:r>
            <a:endParaRPr b="0" i="0" sz="1800" u="none" cap="none" strike="noStrike">
              <a:solidFill>
                <a:srgbClr val="000000"/>
              </a:solidFill>
              <a:latin typeface="Calibri"/>
              <a:ea typeface="Calibri"/>
              <a:cs typeface="Calibri"/>
              <a:sym typeface="Calibri"/>
            </a:endParaRPr>
          </a:p>
        </p:txBody>
      </p:sp>
      <p:sp>
        <p:nvSpPr>
          <p:cNvPr id="3390" name="Google Shape;3390;p55"/>
          <p:cNvSpPr/>
          <p:nvPr/>
        </p:nvSpPr>
        <p:spPr>
          <a:xfrm>
            <a:off x="7474572" y="2218547"/>
            <a:ext cx="309562" cy="180975"/>
          </a:xfrm>
          <a:prstGeom prst="rect">
            <a:avLst/>
          </a:pr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1" name="Google Shape;3391;p55"/>
          <p:cNvSpPr txBox="1"/>
          <p:nvPr/>
        </p:nvSpPr>
        <p:spPr>
          <a:xfrm>
            <a:off x="7211846" y="2127679"/>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223.1.1.3</a:t>
            </a:r>
            <a:endParaRPr b="0" i="0" sz="1800" u="none" cap="none" strike="noStrike">
              <a:solidFill>
                <a:srgbClr val="000000"/>
              </a:solidFill>
              <a:latin typeface="Calibri"/>
              <a:ea typeface="Calibri"/>
              <a:cs typeface="Calibri"/>
              <a:sym typeface="Calibri"/>
            </a:endParaRPr>
          </a:p>
        </p:txBody>
      </p:sp>
      <p:sp>
        <p:nvSpPr>
          <p:cNvPr id="3392" name="Google Shape;3392;p55"/>
          <p:cNvSpPr txBox="1"/>
          <p:nvPr/>
        </p:nvSpPr>
        <p:spPr>
          <a:xfrm>
            <a:off x="8486925" y="1514459"/>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223.1.1.4</a:t>
            </a:r>
            <a:endParaRPr b="0" i="0" sz="1800" u="none" cap="none" strike="noStrike">
              <a:solidFill>
                <a:srgbClr val="000000"/>
              </a:solidFill>
              <a:latin typeface="Calibri"/>
              <a:ea typeface="Calibri"/>
              <a:cs typeface="Calibri"/>
              <a:sym typeface="Calibri"/>
            </a:endParaRPr>
          </a:p>
        </p:txBody>
      </p:sp>
      <p:sp>
        <p:nvSpPr>
          <p:cNvPr id="3393" name="Google Shape;3393;p55"/>
          <p:cNvSpPr/>
          <p:nvPr/>
        </p:nvSpPr>
        <p:spPr>
          <a:xfrm>
            <a:off x="5405744" y="4847609"/>
            <a:ext cx="1539875" cy="1070265"/>
          </a:xfrm>
          <a:custGeom>
            <a:rect b="b" l="l" r="r" t="t"/>
            <a:pathLst>
              <a:path extrusionOk="0" h="939" w="97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3394" name="Google Shape;3394;p55"/>
          <p:cNvCxnSpPr/>
          <p:nvPr/>
        </p:nvCxnSpPr>
        <p:spPr>
          <a:xfrm>
            <a:off x="6161394" y="4833159"/>
            <a:ext cx="7938" cy="561975"/>
          </a:xfrm>
          <a:prstGeom prst="straightConnector1">
            <a:avLst/>
          </a:prstGeom>
          <a:noFill/>
          <a:ln cap="flat" cmpd="sng" w="19050">
            <a:solidFill>
              <a:schemeClr val="dk1"/>
            </a:solidFill>
            <a:prstDash val="solid"/>
            <a:round/>
            <a:headEnd len="med" w="med" type="none"/>
            <a:tailEnd len="med" w="med" type="none"/>
          </a:ln>
        </p:spPr>
      </p:cxnSp>
      <p:sp>
        <p:nvSpPr>
          <p:cNvPr id="3395" name="Google Shape;3395;p55"/>
          <p:cNvSpPr txBox="1"/>
          <p:nvPr/>
        </p:nvSpPr>
        <p:spPr>
          <a:xfrm>
            <a:off x="6523633" y="5561966"/>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223.1.2.2</a:t>
            </a:r>
            <a:endParaRPr b="0" i="0" sz="1800" u="none" cap="none" strike="noStrike">
              <a:solidFill>
                <a:srgbClr val="000000"/>
              </a:solidFill>
              <a:latin typeface="Calibri"/>
              <a:ea typeface="Calibri"/>
              <a:cs typeface="Calibri"/>
              <a:sym typeface="Calibri"/>
            </a:endParaRPr>
          </a:p>
        </p:txBody>
      </p:sp>
      <p:sp>
        <p:nvSpPr>
          <p:cNvPr id="3396" name="Google Shape;3396;p55"/>
          <p:cNvSpPr/>
          <p:nvPr/>
        </p:nvSpPr>
        <p:spPr>
          <a:xfrm>
            <a:off x="6109914" y="4958572"/>
            <a:ext cx="128587" cy="180975"/>
          </a:xfrm>
          <a:prstGeom prst="rect">
            <a:avLst/>
          </a:pr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97" name="Google Shape;3397;p55"/>
          <p:cNvSpPr txBox="1"/>
          <p:nvPr/>
        </p:nvSpPr>
        <p:spPr>
          <a:xfrm>
            <a:off x="5577277" y="4875981"/>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223.1.2.6</a:t>
            </a:r>
            <a:endParaRPr b="0" i="0" sz="1800" u="none" cap="none" strike="noStrike">
              <a:solidFill>
                <a:srgbClr val="000000"/>
              </a:solidFill>
              <a:latin typeface="Calibri"/>
              <a:ea typeface="Calibri"/>
              <a:cs typeface="Calibri"/>
              <a:sym typeface="Calibri"/>
            </a:endParaRPr>
          </a:p>
        </p:txBody>
      </p:sp>
      <p:sp>
        <p:nvSpPr>
          <p:cNvPr id="3398" name="Google Shape;3398;p55"/>
          <p:cNvSpPr/>
          <p:nvPr/>
        </p:nvSpPr>
        <p:spPr>
          <a:xfrm>
            <a:off x="8423582" y="4858944"/>
            <a:ext cx="1539875" cy="1129777"/>
          </a:xfrm>
          <a:custGeom>
            <a:rect b="b" l="l" r="r" t="t"/>
            <a:pathLst>
              <a:path extrusionOk="0" h="939" w="97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3399" name="Google Shape;3399;p55"/>
          <p:cNvCxnSpPr/>
          <p:nvPr/>
        </p:nvCxnSpPr>
        <p:spPr>
          <a:xfrm>
            <a:off x="9190344" y="4852209"/>
            <a:ext cx="1588" cy="520700"/>
          </a:xfrm>
          <a:prstGeom prst="straightConnector1">
            <a:avLst/>
          </a:prstGeom>
          <a:noFill/>
          <a:ln cap="flat" cmpd="sng" w="19050">
            <a:solidFill>
              <a:schemeClr val="dk1"/>
            </a:solidFill>
            <a:prstDash val="solid"/>
            <a:round/>
            <a:headEnd len="med" w="med" type="none"/>
            <a:tailEnd len="med" w="med" type="none"/>
          </a:ln>
        </p:spPr>
      </p:cxnSp>
      <p:sp>
        <p:nvSpPr>
          <p:cNvPr id="3400" name="Google Shape;3400;p55"/>
          <p:cNvSpPr txBox="1"/>
          <p:nvPr/>
        </p:nvSpPr>
        <p:spPr>
          <a:xfrm>
            <a:off x="9708446" y="5757661"/>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223.1.3.2</a:t>
            </a:r>
            <a:endParaRPr b="0" i="0" sz="1800" u="none" cap="none" strike="noStrike">
              <a:solidFill>
                <a:srgbClr val="000000"/>
              </a:solidFill>
              <a:latin typeface="Calibri"/>
              <a:ea typeface="Calibri"/>
              <a:cs typeface="Calibri"/>
              <a:sym typeface="Calibri"/>
            </a:endParaRPr>
          </a:p>
        </p:txBody>
      </p:sp>
      <p:sp>
        <p:nvSpPr>
          <p:cNvPr id="3401" name="Google Shape;3401;p55"/>
          <p:cNvSpPr txBox="1"/>
          <p:nvPr/>
        </p:nvSpPr>
        <p:spPr>
          <a:xfrm>
            <a:off x="7937662" y="5659381"/>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223.1.3.1</a:t>
            </a:r>
            <a:endParaRPr b="0" i="0" sz="1800" u="none" cap="none" strike="noStrike">
              <a:solidFill>
                <a:srgbClr val="000000"/>
              </a:solidFill>
              <a:latin typeface="Calibri"/>
              <a:ea typeface="Calibri"/>
              <a:cs typeface="Calibri"/>
              <a:sym typeface="Calibri"/>
            </a:endParaRPr>
          </a:p>
        </p:txBody>
      </p:sp>
      <p:sp>
        <p:nvSpPr>
          <p:cNvPr id="3402" name="Google Shape;3402;p55"/>
          <p:cNvSpPr/>
          <p:nvPr/>
        </p:nvSpPr>
        <p:spPr>
          <a:xfrm>
            <a:off x="9131607" y="4952222"/>
            <a:ext cx="128587" cy="180975"/>
          </a:xfrm>
          <a:prstGeom prst="rect">
            <a:avLst/>
          </a:pr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03" name="Google Shape;3403;p55"/>
          <p:cNvSpPr txBox="1"/>
          <p:nvPr/>
        </p:nvSpPr>
        <p:spPr>
          <a:xfrm>
            <a:off x="8621888" y="4864398"/>
            <a:ext cx="106792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223.1.3.27</a:t>
            </a:r>
            <a:endParaRPr b="0" i="0" sz="1800" u="none" cap="none" strike="noStrike">
              <a:solidFill>
                <a:srgbClr val="000000"/>
              </a:solidFill>
              <a:latin typeface="Calibri"/>
              <a:ea typeface="Calibri"/>
              <a:cs typeface="Calibri"/>
              <a:sym typeface="Calibri"/>
            </a:endParaRPr>
          </a:p>
        </p:txBody>
      </p:sp>
      <p:sp>
        <p:nvSpPr>
          <p:cNvPr id="3404" name="Google Shape;3404;p55"/>
          <p:cNvSpPr txBox="1"/>
          <p:nvPr/>
        </p:nvSpPr>
        <p:spPr>
          <a:xfrm>
            <a:off x="7401232" y="558232"/>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223.1.1.2</a:t>
            </a:r>
            <a:endParaRPr/>
          </a:p>
        </p:txBody>
      </p:sp>
      <p:cxnSp>
        <p:nvCxnSpPr>
          <p:cNvPr id="3405" name="Google Shape;3405;p55"/>
          <p:cNvCxnSpPr/>
          <p:nvPr/>
        </p:nvCxnSpPr>
        <p:spPr>
          <a:xfrm flipH="1" rot="10800000">
            <a:off x="6374119" y="2928159"/>
            <a:ext cx="1114425" cy="1543050"/>
          </a:xfrm>
          <a:prstGeom prst="straightConnector1">
            <a:avLst/>
          </a:prstGeom>
          <a:noFill/>
          <a:ln cap="flat" cmpd="sng" w="28575">
            <a:solidFill>
              <a:schemeClr val="dk1"/>
            </a:solidFill>
            <a:prstDash val="solid"/>
            <a:round/>
            <a:headEnd len="med" w="med" type="none"/>
            <a:tailEnd len="med" w="med" type="none"/>
          </a:ln>
        </p:spPr>
      </p:cxnSp>
      <p:cxnSp>
        <p:nvCxnSpPr>
          <p:cNvPr id="3406" name="Google Shape;3406;p55"/>
          <p:cNvCxnSpPr/>
          <p:nvPr/>
        </p:nvCxnSpPr>
        <p:spPr>
          <a:xfrm rot="10800000">
            <a:off x="7888594" y="2909109"/>
            <a:ext cx="1276350" cy="1543050"/>
          </a:xfrm>
          <a:prstGeom prst="straightConnector1">
            <a:avLst/>
          </a:prstGeom>
          <a:noFill/>
          <a:ln cap="flat" cmpd="sng" w="28575">
            <a:solidFill>
              <a:schemeClr val="dk1"/>
            </a:solidFill>
            <a:prstDash val="solid"/>
            <a:round/>
            <a:headEnd len="med" w="med" type="none"/>
            <a:tailEnd len="med" w="med" type="none"/>
          </a:ln>
        </p:spPr>
      </p:cxnSp>
      <p:cxnSp>
        <p:nvCxnSpPr>
          <p:cNvPr id="3407" name="Google Shape;3407;p55"/>
          <p:cNvCxnSpPr/>
          <p:nvPr/>
        </p:nvCxnSpPr>
        <p:spPr>
          <a:xfrm rot="10800000">
            <a:off x="6564619" y="4671234"/>
            <a:ext cx="2305050" cy="9525"/>
          </a:xfrm>
          <a:prstGeom prst="straightConnector1">
            <a:avLst/>
          </a:prstGeom>
          <a:noFill/>
          <a:ln cap="flat" cmpd="sng" w="28575">
            <a:solidFill>
              <a:schemeClr val="dk1"/>
            </a:solidFill>
            <a:prstDash val="solid"/>
            <a:round/>
            <a:headEnd len="med" w="med" type="none"/>
            <a:tailEnd len="med" w="med" type="none"/>
          </a:ln>
        </p:spPr>
      </p:cxnSp>
      <p:sp>
        <p:nvSpPr>
          <p:cNvPr id="3408" name="Google Shape;3408;p55"/>
          <p:cNvSpPr txBox="1"/>
          <p:nvPr/>
        </p:nvSpPr>
        <p:spPr>
          <a:xfrm>
            <a:off x="7967969" y="2821797"/>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223.1.7.0</a:t>
            </a:r>
            <a:endParaRPr b="0" i="0" sz="1800" u="none" cap="none" strike="noStrike">
              <a:solidFill>
                <a:srgbClr val="000000"/>
              </a:solidFill>
              <a:latin typeface="Calibri"/>
              <a:ea typeface="Calibri"/>
              <a:cs typeface="Calibri"/>
              <a:sym typeface="Calibri"/>
            </a:endParaRPr>
          </a:p>
        </p:txBody>
      </p:sp>
      <p:sp>
        <p:nvSpPr>
          <p:cNvPr id="3409" name="Google Shape;3409;p55"/>
          <p:cNvSpPr txBox="1"/>
          <p:nvPr/>
        </p:nvSpPr>
        <p:spPr>
          <a:xfrm>
            <a:off x="9044294" y="4107672"/>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223.1.7.1</a:t>
            </a:r>
            <a:endParaRPr b="0" i="0" sz="1800" u="none" cap="none" strike="noStrike">
              <a:solidFill>
                <a:srgbClr val="000000"/>
              </a:solidFill>
              <a:latin typeface="Calibri"/>
              <a:ea typeface="Calibri"/>
              <a:cs typeface="Calibri"/>
              <a:sym typeface="Calibri"/>
            </a:endParaRPr>
          </a:p>
        </p:txBody>
      </p:sp>
      <p:sp>
        <p:nvSpPr>
          <p:cNvPr id="3410" name="Google Shape;3410;p55"/>
          <p:cNvSpPr txBox="1"/>
          <p:nvPr/>
        </p:nvSpPr>
        <p:spPr>
          <a:xfrm>
            <a:off x="7806044" y="4364847"/>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223.1.8.0</a:t>
            </a:r>
            <a:endParaRPr b="0" i="0" sz="1800" u="none" cap="none" strike="noStrike">
              <a:solidFill>
                <a:srgbClr val="000000"/>
              </a:solidFill>
              <a:latin typeface="Calibri"/>
              <a:ea typeface="Calibri"/>
              <a:cs typeface="Calibri"/>
              <a:sym typeface="Calibri"/>
            </a:endParaRPr>
          </a:p>
        </p:txBody>
      </p:sp>
      <p:sp>
        <p:nvSpPr>
          <p:cNvPr id="3411" name="Google Shape;3411;p55"/>
          <p:cNvSpPr txBox="1"/>
          <p:nvPr/>
        </p:nvSpPr>
        <p:spPr>
          <a:xfrm>
            <a:off x="6558269" y="4364847"/>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223.1.8.1</a:t>
            </a:r>
            <a:endParaRPr b="0" i="0" sz="1800" u="none" cap="none" strike="noStrike">
              <a:solidFill>
                <a:srgbClr val="000000"/>
              </a:solidFill>
              <a:latin typeface="Calibri"/>
              <a:ea typeface="Calibri"/>
              <a:cs typeface="Calibri"/>
              <a:sym typeface="Calibri"/>
            </a:endParaRPr>
          </a:p>
        </p:txBody>
      </p:sp>
      <p:sp>
        <p:nvSpPr>
          <p:cNvPr id="3412" name="Google Shape;3412;p55"/>
          <p:cNvSpPr txBox="1"/>
          <p:nvPr/>
        </p:nvSpPr>
        <p:spPr>
          <a:xfrm>
            <a:off x="5481944" y="4069572"/>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223.1.9.1</a:t>
            </a:r>
            <a:endParaRPr b="0" i="0" sz="1800" u="none" cap="none" strike="noStrike">
              <a:solidFill>
                <a:srgbClr val="000000"/>
              </a:solidFill>
              <a:latin typeface="Calibri"/>
              <a:ea typeface="Calibri"/>
              <a:cs typeface="Calibri"/>
              <a:sym typeface="Calibri"/>
            </a:endParaRPr>
          </a:p>
        </p:txBody>
      </p:sp>
      <p:sp>
        <p:nvSpPr>
          <p:cNvPr id="3413" name="Google Shape;3413;p55"/>
          <p:cNvSpPr txBox="1"/>
          <p:nvPr/>
        </p:nvSpPr>
        <p:spPr>
          <a:xfrm>
            <a:off x="6348719" y="2831322"/>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223.1.9.2</a:t>
            </a:r>
            <a:endParaRPr b="0" i="0" sz="1800" u="none" cap="none" strike="noStrike">
              <a:solidFill>
                <a:srgbClr val="000000"/>
              </a:solidFill>
              <a:latin typeface="Calibri"/>
              <a:ea typeface="Calibri"/>
              <a:cs typeface="Calibri"/>
              <a:sym typeface="Calibri"/>
            </a:endParaRPr>
          </a:p>
        </p:txBody>
      </p:sp>
      <p:cxnSp>
        <p:nvCxnSpPr>
          <p:cNvPr id="3414" name="Google Shape;3414;p55"/>
          <p:cNvCxnSpPr/>
          <p:nvPr/>
        </p:nvCxnSpPr>
        <p:spPr>
          <a:xfrm>
            <a:off x="7907727" y="1333593"/>
            <a:ext cx="0" cy="222933"/>
          </a:xfrm>
          <a:prstGeom prst="straightConnector1">
            <a:avLst/>
          </a:prstGeom>
          <a:noFill/>
          <a:ln cap="flat" cmpd="sng" w="19050">
            <a:solidFill>
              <a:schemeClr val="dk1"/>
            </a:solidFill>
            <a:prstDash val="solid"/>
            <a:miter lim="800000"/>
            <a:headEnd len="sm" w="sm" type="none"/>
            <a:tailEnd len="sm" w="sm" type="none"/>
          </a:ln>
        </p:spPr>
      </p:cxnSp>
      <p:cxnSp>
        <p:nvCxnSpPr>
          <p:cNvPr id="3415" name="Google Shape;3415;p55"/>
          <p:cNvCxnSpPr/>
          <p:nvPr/>
        </p:nvCxnSpPr>
        <p:spPr>
          <a:xfrm>
            <a:off x="7077714" y="1391530"/>
            <a:ext cx="0" cy="222933"/>
          </a:xfrm>
          <a:prstGeom prst="straightConnector1">
            <a:avLst/>
          </a:prstGeom>
          <a:noFill/>
          <a:ln cap="flat" cmpd="sng" w="19050">
            <a:solidFill>
              <a:schemeClr val="dk1"/>
            </a:solidFill>
            <a:prstDash val="solid"/>
            <a:miter lim="800000"/>
            <a:headEnd len="sm" w="sm" type="none"/>
            <a:tailEnd len="sm" w="sm" type="none"/>
          </a:ln>
        </p:spPr>
      </p:cxnSp>
      <p:cxnSp>
        <p:nvCxnSpPr>
          <p:cNvPr id="3416" name="Google Shape;3416;p55"/>
          <p:cNvCxnSpPr/>
          <p:nvPr/>
        </p:nvCxnSpPr>
        <p:spPr>
          <a:xfrm>
            <a:off x="8747817" y="1349966"/>
            <a:ext cx="0" cy="222933"/>
          </a:xfrm>
          <a:prstGeom prst="straightConnector1">
            <a:avLst/>
          </a:prstGeom>
          <a:noFill/>
          <a:ln cap="flat" cmpd="sng" w="19050">
            <a:solidFill>
              <a:schemeClr val="dk1"/>
            </a:solidFill>
            <a:prstDash val="solid"/>
            <a:miter lim="800000"/>
            <a:headEnd len="sm" w="sm" type="none"/>
            <a:tailEnd len="sm" w="sm" type="none"/>
          </a:ln>
        </p:spPr>
      </p:cxnSp>
      <p:cxnSp>
        <p:nvCxnSpPr>
          <p:cNvPr id="3417" name="Google Shape;3417;p55"/>
          <p:cNvCxnSpPr/>
          <p:nvPr/>
        </p:nvCxnSpPr>
        <p:spPr>
          <a:xfrm>
            <a:off x="9721099" y="5845766"/>
            <a:ext cx="0" cy="222933"/>
          </a:xfrm>
          <a:prstGeom prst="straightConnector1">
            <a:avLst/>
          </a:prstGeom>
          <a:noFill/>
          <a:ln cap="flat" cmpd="sng" w="19050">
            <a:solidFill>
              <a:schemeClr val="dk1"/>
            </a:solidFill>
            <a:prstDash val="solid"/>
            <a:miter lim="800000"/>
            <a:headEnd len="sm" w="sm" type="none"/>
            <a:tailEnd len="sm" w="sm" type="none"/>
          </a:ln>
        </p:spPr>
      </p:cxnSp>
      <p:cxnSp>
        <p:nvCxnSpPr>
          <p:cNvPr id="3418" name="Google Shape;3418;p55"/>
          <p:cNvCxnSpPr/>
          <p:nvPr/>
        </p:nvCxnSpPr>
        <p:spPr>
          <a:xfrm>
            <a:off x="8855191" y="5831911"/>
            <a:ext cx="0" cy="222933"/>
          </a:xfrm>
          <a:prstGeom prst="straightConnector1">
            <a:avLst/>
          </a:prstGeom>
          <a:noFill/>
          <a:ln cap="flat" cmpd="sng" w="19050">
            <a:solidFill>
              <a:schemeClr val="dk1"/>
            </a:solidFill>
            <a:prstDash val="solid"/>
            <a:miter lim="800000"/>
            <a:headEnd len="sm" w="sm" type="none"/>
            <a:tailEnd len="sm" w="sm" type="none"/>
          </a:ln>
        </p:spPr>
      </p:cxnSp>
      <p:cxnSp>
        <p:nvCxnSpPr>
          <p:cNvPr id="3419" name="Google Shape;3419;p55"/>
          <p:cNvCxnSpPr/>
          <p:nvPr/>
        </p:nvCxnSpPr>
        <p:spPr>
          <a:xfrm>
            <a:off x="6527626" y="5717611"/>
            <a:ext cx="0" cy="222933"/>
          </a:xfrm>
          <a:prstGeom prst="straightConnector1">
            <a:avLst/>
          </a:prstGeom>
          <a:noFill/>
          <a:ln cap="flat" cmpd="sng" w="19050">
            <a:solidFill>
              <a:schemeClr val="dk1"/>
            </a:solidFill>
            <a:prstDash val="solid"/>
            <a:miter lim="800000"/>
            <a:headEnd len="sm" w="sm" type="none"/>
            <a:tailEnd len="sm" w="sm" type="none"/>
          </a:ln>
        </p:spPr>
      </p:cxnSp>
      <p:cxnSp>
        <p:nvCxnSpPr>
          <p:cNvPr id="3420" name="Google Shape;3420;p55"/>
          <p:cNvCxnSpPr/>
          <p:nvPr/>
        </p:nvCxnSpPr>
        <p:spPr>
          <a:xfrm>
            <a:off x="5734453" y="5755711"/>
            <a:ext cx="0" cy="222933"/>
          </a:xfrm>
          <a:prstGeom prst="straightConnector1">
            <a:avLst/>
          </a:prstGeom>
          <a:noFill/>
          <a:ln cap="flat" cmpd="sng" w="19050">
            <a:solidFill>
              <a:schemeClr val="dk1"/>
            </a:solidFill>
            <a:prstDash val="solid"/>
            <a:miter lim="800000"/>
            <a:headEnd len="sm" w="sm" type="none"/>
            <a:tailEnd len="sm" w="sm" type="none"/>
          </a:ln>
        </p:spPr>
      </p:cxnSp>
      <p:grpSp>
        <p:nvGrpSpPr>
          <p:cNvPr id="3421" name="Google Shape;3421;p55"/>
          <p:cNvGrpSpPr/>
          <p:nvPr/>
        </p:nvGrpSpPr>
        <p:grpSpPr>
          <a:xfrm>
            <a:off x="5269942" y="831439"/>
            <a:ext cx="4571749" cy="5747039"/>
            <a:chOff x="3921589" y="800442"/>
            <a:chExt cx="4571749" cy="5747039"/>
          </a:xfrm>
        </p:grpSpPr>
        <p:grpSp>
          <p:nvGrpSpPr>
            <p:cNvPr id="3422" name="Google Shape;3422;p55"/>
            <p:cNvGrpSpPr/>
            <p:nvPr/>
          </p:nvGrpSpPr>
          <p:grpSpPr>
            <a:xfrm>
              <a:off x="6912267" y="813299"/>
              <a:ext cx="641350" cy="558800"/>
              <a:chOff x="-44" y="1473"/>
              <a:chExt cx="981" cy="1105"/>
            </a:xfrm>
          </p:grpSpPr>
          <p:pic>
            <p:nvPicPr>
              <p:cNvPr descr="desktop_computer_stylized_medium" id="3423" name="Google Shape;3423;p55"/>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424" name="Google Shape;3424;p55"/>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425" name="Google Shape;3425;p55"/>
            <p:cNvGrpSpPr/>
            <p:nvPr/>
          </p:nvGrpSpPr>
          <p:grpSpPr>
            <a:xfrm>
              <a:off x="5243214" y="845876"/>
              <a:ext cx="641350" cy="558800"/>
              <a:chOff x="-44" y="1473"/>
              <a:chExt cx="981" cy="1105"/>
            </a:xfrm>
          </p:grpSpPr>
          <p:pic>
            <p:nvPicPr>
              <p:cNvPr descr="desktop_computer_stylized_medium" id="3426" name="Google Shape;3426;p55"/>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427" name="Google Shape;3427;p55"/>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428" name="Google Shape;3428;p55"/>
            <p:cNvGrpSpPr/>
            <p:nvPr/>
          </p:nvGrpSpPr>
          <p:grpSpPr>
            <a:xfrm>
              <a:off x="6075064" y="800442"/>
              <a:ext cx="641350" cy="558800"/>
              <a:chOff x="-44" y="1473"/>
              <a:chExt cx="981" cy="1105"/>
            </a:xfrm>
          </p:grpSpPr>
          <p:pic>
            <p:nvPicPr>
              <p:cNvPr descr="desktop_computer_stylized_medium" id="3429" name="Google Shape;3429;p55"/>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430" name="Google Shape;3430;p55"/>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431" name="Google Shape;3431;p55"/>
            <p:cNvGrpSpPr/>
            <p:nvPr/>
          </p:nvGrpSpPr>
          <p:grpSpPr>
            <a:xfrm>
              <a:off x="5951096" y="2488367"/>
              <a:ext cx="764498" cy="449705"/>
              <a:chOff x="7493876" y="2774731"/>
              <a:chExt cx="1481958" cy="894622"/>
            </a:xfrm>
          </p:grpSpPr>
          <p:sp>
            <p:nvSpPr>
              <p:cNvPr id="3432" name="Google Shape;3432;p55"/>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3433" name="Google Shape;3433;p55"/>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3434" name="Google Shape;3434;p55"/>
              <p:cNvGrpSpPr/>
              <p:nvPr/>
            </p:nvGrpSpPr>
            <p:grpSpPr>
              <a:xfrm>
                <a:off x="7713663" y="2848339"/>
                <a:ext cx="1042107" cy="425543"/>
                <a:chOff x="7786941" y="2884917"/>
                <a:chExt cx="897649" cy="353919"/>
              </a:xfrm>
            </p:grpSpPr>
            <p:sp>
              <p:nvSpPr>
                <p:cNvPr id="3435" name="Google Shape;3435;p55"/>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6" name="Google Shape;3436;p55"/>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7" name="Google Shape;3437;p55"/>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38" name="Google Shape;3438;p55"/>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3439" name="Google Shape;3439;p55"/>
            <p:cNvGrpSpPr/>
            <p:nvPr/>
          </p:nvGrpSpPr>
          <p:grpSpPr>
            <a:xfrm>
              <a:off x="7452610" y="4364636"/>
              <a:ext cx="764498" cy="449705"/>
              <a:chOff x="7493876" y="2774731"/>
              <a:chExt cx="1481958" cy="894622"/>
            </a:xfrm>
          </p:grpSpPr>
          <p:sp>
            <p:nvSpPr>
              <p:cNvPr id="3440" name="Google Shape;3440;p55"/>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3441" name="Google Shape;3441;p55"/>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3442" name="Google Shape;3442;p55"/>
              <p:cNvGrpSpPr/>
              <p:nvPr/>
            </p:nvGrpSpPr>
            <p:grpSpPr>
              <a:xfrm>
                <a:off x="7713663" y="2848339"/>
                <a:ext cx="1042107" cy="425543"/>
                <a:chOff x="7786941" y="2884917"/>
                <a:chExt cx="897649" cy="353919"/>
              </a:xfrm>
            </p:grpSpPr>
            <p:sp>
              <p:nvSpPr>
                <p:cNvPr id="3443" name="Google Shape;3443;p55"/>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4" name="Google Shape;3444;p55"/>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5" name="Google Shape;3445;p55"/>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6" name="Google Shape;3446;p55"/>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3447" name="Google Shape;3447;p55"/>
            <p:cNvGrpSpPr/>
            <p:nvPr/>
          </p:nvGrpSpPr>
          <p:grpSpPr>
            <a:xfrm>
              <a:off x="4517036" y="4382125"/>
              <a:ext cx="764498" cy="449705"/>
              <a:chOff x="7493876" y="2774731"/>
              <a:chExt cx="1481958" cy="894622"/>
            </a:xfrm>
          </p:grpSpPr>
          <p:sp>
            <p:nvSpPr>
              <p:cNvPr id="3448" name="Google Shape;3448;p55"/>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3449" name="Google Shape;3449;p55"/>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3450" name="Google Shape;3450;p55"/>
              <p:cNvGrpSpPr/>
              <p:nvPr/>
            </p:nvGrpSpPr>
            <p:grpSpPr>
              <a:xfrm>
                <a:off x="7713663" y="2848339"/>
                <a:ext cx="1042107" cy="425543"/>
                <a:chOff x="7786941" y="2884917"/>
                <a:chExt cx="897649" cy="353919"/>
              </a:xfrm>
            </p:grpSpPr>
            <p:sp>
              <p:nvSpPr>
                <p:cNvPr id="3451" name="Google Shape;3451;p55"/>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2" name="Google Shape;3452;p55"/>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3" name="Google Shape;3453;p55"/>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54" name="Google Shape;3454;p55"/>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3455" name="Google Shape;3455;p55"/>
            <p:cNvGrpSpPr/>
            <p:nvPr/>
          </p:nvGrpSpPr>
          <p:grpSpPr>
            <a:xfrm>
              <a:off x="7851988" y="5988681"/>
              <a:ext cx="641350" cy="558800"/>
              <a:chOff x="-44" y="1473"/>
              <a:chExt cx="981" cy="1105"/>
            </a:xfrm>
          </p:grpSpPr>
          <p:pic>
            <p:nvPicPr>
              <p:cNvPr descr="desktop_computer_stylized_medium" id="3456" name="Google Shape;3456;p55"/>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457" name="Google Shape;3457;p55"/>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458" name="Google Shape;3458;p55"/>
            <p:cNvGrpSpPr/>
            <p:nvPr/>
          </p:nvGrpSpPr>
          <p:grpSpPr>
            <a:xfrm>
              <a:off x="6916190" y="5955947"/>
              <a:ext cx="641350" cy="558800"/>
              <a:chOff x="-44" y="1473"/>
              <a:chExt cx="981" cy="1105"/>
            </a:xfrm>
          </p:grpSpPr>
          <p:pic>
            <p:nvPicPr>
              <p:cNvPr descr="desktop_computer_stylized_medium" id="3459" name="Google Shape;3459;p55"/>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460" name="Google Shape;3460;p55"/>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461" name="Google Shape;3461;p55"/>
            <p:cNvGrpSpPr/>
            <p:nvPr/>
          </p:nvGrpSpPr>
          <p:grpSpPr>
            <a:xfrm>
              <a:off x="3921589" y="5865644"/>
              <a:ext cx="641350" cy="558800"/>
              <a:chOff x="-44" y="1473"/>
              <a:chExt cx="981" cy="1105"/>
            </a:xfrm>
          </p:grpSpPr>
          <p:pic>
            <p:nvPicPr>
              <p:cNvPr descr="desktop_computer_stylized_medium" id="3462" name="Google Shape;3462;p55"/>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463" name="Google Shape;3463;p55"/>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464" name="Google Shape;3464;p55"/>
            <p:cNvGrpSpPr/>
            <p:nvPr/>
          </p:nvGrpSpPr>
          <p:grpSpPr>
            <a:xfrm>
              <a:off x="4833534" y="5813400"/>
              <a:ext cx="641350" cy="558800"/>
              <a:chOff x="-44" y="1473"/>
              <a:chExt cx="981" cy="1105"/>
            </a:xfrm>
          </p:grpSpPr>
          <p:pic>
            <p:nvPicPr>
              <p:cNvPr descr="desktop_computer_stylized_medium" id="3465" name="Google Shape;3465;p55"/>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466" name="Google Shape;3466;p55"/>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467" name="Google Shape;3467;p55"/>
          <p:cNvSpPr txBox="1"/>
          <p:nvPr/>
        </p:nvSpPr>
        <p:spPr>
          <a:xfrm>
            <a:off x="4790324" y="5542214"/>
            <a:ext cx="9637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223.1.2.1</a:t>
            </a:r>
            <a:endParaRPr b="0" i="0" sz="1800" u="none" cap="none" strike="noStrike">
              <a:solidFill>
                <a:srgbClr val="000000"/>
              </a:solidFill>
              <a:latin typeface="Calibri"/>
              <a:ea typeface="Calibri"/>
              <a:cs typeface="Calibri"/>
              <a:sym typeface="Calibri"/>
            </a:endParaRPr>
          </a:p>
        </p:txBody>
      </p:sp>
      <p:grpSp>
        <p:nvGrpSpPr>
          <p:cNvPr id="3468" name="Google Shape;3468;p55"/>
          <p:cNvGrpSpPr/>
          <p:nvPr/>
        </p:nvGrpSpPr>
        <p:grpSpPr>
          <a:xfrm>
            <a:off x="2970204" y="933306"/>
            <a:ext cx="9056493" cy="4702911"/>
            <a:chOff x="2970204" y="933306"/>
            <a:chExt cx="9056493" cy="4702911"/>
          </a:xfrm>
        </p:grpSpPr>
        <p:grpSp>
          <p:nvGrpSpPr>
            <p:cNvPr id="3469" name="Google Shape;3469;p55"/>
            <p:cNvGrpSpPr/>
            <p:nvPr/>
          </p:nvGrpSpPr>
          <p:grpSpPr>
            <a:xfrm>
              <a:off x="8152109" y="933306"/>
              <a:ext cx="3244327" cy="864497"/>
              <a:chOff x="6090834" y="607842"/>
              <a:chExt cx="3244327" cy="864497"/>
            </a:xfrm>
          </p:grpSpPr>
          <p:sp>
            <p:nvSpPr>
              <p:cNvPr id="3470" name="Google Shape;3470;p55"/>
              <p:cNvSpPr txBox="1"/>
              <p:nvPr/>
            </p:nvSpPr>
            <p:spPr>
              <a:xfrm>
                <a:off x="7255489" y="607842"/>
                <a:ext cx="207967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Calibri"/>
                  <a:buNone/>
                </a:pPr>
                <a:r>
                  <a:rPr b="0" i="1" lang="en-US" sz="2000" u="none" cap="none" strike="noStrike">
                    <a:solidFill>
                      <a:srgbClr val="CC0000"/>
                    </a:solidFill>
                    <a:latin typeface="Calibri"/>
                    <a:ea typeface="Calibri"/>
                    <a:cs typeface="Calibri"/>
                    <a:sym typeface="Calibri"/>
                  </a:rPr>
                  <a:t>subnet 223.1.1/24</a:t>
                </a:r>
                <a:endParaRPr/>
              </a:p>
            </p:txBody>
          </p:sp>
          <p:cxnSp>
            <p:nvCxnSpPr>
              <p:cNvPr id="3471" name="Google Shape;3471;p55"/>
              <p:cNvCxnSpPr/>
              <p:nvPr/>
            </p:nvCxnSpPr>
            <p:spPr>
              <a:xfrm flipH="1">
                <a:off x="6090834" y="866887"/>
                <a:ext cx="1222333" cy="605452"/>
              </a:xfrm>
              <a:prstGeom prst="straightConnector1">
                <a:avLst/>
              </a:prstGeom>
              <a:noFill/>
              <a:ln cap="flat" cmpd="sng" w="19050">
                <a:solidFill>
                  <a:srgbClr val="C00000"/>
                </a:solidFill>
                <a:prstDash val="solid"/>
                <a:miter lim="800000"/>
                <a:headEnd len="sm" w="sm" type="none"/>
                <a:tailEnd len="sm" w="sm" type="none"/>
              </a:ln>
            </p:spPr>
          </p:cxnSp>
        </p:grpSp>
        <p:grpSp>
          <p:nvGrpSpPr>
            <p:cNvPr id="3472" name="Google Shape;3472;p55"/>
            <p:cNvGrpSpPr/>
            <p:nvPr/>
          </p:nvGrpSpPr>
          <p:grpSpPr>
            <a:xfrm>
              <a:off x="8567981" y="2945502"/>
              <a:ext cx="2717381" cy="632023"/>
              <a:chOff x="6090835" y="840316"/>
              <a:chExt cx="2717381" cy="632023"/>
            </a:xfrm>
          </p:grpSpPr>
          <p:sp>
            <p:nvSpPr>
              <p:cNvPr id="3473" name="Google Shape;3473;p55"/>
              <p:cNvSpPr txBox="1"/>
              <p:nvPr/>
            </p:nvSpPr>
            <p:spPr>
              <a:xfrm>
                <a:off x="6728544" y="840316"/>
                <a:ext cx="207967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Calibri"/>
                  <a:buNone/>
                </a:pPr>
                <a:r>
                  <a:rPr b="0" i="1" lang="en-US" sz="2000" u="none" cap="none" strike="noStrike">
                    <a:solidFill>
                      <a:srgbClr val="CC0000"/>
                    </a:solidFill>
                    <a:latin typeface="Calibri"/>
                    <a:ea typeface="Calibri"/>
                    <a:cs typeface="Calibri"/>
                    <a:sym typeface="Calibri"/>
                  </a:rPr>
                  <a:t>subnet 223.1.7/24</a:t>
                </a:r>
                <a:endParaRPr/>
              </a:p>
            </p:txBody>
          </p:sp>
          <p:cxnSp>
            <p:nvCxnSpPr>
              <p:cNvPr id="3474" name="Google Shape;3474;p55"/>
              <p:cNvCxnSpPr/>
              <p:nvPr/>
            </p:nvCxnSpPr>
            <p:spPr>
              <a:xfrm flipH="1">
                <a:off x="6090835" y="1102963"/>
                <a:ext cx="700005" cy="369376"/>
              </a:xfrm>
              <a:prstGeom prst="straightConnector1">
                <a:avLst/>
              </a:prstGeom>
              <a:noFill/>
              <a:ln cap="flat" cmpd="sng" w="19050">
                <a:solidFill>
                  <a:srgbClr val="C00000"/>
                </a:solidFill>
                <a:prstDash val="solid"/>
                <a:miter lim="800000"/>
                <a:headEnd len="sm" w="sm" type="none"/>
                <a:tailEnd len="sm" w="sm" type="none"/>
              </a:ln>
            </p:spPr>
          </p:cxnSp>
        </p:grpSp>
        <p:grpSp>
          <p:nvGrpSpPr>
            <p:cNvPr id="3475" name="Google Shape;3475;p55"/>
            <p:cNvGrpSpPr/>
            <p:nvPr/>
          </p:nvGrpSpPr>
          <p:grpSpPr>
            <a:xfrm>
              <a:off x="9262822" y="5019691"/>
              <a:ext cx="2763875" cy="616526"/>
              <a:chOff x="6090835" y="855813"/>
              <a:chExt cx="2763875" cy="616526"/>
            </a:xfrm>
          </p:grpSpPr>
          <p:sp>
            <p:nvSpPr>
              <p:cNvPr id="3476" name="Google Shape;3476;p55"/>
              <p:cNvSpPr txBox="1"/>
              <p:nvPr/>
            </p:nvSpPr>
            <p:spPr>
              <a:xfrm>
                <a:off x="6775038" y="855813"/>
                <a:ext cx="207967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Calibri"/>
                  <a:buNone/>
                </a:pPr>
                <a:r>
                  <a:rPr b="0" i="1" lang="en-US" sz="2000" u="none" cap="none" strike="noStrike">
                    <a:solidFill>
                      <a:srgbClr val="CC0000"/>
                    </a:solidFill>
                    <a:latin typeface="Calibri"/>
                    <a:ea typeface="Calibri"/>
                    <a:cs typeface="Calibri"/>
                    <a:sym typeface="Calibri"/>
                  </a:rPr>
                  <a:t>subnet 223.1.3/24</a:t>
                </a:r>
                <a:endParaRPr/>
              </a:p>
            </p:txBody>
          </p:sp>
          <p:cxnSp>
            <p:nvCxnSpPr>
              <p:cNvPr id="3477" name="Google Shape;3477;p55"/>
              <p:cNvCxnSpPr/>
              <p:nvPr/>
            </p:nvCxnSpPr>
            <p:spPr>
              <a:xfrm flipH="1">
                <a:off x="6090835" y="1102963"/>
                <a:ext cx="700005" cy="369376"/>
              </a:xfrm>
              <a:prstGeom prst="straightConnector1">
                <a:avLst/>
              </a:prstGeom>
              <a:noFill/>
              <a:ln cap="flat" cmpd="sng" w="19050">
                <a:solidFill>
                  <a:srgbClr val="C00000"/>
                </a:solidFill>
                <a:prstDash val="solid"/>
                <a:miter lim="800000"/>
                <a:headEnd len="sm" w="sm" type="none"/>
                <a:tailEnd len="sm" w="sm" type="none"/>
              </a:ln>
            </p:spPr>
          </p:cxnSp>
        </p:grpSp>
        <p:grpSp>
          <p:nvGrpSpPr>
            <p:cNvPr id="3478" name="Google Shape;3478;p55"/>
            <p:cNvGrpSpPr/>
            <p:nvPr/>
          </p:nvGrpSpPr>
          <p:grpSpPr>
            <a:xfrm>
              <a:off x="2970204" y="4924121"/>
              <a:ext cx="2681511" cy="616523"/>
              <a:chOff x="2350272" y="4955118"/>
              <a:chExt cx="2681511" cy="616523"/>
            </a:xfrm>
          </p:grpSpPr>
          <p:sp>
            <p:nvSpPr>
              <p:cNvPr id="3479" name="Google Shape;3479;p55"/>
              <p:cNvSpPr txBox="1"/>
              <p:nvPr/>
            </p:nvSpPr>
            <p:spPr>
              <a:xfrm>
                <a:off x="2350272" y="4955118"/>
                <a:ext cx="207967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Calibri"/>
                  <a:buNone/>
                </a:pPr>
                <a:r>
                  <a:rPr b="0" i="1" lang="en-US" sz="2000" u="none" cap="none" strike="noStrike">
                    <a:solidFill>
                      <a:srgbClr val="CC0000"/>
                    </a:solidFill>
                    <a:latin typeface="Calibri"/>
                    <a:ea typeface="Calibri"/>
                    <a:cs typeface="Calibri"/>
                    <a:sym typeface="Calibri"/>
                  </a:rPr>
                  <a:t>subnet 223.1.2/24</a:t>
                </a:r>
                <a:endParaRPr/>
              </a:p>
            </p:txBody>
          </p:sp>
          <p:cxnSp>
            <p:nvCxnSpPr>
              <p:cNvPr id="3480" name="Google Shape;3480;p55"/>
              <p:cNvCxnSpPr/>
              <p:nvPr/>
            </p:nvCxnSpPr>
            <p:spPr>
              <a:xfrm>
                <a:off x="4331778" y="5202265"/>
                <a:ext cx="700005" cy="369376"/>
              </a:xfrm>
              <a:prstGeom prst="straightConnector1">
                <a:avLst/>
              </a:prstGeom>
              <a:noFill/>
              <a:ln cap="flat" cmpd="sng" w="19050">
                <a:solidFill>
                  <a:srgbClr val="C00000"/>
                </a:solidFill>
                <a:prstDash val="solid"/>
                <a:miter lim="800000"/>
                <a:headEnd len="sm" w="sm" type="none"/>
                <a:tailEnd len="sm" w="sm" type="none"/>
              </a:ln>
            </p:spPr>
          </p:cxnSp>
        </p:grpSp>
        <p:grpSp>
          <p:nvGrpSpPr>
            <p:cNvPr id="3481" name="Google Shape;3481;p55"/>
            <p:cNvGrpSpPr/>
            <p:nvPr/>
          </p:nvGrpSpPr>
          <p:grpSpPr>
            <a:xfrm>
              <a:off x="4362467" y="3185728"/>
              <a:ext cx="2495532" cy="492537"/>
              <a:chOff x="2536251" y="5079104"/>
              <a:chExt cx="2495532" cy="492537"/>
            </a:xfrm>
          </p:grpSpPr>
          <p:sp>
            <p:nvSpPr>
              <p:cNvPr id="3482" name="Google Shape;3482;p55"/>
              <p:cNvSpPr txBox="1"/>
              <p:nvPr/>
            </p:nvSpPr>
            <p:spPr>
              <a:xfrm>
                <a:off x="2536251" y="5079104"/>
                <a:ext cx="207967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Calibri"/>
                  <a:buNone/>
                </a:pPr>
                <a:r>
                  <a:rPr b="0" i="1" lang="en-US" sz="2000" u="none" cap="none" strike="noStrike">
                    <a:solidFill>
                      <a:srgbClr val="CC0000"/>
                    </a:solidFill>
                    <a:latin typeface="Calibri"/>
                    <a:ea typeface="Calibri"/>
                    <a:cs typeface="Calibri"/>
                    <a:sym typeface="Calibri"/>
                  </a:rPr>
                  <a:t>subnet 223.1.9/24</a:t>
                </a:r>
                <a:endParaRPr/>
              </a:p>
            </p:txBody>
          </p:sp>
          <p:cxnSp>
            <p:nvCxnSpPr>
              <p:cNvPr id="3483" name="Google Shape;3483;p55"/>
              <p:cNvCxnSpPr/>
              <p:nvPr/>
            </p:nvCxnSpPr>
            <p:spPr>
              <a:xfrm>
                <a:off x="4559085" y="5349499"/>
                <a:ext cx="472698" cy="222142"/>
              </a:xfrm>
              <a:prstGeom prst="straightConnector1">
                <a:avLst/>
              </a:prstGeom>
              <a:noFill/>
              <a:ln cap="flat" cmpd="sng" w="19050">
                <a:solidFill>
                  <a:srgbClr val="C00000"/>
                </a:solidFill>
                <a:prstDash val="solid"/>
                <a:miter lim="800000"/>
                <a:headEnd len="sm" w="sm" type="none"/>
                <a:tailEnd len="sm" w="sm" type="none"/>
              </a:ln>
            </p:spPr>
          </p:cxnSp>
        </p:grpSp>
        <p:grpSp>
          <p:nvGrpSpPr>
            <p:cNvPr id="3484" name="Google Shape;3484;p55"/>
            <p:cNvGrpSpPr/>
            <p:nvPr/>
          </p:nvGrpSpPr>
          <p:grpSpPr>
            <a:xfrm>
              <a:off x="6605504" y="4602997"/>
              <a:ext cx="2079672" cy="648084"/>
              <a:chOff x="1320582" y="5594888"/>
              <a:chExt cx="2079672" cy="648084"/>
            </a:xfrm>
          </p:grpSpPr>
          <p:sp>
            <p:nvSpPr>
              <p:cNvPr id="3485" name="Google Shape;3485;p55"/>
              <p:cNvSpPr txBox="1"/>
              <p:nvPr/>
            </p:nvSpPr>
            <p:spPr>
              <a:xfrm>
                <a:off x="1320582" y="5842862"/>
                <a:ext cx="207967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2000"/>
                  <a:buFont typeface="Calibri"/>
                  <a:buNone/>
                </a:pPr>
                <a:r>
                  <a:rPr b="0" i="1" lang="en-US" sz="2000" u="none" cap="none" strike="noStrike">
                    <a:solidFill>
                      <a:srgbClr val="CC0000"/>
                    </a:solidFill>
                    <a:latin typeface="Calibri"/>
                    <a:ea typeface="Calibri"/>
                    <a:cs typeface="Calibri"/>
                    <a:sym typeface="Calibri"/>
                  </a:rPr>
                  <a:t>subnet 223.1.8/24</a:t>
                </a:r>
                <a:endParaRPr/>
              </a:p>
            </p:txBody>
          </p:sp>
          <p:cxnSp>
            <p:nvCxnSpPr>
              <p:cNvPr id="3486" name="Google Shape;3486;p55"/>
              <p:cNvCxnSpPr/>
              <p:nvPr/>
            </p:nvCxnSpPr>
            <p:spPr>
              <a:xfrm rot="10800000">
                <a:off x="2355742" y="5594888"/>
                <a:ext cx="0" cy="340963"/>
              </a:xfrm>
              <a:prstGeom prst="straightConnector1">
                <a:avLst/>
              </a:prstGeom>
              <a:noFill/>
              <a:ln cap="flat" cmpd="sng" w="19050">
                <a:solidFill>
                  <a:srgbClr val="C00000"/>
                </a:solidFill>
                <a:prstDash val="solid"/>
                <a:miter lim="800000"/>
                <a:headEnd len="sm" w="sm" type="none"/>
                <a:tailEnd len="sm" w="sm" type="none"/>
              </a:ln>
            </p:spPr>
          </p:cxnSp>
        </p:grpSp>
      </p:grpSp>
      <p:sp>
        <p:nvSpPr>
          <p:cNvPr id="3487" name="Google Shape;3487;p5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421"/>
                                        </p:tgtEl>
                                      </p:cBhvr>
                                    </p:animEffect>
                                    <p:set>
                                      <p:cBhvr>
                                        <p:cTn dur="1" fill="hold">
                                          <p:stCondLst>
                                            <p:cond delay="500"/>
                                          </p:stCondLst>
                                        </p:cTn>
                                        <p:tgtEl>
                                          <p:spTgt spid="34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8"/>
                                        </p:tgtEl>
                                        <p:attrNameLst>
                                          <p:attrName>style.visibility</p:attrName>
                                        </p:attrNameLst>
                                      </p:cBhvr>
                                      <p:to>
                                        <p:strVal val="visible"/>
                                      </p:to>
                                    </p:set>
                                    <p:animEffect filter="fade" transition="in">
                                      <p:cBhvr>
                                        <p:cTn dur="500"/>
                                        <p:tgtEl>
                                          <p:spTgt spid="34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2" name="Shape 3492"/>
        <p:cNvGrpSpPr/>
        <p:nvPr/>
      </p:nvGrpSpPr>
      <p:grpSpPr>
        <a:xfrm>
          <a:off x="0" y="0"/>
          <a:ext cx="0" cy="0"/>
          <a:chOff x="0" y="0"/>
          <a:chExt cx="0" cy="0"/>
        </a:xfrm>
      </p:grpSpPr>
      <p:sp>
        <p:nvSpPr>
          <p:cNvPr id="3493" name="Google Shape;3493;p56"/>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IP addressing: CIDR</a:t>
            </a:r>
            <a:endParaRPr/>
          </a:p>
        </p:txBody>
      </p:sp>
      <p:sp>
        <p:nvSpPr>
          <p:cNvPr id="3494" name="Google Shape;3494;p56"/>
          <p:cNvSpPr txBox="1"/>
          <p:nvPr/>
        </p:nvSpPr>
        <p:spPr>
          <a:xfrm>
            <a:off x="910964" y="1504586"/>
            <a:ext cx="11096157" cy="2078064"/>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3600"/>
              <a:buFont typeface="Noto Sans Symbols"/>
              <a:buNone/>
            </a:pPr>
            <a:r>
              <a:rPr b="0" i="0" lang="en-US" sz="3600" u="none" cap="none" strike="noStrike">
                <a:solidFill>
                  <a:srgbClr val="CC0000"/>
                </a:solidFill>
                <a:latin typeface="Calibri"/>
                <a:ea typeface="Calibri"/>
                <a:cs typeface="Calibri"/>
                <a:sym typeface="Calibri"/>
              </a:rPr>
              <a:t>CIDR:</a:t>
            </a:r>
            <a:r>
              <a:rPr b="0" i="0" lang="en-US" sz="3600" u="none" cap="none" strike="noStrike">
                <a:solidFill>
                  <a:srgbClr val="000000"/>
                </a:solidFill>
                <a:latin typeface="Calibri"/>
                <a:ea typeface="Calibri"/>
                <a:cs typeface="Calibri"/>
                <a:sym typeface="Calibri"/>
              </a:rPr>
              <a:t> </a:t>
            </a:r>
            <a:r>
              <a:rPr b="0" i="0" lang="en-US" sz="3600" u="none" cap="none" strike="noStrike">
                <a:solidFill>
                  <a:srgbClr val="CC0000"/>
                </a:solidFill>
                <a:latin typeface="Calibri"/>
                <a:ea typeface="Calibri"/>
                <a:cs typeface="Calibri"/>
                <a:sym typeface="Calibri"/>
              </a:rPr>
              <a:t>C</a:t>
            </a:r>
            <a:r>
              <a:rPr b="0" i="0" lang="en-US" sz="3600" u="none" cap="none" strike="noStrike">
                <a:solidFill>
                  <a:srgbClr val="000000"/>
                </a:solidFill>
                <a:latin typeface="Calibri"/>
                <a:ea typeface="Calibri"/>
                <a:cs typeface="Calibri"/>
                <a:sym typeface="Calibri"/>
              </a:rPr>
              <a:t>lassless </a:t>
            </a:r>
            <a:r>
              <a:rPr b="0" i="0" lang="en-US" sz="3600" u="none" cap="none" strike="noStrike">
                <a:solidFill>
                  <a:srgbClr val="CC0000"/>
                </a:solidFill>
                <a:latin typeface="Calibri"/>
                <a:ea typeface="Calibri"/>
                <a:cs typeface="Calibri"/>
                <a:sym typeface="Calibri"/>
              </a:rPr>
              <a:t>I</a:t>
            </a:r>
            <a:r>
              <a:rPr b="0" i="0" lang="en-US" sz="3600" u="none" cap="none" strike="noStrike">
                <a:solidFill>
                  <a:srgbClr val="000000"/>
                </a:solidFill>
                <a:latin typeface="Calibri"/>
                <a:ea typeface="Calibri"/>
                <a:cs typeface="Calibri"/>
                <a:sym typeface="Calibri"/>
              </a:rPr>
              <a:t>nter</a:t>
            </a:r>
            <a:r>
              <a:rPr b="0" i="0" lang="en-US" sz="3600" u="none" cap="none" strike="noStrike">
                <a:solidFill>
                  <a:srgbClr val="CC0000"/>
                </a:solidFill>
                <a:latin typeface="Calibri"/>
                <a:ea typeface="Calibri"/>
                <a:cs typeface="Calibri"/>
                <a:sym typeface="Calibri"/>
              </a:rPr>
              <a:t>D</a:t>
            </a:r>
            <a:r>
              <a:rPr b="0" i="0" lang="en-US" sz="3600" u="none" cap="none" strike="noStrike">
                <a:solidFill>
                  <a:srgbClr val="000000"/>
                </a:solidFill>
                <a:latin typeface="Calibri"/>
                <a:ea typeface="Calibri"/>
                <a:cs typeface="Calibri"/>
                <a:sym typeface="Calibri"/>
              </a:rPr>
              <a:t>omain </a:t>
            </a:r>
            <a:r>
              <a:rPr b="0" i="0" lang="en-US" sz="3600" u="none" cap="none" strike="noStrike">
                <a:solidFill>
                  <a:srgbClr val="CC0000"/>
                </a:solidFill>
                <a:latin typeface="Calibri"/>
                <a:ea typeface="Calibri"/>
                <a:cs typeface="Calibri"/>
                <a:sym typeface="Calibri"/>
              </a:rPr>
              <a:t>R</a:t>
            </a:r>
            <a:r>
              <a:rPr b="0" i="0" lang="en-US" sz="3600" u="none" cap="none" strike="noStrike">
                <a:solidFill>
                  <a:srgbClr val="000000"/>
                </a:solidFill>
                <a:latin typeface="Calibri"/>
                <a:ea typeface="Calibri"/>
                <a:cs typeface="Calibri"/>
                <a:sym typeface="Calibri"/>
              </a:rPr>
              <a:t>outing </a:t>
            </a:r>
            <a:r>
              <a:rPr b="0" i="0" lang="en-US" sz="2800" u="none" cap="none" strike="noStrike">
                <a:solidFill>
                  <a:srgbClr val="000000"/>
                </a:solidFill>
                <a:latin typeface="Calibri"/>
                <a:ea typeface="Calibri"/>
                <a:cs typeface="Calibri"/>
                <a:sym typeface="Calibri"/>
              </a:rPr>
              <a:t>(pronounced “cider”)</a:t>
            </a:r>
            <a:endParaRPr b="0" i="0" sz="3600" u="none" cap="none" strike="noStrike">
              <a:solidFill>
                <a:srgbClr val="000000"/>
              </a:solidFill>
              <a:latin typeface="Calibri"/>
              <a:ea typeface="Calibri"/>
              <a:cs typeface="Calibri"/>
              <a:sym typeface="Calibri"/>
            </a:endParaRPr>
          </a:p>
          <a:p>
            <a:pPr indent="-231775" lvl="1" marL="695325" marR="0" rtl="0" algn="l">
              <a:lnSpc>
                <a:spcPct val="90000"/>
              </a:lnSpc>
              <a:spcBef>
                <a:spcPts val="500"/>
              </a:spcBef>
              <a:spcAft>
                <a:spcPts val="0"/>
              </a:spcAft>
              <a:buClr>
                <a:srgbClr val="0000A8"/>
              </a:buClr>
              <a:buSzPts val="3200"/>
              <a:buFont typeface="Arial"/>
              <a:buChar char="•"/>
            </a:pPr>
            <a:r>
              <a:rPr b="0" i="0" lang="en-US" sz="3200" u="none" cap="none" strike="noStrike">
                <a:solidFill>
                  <a:srgbClr val="000000"/>
                </a:solidFill>
                <a:latin typeface="Calibri"/>
                <a:ea typeface="Calibri"/>
                <a:cs typeface="Calibri"/>
                <a:sym typeface="Calibri"/>
              </a:rPr>
              <a:t>subnet portion of address of arbitrary length</a:t>
            </a:r>
            <a:endParaRPr/>
          </a:p>
          <a:p>
            <a:pPr indent="-231775" lvl="1" marL="695325" marR="0" rtl="0" algn="l">
              <a:lnSpc>
                <a:spcPct val="90000"/>
              </a:lnSpc>
              <a:spcBef>
                <a:spcPts val="500"/>
              </a:spcBef>
              <a:spcAft>
                <a:spcPts val="0"/>
              </a:spcAft>
              <a:buClr>
                <a:srgbClr val="0000A8"/>
              </a:buClr>
              <a:buSzPts val="3200"/>
              <a:buFont typeface="Arial"/>
              <a:buChar char="•"/>
            </a:pPr>
            <a:r>
              <a:rPr b="0" i="0" lang="en-US" sz="3200" u="none" cap="none" strike="noStrike">
                <a:solidFill>
                  <a:srgbClr val="000000"/>
                </a:solidFill>
                <a:latin typeface="Calibri"/>
                <a:ea typeface="Calibri"/>
                <a:cs typeface="Calibri"/>
                <a:sym typeface="Calibri"/>
              </a:rPr>
              <a:t>address format: </a:t>
            </a:r>
            <a:r>
              <a:rPr b="0" i="0" lang="en-US" sz="3200" u="none" cap="none" strike="noStrike">
                <a:solidFill>
                  <a:srgbClr val="CC0000"/>
                </a:solidFill>
                <a:latin typeface="Calibri"/>
                <a:ea typeface="Calibri"/>
                <a:cs typeface="Calibri"/>
                <a:sym typeface="Calibri"/>
              </a:rPr>
              <a:t>a.b.c.d/x</a:t>
            </a:r>
            <a:r>
              <a:rPr b="0" i="0" lang="en-US" sz="3200" u="none" cap="none" strike="noStrike">
                <a:solidFill>
                  <a:srgbClr val="000000"/>
                </a:solidFill>
                <a:latin typeface="Calibri"/>
                <a:ea typeface="Calibri"/>
                <a:cs typeface="Calibri"/>
                <a:sym typeface="Calibri"/>
              </a:rPr>
              <a:t>, where x is # bits in subnet portion of address</a:t>
            </a:r>
            <a:endParaRPr/>
          </a:p>
          <a:p>
            <a:pPr indent="-55562" lvl="1" marL="582613" marR="0" rtl="0" algn="l">
              <a:lnSpc>
                <a:spcPct val="90000"/>
              </a:lnSpc>
              <a:spcBef>
                <a:spcPts val="500"/>
              </a:spcBef>
              <a:spcAft>
                <a:spcPts val="0"/>
              </a:spcAft>
              <a:buClr>
                <a:srgbClr val="0000A8"/>
              </a:buClr>
              <a:buSzPts val="2800"/>
              <a:buFont typeface="Arial"/>
              <a:buNone/>
            </a:pPr>
            <a:r>
              <a:t/>
            </a:r>
            <a:endParaRPr b="0" i="1" sz="2800" u="none" cap="none" strike="noStrike">
              <a:solidFill>
                <a:srgbClr val="CC0000"/>
              </a:solidFill>
              <a:latin typeface="Calibri"/>
              <a:ea typeface="Calibri"/>
              <a:cs typeface="Calibri"/>
              <a:sym typeface="Calibri"/>
            </a:endParaRPr>
          </a:p>
        </p:txBody>
      </p:sp>
      <p:grpSp>
        <p:nvGrpSpPr>
          <p:cNvPr id="3495" name="Google Shape;3495;p56"/>
          <p:cNvGrpSpPr/>
          <p:nvPr/>
        </p:nvGrpSpPr>
        <p:grpSpPr>
          <a:xfrm>
            <a:off x="3242716" y="3863272"/>
            <a:ext cx="6124575" cy="1624012"/>
            <a:chOff x="3242716" y="3863272"/>
            <a:chExt cx="6124575" cy="1624012"/>
          </a:xfrm>
        </p:grpSpPr>
        <p:sp>
          <p:nvSpPr>
            <p:cNvPr id="3496" name="Google Shape;3496;p56"/>
            <p:cNvSpPr txBox="1"/>
            <p:nvPr/>
          </p:nvSpPr>
          <p:spPr>
            <a:xfrm>
              <a:off x="3242716" y="4444297"/>
              <a:ext cx="61245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400"/>
                <a:buFont typeface="Arial"/>
                <a:buNone/>
              </a:pPr>
              <a:r>
                <a:rPr b="0" i="0" lang="en-US" sz="2400" u="none" cap="none" strike="noStrike">
                  <a:solidFill>
                    <a:srgbClr val="000099"/>
                  </a:solidFill>
                  <a:latin typeface="Arial"/>
                  <a:ea typeface="Arial"/>
                  <a:cs typeface="Arial"/>
                  <a:sym typeface="Arial"/>
                </a:rPr>
                <a:t>11001000  00010111  0001000</a:t>
              </a:r>
              <a:r>
                <a:rPr b="0" i="0" lang="en-US" sz="2400" u="none" cap="none" strike="noStrike">
                  <a:solidFill>
                    <a:srgbClr val="000000"/>
                  </a:solidFill>
                  <a:latin typeface="Arial"/>
                  <a:ea typeface="Arial"/>
                  <a:cs typeface="Arial"/>
                  <a:sym typeface="Arial"/>
                </a:rPr>
                <a:t>0  00000000</a:t>
              </a:r>
              <a:endParaRPr b="0" i="0" sz="2400" u="none" cap="none" strike="noStrike">
                <a:solidFill>
                  <a:srgbClr val="000000"/>
                </a:solidFill>
                <a:latin typeface="Times New Roman"/>
                <a:ea typeface="Times New Roman"/>
                <a:cs typeface="Times New Roman"/>
                <a:sym typeface="Times New Roman"/>
              </a:endParaRPr>
            </a:p>
          </p:txBody>
        </p:sp>
        <p:sp>
          <p:nvSpPr>
            <p:cNvPr id="3497" name="Google Shape;3497;p56"/>
            <p:cNvSpPr txBox="1"/>
            <p:nvPr/>
          </p:nvSpPr>
          <p:spPr>
            <a:xfrm>
              <a:off x="4904829" y="3899784"/>
              <a:ext cx="86995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99"/>
                </a:buClr>
                <a:buSzPts val="1800"/>
                <a:buFont typeface="Arial"/>
                <a:buNone/>
              </a:pPr>
              <a:r>
                <a:rPr b="0" i="0" lang="en-US" sz="1800" u="none" cap="none" strike="noStrike">
                  <a:solidFill>
                    <a:srgbClr val="000099"/>
                  </a:solidFill>
                  <a:latin typeface="Arial"/>
                  <a:ea typeface="Arial"/>
                  <a:cs typeface="Arial"/>
                  <a:sym typeface="Arial"/>
                </a:rPr>
                <a:t>subnet</a:t>
              </a:r>
              <a:endParaRPr/>
            </a:p>
            <a:p>
              <a:pPr indent="0" lvl="0" marL="0" marR="0" rtl="0" algn="ctr">
                <a:lnSpc>
                  <a:spcPct val="100000"/>
                </a:lnSpc>
                <a:spcBef>
                  <a:spcPts val="0"/>
                </a:spcBef>
                <a:spcAft>
                  <a:spcPts val="0"/>
                </a:spcAft>
                <a:buClr>
                  <a:srgbClr val="000099"/>
                </a:buClr>
                <a:buSzPts val="1800"/>
                <a:buFont typeface="Arial"/>
                <a:buNone/>
              </a:pPr>
              <a:r>
                <a:rPr b="0" i="0" lang="en-US" sz="1800" u="none" cap="none" strike="noStrike">
                  <a:solidFill>
                    <a:srgbClr val="000099"/>
                  </a:solidFill>
                  <a:latin typeface="Arial"/>
                  <a:ea typeface="Arial"/>
                  <a:cs typeface="Arial"/>
                  <a:sym typeface="Arial"/>
                </a:rPr>
                <a:t>part</a:t>
              </a:r>
              <a:endParaRPr/>
            </a:p>
          </p:txBody>
        </p:sp>
        <p:sp>
          <p:nvSpPr>
            <p:cNvPr id="3498" name="Google Shape;3498;p56"/>
            <p:cNvSpPr txBox="1"/>
            <p:nvPr/>
          </p:nvSpPr>
          <p:spPr>
            <a:xfrm>
              <a:off x="8184604" y="3863272"/>
              <a:ext cx="61595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host</a:t>
              </a:r>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part</a:t>
              </a:r>
              <a:endParaRPr/>
            </a:p>
          </p:txBody>
        </p:sp>
        <p:cxnSp>
          <p:nvCxnSpPr>
            <p:cNvPr id="3499" name="Google Shape;3499;p56"/>
            <p:cNvCxnSpPr/>
            <p:nvPr/>
          </p:nvCxnSpPr>
          <p:spPr>
            <a:xfrm>
              <a:off x="5911304" y="4209347"/>
              <a:ext cx="1620837" cy="0"/>
            </a:xfrm>
            <a:prstGeom prst="straightConnector1">
              <a:avLst/>
            </a:prstGeom>
            <a:noFill/>
            <a:ln cap="flat" cmpd="sng" w="28575">
              <a:solidFill>
                <a:srgbClr val="000099"/>
              </a:solidFill>
              <a:prstDash val="solid"/>
              <a:round/>
              <a:headEnd len="med" w="med" type="none"/>
              <a:tailEnd len="med" w="med" type="triangle"/>
            </a:ln>
          </p:spPr>
        </p:cxnSp>
        <p:cxnSp>
          <p:nvCxnSpPr>
            <p:cNvPr id="3500" name="Google Shape;3500;p56"/>
            <p:cNvCxnSpPr/>
            <p:nvPr/>
          </p:nvCxnSpPr>
          <p:spPr>
            <a:xfrm>
              <a:off x="8702129" y="4198234"/>
              <a:ext cx="595312" cy="0"/>
            </a:xfrm>
            <a:prstGeom prst="straightConnector1">
              <a:avLst/>
            </a:prstGeom>
            <a:noFill/>
            <a:ln cap="flat" cmpd="sng" w="28575">
              <a:solidFill>
                <a:schemeClr val="dk1"/>
              </a:solidFill>
              <a:prstDash val="solid"/>
              <a:round/>
              <a:headEnd len="med" w="med" type="none"/>
              <a:tailEnd len="med" w="med" type="triangle"/>
            </a:ln>
          </p:spPr>
        </p:cxnSp>
        <p:sp>
          <p:nvSpPr>
            <p:cNvPr id="3501" name="Google Shape;3501;p56"/>
            <p:cNvSpPr txBox="1"/>
            <p:nvPr/>
          </p:nvSpPr>
          <p:spPr>
            <a:xfrm>
              <a:off x="5179466" y="5030084"/>
              <a:ext cx="221932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200.23.16.0/23</a:t>
              </a:r>
              <a:endParaRPr b="0" i="0" sz="1800" u="none" cap="none" strike="noStrike">
                <a:solidFill>
                  <a:srgbClr val="000000"/>
                </a:solidFill>
                <a:latin typeface="Arial"/>
                <a:ea typeface="Arial"/>
                <a:cs typeface="Arial"/>
                <a:sym typeface="Arial"/>
              </a:endParaRPr>
            </a:p>
          </p:txBody>
        </p:sp>
        <p:cxnSp>
          <p:nvCxnSpPr>
            <p:cNvPr id="3502" name="Google Shape;3502;p56"/>
            <p:cNvCxnSpPr/>
            <p:nvPr/>
          </p:nvCxnSpPr>
          <p:spPr>
            <a:xfrm rot="10800000">
              <a:off x="3312566" y="4199822"/>
              <a:ext cx="1438275" cy="0"/>
            </a:xfrm>
            <a:prstGeom prst="straightConnector1">
              <a:avLst/>
            </a:prstGeom>
            <a:noFill/>
            <a:ln cap="flat" cmpd="sng" w="28575">
              <a:solidFill>
                <a:srgbClr val="000099"/>
              </a:solidFill>
              <a:prstDash val="solid"/>
              <a:round/>
              <a:headEnd len="med" w="med" type="none"/>
              <a:tailEnd len="med" w="med" type="triangle"/>
            </a:ln>
          </p:spPr>
        </p:cxnSp>
        <p:cxnSp>
          <p:nvCxnSpPr>
            <p:cNvPr id="3503" name="Google Shape;3503;p56"/>
            <p:cNvCxnSpPr/>
            <p:nvPr/>
          </p:nvCxnSpPr>
          <p:spPr>
            <a:xfrm rot="10800000">
              <a:off x="7571829" y="4210934"/>
              <a:ext cx="647700" cy="0"/>
            </a:xfrm>
            <a:prstGeom prst="straightConnector1">
              <a:avLst/>
            </a:prstGeom>
            <a:noFill/>
            <a:ln cap="flat" cmpd="sng" w="19050">
              <a:solidFill>
                <a:schemeClr val="dk1"/>
              </a:solidFill>
              <a:prstDash val="solid"/>
              <a:round/>
              <a:headEnd len="med" w="med" type="none"/>
              <a:tailEnd len="med" w="med" type="triangle"/>
            </a:ln>
          </p:spPr>
        </p:cxnSp>
      </p:grpSp>
      <p:sp>
        <p:nvSpPr>
          <p:cNvPr id="3504" name="Google Shape;3504;p5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5"/>
                                        </p:tgtEl>
                                        <p:attrNameLst>
                                          <p:attrName>style.visibility</p:attrName>
                                        </p:attrNameLst>
                                      </p:cBhvr>
                                      <p:to>
                                        <p:strVal val="visible"/>
                                      </p:to>
                                    </p:set>
                                    <p:animEffect filter="fade" transition="in">
                                      <p:cBhvr>
                                        <p:cTn dur="500"/>
                                        <p:tgtEl>
                                          <p:spTgt spid="3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9" name="Shape 3509"/>
        <p:cNvGrpSpPr/>
        <p:nvPr/>
      </p:nvGrpSpPr>
      <p:grpSpPr>
        <a:xfrm>
          <a:off x="0" y="0"/>
          <a:ext cx="0" cy="0"/>
          <a:chOff x="0" y="0"/>
          <a:chExt cx="0" cy="0"/>
        </a:xfrm>
      </p:grpSpPr>
      <p:sp>
        <p:nvSpPr>
          <p:cNvPr id="3510" name="Google Shape;3510;p57"/>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IP addresses: how to get one?</a:t>
            </a:r>
            <a:endParaRPr/>
          </a:p>
        </p:txBody>
      </p:sp>
      <p:sp>
        <p:nvSpPr>
          <p:cNvPr id="3511" name="Google Shape;3511;p57"/>
          <p:cNvSpPr txBox="1"/>
          <p:nvPr/>
        </p:nvSpPr>
        <p:spPr>
          <a:xfrm>
            <a:off x="910964" y="1504585"/>
            <a:ext cx="11096157" cy="2677671"/>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3200"/>
              <a:buFont typeface="Noto Sans Symbols"/>
              <a:buNone/>
            </a:pPr>
            <a:r>
              <a:rPr b="0" i="0" lang="en-US" sz="3200" u="none" cap="none" strike="noStrike">
                <a:solidFill>
                  <a:srgbClr val="000000"/>
                </a:solidFill>
                <a:latin typeface="Calibri"/>
                <a:ea typeface="Calibri"/>
                <a:cs typeface="Calibri"/>
                <a:sym typeface="Calibri"/>
              </a:rPr>
              <a:t>That’s actually </a:t>
            </a:r>
            <a:r>
              <a:rPr b="0" i="0" lang="en-US" sz="3200" u="none" cap="none" strike="noStrike">
                <a:solidFill>
                  <a:srgbClr val="C00000"/>
                </a:solidFill>
                <a:latin typeface="Calibri"/>
                <a:ea typeface="Calibri"/>
                <a:cs typeface="Calibri"/>
                <a:sym typeface="Calibri"/>
              </a:rPr>
              <a:t>two</a:t>
            </a:r>
            <a:r>
              <a:rPr b="0" i="0" lang="en-US" sz="3200" u="none" cap="none" strike="noStrike">
                <a:solidFill>
                  <a:srgbClr val="000000"/>
                </a:solidFill>
                <a:latin typeface="Calibri"/>
                <a:ea typeface="Calibri"/>
                <a:cs typeface="Calibri"/>
                <a:sym typeface="Calibri"/>
              </a:rPr>
              <a:t> questions:</a:t>
            </a:r>
            <a:endParaRPr/>
          </a:p>
          <a:p>
            <a:pPr indent="-346075" lvl="0" marL="644525" marR="0" rtl="0" algn="l">
              <a:lnSpc>
                <a:spcPct val="90000"/>
              </a:lnSpc>
              <a:spcBef>
                <a:spcPts val="1000"/>
              </a:spcBef>
              <a:spcAft>
                <a:spcPts val="0"/>
              </a:spcAft>
              <a:buClr>
                <a:srgbClr val="0000A3"/>
              </a:buClr>
              <a:buSzPts val="3000"/>
              <a:buFont typeface="Calibri"/>
              <a:buAutoNum type="arabicPeriod"/>
            </a:pPr>
            <a:r>
              <a:rPr b="0" i="0" lang="en-US" sz="3000" u="none" cap="none" strike="noStrike">
                <a:solidFill>
                  <a:srgbClr val="000000"/>
                </a:solidFill>
                <a:latin typeface="Calibri"/>
                <a:ea typeface="Calibri"/>
                <a:cs typeface="Calibri"/>
                <a:sym typeface="Calibri"/>
              </a:rPr>
              <a:t>Q: How does a </a:t>
            </a:r>
            <a:r>
              <a:rPr b="0" i="1" lang="en-US" sz="3000" u="none" cap="none" strike="noStrike">
                <a:solidFill>
                  <a:srgbClr val="000000"/>
                </a:solidFill>
                <a:latin typeface="Calibri"/>
                <a:ea typeface="Calibri"/>
                <a:cs typeface="Calibri"/>
                <a:sym typeface="Calibri"/>
              </a:rPr>
              <a:t>host</a:t>
            </a:r>
            <a:r>
              <a:rPr b="0" i="0" lang="en-US" sz="3000" u="none" cap="none" strike="noStrike">
                <a:solidFill>
                  <a:srgbClr val="000000"/>
                </a:solidFill>
                <a:latin typeface="Calibri"/>
                <a:ea typeface="Calibri"/>
                <a:cs typeface="Calibri"/>
                <a:sym typeface="Calibri"/>
              </a:rPr>
              <a:t> get IP address within its network (host part of address)?</a:t>
            </a:r>
            <a:endParaRPr/>
          </a:p>
          <a:p>
            <a:pPr indent="-346075" lvl="0" marL="644525" marR="0" rtl="0" algn="l">
              <a:lnSpc>
                <a:spcPct val="90000"/>
              </a:lnSpc>
              <a:spcBef>
                <a:spcPts val="1000"/>
              </a:spcBef>
              <a:spcAft>
                <a:spcPts val="0"/>
              </a:spcAft>
              <a:buClr>
                <a:srgbClr val="0000A3"/>
              </a:buClr>
              <a:buSzPts val="3000"/>
              <a:buFont typeface="Calibri"/>
              <a:buAutoNum type="arabicPeriod"/>
            </a:pPr>
            <a:r>
              <a:rPr b="0" i="0" lang="en-US" sz="3000" u="none" cap="none" strike="noStrike">
                <a:solidFill>
                  <a:srgbClr val="000000"/>
                </a:solidFill>
                <a:latin typeface="Calibri"/>
                <a:ea typeface="Calibri"/>
                <a:cs typeface="Calibri"/>
                <a:sym typeface="Calibri"/>
              </a:rPr>
              <a:t>Q: How does a </a:t>
            </a:r>
            <a:r>
              <a:rPr b="0" i="1" lang="en-US" sz="3000" u="none" cap="none" strike="noStrike">
                <a:solidFill>
                  <a:srgbClr val="000000"/>
                </a:solidFill>
                <a:latin typeface="Calibri"/>
                <a:ea typeface="Calibri"/>
                <a:cs typeface="Calibri"/>
                <a:sym typeface="Calibri"/>
              </a:rPr>
              <a:t>network</a:t>
            </a:r>
            <a:r>
              <a:rPr b="0" i="0" lang="en-US" sz="3000" u="none" cap="none" strike="noStrike">
                <a:solidFill>
                  <a:srgbClr val="000000"/>
                </a:solidFill>
                <a:latin typeface="Calibri"/>
                <a:ea typeface="Calibri"/>
                <a:cs typeface="Calibri"/>
                <a:sym typeface="Calibri"/>
              </a:rPr>
              <a:t> get IP address for itself (network part of address)</a:t>
            </a:r>
            <a:endParaRPr/>
          </a:p>
          <a:p>
            <a:pPr indent="0" lvl="1" marL="349250" marR="0" rtl="0" algn="l">
              <a:lnSpc>
                <a:spcPct val="90000"/>
              </a:lnSpc>
              <a:spcBef>
                <a:spcPts val="500"/>
              </a:spcBef>
              <a:spcAft>
                <a:spcPts val="0"/>
              </a:spcAft>
              <a:buClr>
                <a:srgbClr val="0000A8"/>
              </a:buClr>
              <a:buSzPts val="2800"/>
              <a:buFont typeface="Arial"/>
              <a:buNone/>
            </a:pPr>
            <a:r>
              <a:t/>
            </a:r>
            <a:endParaRPr b="0" i="1" sz="2800" u="none" cap="none" strike="noStrike">
              <a:solidFill>
                <a:srgbClr val="CC0000"/>
              </a:solidFill>
              <a:latin typeface="Calibri"/>
              <a:ea typeface="Calibri"/>
              <a:cs typeface="Calibri"/>
              <a:sym typeface="Calibri"/>
            </a:endParaRPr>
          </a:p>
        </p:txBody>
      </p:sp>
      <p:sp>
        <p:nvSpPr>
          <p:cNvPr id="3512" name="Google Shape;3512;p57"/>
          <p:cNvSpPr/>
          <p:nvPr/>
        </p:nvSpPr>
        <p:spPr>
          <a:xfrm>
            <a:off x="1104900" y="4234164"/>
            <a:ext cx="10533088" cy="224676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How does </a:t>
            </a:r>
            <a:r>
              <a:rPr b="0" i="1" lang="en-US" sz="3200" u="none" cap="none" strike="noStrike">
                <a:solidFill>
                  <a:srgbClr val="000000"/>
                </a:solidFill>
                <a:latin typeface="Calibri"/>
                <a:ea typeface="Calibri"/>
                <a:cs typeface="Calibri"/>
                <a:sym typeface="Calibri"/>
              </a:rPr>
              <a:t>host</a:t>
            </a:r>
            <a:r>
              <a:rPr b="0" i="0" lang="en-US" sz="3200" u="none" cap="none" strike="noStrike">
                <a:solidFill>
                  <a:srgbClr val="000000"/>
                </a:solidFill>
                <a:latin typeface="Calibri"/>
                <a:ea typeface="Calibri"/>
                <a:cs typeface="Calibri"/>
                <a:sym typeface="Calibri"/>
              </a:rPr>
              <a:t> get IP address?</a:t>
            </a:r>
            <a:endParaRPr/>
          </a:p>
          <a:p>
            <a:pPr indent="-342900" lvl="0" marL="342900" marR="0" rtl="0" algn="l">
              <a:lnSpc>
                <a:spcPct val="10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hard-coded by sysadmin in config file (e.g., /etc/rc.config in UNIX)</a:t>
            </a:r>
            <a:endParaRPr b="0" i="0" sz="2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A3"/>
              </a:buClr>
              <a:buSzPts val="2800"/>
              <a:buFont typeface="Noto Sans Symbols"/>
              <a:buChar char="▪"/>
            </a:pPr>
            <a:r>
              <a:rPr b="0" i="0" lang="en-US" sz="2800" u="none" cap="none" strike="noStrike">
                <a:solidFill>
                  <a:srgbClr val="CC0000"/>
                </a:solidFill>
                <a:latin typeface="Calibri"/>
                <a:ea typeface="Calibri"/>
                <a:cs typeface="Calibri"/>
                <a:sym typeface="Calibri"/>
              </a:rPr>
              <a:t>DHCP:</a:t>
            </a:r>
            <a:r>
              <a:rPr b="0" i="0" lang="en-US" sz="2800" u="none" cap="none" strike="noStrike">
                <a:solidFill>
                  <a:srgbClr val="000000"/>
                </a:solidFill>
                <a:latin typeface="Calibri"/>
                <a:ea typeface="Calibri"/>
                <a:cs typeface="Calibri"/>
                <a:sym typeface="Calibri"/>
              </a:rPr>
              <a:t> </a:t>
            </a:r>
            <a:r>
              <a:rPr b="0" i="0" lang="en-US" sz="2800" u="none" cap="none" strike="noStrike">
                <a:solidFill>
                  <a:srgbClr val="CC0000"/>
                </a:solidFill>
                <a:latin typeface="Calibri"/>
                <a:ea typeface="Calibri"/>
                <a:cs typeface="Calibri"/>
                <a:sym typeface="Calibri"/>
              </a:rPr>
              <a:t>D</a:t>
            </a:r>
            <a:r>
              <a:rPr b="0" i="0" lang="en-US" sz="2800" u="none" cap="none" strike="noStrike">
                <a:solidFill>
                  <a:srgbClr val="000000"/>
                </a:solidFill>
                <a:latin typeface="Calibri"/>
                <a:ea typeface="Calibri"/>
                <a:cs typeface="Calibri"/>
                <a:sym typeface="Calibri"/>
              </a:rPr>
              <a:t>ynamic </a:t>
            </a:r>
            <a:r>
              <a:rPr b="0" i="0" lang="en-US" sz="2800" u="none" cap="none" strike="noStrike">
                <a:solidFill>
                  <a:srgbClr val="CC0000"/>
                </a:solidFill>
                <a:latin typeface="Calibri"/>
                <a:ea typeface="Calibri"/>
                <a:cs typeface="Calibri"/>
                <a:sym typeface="Calibri"/>
              </a:rPr>
              <a:t>H</a:t>
            </a:r>
            <a:r>
              <a:rPr b="0" i="0" lang="en-US" sz="2800" u="none" cap="none" strike="noStrike">
                <a:solidFill>
                  <a:srgbClr val="000000"/>
                </a:solidFill>
                <a:latin typeface="Calibri"/>
                <a:ea typeface="Calibri"/>
                <a:cs typeface="Calibri"/>
                <a:sym typeface="Calibri"/>
              </a:rPr>
              <a:t>ost </a:t>
            </a:r>
            <a:r>
              <a:rPr b="0" i="0" lang="en-US" sz="2800" u="none" cap="none" strike="noStrike">
                <a:solidFill>
                  <a:srgbClr val="CC0000"/>
                </a:solidFill>
                <a:latin typeface="Calibri"/>
                <a:ea typeface="Calibri"/>
                <a:cs typeface="Calibri"/>
                <a:sym typeface="Calibri"/>
              </a:rPr>
              <a:t>C</a:t>
            </a:r>
            <a:r>
              <a:rPr b="0" i="0" lang="en-US" sz="2800" u="none" cap="none" strike="noStrike">
                <a:solidFill>
                  <a:srgbClr val="000000"/>
                </a:solidFill>
                <a:latin typeface="Calibri"/>
                <a:ea typeface="Calibri"/>
                <a:cs typeface="Calibri"/>
                <a:sym typeface="Calibri"/>
              </a:rPr>
              <a:t>onfiguration </a:t>
            </a:r>
            <a:r>
              <a:rPr b="0" i="0" lang="en-US" sz="2800" u="none" cap="none" strike="noStrike">
                <a:solidFill>
                  <a:srgbClr val="CC0000"/>
                </a:solidFill>
                <a:latin typeface="Calibri"/>
                <a:ea typeface="Calibri"/>
                <a:cs typeface="Calibri"/>
                <a:sym typeface="Calibri"/>
              </a:rPr>
              <a:t>P</a:t>
            </a:r>
            <a:r>
              <a:rPr b="0" i="0" lang="en-US" sz="2800" u="none" cap="none" strike="noStrike">
                <a:solidFill>
                  <a:srgbClr val="000000"/>
                </a:solidFill>
                <a:latin typeface="Calibri"/>
                <a:ea typeface="Calibri"/>
                <a:cs typeface="Calibri"/>
                <a:sym typeface="Calibri"/>
              </a:rPr>
              <a:t>rotocol: dynamically get address from as server</a:t>
            </a:r>
            <a:endParaRPr/>
          </a:p>
          <a:p>
            <a:pPr indent="-342900" lvl="1" marL="8001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“plug-and-play”</a:t>
            </a:r>
            <a:endParaRPr/>
          </a:p>
        </p:txBody>
      </p:sp>
      <p:sp>
        <p:nvSpPr>
          <p:cNvPr id="3513" name="Google Shape;3513;p5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2"/>
                                        </p:tgtEl>
                                        <p:attrNameLst>
                                          <p:attrName>style.visibility</p:attrName>
                                        </p:attrNameLst>
                                      </p:cBhvr>
                                      <p:to>
                                        <p:strVal val="visible"/>
                                      </p:to>
                                    </p:set>
                                    <p:animEffect filter="fade" transition="in">
                                      <p:cBhvr>
                                        <p:cTn dur="500"/>
                                        <p:tgtEl>
                                          <p:spTgt spid="3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8" name="Shape 3518"/>
        <p:cNvGrpSpPr/>
        <p:nvPr/>
      </p:nvGrpSpPr>
      <p:grpSpPr>
        <a:xfrm>
          <a:off x="0" y="0"/>
          <a:ext cx="0" cy="0"/>
          <a:chOff x="0" y="0"/>
          <a:chExt cx="0" cy="0"/>
        </a:xfrm>
      </p:grpSpPr>
      <p:sp>
        <p:nvSpPr>
          <p:cNvPr id="3519" name="Google Shape;3519;p58"/>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DHCP: Dynamic Host Configuration Protocol</a:t>
            </a:r>
            <a:endParaRPr/>
          </a:p>
        </p:txBody>
      </p:sp>
      <p:sp>
        <p:nvSpPr>
          <p:cNvPr id="3520" name="Google Shape;3520;p58"/>
          <p:cNvSpPr txBox="1"/>
          <p:nvPr/>
        </p:nvSpPr>
        <p:spPr>
          <a:xfrm>
            <a:off x="895974" y="1369673"/>
            <a:ext cx="11096157" cy="2317907"/>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3200"/>
              <a:buFont typeface="Noto Sans Symbols"/>
              <a:buNone/>
            </a:pPr>
            <a:r>
              <a:rPr b="0" i="0" lang="en-US" sz="3200" u="none" cap="none" strike="noStrike">
                <a:solidFill>
                  <a:srgbClr val="CC0000"/>
                </a:solidFill>
                <a:latin typeface="Calibri"/>
                <a:ea typeface="Calibri"/>
                <a:cs typeface="Calibri"/>
                <a:sym typeface="Calibri"/>
              </a:rPr>
              <a:t>goal:</a:t>
            </a:r>
            <a:r>
              <a:rPr b="0" i="0" lang="en-US" sz="2800" u="none" cap="none" strike="noStrike">
                <a:solidFill>
                  <a:srgbClr val="000000"/>
                </a:solidFill>
                <a:latin typeface="Calibri"/>
                <a:ea typeface="Calibri"/>
                <a:cs typeface="Calibri"/>
                <a:sym typeface="Calibri"/>
              </a:rPr>
              <a:t> host </a:t>
            </a:r>
            <a:r>
              <a:rPr b="0" i="1" lang="en-US" sz="2800" u="none" cap="none" strike="noStrike">
                <a:solidFill>
                  <a:srgbClr val="000000"/>
                </a:solidFill>
                <a:latin typeface="Calibri"/>
                <a:ea typeface="Calibri"/>
                <a:cs typeface="Calibri"/>
                <a:sym typeface="Calibri"/>
              </a:rPr>
              <a:t>dynamically </a:t>
            </a:r>
            <a:r>
              <a:rPr b="0" i="0" lang="en-US" sz="2800" u="none" cap="none" strike="noStrike">
                <a:solidFill>
                  <a:srgbClr val="000000"/>
                </a:solidFill>
                <a:latin typeface="Calibri"/>
                <a:ea typeface="Calibri"/>
                <a:cs typeface="Calibri"/>
                <a:sym typeface="Calibri"/>
              </a:rPr>
              <a:t>obtains IP address from network server when it “joins” network</a:t>
            </a:r>
            <a:endParaRPr/>
          </a:p>
          <a:p>
            <a:pPr indent="-231775" lvl="1" marL="6953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Gill Sans"/>
                <a:ea typeface="Gill Sans"/>
                <a:cs typeface="Gill Sans"/>
                <a:sym typeface="Gill Sans"/>
              </a:rPr>
              <a:t>can renew its lease on address in use</a:t>
            </a:r>
            <a:endParaRPr/>
          </a:p>
          <a:p>
            <a:pPr indent="-231775" lvl="1" marL="6953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Gill Sans"/>
                <a:ea typeface="Gill Sans"/>
                <a:cs typeface="Gill Sans"/>
                <a:sym typeface="Gill Sans"/>
              </a:rPr>
              <a:t>allows reuse of addresses (only hold address while connected/on)</a:t>
            </a:r>
            <a:endParaRPr/>
          </a:p>
          <a:p>
            <a:pPr indent="-231775" lvl="1" marL="6953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Gill Sans"/>
                <a:ea typeface="Gill Sans"/>
                <a:cs typeface="Gill Sans"/>
                <a:sym typeface="Gill Sans"/>
              </a:rPr>
              <a:t>support for mobile users who join/leave network </a:t>
            </a:r>
            <a:endParaRPr/>
          </a:p>
          <a:p>
            <a:pPr indent="0" lvl="1" marL="349250" marR="0" rtl="0" algn="l">
              <a:lnSpc>
                <a:spcPct val="90000"/>
              </a:lnSpc>
              <a:spcBef>
                <a:spcPts val="500"/>
              </a:spcBef>
              <a:spcAft>
                <a:spcPts val="0"/>
              </a:spcAft>
              <a:buClr>
                <a:srgbClr val="0000A8"/>
              </a:buClr>
              <a:buSzPts val="2800"/>
              <a:buFont typeface="Arial"/>
              <a:buNone/>
            </a:pPr>
            <a:r>
              <a:t/>
            </a:r>
            <a:endParaRPr b="0" i="1" sz="2800" u="none" cap="none" strike="noStrike">
              <a:solidFill>
                <a:srgbClr val="CC0000"/>
              </a:solidFill>
              <a:latin typeface="Calibri"/>
              <a:ea typeface="Calibri"/>
              <a:cs typeface="Calibri"/>
              <a:sym typeface="Calibri"/>
            </a:endParaRPr>
          </a:p>
        </p:txBody>
      </p:sp>
      <p:sp>
        <p:nvSpPr>
          <p:cNvPr id="3521" name="Google Shape;3521;p58"/>
          <p:cNvSpPr txBox="1"/>
          <p:nvPr/>
        </p:nvSpPr>
        <p:spPr>
          <a:xfrm>
            <a:off x="869430" y="3920499"/>
            <a:ext cx="11096157" cy="2345389"/>
          </a:xfrm>
          <a:prstGeom prst="rect">
            <a:avLst/>
          </a:prstGeom>
          <a:noFill/>
          <a:ln>
            <a:noFill/>
          </a:ln>
        </p:spPr>
        <p:txBody>
          <a:bodyPr anchorCtr="0" anchor="t" bIns="45700" lIns="91425" spcFirstLastPara="1" rIns="91425" wrap="square" tIns="45700">
            <a:normAutofit/>
          </a:bodyPr>
          <a:lstStyle/>
          <a:p>
            <a:pPr indent="0" lvl="0" marL="120650" marR="0" rtl="0" algn="l">
              <a:lnSpc>
                <a:spcPct val="90000"/>
              </a:lnSpc>
              <a:spcBef>
                <a:spcPts val="0"/>
              </a:spcBef>
              <a:spcAft>
                <a:spcPts val="0"/>
              </a:spcAft>
              <a:buClr>
                <a:srgbClr val="0000A3"/>
              </a:buClr>
              <a:buSzPts val="3200"/>
              <a:buFont typeface="Noto Sans Symbols"/>
              <a:buNone/>
            </a:pPr>
            <a:r>
              <a:rPr b="0" i="0" lang="en-US" sz="3200" u="none" cap="none" strike="noStrike">
                <a:solidFill>
                  <a:srgbClr val="0000A3"/>
                </a:solidFill>
                <a:latin typeface="Calibri"/>
                <a:ea typeface="Calibri"/>
                <a:cs typeface="Calibri"/>
                <a:sym typeface="Calibri"/>
              </a:rPr>
              <a:t>DHCP overview:</a:t>
            </a:r>
            <a:endParaRPr/>
          </a:p>
          <a:p>
            <a:pPr indent="-231775" lvl="1" marL="6953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host broadcasts </a:t>
            </a:r>
            <a:r>
              <a:rPr b="0" i="0" lang="en-US" sz="2800" u="none" cap="none" strike="noStrike">
                <a:solidFill>
                  <a:srgbClr val="CC0000"/>
                </a:solidFill>
                <a:latin typeface="Calibri"/>
                <a:ea typeface="Calibri"/>
                <a:cs typeface="Calibri"/>
                <a:sym typeface="Calibri"/>
              </a:rPr>
              <a:t>DHCP discover</a:t>
            </a:r>
            <a:r>
              <a:rPr b="0" i="0" lang="en-US" sz="2800" u="none" cap="none" strike="noStrike">
                <a:solidFill>
                  <a:srgbClr val="000000"/>
                </a:solidFill>
                <a:latin typeface="Calibri"/>
                <a:ea typeface="Calibri"/>
                <a:cs typeface="Calibri"/>
                <a:sym typeface="Calibri"/>
              </a:rPr>
              <a:t> msg [optional]</a:t>
            </a:r>
            <a:endParaRPr/>
          </a:p>
          <a:p>
            <a:pPr indent="-231775" lvl="1" marL="6953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DHCP server responds with </a:t>
            </a:r>
            <a:r>
              <a:rPr b="0" i="0" lang="en-US" sz="2800" u="none" cap="none" strike="noStrike">
                <a:solidFill>
                  <a:srgbClr val="CC0000"/>
                </a:solidFill>
                <a:latin typeface="Calibri"/>
                <a:ea typeface="Calibri"/>
                <a:cs typeface="Calibri"/>
                <a:sym typeface="Calibri"/>
              </a:rPr>
              <a:t>DHCP offer</a:t>
            </a:r>
            <a:r>
              <a:rPr b="0" i="0" lang="en-US" sz="2800" u="none" cap="none" strike="noStrike">
                <a:solidFill>
                  <a:srgbClr val="000000"/>
                </a:solidFill>
                <a:latin typeface="Calibri"/>
                <a:ea typeface="Calibri"/>
                <a:cs typeface="Calibri"/>
                <a:sym typeface="Calibri"/>
              </a:rPr>
              <a:t> msg [optional]</a:t>
            </a:r>
            <a:endParaRPr/>
          </a:p>
          <a:p>
            <a:pPr indent="-231775" lvl="1" marL="6953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host requests IP address: </a:t>
            </a:r>
            <a:r>
              <a:rPr b="0" i="0" lang="en-US" sz="2800" u="none" cap="none" strike="noStrike">
                <a:solidFill>
                  <a:srgbClr val="CC0000"/>
                </a:solidFill>
                <a:latin typeface="Calibri"/>
                <a:ea typeface="Calibri"/>
                <a:cs typeface="Calibri"/>
                <a:sym typeface="Calibri"/>
              </a:rPr>
              <a:t>DHCP request </a:t>
            </a:r>
            <a:r>
              <a:rPr b="0" i="0" lang="en-US" sz="2800" u="none" cap="none" strike="noStrike">
                <a:solidFill>
                  <a:srgbClr val="000000"/>
                </a:solidFill>
                <a:latin typeface="Calibri"/>
                <a:ea typeface="Calibri"/>
                <a:cs typeface="Calibri"/>
                <a:sym typeface="Calibri"/>
              </a:rPr>
              <a:t>msg</a:t>
            </a:r>
            <a:endParaRPr/>
          </a:p>
          <a:p>
            <a:pPr indent="-231775" lvl="1" marL="6953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DHCP server sends address: </a:t>
            </a:r>
            <a:r>
              <a:rPr b="0" i="0" lang="en-US" sz="2800" u="none" cap="none" strike="noStrike">
                <a:solidFill>
                  <a:srgbClr val="CC0000"/>
                </a:solidFill>
                <a:latin typeface="Calibri"/>
                <a:ea typeface="Calibri"/>
                <a:cs typeface="Calibri"/>
                <a:sym typeface="Calibri"/>
              </a:rPr>
              <a:t>DHCP ack</a:t>
            </a:r>
            <a:r>
              <a:rPr b="0" i="0" lang="en-US" sz="2800" u="none" cap="none" strike="noStrike">
                <a:solidFill>
                  <a:srgbClr val="000000"/>
                </a:solidFill>
                <a:latin typeface="Calibri"/>
                <a:ea typeface="Calibri"/>
                <a:cs typeface="Calibri"/>
                <a:sym typeface="Calibri"/>
              </a:rPr>
              <a:t> msg </a:t>
            </a:r>
            <a:endParaRPr/>
          </a:p>
          <a:p>
            <a:pPr indent="0" lvl="1" marL="349250" marR="0" rtl="0" algn="l">
              <a:lnSpc>
                <a:spcPct val="90000"/>
              </a:lnSpc>
              <a:spcBef>
                <a:spcPts val="500"/>
              </a:spcBef>
              <a:spcAft>
                <a:spcPts val="0"/>
              </a:spcAft>
              <a:buClr>
                <a:srgbClr val="0000A8"/>
              </a:buClr>
              <a:buSzPts val="2800"/>
              <a:buFont typeface="Arial"/>
              <a:buNone/>
            </a:pPr>
            <a:r>
              <a:t/>
            </a:r>
            <a:endParaRPr b="0" i="1" sz="2800" u="none" cap="none" strike="noStrike">
              <a:solidFill>
                <a:srgbClr val="CC0000"/>
              </a:solidFill>
              <a:latin typeface="Calibri"/>
              <a:ea typeface="Calibri"/>
              <a:cs typeface="Calibri"/>
              <a:sym typeface="Calibri"/>
            </a:endParaRPr>
          </a:p>
        </p:txBody>
      </p:sp>
      <p:sp>
        <p:nvSpPr>
          <p:cNvPr id="3522" name="Google Shape;3522;p5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1"/>
                                        </p:tgtEl>
                                        <p:attrNameLst>
                                          <p:attrName>style.visibility</p:attrName>
                                        </p:attrNameLst>
                                      </p:cBhvr>
                                      <p:to>
                                        <p:strVal val="visible"/>
                                      </p:to>
                                    </p:set>
                                    <p:animEffect filter="fade" transition="in">
                                      <p:cBhvr>
                                        <p:cTn dur="500"/>
                                        <p:tgtEl>
                                          <p:spTgt spid="3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7" name="Shape 3527"/>
        <p:cNvGrpSpPr/>
        <p:nvPr/>
      </p:nvGrpSpPr>
      <p:grpSpPr>
        <a:xfrm>
          <a:off x="0" y="0"/>
          <a:ext cx="0" cy="0"/>
          <a:chOff x="0" y="0"/>
          <a:chExt cx="0" cy="0"/>
        </a:xfrm>
      </p:grpSpPr>
      <p:sp>
        <p:nvSpPr>
          <p:cNvPr id="3528" name="Google Shape;3528;p59"/>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DHCP client-server scenario</a:t>
            </a:r>
            <a:endParaRPr/>
          </a:p>
        </p:txBody>
      </p:sp>
      <p:sp>
        <p:nvSpPr>
          <p:cNvPr id="3529" name="Google Shape;3529;p59"/>
          <p:cNvSpPr/>
          <p:nvPr/>
        </p:nvSpPr>
        <p:spPr>
          <a:xfrm rot="-5400000">
            <a:off x="3939641" y="4185782"/>
            <a:ext cx="846137"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Arial"/>
              <a:ea typeface="Arial"/>
              <a:cs typeface="Arial"/>
              <a:sym typeface="Arial"/>
            </a:endParaRPr>
          </a:p>
        </p:txBody>
      </p:sp>
      <p:sp>
        <p:nvSpPr>
          <p:cNvPr id="3530" name="Google Shape;3530;p59"/>
          <p:cNvSpPr/>
          <p:nvPr/>
        </p:nvSpPr>
        <p:spPr>
          <a:xfrm rot="10800000">
            <a:off x="4937385" y="2859425"/>
            <a:ext cx="846138" cy="159385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Arial"/>
              <a:ea typeface="Arial"/>
              <a:cs typeface="Arial"/>
              <a:sym typeface="Arial"/>
            </a:endParaRPr>
          </a:p>
        </p:txBody>
      </p:sp>
      <p:sp>
        <p:nvSpPr>
          <p:cNvPr id="3531" name="Google Shape;3531;p59"/>
          <p:cNvSpPr/>
          <p:nvPr/>
        </p:nvSpPr>
        <p:spPr>
          <a:xfrm>
            <a:off x="2902210" y="2441913"/>
            <a:ext cx="1038225" cy="1927225"/>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Arial"/>
              <a:ea typeface="Arial"/>
              <a:cs typeface="Arial"/>
              <a:sym typeface="Arial"/>
            </a:endParaRPr>
          </a:p>
        </p:txBody>
      </p:sp>
      <p:sp>
        <p:nvSpPr>
          <p:cNvPr id="3532" name="Google Shape;3532;p59"/>
          <p:cNvSpPr txBox="1"/>
          <p:nvPr/>
        </p:nvSpPr>
        <p:spPr>
          <a:xfrm>
            <a:off x="2284673" y="2272050"/>
            <a:ext cx="9300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223.1.1.1</a:t>
            </a:r>
            <a:endParaRPr b="0" i="0" sz="1400" u="none" cap="none" strike="noStrike">
              <a:solidFill>
                <a:srgbClr val="000000"/>
              </a:solidFill>
              <a:latin typeface="Comic Sans MS"/>
              <a:ea typeface="Comic Sans MS"/>
              <a:cs typeface="Comic Sans MS"/>
              <a:sym typeface="Comic Sans MS"/>
            </a:endParaRPr>
          </a:p>
        </p:txBody>
      </p:sp>
      <p:grpSp>
        <p:nvGrpSpPr>
          <p:cNvPr id="3533" name="Google Shape;3533;p59"/>
          <p:cNvGrpSpPr/>
          <p:nvPr/>
        </p:nvGrpSpPr>
        <p:grpSpPr>
          <a:xfrm>
            <a:off x="1460763" y="3097551"/>
            <a:ext cx="1011238" cy="393700"/>
            <a:chOff x="3194" y="523"/>
            <a:chExt cx="637" cy="248"/>
          </a:xfrm>
        </p:grpSpPr>
        <p:sp>
          <p:nvSpPr>
            <p:cNvPr id="3534" name="Google Shape;3534;p59"/>
            <p:cNvSpPr/>
            <p:nvPr/>
          </p:nvSpPr>
          <p:spPr>
            <a:xfrm>
              <a:off x="3306" y="657"/>
              <a:ext cx="525"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59"/>
            <p:cNvSpPr txBox="1"/>
            <p:nvPr/>
          </p:nvSpPr>
          <p:spPr>
            <a:xfrm>
              <a:off x="3194" y="523"/>
              <a:ext cx="586"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223.1.1.2</a:t>
              </a:r>
              <a:endParaRPr b="0" i="0" sz="1400" u="none" cap="none" strike="noStrike">
                <a:solidFill>
                  <a:srgbClr val="000000"/>
                </a:solidFill>
                <a:latin typeface="Comic Sans MS"/>
                <a:ea typeface="Comic Sans MS"/>
                <a:cs typeface="Comic Sans MS"/>
                <a:sym typeface="Comic Sans MS"/>
              </a:endParaRPr>
            </a:p>
          </p:txBody>
        </p:sp>
      </p:grpSp>
      <p:sp>
        <p:nvSpPr>
          <p:cNvPr id="3536" name="Google Shape;3536;p59"/>
          <p:cNvSpPr txBox="1"/>
          <p:nvPr/>
        </p:nvSpPr>
        <p:spPr>
          <a:xfrm>
            <a:off x="2389448" y="4227850"/>
            <a:ext cx="9300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223.1.1.3</a:t>
            </a:r>
            <a:endParaRPr b="0" i="0" sz="1400" u="none" cap="none" strike="noStrike">
              <a:solidFill>
                <a:srgbClr val="000000"/>
              </a:solidFill>
              <a:latin typeface="Comic Sans MS"/>
              <a:ea typeface="Comic Sans MS"/>
              <a:cs typeface="Comic Sans MS"/>
              <a:sym typeface="Comic Sans MS"/>
            </a:endParaRPr>
          </a:p>
        </p:txBody>
      </p:sp>
      <p:sp>
        <p:nvSpPr>
          <p:cNvPr id="3537" name="Google Shape;3537;p59"/>
          <p:cNvSpPr txBox="1"/>
          <p:nvPr/>
        </p:nvSpPr>
        <p:spPr>
          <a:xfrm>
            <a:off x="3209055" y="3445031"/>
            <a:ext cx="9300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223.1.1.4</a:t>
            </a:r>
            <a:endParaRPr b="0" i="0" sz="1400" u="none" cap="none" strike="noStrike">
              <a:solidFill>
                <a:srgbClr val="000000"/>
              </a:solidFill>
              <a:latin typeface="Comic Sans MS"/>
              <a:ea typeface="Comic Sans MS"/>
              <a:cs typeface="Comic Sans MS"/>
              <a:sym typeface="Comic Sans MS"/>
            </a:endParaRPr>
          </a:p>
        </p:txBody>
      </p:sp>
      <p:sp>
        <p:nvSpPr>
          <p:cNvPr id="3538" name="Google Shape;3538;p59"/>
          <p:cNvSpPr txBox="1"/>
          <p:nvPr/>
        </p:nvSpPr>
        <p:spPr>
          <a:xfrm>
            <a:off x="4572034" y="3416409"/>
            <a:ext cx="9300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223.1.2.9</a:t>
            </a:r>
            <a:endParaRPr b="0" i="0" sz="1400" u="none" cap="none" strike="noStrike">
              <a:solidFill>
                <a:srgbClr val="000000"/>
              </a:solidFill>
              <a:latin typeface="Comic Sans MS"/>
              <a:ea typeface="Comic Sans MS"/>
              <a:cs typeface="Comic Sans MS"/>
              <a:sym typeface="Comic Sans MS"/>
            </a:endParaRPr>
          </a:p>
        </p:txBody>
      </p:sp>
      <p:sp>
        <p:nvSpPr>
          <p:cNvPr id="3539" name="Google Shape;3539;p59"/>
          <p:cNvSpPr txBox="1"/>
          <p:nvPr/>
        </p:nvSpPr>
        <p:spPr>
          <a:xfrm>
            <a:off x="5576206" y="4449327"/>
            <a:ext cx="9300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223.1.2.2</a:t>
            </a:r>
            <a:endParaRPr b="0" i="0" sz="1400" u="none" cap="none" strike="noStrike">
              <a:solidFill>
                <a:srgbClr val="000000"/>
              </a:solidFill>
              <a:latin typeface="Comic Sans MS"/>
              <a:ea typeface="Comic Sans MS"/>
              <a:cs typeface="Comic Sans MS"/>
              <a:sym typeface="Comic Sans MS"/>
            </a:endParaRPr>
          </a:p>
        </p:txBody>
      </p:sp>
      <p:sp>
        <p:nvSpPr>
          <p:cNvPr id="3540" name="Google Shape;3540;p59"/>
          <p:cNvSpPr txBox="1"/>
          <p:nvPr/>
        </p:nvSpPr>
        <p:spPr>
          <a:xfrm>
            <a:off x="5700504" y="2407928"/>
            <a:ext cx="9300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223.1.2.1</a:t>
            </a:r>
            <a:endParaRPr b="0" i="0" sz="1400" u="none" cap="none" strike="noStrike">
              <a:solidFill>
                <a:srgbClr val="000000"/>
              </a:solidFill>
              <a:latin typeface="Comic Sans MS"/>
              <a:ea typeface="Comic Sans MS"/>
              <a:cs typeface="Comic Sans MS"/>
              <a:sym typeface="Comic Sans MS"/>
            </a:endParaRPr>
          </a:p>
        </p:txBody>
      </p:sp>
      <p:cxnSp>
        <p:nvCxnSpPr>
          <p:cNvPr id="3541" name="Google Shape;3541;p59"/>
          <p:cNvCxnSpPr/>
          <p:nvPr/>
        </p:nvCxnSpPr>
        <p:spPr>
          <a:xfrm>
            <a:off x="4353185" y="3874288"/>
            <a:ext cx="0" cy="879025"/>
          </a:xfrm>
          <a:prstGeom prst="straightConnector1">
            <a:avLst/>
          </a:prstGeom>
          <a:noFill/>
          <a:ln cap="flat" cmpd="sng" w="19050">
            <a:solidFill>
              <a:srgbClr val="000000"/>
            </a:solidFill>
            <a:prstDash val="solid"/>
            <a:round/>
            <a:headEnd len="med" w="med" type="none"/>
            <a:tailEnd len="med" w="med" type="none"/>
          </a:ln>
        </p:spPr>
      </p:cxnSp>
      <p:sp>
        <p:nvSpPr>
          <p:cNvPr id="3542" name="Google Shape;3542;p59"/>
          <p:cNvSpPr txBox="1"/>
          <p:nvPr/>
        </p:nvSpPr>
        <p:spPr>
          <a:xfrm>
            <a:off x="4965677" y="5374255"/>
            <a:ext cx="9300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223.1.3.2</a:t>
            </a:r>
            <a:endParaRPr b="0" i="0" sz="1400" u="none" cap="none" strike="noStrike">
              <a:solidFill>
                <a:srgbClr val="000000"/>
              </a:solidFill>
              <a:latin typeface="Comic Sans MS"/>
              <a:ea typeface="Comic Sans MS"/>
              <a:cs typeface="Comic Sans MS"/>
              <a:sym typeface="Comic Sans MS"/>
            </a:endParaRPr>
          </a:p>
        </p:txBody>
      </p:sp>
      <p:sp>
        <p:nvSpPr>
          <p:cNvPr id="3543" name="Google Shape;3543;p59"/>
          <p:cNvSpPr txBox="1"/>
          <p:nvPr/>
        </p:nvSpPr>
        <p:spPr>
          <a:xfrm>
            <a:off x="3900694" y="5359648"/>
            <a:ext cx="93006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223.1.3.1</a:t>
            </a:r>
            <a:endParaRPr b="0" i="0" sz="1400" u="none" cap="none" strike="noStrike">
              <a:solidFill>
                <a:srgbClr val="000000"/>
              </a:solidFill>
              <a:latin typeface="Comic Sans MS"/>
              <a:ea typeface="Comic Sans MS"/>
              <a:cs typeface="Comic Sans MS"/>
              <a:sym typeface="Comic Sans MS"/>
            </a:endParaRPr>
          </a:p>
        </p:txBody>
      </p:sp>
      <p:grpSp>
        <p:nvGrpSpPr>
          <p:cNvPr id="3544" name="Google Shape;3544;p59"/>
          <p:cNvGrpSpPr/>
          <p:nvPr/>
        </p:nvGrpSpPr>
        <p:grpSpPr>
          <a:xfrm>
            <a:off x="3878520" y="4135775"/>
            <a:ext cx="1028699" cy="307975"/>
            <a:chOff x="4550" y="1257"/>
            <a:chExt cx="648" cy="194"/>
          </a:xfrm>
        </p:grpSpPr>
        <p:sp>
          <p:nvSpPr>
            <p:cNvPr id="3545" name="Google Shape;3545;p59"/>
            <p:cNvSpPr/>
            <p:nvPr/>
          </p:nvSpPr>
          <p:spPr>
            <a:xfrm>
              <a:off x="4587" y="1284"/>
              <a:ext cx="534" cy="11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59"/>
            <p:cNvSpPr txBox="1"/>
            <p:nvPr/>
          </p:nvSpPr>
          <p:spPr>
            <a:xfrm>
              <a:off x="4550" y="1257"/>
              <a:ext cx="648" cy="19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223.1.3.27</a:t>
              </a:r>
              <a:endParaRPr b="0" i="0" sz="1400" u="none" cap="none" strike="noStrike">
                <a:solidFill>
                  <a:srgbClr val="000000"/>
                </a:solidFill>
                <a:latin typeface="Comic Sans MS"/>
                <a:ea typeface="Comic Sans MS"/>
                <a:cs typeface="Comic Sans MS"/>
                <a:sym typeface="Comic Sans MS"/>
              </a:endParaRPr>
            </a:p>
          </p:txBody>
        </p:sp>
      </p:grpSp>
      <p:grpSp>
        <p:nvGrpSpPr>
          <p:cNvPr id="3547" name="Google Shape;3547;p59"/>
          <p:cNvGrpSpPr/>
          <p:nvPr/>
        </p:nvGrpSpPr>
        <p:grpSpPr>
          <a:xfrm>
            <a:off x="2110048" y="2518113"/>
            <a:ext cx="641350" cy="558800"/>
            <a:chOff x="-44" y="1473"/>
            <a:chExt cx="981" cy="1105"/>
          </a:xfrm>
        </p:grpSpPr>
        <p:pic>
          <p:nvPicPr>
            <p:cNvPr descr="desktop_computer_stylized_medium" id="3548" name="Google Shape;3548;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549" name="Google Shape;3549;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Arial"/>
                <a:ea typeface="Arial"/>
                <a:cs typeface="Arial"/>
                <a:sym typeface="Arial"/>
              </a:endParaRPr>
            </a:p>
          </p:txBody>
        </p:sp>
      </p:grpSp>
      <p:grpSp>
        <p:nvGrpSpPr>
          <p:cNvPr id="3550" name="Google Shape;3550;p59"/>
          <p:cNvGrpSpPr/>
          <p:nvPr/>
        </p:nvGrpSpPr>
        <p:grpSpPr>
          <a:xfrm>
            <a:off x="2105285" y="3116600"/>
            <a:ext cx="641350" cy="558800"/>
            <a:chOff x="-44" y="1473"/>
            <a:chExt cx="981" cy="1105"/>
          </a:xfrm>
        </p:grpSpPr>
        <p:pic>
          <p:nvPicPr>
            <p:cNvPr descr="desktop_computer_stylized_medium" id="3551" name="Google Shape;3551;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552" name="Google Shape;3552;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Arial"/>
                <a:ea typeface="Arial"/>
                <a:cs typeface="Arial"/>
                <a:sym typeface="Arial"/>
              </a:endParaRPr>
            </a:p>
          </p:txBody>
        </p:sp>
      </p:grpSp>
      <p:grpSp>
        <p:nvGrpSpPr>
          <p:cNvPr id="3553" name="Google Shape;3553;p59"/>
          <p:cNvGrpSpPr/>
          <p:nvPr/>
        </p:nvGrpSpPr>
        <p:grpSpPr>
          <a:xfrm>
            <a:off x="2133860" y="3726200"/>
            <a:ext cx="641350" cy="558800"/>
            <a:chOff x="-44" y="1473"/>
            <a:chExt cx="981" cy="1105"/>
          </a:xfrm>
        </p:grpSpPr>
        <p:pic>
          <p:nvPicPr>
            <p:cNvPr descr="desktop_computer_stylized_medium" id="3554" name="Google Shape;3554;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555" name="Google Shape;3555;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Arial"/>
                <a:ea typeface="Arial"/>
                <a:cs typeface="Arial"/>
                <a:sym typeface="Arial"/>
              </a:endParaRPr>
            </a:p>
          </p:txBody>
        </p:sp>
      </p:grpSp>
      <p:grpSp>
        <p:nvGrpSpPr>
          <p:cNvPr id="3556" name="Google Shape;3556;p59"/>
          <p:cNvGrpSpPr/>
          <p:nvPr/>
        </p:nvGrpSpPr>
        <p:grpSpPr>
          <a:xfrm flipH="1">
            <a:off x="5793048" y="2675275"/>
            <a:ext cx="641350" cy="558800"/>
            <a:chOff x="-44" y="1473"/>
            <a:chExt cx="981" cy="1105"/>
          </a:xfrm>
        </p:grpSpPr>
        <p:pic>
          <p:nvPicPr>
            <p:cNvPr descr="desktop_computer_stylized_medium" id="3557" name="Google Shape;3557;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558" name="Google Shape;3558;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Arial"/>
                <a:ea typeface="Arial"/>
                <a:cs typeface="Arial"/>
                <a:sym typeface="Arial"/>
              </a:endParaRPr>
            </a:p>
          </p:txBody>
        </p:sp>
      </p:grpSp>
      <p:grpSp>
        <p:nvGrpSpPr>
          <p:cNvPr id="3559" name="Google Shape;3559;p59"/>
          <p:cNvGrpSpPr/>
          <p:nvPr/>
        </p:nvGrpSpPr>
        <p:grpSpPr>
          <a:xfrm flipH="1">
            <a:off x="5807335" y="3954800"/>
            <a:ext cx="641350" cy="558800"/>
            <a:chOff x="-44" y="1473"/>
            <a:chExt cx="981" cy="1105"/>
          </a:xfrm>
        </p:grpSpPr>
        <p:pic>
          <p:nvPicPr>
            <p:cNvPr descr="desktop_computer_stylized_medium" id="3560" name="Google Shape;3560;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561" name="Google Shape;3561;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Arial"/>
                <a:ea typeface="Arial"/>
                <a:cs typeface="Arial"/>
                <a:sym typeface="Arial"/>
              </a:endParaRPr>
            </a:p>
          </p:txBody>
        </p:sp>
      </p:grpSp>
      <p:grpSp>
        <p:nvGrpSpPr>
          <p:cNvPr id="3562" name="Google Shape;3562;p59"/>
          <p:cNvGrpSpPr/>
          <p:nvPr/>
        </p:nvGrpSpPr>
        <p:grpSpPr>
          <a:xfrm flipH="1">
            <a:off x="5193019" y="4884750"/>
            <a:ext cx="641350" cy="558800"/>
            <a:chOff x="-44" y="1473"/>
            <a:chExt cx="981" cy="1105"/>
          </a:xfrm>
        </p:grpSpPr>
        <p:pic>
          <p:nvPicPr>
            <p:cNvPr descr="desktop_computer_stylized_medium" id="3563" name="Google Shape;3563;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564" name="Google Shape;3564;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Arial"/>
                <a:ea typeface="Arial"/>
                <a:cs typeface="Arial"/>
                <a:sym typeface="Arial"/>
              </a:endParaRPr>
            </a:p>
          </p:txBody>
        </p:sp>
      </p:grpSp>
      <p:grpSp>
        <p:nvGrpSpPr>
          <p:cNvPr id="3565" name="Google Shape;3565;p59"/>
          <p:cNvGrpSpPr/>
          <p:nvPr/>
        </p:nvGrpSpPr>
        <p:grpSpPr>
          <a:xfrm flipH="1">
            <a:off x="3683849" y="5545761"/>
            <a:ext cx="641350" cy="558800"/>
            <a:chOff x="-44" y="1473"/>
            <a:chExt cx="981" cy="1105"/>
          </a:xfrm>
        </p:grpSpPr>
        <p:pic>
          <p:nvPicPr>
            <p:cNvPr descr="desktop_computer_stylized_medium" id="3566" name="Google Shape;3566;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567" name="Google Shape;3567;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rgbClr val="000000"/>
                </a:solidFill>
                <a:latin typeface="Arial"/>
                <a:ea typeface="Arial"/>
                <a:cs typeface="Arial"/>
                <a:sym typeface="Arial"/>
              </a:endParaRPr>
            </a:p>
          </p:txBody>
        </p:sp>
      </p:grpSp>
      <p:cxnSp>
        <p:nvCxnSpPr>
          <p:cNvPr id="3568" name="Google Shape;3568;p59"/>
          <p:cNvCxnSpPr/>
          <p:nvPr/>
        </p:nvCxnSpPr>
        <p:spPr>
          <a:xfrm>
            <a:off x="2690676" y="2925190"/>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569" name="Google Shape;3569;p59"/>
          <p:cNvCxnSpPr/>
          <p:nvPr/>
        </p:nvCxnSpPr>
        <p:spPr>
          <a:xfrm>
            <a:off x="2692109" y="3524075"/>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570" name="Google Shape;3570;p59"/>
          <p:cNvCxnSpPr/>
          <p:nvPr/>
        </p:nvCxnSpPr>
        <p:spPr>
          <a:xfrm>
            <a:off x="2699264" y="4137247"/>
            <a:ext cx="342900" cy="0"/>
          </a:xfrm>
          <a:prstGeom prst="straightConnector1">
            <a:avLst/>
          </a:prstGeom>
          <a:noFill/>
          <a:ln cap="flat" cmpd="sng" w="19050">
            <a:solidFill>
              <a:schemeClr val="dk1"/>
            </a:solidFill>
            <a:prstDash val="solid"/>
            <a:miter lim="800000"/>
            <a:headEnd len="sm" w="sm" type="none"/>
            <a:tailEnd len="sm" w="sm" type="none"/>
          </a:ln>
        </p:spPr>
      </p:cxnSp>
      <p:cxnSp>
        <p:nvCxnSpPr>
          <p:cNvPr id="3571" name="Google Shape;3571;p59"/>
          <p:cNvCxnSpPr/>
          <p:nvPr/>
        </p:nvCxnSpPr>
        <p:spPr>
          <a:xfrm>
            <a:off x="5623185" y="3081673"/>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572" name="Google Shape;3572;p59"/>
          <p:cNvCxnSpPr/>
          <p:nvPr/>
        </p:nvCxnSpPr>
        <p:spPr>
          <a:xfrm>
            <a:off x="5624546" y="4360781"/>
            <a:ext cx="261087" cy="0"/>
          </a:xfrm>
          <a:prstGeom prst="straightConnector1">
            <a:avLst/>
          </a:prstGeom>
          <a:noFill/>
          <a:ln cap="flat" cmpd="sng" w="19050">
            <a:solidFill>
              <a:schemeClr val="dk1"/>
            </a:solidFill>
            <a:prstDash val="solid"/>
            <a:miter lim="800000"/>
            <a:headEnd len="sm" w="sm" type="none"/>
            <a:tailEnd len="sm" w="sm" type="none"/>
          </a:ln>
        </p:spPr>
      </p:cxnSp>
      <p:cxnSp>
        <p:nvCxnSpPr>
          <p:cNvPr id="3573" name="Google Shape;3573;p59"/>
          <p:cNvCxnSpPr/>
          <p:nvPr/>
        </p:nvCxnSpPr>
        <p:spPr>
          <a:xfrm>
            <a:off x="3883139" y="5341789"/>
            <a:ext cx="0" cy="232696"/>
          </a:xfrm>
          <a:prstGeom prst="straightConnector1">
            <a:avLst/>
          </a:prstGeom>
          <a:noFill/>
          <a:ln cap="flat" cmpd="sng" w="19050">
            <a:solidFill>
              <a:schemeClr val="dk1"/>
            </a:solidFill>
            <a:prstDash val="solid"/>
            <a:miter lim="800000"/>
            <a:headEnd len="sm" w="sm" type="none"/>
            <a:tailEnd len="sm" w="sm" type="none"/>
          </a:ln>
        </p:spPr>
      </p:cxnSp>
      <p:cxnSp>
        <p:nvCxnSpPr>
          <p:cNvPr id="3574" name="Google Shape;3574;p59"/>
          <p:cNvCxnSpPr/>
          <p:nvPr/>
        </p:nvCxnSpPr>
        <p:spPr>
          <a:xfrm>
            <a:off x="4911047" y="5304616"/>
            <a:ext cx="380145" cy="0"/>
          </a:xfrm>
          <a:prstGeom prst="straightConnector1">
            <a:avLst/>
          </a:prstGeom>
          <a:noFill/>
          <a:ln cap="flat" cmpd="sng" w="19050">
            <a:solidFill>
              <a:schemeClr val="dk1"/>
            </a:solidFill>
            <a:prstDash val="solid"/>
            <a:miter lim="800000"/>
            <a:headEnd len="sm" w="sm" type="none"/>
            <a:tailEnd len="sm" w="sm" type="none"/>
          </a:ln>
        </p:spPr>
      </p:cxnSp>
      <p:cxnSp>
        <p:nvCxnSpPr>
          <p:cNvPr id="3575" name="Google Shape;3575;p59"/>
          <p:cNvCxnSpPr/>
          <p:nvPr/>
        </p:nvCxnSpPr>
        <p:spPr>
          <a:xfrm>
            <a:off x="3357797" y="3717874"/>
            <a:ext cx="794264" cy="0"/>
          </a:xfrm>
          <a:prstGeom prst="straightConnector1">
            <a:avLst/>
          </a:prstGeom>
          <a:noFill/>
          <a:ln cap="flat" cmpd="sng" w="19050">
            <a:solidFill>
              <a:schemeClr val="dk1"/>
            </a:solidFill>
            <a:prstDash val="solid"/>
            <a:miter lim="800000"/>
            <a:headEnd len="sm" w="sm" type="none"/>
            <a:tailEnd len="sm" w="sm" type="none"/>
          </a:ln>
        </p:spPr>
      </p:cxnSp>
      <p:cxnSp>
        <p:nvCxnSpPr>
          <p:cNvPr id="3576" name="Google Shape;3576;p59"/>
          <p:cNvCxnSpPr/>
          <p:nvPr/>
        </p:nvCxnSpPr>
        <p:spPr>
          <a:xfrm>
            <a:off x="4540907" y="3723826"/>
            <a:ext cx="975473" cy="0"/>
          </a:xfrm>
          <a:prstGeom prst="straightConnector1">
            <a:avLst/>
          </a:prstGeom>
          <a:noFill/>
          <a:ln cap="flat" cmpd="sng" w="19050">
            <a:solidFill>
              <a:schemeClr val="dk1"/>
            </a:solidFill>
            <a:prstDash val="solid"/>
            <a:miter lim="800000"/>
            <a:headEnd len="sm" w="sm" type="none"/>
            <a:tailEnd len="sm" w="sm" type="none"/>
          </a:ln>
        </p:spPr>
      </p:cxnSp>
      <p:grpSp>
        <p:nvGrpSpPr>
          <p:cNvPr id="3577" name="Google Shape;3577;p59"/>
          <p:cNvGrpSpPr/>
          <p:nvPr/>
        </p:nvGrpSpPr>
        <p:grpSpPr>
          <a:xfrm>
            <a:off x="4046926" y="3577753"/>
            <a:ext cx="632991" cy="300938"/>
            <a:chOff x="7493876" y="2774731"/>
            <a:chExt cx="1481958" cy="894622"/>
          </a:xfrm>
        </p:grpSpPr>
        <p:sp>
          <p:nvSpPr>
            <p:cNvPr id="3578" name="Google Shape;3578;p5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                   </a:t>
              </a:r>
              <a:endParaRPr/>
            </a:p>
          </p:txBody>
        </p:sp>
        <p:sp>
          <p:nvSpPr>
            <p:cNvPr id="3579" name="Google Shape;3579;p59"/>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              </a:t>
              </a:r>
              <a:endParaRPr/>
            </a:p>
          </p:txBody>
        </p:sp>
        <p:grpSp>
          <p:nvGrpSpPr>
            <p:cNvPr id="3580" name="Google Shape;3580;p59"/>
            <p:cNvGrpSpPr/>
            <p:nvPr/>
          </p:nvGrpSpPr>
          <p:grpSpPr>
            <a:xfrm>
              <a:off x="7713663" y="2848339"/>
              <a:ext cx="1042107" cy="425543"/>
              <a:chOff x="7786941" y="2884917"/>
              <a:chExt cx="897649" cy="353919"/>
            </a:xfrm>
          </p:grpSpPr>
          <p:sp>
            <p:nvSpPr>
              <p:cNvPr id="3581" name="Google Shape;3581;p5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3582" name="Google Shape;3582;p5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3583" name="Google Shape;3583;p5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sp>
            <p:nvSpPr>
              <p:cNvPr id="3584" name="Google Shape;3584;p5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000"/>
                  <a:buFont typeface="Calibri"/>
                  <a:buNone/>
                </a:pPr>
                <a:r>
                  <a:t/>
                </a:r>
                <a:endParaRPr b="0" i="0" sz="2000" u="none" cap="none" strike="noStrike">
                  <a:solidFill>
                    <a:srgbClr val="FFFFFF"/>
                  </a:solidFill>
                  <a:latin typeface="Calibri"/>
                  <a:ea typeface="Calibri"/>
                  <a:cs typeface="Calibri"/>
                  <a:sym typeface="Calibri"/>
                </a:endParaRPr>
              </a:p>
            </p:txBody>
          </p:sp>
        </p:grpSp>
      </p:grpSp>
      <p:grpSp>
        <p:nvGrpSpPr>
          <p:cNvPr id="3585" name="Google Shape;3585;p59"/>
          <p:cNvGrpSpPr/>
          <p:nvPr/>
        </p:nvGrpSpPr>
        <p:grpSpPr>
          <a:xfrm>
            <a:off x="4199467" y="1861963"/>
            <a:ext cx="1778000" cy="1399961"/>
            <a:chOff x="4199467" y="1861963"/>
            <a:chExt cx="1778000" cy="1399961"/>
          </a:xfrm>
        </p:grpSpPr>
        <p:sp>
          <p:nvSpPr>
            <p:cNvPr id="3586" name="Google Shape;3586;p59"/>
            <p:cNvSpPr txBox="1"/>
            <p:nvPr/>
          </p:nvSpPr>
          <p:spPr>
            <a:xfrm>
              <a:off x="4199467" y="1861963"/>
              <a:ext cx="1778000" cy="409023"/>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400"/>
                <a:buFont typeface="Calibri"/>
                <a:buNone/>
              </a:pPr>
              <a:r>
                <a:rPr b="0" i="0" lang="en-US" sz="2400" u="none" cap="none" strike="noStrike">
                  <a:solidFill>
                    <a:srgbClr val="CC0000"/>
                  </a:solidFill>
                  <a:latin typeface="Calibri"/>
                  <a:ea typeface="Calibri"/>
                  <a:cs typeface="Calibri"/>
                  <a:sym typeface="Calibri"/>
                </a:rPr>
                <a:t>DHCP server</a:t>
              </a:r>
              <a:endParaRPr/>
            </a:p>
          </p:txBody>
        </p:sp>
        <p:grpSp>
          <p:nvGrpSpPr>
            <p:cNvPr id="3587" name="Google Shape;3587;p59"/>
            <p:cNvGrpSpPr/>
            <p:nvPr/>
          </p:nvGrpSpPr>
          <p:grpSpPr>
            <a:xfrm>
              <a:off x="4496295" y="2275617"/>
              <a:ext cx="1061308" cy="986307"/>
              <a:chOff x="4496295" y="2275617"/>
              <a:chExt cx="1061308" cy="986307"/>
            </a:xfrm>
          </p:grpSpPr>
          <p:grpSp>
            <p:nvGrpSpPr>
              <p:cNvPr id="3588" name="Google Shape;3588;p59"/>
              <p:cNvGrpSpPr/>
              <p:nvPr/>
            </p:nvGrpSpPr>
            <p:grpSpPr>
              <a:xfrm>
                <a:off x="4733925" y="2275617"/>
                <a:ext cx="365672" cy="681037"/>
                <a:chOff x="4140" y="429"/>
                <a:chExt cx="1425" cy="2396"/>
              </a:xfrm>
            </p:grpSpPr>
            <p:sp>
              <p:nvSpPr>
                <p:cNvPr id="3589" name="Google Shape;3589;p59"/>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90" name="Google Shape;3590;p59"/>
                <p:cNvSpPr/>
                <p:nvPr/>
              </p:nvSpPr>
              <p:spPr>
                <a:xfrm>
                  <a:off x="4208" y="429"/>
                  <a:ext cx="1048"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59"/>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92" name="Google Shape;3592;p59"/>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93" name="Google Shape;3593;p59"/>
                <p:cNvSpPr/>
                <p:nvPr/>
              </p:nvSpPr>
              <p:spPr>
                <a:xfrm>
                  <a:off x="4213" y="691"/>
                  <a:ext cx="597" cy="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94" name="Google Shape;3594;p59"/>
                <p:cNvGrpSpPr/>
                <p:nvPr/>
              </p:nvGrpSpPr>
              <p:grpSpPr>
                <a:xfrm>
                  <a:off x="4748" y="669"/>
                  <a:ext cx="580" cy="145"/>
                  <a:chOff x="613" y="2569"/>
                  <a:chExt cx="724" cy="139"/>
                </a:xfrm>
              </p:grpSpPr>
              <p:sp>
                <p:nvSpPr>
                  <p:cNvPr id="3595" name="Google Shape;3595;p59"/>
                  <p:cNvSpPr/>
                  <p:nvPr/>
                </p:nvSpPr>
                <p:spPr>
                  <a:xfrm>
                    <a:off x="613" y="2569"/>
                    <a:ext cx="724"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59"/>
                  <p:cNvSpPr/>
                  <p:nvPr/>
                </p:nvSpPr>
                <p:spPr>
                  <a:xfrm>
                    <a:off x="627" y="2585"/>
                    <a:ext cx="689"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97" name="Google Shape;3597;p59"/>
                <p:cNvSpPr/>
                <p:nvPr/>
              </p:nvSpPr>
              <p:spPr>
                <a:xfrm>
                  <a:off x="4224" y="1021"/>
                  <a:ext cx="597" cy="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98" name="Google Shape;3598;p59"/>
                <p:cNvGrpSpPr/>
                <p:nvPr/>
              </p:nvGrpSpPr>
              <p:grpSpPr>
                <a:xfrm>
                  <a:off x="4749" y="993"/>
                  <a:ext cx="580" cy="134"/>
                  <a:chOff x="616" y="2567"/>
                  <a:chExt cx="724" cy="139"/>
                </a:xfrm>
              </p:grpSpPr>
              <p:sp>
                <p:nvSpPr>
                  <p:cNvPr id="3599" name="Google Shape;3599;p59"/>
                  <p:cNvSpPr/>
                  <p:nvPr/>
                </p:nvSpPr>
                <p:spPr>
                  <a:xfrm>
                    <a:off x="616" y="2567"/>
                    <a:ext cx="724"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59"/>
                  <p:cNvSpPr/>
                  <p:nvPr/>
                </p:nvSpPr>
                <p:spPr>
                  <a:xfrm>
                    <a:off x="630" y="2584"/>
                    <a:ext cx="689" cy="10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01" name="Google Shape;3601;p59"/>
                <p:cNvSpPr/>
                <p:nvPr/>
              </p:nvSpPr>
              <p:spPr>
                <a:xfrm>
                  <a:off x="4219" y="1356"/>
                  <a:ext cx="591" cy="5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59"/>
                <p:cNvSpPr/>
                <p:nvPr/>
              </p:nvSpPr>
              <p:spPr>
                <a:xfrm>
                  <a:off x="4230" y="1658"/>
                  <a:ext cx="591" cy="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03" name="Google Shape;3603;p59"/>
                <p:cNvGrpSpPr/>
                <p:nvPr/>
              </p:nvGrpSpPr>
              <p:grpSpPr>
                <a:xfrm>
                  <a:off x="4737" y="1636"/>
                  <a:ext cx="580" cy="151"/>
                  <a:chOff x="617" y="2576"/>
                  <a:chExt cx="723" cy="139"/>
                </a:xfrm>
              </p:grpSpPr>
              <p:sp>
                <p:nvSpPr>
                  <p:cNvPr id="3604" name="Google Shape;3604;p59"/>
                  <p:cNvSpPr/>
                  <p:nvPr/>
                </p:nvSpPr>
                <p:spPr>
                  <a:xfrm>
                    <a:off x="617" y="2576"/>
                    <a:ext cx="723"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59"/>
                  <p:cNvSpPr/>
                  <p:nvPr/>
                </p:nvSpPr>
                <p:spPr>
                  <a:xfrm>
                    <a:off x="631" y="2586"/>
                    <a:ext cx="688"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06" name="Google Shape;3606;p59"/>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3607" name="Google Shape;3607;p59"/>
                <p:cNvGrpSpPr/>
                <p:nvPr/>
              </p:nvGrpSpPr>
              <p:grpSpPr>
                <a:xfrm>
                  <a:off x="4737" y="1328"/>
                  <a:ext cx="586" cy="140"/>
                  <a:chOff x="612" y="2569"/>
                  <a:chExt cx="730" cy="140"/>
                </a:xfrm>
              </p:grpSpPr>
              <p:sp>
                <p:nvSpPr>
                  <p:cNvPr id="3608" name="Google Shape;3608;p59"/>
                  <p:cNvSpPr/>
                  <p:nvPr/>
                </p:nvSpPr>
                <p:spPr>
                  <a:xfrm>
                    <a:off x="612" y="2569"/>
                    <a:ext cx="730" cy="140"/>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59"/>
                  <p:cNvSpPr/>
                  <p:nvPr/>
                </p:nvSpPr>
                <p:spPr>
                  <a:xfrm>
                    <a:off x="626" y="2586"/>
                    <a:ext cx="695"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10" name="Google Shape;3610;p59"/>
                <p:cNvSpPr/>
                <p:nvPr/>
              </p:nvSpPr>
              <p:spPr>
                <a:xfrm>
                  <a:off x="5250" y="429"/>
                  <a:ext cx="68" cy="229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59"/>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12" name="Google Shape;3612;p59"/>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13" name="Google Shape;3613;p59"/>
                <p:cNvSpPr/>
                <p:nvPr/>
              </p:nvSpPr>
              <p:spPr>
                <a:xfrm>
                  <a:off x="5514" y="2613"/>
                  <a:ext cx="51"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59"/>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15" name="Google Shape;3615;p59"/>
                <p:cNvSpPr/>
                <p:nvPr/>
              </p:nvSpPr>
              <p:spPr>
                <a:xfrm>
                  <a:off x="4140" y="2680"/>
                  <a:ext cx="1200" cy="145"/>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59"/>
                <p:cNvSpPr/>
                <p:nvPr/>
              </p:nvSpPr>
              <p:spPr>
                <a:xfrm>
                  <a:off x="4208" y="2713"/>
                  <a:ext cx="1070" cy="78"/>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59"/>
                <p:cNvSpPr/>
                <p:nvPr/>
              </p:nvSpPr>
              <p:spPr>
                <a:xfrm>
                  <a:off x="4309" y="2384"/>
                  <a:ext cx="158"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59"/>
                <p:cNvSpPr/>
                <p:nvPr/>
              </p:nvSpPr>
              <p:spPr>
                <a:xfrm>
                  <a:off x="4484" y="2384"/>
                  <a:ext cx="163" cy="145"/>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3619" name="Google Shape;3619;p59"/>
                <p:cNvSpPr/>
                <p:nvPr/>
              </p:nvSpPr>
              <p:spPr>
                <a:xfrm>
                  <a:off x="4664" y="2384"/>
                  <a:ext cx="158" cy="14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59"/>
                <p:cNvSpPr/>
                <p:nvPr/>
              </p:nvSpPr>
              <p:spPr>
                <a:xfrm>
                  <a:off x="5064" y="1836"/>
                  <a:ext cx="84" cy="76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21" name="Google Shape;3621;p59"/>
              <p:cNvCxnSpPr/>
              <p:nvPr/>
            </p:nvCxnSpPr>
            <p:spPr>
              <a:xfrm rot="10800000">
                <a:off x="5013585" y="2937914"/>
                <a:ext cx="544018" cy="0"/>
              </a:xfrm>
              <a:prstGeom prst="straightConnector1">
                <a:avLst/>
              </a:prstGeom>
              <a:noFill/>
              <a:ln cap="flat" cmpd="sng" w="19050">
                <a:solidFill>
                  <a:schemeClr val="dk1"/>
                </a:solidFill>
                <a:prstDash val="solid"/>
                <a:miter lim="800000"/>
                <a:headEnd len="sm" w="sm" type="none"/>
                <a:tailEnd len="sm" w="sm" type="none"/>
              </a:ln>
            </p:spPr>
          </p:cxnSp>
          <p:sp>
            <p:nvSpPr>
              <p:cNvPr id="3622" name="Google Shape;3622;p59"/>
              <p:cNvSpPr txBox="1"/>
              <p:nvPr/>
            </p:nvSpPr>
            <p:spPr>
              <a:xfrm>
                <a:off x="4496295" y="2923370"/>
                <a:ext cx="104067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223.1.2.5</a:t>
                </a:r>
                <a:endParaRPr b="0" i="0" sz="1400" u="none" cap="none" strike="noStrike">
                  <a:solidFill>
                    <a:srgbClr val="000000"/>
                  </a:solidFill>
                  <a:latin typeface="Comic Sans MS"/>
                  <a:ea typeface="Comic Sans MS"/>
                  <a:cs typeface="Comic Sans MS"/>
                  <a:sym typeface="Comic Sans MS"/>
                </a:endParaRPr>
              </a:p>
            </p:txBody>
          </p:sp>
        </p:grpSp>
      </p:grpSp>
      <p:pic>
        <p:nvPicPr>
          <p:cNvPr descr="access_point_stylized_small" id="3623" name="Google Shape;3623;p59"/>
          <p:cNvPicPr preferRelativeResize="0"/>
          <p:nvPr/>
        </p:nvPicPr>
        <p:blipFill rotWithShape="1">
          <a:blip r:embed="rId4">
            <a:alphaModFix/>
          </a:blip>
          <a:srcRect b="0" l="0" r="0" t="0"/>
          <a:stretch/>
        </p:blipFill>
        <p:spPr>
          <a:xfrm>
            <a:off x="5480205" y="3404249"/>
            <a:ext cx="587412" cy="486930"/>
          </a:xfrm>
          <a:prstGeom prst="rect">
            <a:avLst/>
          </a:prstGeom>
          <a:noFill/>
          <a:ln>
            <a:noFill/>
          </a:ln>
        </p:spPr>
      </p:pic>
      <p:grpSp>
        <p:nvGrpSpPr>
          <p:cNvPr id="3624" name="Google Shape;3624;p59"/>
          <p:cNvGrpSpPr/>
          <p:nvPr/>
        </p:nvGrpSpPr>
        <p:grpSpPr>
          <a:xfrm>
            <a:off x="6417296" y="3245381"/>
            <a:ext cx="4688026" cy="1596861"/>
            <a:chOff x="6417296" y="3245381"/>
            <a:chExt cx="4688026" cy="1596861"/>
          </a:xfrm>
        </p:grpSpPr>
        <p:grpSp>
          <p:nvGrpSpPr>
            <p:cNvPr id="3625" name="Google Shape;3625;p59"/>
            <p:cNvGrpSpPr/>
            <p:nvPr/>
          </p:nvGrpSpPr>
          <p:grpSpPr>
            <a:xfrm>
              <a:off x="7290172" y="3245381"/>
              <a:ext cx="1015378" cy="926641"/>
              <a:chOff x="7432700" y="2327293"/>
              <a:chExt cx="534987" cy="414882"/>
            </a:xfrm>
          </p:grpSpPr>
          <p:pic>
            <p:nvPicPr>
              <p:cNvPr descr="antenna_stylized" id="3626" name="Google Shape;3626;p59"/>
              <p:cNvPicPr preferRelativeResize="0"/>
              <p:nvPr/>
            </p:nvPicPr>
            <p:blipFill rotWithShape="1">
              <a:blip r:embed="rId5">
                <a:alphaModFix/>
              </a:blip>
              <a:srcRect b="0" l="0" r="0" t="0"/>
              <a:stretch/>
            </p:blipFill>
            <p:spPr>
              <a:xfrm>
                <a:off x="7432700" y="2327293"/>
                <a:ext cx="530702" cy="223756"/>
              </a:xfrm>
              <a:prstGeom prst="rect">
                <a:avLst/>
              </a:prstGeom>
              <a:noFill/>
              <a:ln>
                <a:noFill/>
              </a:ln>
            </p:spPr>
          </p:pic>
          <p:pic>
            <p:nvPicPr>
              <p:cNvPr descr="laptop_keyboard" id="3627" name="Google Shape;3627;p59"/>
              <p:cNvPicPr preferRelativeResize="0"/>
              <p:nvPr/>
            </p:nvPicPr>
            <p:blipFill rotWithShape="1">
              <a:blip r:embed="rId6">
                <a:alphaModFix/>
              </a:blip>
              <a:srcRect b="0" l="0" r="0" t="0"/>
              <a:stretch/>
            </p:blipFill>
            <p:spPr>
              <a:xfrm flipH="1" rot="109064">
                <a:off x="7458407" y="2575770"/>
                <a:ext cx="437221" cy="159511"/>
              </a:xfrm>
              <a:prstGeom prst="rect">
                <a:avLst/>
              </a:prstGeom>
              <a:noFill/>
              <a:ln>
                <a:noFill/>
              </a:ln>
            </p:spPr>
          </p:pic>
          <p:sp>
            <p:nvSpPr>
              <p:cNvPr id="3628" name="Google Shape;3628;p59"/>
              <p:cNvSpPr/>
              <p:nvPr/>
            </p:nvSpPr>
            <p:spPr>
              <a:xfrm>
                <a:off x="7603304" y="2420984"/>
                <a:ext cx="351919" cy="208167"/>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3629" name="Google Shape;3629;p59"/>
              <p:cNvPicPr preferRelativeResize="0"/>
              <p:nvPr/>
            </p:nvPicPr>
            <p:blipFill rotWithShape="1">
              <a:blip r:embed="rId7">
                <a:alphaModFix/>
              </a:blip>
              <a:srcRect b="0" l="0" r="0" t="0"/>
              <a:stretch/>
            </p:blipFill>
            <p:spPr>
              <a:xfrm>
                <a:off x="7620637" y="2426338"/>
                <a:ext cx="319785" cy="189429"/>
              </a:xfrm>
              <a:prstGeom prst="rect">
                <a:avLst/>
              </a:prstGeom>
              <a:noFill/>
              <a:ln>
                <a:noFill/>
              </a:ln>
            </p:spPr>
          </p:pic>
          <p:sp>
            <p:nvSpPr>
              <p:cNvPr id="3630" name="Google Shape;3630;p59"/>
              <p:cNvSpPr/>
              <p:nvPr/>
            </p:nvSpPr>
            <p:spPr>
              <a:xfrm>
                <a:off x="7667378" y="2414843"/>
                <a:ext cx="298167" cy="3873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31" name="Google Shape;3631;p59"/>
              <p:cNvSpPr/>
              <p:nvPr/>
            </p:nvSpPr>
            <p:spPr>
              <a:xfrm>
                <a:off x="7600188" y="2414528"/>
                <a:ext cx="82770" cy="161243"/>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32" name="Google Shape;3632;p59"/>
              <p:cNvSpPr/>
              <p:nvPr/>
            </p:nvSpPr>
            <p:spPr>
              <a:xfrm>
                <a:off x="7874205" y="2443344"/>
                <a:ext cx="89197" cy="18612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33" name="Google Shape;3633;p59"/>
              <p:cNvSpPr/>
              <p:nvPr/>
            </p:nvSpPr>
            <p:spPr>
              <a:xfrm>
                <a:off x="7599214" y="2567582"/>
                <a:ext cx="327185" cy="62828"/>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34" name="Google Shape;3634;p59"/>
              <p:cNvSpPr/>
              <p:nvPr/>
            </p:nvSpPr>
            <p:spPr>
              <a:xfrm>
                <a:off x="7884138" y="2444918"/>
                <a:ext cx="83549" cy="186909"/>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35" name="Google Shape;3635;p59"/>
              <p:cNvSpPr/>
              <p:nvPr/>
            </p:nvSpPr>
            <p:spPr>
              <a:xfrm>
                <a:off x="7599603" y="2575928"/>
                <a:ext cx="290961" cy="62041"/>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3636" name="Google Shape;3636;p59"/>
              <p:cNvGrpSpPr/>
              <p:nvPr/>
            </p:nvGrpSpPr>
            <p:grpSpPr>
              <a:xfrm>
                <a:off x="7594735" y="2642220"/>
                <a:ext cx="98740" cy="36846"/>
                <a:chOff x="1740" y="2642"/>
                <a:chExt cx="752" cy="327"/>
              </a:xfrm>
            </p:grpSpPr>
            <p:sp>
              <p:nvSpPr>
                <p:cNvPr id="3637" name="Google Shape;3637;p59"/>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38" name="Google Shape;3638;p59"/>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39" name="Google Shape;3639;p59"/>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40" name="Google Shape;3640;p59"/>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41" name="Google Shape;3641;p59"/>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42" name="Google Shape;3642;p59"/>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3643" name="Google Shape;3643;p59"/>
              <p:cNvSpPr/>
              <p:nvPr/>
            </p:nvSpPr>
            <p:spPr>
              <a:xfrm>
                <a:off x="7763780" y="2647731"/>
                <a:ext cx="119578" cy="80936"/>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44" name="Google Shape;3644;p59"/>
              <p:cNvSpPr/>
              <p:nvPr/>
            </p:nvSpPr>
            <p:spPr>
              <a:xfrm>
                <a:off x="7458602" y="2654187"/>
                <a:ext cx="305957" cy="73850"/>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45" name="Google Shape;3645;p59"/>
              <p:cNvSpPr/>
              <p:nvPr/>
            </p:nvSpPr>
            <p:spPr>
              <a:xfrm>
                <a:off x="7458797" y="2640645"/>
                <a:ext cx="3311" cy="14959"/>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46" name="Google Shape;3646;p59"/>
              <p:cNvSpPr/>
              <p:nvPr/>
            </p:nvSpPr>
            <p:spPr>
              <a:xfrm>
                <a:off x="7458992" y="2579707"/>
                <a:ext cx="142170" cy="6188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47" name="Google Shape;3647;p59"/>
              <p:cNvSpPr/>
              <p:nvPr/>
            </p:nvSpPr>
            <p:spPr>
              <a:xfrm>
                <a:off x="7468535" y="2643795"/>
                <a:ext cx="290182" cy="7101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48" name="Google Shape;3648;p59"/>
              <p:cNvSpPr/>
              <p:nvPr/>
            </p:nvSpPr>
            <p:spPr>
              <a:xfrm flipH="1" rot="10800000">
                <a:off x="7758327" y="2638756"/>
                <a:ext cx="118410" cy="7353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3649" name="Google Shape;3649;p59"/>
            <p:cNvSpPr txBox="1"/>
            <p:nvPr/>
          </p:nvSpPr>
          <p:spPr>
            <a:xfrm>
              <a:off x="7489203" y="4119287"/>
              <a:ext cx="3616119" cy="722955"/>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arriving </a:t>
              </a:r>
              <a:r>
                <a:rPr b="0" i="0" lang="en-US" sz="2400" u="none" cap="none" strike="noStrike">
                  <a:solidFill>
                    <a:srgbClr val="CC0000"/>
                  </a:solidFill>
                  <a:latin typeface="Calibri"/>
                  <a:ea typeface="Calibri"/>
                  <a:cs typeface="Calibri"/>
                  <a:sym typeface="Calibri"/>
                </a:rPr>
                <a:t>DHCP client</a:t>
              </a:r>
              <a:r>
                <a:rPr b="0" i="0" lang="en-US" sz="2400" u="none" cap="none" strike="noStrike">
                  <a:solidFill>
                    <a:srgbClr val="000000"/>
                  </a:solidFill>
                  <a:latin typeface="Calibri"/>
                  <a:ea typeface="Calibri"/>
                  <a:cs typeface="Calibri"/>
                  <a:sym typeface="Calibri"/>
                </a:rPr>
                <a:t> needs </a:t>
              </a:r>
              <a:endParaRPr/>
            </a:p>
            <a:p>
              <a:pPr indent="0" lvl="0" marL="0" marR="0" rtl="0" algn="l">
                <a:lnSpc>
                  <a:spcPct val="85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address in this network</a:t>
              </a:r>
              <a:endParaRPr/>
            </a:p>
          </p:txBody>
        </p:sp>
        <p:sp>
          <p:nvSpPr>
            <p:cNvPr id="3650" name="Google Shape;3650;p59"/>
            <p:cNvSpPr/>
            <p:nvPr/>
          </p:nvSpPr>
          <p:spPr>
            <a:xfrm>
              <a:off x="6417296" y="3433832"/>
              <a:ext cx="976312" cy="374650"/>
            </a:xfrm>
            <a:prstGeom prst="leftArrow">
              <a:avLst>
                <a:gd fmla="val 50000" name="adj1"/>
                <a:gd fmla="val 65148" name="adj2"/>
              </a:avLst>
            </a:prstGeom>
            <a:gradFill>
              <a:gsLst>
                <a:gs pos="0">
                  <a:srgbClr val="CC0000"/>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651" name="Google Shape;3651;p59"/>
          <p:cNvSpPr txBox="1"/>
          <p:nvPr/>
        </p:nvSpPr>
        <p:spPr>
          <a:xfrm>
            <a:off x="7145867" y="1456267"/>
            <a:ext cx="4690533"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Typically, DHCP server will be  co-located in router, serving all subnets to which router is attached</a:t>
            </a:r>
            <a:endParaRPr/>
          </a:p>
        </p:txBody>
      </p:sp>
      <p:sp>
        <p:nvSpPr>
          <p:cNvPr id="3652" name="Google Shape;3652;p5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5"/>
                                        </p:tgtEl>
                                        <p:attrNameLst>
                                          <p:attrName>style.visibility</p:attrName>
                                        </p:attrNameLst>
                                      </p:cBhvr>
                                      <p:to>
                                        <p:strVal val="visible"/>
                                      </p:to>
                                    </p:set>
                                    <p:animEffect filter="fade" transition="in">
                                      <p:cBhvr>
                                        <p:cTn dur="500"/>
                                        <p:tgtEl>
                                          <p:spTgt spid="3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1"/>
                                        </p:tgtEl>
                                        <p:attrNameLst>
                                          <p:attrName>style.visibility</p:attrName>
                                        </p:attrNameLst>
                                      </p:cBhvr>
                                      <p:to>
                                        <p:strVal val="visible"/>
                                      </p:to>
                                    </p:set>
                                    <p:animEffect filter="fade" transition="in">
                                      <p:cBhvr>
                                        <p:cTn dur="500"/>
                                        <p:tgtEl>
                                          <p:spTgt spid="3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4"/>
                                        </p:tgtEl>
                                        <p:attrNameLst>
                                          <p:attrName>style.visibility</p:attrName>
                                        </p:attrNameLst>
                                      </p:cBhvr>
                                      <p:to>
                                        <p:strVal val="visible"/>
                                      </p:to>
                                    </p:set>
                                    <p:animEffect filter="fade" transition="in">
                                      <p:cBhvr>
                                        <p:cTn dur="500"/>
                                        <p:tgtEl>
                                          <p:spTgt spid="3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7" name="Shape 3657"/>
        <p:cNvGrpSpPr/>
        <p:nvPr/>
      </p:nvGrpSpPr>
      <p:grpSpPr>
        <a:xfrm>
          <a:off x="0" y="0"/>
          <a:ext cx="0" cy="0"/>
          <a:chOff x="0" y="0"/>
          <a:chExt cx="0" cy="0"/>
        </a:xfrm>
      </p:grpSpPr>
      <p:sp>
        <p:nvSpPr>
          <p:cNvPr id="3658" name="Google Shape;3658;p60"/>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DHCP client-server scenario</a:t>
            </a:r>
            <a:endParaRPr/>
          </a:p>
        </p:txBody>
      </p:sp>
      <p:sp>
        <p:nvSpPr>
          <p:cNvPr id="3659" name="Google Shape;3659;p60"/>
          <p:cNvSpPr txBox="1"/>
          <p:nvPr/>
        </p:nvSpPr>
        <p:spPr>
          <a:xfrm>
            <a:off x="2603536" y="1300439"/>
            <a:ext cx="234218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DHCP server: 223.1.2.5</a:t>
            </a:r>
            <a:endParaRPr/>
          </a:p>
        </p:txBody>
      </p:sp>
      <p:sp>
        <p:nvSpPr>
          <p:cNvPr id="3660" name="Google Shape;3660;p60"/>
          <p:cNvSpPr/>
          <p:nvPr/>
        </p:nvSpPr>
        <p:spPr>
          <a:xfrm>
            <a:off x="8680174" y="1466575"/>
            <a:ext cx="2066580" cy="329834"/>
          </a:xfrm>
          <a:prstGeom prst="rect">
            <a:avLst/>
          </a:prstGeom>
          <a:noFill/>
          <a:ln>
            <a:noFill/>
          </a:ln>
        </p:spPr>
        <p:txBody>
          <a:bodyPr anchorCtr="0" anchor="t" bIns="45700" lIns="91425" spcFirstLastPara="1" rIns="91425" wrap="square" tIns="45700">
            <a:noAutofit/>
          </a:bodyPr>
          <a:lstStyle/>
          <a:p>
            <a:pPr indent="0" lvl="0" marL="0" marR="0" rtl="0" algn="ctr">
              <a:lnSpc>
                <a:spcPct val="85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Arriving client</a:t>
            </a:r>
            <a:endParaRPr b="0" i="0" sz="1800" u="none" cap="none" strike="noStrike">
              <a:solidFill>
                <a:srgbClr val="000000"/>
              </a:solidFill>
              <a:latin typeface="Calibri"/>
              <a:ea typeface="Calibri"/>
              <a:cs typeface="Calibri"/>
              <a:sym typeface="Calibri"/>
            </a:endParaRPr>
          </a:p>
        </p:txBody>
      </p:sp>
      <p:cxnSp>
        <p:nvCxnSpPr>
          <p:cNvPr id="3661" name="Google Shape;3661;p60"/>
          <p:cNvCxnSpPr/>
          <p:nvPr/>
        </p:nvCxnSpPr>
        <p:spPr>
          <a:xfrm flipH="1">
            <a:off x="4572552" y="2256526"/>
            <a:ext cx="11113" cy="4027487"/>
          </a:xfrm>
          <a:prstGeom prst="straightConnector1">
            <a:avLst/>
          </a:prstGeom>
          <a:noFill/>
          <a:ln cap="flat" cmpd="sng" w="9525">
            <a:solidFill>
              <a:srgbClr val="808080"/>
            </a:solidFill>
            <a:prstDash val="solid"/>
            <a:round/>
            <a:headEnd len="med" w="med" type="none"/>
            <a:tailEnd len="med" w="med" type="triangle"/>
          </a:ln>
        </p:spPr>
      </p:cxnSp>
      <p:cxnSp>
        <p:nvCxnSpPr>
          <p:cNvPr id="3662" name="Google Shape;3662;p60"/>
          <p:cNvCxnSpPr/>
          <p:nvPr/>
        </p:nvCxnSpPr>
        <p:spPr>
          <a:xfrm flipH="1">
            <a:off x="9098515" y="2332726"/>
            <a:ext cx="11112" cy="4140200"/>
          </a:xfrm>
          <a:prstGeom prst="straightConnector1">
            <a:avLst/>
          </a:prstGeom>
          <a:noFill/>
          <a:ln cap="flat" cmpd="sng" w="9525">
            <a:solidFill>
              <a:srgbClr val="808080"/>
            </a:solidFill>
            <a:prstDash val="solid"/>
            <a:round/>
            <a:headEnd len="med" w="med" type="none"/>
            <a:tailEnd len="med" w="med" type="triangle"/>
          </a:ln>
        </p:spPr>
      </p:cxnSp>
      <p:grpSp>
        <p:nvGrpSpPr>
          <p:cNvPr id="3663" name="Google Shape;3663;p60"/>
          <p:cNvGrpSpPr/>
          <p:nvPr/>
        </p:nvGrpSpPr>
        <p:grpSpPr>
          <a:xfrm>
            <a:off x="4617002" y="1435788"/>
            <a:ext cx="4395788" cy="1401763"/>
            <a:chOff x="1860550" y="1343025"/>
            <a:chExt cx="4395788" cy="1401763"/>
          </a:xfrm>
        </p:grpSpPr>
        <p:cxnSp>
          <p:nvCxnSpPr>
            <p:cNvPr id="3664" name="Google Shape;3664;p60"/>
            <p:cNvCxnSpPr/>
            <p:nvPr/>
          </p:nvCxnSpPr>
          <p:spPr>
            <a:xfrm flipH="1">
              <a:off x="1860550" y="2208213"/>
              <a:ext cx="4395788" cy="536575"/>
            </a:xfrm>
            <a:prstGeom prst="straightConnector1">
              <a:avLst/>
            </a:prstGeom>
            <a:noFill/>
            <a:ln cap="flat" cmpd="sng" w="19050">
              <a:solidFill>
                <a:srgbClr val="000000"/>
              </a:solidFill>
              <a:prstDash val="solid"/>
              <a:round/>
              <a:headEnd len="med" w="med" type="none"/>
              <a:tailEnd len="med" w="med" type="triangle"/>
            </a:ln>
          </p:spPr>
        </p:cxnSp>
        <p:grpSp>
          <p:nvGrpSpPr>
            <p:cNvPr id="3665" name="Google Shape;3665;p60"/>
            <p:cNvGrpSpPr/>
            <p:nvPr/>
          </p:nvGrpSpPr>
          <p:grpSpPr>
            <a:xfrm>
              <a:off x="3389313" y="1343025"/>
              <a:ext cx="2673350" cy="1116013"/>
              <a:chOff x="11865" y="3885"/>
              <a:chExt cx="3720" cy="1260"/>
            </a:xfrm>
          </p:grpSpPr>
          <p:sp>
            <p:nvSpPr>
              <p:cNvPr id="3666" name="Google Shape;3666;p60"/>
              <p:cNvSpPr txBox="1"/>
              <p:nvPr/>
            </p:nvSpPr>
            <p:spPr>
              <a:xfrm>
                <a:off x="11865" y="3885"/>
                <a:ext cx="2062" cy="49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DHCP discover</a:t>
                </a:r>
                <a:endParaRPr b="1" i="0" sz="1200" u="none" cap="none" strike="noStrike">
                  <a:solidFill>
                    <a:srgbClr val="000000"/>
                  </a:solidFill>
                  <a:latin typeface="Comic Sans MS"/>
                  <a:ea typeface="Comic Sans MS"/>
                  <a:cs typeface="Comic Sans MS"/>
                  <a:sym typeface="Comic Sans MS"/>
                </a:endParaRPr>
              </a:p>
            </p:txBody>
          </p:sp>
          <p:sp>
            <p:nvSpPr>
              <p:cNvPr id="3667" name="Google Shape;3667;p60"/>
              <p:cNvSpPr txBox="1"/>
              <p:nvPr/>
            </p:nvSpPr>
            <p:spPr>
              <a:xfrm>
                <a:off x="12015" y="4231"/>
                <a:ext cx="3570" cy="914"/>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src : 0.0.0.0, 68     </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dest.: 255.255.255.255,67</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yiaddr:    0.0.0.0</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transaction ID: 654</a:t>
                </a:r>
                <a:endParaRPr b="0" i="0" sz="1600" u="none" cap="none" strike="noStrike">
                  <a:solidFill>
                    <a:srgbClr val="000000"/>
                  </a:solidFill>
                  <a:latin typeface="Comic Sans MS"/>
                  <a:ea typeface="Comic Sans MS"/>
                  <a:cs typeface="Comic Sans MS"/>
                  <a:sym typeface="Comic Sans MS"/>
                </a:endParaRPr>
              </a:p>
            </p:txBody>
          </p:sp>
        </p:grpSp>
      </p:grpSp>
      <p:cxnSp>
        <p:nvCxnSpPr>
          <p:cNvPr id="3668" name="Google Shape;3668;p60"/>
          <p:cNvCxnSpPr/>
          <p:nvPr/>
        </p:nvCxnSpPr>
        <p:spPr>
          <a:xfrm>
            <a:off x="4659865" y="3286813"/>
            <a:ext cx="4395787" cy="538163"/>
          </a:xfrm>
          <a:prstGeom prst="straightConnector1">
            <a:avLst/>
          </a:prstGeom>
          <a:noFill/>
          <a:ln cap="flat" cmpd="sng" w="19050">
            <a:solidFill>
              <a:srgbClr val="000000"/>
            </a:solidFill>
            <a:prstDash val="solid"/>
            <a:round/>
            <a:headEnd len="med" w="med" type="none"/>
            <a:tailEnd len="med" w="med" type="triangle"/>
          </a:ln>
        </p:spPr>
      </p:cxnSp>
      <p:grpSp>
        <p:nvGrpSpPr>
          <p:cNvPr id="3669" name="Google Shape;3669;p60"/>
          <p:cNvGrpSpPr/>
          <p:nvPr/>
        </p:nvGrpSpPr>
        <p:grpSpPr>
          <a:xfrm>
            <a:off x="6318802" y="2672451"/>
            <a:ext cx="2520950" cy="1217612"/>
            <a:chOff x="3562350" y="2579688"/>
            <a:chExt cx="2520950" cy="1217612"/>
          </a:xfrm>
        </p:grpSpPr>
        <p:sp>
          <p:nvSpPr>
            <p:cNvPr id="3670" name="Google Shape;3670;p60"/>
            <p:cNvSpPr txBox="1"/>
            <p:nvPr/>
          </p:nvSpPr>
          <p:spPr>
            <a:xfrm>
              <a:off x="3562350" y="2579688"/>
              <a:ext cx="1379538" cy="330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DHCP offer</a:t>
              </a:r>
              <a:endParaRPr b="0" i="0" sz="1600" u="none" cap="none" strike="noStrike">
                <a:solidFill>
                  <a:srgbClr val="000000"/>
                </a:solidFill>
                <a:latin typeface="Comic Sans MS"/>
                <a:ea typeface="Comic Sans MS"/>
                <a:cs typeface="Comic Sans MS"/>
                <a:sym typeface="Comic Sans MS"/>
              </a:endParaRPr>
            </a:p>
          </p:txBody>
        </p:sp>
        <p:sp>
          <p:nvSpPr>
            <p:cNvPr id="3671" name="Google Shape;3671;p60"/>
            <p:cNvSpPr txBox="1"/>
            <p:nvPr/>
          </p:nvSpPr>
          <p:spPr>
            <a:xfrm>
              <a:off x="3659188" y="2832100"/>
              <a:ext cx="2424112" cy="9652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src: 223.1.2.5, 67      </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dest:  255.255.255.255, 68</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yiaddr: 223.1.2.4</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transaction ID: 654</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lifetime: 3600 secs</a:t>
              </a:r>
              <a:endParaRPr b="0" i="0" sz="800" u="none" cap="none" strike="noStrike">
                <a:solidFill>
                  <a:srgbClr val="000000"/>
                </a:solidFill>
                <a:latin typeface="Comic Sans MS"/>
                <a:ea typeface="Comic Sans MS"/>
                <a:cs typeface="Comic Sans MS"/>
                <a:sym typeface="Comic Sans MS"/>
              </a:endParaRPr>
            </a:p>
          </p:txBody>
        </p:sp>
      </p:grpSp>
      <p:cxnSp>
        <p:nvCxnSpPr>
          <p:cNvPr id="3672" name="Google Shape;3672;p60"/>
          <p:cNvCxnSpPr/>
          <p:nvPr/>
        </p:nvCxnSpPr>
        <p:spPr>
          <a:xfrm flipH="1">
            <a:off x="4551915" y="4515538"/>
            <a:ext cx="4395787" cy="536575"/>
          </a:xfrm>
          <a:prstGeom prst="straightConnector1">
            <a:avLst/>
          </a:prstGeom>
          <a:noFill/>
          <a:ln cap="flat" cmpd="sng" w="19050">
            <a:solidFill>
              <a:srgbClr val="000000"/>
            </a:solidFill>
            <a:prstDash val="solid"/>
            <a:round/>
            <a:headEnd len="med" w="med" type="none"/>
            <a:tailEnd len="med" w="med" type="triangle"/>
          </a:ln>
        </p:spPr>
      </p:cxnSp>
      <p:grpSp>
        <p:nvGrpSpPr>
          <p:cNvPr id="3673" name="Google Shape;3673;p60"/>
          <p:cNvGrpSpPr/>
          <p:nvPr/>
        </p:nvGrpSpPr>
        <p:grpSpPr>
          <a:xfrm>
            <a:off x="4723365" y="3858313"/>
            <a:ext cx="2887662" cy="1260475"/>
            <a:chOff x="1966913" y="3765550"/>
            <a:chExt cx="2887662" cy="1260475"/>
          </a:xfrm>
        </p:grpSpPr>
        <p:sp>
          <p:nvSpPr>
            <p:cNvPr id="3674" name="Google Shape;3674;p60"/>
            <p:cNvSpPr txBox="1"/>
            <p:nvPr/>
          </p:nvSpPr>
          <p:spPr>
            <a:xfrm>
              <a:off x="1966913" y="3765550"/>
              <a:ext cx="1379537" cy="328613"/>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DHCP request</a:t>
              </a:r>
              <a:endParaRPr b="0" i="0" sz="1600" u="none" cap="none" strike="noStrike">
                <a:solidFill>
                  <a:srgbClr val="000000"/>
                </a:solidFill>
                <a:latin typeface="Comic Sans MS"/>
                <a:ea typeface="Comic Sans MS"/>
                <a:cs typeface="Comic Sans MS"/>
                <a:sym typeface="Comic Sans MS"/>
              </a:endParaRPr>
            </a:p>
          </p:txBody>
        </p:sp>
        <p:sp>
          <p:nvSpPr>
            <p:cNvPr id="3675" name="Google Shape;3675;p60"/>
            <p:cNvSpPr txBox="1"/>
            <p:nvPr/>
          </p:nvSpPr>
          <p:spPr>
            <a:xfrm>
              <a:off x="2097088" y="4027488"/>
              <a:ext cx="2757487" cy="998537"/>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src:  0.0.0.0, 68     </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dest::  255.255.255.255, 67</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yiaddr: 223.1.2.4</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transaction ID: 655</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lifetime: 3600 secs</a:t>
              </a:r>
              <a:endParaRPr b="0" i="0" sz="1600" u="none" cap="none" strike="noStrike">
                <a:solidFill>
                  <a:srgbClr val="000000"/>
                </a:solidFill>
                <a:latin typeface="Comic Sans MS"/>
                <a:ea typeface="Comic Sans MS"/>
                <a:cs typeface="Comic Sans MS"/>
                <a:sym typeface="Comic Sans MS"/>
              </a:endParaRPr>
            </a:p>
          </p:txBody>
        </p:sp>
      </p:grpSp>
      <p:cxnSp>
        <p:nvCxnSpPr>
          <p:cNvPr id="3676" name="Google Shape;3676;p60"/>
          <p:cNvCxnSpPr/>
          <p:nvPr/>
        </p:nvCxnSpPr>
        <p:spPr>
          <a:xfrm>
            <a:off x="4637640" y="5545826"/>
            <a:ext cx="4395787" cy="538162"/>
          </a:xfrm>
          <a:prstGeom prst="straightConnector1">
            <a:avLst/>
          </a:prstGeom>
          <a:noFill/>
          <a:ln cap="flat" cmpd="sng" w="19050">
            <a:solidFill>
              <a:srgbClr val="000000"/>
            </a:solidFill>
            <a:prstDash val="solid"/>
            <a:round/>
            <a:headEnd len="med" w="med" type="none"/>
            <a:tailEnd len="med" w="med" type="triangle"/>
          </a:ln>
        </p:spPr>
      </p:cxnSp>
      <p:grpSp>
        <p:nvGrpSpPr>
          <p:cNvPr id="3677" name="Google Shape;3677;p60"/>
          <p:cNvGrpSpPr/>
          <p:nvPr/>
        </p:nvGrpSpPr>
        <p:grpSpPr>
          <a:xfrm>
            <a:off x="6275940" y="5261663"/>
            <a:ext cx="2509837" cy="1271588"/>
            <a:chOff x="3519488" y="5168900"/>
            <a:chExt cx="2509837" cy="1271588"/>
          </a:xfrm>
        </p:grpSpPr>
        <p:sp>
          <p:nvSpPr>
            <p:cNvPr id="3678" name="Google Shape;3678;p60"/>
            <p:cNvSpPr txBox="1"/>
            <p:nvPr/>
          </p:nvSpPr>
          <p:spPr>
            <a:xfrm>
              <a:off x="3519488" y="5168900"/>
              <a:ext cx="1379537" cy="328613"/>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DHCP ACK</a:t>
              </a:r>
              <a:endParaRPr b="0" i="0" sz="1600" u="none" cap="none" strike="noStrike">
                <a:solidFill>
                  <a:srgbClr val="000000"/>
                </a:solidFill>
                <a:latin typeface="Comic Sans MS"/>
                <a:ea typeface="Comic Sans MS"/>
                <a:cs typeface="Comic Sans MS"/>
                <a:sym typeface="Comic Sans MS"/>
              </a:endParaRPr>
            </a:p>
          </p:txBody>
        </p:sp>
        <p:sp>
          <p:nvSpPr>
            <p:cNvPr id="3679" name="Google Shape;3679;p60"/>
            <p:cNvSpPr txBox="1"/>
            <p:nvPr/>
          </p:nvSpPr>
          <p:spPr>
            <a:xfrm>
              <a:off x="3616325" y="5421313"/>
              <a:ext cx="2413000" cy="10191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src: 223.1.2.5, 67      </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dest:  255.255.255.255, 68</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yiaddr: 223.1.2.4</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transaction ID: 655</a:t>
              </a:r>
              <a:endParaRPr/>
            </a:p>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lifetime: 3600 secs</a:t>
              </a:r>
              <a:endParaRPr b="0" i="0" sz="1000" u="none" cap="none" strike="noStrike">
                <a:solidFill>
                  <a:srgbClr val="000000"/>
                </a:solidFill>
                <a:latin typeface="Comic Sans MS"/>
                <a:ea typeface="Comic Sans MS"/>
                <a:cs typeface="Comic Sans MS"/>
                <a:sym typeface="Comic Sans MS"/>
              </a:endParaRPr>
            </a:p>
          </p:txBody>
        </p:sp>
      </p:grpSp>
      <p:grpSp>
        <p:nvGrpSpPr>
          <p:cNvPr id="3680" name="Google Shape;3680;p60"/>
          <p:cNvGrpSpPr/>
          <p:nvPr/>
        </p:nvGrpSpPr>
        <p:grpSpPr>
          <a:xfrm>
            <a:off x="9046441" y="1873938"/>
            <a:ext cx="788674" cy="559230"/>
            <a:chOff x="4417" y="878"/>
            <a:chExt cx="617" cy="466"/>
          </a:xfrm>
        </p:grpSpPr>
        <p:pic>
          <p:nvPicPr>
            <p:cNvPr descr="laptop_keyboard" id="3681" name="Google Shape;3681;p60"/>
            <p:cNvPicPr preferRelativeResize="0"/>
            <p:nvPr/>
          </p:nvPicPr>
          <p:blipFill rotWithShape="1">
            <a:blip r:embed="rId3">
              <a:alphaModFix/>
            </a:blip>
            <a:srcRect b="0" l="0" r="0" t="0"/>
            <a:stretch/>
          </p:blipFill>
          <p:spPr>
            <a:xfrm flipH="1" rot="109064">
              <a:off x="4420" y="1108"/>
              <a:ext cx="527" cy="228"/>
            </a:xfrm>
            <a:prstGeom prst="rect">
              <a:avLst/>
            </a:prstGeom>
            <a:noFill/>
            <a:ln>
              <a:noFill/>
            </a:ln>
          </p:spPr>
        </p:pic>
        <p:sp>
          <p:nvSpPr>
            <p:cNvPr id="3682" name="Google Shape;3682;p60"/>
            <p:cNvSpPr/>
            <p:nvPr/>
          </p:nvSpPr>
          <p:spPr>
            <a:xfrm>
              <a:off x="4595" y="888"/>
              <a:ext cx="424" cy="297"/>
            </a:xfrm>
            <a:custGeom>
              <a:rect b="b" l="l" r="r" t="t"/>
              <a:pathLst>
                <a:path extrusionOk="0" h="2442" w="2982">
                  <a:moveTo>
                    <a:pt x="540" y="0"/>
                  </a:moveTo>
                  <a:lnTo>
                    <a:pt x="0" y="1734"/>
                  </a:lnTo>
                  <a:lnTo>
                    <a:pt x="2394" y="2442"/>
                  </a:lnTo>
                  <a:lnTo>
                    <a:pt x="2982" y="318"/>
                  </a:lnTo>
                  <a:lnTo>
                    <a:pt x="540"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pic>
          <p:nvPicPr>
            <p:cNvPr descr="screen" id="3683" name="Google Shape;3683;p60"/>
            <p:cNvPicPr preferRelativeResize="0"/>
            <p:nvPr/>
          </p:nvPicPr>
          <p:blipFill rotWithShape="1">
            <a:blip r:embed="rId4">
              <a:alphaModFix/>
            </a:blip>
            <a:srcRect b="0" l="0" r="0" t="0"/>
            <a:stretch/>
          </p:blipFill>
          <p:spPr>
            <a:xfrm>
              <a:off x="4616" y="895"/>
              <a:ext cx="385" cy="271"/>
            </a:xfrm>
            <a:prstGeom prst="rect">
              <a:avLst/>
            </a:prstGeom>
            <a:noFill/>
            <a:ln>
              <a:noFill/>
            </a:ln>
          </p:spPr>
        </p:pic>
        <p:sp>
          <p:nvSpPr>
            <p:cNvPr id="3684" name="Google Shape;3684;p60"/>
            <p:cNvSpPr/>
            <p:nvPr/>
          </p:nvSpPr>
          <p:spPr>
            <a:xfrm>
              <a:off x="4672" y="879"/>
              <a:ext cx="359" cy="55"/>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85" name="Google Shape;3685;p60"/>
            <p:cNvSpPr/>
            <p:nvPr/>
          </p:nvSpPr>
          <p:spPr>
            <a:xfrm>
              <a:off x="4591" y="878"/>
              <a:ext cx="100" cy="230"/>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86" name="Google Shape;3686;p60"/>
            <p:cNvSpPr/>
            <p:nvPr/>
          </p:nvSpPr>
          <p:spPr>
            <a:xfrm>
              <a:off x="4921" y="920"/>
              <a:ext cx="108" cy="265"/>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rgbClr val="FFFFFF"/>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87" name="Google Shape;3687;p60"/>
            <p:cNvSpPr/>
            <p:nvPr/>
          </p:nvSpPr>
          <p:spPr>
            <a:xfrm>
              <a:off x="4590" y="1097"/>
              <a:ext cx="394" cy="8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rgbClr val="FFFFF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88" name="Google Shape;3688;p60"/>
            <p:cNvSpPr/>
            <p:nvPr/>
          </p:nvSpPr>
          <p:spPr>
            <a:xfrm>
              <a:off x="4933" y="922"/>
              <a:ext cx="101" cy="266"/>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89" name="Google Shape;3689;p60"/>
            <p:cNvSpPr/>
            <p:nvPr/>
          </p:nvSpPr>
          <p:spPr>
            <a:xfrm>
              <a:off x="4590" y="1109"/>
              <a:ext cx="351" cy="8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3690" name="Google Shape;3690;p60"/>
            <p:cNvGrpSpPr/>
            <p:nvPr/>
          </p:nvGrpSpPr>
          <p:grpSpPr>
            <a:xfrm>
              <a:off x="4584" y="1203"/>
              <a:ext cx="119" cy="53"/>
              <a:chOff x="1740" y="2642"/>
              <a:chExt cx="752" cy="327"/>
            </a:xfrm>
          </p:grpSpPr>
          <p:sp>
            <p:nvSpPr>
              <p:cNvPr id="3691" name="Google Shape;3691;p60"/>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92" name="Google Shape;3692;p60"/>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93" name="Google Shape;3693;p60"/>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rgbClr val="00C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94" name="Google Shape;3694;p60"/>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95" name="Google Shape;3695;p60"/>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rgbClr val="00C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96" name="Google Shape;3696;p60"/>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3697" name="Google Shape;3697;p60"/>
            <p:cNvSpPr/>
            <p:nvPr/>
          </p:nvSpPr>
          <p:spPr>
            <a:xfrm>
              <a:off x="4788" y="1211"/>
              <a:ext cx="144" cy="116"/>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98" name="Google Shape;3698;p60"/>
            <p:cNvSpPr/>
            <p:nvPr/>
          </p:nvSpPr>
          <p:spPr>
            <a:xfrm>
              <a:off x="4420" y="1220"/>
              <a:ext cx="369" cy="10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699" name="Google Shape;3699;p60"/>
            <p:cNvSpPr/>
            <p:nvPr/>
          </p:nvSpPr>
          <p:spPr>
            <a:xfrm>
              <a:off x="4420" y="1201"/>
              <a:ext cx="4" cy="21"/>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00" name="Google Shape;3700;p60"/>
            <p:cNvSpPr/>
            <p:nvPr/>
          </p:nvSpPr>
          <p:spPr>
            <a:xfrm>
              <a:off x="4421" y="1114"/>
              <a:ext cx="171" cy="88"/>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01" name="Google Shape;3701;p60"/>
            <p:cNvSpPr/>
            <p:nvPr/>
          </p:nvSpPr>
          <p:spPr>
            <a:xfrm>
              <a:off x="4432" y="1205"/>
              <a:ext cx="350" cy="10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02" name="Google Shape;3702;p60"/>
            <p:cNvSpPr/>
            <p:nvPr/>
          </p:nvSpPr>
          <p:spPr>
            <a:xfrm flipH="1" rot="10800000">
              <a:off x="4782" y="1198"/>
              <a:ext cx="142" cy="10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3703" name="Google Shape;3703;p60"/>
          <p:cNvGrpSpPr/>
          <p:nvPr/>
        </p:nvGrpSpPr>
        <p:grpSpPr>
          <a:xfrm>
            <a:off x="4474127" y="1683438"/>
            <a:ext cx="334963" cy="536575"/>
            <a:chOff x="4140" y="429"/>
            <a:chExt cx="1425" cy="2396"/>
          </a:xfrm>
        </p:grpSpPr>
        <p:sp>
          <p:nvSpPr>
            <p:cNvPr id="3704" name="Google Shape;3704;p60"/>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05" name="Google Shape;3705;p60"/>
            <p:cNvSpPr/>
            <p:nvPr/>
          </p:nvSpPr>
          <p:spPr>
            <a:xfrm>
              <a:off x="4208" y="429"/>
              <a:ext cx="1047" cy="2283"/>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06" name="Google Shape;3706;p60"/>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07" name="Google Shape;3707;p6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08" name="Google Shape;3708;p60"/>
            <p:cNvSpPr/>
            <p:nvPr/>
          </p:nvSpPr>
          <p:spPr>
            <a:xfrm>
              <a:off x="4214" y="691"/>
              <a:ext cx="594" cy="5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grpSp>
          <p:nvGrpSpPr>
            <p:cNvPr id="3709" name="Google Shape;3709;p60"/>
            <p:cNvGrpSpPr/>
            <p:nvPr/>
          </p:nvGrpSpPr>
          <p:grpSpPr>
            <a:xfrm>
              <a:off x="4748" y="670"/>
              <a:ext cx="581" cy="142"/>
              <a:chOff x="613" y="2570"/>
              <a:chExt cx="725" cy="136"/>
            </a:xfrm>
          </p:grpSpPr>
          <p:sp>
            <p:nvSpPr>
              <p:cNvPr id="3710" name="Google Shape;3710;p60"/>
              <p:cNvSpPr/>
              <p:nvPr/>
            </p:nvSpPr>
            <p:spPr>
              <a:xfrm>
                <a:off x="613" y="2570"/>
                <a:ext cx="725" cy="136"/>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11" name="Google Shape;3711;p60"/>
              <p:cNvSpPr/>
              <p:nvPr/>
            </p:nvSpPr>
            <p:spPr>
              <a:xfrm>
                <a:off x="629" y="2584"/>
                <a:ext cx="691"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grpSp>
        <p:sp>
          <p:nvSpPr>
            <p:cNvPr id="3712" name="Google Shape;3712;p60"/>
            <p:cNvSpPr/>
            <p:nvPr/>
          </p:nvSpPr>
          <p:spPr>
            <a:xfrm>
              <a:off x="4221" y="1017"/>
              <a:ext cx="601" cy="5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grpSp>
          <p:nvGrpSpPr>
            <p:cNvPr id="3713" name="Google Shape;3713;p60"/>
            <p:cNvGrpSpPr/>
            <p:nvPr/>
          </p:nvGrpSpPr>
          <p:grpSpPr>
            <a:xfrm>
              <a:off x="4748" y="996"/>
              <a:ext cx="581" cy="135"/>
              <a:chOff x="615" y="2570"/>
              <a:chExt cx="725" cy="140"/>
            </a:xfrm>
          </p:grpSpPr>
          <p:sp>
            <p:nvSpPr>
              <p:cNvPr id="3714" name="Google Shape;3714;p60"/>
              <p:cNvSpPr/>
              <p:nvPr/>
            </p:nvSpPr>
            <p:spPr>
              <a:xfrm>
                <a:off x="615" y="2570"/>
                <a:ext cx="725"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15" name="Google Shape;3715;p60"/>
              <p:cNvSpPr/>
              <p:nvPr/>
            </p:nvSpPr>
            <p:spPr>
              <a:xfrm>
                <a:off x="632" y="2585"/>
                <a:ext cx="691" cy="11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grpSp>
        <p:sp>
          <p:nvSpPr>
            <p:cNvPr id="3716" name="Google Shape;3716;p60"/>
            <p:cNvSpPr/>
            <p:nvPr/>
          </p:nvSpPr>
          <p:spPr>
            <a:xfrm>
              <a:off x="4214" y="1358"/>
              <a:ext cx="601" cy="5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17" name="Google Shape;3717;p60"/>
            <p:cNvSpPr/>
            <p:nvPr/>
          </p:nvSpPr>
          <p:spPr>
            <a:xfrm>
              <a:off x="4228" y="1655"/>
              <a:ext cx="594" cy="50"/>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grpSp>
          <p:nvGrpSpPr>
            <p:cNvPr id="3718" name="Google Shape;3718;p60"/>
            <p:cNvGrpSpPr/>
            <p:nvPr/>
          </p:nvGrpSpPr>
          <p:grpSpPr>
            <a:xfrm>
              <a:off x="4734" y="1627"/>
              <a:ext cx="581" cy="149"/>
              <a:chOff x="613" y="2568"/>
              <a:chExt cx="724" cy="137"/>
            </a:xfrm>
          </p:grpSpPr>
          <p:sp>
            <p:nvSpPr>
              <p:cNvPr id="3719" name="Google Shape;3719;p60"/>
              <p:cNvSpPr/>
              <p:nvPr/>
            </p:nvSpPr>
            <p:spPr>
              <a:xfrm>
                <a:off x="613" y="2568"/>
                <a:ext cx="724" cy="137"/>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20" name="Google Shape;3720;p60"/>
              <p:cNvSpPr/>
              <p:nvPr/>
            </p:nvSpPr>
            <p:spPr>
              <a:xfrm>
                <a:off x="630" y="2581"/>
                <a:ext cx="690" cy="10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grpSp>
        <p:sp>
          <p:nvSpPr>
            <p:cNvPr id="3721" name="Google Shape;3721;p6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3722" name="Google Shape;3722;p60"/>
            <p:cNvGrpSpPr/>
            <p:nvPr/>
          </p:nvGrpSpPr>
          <p:grpSpPr>
            <a:xfrm>
              <a:off x="4741" y="1329"/>
              <a:ext cx="581" cy="135"/>
              <a:chOff x="617" y="2570"/>
              <a:chExt cx="724" cy="135"/>
            </a:xfrm>
          </p:grpSpPr>
          <p:sp>
            <p:nvSpPr>
              <p:cNvPr id="3723" name="Google Shape;3723;p60"/>
              <p:cNvSpPr/>
              <p:nvPr/>
            </p:nvSpPr>
            <p:spPr>
              <a:xfrm>
                <a:off x="617" y="2570"/>
                <a:ext cx="724" cy="135"/>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24" name="Google Shape;3724;p60"/>
              <p:cNvSpPr/>
              <p:nvPr/>
            </p:nvSpPr>
            <p:spPr>
              <a:xfrm>
                <a:off x="633" y="2584"/>
                <a:ext cx="690"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grpSp>
        <p:sp>
          <p:nvSpPr>
            <p:cNvPr id="3725" name="Google Shape;3725;p60"/>
            <p:cNvSpPr/>
            <p:nvPr/>
          </p:nvSpPr>
          <p:spPr>
            <a:xfrm>
              <a:off x="5248" y="429"/>
              <a:ext cx="68" cy="2290"/>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26" name="Google Shape;3726;p6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27" name="Google Shape;3727;p6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28" name="Google Shape;3728;p60"/>
            <p:cNvSpPr/>
            <p:nvPr/>
          </p:nvSpPr>
          <p:spPr>
            <a:xfrm>
              <a:off x="5518" y="2612"/>
              <a:ext cx="47" cy="92"/>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29" name="Google Shape;3729;p6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30" name="Google Shape;3730;p60"/>
            <p:cNvSpPr/>
            <p:nvPr/>
          </p:nvSpPr>
          <p:spPr>
            <a:xfrm>
              <a:off x="4140" y="2676"/>
              <a:ext cx="1202" cy="149"/>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31" name="Google Shape;3731;p60"/>
            <p:cNvSpPr/>
            <p:nvPr/>
          </p:nvSpPr>
          <p:spPr>
            <a:xfrm>
              <a:off x="4208" y="2712"/>
              <a:ext cx="1067" cy="78"/>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32" name="Google Shape;3732;p60"/>
            <p:cNvSpPr/>
            <p:nvPr/>
          </p:nvSpPr>
          <p:spPr>
            <a:xfrm>
              <a:off x="4309" y="2385"/>
              <a:ext cx="155"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33" name="Google Shape;3733;p60"/>
            <p:cNvSpPr/>
            <p:nvPr/>
          </p:nvSpPr>
          <p:spPr>
            <a:xfrm>
              <a:off x="4484" y="2385"/>
              <a:ext cx="162"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FF0000"/>
                </a:solidFill>
                <a:latin typeface="Tahoma"/>
                <a:ea typeface="Tahoma"/>
                <a:cs typeface="Tahoma"/>
                <a:sym typeface="Tahoma"/>
              </a:endParaRPr>
            </a:p>
          </p:txBody>
        </p:sp>
        <p:sp>
          <p:nvSpPr>
            <p:cNvPr id="3734" name="Google Shape;3734;p60"/>
            <p:cNvSpPr/>
            <p:nvPr/>
          </p:nvSpPr>
          <p:spPr>
            <a:xfrm>
              <a:off x="4660" y="2378"/>
              <a:ext cx="162"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35" name="Google Shape;3735;p60"/>
            <p:cNvSpPr/>
            <p:nvPr/>
          </p:nvSpPr>
          <p:spPr>
            <a:xfrm>
              <a:off x="5065" y="1833"/>
              <a:ext cx="81" cy="766"/>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grpSp>
      <p:grpSp>
        <p:nvGrpSpPr>
          <p:cNvPr id="3736" name="Google Shape;3736;p60"/>
          <p:cNvGrpSpPr/>
          <p:nvPr/>
        </p:nvGrpSpPr>
        <p:grpSpPr>
          <a:xfrm>
            <a:off x="6261653" y="1756463"/>
            <a:ext cx="2540000" cy="733425"/>
            <a:chOff x="7333086" y="2736938"/>
            <a:chExt cx="2539755" cy="733428"/>
          </a:xfrm>
        </p:grpSpPr>
        <p:sp>
          <p:nvSpPr>
            <p:cNvPr id="3737" name="Google Shape;3737;p60"/>
            <p:cNvSpPr/>
            <p:nvPr/>
          </p:nvSpPr>
          <p:spPr>
            <a:xfrm>
              <a:off x="7333086" y="2736938"/>
              <a:ext cx="2521866" cy="73342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38" name="Google Shape;3738;p60"/>
            <p:cNvSpPr txBox="1"/>
            <p:nvPr/>
          </p:nvSpPr>
          <p:spPr>
            <a:xfrm>
              <a:off x="7344918" y="2797391"/>
              <a:ext cx="2527923" cy="58477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0" i="0" lang="en-US" sz="1600" u="none" cap="none" strike="noStrike">
                  <a:solidFill>
                    <a:srgbClr val="FF0000"/>
                  </a:solidFill>
                  <a:latin typeface="Tahoma"/>
                  <a:ea typeface="Tahoma"/>
                  <a:cs typeface="Tahoma"/>
                  <a:sym typeface="Tahoma"/>
                </a:rPr>
                <a:t>Broadcast: is there a DHCP server out there?</a:t>
              </a:r>
              <a:endParaRPr/>
            </a:p>
          </p:txBody>
        </p:sp>
      </p:grpSp>
      <p:grpSp>
        <p:nvGrpSpPr>
          <p:cNvPr id="3739" name="Google Shape;3739;p60"/>
          <p:cNvGrpSpPr/>
          <p:nvPr/>
        </p:nvGrpSpPr>
        <p:grpSpPr>
          <a:xfrm>
            <a:off x="6441502" y="2979300"/>
            <a:ext cx="2528888" cy="884237"/>
            <a:chOff x="9144000" y="3229217"/>
            <a:chExt cx="2527923" cy="885135"/>
          </a:xfrm>
        </p:grpSpPr>
        <p:sp>
          <p:nvSpPr>
            <p:cNvPr id="3740" name="Google Shape;3740;p60"/>
            <p:cNvSpPr/>
            <p:nvPr/>
          </p:nvSpPr>
          <p:spPr>
            <a:xfrm>
              <a:off x="9144000" y="3229217"/>
              <a:ext cx="2351575" cy="88513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41" name="Google Shape;3741;p60"/>
            <p:cNvSpPr txBox="1"/>
            <p:nvPr/>
          </p:nvSpPr>
          <p:spPr>
            <a:xfrm>
              <a:off x="9144000" y="3271783"/>
              <a:ext cx="2527923"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0" i="0" lang="en-US" sz="1600" u="none" cap="none" strike="noStrike">
                  <a:solidFill>
                    <a:srgbClr val="FF0000"/>
                  </a:solidFill>
                  <a:latin typeface="Tahoma"/>
                  <a:ea typeface="Tahoma"/>
                  <a:cs typeface="Tahoma"/>
                  <a:sym typeface="Tahoma"/>
                </a:rPr>
                <a:t>Broadcast: I’m a DHCP server! Here’s an IP address you can use </a:t>
              </a:r>
              <a:endParaRPr/>
            </a:p>
          </p:txBody>
        </p:sp>
      </p:grpSp>
      <p:grpSp>
        <p:nvGrpSpPr>
          <p:cNvPr id="3742" name="Google Shape;3742;p60"/>
          <p:cNvGrpSpPr/>
          <p:nvPr/>
        </p:nvGrpSpPr>
        <p:grpSpPr>
          <a:xfrm>
            <a:off x="4900288" y="4175353"/>
            <a:ext cx="2625219" cy="884237"/>
            <a:chOff x="8858631" y="4615923"/>
            <a:chExt cx="2625866" cy="885135"/>
          </a:xfrm>
        </p:grpSpPr>
        <p:sp>
          <p:nvSpPr>
            <p:cNvPr id="3743" name="Google Shape;3743;p60"/>
            <p:cNvSpPr/>
            <p:nvPr/>
          </p:nvSpPr>
          <p:spPr>
            <a:xfrm>
              <a:off x="8956574" y="4615923"/>
              <a:ext cx="2351575" cy="88513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44" name="Google Shape;3744;p60"/>
            <p:cNvSpPr txBox="1"/>
            <p:nvPr/>
          </p:nvSpPr>
          <p:spPr>
            <a:xfrm>
              <a:off x="8858631" y="4765817"/>
              <a:ext cx="2625866" cy="5853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0" i="0" lang="en-US" sz="1600" u="none" cap="none" strike="noStrike">
                  <a:solidFill>
                    <a:srgbClr val="FF0000"/>
                  </a:solidFill>
                  <a:latin typeface="Tahoma"/>
                  <a:ea typeface="Tahoma"/>
                  <a:cs typeface="Tahoma"/>
                  <a:sym typeface="Tahoma"/>
                </a:rPr>
                <a:t>Broadcast: OK.  I would like to use this IP address!</a:t>
              </a:r>
              <a:endParaRPr/>
            </a:p>
          </p:txBody>
        </p:sp>
      </p:grpSp>
      <p:grpSp>
        <p:nvGrpSpPr>
          <p:cNvPr id="3745" name="Google Shape;3745;p60"/>
          <p:cNvGrpSpPr/>
          <p:nvPr/>
        </p:nvGrpSpPr>
        <p:grpSpPr>
          <a:xfrm>
            <a:off x="6424038" y="5588022"/>
            <a:ext cx="2528887" cy="885825"/>
            <a:chOff x="9144000" y="5555417"/>
            <a:chExt cx="2527923" cy="885135"/>
          </a:xfrm>
        </p:grpSpPr>
        <p:sp>
          <p:nvSpPr>
            <p:cNvPr id="3746" name="Google Shape;3746;p60"/>
            <p:cNvSpPr/>
            <p:nvPr/>
          </p:nvSpPr>
          <p:spPr>
            <a:xfrm>
              <a:off x="9144000" y="5555417"/>
              <a:ext cx="2351575" cy="88513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600" u="none" cap="none" strike="noStrike">
                <a:solidFill>
                  <a:srgbClr val="000000"/>
                </a:solidFill>
                <a:latin typeface="Tahoma"/>
                <a:ea typeface="Tahoma"/>
                <a:cs typeface="Tahoma"/>
                <a:sym typeface="Tahoma"/>
              </a:endParaRPr>
            </a:p>
          </p:txBody>
        </p:sp>
        <p:sp>
          <p:nvSpPr>
            <p:cNvPr id="3747" name="Google Shape;3747;p60"/>
            <p:cNvSpPr txBox="1"/>
            <p:nvPr/>
          </p:nvSpPr>
          <p:spPr>
            <a:xfrm>
              <a:off x="9144000" y="5705311"/>
              <a:ext cx="2527923" cy="58477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600"/>
                <a:buFont typeface="Tahoma"/>
                <a:buNone/>
              </a:pPr>
              <a:r>
                <a:rPr b="0" i="0" lang="en-US" sz="1600" u="none" cap="none" strike="noStrike">
                  <a:solidFill>
                    <a:srgbClr val="FF0000"/>
                  </a:solidFill>
                  <a:latin typeface="Tahoma"/>
                  <a:ea typeface="Tahoma"/>
                  <a:cs typeface="Tahoma"/>
                  <a:sym typeface="Tahoma"/>
                </a:rPr>
                <a:t>Broadcast: OK.  You’ve got that IP address!</a:t>
              </a:r>
              <a:endParaRPr/>
            </a:p>
          </p:txBody>
        </p:sp>
      </p:grpSp>
      <p:sp>
        <p:nvSpPr>
          <p:cNvPr id="3748" name="Google Shape;3748;p60"/>
          <p:cNvSpPr txBox="1"/>
          <p:nvPr/>
        </p:nvSpPr>
        <p:spPr>
          <a:xfrm>
            <a:off x="9296400" y="3522133"/>
            <a:ext cx="2455333"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The two steps above can be skipped “if a client remembers and wishes to reuse a previously allocated network address” </a:t>
            </a:r>
            <a:r>
              <a:rPr b="0" i="0" lang="en-US" sz="1400" u="none" cap="none" strike="noStrike">
                <a:solidFill>
                  <a:srgbClr val="000000"/>
                </a:solidFill>
                <a:latin typeface="Calibri"/>
                <a:ea typeface="Calibri"/>
                <a:cs typeface="Calibri"/>
                <a:sym typeface="Calibri"/>
              </a:rPr>
              <a:t>[RFC 2131]</a:t>
            </a:r>
            <a:endParaRPr b="0" i="0" sz="1600" u="none" cap="none" strike="noStrike">
              <a:solidFill>
                <a:srgbClr val="000000"/>
              </a:solidFill>
              <a:latin typeface="Calibri"/>
              <a:ea typeface="Calibri"/>
              <a:cs typeface="Calibri"/>
              <a:sym typeface="Calibri"/>
            </a:endParaRPr>
          </a:p>
        </p:txBody>
      </p:sp>
      <p:sp>
        <p:nvSpPr>
          <p:cNvPr id="3749" name="Google Shape;3749;p6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3"/>
                                        </p:tgtEl>
                                        <p:attrNameLst>
                                          <p:attrName>style.visibility</p:attrName>
                                        </p:attrNameLst>
                                      </p:cBhvr>
                                      <p:to>
                                        <p:strVal val="visible"/>
                                      </p:to>
                                    </p:set>
                                    <p:animEffect filter="fade" transition="in">
                                      <p:cBhvr>
                                        <p:cTn dur="500"/>
                                        <p:tgtEl>
                                          <p:spTgt spid="3663"/>
                                        </p:tgtEl>
                                      </p:cBhvr>
                                    </p:animEffect>
                                  </p:childTnLst>
                                </p:cTn>
                              </p:par>
                              <p:par>
                                <p:cTn fill="hold" nodeType="withEffect" presetClass="entr" presetID="10" presetSubtype="0">
                                  <p:stCondLst>
                                    <p:cond delay="0"/>
                                  </p:stCondLst>
                                  <p:childTnLst>
                                    <p:set>
                                      <p:cBhvr>
                                        <p:cTn dur="1" fill="hold">
                                          <p:stCondLst>
                                            <p:cond delay="0"/>
                                          </p:stCondLst>
                                        </p:cTn>
                                        <p:tgtEl>
                                          <p:spTgt spid="3736"/>
                                        </p:tgtEl>
                                        <p:attrNameLst>
                                          <p:attrName>style.visibility</p:attrName>
                                        </p:attrNameLst>
                                      </p:cBhvr>
                                      <p:to>
                                        <p:strVal val="visible"/>
                                      </p:to>
                                    </p:set>
                                    <p:animEffect filter="fade" transition="in">
                                      <p:cBhvr>
                                        <p:cTn dur="500"/>
                                        <p:tgtEl>
                                          <p:spTgt spid="37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36"/>
                                        </p:tgtEl>
                                      </p:cBhvr>
                                    </p:animEffect>
                                    <p:set>
                                      <p:cBhvr>
                                        <p:cTn dur="1" fill="hold">
                                          <p:stCondLst>
                                            <p:cond delay="500"/>
                                          </p:stCondLst>
                                        </p:cTn>
                                        <p:tgtEl>
                                          <p:spTgt spid="37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9"/>
                                        </p:tgtEl>
                                        <p:attrNameLst>
                                          <p:attrName>style.visibility</p:attrName>
                                        </p:attrNameLst>
                                      </p:cBhvr>
                                      <p:to>
                                        <p:strVal val="visible"/>
                                      </p:to>
                                    </p:set>
                                    <p:animEffect filter="fade" transition="in">
                                      <p:cBhvr>
                                        <p:cTn dur="500"/>
                                        <p:tgtEl>
                                          <p:spTgt spid="3669"/>
                                        </p:tgtEl>
                                      </p:cBhvr>
                                    </p:animEffect>
                                  </p:childTnLst>
                                </p:cTn>
                              </p:par>
                              <p:par>
                                <p:cTn fill="hold" nodeType="withEffect" presetClass="entr" presetID="10" presetSubtype="0">
                                  <p:stCondLst>
                                    <p:cond delay="0"/>
                                  </p:stCondLst>
                                  <p:childTnLst>
                                    <p:set>
                                      <p:cBhvr>
                                        <p:cTn dur="1" fill="hold">
                                          <p:stCondLst>
                                            <p:cond delay="0"/>
                                          </p:stCondLst>
                                        </p:cTn>
                                        <p:tgtEl>
                                          <p:spTgt spid="3668"/>
                                        </p:tgtEl>
                                        <p:attrNameLst>
                                          <p:attrName>style.visibility</p:attrName>
                                        </p:attrNameLst>
                                      </p:cBhvr>
                                      <p:to>
                                        <p:strVal val="visible"/>
                                      </p:to>
                                    </p:set>
                                    <p:animEffect filter="fade" transition="in">
                                      <p:cBhvr>
                                        <p:cTn dur="500"/>
                                        <p:tgtEl>
                                          <p:spTgt spid="3668"/>
                                        </p:tgtEl>
                                      </p:cBhvr>
                                    </p:animEffect>
                                  </p:childTnLst>
                                </p:cTn>
                              </p:par>
                              <p:par>
                                <p:cTn fill="hold" nodeType="withEffect" presetClass="entr" presetID="10" presetSubtype="0">
                                  <p:stCondLst>
                                    <p:cond delay="0"/>
                                  </p:stCondLst>
                                  <p:childTnLst>
                                    <p:set>
                                      <p:cBhvr>
                                        <p:cTn dur="1" fill="hold">
                                          <p:stCondLst>
                                            <p:cond delay="0"/>
                                          </p:stCondLst>
                                        </p:cTn>
                                        <p:tgtEl>
                                          <p:spTgt spid="3739"/>
                                        </p:tgtEl>
                                        <p:attrNameLst>
                                          <p:attrName>style.visibility</p:attrName>
                                        </p:attrNameLst>
                                      </p:cBhvr>
                                      <p:to>
                                        <p:strVal val="visible"/>
                                      </p:to>
                                    </p:set>
                                    <p:animEffect filter="fade" transition="in">
                                      <p:cBhvr>
                                        <p:cTn dur="500"/>
                                        <p:tgtEl>
                                          <p:spTgt spid="37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39"/>
                                        </p:tgtEl>
                                      </p:cBhvr>
                                    </p:animEffect>
                                    <p:set>
                                      <p:cBhvr>
                                        <p:cTn dur="1" fill="hold">
                                          <p:stCondLst>
                                            <p:cond delay="500"/>
                                          </p:stCondLst>
                                        </p:cTn>
                                        <p:tgtEl>
                                          <p:spTgt spid="37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8"/>
                                        </p:tgtEl>
                                        <p:attrNameLst>
                                          <p:attrName>style.visibility</p:attrName>
                                        </p:attrNameLst>
                                      </p:cBhvr>
                                      <p:to>
                                        <p:strVal val="visible"/>
                                      </p:to>
                                    </p:set>
                                    <p:animEffect filter="fade" transition="in">
                                      <p:cBhvr>
                                        <p:cTn dur="500"/>
                                        <p:tgtEl>
                                          <p:spTgt spid="37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3"/>
                                        </p:tgtEl>
                                        <p:attrNameLst>
                                          <p:attrName>style.visibility</p:attrName>
                                        </p:attrNameLst>
                                      </p:cBhvr>
                                      <p:to>
                                        <p:strVal val="visible"/>
                                      </p:to>
                                    </p:set>
                                    <p:animEffect filter="fade" transition="in">
                                      <p:cBhvr>
                                        <p:cTn dur="500"/>
                                        <p:tgtEl>
                                          <p:spTgt spid="3673"/>
                                        </p:tgtEl>
                                      </p:cBhvr>
                                    </p:animEffect>
                                  </p:childTnLst>
                                </p:cTn>
                              </p:par>
                              <p:par>
                                <p:cTn fill="hold" nodeType="withEffect" presetClass="exit" presetID="10" presetSubtype="0">
                                  <p:stCondLst>
                                    <p:cond delay="0"/>
                                  </p:stCondLst>
                                  <p:childTnLst>
                                    <p:animEffect filter="fade" transition="out">
                                      <p:cBhvr>
                                        <p:cTn dur="500"/>
                                        <p:tgtEl>
                                          <p:spTgt spid="3748"/>
                                        </p:tgtEl>
                                      </p:cBhvr>
                                    </p:animEffect>
                                    <p:set>
                                      <p:cBhvr>
                                        <p:cTn dur="1" fill="hold">
                                          <p:stCondLst>
                                            <p:cond delay="500"/>
                                          </p:stCondLst>
                                        </p:cTn>
                                        <p:tgtEl>
                                          <p:spTgt spid="37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672"/>
                                        </p:tgtEl>
                                        <p:attrNameLst>
                                          <p:attrName>style.visibility</p:attrName>
                                        </p:attrNameLst>
                                      </p:cBhvr>
                                      <p:to>
                                        <p:strVal val="visible"/>
                                      </p:to>
                                    </p:set>
                                    <p:animEffect filter="fade" transition="in">
                                      <p:cBhvr>
                                        <p:cTn dur="500"/>
                                        <p:tgtEl>
                                          <p:spTgt spid="3672"/>
                                        </p:tgtEl>
                                      </p:cBhvr>
                                    </p:animEffect>
                                  </p:childTnLst>
                                </p:cTn>
                              </p:par>
                              <p:par>
                                <p:cTn fill="hold" nodeType="withEffect" presetClass="entr" presetID="10" presetSubtype="0">
                                  <p:stCondLst>
                                    <p:cond delay="0"/>
                                  </p:stCondLst>
                                  <p:childTnLst>
                                    <p:set>
                                      <p:cBhvr>
                                        <p:cTn dur="1" fill="hold">
                                          <p:stCondLst>
                                            <p:cond delay="0"/>
                                          </p:stCondLst>
                                        </p:cTn>
                                        <p:tgtEl>
                                          <p:spTgt spid="3742"/>
                                        </p:tgtEl>
                                        <p:attrNameLst>
                                          <p:attrName>style.visibility</p:attrName>
                                        </p:attrNameLst>
                                      </p:cBhvr>
                                      <p:to>
                                        <p:strVal val="visible"/>
                                      </p:to>
                                    </p:set>
                                    <p:animEffect filter="fade" transition="in">
                                      <p:cBhvr>
                                        <p:cTn dur="500"/>
                                        <p:tgtEl>
                                          <p:spTgt spid="3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42"/>
                                        </p:tgtEl>
                                      </p:cBhvr>
                                    </p:animEffect>
                                    <p:set>
                                      <p:cBhvr>
                                        <p:cTn dur="1" fill="hold">
                                          <p:stCondLst>
                                            <p:cond delay="500"/>
                                          </p:stCondLst>
                                        </p:cTn>
                                        <p:tgtEl>
                                          <p:spTgt spid="37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7"/>
                                        </p:tgtEl>
                                        <p:attrNameLst>
                                          <p:attrName>style.visibility</p:attrName>
                                        </p:attrNameLst>
                                      </p:cBhvr>
                                      <p:to>
                                        <p:strVal val="visible"/>
                                      </p:to>
                                    </p:set>
                                    <p:animEffect filter="fade" transition="in">
                                      <p:cBhvr>
                                        <p:cTn dur="500"/>
                                        <p:tgtEl>
                                          <p:spTgt spid="3677"/>
                                        </p:tgtEl>
                                      </p:cBhvr>
                                    </p:animEffect>
                                  </p:childTnLst>
                                </p:cTn>
                              </p:par>
                              <p:par>
                                <p:cTn fill="hold" nodeType="withEffect" presetClass="entr" presetID="10" presetSubtype="0">
                                  <p:stCondLst>
                                    <p:cond delay="0"/>
                                  </p:stCondLst>
                                  <p:childTnLst>
                                    <p:set>
                                      <p:cBhvr>
                                        <p:cTn dur="1" fill="hold">
                                          <p:stCondLst>
                                            <p:cond delay="0"/>
                                          </p:stCondLst>
                                        </p:cTn>
                                        <p:tgtEl>
                                          <p:spTgt spid="3676"/>
                                        </p:tgtEl>
                                        <p:attrNameLst>
                                          <p:attrName>style.visibility</p:attrName>
                                        </p:attrNameLst>
                                      </p:cBhvr>
                                      <p:to>
                                        <p:strVal val="visible"/>
                                      </p:to>
                                    </p:set>
                                    <p:animEffect filter="fade" transition="in">
                                      <p:cBhvr>
                                        <p:cTn dur="500"/>
                                        <p:tgtEl>
                                          <p:spTgt spid="3676"/>
                                        </p:tgtEl>
                                      </p:cBhvr>
                                    </p:animEffect>
                                  </p:childTnLst>
                                </p:cTn>
                              </p:par>
                              <p:par>
                                <p:cTn fill="hold" nodeType="withEffect" presetClass="entr" presetID="10" presetSubtype="0">
                                  <p:stCondLst>
                                    <p:cond delay="0"/>
                                  </p:stCondLst>
                                  <p:childTnLst>
                                    <p:set>
                                      <p:cBhvr>
                                        <p:cTn dur="1" fill="hold">
                                          <p:stCondLst>
                                            <p:cond delay="0"/>
                                          </p:stCondLst>
                                        </p:cTn>
                                        <p:tgtEl>
                                          <p:spTgt spid="3745"/>
                                        </p:tgtEl>
                                        <p:attrNameLst>
                                          <p:attrName>style.visibility</p:attrName>
                                        </p:attrNameLst>
                                      </p:cBhvr>
                                      <p:to>
                                        <p:strVal val="visible"/>
                                      </p:to>
                                    </p:set>
                                    <p:animEffect filter="fade" transition="in">
                                      <p:cBhvr>
                                        <p:cTn dur="500"/>
                                        <p:tgtEl>
                                          <p:spTgt spid="37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745"/>
                                        </p:tgtEl>
                                      </p:cBhvr>
                                    </p:animEffect>
                                    <p:set>
                                      <p:cBhvr>
                                        <p:cTn dur="1" fill="hold">
                                          <p:stCondLst>
                                            <p:cond delay="500"/>
                                          </p:stCondLst>
                                        </p:cTn>
                                        <p:tgtEl>
                                          <p:spTgt spid="374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4" name="Shape 3754"/>
        <p:cNvGrpSpPr/>
        <p:nvPr/>
      </p:nvGrpSpPr>
      <p:grpSpPr>
        <a:xfrm>
          <a:off x="0" y="0"/>
          <a:ext cx="0" cy="0"/>
          <a:chOff x="0" y="0"/>
          <a:chExt cx="0" cy="0"/>
        </a:xfrm>
      </p:grpSpPr>
      <p:sp>
        <p:nvSpPr>
          <p:cNvPr id="3755" name="Google Shape;3755;p61"/>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DHCP: more than IP addresses</a:t>
            </a:r>
            <a:endParaRPr/>
          </a:p>
        </p:txBody>
      </p:sp>
      <p:sp>
        <p:nvSpPr>
          <p:cNvPr id="3756" name="Google Shape;3756;p61"/>
          <p:cNvSpPr txBox="1"/>
          <p:nvPr/>
        </p:nvSpPr>
        <p:spPr>
          <a:xfrm>
            <a:off x="895974" y="1369673"/>
            <a:ext cx="10751383" cy="4395023"/>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3200"/>
              <a:buFont typeface="Noto Sans Symbols"/>
              <a:buNone/>
            </a:pPr>
            <a:r>
              <a:rPr b="0" i="0" lang="en-US" sz="3200" u="none" cap="none" strike="noStrike">
                <a:solidFill>
                  <a:srgbClr val="000000"/>
                </a:solidFill>
                <a:latin typeface="Calibri"/>
                <a:ea typeface="Calibri"/>
                <a:cs typeface="Calibri"/>
                <a:sym typeface="Calibri"/>
              </a:rPr>
              <a:t>DHCP can return more than just allocated IP address on subnet:</a:t>
            </a:r>
            <a:endParaRPr/>
          </a:p>
          <a:p>
            <a:pPr indent="-282575" lvl="1" marL="7461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address of first-hop router for client</a:t>
            </a:r>
            <a:endParaRPr/>
          </a:p>
          <a:p>
            <a:pPr indent="-282575" lvl="1" marL="7461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name and IP address of DNS sever</a:t>
            </a:r>
            <a:endParaRPr/>
          </a:p>
          <a:p>
            <a:pPr indent="-282575" lvl="1" marL="7461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network mask (indicating network versus host portion of address)</a:t>
            </a:r>
            <a:endParaRPr/>
          </a:p>
          <a:p>
            <a:pPr indent="0" lvl="1" marL="349250" marR="0" rtl="0" algn="l">
              <a:lnSpc>
                <a:spcPct val="90000"/>
              </a:lnSpc>
              <a:spcBef>
                <a:spcPts val="500"/>
              </a:spcBef>
              <a:spcAft>
                <a:spcPts val="0"/>
              </a:spcAft>
              <a:buClr>
                <a:srgbClr val="0000A8"/>
              </a:buClr>
              <a:buSzPts val="2800"/>
              <a:buFont typeface="Arial"/>
              <a:buNone/>
            </a:pPr>
            <a:r>
              <a:t/>
            </a:r>
            <a:endParaRPr b="0" i="1" sz="2800" u="none" cap="none" strike="noStrike">
              <a:solidFill>
                <a:srgbClr val="CC0000"/>
              </a:solidFill>
              <a:latin typeface="Calibri"/>
              <a:ea typeface="Calibri"/>
              <a:cs typeface="Calibri"/>
              <a:sym typeface="Calibri"/>
            </a:endParaRPr>
          </a:p>
        </p:txBody>
      </p:sp>
      <p:sp>
        <p:nvSpPr>
          <p:cNvPr id="3757" name="Google Shape;3757;p6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2" name="Shape 3762"/>
        <p:cNvGrpSpPr/>
        <p:nvPr/>
      </p:nvGrpSpPr>
      <p:grpSpPr>
        <a:xfrm>
          <a:off x="0" y="0"/>
          <a:ext cx="0" cy="0"/>
          <a:chOff x="0" y="0"/>
          <a:chExt cx="0" cy="0"/>
        </a:xfrm>
      </p:grpSpPr>
      <p:sp>
        <p:nvSpPr>
          <p:cNvPr id="3763" name="Google Shape;3763;p62"/>
          <p:cNvSpPr/>
          <p:nvPr/>
        </p:nvSpPr>
        <p:spPr>
          <a:xfrm>
            <a:off x="1867395" y="1818492"/>
            <a:ext cx="3554412" cy="2754313"/>
          </a:xfrm>
          <a:custGeom>
            <a:rect b="b" l="l" r="r" t="t"/>
            <a:pathLst>
              <a:path extrusionOk="0" h="958" w="2406">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3764" name="Google Shape;3764;p62"/>
          <p:cNvGrpSpPr/>
          <p:nvPr/>
        </p:nvGrpSpPr>
        <p:grpSpPr>
          <a:xfrm>
            <a:off x="3772175" y="3890885"/>
            <a:ext cx="1040553" cy="431082"/>
            <a:chOff x="7493876" y="2774731"/>
            <a:chExt cx="1481958" cy="894622"/>
          </a:xfrm>
        </p:grpSpPr>
        <p:sp>
          <p:nvSpPr>
            <p:cNvPr id="3765" name="Google Shape;3765;p62"/>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3766" name="Google Shape;3766;p62"/>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3767" name="Google Shape;3767;p62"/>
            <p:cNvGrpSpPr/>
            <p:nvPr/>
          </p:nvGrpSpPr>
          <p:grpSpPr>
            <a:xfrm>
              <a:off x="7713663" y="2848339"/>
              <a:ext cx="1042107" cy="425543"/>
              <a:chOff x="7786941" y="2884917"/>
              <a:chExt cx="897649" cy="353919"/>
            </a:xfrm>
          </p:grpSpPr>
          <p:sp>
            <p:nvSpPr>
              <p:cNvPr id="3768" name="Google Shape;3768;p62"/>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69" name="Google Shape;3769;p62"/>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0" name="Google Shape;3770;p62"/>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1" name="Google Shape;3771;p62"/>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3772" name="Google Shape;3772;p62"/>
          <p:cNvGrpSpPr/>
          <p:nvPr/>
        </p:nvGrpSpPr>
        <p:grpSpPr>
          <a:xfrm>
            <a:off x="4283172" y="2940116"/>
            <a:ext cx="918415" cy="390629"/>
            <a:chOff x="3668110" y="2448910"/>
            <a:chExt cx="3794234" cy="2165130"/>
          </a:xfrm>
        </p:grpSpPr>
        <p:sp>
          <p:nvSpPr>
            <p:cNvPr id="3773" name="Google Shape;3773;p62"/>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4" name="Google Shape;3774;p62"/>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775" name="Google Shape;3775;p62"/>
            <p:cNvGrpSpPr/>
            <p:nvPr/>
          </p:nvGrpSpPr>
          <p:grpSpPr>
            <a:xfrm>
              <a:off x="3941378" y="2603243"/>
              <a:ext cx="3202061" cy="1066110"/>
              <a:chOff x="7939341" y="3037317"/>
              <a:chExt cx="897649" cy="353919"/>
            </a:xfrm>
          </p:grpSpPr>
          <p:sp>
            <p:nvSpPr>
              <p:cNvPr id="3776" name="Google Shape;3776;p62"/>
              <p:cNvSpPr/>
              <p:nvPr/>
            </p:nvSpPr>
            <p:spPr>
              <a:xfrm>
                <a:off x="7964170" y="30373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7" name="Google Shape;3777;p62"/>
              <p:cNvSpPr/>
              <p:nvPr/>
            </p:nvSpPr>
            <p:spPr>
              <a:xfrm>
                <a:off x="8519948" y="32067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8" name="Google Shape;3778;p62"/>
              <p:cNvSpPr/>
              <p:nvPr/>
            </p:nvSpPr>
            <p:spPr>
              <a:xfrm>
                <a:off x="7939341" y="32067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779" name="Google Shape;3779;p62"/>
              <p:cNvSpPr/>
              <p:nvPr/>
            </p:nvSpPr>
            <p:spPr>
              <a:xfrm>
                <a:off x="8047413" y="31234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cxnSp>
        <p:nvCxnSpPr>
          <p:cNvPr id="3780" name="Google Shape;3780;p62"/>
          <p:cNvCxnSpPr/>
          <p:nvPr/>
        </p:nvCxnSpPr>
        <p:spPr>
          <a:xfrm flipH="1" rot="10800000">
            <a:off x="4391025" y="3324223"/>
            <a:ext cx="460375" cy="571501"/>
          </a:xfrm>
          <a:prstGeom prst="straightConnector1">
            <a:avLst/>
          </a:prstGeom>
          <a:noFill/>
          <a:ln cap="flat" cmpd="sng" w="9525">
            <a:solidFill>
              <a:srgbClr val="000000"/>
            </a:solidFill>
            <a:prstDash val="solid"/>
            <a:round/>
            <a:headEnd len="med" w="med" type="none"/>
            <a:tailEnd len="med" w="med" type="none"/>
          </a:ln>
        </p:spPr>
      </p:cxnSp>
      <p:sp>
        <p:nvSpPr>
          <p:cNvPr id="3781" name="Google Shape;3781;p62"/>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DHCP: example</a:t>
            </a:r>
            <a:endParaRPr/>
          </a:p>
        </p:txBody>
      </p:sp>
      <p:sp>
        <p:nvSpPr>
          <p:cNvPr id="3782" name="Google Shape;3782;p62"/>
          <p:cNvSpPr txBox="1"/>
          <p:nvPr/>
        </p:nvSpPr>
        <p:spPr>
          <a:xfrm>
            <a:off x="6131419" y="1674030"/>
            <a:ext cx="4751439" cy="1262062"/>
          </a:xfrm>
          <a:prstGeom prst="rect">
            <a:avLst/>
          </a:prstGeom>
          <a:noFill/>
          <a:ln>
            <a:noFill/>
          </a:ln>
        </p:spPr>
        <p:txBody>
          <a:bodyPr anchorCtr="0" anchor="t" bIns="45700" lIns="91425" spcFirstLastPara="1" rIns="91425" wrap="square" tIns="45700">
            <a:noAutofit/>
          </a:bodyPr>
          <a:lstStyle/>
          <a:p>
            <a:pPr indent="-233363" lvl="0" marL="233363" marR="0" rtl="0" algn="l">
              <a:lnSpc>
                <a:spcPct val="85000"/>
              </a:lnSpc>
              <a:spcBef>
                <a:spcPts val="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Connecting laptop will use DHCP to get IP address, address of first-hop router, address of DNS server.</a:t>
            </a:r>
            <a:endParaRPr/>
          </a:p>
        </p:txBody>
      </p:sp>
      <p:cxnSp>
        <p:nvCxnSpPr>
          <p:cNvPr id="3783" name="Google Shape;3783;p62"/>
          <p:cNvCxnSpPr/>
          <p:nvPr/>
        </p:nvCxnSpPr>
        <p:spPr>
          <a:xfrm flipH="1" rot="10800000">
            <a:off x="3759695" y="3062253"/>
            <a:ext cx="562325" cy="839"/>
          </a:xfrm>
          <a:prstGeom prst="straightConnector1">
            <a:avLst/>
          </a:prstGeom>
          <a:noFill/>
          <a:ln cap="flat" cmpd="sng" w="9525">
            <a:solidFill>
              <a:srgbClr val="000000"/>
            </a:solidFill>
            <a:prstDash val="solid"/>
            <a:round/>
            <a:headEnd len="med" w="med" type="none"/>
            <a:tailEnd len="med" w="med" type="none"/>
          </a:ln>
        </p:spPr>
      </p:cxnSp>
      <p:sp>
        <p:nvSpPr>
          <p:cNvPr id="3784" name="Google Shape;3784;p62"/>
          <p:cNvSpPr txBox="1"/>
          <p:nvPr/>
        </p:nvSpPr>
        <p:spPr>
          <a:xfrm>
            <a:off x="3656507" y="4356905"/>
            <a:ext cx="202565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router with DHCP </a:t>
            </a:r>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server built into </a:t>
            </a:r>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router</a:t>
            </a:r>
            <a:endParaRPr/>
          </a:p>
        </p:txBody>
      </p:sp>
      <p:sp>
        <p:nvSpPr>
          <p:cNvPr id="3785" name="Google Shape;3785;p62"/>
          <p:cNvSpPr/>
          <p:nvPr/>
        </p:nvSpPr>
        <p:spPr>
          <a:xfrm>
            <a:off x="6131420" y="2964667"/>
            <a:ext cx="5406278" cy="1306513"/>
          </a:xfrm>
          <a:prstGeom prst="rect">
            <a:avLst/>
          </a:prstGeom>
          <a:noFill/>
          <a:ln>
            <a:noFill/>
          </a:ln>
        </p:spPr>
        <p:txBody>
          <a:bodyPr anchorCtr="0" anchor="t" bIns="45700" lIns="91425" spcFirstLastPara="1" rIns="91425" wrap="square" tIns="45700">
            <a:noAutofit/>
          </a:bodyPr>
          <a:lstStyle/>
          <a:p>
            <a:pPr indent="-233363" lvl="0" marL="233363" marR="0" rtl="0" algn="l">
              <a:lnSpc>
                <a:spcPct val="90000"/>
              </a:lnSpc>
              <a:spcBef>
                <a:spcPts val="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DHCP REQUEST message encapsulated in UDP, encapsulated in IP, encapsulated in Ethernet</a:t>
            </a:r>
            <a:endParaRPr/>
          </a:p>
        </p:txBody>
      </p:sp>
      <p:sp>
        <p:nvSpPr>
          <p:cNvPr id="3786" name="Google Shape;3786;p62"/>
          <p:cNvSpPr/>
          <p:nvPr/>
        </p:nvSpPr>
        <p:spPr>
          <a:xfrm>
            <a:off x="6150469" y="4210855"/>
            <a:ext cx="5450375" cy="1563687"/>
          </a:xfrm>
          <a:prstGeom prst="rect">
            <a:avLst/>
          </a:prstGeom>
          <a:noFill/>
          <a:ln>
            <a:noFill/>
          </a:ln>
        </p:spPr>
        <p:txBody>
          <a:bodyPr anchorCtr="0" anchor="t" bIns="45700" lIns="91425" spcFirstLastPara="1" rIns="91425" wrap="square" tIns="45700">
            <a:noAutofit/>
          </a:bodyPr>
          <a:lstStyle/>
          <a:p>
            <a:pPr indent="-233363" lvl="0" marL="233363" marR="0" rtl="0" algn="l">
              <a:lnSpc>
                <a:spcPct val="90000"/>
              </a:lnSpc>
              <a:spcBef>
                <a:spcPts val="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Ethernet frame broadcast (dest: </a:t>
            </a:r>
            <a:r>
              <a:rPr b="0" i="0" lang="en-US" sz="1800" u="none" cap="none" strike="noStrike">
                <a:solidFill>
                  <a:srgbClr val="000000"/>
                </a:solidFill>
                <a:latin typeface="Calibri"/>
                <a:ea typeface="Calibri"/>
                <a:cs typeface="Calibri"/>
                <a:sym typeface="Calibri"/>
              </a:rPr>
              <a:t>FFFFFFFFFFFF</a:t>
            </a:r>
            <a:r>
              <a:rPr b="0" i="0" lang="en-US" sz="2400" u="none" cap="none" strike="noStrike">
                <a:solidFill>
                  <a:srgbClr val="000000"/>
                </a:solidFill>
                <a:latin typeface="Calibri"/>
                <a:ea typeface="Calibri"/>
                <a:cs typeface="Calibri"/>
                <a:sym typeface="Calibri"/>
              </a:rPr>
              <a:t>) on LAN, received at router running DHCP server</a:t>
            </a:r>
            <a:endParaRPr/>
          </a:p>
        </p:txBody>
      </p:sp>
      <p:sp>
        <p:nvSpPr>
          <p:cNvPr id="3787" name="Google Shape;3787;p62"/>
          <p:cNvSpPr/>
          <p:nvPr/>
        </p:nvSpPr>
        <p:spPr>
          <a:xfrm>
            <a:off x="6128245" y="5547530"/>
            <a:ext cx="5280602" cy="1292225"/>
          </a:xfrm>
          <a:prstGeom prst="rect">
            <a:avLst/>
          </a:prstGeom>
          <a:noFill/>
          <a:ln>
            <a:noFill/>
          </a:ln>
        </p:spPr>
        <p:txBody>
          <a:bodyPr anchorCtr="0" anchor="t" bIns="45700" lIns="91425" spcFirstLastPara="1" rIns="91425" wrap="square" tIns="45700">
            <a:noAutofit/>
          </a:bodyPr>
          <a:lstStyle/>
          <a:p>
            <a:pPr indent="-233363" lvl="0" marL="233363" marR="0" rtl="0" algn="l">
              <a:lnSpc>
                <a:spcPct val="90000"/>
              </a:lnSpc>
              <a:spcBef>
                <a:spcPts val="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Ethernet de-mux’ed to IP de-mux’ed, UDP de-mux’ed to DHCP </a:t>
            </a:r>
            <a:endParaRPr/>
          </a:p>
        </p:txBody>
      </p:sp>
      <p:sp>
        <p:nvSpPr>
          <p:cNvPr id="3788" name="Google Shape;3788;p62"/>
          <p:cNvSpPr txBox="1"/>
          <p:nvPr/>
        </p:nvSpPr>
        <p:spPr>
          <a:xfrm>
            <a:off x="4421682" y="3674280"/>
            <a:ext cx="104775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168.1.1.1</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89" name="Google Shape;3789;p62"/>
          <p:cNvGrpSpPr/>
          <p:nvPr/>
        </p:nvGrpSpPr>
        <p:grpSpPr>
          <a:xfrm>
            <a:off x="3067479" y="2685267"/>
            <a:ext cx="855728" cy="627114"/>
            <a:chOff x="4417" y="878"/>
            <a:chExt cx="617" cy="466"/>
          </a:xfrm>
        </p:grpSpPr>
        <p:pic>
          <p:nvPicPr>
            <p:cNvPr descr="laptop_keyboard" id="3790" name="Google Shape;3790;p62"/>
            <p:cNvPicPr preferRelativeResize="0"/>
            <p:nvPr/>
          </p:nvPicPr>
          <p:blipFill rotWithShape="1">
            <a:blip r:embed="rId3">
              <a:alphaModFix/>
            </a:blip>
            <a:srcRect b="0" l="0" r="0" t="0"/>
            <a:stretch/>
          </p:blipFill>
          <p:spPr>
            <a:xfrm flipH="1" rot="109064">
              <a:off x="4420" y="1108"/>
              <a:ext cx="527" cy="228"/>
            </a:xfrm>
            <a:prstGeom prst="rect">
              <a:avLst/>
            </a:prstGeom>
            <a:noFill/>
            <a:ln>
              <a:noFill/>
            </a:ln>
          </p:spPr>
        </p:pic>
        <p:sp>
          <p:nvSpPr>
            <p:cNvPr id="3791" name="Google Shape;3791;p62"/>
            <p:cNvSpPr/>
            <p:nvPr/>
          </p:nvSpPr>
          <p:spPr>
            <a:xfrm>
              <a:off x="4595" y="888"/>
              <a:ext cx="424" cy="297"/>
            </a:xfrm>
            <a:custGeom>
              <a:rect b="b" l="l" r="r" t="t"/>
              <a:pathLst>
                <a:path extrusionOk="0" h="2442" w="2982">
                  <a:moveTo>
                    <a:pt x="540" y="0"/>
                  </a:moveTo>
                  <a:lnTo>
                    <a:pt x="0" y="1734"/>
                  </a:lnTo>
                  <a:lnTo>
                    <a:pt x="2394" y="2442"/>
                  </a:lnTo>
                  <a:lnTo>
                    <a:pt x="2982" y="318"/>
                  </a:lnTo>
                  <a:lnTo>
                    <a:pt x="540"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pic>
          <p:nvPicPr>
            <p:cNvPr descr="screen" id="3792" name="Google Shape;3792;p62"/>
            <p:cNvPicPr preferRelativeResize="0"/>
            <p:nvPr/>
          </p:nvPicPr>
          <p:blipFill rotWithShape="1">
            <a:blip r:embed="rId4">
              <a:alphaModFix/>
            </a:blip>
            <a:srcRect b="0" l="0" r="0" t="0"/>
            <a:stretch/>
          </p:blipFill>
          <p:spPr>
            <a:xfrm>
              <a:off x="4616" y="895"/>
              <a:ext cx="385" cy="271"/>
            </a:xfrm>
            <a:prstGeom prst="rect">
              <a:avLst/>
            </a:prstGeom>
            <a:noFill/>
            <a:ln>
              <a:noFill/>
            </a:ln>
          </p:spPr>
        </p:pic>
        <p:sp>
          <p:nvSpPr>
            <p:cNvPr id="3793" name="Google Shape;3793;p62"/>
            <p:cNvSpPr/>
            <p:nvPr/>
          </p:nvSpPr>
          <p:spPr>
            <a:xfrm>
              <a:off x="4672" y="879"/>
              <a:ext cx="359" cy="55"/>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94" name="Google Shape;3794;p62"/>
            <p:cNvSpPr/>
            <p:nvPr/>
          </p:nvSpPr>
          <p:spPr>
            <a:xfrm>
              <a:off x="4591" y="878"/>
              <a:ext cx="100" cy="230"/>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95" name="Google Shape;3795;p62"/>
            <p:cNvSpPr/>
            <p:nvPr/>
          </p:nvSpPr>
          <p:spPr>
            <a:xfrm>
              <a:off x="4921" y="920"/>
              <a:ext cx="108" cy="265"/>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rgbClr val="FFFFFF"/>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96" name="Google Shape;3796;p62"/>
            <p:cNvSpPr/>
            <p:nvPr/>
          </p:nvSpPr>
          <p:spPr>
            <a:xfrm>
              <a:off x="4590" y="1097"/>
              <a:ext cx="394" cy="8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rgbClr val="FFFFF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97" name="Google Shape;3797;p62"/>
            <p:cNvSpPr/>
            <p:nvPr/>
          </p:nvSpPr>
          <p:spPr>
            <a:xfrm>
              <a:off x="4933" y="922"/>
              <a:ext cx="101" cy="266"/>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798" name="Google Shape;3798;p62"/>
            <p:cNvSpPr/>
            <p:nvPr/>
          </p:nvSpPr>
          <p:spPr>
            <a:xfrm>
              <a:off x="4590" y="1109"/>
              <a:ext cx="351" cy="8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3799" name="Google Shape;3799;p62"/>
            <p:cNvGrpSpPr/>
            <p:nvPr/>
          </p:nvGrpSpPr>
          <p:grpSpPr>
            <a:xfrm>
              <a:off x="4584" y="1203"/>
              <a:ext cx="119" cy="53"/>
              <a:chOff x="1740" y="2642"/>
              <a:chExt cx="752" cy="327"/>
            </a:xfrm>
          </p:grpSpPr>
          <p:sp>
            <p:nvSpPr>
              <p:cNvPr id="3800" name="Google Shape;3800;p62"/>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01" name="Google Shape;3801;p62"/>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02" name="Google Shape;3802;p62"/>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rgbClr val="00C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03" name="Google Shape;3803;p62"/>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04" name="Google Shape;3804;p62"/>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rgbClr val="00C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05" name="Google Shape;3805;p62"/>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3806" name="Google Shape;3806;p62"/>
            <p:cNvSpPr/>
            <p:nvPr/>
          </p:nvSpPr>
          <p:spPr>
            <a:xfrm>
              <a:off x="4788" y="1211"/>
              <a:ext cx="144" cy="116"/>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07" name="Google Shape;3807;p62"/>
            <p:cNvSpPr/>
            <p:nvPr/>
          </p:nvSpPr>
          <p:spPr>
            <a:xfrm>
              <a:off x="4420" y="1220"/>
              <a:ext cx="369" cy="10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08" name="Google Shape;3808;p62"/>
            <p:cNvSpPr/>
            <p:nvPr/>
          </p:nvSpPr>
          <p:spPr>
            <a:xfrm>
              <a:off x="4420" y="1201"/>
              <a:ext cx="4" cy="21"/>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09" name="Google Shape;3809;p62"/>
            <p:cNvSpPr/>
            <p:nvPr/>
          </p:nvSpPr>
          <p:spPr>
            <a:xfrm>
              <a:off x="4421" y="1114"/>
              <a:ext cx="171" cy="88"/>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10" name="Google Shape;3810;p62"/>
            <p:cNvSpPr/>
            <p:nvPr/>
          </p:nvSpPr>
          <p:spPr>
            <a:xfrm>
              <a:off x="4432" y="1205"/>
              <a:ext cx="350" cy="10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811" name="Google Shape;3811;p62"/>
            <p:cNvSpPr/>
            <p:nvPr/>
          </p:nvSpPr>
          <p:spPr>
            <a:xfrm flipH="1" rot="10800000">
              <a:off x="4782" y="1198"/>
              <a:ext cx="142" cy="10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3812" name="Google Shape;3812;p62"/>
          <p:cNvSpPr/>
          <p:nvPr/>
        </p:nvSpPr>
        <p:spPr>
          <a:xfrm>
            <a:off x="1924545" y="2812267"/>
            <a:ext cx="976312" cy="485775"/>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3813" name="Google Shape;3813;p62"/>
          <p:cNvGrpSpPr/>
          <p:nvPr/>
        </p:nvGrpSpPr>
        <p:grpSpPr>
          <a:xfrm>
            <a:off x="2289670" y="1648630"/>
            <a:ext cx="976312" cy="1460500"/>
            <a:chOff x="651" y="681"/>
            <a:chExt cx="615" cy="920"/>
          </a:xfrm>
        </p:grpSpPr>
        <p:sp>
          <p:nvSpPr>
            <p:cNvPr id="3814" name="Google Shape;3814;p62"/>
            <p:cNvSpPr/>
            <p:nvPr/>
          </p:nvSpPr>
          <p:spPr>
            <a:xfrm>
              <a:off x="662" y="698"/>
              <a:ext cx="604" cy="903"/>
            </a:xfrm>
            <a:custGeom>
              <a:rect b="b" l="l" r="r" t="t"/>
              <a:pathLst>
                <a:path extrusionOk="0" h="903" w="604">
                  <a:moveTo>
                    <a:pt x="496" y="0"/>
                  </a:moveTo>
                  <a:lnTo>
                    <a:pt x="604" y="903"/>
                  </a:lnTo>
                  <a:lnTo>
                    <a:pt x="0" y="788"/>
                  </a:lnTo>
                  <a:lnTo>
                    <a:pt x="456" y="750"/>
                  </a:lnTo>
                  <a:lnTo>
                    <a:pt x="496" y="0"/>
                  </a:lnTo>
                  <a:close/>
                </a:path>
              </a:pathLst>
            </a:custGeom>
            <a:gradFill>
              <a:gsLst>
                <a:gs pos="0">
                  <a:srgbClr val="FFFFFF">
                    <a:alpha val="65882"/>
                  </a:srgbClr>
                </a:gs>
                <a:gs pos="100000">
                  <a:srgbClr val="000099">
                    <a:alpha val="66666"/>
                  </a:srgbClr>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3815" name="Google Shape;3815;p62"/>
            <p:cNvGrpSpPr/>
            <p:nvPr/>
          </p:nvGrpSpPr>
          <p:grpSpPr>
            <a:xfrm>
              <a:off x="651" y="681"/>
              <a:ext cx="501" cy="828"/>
              <a:chOff x="569" y="2954"/>
              <a:chExt cx="501" cy="828"/>
            </a:xfrm>
          </p:grpSpPr>
          <p:sp>
            <p:nvSpPr>
              <p:cNvPr id="3816" name="Google Shape;3816;p62"/>
              <p:cNvSpPr/>
              <p:nvPr/>
            </p:nvSpPr>
            <p:spPr>
              <a:xfrm>
                <a:off x="576" y="2973"/>
                <a:ext cx="493" cy="790"/>
              </a:xfrm>
              <a:prstGeom prst="rect">
                <a:avLst/>
              </a:prstGeom>
              <a:solidFill>
                <a:srgbClr val="FFFFFF"/>
              </a:solidFill>
              <a:ln cap="flat" cmpd="sng" w="9525">
                <a:solidFill>
                  <a:srgbClr val="000000"/>
                </a:solidFill>
                <a:prstDash val="solid"/>
                <a:miter lim="800000"/>
                <a:headEnd len="sm" w="sm" type="none"/>
                <a:tailEnd len="sm" w="sm" type="none"/>
              </a:ln>
              <a:effectLst>
                <a:outerShdw blurRad="50800" rotWithShape="0" algn="bl" dir="18900000" dist="38100">
                  <a:schemeClr val="dk1">
                    <a:alpha val="4000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17" name="Google Shape;3817;p62"/>
              <p:cNvSpPr txBox="1"/>
              <p:nvPr/>
            </p:nvSpPr>
            <p:spPr>
              <a:xfrm>
                <a:off x="593" y="2954"/>
                <a:ext cx="477" cy="82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DHCP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Eth</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Phy</a:t>
                </a:r>
                <a:endParaRPr/>
              </a:p>
            </p:txBody>
          </p:sp>
          <p:cxnSp>
            <p:nvCxnSpPr>
              <p:cNvPr id="3818" name="Google Shape;3818;p62"/>
              <p:cNvCxnSpPr/>
              <p:nvPr/>
            </p:nvCxnSpPr>
            <p:spPr>
              <a:xfrm>
                <a:off x="578" y="3130"/>
                <a:ext cx="489" cy="0"/>
              </a:xfrm>
              <a:prstGeom prst="straightConnector1">
                <a:avLst/>
              </a:prstGeom>
              <a:noFill/>
              <a:ln cap="flat" cmpd="sng" w="9525">
                <a:solidFill>
                  <a:srgbClr val="000000"/>
                </a:solidFill>
                <a:prstDash val="solid"/>
                <a:round/>
                <a:headEnd len="med" w="med" type="none"/>
                <a:tailEnd len="med" w="med" type="none"/>
              </a:ln>
            </p:spPr>
          </p:cxnSp>
          <p:cxnSp>
            <p:nvCxnSpPr>
              <p:cNvPr id="3819" name="Google Shape;3819;p62"/>
              <p:cNvCxnSpPr/>
              <p:nvPr/>
            </p:nvCxnSpPr>
            <p:spPr>
              <a:xfrm>
                <a:off x="575" y="3289"/>
                <a:ext cx="489" cy="0"/>
              </a:xfrm>
              <a:prstGeom prst="straightConnector1">
                <a:avLst/>
              </a:prstGeom>
              <a:noFill/>
              <a:ln cap="flat" cmpd="sng" w="9525">
                <a:solidFill>
                  <a:srgbClr val="000000"/>
                </a:solidFill>
                <a:prstDash val="solid"/>
                <a:round/>
                <a:headEnd len="med" w="med" type="none"/>
                <a:tailEnd len="med" w="med" type="none"/>
              </a:ln>
            </p:spPr>
          </p:cxnSp>
          <p:cxnSp>
            <p:nvCxnSpPr>
              <p:cNvPr id="3820" name="Google Shape;3820;p62"/>
              <p:cNvCxnSpPr/>
              <p:nvPr/>
            </p:nvCxnSpPr>
            <p:spPr>
              <a:xfrm>
                <a:off x="572" y="3448"/>
                <a:ext cx="489" cy="0"/>
              </a:xfrm>
              <a:prstGeom prst="straightConnector1">
                <a:avLst/>
              </a:prstGeom>
              <a:noFill/>
              <a:ln cap="flat" cmpd="sng" w="9525">
                <a:solidFill>
                  <a:srgbClr val="000000"/>
                </a:solidFill>
                <a:prstDash val="solid"/>
                <a:round/>
                <a:headEnd len="med" w="med" type="none"/>
                <a:tailEnd len="med" w="med" type="none"/>
              </a:ln>
            </p:spPr>
          </p:cxnSp>
          <p:cxnSp>
            <p:nvCxnSpPr>
              <p:cNvPr id="3821" name="Google Shape;3821;p62"/>
              <p:cNvCxnSpPr/>
              <p:nvPr/>
            </p:nvCxnSpPr>
            <p:spPr>
              <a:xfrm>
                <a:off x="569" y="3607"/>
                <a:ext cx="489" cy="0"/>
              </a:xfrm>
              <a:prstGeom prst="straightConnector1">
                <a:avLst/>
              </a:prstGeom>
              <a:noFill/>
              <a:ln cap="flat" cmpd="sng" w="9525">
                <a:solidFill>
                  <a:srgbClr val="000000"/>
                </a:solidFill>
                <a:prstDash val="solid"/>
                <a:round/>
                <a:headEnd len="med" w="med" type="none"/>
                <a:tailEnd len="med" w="med" type="none"/>
              </a:ln>
            </p:spPr>
          </p:cxnSp>
        </p:grpSp>
      </p:grpSp>
      <p:grpSp>
        <p:nvGrpSpPr>
          <p:cNvPr id="3822" name="Google Shape;3822;p62"/>
          <p:cNvGrpSpPr/>
          <p:nvPr/>
        </p:nvGrpSpPr>
        <p:grpSpPr>
          <a:xfrm>
            <a:off x="1614982" y="1707367"/>
            <a:ext cx="544513" cy="244475"/>
            <a:chOff x="844" y="3337"/>
            <a:chExt cx="343" cy="154"/>
          </a:xfrm>
        </p:grpSpPr>
        <p:sp>
          <p:nvSpPr>
            <p:cNvPr id="3823" name="Google Shape;3823;p62"/>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24" name="Google Shape;3824;p62"/>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3825" name="Google Shape;3825;p62"/>
          <p:cNvGrpSpPr/>
          <p:nvPr/>
        </p:nvGrpSpPr>
        <p:grpSpPr>
          <a:xfrm>
            <a:off x="1160957" y="1726417"/>
            <a:ext cx="1081088" cy="1166813"/>
            <a:chOff x="42" y="744"/>
            <a:chExt cx="681" cy="735"/>
          </a:xfrm>
        </p:grpSpPr>
        <p:grpSp>
          <p:nvGrpSpPr>
            <p:cNvPr id="3826" name="Google Shape;3826;p62"/>
            <p:cNvGrpSpPr/>
            <p:nvPr/>
          </p:nvGrpSpPr>
          <p:grpSpPr>
            <a:xfrm>
              <a:off x="42" y="886"/>
              <a:ext cx="681" cy="468"/>
              <a:chOff x="42" y="886"/>
              <a:chExt cx="681" cy="468"/>
            </a:xfrm>
          </p:grpSpPr>
          <p:grpSp>
            <p:nvGrpSpPr>
              <p:cNvPr id="3827" name="Google Shape;3827;p62"/>
              <p:cNvGrpSpPr/>
              <p:nvPr/>
            </p:nvGrpSpPr>
            <p:grpSpPr>
              <a:xfrm>
                <a:off x="278" y="886"/>
                <a:ext cx="397" cy="154"/>
                <a:chOff x="740" y="3209"/>
                <a:chExt cx="397" cy="154"/>
              </a:xfrm>
            </p:grpSpPr>
            <p:grpSp>
              <p:nvGrpSpPr>
                <p:cNvPr id="3828" name="Google Shape;3828;p62"/>
                <p:cNvGrpSpPr/>
                <p:nvPr/>
              </p:nvGrpSpPr>
              <p:grpSpPr>
                <a:xfrm>
                  <a:off x="794" y="3209"/>
                  <a:ext cx="343" cy="154"/>
                  <a:chOff x="844" y="3337"/>
                  <a:chExt cx="343" cy="154"/>
                </a:xfrm>
              </p:grpSpPr>
              <p:sp>
                <p:nvSpPr>
                  <p:cNvPr id="3829" name="Google Shape;3829;p62"/>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0" name="Google Shape;3830;p62"/>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sp>
              <p:nvSpPr>
                <p:cNvPr id="3831" name="Google Shape;3831;p62"/>
                <p:cNvSpPr/>
                <p:nvPr/>
              </p:nvSpPr>
              <p:spPr>
                <a:xfrm>
                  <a:off x="750" y="3244"/>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2" name="Google Shape;3832;p62"/>
                <p:cNvSpPr/>
                <p:nvPr/>
              </p:nvSpPr>
              <p:spPr>
                <a:xfrm>
                  <a:off x="740" y="3238"/>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833" name="Google Shape;3833;p62"/>
              <p:cNvGrpSpPr/>
              <p:nvPr/>
            </p:nvGrpSpPr>
            <p:grpSpPr>
              <a:xfrm>
                <a:off x="278" y="1034"/>
                <a:ext cx="397" cy="154"/>
                <a:chOff x="836" y="3305"/>
                <a:chExt cx="397" cy="154"/>
              </a:xfrm>
            </p:grpSpPr>
            <p:grpSp>
              <p:nvGrpSpPr>
                <p:cNvPr id="3834" name="Google Shape;3834;p62"/>
                <p:cNvGrpSpPr/>
                <p:nvPr/>
              </p:nvGrpSpPr>
              <p:grpSpPr>
                <a:xfrm>
                  <a:off x="890" y="3305"/>
                  <a:ext cx="343" cy="154"/>
                  <a:chOff x="844" y="3337"/>
                  <a:chExt cx="343" cy="154"/>
                </a:xfrm>
              </p:grpSpPr>
              <p:sp>
                <p:nvSpPr>
                  <p:cNvPr id="3835" name="Google Shape;3835;p62"/>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6" name="Google Shape;3836;p62"/>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3837" name="Google Shape;3837;p62"/>
                <p:cNvGrpSpPr/>
                <p:nvPr/>
              </p:nvGrpSpPr>
              <p:grpSpPr>
                <a:xfrm>
                  <a:off x="836" y="3334"/>
                  <a:ext cx="354" cy="94"/>
                  <a:chOff x="836" y="3334"/>
                  <a:chExt cx="354" cy="94"/>
                </a:xfrm>
              </p:grpSpPr>
              <p:sp>
                <p:nvSpPr>
                  <p:cNvPr id="3838" name="Google Shape;3838;p62"/>
                  <p:cNvSpPr/>
                  <p:nvPr/>
                </p:nvSpPr>
                <p:spPr>
                  <a:xfrm>
                    <a:off x="846" y="3340"/>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9" name="Google Shape;3839;p62"/>
                  <p:cNvSpPr/>
                  <p:nvPr/>
                </p:nvSpPr>
                <p:spPr>
                  <a:xfrm>
                    <a:off x="836" y="3334"/>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3840" name="Google Shape;3840;p62"/>
              <p:cNvGrpSpPr/>
              <p:nvPr/>
            </p:nvGrpSpPr>
            <p:grpSpPr>
              <a:xfrm>
                <a:off x="165" y="1054"/>
                <a:ext cx="480" cy="112"/>
                <a:chOff x="627" y="3377"/>
                <a:chExt cx="480" cy="112"/>
              </a:xfrm>
            </p:grpSpPr>
            <p:sp>
              <p:nvSpPr>
                <p:cNvPr id="3841" name="Google Shape;3841;p62"/>
                <p:cNvSpPr/>
                <p:nvPr/>
              </p:nvSpPr>
              <p:spPr>
                <a:xfrm>
                  <a:off x="636" y="3388"/>
                  <a:ext cx="96" cy="93"/>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2" name="Google Shape;3842;p62"/>
                <p:cNvSpPr/>
                <p:nvPr/>
              </p:nvSpPr>
              <p:spPr>
                <a:xfrm>
                  <a:off x="627" y="3377"/>
                  <a:ext cx="480" cy="112"/>
                </a:xfrm>
                <a:prstGeom prst="rect">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843" name="Google Shape;3843;p62"/>
              <p:cNvGrpSpPr/>
              <p:nvPr/>
            </p:nvGrpSpPr>
            <p:grpSpPr>
              <a:xfrm>
                <a:off x="42" y="1200"/>
                <a:ext cx="681" cy="154"/>
                <a:chOff x="504" y="3523"/>
                <a:chExt cx="681" cy="154"/>
              </a:xfrm>
            </p:grpSpPr>
            <p:grpSp>
              <p:nvGrpSpPr>
                <p:cNvPr id="3844" name="Google Shape;3844;p62"/>
                <p:cNvGrpSpPr/>
                <p:nvPr/>
              </p:nvGrpSpPr>
              <p:grpSpPr>
                <a:xfrm>
                  <a:off x="623" y="3523"/>
                  <a:ext cx="510" cy="154"/>
                  <a:chOff x="723" y="3453"/>
                  <a:chExt cx="510" cy="154"/>
                </a:xfrm>
              </p:grpSpPr>
              <p:grpSp>
                <p:nvGrpSpPr>
                  <p:cNvPr id="3845" name="Google Shape;3845;p62"/>
                  <p:cNvGrpSpPr/>
                  <p:nvPr/>
                </p:nvGrpSpPr>
                <p:grpSpPr>
                  <a:xfrm>
                    <a:off x="836" y="3453"/>
                    <a:ext cx="397" cy="154"/>
                    <a:chOff x="836" y="3305"/>
                    <a:chExt cx="397" cy="154"/>
                  </a:xfrm>
                </p:grpSpPr>
                <p:grpSp>
                  <p:nvGrpSpPr>
                    <p:cNvPr id="3846" name="Google Shape;3846;p62"/>
                    <p:cNvGrpSpPr/>
                    <p:nvPr/>
                  </p:nvGrpSpPr>
                  <p:grpSpPr>
                    <a:xfrm>
                      <a:off x="890" y="3305"/>
                      <a:ext cx="343" cy="154"/>
                      <a:chOff x="844" y="3337"/>
                      <a:chExt cx="343" cy="154"/>
                    </a:xfrm>
                  </p:grpSpPr>
                  <p:sp>
                    <p:nvSpPr>
                      <p:cNvPr id="3847" name="Google Shape;3847;p62"/>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48" name="Google Shape;3848;p62"/>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3849" name="Google Shape;3849;p62"/>
                    <p:cNvGrpSpPr/>
                    <p:nvPr/>
                  </p:nvGrpSpPr>
                  <p:grpSpPr>
                    <a:xfrm>
                      <a:off x="836" y="3334"/>
                      <a:ext cx="354" cy="94"/>
                      <a:chOff x="836" y="3334"/>
                      <a:chExt cx="354" cy="94"/>
                    </a:xfrm>
                  </p:grpSpPr>
                  <p:sp>
                    <p:nvSpPr>
                      <p:cNvPr id="3850" name="Google Shape;3850;p62"/>
                      <p:cNvSpPr/>
                      <p:nvPr/>
                    </p:nvSpPr>
                    <p:spPr>
                      <a:xfrm>
                        <a:off x="846" y="3340"/>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51" name="Google Shape;3851;p62"/>
                      <p:cNvSpPr/>
                      <p:nvPr/>
                    </p:nvSpPr>
                    <p:spPr>
                      <a:xfrm>
                        <a:off x="836" y="3334"/>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3852" name="Google Shape;3852;p62"/>
                  <p:cNvSpPr/>
                  <p:nvPr/>
                </p:nvSpPr>
                <p:spPr>
                  <a:xfrm>
                    <a:off x="732" y="3484"/>
                    <a:ext cx="96" cy="93"/>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53" name="Google Shape;3853;p62"/>
                  <p:cNvSpPr/>
                  <p:nvPr/>
                </p:nvSpPr>
                <p:spPr>
                  <a:xfrm>
                    <a:off x="723" y="3473"/>
                    <a:ext cx="480" cy="112"/>
                  </a:xfrm>
                  <a:prstGeom prst="rect">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854" name="Google Shape;3854;p62"/>
                <p:cNvSpPr/>
                <p:nvPr/>
              </p:nvSpPr>
              <p:spPr>
                <a:xfrm>
                  <a:off x="517" y="3545"/>
                  <a:ext cx="94"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55" name="Google Shape;3855;p62"/>
                <p:cNvSpPr/>
                <p:nvPr/>
              </p:nvSpPr>
              <p:spPr>
                <a:xfrm>
                  <a:off x="1115" y="3544"/>
                  <a:ext cx="60"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56" name="Google Shape;3856;p62"/>
                <p:cNvSpPr/>
                <p:nvPr/>
              </p:nvSpPr>
              <p:spPr>
                <a:xfrm>
                  <a:off x="504" y="3529"/>
                  <a:ext cx="681" cy="138"/>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3857" name="Google Shape;3857;p62"/>
            <p:cNvSpPr/>
            <p:nvPr/>
          </p:nvSpPr>
          <p:spPr>
            <a:xfrm>
              <a:off x="384" y="744"/>
              <a:ext cx="240" cy="735"/>
            </a:xfrm>
            <a:prstGeom prst="downArrow">
              <a:avLst>
                <a:gd fmla="val 54167" name="adj1"/>
                <a:gd fmla="val 49170" name="adj2"/>
              </a:avLst>
            </a:prstGeom>
            <a:gradFill>
              <a:gsLst>
                <a:gs pos="0">
                  <a:srgbClr val="FF0000">
                    <a:alpha val="24705"/>
                  </a:srgbClr>
                </a:gs>
                <a:gs pos="100000">
                  <a:srgbClr val="FF0000">
                    <a:alpha val="24705"/>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858" name="Google Shape;3858;p62"/>
          <p:cNvGrpSpPr/>
          <p:nvPr/>
        </p:nvGrpSpPr>
        <p:grpSpPr>
          <a:xfrm>
            <a:off x="1745157" y="2934505"/>
            <a:ext cx="1081088" cy="244475"/>
            <a:chOff x="504" y="3523"/>
            <a:chExt cx="681" cy="154"/>
          </a:xfrm>
        </p:grpSpPr>
        <p:grpSp>
          <p:nvGrpSpPr>
            <p:cNvPr id="3859" name="Google Shape;3859;p62"/>
            <p:cNvGrpSpPr/>
            <p:nvPr/>
          </p:nvGrpSpPr>
          <p:grpSpPr>
            <a:xfrm>
              <a:off x="623" y="3523"/>
              <a:ext cx="510" cy="154"/>
              <a:chOff x="723" y="3453"/>
              <a:chExt cx="510" cy="154"/>
            </a:xfrm>
          </p:grpSpPr>
          <p:grpSp>
            <p:nvGrpSpPr>
              <p:cNvPr id="3860" name="Google Shape;3860;p62"/>
              <p:cNvGrpSpPr/>
              <p:nvPr/>
            </p:nvGrpSpPr>
            <p:grpSpPr>
              <a:xfrm>
                <a:off x="836" y="3453"/>
                <a:ext cx="397" cy="154"/>
                <a:chOff x="836" y="3305"/>
                <a:chExt cx="397" cy="154"/>
              </a:xfrm>
            </p:grpSpPr>
            <p:grpSp>
              <p:nvGrpSpPr>
                <p:cNvPr id="3861" name="Google Shape;3861;p62"/>
                <p:cNvGrpSpPr/>
                <p:nvPr/>
              </p:nvGrpSpPr>
              <p:grpSpPr>
                <a:xfrm>
                  <a:off x="890" y="3305"/>
                  <a:ext cx="343" cy="154"/>
                  <a:chOff x="844" y="3337"/>
                  <a:chExt cx="343" cy="154"/>
                </a:xfrm>
              </p:grpSpPr>
              <p:sp>
                <p:nvSpPr>
                  <p:cNvPr id="3862" name="Google Shape;3862;p62"/>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63" name="Google Shape;3863;p62"/>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3864" name="Google Shape;3864;p62"/>
                <p:cNvGrpSpPr/>
                <p:nvPr/>
              </p:nvGrpSpPr>
              <p:grpSpPr>
                <a:xfrm>
                  <a:off x="836" y="3334"/>
                  <a:ext cx="354" cy="94"/>
                  <a:chOff x="836" y="3334"/>
                  <a:chExt cx="354" cy="94"/>
                </a:xfrm>
              </p:grpSpPr>
              <p:sp>
                <p:nvSpPr>
                  <p:cNvPr id="3865" name="Google Shape;3865;p62"/>
                  <p:cNvSpPr/>
                  <p:nvPr/>
                </p:nvSpPr>
                <p:spPr>
                  <a:xfrm>
                    <a:off x="846" y="3340"/>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66" name="Google Shape;3866;p62"/>
                  <p:cNvSpPr/>
                  <p:nvPr/>
                </p:nvSpPr>
                <p:spPr>
                  <a:xfrm>
                    <a:off x="836" y="3334"/>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3867" name="Google Shape;3867;p62"/>
              <p:cNvSpPr/>
              <p:nvPr/>
            </p:nvSpPr>
            <p:spPr>
              <a:xfrm>
                <a:off x="732" y="3484"/>
                <a:ext cx="96" cy="93"/>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68" name="Google Shape;3868;p62"/>
              <p:cNvSpPr/>
              <p:nvPr/>
            </p:nvSpPr>
            <p:spPr>
              <a:xfrm>
                <a:off x="723" y="3473"/>
                <a:ext cx="480" cy="112"/>
              </a:xfrm>
              <a:prstGeom prst="rect">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869" name="Google Shape;3869;p62"/>
            <p:cNvSpPr/>
            <p:nvPr/>
          </p:nvSpPr>
          <p:spPr>
            <a:xfrm>
              <a:off x="517" y="3545"/>
              <a:ext cx="94"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0" name="Google Shape;3870;p62"/>
            <p:cNvSpPr/>
            <p:nvPr/>
          </p:nvSpPr>
          <p:spPr>
            <a:xfrm>
              <a:off x="1115" y="3544"/>
              <a:ext cx="60"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1" name="Google Shape;3871;p62"/>
            <p:cNvSpPr/>
            <p:nvPr/>
          </p:nvSpPr>
          <p:spPr>
            <a:xfrm>
              <a:off x="504" y="3529"/>
              <a:ext cx="681" cy="138"/>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872" name="Google Shape;3872;p62"/>
          <p:cNvGrpSpPr/>
          <p:nvPr/>
        </p:nvGrpSpPr>
        <p:grpSpPr>
          <a:xfrm>
            <a:off x="2572245" y="3626655"/>
            <a:ext cx="1316037" cy="1314450"/>
            <a:chOff x="931" y="1941"/>
            <a:chExt cx="829" cy="828"/>
          </a:xfrm>
        </p:grpSpPr>
        <p:sp>
          <p:nvSpPr>
            <p:cNvPr id="3873" name="Google Shape;3873;p62"/>
            <p:cNvSpPr/>
            <p:nvPr/>
          </p:nvSpPr>
          <p:spPr>
            <a:xfrm>
              <a:off x="1424" y="1965"/>
              <a:ext cx="336" cy="801"/>
            </a:xfrm>
            <a:custGeom>
              <a:rect b="b" l="l" r="r" t="t"/>
              <a:pathLst>
                <a:path extrusionOk="0" h="801" w="551">
                  <a:moveTo>
                    <a:pt x="14" y="0"/>
                  </a:moveTo>
                  <a:lnTo>
                    <a:pt x="551" y="402"/>
                  </a:lnTo>
                  <a:lnTo>
                    <a:pt x="6" y="801"/>
                  </a:lnTo>
                  <a:lnTo>
                    <a:pt x="13" y="535"/>
                  </a:lnTo>
                  <a:lnTo>
                    <a:pt x="0" y="371"/>
                  </a:lnTo>
                  <a:lnTo>
                    <a:pt x="14" y="0"/>
                  </a:lnTo>
                  <a:close/>
                </a:path>
              </a:pathLst>
            </a:custGeom>
            <a:gradFill>
              <a:gsLst>
                <a:gs pos="0">
                  <a:srgbClr val="FFFFFF">
                    <a:alpha val="64705"/>
                  </a:srgbClr>
                </a:gs>
                <a:gs pos="100000">
                  <a:srgbClr val="000099">
                    <a:alpha val="64705"/>
                  </a:srgbClr>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3874" name="Google Shape;3874;p62"/>
            <p:cNvGrpSpPr/>
            <p:nvPr/>
          </p:nvGrpSpPr>
          <p:grpSpPr>
            <a:xfrm>
              <a:off x="931" y="1941"/>
              <a:ext cx="501" cy="828"/>
              <a:chOff x="569" y="2954"/>
              <a:chExt cx="501" cy="828"/>
            </a:xfrm>
          </p:grpSpPr>
          <p:sp>
            <p:nvSpPr>
              <p:cNvPr id="3875" name="Google Shape;3875;p62"/>
              <p:cNvSpPr/>
              <p:nvPr/>
            </p:nvSpPr>
            <p:spPr>
              <a:xfrm>
                <a:off x="576" y="2973"/>
                <a:ext cx="493" cy="790"/>
              </a:xfrm>
              <a:prstGeom prst="rect">
                <a:avLst/>
              </a:prstGeom>
              <a:solidFill>
                <a:srgbClr val="FFFFFF"/>
              </a:solidFill>
              <a:ln cap="flat" cmpd="sng" w="9525">
                <a:solidFill>
                  <a:srgbClr val="000000"/>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76" name="Google Shape;3876;p62"/>
              <p:cNvSpPr txBox="1"/>
              <p:nvPr/>
            </p:nvSpPr>
            <p:spPr>
              <a:xfrm>
                <a:off x="593" y="2954"/>
                <a:ext cx="477" cy="82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DHCP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Eth</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Phy</a:t>
                </a:r>
                <a:endParaRPr/>
              </a:p>
            </p:txBody>
          </p:sp>
          <p:cxnSp>
            <p:nvCxnSpPr>
              <p:cNvPr id="3877" name="Google Shape;3877;p62"/>
              <p:cNvCxnSpPr/>
              <p:nvPr/>
            </p:nvCxnSpPr>
            <p:spPr>
              <a:xfrm>
                <a:off x="578" y="3130"/>
                <a:ext cx="489" cy="0"/>
              </a:xfrm>
              <a:prstGeom prst="straightConnector1">
                <a:avLst/>
              </a:prstGeom>
              <a:noFill/>
              <a:ln cap="flat" cmpd="sng" w="9525">
                <a:solidFill>
                  <a:srgbClr val="000000"/>
                </a:solidFill>
                <a:prstDash val="solid"/>
                <a:round/>
                <a:headEnd len="med" w="med" type="none"/>
                <a:tailEnd len="med" w="med" type="none"/>
              </a:ln>
            </p:spPr>
          </p:cxnSp>
          <p:cxnSp>
            <p:nvCxnSpPr>
              <p:cNvPr id="3878" name="Google Shape;3878;p62"/>
              <p:cNvCxnSpPr/>
              <p:nvPr/>
            </p:nvCxnSpPr>
            <p:spPr>
              <a:xfrm>
                <a:off x="575" y="3289"/>
                <a:ext cx="489" cy="0"/>
              </a:xfrm>
              <a:prstGeom prst="straightConnector1">
                <a:avLst/>
              </a:prstGeom>
              <a:noFill/>
              <a:ln cap="flat" cmpd="sng" w="9525">
                <a:solidFill>
                  <a:srgbClr val="000000"/>
                </a:solidFill>
                <a:prstDash val="solid"/>
                <a:round/>
                <a:headEnd len="med" w="med" type="none"/>
                <a:tailEnd len="med" w="med" type="none"/>
              </a:ln>
            </p:spPr>
          </p:cxnSp>
          <p:cxnSp>
            <p:nvCxnSpPr>
              <p:cNvPr id="3879" name="Google Shape;3879;p62"/>
              <p:cNvCxnSpPr/>
              <p:nvPr/>
            </p:nvCxnSpPr>
            <p:spPr>
              <a:xfrm>
                <a:off x="572" y="3448"/>
                <a:ext cx="489" cy="0"/>
              </a:xfrm>
              <a:prstGeom prst="straightConnector1">
                <a:avLst/>
              </a:prstGeom>
              <a:noFill/>
              <a:ln cap="flat" cmpd="sng" w="9525">
                <a:solidFill>
                  <a:srgbClr val="000000"/>
                </a:solidFill>
                <a:prstDash val="solid"/>
                <a:round/>
                <a:headEnd len="med" w="med" type="none"/>
                <a:tailEnd len="med" w="med" type="none"/>
              </a:ln>
            </p:spPr>
          </p:cxnSp>
          <p:cxnSp>
            <p:nvCxnSpPr>
              <p:cNvPr id="3880" name="Google Shape;3880;p62"/>
              <p:cNvCxnSpPr/>
              <p:nvPr/>
            </p:nvCxnSpPr>
            <p:spPr>
              <a:xfrm>
                <a:off x="569" y="3607"/>
                <a:ext cx="489" cy="0"/>
              </a:xfrm>
              <a:prstGeom prst="straightConnector1">
                <a:avLst/>
              </a:prstGeom>
              <a:noFill/>
              <a:ln cap="flat" cmpd="sng" w="9525">
                <a:solidFill>
                  <a:srgbClr val="000000"/>
                </a:solidFill>
                <a:prstDash val="solid"/>
                <a:round/>
                <a:headEnd len="med" w="med" type="none"/>
                <a:tailEnd len="med" w="med" type="none"/>
              </a:ln>
            </p:spPr>
          </p:cxnSp>
        </p:grpSp>
      </p:grpSp>
      <p:grpSp>
        <p:nvGrpSpPr>
          <p:cNvPr id="3881" name="Google Shape;3881;p62"/>
          <p:cNvGrpSpPr/>
          <p:nvPr/>
        </p:nvGrpSpPr>
        <p:grpSpPr>
          <a:xfrm>
            <a:off x="1434007" y="3526642"/>
            <a:ext cx="1081088" cy="1217613"/>
            <a:chOff x="1404" y="3105"/>
            <a:chExt cx="681" cy="767"/>
          </a:xfrm>
        </p:grpSpPr>
        <p:grpSp>
          <p:nvGrpSpPr>
            <p:cNvPr id="3882" name="Google Shape;3882;p62"/>
            <p:cNvGrpSpPr/>
            <p:nvPr/>
          </p:nvGrpSpPr>
          <p:grpSpPr>
            <a:xfrm>
              <a:off x="1404" y="3355"/>
              <a:ext cx="681" cy="468"/>
              <a:chOff x="42" y="886"/>
              <a:chExt cx="681" cy="468"/>
            </a:xfrm>
          </p:grpSpPr>
          <p:grpSp>
            <p:nvGrpSpPr>
              <p:cNvPr id="3883" name="Google Shape;3883;p62"/>
              <p:cNvGrpSpPr/>
              <p:nvPr/>
            </p:nvGrpSpPr>
            <p:grpSpPr>
              <a:xfrm>
                <a:off x="278" y="886"/>
                <a:ext cx="397" cy="154"/>
                <a:chOff x="740" y="3209"/>
                <a:chExt cx="397" cy="154"/>
              </a:xfrm>
            </p:grpSpPr>
            <p:grpSp>
              <p:nvGrpSpPr>
                <p:cNvPr id="3884" name="Google Shape;3884;p62"/>
                <p:cNvGrpSpPr/>
                <p:nvPr/>
              </p:nvGrpSpPr>
              <p:grpSpPr>
                <a:xfrm>
                  <a:off x="794" y="3209"/>
                  <a:ext cx="343" cy="154"/>
                  <a:chOff x="844" y="3337"/>
                  <a:chExt cx="343" cy="154"/>
                </a:xfrm>
              </p:grpSpPr>
              <p:sp>
                <p:nvSpPr>
                  <p:cNvPr id="3885" name="Google Shape;3885;p62"/>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86" name="Google Shape;3886;p62"/>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sp>
              <p:nvSpPr>
                <p:cNvPr id="3887" name="Google Shape;3887;p62"/>
                <p:cNvSpPr/>
                <p:nvPr/>
              </p:nvSpPr>
              <p:spPr>
                <a:xfrm>
                  <a:off x="750" y="3244"/>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88" name="Google Shape;3888;p62"/>
                <p:cNvSpPr/>
                <p:nvPr/>
              </p:nvSpPr>
              <p:spPr>
                <a:xfrm>
                  <a:off x="740" y="3238"/>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889" name="Google Shape;3889;p62"/>
              <p:cNvGrpSpPr/>
              <p:nvPr/>
            </p:nvGrpSpPr>
            <p:grpSpPr>
              <a:xfrm>
                <a:off x="278" y="1034"/>
                <a:ext cx="397" cy="154"/>
                <a:chOff x="836" y="3305"/>
                <a:chExt cx="397" cy="154"/>
              </a:xfrm>
            </p:grpSpPr>
            <p:grpSp>
              <p:nvGrpSpPr>
                <p:cNvPr id="3890" name="Google Shape;3890;p62"/>
                <p:cNvGrpSpPr/>
                <p:nvPr/>
              </p:nvGrpSpPr>
              <p:grpSpPr>
                <a:xfrm>
                  <a:off x="890" y="3305"/>
                  <a:ext cx="343" cy="154"/>
                  <a:chOff x="844" y="3337"/>
                  <a:chExt cx="343" cy="154"/>
                </a:xfrm>
              </p:grpSpPr>
              <p:sp>
                <p:nvSpPr>
                  <p:cNvPr id="3891" name="Google Shape;3891;p62"/>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92" name="Google Shape;3892;p62"/>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3893" name="Google Shape;3893;p62"/>
                <p:cNvGrpSpPr/>
                <p:nvPr/>
              </p:nvGrpSpPr>
              <p:grpSpPr>
                <a:xfrm>
                  <a:off x="836" y="3334"/>
                  <a:ext cx="354" cy="94"/>
                  <a:chOff x="836" y="3334"/>
                  <a:chExt cx="354" cy="94"/>
                </a:xfrm>
              </p:grpSpPr>
              <p:sp>
                <p:nvSpPr>
                  <p:cNvPr id="3894" name="Google Shape;3894;p62"/>
                  <p:cNvSpPr/>
                  <p:nvPr/>
                </p:nvSpPr>
                <p:spPr>
                  <a:xfrm>
                    <a:off x="846" y="3340"/>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95" name="Google Shape;3895;p62"/>
                  <p:cNvSpPr/>
                  <p:nvPr/>
                </p:nvSpPr>
                <p:spPr>
                  <a:xfrm>
                    <a:off x="836" y="3334"/>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3896" name="Google Shape;3896;p62"/>
              <p:cNvGrpSpPr/>
              <p:nvPr/>
            </p:nvGrpSpPr>
            <p:grpSpPr>
              <a:xfrm>
                <a:off x="165" y="1054"/>
                <a:ext cx="480" cy="112"/>
                <a:chOff x="627" y="3377"/>
                <a:chExt cx="480" cy="112"/>
              </a:xfrm>
            </p:grpSpPr>
            <p:sp>
              <p:nvSpPr>
                <p:cNvPr id="3897" name="Google Shape;3897;p62"/>
                <p:cNvSpPr/>
                <p:nvPr/>
              </p:nvSpPr>
              <p:spPr>
                <a:xfrm>
                  <a:off x="636" y="3388"/>
                  <a:ext cx="96" cy="93"/>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98" name="Google Shape;3898;p62"/>
                <p:cNvSpPr/>
                <p:nvPr/>
              </p:nvSpPr>
              <p:spPr>
                <a:xfrm>
                  <a:off x="627" y="3377"/>
                  <a:ext cx="480" cy="112"/>
                </a:xfrm>
                <a:prstGeom prst="rect">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3899" name="Google Shape;3899;p62"/>
              <p:cNvGrpSpPr/>
              <p:nvPr/>
            </p:nvGrpSpPr>
            <p:grpSpPr>
              <a:xfrm>
                <a:off x="42" y="1200"/>
                <a:ext cx="681" cy="154"/>
                <a:chOff x="504" y="3523"/>
                <a:chExt cx="681" cy="154"/>
              </a:xfrm>
            </p:grpSpPr>
            <p:grpSp>
              <p:nvGrpSpPr>
                <p:cNvPr id="3900" name="Google Shape;3900;p62"/>
                <p:cNvGrpSpPr/>
                <p:nvPr/>
              </p:nvGrpSpPr>
              <p:grpSpPr>
                <a:xfrm>
                  <a:off x="623" y="3523"/>
                  <a:ext cx="510" cy="154"/>
                  <a:chOff x="723" y="3453"/>
                  <a:chExt cx="510" cy="154"/>
                </a:xfrm>
              </p:grpSpPr>
              <p:grpSp>
                <p:nvGrpSpPr>
                  <p:cNvPr id="3901" name="Google Shape;3901;p62"/>
                  <p:cNvGrpSpPr/>
                  <p:nvPr/>
                </p:nvGrpSpPr>
                <p:grpSpPr>
                  <a:xfrm>
                    <a:off x="836" y="3453"/>
                    <a:ext cx="397" cy="154"/>
                    <a:chOff x="836" y="3305"/>
                    <a:chExt cx="397" cy="154"/>
                  </a:xfrm>
                </p:grpSpPr>
                <p:grpSp>
                  <p:nvGrpSpPr>
                    <p:cNvPr id="3902" name="Google Shape;3902;p62"/>
                    <p:cNvGrpSpPr/>
                    <p:nvPr/>
                  </p:nvGrpSpPr>
                  <p:grpSpPr>
                    <a:xfrm>
                      <a:off x="890" y="3305"/>
                      <a:ext cx="343" cy="154"/>
                      <a:chOff x="844" y="3337"/>
                      <a:chExt cx="343" cy="154"/>
                    </a:xfrm>
                  </p:grpSpPr>
                  <p:sp>
                    <p:nvSpPr>
                      <p:cNvPr id="3903" name="Google Shape;3903;p62"/>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04" name="Google Shape;3904;p62"/>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3905" name="Google Shape;3905;p62"/>
                    <p:cNvGrpSpPr/>
                    <p:nvPr/>
                  </p:nvGrpSpPr>
                  <p:grpSpPr>
                    <a:xfrm>
                      <a:off x="836" y="3334"/>
                      <a:ext cx="354" cy="94"/>
                      <a:chOff x="836" y="3334"/>
                      <a:chExt cx="354" cy="94"/>
                    </a:xfrm>
                  </p:grpSpPr>
                  <p:sp>
                    <p:nvSpPr>
                      <p:cNvPr id="3906" name="Google Shape;3906;p62"/>
                      <p:cNvSpPr/>
                      <p:nvPr/>
                    </p:nvSpPr>
                    <p:spPr>
                      <a:xfrm>
                        <a:off x="846" y="3340"/>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07" name="Google Shape;3907;p62"/>
                      <p:cNvSpPr/>
                      <p:nvPr/>
                    </p:nvSpPr>
                    <p:spPr>
                      <a:xfrm>
                        <a:off x="836" y="3334"/>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3908" name="Google Shape;3908;p62"/>
                  <p:cNvSpPr/>
                  <p:nvPr/>
                </p:nvSpPr>
                <p:spPr>
                  <a:xfrm>
                    <a:off x="732" y="3484"/>
                    <a:ext cx="96" cy="93"/>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09" name="Google Shape;3909;p62"/>
                  <p:cNvSpPr/>
                  <p:nvPr/>
                </p:nvSpPr>
                <p:spPr>
                  <a:xfrm>
                    <a:off x="723" y="3473"/>
                    <a:ext cx="480" cy="112"/>
                  </a:xfrm>
                  <a:prstGeom prst="rect">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910" name="Google Shape;3910;p62"/>
                <p:cNvSpPr/>
                <p:nvPr/>
              </p:nvSpPr>
              <p:spPr>
                <a:xfrm>
                  <a:off x="517" y="3545"/>
                  <a:ext cx="94"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11" name="Google Shape;3911;p62"/>
                <p:cNvSpPr/>
                <p:nvPr/>
              </p:nvSpPr>
              <p:spPr>
                <a:xfrm>
                  <a:off x="1115" y="3544"/>
                  <a:ext cx="60"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12" name="Google Shape;3912;p62"/>
                <p:cNvSpPr/>
                <p:nvPr/>
              </p:nvSpPr>
              <p:spPr>
                <a:xfrm>
                  <a:off x="504" y="3529"/>
                  <a:ext cx="681" cy="138"/>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3913" name="Google Shape;3913;p62"/>
            <p:cNvSpPr/>
            <p:nvPr/>
          </p:nvSpPr>
          <p:spPr>
            <a:xfrm rot="10800000">
              <a:off x="1727" y="3105"/>
              <a:ext cx="240" cy="767"/>
            </a:xfrm>
            <a:prstGeom prst="downArrow">
              <a:avLst>
                <a:gd fmla="val 54167" name="adj1"/>
                <a:gd fmla="val 51311" name="adj2"/>
              </a:avLst>
            </a:prstGeom>
            <a:gradFill>
              <a:gsLst>
                <a:gs pos="0">
                  <a:srgbClr val="FF0000">
                    <a:alpha val="24705"/>
                  </a:srgbClr>
                </a:gs>
                <a:gs pos="100000">
                  <a:srgbClr val="FF0000">
                    <a:alpha val="24705"/>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914" name="Google Shape;3914;p62"/>
            <p:cNvGrpSpPr/>
            <p:nvPr/>
          </p:nvGrpSpPr>
          <p:grpSpPr>
            <a:xfrm>
              <a:off x="1695" y="3227"/>
              <a:ext cx="343" cy="154"/>
              <a:chOff x="844" y="3337"/>
              <a:chExt cx="343" cy="154"/>
            </a:xfrm>
          </p:grpSpPr>
          <p:sp>
            <p:nvSpPr>
              <p:cNvPr id="3915" name="Google Shape;3915;p62"/>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16" name="Google Shape;3916;p62"/>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grpSp>
        <p:nvGrpSpPr>
          <p:cNvPr id="3917" name="Google Shape;3917;p62"/>
          <p:cNvGrpSpPr/>
          <p:nvPr/>
        </p:nvGrpSpPr>
        <p:grpSpPr>
          <a:xfrm>
            <a:off x="1897557" y="3723492"/>
            <a:ext cx="544513" cy="244475"/>
            <a:chOff x="844" y="3337"/>
            <a:chExt cx="343" cy="154"/>
          </a:xfrm>
        </p:grpSpPr>
        <p:sp>
          <p:nvSpPr>
            <p:cNvPr id="3918" name="Google Shape;3918;p62"/>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19" name="Google Shape;3919;p62"/>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3920" name="Google Shape;3920;p62"/>
          <p:cNvGrpSpPr/>
          <p:nvPr/>
        </p:nvGrpSpPr>
        <p:grpSpPr>
          <a:xfrm>
            <a:off x="3800970" y="3720317"/>
            <a:ext cx="423862" cy="647700"/>
            <a:chOff x="4140" y="429"/>
            <a:chExt cx="1425" cy="2396"/>
          </a:xfrm>
        </p:grpSpPr>
        <p:sp>
          <p:nvSpPr>
            <p:cNvPr id="3921" name="Google Shape;3921;p6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22" name="Google Shape;3922;p62"/>
            <p:cNvSpPr/>
            <p:nvPr/>
          </p:nvSpPr>
          <p:spPr>
            <a:xfrm>
              <a:off x="4204" y="429"/>
              <a:ext cx="1051"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23" name="Google Shape;3923;p6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24" name="Google Shape;3924;p6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25" name="Google Shape;3925;p62"/>
            <p:cNvSpPr/>
            <p:nvPr/>
          </p:nvSpPr>
          <p:spPr>
            <a:xfrm>
              <a:off x="4209" y="693"/>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926" name="Google Shape;3926;p62"/>
            <p:cNvGrpSpPr/>
            <p:nvPr/>
          </p:nvGrpSpPr>
          <p:grpSpPr>
            <a:xfrm>
              <a:off x="4748" y="670"/>
              <a:ext cx="582" cy="141"/>
              <a:chOff x="613" y="2570"/>
              <a:chExt cx="726" cy="135"/>
            </a:xfrm>
          </p:grpSpPr>
          <p:sp>
            <p:nvSpPr>
              <p:cNvPr id="3927" name="Google Shape;3927;p62"/>
              <p:cNvSpPr/>
              <p:nvPr/>
            </p:nvSpPr>
            <p:spPr>
              <a:xfrm>
                <a:off x="613" y="2570"/>
                <a:ext cx="726" cy="135"/>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28" name="Google Shape;3928;p62"/>
              <p:cNvSpPr/>
              <p:nvPr/>
            </p:nvSpPr>
            <p:spPr>
              <a:xfrm>
                <a:off x="627" y="2587"/>
                <a:ext cx="693" cy="10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929" name="Google Shape;3929;p62"/>
            <p:cNvSpPr/>
            <p:nvPr/>
          </p:nvSpPr>
          <p:spPr>
            <a:xfrm>
              <a:off x="4225" y="1016"/>
              <a:ext cx="592"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930" name="Google Shape;3930;p62"/>
            <p:cNvGrpSpPr/>
            <p:nvPr/>
          </p:nvGrpSpPr>
          <p:grpSpPr>
            <a:xfrm>
              <a:off x="4749" y="993"/>
              <a:ext cx="582" cy="135"/>
              <a:chOff x="616" y="2567"/>
              <a:chExt cx="726" cy="140"/>
            </a:xfrm>
          </p:grpSpPr>
          <p:sp>
            <p:nvSpPr>
              <p:cNvPr id="3931" name="Google Shape;3931;p62"/>
              <p:cNvSpPr/>
              <p:nvPr/>
            </p:nvSpPr>
            <p:spPr>
              <a:xfrm>
                <a:off x="616" y="2567"/>
                <a:ext cx="726"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32" name="Google Shape;3932;p62"/>
              <p:cNvSpPr/>
              <p:nvPr/>
            </p:nvSpPr>
            <p:spPr>
              <a:xfrm>
                <a:off x="629" y="2585"/>
                <a:ext cx="693" cy="10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933" name="Google Shape;3933;p62"/>
            <p:cNvSpPr/>
            <p:nvPr/>
          </p:nvSpPr>
          <p:spPr>
            <a:xfrm>
              <a:off x="4215" y="1357"/>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34" name="Google Shape;3934;p62"/>
            <p:cNvSpPr/>
            <p:nvPr/>
          </p:nvSpPr>
          <p:spPr>
            <a:xfrm>
              <a:off x="4225" y="1656"/>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935" name="Google Shape;3935;p62"/>
            <p:cNvGrpSpPr/>
            <p:nvPr/>
          </p:nvGrpSpPr>
          <p:grpSpPr>
            <a:xfrm>
              <a:off x="4733" y="1627"/>
              <a:ext cx="587" cy="153"/>
              <a:chOff x="611" y="2568"/>
              <a:chExt cx="731" cy="141"/>
            </a:xfrm>
          </p:grpSpPr>
          <p:sp>
            <p:nvSpPr>
              <p:cNvPr id="3936" name="Google Shape;3936;p62"/>
              <p:cNvSpPr/>
              <p:nvPr/>
            </p:nvSpPr>
            <p:spPr>
              <a:xfrm>
                <a:off x="611" y="2568"/>
                <a:ext cx="731" cy="141"/>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37" name="Google Shape;3937;p62"/>
              <p:cNvSpPr/>
              <p:nvPr/>
            </p:nvSpPr>
            <p:spPr>
              <a:xfrm>
                <a:off x="624" y="2584"/>
                <a:ext cx="698"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938" name="Google Shape;3938;p6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3939" name="Google Shape;3939;p62"/>
            <p:cNvGrpSpPr/>
            <p:nvPr/>
          </p:nvGrpSpPr>
          <p:grpSpPr>
            <a:xfrm>
              <a:off x="4737" y="1328"/>
              <a:ext cx="582" cy="147"/>
              <a:chOff x="612" y="2569"/>
              <a:chExt cx="725" cy="147"/>
            </a:xfrm>
          </p:grpSpPr>
          <p:sp>
            <p:nvSpPr>
              <p:cNvPr id="3940" name="Google Shape;3940;p62"/>
              <p:cNvSpPr/>
              <p:nvPr/>
            </p:nvSpPr>
            <p:spPr>
              <a:xfrm>
                <a:off x="612" y="2569"/>
                <a:ext cx="725" cy="147"/>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1" name="Google Shape;3941;p62"/>
              <p:cNvSpPr/>
              <p:nvPr/>
            </p:nvSpPr>
            <p:spPr>
              <a:xfrm>
                <a:off x="626" y="2586"/>
                <a:ext cx="691"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942" name="Google Shape;3942;p62"/>
            <p:cNvSpPr/>
            <p:nvPr/>
          </p:nvSpPr>
          <p:spPr>
            <a:xfrm>
              <a:off x="5250" y="429"/>
              <a:ext cx="69" cy="2290"/>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3" name="Google Shape;3943;p6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44" name="Google Shape;3944;p6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45" name="Google Shape;3945;p62"/>
            <p:cNvSpPr/>
            <p:nvPr/>
          </p:nvSpPr>
          <p:spPr>
            <a:xfrm>
              <a:off x="5517" y="2614"/>
              <a:ext cx="48"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6" name="Google Shape;3946;p6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47" name="Google Shape;3947;p62"/>
            <p:cNvSpPr/>
            <p:nvPr/>
          </p:nvSpPr>
          <p:spPr>
            <a:xfrm>
              <a:off x="4140" y="2678"/>
              <a:ext cx="1201" cy="147"/>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8" name="Google Shape;3948;p62"/>
            <p:cNvSpPr/>
            <p:nvPr/>
          </p:nvSpPr>
          <p:spPr>
            <a:xfrm>
              <a:off x="4204" y="2713"/>
              <a:ext cx="1073" cy="82"/>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49" name="Google Shape;3949;p62"/>
            <p:cNvSpPr/>
            <p:nvPr/>
          </p:nvSpPr>
          <p:spPr>
            <a:xfrm>
              <a:off x="4305" y="2385"/>
              <a:ext cx="160" cy="141"/>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0" name="Google Shape;3950;p62"/>
            <p:cNvSpPr/>
            <p:nvPr/>
          </p:nvSpPr>
          <p:spPr>
            <a:xfrm>
              <a:off x="4487" y="2385"/>
              <a:ext cx="160" cy="14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3951" name="Google Shape;3951;p62"/>
            <p:cNvSpPr/>
            <p:nvPr/>
          </p:nvSpPr>
          <p:spPr>
            <a:xfrm>
              <a:off x="4663" y="2379"/>
              <a:ext cx="155" cy="141"/>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52" name="Google Shape;3952;p62"/>
            <p:cNvSpPr/>
            <p:nvPr/>
          </p:nvSpPr>
          <p:spPr>
            <a:xfrm>
              <a:off x="5063" y="1833"/>
              <a:ext cx="85" cy="763"/>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3953" name="Google Shape;3953;p6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2"/>
                                        </p:tgtEl>
                                        <p:attrNameLst>
                                          <p:attrName>style.visibility</p:attrName>
                                        </p:attrNameLst>
                                      </p:cBhvr>
                                      <p:to>
                                        <p:strVal val="visible"/>
                                      </p:to>
                                    </p:set>
                                    <p:animEffect filter="fade" transition="in">
                                      <p:cBhvr>
                                        <p:cTn dur="500"/>
                                        <p:tgtEl>
                                          <p:spTgt spid="3812"/>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3812"/>
                                        </p:tgtEl>
                                      </p:cBhvr>
                                    </p:animEffect>
                                    <p:set>
                                      <p:cBhvr>
                                        <p:cTn dur="1" fill="hold">
                                          <p:stCondLst>
                                            <p:cond delay="500"/>
                                          </p:stCondLst>
                                        </p:cTn>
                                        <p:tgtEl>
                                          <p:spTgt spid="38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3"/>
                                        </p:tgtEl>
                                        <p:attrNameLst>
                                          <p:attrName>style.visibility</p:attrName>
                                        </p:attrNameLst>
                                      </p:cBhvr>
                                      <p:to>
                                        <p:strVal val="visible"/>
                                      </p:to>
                                    </p:set>
                                    <p:animEffect filter="fade" transition="in">
                                      <p:cBhvr>
                                        <p:cTn dur="500"/>
                                        <p:tgtEl>
                                          <p:spTgt spid="381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22"/>
                                        </p:tgtEl>
                                        <p:attrNameLst>
                                          <p:attrName>style.visibility</p:attrName>
                                        </p:attrNameLst>
                                      </p:cBhvr>
                                      <p:to>
                                        <p:strVal val="visible"/>
                                      </p:to>
                                    </p:set>
                                    <p:animEffect filter="fade" transition="in">
                                      <p:cBhvr>
                                        <p:cTn dur="500"/>
                                        <p:tgtEl>
                                          <p:spTgt spid="3822"/>
                                        </p:tgtEl>
                                      </p:cBhvr>
                                    </p:animEffect>
                                  </p:childTnLst>
                                </p:cTn>
                              </p:par>
                              <p:par>
                                <p:cTn fill="hold" nodeType="withEffect" presetClass="entr" presetID="1" presetSubtype="0">
                                  <p:stCondLst>
                                    <p:cond delay="0"/>
                                  </p:stCondLst>
                                  <p:childTnLst>
                                    <p:set>
                                      <p:cBhvr>
                                        <p:cTn dur="1" fill="hold">
                                          <p:stCondLst>
                                            <p:cond delay="0"/>
                                          </p:stCondLst>
                                        </p:cTn>
                                        <p:tgtEl>
                                          <p:spTgt spid="37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5"/>
                                        </p:tgtEl>
                                        <p:attrNameLst>
                                          <p:attrName>style.visibility</p:attrName>
                                        </p:attrNameLst>
                                      </p:cBhvr>
                                      <p:to>
                                        <p:strVal val="visible"/>
                                      </p:to>
                                    </p:set>
                                    <p:animEffect filter="fade" transition="in">
                                      <p:cBhvr>
                                        <p:cTn dur="500"/>
                                        <p:tgtEl>
                                          <p:spTgt spid="3825"/>
                                        </p:tgtEl>
                                      </p:cBhvr>
                                    </p:animEffect>
                                  </p:childTnLst>
                                </p:cTn>
                              </p:par>
                              <p:par>
                                <p:cTn fill="hold" nodeType="withEffect" presetClass="entr" presetID="1" presetSubtype="0">
                                  <p:stCondLst>
                                    <p:cond delay="0"/>
                                  </p:stCondLst>
                                  <p:childTnLst>
                                    <p:set>
                                      <p:cBhvr>
                                        <p:cTn dur="1" fill="hold">
                                          <p:stCondLst>
                                            <p:cond delay="0"/>
                                          </p:stCondLst>
                                        </p:cTn>
                                        <p:tgtEl>
                                          <p:spTgt spid="37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82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82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8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86"/>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3872"/>
                                        </p:tgtEl>
                                        <p:attrNameLst>
                                          <p:attrName>style.visibility</p:attrName>
                                        </p:attrNameLst>
                                      </p:cBhvr>
                                      <p:to>
                                        <p:strVal val="visible"/>
                                      </p:to>
                                    </p:set>
                                    <p:animEffect filter="fade" transition="in">
                                      <p:cBhvr>
                                        <p:cTn dur="500"/>
                                        <p:tgtEl>
                                          <p:spTgt spid="38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1"/>
                                        </p:tgtEl>
                                        <p:attrNameLst>
                                          <p:attrName>style.visibility</p:attrName>
                                        </p:attrNameLst>
                                      </p:cBhvr>
                                      <p:to>
                                        <p:strVal val="visible"/>
                                      </p:to>
                                    </p:set>
                                    <p:animEffect filter="fade" transition="in">
                                      <p:cBhvr>
                                        <p:cTn dur="1000"/>
                                        <p:tgtEl>
                                          <p:spTgt spid="3881"/>
                                        </p:tgtEl>
                                      </p:cBhvr>
                                    </p:animEffect>
                                  </p:childTnLst>
                                </p:cTn>
                              </p:par>
                              <p:par>
                                <p:cTn fill="hold" nodeType="withEffect" presetClass="exit" presetID="1" presetSubtype="0">
                                  <p:stCondLst>
                                    <p:cond delay="0"/>
                                  </p:stCondLst>
                                  <p:childTnLst>
                                    <p:set>
                                      <p:cBhvr>
                                        <p:cTn dur="1" fill="hold">
                                          <p:stCondLst>
                                            <p:cond delay="1"/>
                                          </p:stCondLst>
                                        </p:cTn>
                                        <p:tgtEl>
                                          <p:spTgt spid="3858"/>
                                        </p:tgtEl>
                                        <p:attrNameLst>
                                          <p:attrName>style.visibility</p:attrName>
                                        </p:attrNameLst>
                                      </p:cBhvr>
                                      <p:to>
                                        <p:strVal val="hidden"/>
                                      </p:to>
                                    </p:set>
                                  </p:childTnLst>
                                </p:cTn>
                              </p:par>
                            </p:childTnLst>
                          </p:cTn>
                        </p:par>
                        <p:par>
                          <p:cTn fill="hold">
                            <p:stCondLst>
                              <p:cond delay="1000"/>
                            </p:stCondLst>
                            <p:childTnLst>
                              <p:par>
                                <p:cTn fill="hold" nodeType="afterEffect" presetClass="exit" presetID="1" presetSubtype="0">
                                  <p:stCondLst>
                                    <p:cond delay="1000"/>
                                  </p:stCondLst>
                                  <p:childTnLst>
                                    <p:set>
                                      <p:cBhvr>
                                        <p:cTn dur="1" fill="hold">
                                          <p:stCondLst>
                                            <p:cond delay="1"/>
                                          </p:stCondLst>
                                        </p:cTn>
                                        <p:tgtEl>
                                          <p:spTgt spid="388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787"/>
                                        </p:tgtEl>
                                        <p:attrNameLst>
                                          <p:attrName>style.visibility</p:attrName>
                                        </p:attrNameLst>
                                      </p:cBhvr>
                                      <p:to>
                                        <p:strVal val="visible"/>
                                      </p:to>
                                    </p:set>
                                  </p:childTnLst>
                                </p:cTn>
                              </p:par>
                              <p:par>
                                <p:cTn fill="hold" nodeType="withEffect" presetClass="entr" presetID="1" presetSubtype="0">
                                  <p:stCondLst>
                                    <p:cond delay="1000"/>
                                  </p:stCondLst>
                                  <p:childTnLst>
                                    <p:set>
                                      <p:cBhvr>
                                        <p:cTn dur="1" fill="hold">
                                          <p:stCondLst>
                                            <p:cond delay="0"/>
                                          </p:stCondLst>
                                        </p:cTn>
                                        <p:tgtEl>
                                          <p:spTgt spid="39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8" name="Shape 3958"/>
        <p:cNvGrpSpPr/>
        <p:nvPr/>
      </p:nvGrpSpPr>
      <p:grpSpPr>
        <a:xfrm>
          <a:off x="0" y="0"/>
          <a:ext cx="0" cy="0"/>
          <a:chOff x="0" y="0"/>
          <a:chExt cx="0" cy="0"/>
        </a:xfrm>
      </p:grpSpPr>
      <p:sp>
        <p:nvSpPr>
          <p:cNvPr id="3959" name="Google Shape;3959;p63"/>
          <p:cNvSpPr/>
          <p:nvPr/>
        </p:nvSpPr>
        <p:spPr>
          <a:xfrm>
            <a:off x="1867395" y="1818495"/>
            <a:ext cx="3554412" cy="2754313"/>
          </a:xfrm>
          <a:custGeom>
            <a:rect b="b" l="l" r="r" t="t"/>
            <a:pathLst>
              <a:path extrusionOk="0" h="958" w="2406">
                <a:moveTo>
                  <a:pt x="2192" y="274"/>
                </a:moveTo>
                <a:cubicBezTo>
                  <a:pt x="1978" y="94"/>
                  <a:pt x="1990" y="122"/>
                  <a:pt x="1857" y="77"/>
                </a:cubicBezTo>
                <a:cubicBezTo>
                  <a:pt x="1724" y="32"/>
                  <a:pt x="1584" y="0"/>
                  <a:pt x="1393" y="7"/>
                </a:cubicBezTo>
                <a:cubicBezTo>
                  <a:pt x="1202" y="14"/>
                  <a:pt x="898" y="84"/>
                  <a:pt x="713" y="122"/>
                </a:cubicBezTo>
                <a:cubicBezTo>
                  <a:pt x="528" y="160"/>
                  <a:pt x="395" y="168"/>
                  <a:pt x="280" y="234"/>
                </a:cubicBezTo>
                <a:cubicBezTo>
                  <a:pt x="166" y="301"/>
                  <a:pt x="52" y="432"/>
                  <a:pt x="26" y="522"/>
                </a:cubicBezTo>
                <a:cubicBezTo>
                  <a:pt x="0" y="612"/>
                  <a:pt x="81" y="711"/>
                  <a:pt x="122" y="773"/>
                </a:cubicBezTo>
                <a:cubicBezTo>
                  <a:pt x="163" y="835"/>
                  <a:pt x="99" y="877"/>
                  <a:pt x="273" y="894"/>
                </a:cubicBezTo>
                <a:cubicBezTo>
                  <a:pt x="447" y="911"/>
                  <a:pt x="938" y="866"/>
                  <a:pt x="1169" y="876"/>
                </a:cubicBezTo>
                <a:cubicBezTo>
                  <a:pt x="1400" y="886"/>
                  <a:pt x="1499" y="950"/>
                  <a:pt x="1659" y="954"/>
                </a:cubicBezTo>
                <a:cubicBezTo>
                  <a:pt x="1819" y="958"/>
                  <a:pt x="2014" y="958"/>
                  <a:pt x="2129" y="897"/>
                </a:cubicBezTo>
                <a:cubicBezTo>
                  <a:pt x="2244" y="836"/>
                  <a:pt x="2327" y="856"/>
                  <a:pt x="2350" y="591"/>
                </a:cubicBezTo>
                <a:cubicBezTo>
                  <a:pt x="2373" y="326"/>
                  <a:pt x="2406" y="454"/>
                  <a:pt x="2192" y="274"/>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3960" name="Google Shape;3960;p63"/>
          <p:cNvGrpSpPr/>
          <p:nvPr/>
        </p:nvGrpSpPr>
        <p:grpSpPr>
          <a:xfrm>
            <a:off x="4283172" y="2940116"/>
            <a:ext cx="918415" cy="390629"/>
            <a:chOff x="3668110" y="2448910"/>
            <a:chExt cx="3794234" cy="2165130"/>
          </a:xfrm>
        </p:grpSpPr>
        <p:sp>
          <p:nvSpPr>
            <p:cNvPr id="3961" name="Google Shape;3961;p63"/>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2" name="Google Shape;3962;p63"/>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963" name="Google Shape;3963;p63"/>
            <p:cNvGrpSpPr/>
            <p:nvPr/>
          </p:nvGrpSpPr>
          <p:grpSpPr>
            <a:xfrm>
              <a:off x="3941378" y="2603243"/>
              <a:ext cx="3202061" cy="1066110"/>
              <a:chOff x="7939341" y="3037317"/>
              <a:chExt cx="897649" cy="353919"/>
            </a:xfrm>
          </p:grpSpPr>
          <p:sp>
            <p:nvSpPr>
              <p:cNvPr id="3964" name="Google Shape;3964;p63"/>
              <p:cNvSpPr/>
              <p:nvPr/>
            </p:nvSpPr>
            <p:spPr>
              <a:xfrm>
                <a:off x="7964170" y="30373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5" name="Google Shape;3965;p63"/>
              <p:cNvSpPr/>
              <p:nvPr/>
            </p:nvSpPr>
            <p:spPr>
              <a:xfrm>
                <a:off x="8519948" y="32067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6" name="Google Shape;3966;p63"/>
              <p:cNvSpPr/>
              <p:nvPr/>
            </p:nvSpPr>
            <p:spPr>
              <a:xfrm>
                <a:off x="7939341" y="32067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67" name="Google Shape;3967;p63"/>
              <p:cNvSpPr/>
              <p:nvPr/>
            </p:nvSpPr>
            <p:spPr>
              <a:xfrm>
                <a:off x="8047413" y="31234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3968" name="Google Shape;3968;p63"/>
          <p:cNvGrpSpPr/>
          <p:nvPr/>
        </p:nvGrpSpPr>
        <p:grpSpPr>
          <a:xfrm>
            <a:off x="3772175" y="3890885"/>
            <a:ext cx="1040553" cy="431082"/>
            <a:chOff x="7493876" y="2774731"/>
            <a:chExt cx="1481958" cy="894622"/>
          </a:xfrm>
        </p:grpSpPr>
        <p:sp>
          <p:nvSpPr>
            <p:cNvPr id="3969" name="Google Shape;3969;p63"/>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3970" name="Google Shape;3970;p63"/>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3971" name="Google Shape;3971;p63"/>
            <p:cNvGrpSpPr/>
            <p:nvPr/>
          </p:nvGrpSpPr>
          <p:grpSpPr>
            <a:xfrm>
              <a:off x="7713663" y="2848339"/>
              <a:ext cx="1042107" cy="425543"/>
              <a:chOff x="7786941" y="2884917"/>
              <a:chExt cx="897649" cy="353919"/>
            </a:xfrm>
          </p:grpSpPr>
          <p:sp>
            <p:nvSpPr>
              <p:cNvPr id="3972" name="Google Shape;3972;p63"/>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3" name="Google Shape;3973;p63"/>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4" name="Google Shape;3974;p63"/>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75" name="Google Shape;3975;p63"/>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3976" name="Google Shape;3976;p63"/>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DHCP: example</a:t>
            </a:r>
            <a:endParaRPr/>
          </a:p>
        </p:txBody>
      </p:sp>
      <p:sp>
        <p:nvSpPr>
          <p:cNvPr id="3977" name="Google Shape;3977;p63"/>
          <p:cNvSpPr txBox="1"/>
          <p:nvPr/>
        </p:nvSpPr>
        <p:spPr>
          <a:xfrm>
            <a:off x="6131420" y="1548620"/>
            <a:ext cx="5216134" cy="1573213"/>
          </a:xfrm>
          <a:prstGeom prst="rect">
            <a:avLst/>
          </a:prstGeom>
          <a:noFill/>
          <a:ln>
            <a:noFill/>
          </a:ln>
        </p:spPr>
        <p:txBody>
          <a:bodyPr anchorCtr="0" anchor="t" bIns="45700" lIns="91425" spcFirstLastPara="1" rIns="91425" wrap="square" tIns="45700">
            <a:noAutofit/>
          </a:bodyPr>
          <a:lstStyle/>
          <a:p>
            <a:pPr indent="-233363" lvl="0" marL="233363" marR="0" rtl="0" algn="l">
              <a:lnSpc>
                <a:spcPct val="85000"/>
              </a:lnSpc>
              <a:spcBef>
                <a:spcPts val="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DCP server formulates DHCP ACK containing client’s IP address, IP address of first-hop router for client, name &amp; IP address of DNS server</a:t>
            </a:r>
            <a:endParaRPr/>
          </a:p>
          <a:p>
            <a:pPr indent="-106363" lvl="0" marL="233363" marR="0" rtl="0" algn="l">
              <a:lnSpc>
                <a:spcPct val="85000"/>
              </a:lnSpc>
              <a:spcBef>
                <a:spcPts val="400"/>
              </a:spcBef>
              <a:spcAft>
                <a:spcPts val="0"/>
              </a:spcAft>
              <a:buClr>
                <a:srgbClr val="000099"/>
              </a:buClr>
              <a:buSzPts val="2000"/>
              <a:buFont typeface="Noto Sans Symbols"/>
              <a:buNone/>
            </a:pPr>
            <a:r>
              <a:t/>
            </a:r>
            <a:endParaRPr b="0" i="0" sz="2000" u="none" cap="none" strike="noStrike">
              <a:solidFill>
                <a:srgbClr val="000000"/>
              </a:solidFill>
              <a:latin typeface="Calibri"/>
              <a:ea typeface="Calibri"/>
              <a:cs typeface="Calibri"/>
              <a:sym typeface="Calibri"/>
            </a:endParaRPr>
          </a:p>
        </p:txBody>
      </p:sp>
      <p:cxnSp>
        <p:nvCxnSpPr>
          <p:cNvPr id="3978" name="Google Shape;3978;p63"/>
          <p:cNvCxnSpPr/>
          <p:nvPr/>
        </p:nvCxnSpPr>
        <p:spPr>
          <a:xfrm>
            <a:off x="3759695" y="3063094"/>
            <a:ext cx="555747" cy="2447"/>
          </a:xfrm>
          <a:prstGeom prst="straightConnector1">
            <a:avLst/>
          </a:prstGeom>
          <a:noFill/>
          <a:ln cap="flat" cmpd="sng" w="9525">
            <a:solidFill>
              <a:srgbClr val="000000"/>
            </a:solidFill>
            <a:prstDash val="solid"/>
            <a:round/>
            <a:headEnd len="med" w="med" type="none"/>
            <a:tailEnd len="med" w="med" type="none"/>
          </a:ln>
        </p:spPr>
      </p:cxnSp>
      <p:cxnSp>
        <p:nvCxnSpPr>
          <p:cNvPr id="3979" name="Google Shape;3979;p63"/>
          <p:cNvCxnSpPr/>
          <p:nvPr/>
        </p:nvCxnSpPr>
        <p:spPr>
          <a:xfrm flipH="1" rot="10800000">
            <a:off x="4391025" y="3324223"/>
            <a:ext cx="460375" cy="571501"/>
          </a:xfrm>
          <a:prstGeom prst="straightConnector1">
            <a:avLst/>
          </a:prstGeom>
          <a:noFill/>
          <a:ln cap="flat" cmpd="sng" w="9525">
            <a:solidFill>
              <a:srgbClr val="000000"/>
            </a:solidFill>
            <a:prstDash val="solid"/>
            <a:round/>
            <a:headEnd len="med" w="med" type="none"/>
            <a:tailEnd len="med" w="med" type="none"/>
          </a:ln>
        </p:spPr>
      </p:cxnSp>
      <p:sp>
        <p:nvSpPr>
          <p:cNvPr id="3980" name="Google Shape;3980;p63"/>
          <p:cNvSpPr/>
          <p:nvPr/>
        </p:nvSpPr>
        <p:spPr>
          <a:xfrm>
            <a:off x="6125069" y="3320270"/>
            <a:ext cx="5201651" cy="1362075"/>
          </a:xfrm>
          <a:prstGeom prst="rect">
            <a:avLst/>
          </a:prstGeom>
          <a:noFill/>
          <a:ln>
            <a:noFill/>
          </a:ln>
        </p:spPr>
        <p:txBody>
          <a:bodyPr anchorCtr="0" anchor="t" bIns="45700" lIns="91425" spcFirstLastPara="1" rIns="91425" wrap="square" tIns="45700">
            <a:noAutofit/>
          </a:bodyPr>
          <a:lstStyle/>
          <a:p>
            <a:pPr indent="-233363" lvl="0" marL="233363" marR="0" rtl="0" algn="l">
              <a:lnSpc>
                <a:spcPct val="85000"/>
              </a:lnSpc>
              <a:spcBef>
                <a:spcPts val="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encapsulated DHCP server reply forwarded to client, de-muxing up to DHCP at client</a:t>
            </a:r>
            <a:endParaRPr/>
          </a:p>
        </p:txBody>
      </p:sp>
      <p:grpSp>
        <p:nvGrpSpPr>
          <p:cNvPr id="3981" name="Google Shape;3981;p63"/>
          <p:cNvGrpSpPr/>
          <p:nvPr/>
        </p:nvGrpSpPr>
        <p:grpSpPr>
          <a:xfrm>
            <a:off x="3067479" y="2685270"/>
            <a:ext cx="855728" cy="627114"/>
            <a:chOff x="4417" y="878"/>
            <a:chExt cx="617" cy="466"/>
          </a:xfrm>
        </p:grpSpPr>
        <p:pic>
          <p:nvPicPr>
            <p:cNvPr descr="laptop_keyboard" id="3982" name="Google Shape;3982;p63"/>
            <p:cNvPicPr preferRelativeResize="0"/>
            <p:nvPr/>
          </p:nvPicPr>
          <p:blipFill rotWithShape="1">
            <a:blip r:embed="rId3">
              <a:alphaModFix/>
            </a:blip>
            <a:srcRect b="0" l="0" r="0" t="0"/>
            <a:stretch/>
          </p:blipFill>
          <p:spPr>
            <a:xfrm flipH="1" rot="109064">
              <a:off x="4420" y="1108"/>
              <a:ext cx="527" cy="228"/>
            </a:xfrm>
            <a:prstGeom prst="rect">
              <a:avLst/>
            </a:prstGeom>
            <a:noFill/>
            <a:ln>
              <a:noFill/>
            </a:ln>
          </p:spPr>
        </p:pic>
        <p:sp>
          <p:nvSpPr>
            <p:cNvPr id="3983" name="Google Shape;3983;p63"/>
            <p:cNvSpPr/>
            <p:nvPr/>
          </p:nvSpPr>
          <p:spPr>
            <a:xfrm>
              <a:off x="4595" y="888"/>
              <a:ext cx="424" cy="297"/>
            </a:xfrm>
            <a:custGeom>
              <a:rect b="b" l="l" r="r" t="t"/>
              <a:pathLst>
                <a:path extrusionOk="0" h="2442" w="2982">
                  <a:moveTo>
                    <a:pt x="540" y="0"/>
                  </a:moveTo>
                  <a:lnTo>
                    <a:pt x="0" y="1734"/>
                  </a:lnTo>
                  <a:lnTo>
                    <a:pt x="2394" y="2442"/>
                  </a:lnTo>
                  <a:lnTo>
                    <a:pt x="2982" y="318"/>
                  </a:lnTo>
                  <a:lnTo>
                    <a:pt x="540" y="0"/>
                  </a:lnTo>
                  <a:close/>
                </a:path>
              </a:pathLst>
            </a:cu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pic>
          <p:nvPicPr>
            <p:cNvPr descr="screen" id="3984" name="Google Shape;3984;p63"/>
            <p:cNvPicPr preferRelativeResize="0"/>
            <p:nvPr/>
          </p:nvPicPr>
          <p:blipFill rotWithShape="1">
            <a:blip r:embed="rId4">
              <a:alphaModFix/>
            </a:blip>
            <a:srcRect b="0" l="0" r="0" t="0"/>
            <a:stretch/>
          </p:blipFill>
          <p:spPr>
            <a:xfrm>
              <a:off x="4616" y="895"/>
              <a:ext cx="385" cy="271"/>
            </a:xfrm>
            <a:prstGeom prst="rect">
              <a:avLst/>
            </a:prstGeom>
            <a:noFill/>
            <a:ln>
              <a:noFill/>
            </a:ln>
          </p:spPr>
        </p:pic>
        <p:sp>
          <p:nvSpPr>
            <p:cNvPr id="3985" name="Google Shape;3985;p63"/>
            <p:cNvSpPr/>
            <p:nvPr/>
          </p:nvSpPr>
          <p:spPr>
            <a:xfrm>
              <a:off x="4672" y="879"/>
              <a:ext cx="359" cy="55"/>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86" name="Google Shape;3986;p63"/>
            <p:cNvSpPr/>
            <p:nvPr/>
          </p:nvSpPr>
          <p:spPr>
            <a:xfrm>
              <a:off x="4591" y="878"/>
              <a:ext cx="100" cy="230"/>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87" name="Google Shape;3987;p63"/>
            <p:cNvSpPr/>
            <p:nvPr/>
          </p:nvSpPr>
          <p:spPr>
            <a:xfrm>
              <a:off x="4921" y="920"/>
              <a:ext cx="108" cy="265"/>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rgbClr val="FFFFFF"/>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88" name="Google Shape;3988;p63"/>
            <p:cNvSpPr/>
            <p:nvPr/>
          </p:nvSpPr>
          <p:spPr>
            <a:xfrm>
              <a:off x="4590" y="1097"/>
              <a:ext cx="394" cy="8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rgbClr val="FFFFF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89" name="Google Shape;3989;p63"/>
            <p:cNvSpPr/>
            <p:nvPr/>
          </p:nvSpPr>
          <p:spPr>
            <a:xfrm>
              <a:off x="4933" y="922"/>
              <a:ext cx="101" cy="266"/>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90" name="Google Shape;3990;p63"/>
            <p:cNvSpPr/>
            <p:nvPr/>
          </p:nvSpPr>
          <p:spPr>
            <a:xfrm>
              <a:off x="4590" y="1109"/>
              <a:ext cx="351" cy="8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3991" name="Google Shape;3991;p63"/>
            <p:cNvGrpSpPr/>
            <p:nvPr/>
          </p:nvGrpSpPr>
          <p:grpSpPr>
            <a:xfrm>
              <a:off x="4584" y="1203"/>
              <a:ext cx="119" cy="53"/>
              <a:chOff x="1740" y="2642"/>
              <a:chExt cx="752" cy="327"/>
            </a:xfrm>
          </p:grpSpPr>
          <p:sp>
            <p:nvSpPr>
              <p:cNvPr id="3992" name="Google Shape;3992;p63"/>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93" name="Google Shape;3993;p63"/>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94" name="Google Shape;3994;p63"/>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rgbClr val="00C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95" name="Google Shape;3995;p63"/>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96" name="Google Shape;3996;p63"/>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rgbClr val="00CC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97" name="Google Shape;3997;p63"/>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3998" name="Google Shape;3998;p63"/>
            <p:cNvSpPr/>
            <p:nvPr/>
          </p:nvSpPr>
          <p:spPr>
            <a:xfrm>
              <a:off x="4788" y="1211"/>
              <a:ext cx="144" cy="116"/>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3999" name="Google Shape;3999;p63"/>
            <p:cNvSpPr/>
            <p:nvPr/>
          </p:nvSpPr>
          <p:spPr>
            <a:xfrm>
              <a:off x="4420" y="1220"/>
              <a:ext cx="369" cy="10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000" name="Google Shape;4000;p63"/>
            <p:cNvSpPr/>
            <p:nvPr/>
          </p:nvSpPr>
          <p:spPr>
            <a:xfrm>
              <a:off x="4420" y="1201"/>
              <a:ext cx="4" cy="21"/>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001" name="Google Shape;4001;p63"/>
            <p:cNvSpPr/>
            <p:nvPr/>
          </p:nvSpPr>
          <p:spPr>
            <a:xfrm>
              <a:off x="4421" y="1114"/>
              <a:ext cx="171" cy="88"/>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002" name="Google Shape;4002;p63"/>
            <p:cNvSpPr/>
            <p:nvPr/>
          </p:nvSpPr>
          <p:spPr>
            <a:xfrm>
              <a:off x="4432" y="1205"/>
              <a:ext cx="350" cy="10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003" name="Google Shape;4003;p63"/>
            <p:cNvSpPr/>
            <p:nvPr/>
          </p:nvSpPr>
          <p:spPr>
            <a:xfrm flipH="1" rot="10800000">
              <a:off x="4782" y="1198"/>
              <a:ext cx="142" cy="10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4004" name="Google Shape;4004;p63"/>
          <p:cNvSpPr txBox="1"/>
          <p:nvPr/>
        </p:nvSpPr>
        <p:spPr>
          <a:xfrm>
            <a:off x="3656507" y="4356908"/>
            <a:ext cx="202565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router with DHCP </a:t>
            </a:r>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server built into </a:t>
            </a:r>
            <a:endParaRPr/>
          </a:p>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router</a:t>
            </a:r>
            <a:endParaRPr/>
          </a:p>
        </p:txBody>
      </p:sp>
      <p:grpSp>
        <p:nvGrpSpPr>
          <p:cNvPr id="4005" name="Google Shape;4005;p63"/>
          <p:cNvGrpSpPr/>
          <p:nvPr/>
        </p:nvGrpSpPr>
        <p:grpSpPr>
          <a:xfrm>
            <a:off x="1446707" y="3709208"/>
            <a:ext cx="1081088" cy="1166812"/>
            <a:chOff x="42" y="744"/>
            <a:chExt cx="681" cy="735"/>
          </a:xfrm>
        </p:grpSpPr>
        <p:grpSp>
          <p:nvGrpSpPr>
            <p:cNvPr id="4006" name="Google Shape;4006;p63"/>
            <p:cNvGrpSpPr/>
            <p:nvPr/>
          </p:nvGrpSpPr>
          <p:grpSpPr>
            <a:xfrm>
              <a:off x="42" y="886"/>
              <a:ext cx="681" cy="468"/>
              <a:chOff x="42" y="886"/>
              <a:chExt cx="681" cy="468"/>
            </a:xfrm>
          </p:grpSpPr>
          <p:grpSp>
            <p:nvGrpSpPr>
              <p:cNvPr id="4007" name="Google Shape;4007;p63"/>
              <p:cNvGrpSpPr/>
              <p:nvPr/>
            </p:nvGrpSpPr>
            <p:grpSpPr>
              <a:xfrm>
                <a:off x="278" y="886"/>
                <a:ext cx="397" cy="154"/>
                <a:chOff x="740" y="3209"/>
                <a:chExt cx="397" cy="154"/>
              </a:xfrm>
            </p:grpSpPr>
            <p:grpSp>
              <p:nvGrpSpPr>
                <p:cNvPr id="4008" name="Google Shape;4008;p63"/>
                <p:cNvGrpSpPr/>
                <p:nvPr/>
              </p:nvGrpSpPr>
              <p:grpSpPr>
                <a:xfrm>
                  <a:off x="794" y="3209"/>
                  <a:ext cx="343" cy="154"/>
                  <a:chOff x="844" y="3337"/>
                  <a:chExt cx="343" cy="154"/>
                </a:xfrm>
              </p:grpSpPr>
              <p:sp>
                <p:nvSpPr>
                  <p:cNvPr id="4009" name="Google Shape;4009;p63"/>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0" name="Google Shape;4010;p63"/>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sp>
              <p:nvSpPr>
                <p:cNvPr id="4011" name="Google Shape;4011;p63"/>
                <p:cNvSpPr/>
                <p:nvPr/>
              </p:nvSpPr>
              <p:spPr>
                <a:xfrm>
                  <a:off x="750" y="3244"/>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2" name="Google Shape;4012;p63"/>
                <p:cNvSpPr/>
                <p:nvPr/>
              </p:nvSpPr>
              <p:spPr>
                <a:xfrm>
                  <a:off x="740" y="3238"/>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013" name="Google Shape;4013;p63"/>
              <p:cNvGrpSpPr/>
              <p:nvPr/>
            </p:nvGrpSpPr>
            <p:grpSpPr>
              <a:xfrm>
                <a:off x="278" y="1034"/>
                <a:ext cx="397" cy="154"/>
                <a:chOff x="836" y="3305"/>
                <a:chExt cx="397" cy="154"/>
              </a:xfrm>
            </p:grpSpPr>
            <p:grpSp>
              <p:nvGrpSpPr>
                <p:cNvPr id="4014" name="Google Shape;4014;p63"/>
                <p:cNvGrpSpPr/>
                <p:nvPr/>
              </p:nvGrpSpPr>
              <p:grpSpPr>
                <a:xfrm>
                  <a:off x="890" y="3305"/>
                  <a:ext cx="343" cy="154"/>
                  <a:chOff x="844" y="3337"/>
                  <a:chExt cx="343" cy="154"/>
                </a:xfrm>
              </p:grpSpPr>
              <p:sp>
                <p:nvSpPr>
                  <p:cNvPr id="4015" name="Google Shape;4015;p63"/>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6" name="Google Shape;4016;p63"/>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4017" name="Google Shape;4017;p63"/>
                <p:cNvGrpSpPr/>
                <p:nvPr/>
              </p:nvGrpSpPr>
              <p:grpSpPr>
                <a:xfrm>
                  <a:off x="836" y="3334"/>
                  <a:ext cx="354" cy="94"/>
                  <a:chOff x="836" y="3334"/>
                  <a:chExt cx="354" cy="94"/>
                </a:xfrm>
              </p:grpSpPr>
              <p:sp>
                <p:nvSpPr>
                  <p:cNvPr id="4018" name="Google Shape;4018;p63"/>
                  <p:cNvSpPr/>
                  <p:nvPr/>
                </p:nvSpPr>
                <p:spPr>
                  <a:xfrm>
                    <a:off x="846" y="3340"/>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19" name="Google Shape;4019;p63"/>
                  <p:cNvSpPr/>
                  <p:nvPr/>
                </p:nvSpPr>
                <p:spPr>
                  <a:xfrm>
                    <a:off x="836" y="3334"/>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4020" name="Google Shape;4020;p63"/>
              <p:cNvGrpSpPr/>
              <p:nvPr/>
            </p:nvGrpSpPr>
            <p:grpSpPr>
              <a:xfrm>
                <a:off x="165" y="1054"/>
                <a:ext cx="480" cy="112"/>
                <a:chOff x="627" y="3377"/>
                <a:chExt cx="480" cy="112"/>
              </a:xfrm>
            </p:grpSpPr>
            <p:sp>
              <p:nvSpPr>
                <p:cNvPr id="4021" name="Google Shape;4021;p63"/>
                <p:cNvSpPr/>
                <p:nvPr/>
              </p:nvSpPr>
              <p:spPr>
                <a:xfrm>
                  <a:off x="636" y="3388"/>
                  <a:ext cx="96" cy="93"/>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2" name="Google Shape;4022;p63"/>
                <p:cNvSpPr/>
                <p:nvPr/>
              </p:nvSpPr>
              <p:spPr>
                <a:xfrm>
                  <a:off x="627" y="3377"/>
                  <a:ext cx="480" cy="112"/>
                </a:xfrm>
                <a:prstGeom prst="rect">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023" name="Google Shape;4023;p63"/>
              <p:cNvGrpSpPr/>
              <p:nvPr/>
            </p:nvGrpSpPr>
            <p:grpSpPr>
              <a:xfrm>
                <a:off x="42" y="1200"/>
                <a:ext cx="681" cy="154"/>
                <a:chOff x="504" y="3523"/>
                <a:chExt cx="681" cy="154"/>
              </a:xfrm>
            </p:grpSpPr>
            <p:grpSp>
              <p:nvGrpSpPr>
                <p:cNvPr id="4024" name="Google Shape;4024;p63"/>
                <p:cNvGrpSpPr/>
                <p:nvPr/>
              </p:nvGrpSpPr>
              <p:grpSpPr>
                <a:xfrm>
                  <a:off x="623" y="3523"/>
                  <a:ext cx="510" cy="154"/>
                  <a:chOff x="723" y="3453"/>
                  <a:chExt cx="510" cy="154"/>
                </a:xfrm>
              </p:grpSpPr>
              <p:grpSp>
                <p:nvGrpSpPr>
                  <p:cNvPr id="4025" name="Google Shape;4025;p63"/>
                  <p:cNvGrpSpPr/>
                  <p:nvPr/>
                </p:nvGrpSpPr>
                <p:grpSpPr>
                  <a:xfrm>
                    <a:off x="836" y="3453"/>
                    <a:ext cx="397" cy="154"/>
                    <a:chOff x="836" y="3305"/>
                    <a:chExt cx="397" cy="154"/>
                  </a:xfrm>
                </p:grpSpPr>
                <p:grpSp>
                  <p:nvGrpSpPr>
                    <p:cNvPr id="4026" name="Google Shape;4026;p63"/>
                    <p:cNvGrpSpPr/>
                    <p:nvPr/>
                  </p:nvGrpSpPr>
                  <p:grpSpPr>
                    <a:xfrm>
                      <a:off x="890" y="3305"/>
                      <a:ext cx="343" cy="154"/>
                      <a:chOff x="844" y="3337"/>
                      <a:chExt cx="343" cy="154"/>
                    </a:xfrm>
                  </p:grpSpPr>
                  <p:sp>
                    <p:nvSpPr>
                      <p:cNvPr id="4027" name="Google Shape;4027;p63"/>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8" name="Google Shape;4028;p63"/>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4029" name="Google Shape;4029;p63"/>
                    <p:cNvGrpSpPr/>
                    <p:nvPr/>
                  </p:nvGrpSpPr>
                  <p:grpSpPr>
                    <a:xfrm>
                      <a:off x="836" y="3334"/>
                      <a:ext cx="354" cy="94"/>
                      <a:chOff x="836" y="3334"/>
                      <a:chExt cx="354" cy="94"/>
                    </a:xfrm>
                  </p:grpSpPr>
                  <p:sp>
                    <p:nvSpPr>
                      <p:cNvPr id="4030" name="Google Shape;4030;p63"/>
                      <p:cNvSpPr/>
                      <p:nvPr/>
                    </p:nvSpPr>
                    <p:spPr>
                      <a:xfrm>
                        <a:off x="846" y="3340"/>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1" name="Google Shape;4031;p63"/>
                      <p:cNvSpPr/>
                      <p:nvPr/>
                    </p:nvSpPr>
                    <p:spPr>
                      <a:xfrm>
                        <a:off x="836" y="3334"/>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4032" name="Google Shape;4032;p63"/>
                  <p:cNvSpPr/>
                  <p:nvPr/>
                </p:nvSpPr>
                <p:spPr>
                  <a:xfrm>
                    <a:off x="732" y="3484"/>
                    <a:ext cx="96" cy="93"/>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3" name="Google Shape;4033;p63"/>
                  <p:cNvSpPr/>
                  <p:nvPr/>
                </p:nvSpPr>
                <p:spPr>
                  <a:xfrm>
                    <a:off x="723" y="3473"/>
                    <a:ext cx="480" cy="112"/>
                  </a:xfrm>
                  <a:prstGeom prst="rect">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034" name="Google Shape;4034;p63"/>
                <p:cNvSpPr/>
                <p:nvPr/>
              </p:nvSpPr>
              <p:spPr>
                <a:xfrm>
                  <a:off x="517" y="3545"/>
                  <a:ext cx="94"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5" name="Google Shape;4035;p63"/>
                <p:cNvSpPr/>
                <p:nvPr/>
              </p:nvSpPr>
              <p:spPr>
                <a:xfrm>
                  <a:off x="1115" y="3544"/>
                  <a:ext cx="60"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6" name="Google Shape;4036;p63"/>
                <p:cNvSpPr/>
                <p:nvPr/>
              </p:nvSpPr>
              <p:spPr>
                <a:xfrm>
                  <a:off x="504" y="3529"/>
                  <a:ext cx="681" cy="138"/>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4037" name="Google Shape;4037;p63"/>
            <p:cNvSpPr/>
            <p:nvPr/>
          </p:nvSpPr>
          <p:spPr>
            <a:xfrm>
              <a:off x="384" y="744"/>
              <a:ext cx="240" cy="735"/>
            </a:xfrm>
            <a:prstGeom prst="downArrow">
              <a:avLst>
                <a:gd fmla="val 54167" name="adj1"/>
                <a:gd fmla="val 49170" name="adj2"/>
              </a:avLst>
            </a:prstGeom>
            <a:gradFill>
              <a:gsLst>
                <a:gs pos="0">
                  <a:srgbClr val="FF0000">
                    <a:alpha val="24705"/>
                  </a:srgbClr>
                </a:gs>
                <a:gs pos="100000">
                  <a:srgbClr val="FF0000">
                    <a:alpha val="24705"/>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038" name="Google Shape;4038;p63"/>
          <p:cNvGrpSpPr/>
          <p:nvPr/>
        </p:nvGrpSpPr>
        <p:grpSpPr>
          <a:xfrm>
            <a:off x="1543545" y="4795058"/>
            <a:ext cx="1081087" cy="244475"/>
            <a:chOff x="504" y="3523"/>
            <a:chExt cx="681" cy="154"/>
          </a:xfrm>
        </p:grpSpPr>
        <p:grpSp>
          <p:nvGrpSpPr>
            <p:cNvPr id="4039" name="Google Shape;4039;p63"/>
            <p:cNvGrpSpPr/>
            <p:nvPr/>
          </p:nvGrpSpPr>
          <p:grpSpPr>
            <a:xfrm>
              <a:off x="623" y="3523"/>
              <a:ext cx="510" cy="154"/>
              <a:chOff x="723" y="3453"/>
              <a:chExt cx="510" cy="154"/>
            </a:xfrm>
          </p:grpSpPr>
          <p:grpSp>
            <p:nvGrpSpPr>
              <p:cNvPr id="4040" name="Google Shape;4040;p63"/>
              <p:cNvGrpSpPr/>
              <p:nvPr/>
            </p:nvGrpSpPr>
            <p:grpSpPr>
              <a:xfrm>
                <a:off x="836" y="3453"/>
                <a:ext cx="397" cy="154"/>
                <a:chOff x="836" y="3305"/>
                <a:chExt cx="397" cy="154"/>
              </a:xfrm>
            </p:grpSpPr>
            <p:grpSp>
              <p:nvGrpSpPr>
                <p:cNvPr id="4041" name="Google Shape;4041;p63"/>
                <p:cNvGrpSpPr/>
                <p:nvPr/>
              </p:nvGrpSpPr>
              <p:grpSpPr>
                <a:xfrm>
                  <a:off x="890" y="3305"/>
                  <a:ext cx="343" cy="154"/>
                  <a:chOff x="844" y="3337"/>
                  <a:chExt cx="343" cy="154"/>
                </a:xfrm>
              </p:grpSpPr>
              <p:sp>
                <p:nvSpPr>
                  <p:cNvPr id="4042" name="Google Shape;4042;p63"/>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3" name="Google Shape;4043;p63"/>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4044" name="Google Shape;4044;p63"/>
                <p:cNvGrpSpPr/>
                <p:nvPr/>
              </p:nvGrpSpPr>
              <p:grpSpPr>
                <a:xfrm>
                  <a:off x="836" y="3334"/>
                  <a:ext cx="354" cy="94"/>
                  <a:chOff x="836" y="3334"/>
                  <a:chExt cx="354" cy="94"/>
                </a:xfrm>
              </p:grpSpPr>
              <p:sp>
                <p:nvSpPr>
                  <p:cNvPr id="4045" name="Google Shape;4045;p63"/>
                  <p:cNvSpPr/>
                  <p:nvPr/>
                </p:nvSpPr>
                <p:spPr>
                  <a:xfrm>
                    <a:off x="846" y="3340"/>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6" name="Google Shape;4046;p63"/>
                  <p:cNvSpPr/>
                  <p:nvPr/>
                </p:nvSpPr>
                <p:spPr>
                  <a:xfrm>
                    <a:off x="836" y="3334"/>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4047" name="Google Shape;4047;p63"/>
              <p:cNvSpPr/>
              <p:nvPr/>
            </p:nvSpPr>
            <p:spPr>
              <a:xfrm>
                <a:off x="732" y="3484"/>
                <a:ext cx="96" cy="93"/>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48" name="Google Shape;4048;p63"/>
              <p:cNvSpPr/>
              <p:nvPr/>
            </p:nvSpPr>
            <p:spPr>
              <a:xfrm>
                <a:off x="723" y="3473"/>
                <a:ext cx="480" cy="112"/>
              </a:xfrm>
              <a:prstGeom prst="rect">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049" name="Google Shape;4049;p63"/>
            <p:cNvSpPr/>
            <p:nvPr/>
          </p:nvSpPr>
          <p:spPr>
            <a:xfrm>
              <a:off x="517" y="3545"/>
              <a:ext cx="94"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0" name="Google Shape;4050;p63"/>
            <p:cNvSpPr/>
            <p:nvPr/>
          </p:nvSpPr>
          <p:spPr>
            <a:xfrm>
              <a:off x="1115" y="3544"/>
              <a:ext cx="60"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1" name="Google Shape;4051;p63"/>
            <p:cNvSpPr/>
            <p:nvPr/>
          </p:nvSpPr>
          <p:spPr>
            <a:xfrm>
              <a:off x="504" y="3529"/>
              <a:ext cx="681" cy="138"/>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052" name="Google Shape;4052;p63"/>
          <p:cNvGrpSpPr/>
          <p:nvPr/>
        </p:nvGrpSpPr>
        <p:grpSpPr>
          <a:xfrm>
            <a:off x="2572245" y="3626658"/>
            <a:ext cx="1316037" cy="1314450"/>
            <a:chOff x="931" y="1941"/>
            <a:chExt cx="829" cy="828"/>
          </a:xfrm>
        </p:grpSpPr>
        <p:sp>
          <p:nvSpPr>
            <p:cNvPr id="4053" name="Google Shape;4053;p63"/>
            <p:cNvSpPr/>
            <p:nvPr/>
          </p:nvSpPr>
          <p:spPr>
            <a:xfrm>
              <a:off x="1424" y="1965"/>
              <a:ext cx="336" cy="801"/>
            </a:xfrm>
            <a:custGeom>
              <a:rect b="b" l="l" r="r" t="t"/>
              <a:pathLst>
                <a:path extrusionOk="0" h="801" w="551">
                  <a:moveTo>
                    <a:pt x="14" y="0"/>
                  </a:moveTo>
                  <a:lnTo>
                    <a:pt x="551" y="402"/>
                  </a:lnTo>
                  <a:lnTo>
                    <a:pt x="6" y="801"/>
                  </a:lnTo>
                  <a:lnTo>
                    <a:pt x="13" y="535"/>
                  </a:lnTo>
                  <a:lnTo>
                    <a:pt x="0" y="371"/>
                  </a:lnTo>
                  <a:lnTo>
                    <a:pt x="14" y="0"/>
                  </a:lnTo>
                  <a:close/>
                </a:path>
              </a:pathLst>
            </a:custGeom>
            <a:gradFill>
              <a:gsLst>
                <a:gs pos="0">
                  <a:srgbClr val="FFFFFF">
                    <a:alpha val="65882"/>
                  </a:srgbClr>
                </a:gs>
                <a:gs pos="100000">
                  <a:srgbClr val="000099">
                    <a:alpha val="65882"/>
                  </a:srgbClr>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4054" name="Google Shape;4054;p63"/>
            <p:cNvGrpSpPr/>
            <p:nvPr/>
          </p:nvGrpSpPr>
          <p:grpSpPr>
            <a:xfrm>
              <a:off x="931" y="1941"/>
              <a:ext cx="501" cy="828"/>
              <a:chOff x="569" y="2954"/>
              <a:chExt cx="501" cy="828"/>
            </a:xfrm>
          </p:grpSpPr>
          <p:sp>
            <p:nvSpPr>
              <p:cNvPr id="4055" name="Google Shape;4055;p63"/>
              <p:cNvSpPr/>
              <p:nvPr/>
            </p:nvSpPr>
            <p:spPr>
              <a:xfrm>
                <a:off x="576" y="2973"/>
                <a:ext cx="493" cy="790"/>
              </a:xfrm>
              <a:prstGeom prst="rect">
                <a:avLst/>
              </a:prstGeom>
              <a:solidFill>
                <a:srgbClr val="FFFFFF"/>
              </a:solidFill>
              <a:ln cap="flat" cmpd="sng" w="9525">
                <a:solidFill>
                  <a:srgbClr val="000000"/>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56" name="Google Shape;4056;p63"/>
              <p:cNvSpPr txBox="1"/>
              <p:nvPr/>
            </p:nvSpPr>
            <p:spPr>
              <a:xfrm>
                <a:off x="593" y="2954"/>
                <a:ext cx="477" cy="82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DHCP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Eth</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Phy</a:t>
                </a:r>
                <a:endParaRPr/>
              </a:p>
            </p:txBody>
          </p:sp>
          <p:cxnSp>
            <p:nvCxnSpPr>
              <p:cNvPr id="4057" name="Google Shape;4057;p63"/>
              <p:cNvCxnSpPr/>
              <p:nvPr/>
            </p:nvCxnSpPr>
            <p:spPr>
              <a:xfrm>
                <a:off x="578" y="3130"/>
                <a:ext cx="489" cy="0"/>
              </a:xfrm>
              <a:prstGeom prst="straightConnector1">
                <a:avLst/>
              </a:prstGeom>
              <a:noFill/>
              <a:ln cap="flat" cmpd="sng" w="9525">
                <a:solidFill>
                  <a:srgbClr val="000000"/>
                </a:solidFill>
                <a:prstDash val="solid"/>
                <a:round/>
                <a:headEnd len="med" w="med" type="none"/>
                <a:tailEnd len="med" w="med" type="none"/>
              </a:ln>
            </p:spPr>
          </p:cxnSp>
          <p:cxnSp>
            <p:nvCxnSpPr>
              <p:cNvPr id="4058" name="Google Shape;4058;p63"/>
              <p:cNvCxnSpPr/>
              <p:nvPr/>
            </p:nvCxnSpPr>
            <p:spPr>
              <a:xfrm>
                <a:off x="575" y="3289"/>
                <a:ext cx="489" cy="0"/>
              </a:xfrm>
              <a:prstGeom prst="straightConnector1">
                <a:avLst/>
              </a:prstGeom>
              <a:noFill/>
              <a:ln cap="flat" cmpd="sng" w="9525">
                <a:solidFill>
                  <a:srgbClr val="000000"/>
                </a:solidFill>
                <a:prstDash val="solid"/>
                <a:round/>
                <a:headEnd len="med" w="med" type="none"/>
                <a:tailEnd len="med" w="med" type="none"/>
              </a:ln>
            </p:spPr>
          </p:cxnSp>
          <p:cxnSp>
            <p:nvCxnSpPr>
              <p:cNvPr id="4059" name="Google Shape;4059;p63"/>
              <p:cNvCxnSpPr/>
              <p:nvPr/>
            </p:nvCxnSpPr>
            <p:spPr>
              <a:xfrm>
                <a:off x="572" y="3448"/>
                <a:ext cx="489" cy="0"/>
              </a:xfrm>
              <a:prstGeom prst="straightConnector1">
                <a:avLst/>
              </a:prstGeom>
              <a:noFill/>
              <a:ln cap="flat" cmpd="sng" w="9525">
                <a:solidFill>
                  <a:srgbClr val="000000"/>
                </a:solidFill>
                <a:prstDash val="solid"/>
                <a:round/>
                <a:headEnd len="med" w="med" type="none"/>
                <a:tailEnd len="med" w="med" type="none"/>
              </a:ln>
            </p:spPr>
          </p:cxnSp>
          <p:cxnSp>
            <p:nvCxnSpPr>
              <p:cNvPr id="4060" name="Google Shape;4060;p63"/>
              <p:cNvCxnSpPr/>
              <p:nvPr/>
            </p:nvCxnSpPr>
            <p:spPr>
              <a:xfrm>
                <a:off x="569" y="3607"/>
                <a:ext cx="489" cy="0"/>
              </a:xfrm>
              <a:prstGeom prst="straightConnector1">
                <a:avLst/>
              </a:prstGeom>
              <a:noFill/>
              <a:ln cap="flat" cmpd="sng" w="9525">
                <a:solidFill>
                  <a:srgbClr val="000000"/>
                </a:solidFill>
                <a:prstDash val="solid"/>
                <a:round/>
                <a:headEnd len="med" w="med" type="none"/>
                <a:tailEnd len="med" w="med" type="none"/>
              </a:ln>
            </p:spPr>
          </p:cxnSp>
        </p:grpSp>
      </p:grpSp>
      <p:grpSp>
        <p:nvGrpSpPr>
          <p:cNvPr id="4061" name="Google Shape;4061;p63"/>
          <p:cNvGrpSpPr/>
          <p:nvPr/>
        </p:nvGrpSpPr>
        <p:grpSpPr>
          <a:xfrm>
            <a:off x="1897557" y="3734608"/>
            <a:ext cx="544513" cy="244475"/>
            <a:chOff x="844" y="3337"/>
            <a:chExt cx="343" cy="154"/>
          </a:xfrm>
        </p:grpSpPr>
        <p:sp>
          <p:nvSpPr>
            <p:cNvPr id="4062" name="Google Shape;4062;p63"/>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63" name="Google Shape;4063;p63"/>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4064" name="Google Shape;4064;p63"/>
          <p:cNvGrpSpPr/>
          <p:nvPr/>
        </p:nvGrpSpPr>
        <p:grpSpPr>
          <a:xfrm>
            <a:off x="2289670" y="1637520"/>
            <a:ext cx="976312" cy="1460500"/>
            <a:chOff x="651" y="681"/>
            <a:chExt cx="615" cy="920"/>
          </a:xfrm>
        </p:grpSpPr>
        <p:sp>
          <p:nvSpPr>
            <p:cNvPr id="4065" name="Google Shape;4065;p63"/>
            <p:cNvSpPr/>
            <p:nvPr/>
          </p:nvSpPr>
          <p:spPr>
            <a:xfrm>
              <a:off x="662" y="698"/>
              <a:ext cx="604" cy="903"/>
            </a:xfrm>
            <a:custGeom>
              <a:rect b="b" l="l" r="r" t="t"/>
              <a:pathLst>
                <a:path extrusionOk="0" h="903" w="604">
                  <a:moveTo>
                    <a:pt x="496" y="0"/>
                  </a:moveTo>
                  <a:lnTo>
                    <a:pt x="604" y="903"/>
                  </a:lnTo>
                  <a:lnTo>
                    <a:pt x="0" y="788"/>
                  </a:lnTo>
                  <a:lnTo>
                    <a:pt x="456" y="750"/>
                  </a:lnTo>
                  <a:lnTo>
                    <a:pt x="496" y="0"/>
                  </a:lnTo>
                  <a:close/>
                </a:path>
              </a:pathLst>
            </a:custGeom>
            <a:gradFill>
              <a:gsLst>
                <a:gs pos="0">
                  <a:srgbClr val="FFFFFF">
                    <a:alpha val="65882"/>
                  </a:srgbClr>
                </a:gs>
                <a:gs pos="100000">
                  <a:srgbClr val="000099">
                    <a:alpha val="65882"/>
                  </a:srgbClr>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4066" name="Google Shape;4066;p63"/>
            <p:cNvGrpSpPr/>
            <p:nvPr/>
          </p:nvGrpSpPr>
          <p:grpSpPr>
            <a:xfrm>
              <a:off x="651" y="681"/>
              <a:ext cx="501" cy="828"/>
              <a:chOff x="569" y="2954"/>
              <a:chExt cx="501" cy="828"/>
            </a:xfrm>
          </p:grpSpPr>
          <p:sp>
            <p:nvSpPr>
              <p:cNvPr id="4067" name="Google Shape;4067;p63"/>
              <p:cNvSpPr/>
              <p:nvPr/>
            </p:nvSpPr>
            <p:spPr>
              <a:xfrm>
                <a:off x="576" y="2973"/>
                <a:ext cx="493" cy="790"/>
              </a:xfrm>
              <a:prstGeom prst="rect">
                <a:avLst/>
              </a:prstGeom>
              <a:solidFill>
                <a:srgbClr val="FFFFFF"/>
              </a:solidFill>
              <a:ln cap="flat" cmpd="sng" w="9525">
                <a:solidFill>
                  <a:srgbClr val="000000"/>
                </a:solidFill>
                <a:prstDash val="solid"/>
                <a:miter lim="800000"/>
                <a:headEnd len="sm" w="sm" type="none"/>
                <a:tailEnd len="sm" w="sm" type="none"/>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68" name="Google Shape;4068;p63"/>
              <p:cNvSpPr txBox="1"/>
              <p:nvPr/>
            </p:nvSpPr>
            <p:spPr>
              <a:xfrm>
                <a:off x="593" y="2954"/>
                <a:ext cx="477" cy="82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DHCP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UDP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Eth</a:t>
                </a:r>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Phy</a:t>
                </a:r>
                <a:endParaRPr/>
              </a:p>
            </p:txBody>
          </p:sp>
          <p:cxnSp>
            <p:nvCxnSpPr>
              <p:cNvPr id="4069" name="Google Shape;4069;p63"/>
              <p:cNvCxnSpPr/>
              <p:nvPr/>
            </p:nvCxnSpPr>
            <p:spPr>
              <a:xfrm>
                <a:off x="578" y="3130"/>
                <a:ext cx="489" cy="0"/>
              </a:xfrm>
              <a:prstGeom prst="straightConnector1">
                <a:avLst/>
              </a:prstGeom>
              <a:noFill/>
              <a:ln cap="flat" cmpd="sng" w="9525">
                <a:solidFill>
                  <a:srgbClr val="000000"/>
                </a:solidFill>
                <a:prstDash val="solid"/>
                <a:round/>
                <a:headEnd len="med" w="med" type="none"/>
                <a:tailEnd len="med" w="med" type="none"/>
              </a:ln>
            </p:spPr>
          </p:cxnSp>
          <p:cxnSp>
            <p:nvCxnSpPr>
              <p:cNvPr id="4070" name="Google Shape;4070;p63"/>
              <p:cNvCxnSpPr/>
              <p:nvPr/>
            </p:nvCxnSpPr>
            <p:spPr>
              <a:xfrm>
                <a:off x="575" y="3289"/>
                <a:ext cx="489" cy="0"/>
              </a:xfrm>
              <a:prstGeom prst="straightConnector1">
                <a:avLst/>
              </a:prstGeom>
              <a:noFill/>
              <a:ln cap="flat" cmpd="sng" w="9525">
                <a:solidFill>
                  <a:srgbClr val="000000"/>
                </a:solidFill>
                <a:prstDash val="solid"/>
                <a:round/>
                <a:headEnd len="med" w="med" type="none"/>
                <a:tailEnd len="med" w="med" type="none"/>
              </a:ln>
            </p:spPr>
          </p:cxnSp>
          <p:cxnSp>
            <p:nvCxnSpPr>
              <p:cNvPr id="4071" name="Google Shape;4071;p63"/>
              <p:cNvCxnSpPr/>
              <p:nvPr/>
            </p:nvCxnSpPr>
            <p:spPr>
              <a:xfrm>
                <a:off x="572" y="3448"/>
                <a:ext cx="489" cy="0"/>
              </a:xfrm>
              <a:prstGeom prst="straightConnector1">
                <a:avLst/>
              </a:prstGeom>
              <a:noFill/>
              <a:ln cap="flat" cmpd="sng" w="9525">
                <a:solidFill>
                  <a:srgbClr val="000000"/>
                </a:solidFill>
                <a:prstDash val="solid"/>
                <a:round/>
                <a:headEnd len="med" w="med" type="none"/>
                <a:tailEnd len="med" w="med" type="none"/>
              </a:ln>
            </p:spPr>
          </p:cxnSp>
          <p:cxnSp>
            <p:nvCxnSpPr>
              <p:cNvPr id="4072" name="Google Shape;4072;p63"/>
              <p:cNvCxnSpPr/>
              <p:nvPr/>
            </p:nvCxnSpPr>
            <p:spPr>
              <a:xfrm>
                <a:off x="569" y="3607"/>
                <a:ext cx="489" cy="0"/>
              </a:xfrm>
              <a:prstGeom prst="straightConnector1">
                <a:avLst/>
              </a:prstGeom>
              <a:noFill/>
              <a:ln cap="flat" cmpd="sng" w="9525">
                <a:solidFill>
                  <a:srgbClr val="000000"/>
                </a:solidFill>
                <a:prstDash val="solid"/>
                <a:round/>
                <a:headEnd len="med" w="med" type="none"/>
                <a:tailEnd len="med" w="med" type="none"/>
              </a:ln>
            </p:spPr>
          </p:cxnSp>
        </p:grpSp>
      </p:grpSp>
      <p:grpSp>
        <p:nvGrpSpPr>
          <p:cNvPr id="4073" name="Google Shape;4073;p63"/>
          <p:cNvGrpSpPr/>
          <p:nvPr/>
        </p:nvGrpSpPr>
        <p:grpSpPr>
          <a:xfrm>
            <a:off x="1165720" y="1526395"/>
            <a:ext cx="1081087" cy="1217613"/>
            <a:chOff x="1404" y="3105"/>
            <a:chExt cx="681" cy="767"/>
          </a:xfrm>
        </p:grpSpPr>
        <p:grpSp>
          <p:nvGrpSpPr>
            <p:cNvPr id="4074" name="Google Shape;4074;p63"/>
            <p:cNvGrpSpPr/>
            <p:nvPr/>
          </p:nvGrpSpPr>
          <p:grpSpPr>
            <a:xfrm>
              <a:off x="1404" y="3355"/>
              <a:ext cx="681" cy="468"/>
              <a:chOff x="42" y="886"/>
              <a:chExt cx="681" cy="468"/>
            </a:xfrm>
          </p:grpSpPr>
          <p:grpSp>
            <p:nvGrpSpPr>
              <p:cNvPr id="4075" name="Google Shape;4075;p63"/>
              <p:cNvGrpSpPr/>
              <p:nvPr/>
            </p:nvGrpSpPr>
            <p:grpSpPr>
              <a:xfrm>
                <a:off x="278" y="886"/>
                <a:ext cx="397" cy="154"/>
                <a:chOff x="740" y="3209"/>
                <a:chExt cx="397" cy="154"/>
              </a:xfrm>
            </p:grpSpPr>
            <p:grpSp>
              <p:nvGrpSpPr>
                <p:cNvPr id="4076" name="Google Shape;4076;p63"/>
                <p:cNvGrpSpPr/>
                <p:nvPr/>
              </p:nvGrpSpPr>
              <p:grpSpPr>
                <a:xfrm>
                  <a:off x="794" y="3209"/>
                  <a:ext cx="343" cy="154"/>
                  <a:chOff x="844" y="3337"/>
                  <a:chExt cx="343" cy="154"/>
                </a:xfrm>
              </p:grpSpPr>
              <p:sp>
                <p:nvSpPr>
                  <p:cNvPr id="4077" name="Google Shape;4077;p63"/>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78" name="Google Shape;4078;p63"/>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sp>
              <p:nvSpPr>
                <p:cNvPr id="4079" name="Google Shape;4079;p63"/>
                <p:cNvSpPr/>
                <p:nvPr/>
              </p:nvSpPr>
              <p:spPr>
                <a:xfrm>
                  <a:off x="750" y="3244"/>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80" name="Google Shape;4080;p63"/>
                <p:cNvSpPr/>
                <p:nvPr/>
              </p:nvSpPr>
              <p:spPr>
                <a:xfrm>
                  <a:off x="740" y="3238"/>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081" name="Google Shape;4081;p63"/>
              <p:cNvGrpSpPr/>
              <p:nvPr/>
            </p:nvGrpSpPr>
            <p:grpSpPr>
              <a:xfrm>
                <a:off x="278" y="1034"/>
                <a:ext cx="397" cy="154"/>
                <a:chOff x="836" y="3305"/>
                <a:chExt cx="397" cy="154"/>
              </a:xfrm>
            </p:grpSpPr>
            <p:grpSp>
              <p:nvGrpSpPr>
                <p:cNvPr id="4082" name="Google Shape;4082;p63"/>
                <p:cNvGrpSpPr/>
                <p:nvPr/>
              </p:nvGrpSpPr>
              <p:grpSpPr>
                <a:xfrm>
                  <a:off x="890" y="3305"/>
                  <a:ext cx="343" cy="154"/>
                  <a:chOff x="844" y="3337"/>
                  <a:chExt cx="343" cy="154"/>
                </a:xfrm>
              </p:grpSpPr>
              <p:sp>
                <p:nvSpPr>
                  <p:cNvPr id="4083" name="Google Shape;4083;p63"/>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84" name="Google Shape;4084;p63"/>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4085" name="Google Shape;4085;p63"/>
                <p:cNvGrpSpPr/>
                <p:nvPr/>
              </p:nvGrpSpPr>
              <p:grpSpPr>
                <a:xfrm>
                  <a:off x="836" y="3334"/>
                  <a:ext cx="354" cy="94"/>
                  <a:chOff x="836" y="3334"/>
                  <a:chExt cx="354" cy="94"/>
                </a:xfrm>
              </p:grpSpPr>
              <p:sp>
                <p:nvSpPr>
                  <p:cNvPr id="4086" name="Google Shape;4086;p63"/>
                  <p:cNvSpPr/>
                  <p:nvPr/>
                </p:nvSpPr>
                <p:spPr>
                  <a:xfrm>
                    <a:off x="846" y="3340"/>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87" name="Google Shape;4087;p63"/>
                  <p:cNvSpPr/>
                  <p:nvPr/>
                </p:nvSpPr>
                <p:spPr>
                  <a:xfrm>
                    <a:off x="836" y="3334"/>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grpSp>
            <p:nvGrpSpPr>
              <p:cNvPr id="4088" name="Google Shape;4088;p63"/>
              <p:cNvGrpSpPr/>
              <p:nvPr/>
            </p:nvGrpSpPr>
            <p:grpSpPr>
              <a:xfrm>
                <a:off x="165" y="1054"/>
                <a:ext cx="480" cy="112"/>
                <a:chOff x="627" y="3377"/>
                <a:chExt cx="480" cy="112"/>
              </a:xfrm>
            </p:grpSpPr>
            <p:sp>
              <p:nvSpPr>
                <p:cNvPr id="4089" name="Google Shape;4089;p63"/>
                <p:cNvSpPr/>
                <p:nvPr/>
              </p:nvSpPr>
              <p:spPr>
                <a:xfrm>
                  <a:off x="636" y="3388"/>
                  <a:ext cx="96" cy="93"/>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90" name="Google Shape;4090;p63"/>
                <p:cNvSpPr/>
                <p:nvPr/>
              </p:nvSpPr>
              <p:spPr>
                <a:xfrm>
                  <a:off x="627" y="3377"/>
                  <a:ext cx="480" cy="112"/>
                </a:xfrm>
                <a:prstGeom prst="rect">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4091" name="Google Shape;4091;p63"/>
              <p:cNvGrpSpPr/>
              <p:nvPr/>
            </p:nvGrpSpPr>
            <p:grpSpPr>
              <a:xfrm>
                <a:off x="42" y="1200"/>
                <a:ext cx="681" cy="154"/>
                <a:chOff x="504" y="3523"/>
                <a:chExt cx="681" cy="154"/>
              </a:xfrm>
            </p:grpSpPr>
            <p:grpSp>
              <p:nvGrpSpPr>
                <p:cNvPr id="4092" name="Google Shape;4092;p63"/>
                <p:cNvGrpSpPr/>
                <p:nvPr/>
              </p:nvGrpSpPr>
              <p:grpSpPr>
                <a:xfrm>
                  <a:off x="623" y="3523"/>
                  <a:ext cx="510" cy="154"/>
                  <a:chOff x="723" y="3453"/>
                  <a:chExt cx="510" cy="154"/>
                </a:xfrm>
              </p:grpSpPr>
              <p:grpSp>
                <p:nvGrpSpPr>
                  <p:cNvPr id="4093" name="Google Shape;4093;p63"/>
                  <p:cNvGrpSpPr/>
                  <p:nvPr/>
                </p:nvGrpSpPr>
                <p:grpSpPr>
                  <a:xfrm>
                    <a:off x="836" y="3453"/>
                    <a:ext cx="397" cy="154"/>
                    <a:chOff x="836" y="3305"/>
                    <a:chExt cx="397" cy="154"/>
                  </a:xfrm>
                </p:grpSpPr>
                <p:grpSp>
                  <p:nvGrpSpPr>
                    <p:cNvPr id="4094" name="Google Shape;4094;p63"/>
                    <p:cNvGrpSpPr/>
                    <p:nvPr/>
                  </p:nvGrpSpPr>
                  <p:grpSpPr>
                    <a:xfrm>
                      <a:off x="890" y="3305"/>
                      <a:ext cx="343" cy="154"/>
                      <a:chOff x="844" y="3337"/>
                      <a:chExt cx="343" cy="154"/>
                    </a:xfrm>
                  </p:grpSpPr>
                  <p:sp>
                    <p:nvSpPr>
                      <p:cNvPr id="4095" name="Google Shape;4095;p63"/>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96" name="Google Shape;4096;p63"/>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nvGrpSpPr>
                    <p:cNvPr id="4097" name="Google Shape;4097;p63"/>
                    <p:cNvGrpSpPr/>
                    <p:nvPr/>
                  </p:nvGrpSpPr>
                  <p:grpSpPr>
                    <a:xfrm>
                      <a:off x="836" y="3334"/>
                      <a:ext cx="354" cy="94"/>
                      <a:chOff x="836" y="3334"/>
                      <a:chExt cx="354" cy="94"/>
                    </a:xfrm>
                  </p:grpSpPr>
                  <p:sp>
                    <p:nvSpPr>
                      <p:cNvPr id="4098" name="Google Shape;4098;p63"/>
                      <p:cNvSpPr/>
                      <p:nvPr/>
                    </p:nvSpPr>
                    <p:spPr>
                      <a:xfrm>
                        <a:off x="846" y="3340"/>
                        <a:ext cx="88" cy="82"/>
                      </a:xfrm>
                      <a:prstGeom prst="rect">
                        <a:avLst/>
                      </a:prstGeom>
                      <a:solidFill>
                        <a:srgbClr val="00CC99"/>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99" name="Google Shape;4099;p63"/>
                      <p:cNvSpPr/>
                      <p:nvPr/>
                    </p:nvSpPr>
                    <p:spPr>
                      <a:xfrm>
                        <a:off x="836" y="3334"/>
                        <a:ext cx="354" cy="94"/>
                      </a:xfrm>
                      <a:prstGeom prst="rect">
                        <a:avLst/>
                      </a:prstGeom>
                      <a:noFill/>
                      <a:ln cap="flat" cmpd="sng" w="9525">
                        <a:solidFill>
                          <a:srgbClr val="00CC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4100" name="Google Shape;4100;p63"/>
                  <p:cNvSpPr/>
                  <p:nvPr/>
                </p:nvSpPr>
                <p:spPr>
                  <a:xfrm>
                    <a:off x="732" y="3484"/>
                    <a:ext cx="96" cy="93"/>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1" name="Google Shape;4101;p63"/>
                  <p:cNvSpPr/>
                  <p:nvPr/>
                </p:nvSpPr>
                <p:spPr>
                  <a:xfrm>
                    <a:off x="723" y="3473"/>
                    <a:ext cx="480" cy="112"/>
                  </a:xfrm>
                  <a:prstGeom prst="rect">
                    <a:avLst/>
                  </a:prstGeom>
                  <a:noFill/>
                  <a:ln cap="flat" cmpd="sng" w="9525">
                    <a:solidFill>
                      <a:srgbClr val="3333C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102" name="Google Shape;4102;p63"/>
                <p:cNvSpPr/>
                <p:nvPr/>
              </p:nvSpPr>
              <p:spPr>
                <a:xfrm>
                  <a:off x="517" y="3545"/>
                  <a:ext cx="94"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3" name="Google Shape;4103;p63"/>
                <p:cNvSpPr/>
                <p:nvPr/>
              </p:nvSpPr>
              <p:spPr>
                <a:xfrm>
                  <a:off x="1115" y="3544"/>
                  <a:ext cx="60" cy="108"/>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4" name="Google Shape;4104;p63"/>
                <p:cNvSpPr/>
                <p:nvPr/>
              </p:nvSpPr>
              <p:spPr>
                <a:xfrm>
                  <a:off x="504" y="3529"/>
                  <a:ext cx="681" cy="138"/>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4105" name="Google Shape;4105;p63"/>
            <p:cNvSpPr/>
            <p:nvPr/>
          </p:nvSpPr>
          <p:spPr>
            <a:xfrm rot="10800000">
              <a:off x="1727" y="3105"/>
              <a:ext cx="240" cy="767"/>
            </a:xfrm>
            <a:prstGeom prst="downArrow">
              <a:avLst>
                <a:gd fmla="val 54167" name="adj1"/>
                <a:gd fmla="val 51311" name="adj2"/>
              </a:avLst>
            </a:prstGeom>
            <a:gradFill>
              <a:gsLst>
                <a:gs pos="0">
                  <a:srgbClr val="FF0000">
                    <a:alpha val="24705"/>
                  </a:srgbClr>
                </a:gs>
                <a:gs pos="100000">
                  <a:srgbClr val="FF0000">
                    <a:alpha val="24705"/>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4106" name="Google Shape;4106;p63"/>
            <p:cNvGrpSpPr/>
            <p:nvPr/>
          </p:nvGrpSpPr>
          <p:grpSpPr>
            <a:xfrm>
              <a:off x="1695" y="3227"/>
              <a:ext cx="343" cy="154"/>
              <a:chOff x="844" y="3337"/>
              <a:chExt cx="343" cy="154"/>
            </a:xfrm>
          </p:grpSpPr>
          <p:sp>
            <p:nvSpPr>
              <p:cNvPr id="4107" name="Google Shape;4107;p63"/>
              <p:cNvSpPr/>
              <p:nvPr/>
            </p:nvSpPr>
            <p:spPr>
              <a:xfrm>
                <a:off x="889" y="3370"/>
                <a:ext cx="245" cy="86"/>
              </a:xfrm>
              <a:prstGeom prst="rect">
                <a:avLst/>
              </a:prstGeom>
              <a:solidFill>
                <a:srgbClr val="FF0000"/>
              </a:solidFill>
              <a:ln cap="flat" cmpd="sng" w="9525">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08" name="Google Shape;4108;p63"/>
              <p:cNvSpPr txBox="1"/>
              <p:nvPr/>
            </p:nvSpPr>
            <p:spPr>
              <a:xfrm>
                <a:off x="844" y="3337"/>
                <a:ext cx="343" cy="1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DHCP</a:t>
                </a:r>
                <a:endParaRPr/>
              </a:p>
            </p:txBody>
          </p:sp>
        </p:grpSp>
      </p:grpSp>
      <p:sp>
        <p:nvSpPr>
          <p:cNvPr id="4109" name="Google Shape;4109;p63"/>
          <p:cNvSpPr/>
          <p:nvPr/>
        </p:nvSpPr>
        <p:spPr>
          <a:xfrm>
            <a:off x="6120307" y="4620433"/>
            <a:ext cx="5201653" cy="1362075"/>
          </a:xfrm>
          <a:prstGeom prst="rect">
            <a:avLst/>
          </a:prstGeom>
          <a:noFill/>
          <a:ln>
            <a:noFill/>
          </a:ln>
        </p:spPr>
        <p:txBody>
          <a:bodyPr anchorCtr="0" anchor="t" bIns="45700" lIns="91425" spcFirstLastPara="1" rIns="91425" wrap="square" tIns="45700">
            <a:noAutofit/>
          </a:bodyPr>
          <a:lstStyle/>
          <a:p>
            <a:pPr indent="-233363" lvl="0" marL="233363" marR="0" rtl="0" algn="l">
              <a:lnSpc>
                <a:spcPct val="85000"/>
              </a:lnSpc>
              <a:spcBef>
                <a:spcPts val="0"/>
              </a:spcBef>
              <a:spcAft>
                <a:spcPts val="0"/>
              </a:spcAft>
              <a:buClr>
                <a:srgbClr val="000099"/>
              </a:buClr>
              <a:buSzPts val="2400"/>
              <a:buFont typeface="Noto Sans Symbols"/>
              <a:buChar char="▪"/>
            </a:pPr>
            <a:r>
              <a:rPr b="0" i="0" lang="en-US" sz="2400" u="none" cap="none" strike="noStrike">
                <a:solidFill>
                  <a:srgbClr val="000000"/>
                </a:solidFill>
                <a:latin typeface="Calibri"/>
                <a:ea typeface="Calibri"/>
                <a:cs typeface="Calibri"/>
                <a:sym typeface="Calibri"/>
              </a:rPr>
              <a:t>client now knows its IP address, name and IP address of DNS server, IP address of its first-hop router</a:t>
            </a:r>
            <a:endParaRPr/>
          </a:p>
          <a:p>
            <a:pPr indent="-243840" lvl="0" marL="342900" marR="0" rtl="0" algn="l">
              <a:lnSpc>
                <a:spcPct val="85000"/>
              </a:lnSpc>
              <a:spcBef>
                <a:spcPts val="480"/>
              </a:spcBef>
              <a:spcAft>
                <a:spcPts val="0"/>
              </a:spcAft>
              <a:buClr>
                <a:srgbClr val="000099"/>
              </a:buClr>
              <a:buSzPts val="1560"/>
              <a:buFont typeface="Noto Sans Symbols"/>
              <a:buNone/>
            </a:pPr>
            <a:r>
              <a:t/>
            </a:r>
            <a:endParaRPr b="0" i="0" sz="2400" u="none" cap="none" strike="noStrike">
              <a:solidFill>
                <a:srgbClr val="000000"/>
              </a:solidFill>
              <a:latin typeface="Calibri"/>
              <a:ea typeface="Calibri"/>
              <a:cs typeface="Calibri"/>
              <a:sym typeface="Calibri"/>
            </a:endParaRPr>
          </a:p>
        </p:txBody>
      </p:sp>
      <p:grpSp>
        <p:nvGrpSpPr>
          <p:cNvPr id="4110" name="Google Shape;4110;p63"/>
          <p:cNvGrpSpPr/>
          <p:nvPr/>
        </p:nvGrpSpPr>
        <p:grpSpPr>
          <a:xfrm>
            <a:off x="3800970" y="3720320"/>
            <a:ext cx="423862" cy="647700"/>
            <a:chOff x="4140" y="429"/>
            <a:chExt cx="1425" cy="2396"/>
          </a:xfrm>
        </p:grpSpPr>
        <p:sp>
          <p:nvSpPr>
            <p:cNvPr id="4111" name="Google Shape;4111;p6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12" name="Google Shape;4112;p63"/>
            <p:cNvSpPr/>
            <p:nvPr/>
          </p:nvSpPr>
          <p:spPr>
            <a:xfrm>
              <a:off x="4204" y="429"/>
              <a:ext cx="1051" cy="2284"/>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3" name="Google Shape;4113;p6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14" name="Google Shape;4114;p6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15" name="Google Shape;4115;p63"/>
            <p:cNvSpPr/>
            <p:nvPr/>
          </p:nvSpPr>
          <p:spPr>
            <a:xfrm>
              <a:off x="4209" y="693"/>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4116" name="Google Shape;4116;p63"/>
            <p:cNvGrpSpPr/>
            <p:nvPr/>
          </p:nvGrpSpPr>
          <p:grpSpPr>
            <a:xfrm>
              <a:off x="4748" y="670"/>
              <a:ext cx="582" cy="141"/>
              <a:chOff x="613" y="2570"/>
              <a:chExt cx="726" cy="135"/>
            </a:xfrm>
          </p:grpSpPr>
          <p:sp>
            <p:nvSpPr>
              <p:cNvPr id="4117" name="Google Shape;4117;p63"/>
              <p:cNvSpPr/>
              <p:nvPr/>
            </p:nvSpPr>
            <p:spPr>
              <a:xfrm>
                <a:off x="613" y="2570"/>
                <a:ext cx="726" cy="135"/>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8" name="Google Shape;4118;p63"/>
              <p:cNvSpPr/>
              <p:nvPr/>
            </p:nvSpPr>
            <p:spPr>
              <a:xfrm>
                <a:off x="627" y="2587"/>
                <a:ext cx="693" cy="101"/>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119" name="Google Shape;4119;p63"/>
            <p:cNvSpPr/>
            <p:nvPr/>
          </p:nvSpPr>
          <p:spPr>
            <a:xfrm>
              <a:off x="4225" y="1016"/>
              <a:ext cx="592"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4120" name="Google Shape;4120;p63"/>
            <p:cNvGrpSpPr/>
            <p:nvPr/>
          </p:nvGrpSpPr>
          <p:grpSpPr>
            <a:xfrm>
              <a:off x="4749" y="993"/>
              <a:ext cx="582" cy="135"/>
              <a:chOff x="616" y="2567"/>
              <a:chExt cx="726" cy="140"/>
            </a:xfrm>
          </p:grpSpPr>
          <p:sp>
            <p:nvSpPr>
              <p:cNvPr id="4121" name="Google Shape;4121;p63"/>
              <p:cNvSpPr/>
              <p:nvPr/>
            </p:nvSpPr>
            <p:spPr>
              <a:xfrm>
                <a:off x="616" y="2567"/>
                <a:ext cx="726" cy="140"/>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22" name="Google Shape;4122;p63"/>
              <p:cNvSpPr/>
              <p:nvPr/>
            </p:nvSpPr>
            <p:spPr>
              <a:xfrm>
                <a:off x="629" y="2585"/>
                <a:ext cx="693" cy="10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123" name="Google Shape;4123;p63"/>
            <p:cNvSpPr/>
            <p:nvPr/>
          </p:nvSpPr>
          <p:spPr>
            <a:xfrm>
              <a:off x="4215" y="1357"/>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24" name="Google Shape;4124;p63"/>
            <p:cNvSpPr/>
            <p:nvPr/>
          </p:nvSpPr>
          <p:spPr>
            <a:xfrm>
              <a:off x="4225" y="1656"/>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4125" name="Google Shape;4125;p63"/>
            <p:cNvGrpSpPr/>
            <p:nvPr/>
          </p:nvGrpSpPr>
          <p:grpSpPr>
            <a:xfrm>
              <a:off x="4733" y="1627"/>
              <a:ext cx="587" cy="153"/>
              <a:chOff x="611" y="2568"/>
              <a:chExt cx="731" cy="141"/>
            </a:xfrm>
          </p:grpSpPr>
          <p:sp>
            <p:nvSpPr>
              <p:cNvPr id="4126" name="Google Shape;4126;p63"/>
              <p:cNvSpPr/>
              <p:nvPr/>
            </p:nvSpPr>
            <p:spPr>
              <a:xfrm>
                <a:off x="611" y="2568"/>
                <a:ext cx="731" cy="141"/>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27" name="Google Shape;4127;p63"/>
              <p:cNvSpPr/>
              <p:nvPr/>
            </p:nvSpPr>
            <p:spPr>
              <a:xfrm>
                <a:off x="624" y="2584"/>
                <a:ext cx="698" cy="108"/>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128" name="Google Shape;4128;p6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4129" name="Google Shape;4129;p63"/>
            <p:cNvGrpSpPr/>
            <p:nvPr/>
          </p:nvGrpSpPr>
          <p:grpSpPr>
            <a:xfrm>
              <a:off x="4737" y="1328"/>
              <a:ext cx="582" cy="147"/>
              <a:chOff x="612" y="2569"/>
              <a:chExt cx="725" cy="147"/>
            </a:xfrm>
          </p:grpSpPr>
          <p:sp>
            <p:nvSpPr>
              <p:cNvPr id="4130" name="Google Shape;4130;p63"/>
              <p:cNvSpPr/>
              <p:nvPr/>
            </p:nvSpPr>
            <p:spPr>
              <a:xfrm>
                <a:off x="612" y="2569"/>
                <a:ext cx="725" cy="147"/>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1" name="Google Shape;4131;p63"/>
              <p:cNvSpPr/>
              <p:nvPr/>
            </p:nvSpPr>
            <p:spPr>
              <a:xfrm>
                <a:off x="626" y="2586"/>
                <a:ext cx="691" cy="106"/>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132" name="Google Shape;4132;p63"/>
            <p:cNvSpPr/>
            <p:nvPr/>
          </p:nvSpPr>
          <p:spPr>
            <a:xfrm>
              <a:off x="5250" y="429"/>
              <a:ext cx="69" cy="2290"/>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3" name="Google Shape;4133;p6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34" name="Google Shape;4134;p6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35" name="Google Shape;4135;p63"/>
            <p:cNvSpPr/>
            <p:nvPr/>
          </p:nvSpPr>
          <p:spPr>
            <a:xfrm>
              <a:off x="5517" y="2614"/>
              <a:ext cx="48" cy="94"/>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6" name="Google Shape;4136;p6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37" name="Google Shape;4137;p63"/>
            <p:cNvSpPr/>
            <p:nvPr/>
          </p:nvSpPr>
          <p:spPr>
            <a:xfrm>
              <a:off x="4140" y="2678"/>
              <a:ext cx="1201" cy="147"/>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8" name="Google Shape;4138;p63"/>
            <p:cNvSpPr/>
            <p:nvPr/>
          </p:nvSpPr>
          <p:spPr>
            <a:xfrm>
              <a:off x="4204" y="2713"/>
              <a:ext cx="1073" cy="82"/>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39" name="Google Shape;4139;p63"/>
            <p:cNvSpPr/>
            <p:nvPr/>
          </p:nvSpPr>
          <p:spPr>
            <a:xfrm>
              <a:off x="4305" y="2385"/>
              <a:ext cx="160" cy="141"/>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40" name="Google Shape;4140;p63"/>
            <p:cNvSpPr/>
            <p:nvPr/>
          </p:nvSpPr>
          <p:spPr>
            <a:xfrm>
              <a:off x="4487" y="2385"/>
              <a:ext cx="160" cy="14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4141" name="Google Shape;4141;p63"/>
            <p:cNvSpPr/>
            <p:nvPr/>
          </p:nvSpPr>
          <p:spPr>
            <a:xfrm>
              <a:off x="4663" y="2379"/>
              <a:ext cx="155" cy="141"/>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42" name="Google Shape;4142;p63"/>
            <p:cNvSpPr/>
            <p:nvPr/>
          </p:nvSpPr>
          <p:spPr>
            <a:xfrm>
              <a:off x="5063" y="1833"/>
              <a:ext cx="85" cy="763"/>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4143" name="Google Shape;4143;p6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40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7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5"/>
                                        </p:tgtEl>
                                        <p:attrNameLst>
                                          <p:attrName>style.visibility</p:attrName>
                                        </p:attrNameLst>
                                      </p:cBhvr>
                                      <p:to>
                                        <p:strVal val="visible"/>
                                      </p:to>
                                    </p:set>
                                    <p:animEffect filter="fade" transition="in">
                                      <p:cBhvr>
                                        <p:cTn dur="500"/>
                                        <p:tgtEl>
                                          <p:spTgt spid="4005"/>
                                        </p:tgtEl>
                                      </p:cBhvr>
                                    </p:animEffect>
                                  </p:childTnLst>
                                </p:cTn>
                              </p:par>
                              <p:par>
                                <p:cTn fill="hold" nodeType="withEffect" presetClass="entr" presetID="1" presetSubtype="0">
                                  <p:stCondLst>
                                    <p:cond delay="0"/>
                                  </p:stCondLst>
                                  <p:childTnLst>
                                    <p:set>
                                      <p:cBhvr>
                                        <p:cTn dur="1" fill="hold">
                                          <p:stCondLst>
                                            <p:cond delay="0"/>
                                          </p:stCondLst>
                                        </p:cTn>
                                        <p:tgtEl>
                                          <p:spTgt spid="3980">
                                            <p:txEl>
                                              <p:pRg end="0" st="0"/>
                                            </p:txEl>
                                          </p:spTgt>
                                        </p:tgtEl>
                                        <p:attrNameLst>
                                          <p:attrName>style.visibility</p:attrName>
                                        </p:attrNameLst>
                                      </p:cBhvr>
                                      <p:to>
                                        <p:strVal val="visible"/>
                                      </p:to>
                                    </p:se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4038"/>
                                        </p:tgtEl>
                                        <p:attrNameLst>
                                          <p:attrName>style.visibility</p:attrName>
                                        </p:attrNameLst>
                                      </p:cBhvr>
                                      <p:to>
                                        <p:strVal val="visible"/>
                                      </p:to>
                                    </p:set>
                                  </p:childTnLst>
                                </p:cTn>
                              </p:par>
                            </p:childTnLst>
                          </p:cTn>
                        </p:par>
                        <p:par>
                          <p:cTn fill="hold">
                            <p:stCondLst>
                              <p:cond delay="501"/>
                            </p:stCondLst>
                            <p:childTnLst>
                              <p:par>
                                <p:cTn fill="hold" nodeType="afterEffect" presetClass="exit" presetID="1" presetSubtype="0">
                                  <p:stCondLst>
                                    <p:cond delay="0"/>
                                  </p:stCondLst>
                                  <p:childTnLst>
                                    <p:set>
                                      <p:cBhvr>
                                        <p:cTn dur="1" fill="hold">
                                          <p:stCondLst>
                                            <p:cond delay="1"/>
                                          </p:stCondLst>
                                        </p:cTn>
                                        <p:tgtEl>
                                          <p:spTgt spid="405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0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4005"/>
                                        </p:tgtEl>
                                        <p:attrNameLst>
                                          <p:attrName>style.visibility</p:attrName>
                                        </p:attrNameLst>
                                      </p:cBhvr>
                                      <p:to>
                                        <p:strVal val="hidden"/>
                                      </p:to>
                                    </p:set>
                                  </p:childTnLst>
                                </p:cTn>
                              </p:par>
                            </p:childTnLst>
                          </p:cTn>
                        </p:par>
                        <p:par>
                          <p:cTn fill="hold">
                            <p:stCondLst>
                              <p:cond delay="502"/>
                            </p:stCondLst>
                            <p:childTnLst>
                              <p:par>
                                <p:cTn fill="hold" nodeType="afterEffect" presetClass="entr" presetID="10" presetSubtype="0">
                                  <p:stCondLst>
                                    <p:cond delay="0"/>
                                  </p:stCondLst>
                                  <p:childTnLst>
                                    <p:set>
                                      <p:cBhvr>
                                        <p:cTn dur="1" fill="hold">
                                          <p:stCondLst>
                                            <p:cond delay="0"/>
                                          </p:stCondLst>
                                        </p:cTn>
                                        <p:tgtEl>
                                          <p:spTgt spid="4064"/>
                                        </p:tgtEl>
                                        <p:attrNameLst>
                                          <p:attrName>style.visibility</p:attrName>
                                        </p:attrNameLst>
                                      </p:cBhvr>
                                      <p:to>
                                        <p:strVal val="visible"/>
                                      </p:to>
                                    </p:set>
                                    <p:animEffect filter="fade" transition="in">
                                      <p:cBhvr>
                                        <p:cTn dur="500"/>
                                        <p:tgtEl>
                                          <p:spTgt spid="4064"/>
                                        </p:tgtEl>
                                      </p:cBhvr>
                                    </p:animEffect>
                                  </p:childTnLst>
                                </p:cTn>
                              </p:par>
                            </p:childTnLst>
                          </p:cTn>
                        </p:par>
                        <p:par>
                          <p:cTn fill="hold">
                            <p:stCondLst>
                              <p:cond delay="1002"/>
                            </p:stCondLst>
                            <p:childTnLst>
                              <p:par>
                                <p:cTn fill="hold" nodeType="afterEffect" presetClass="entr" presetID="10" presetSubtype="0">
                                  <p:stCondLst>
                                    <p:cond delay="0"/>
                                  </p:stCondLst>
                                  <p:childTnLst>
                                    <p:set>
                                      <p:cBhvr>
                                        <p:cTn dur="1" fill="hold">
                                          <p:stCondLst>
                                            <p:cond delay="0"/>
                                          </p:stCondLst>
                                        </p:cTn>
                                        <p:tgtEl>
                                          <p:spTgt spid="4073"/>
                                        </p:tgtEl>
                                        <p:attrNameLst>
                                          <p:attrName>style.visibility</p:attrName>
                                        </p:attrNameLst>
                                      </p:cBhvr>
                                      <p:to>
                                        <p:strVal val="visible"/>
                                      </p:to>
                                    </p:set>
                                    <p:animEffect filter="fade" transition="in">
                                      <p:cBhvr>
                                        <p:cTn dur="1000"/>
                                        <p:tgtEl>
                                          <p:spTgt spid="4073"/>
                                        </p:tgtEl>
                                      </p:cBhvr>
                                    </p:animEffect>
                                  </p:childTnLst>
                                </p:cTn>
                              </p:par>
                              <p:par>
                                <p:cTn fill="hold" nodeType="withEffect" presetClass="exit" presetID="1" presetSubtype="0">
                                  <p:stCondLst>
                                    <p:cond delay="0"/>
                                  </p:stCondLst>
                                  <p:childTnLst>
                                    <p:set>
                                      <p:cBhvr>
                                        <p:cTn dur="1" fill="hold">
                                          <p:stCondLst>
                                            <p:cond delay="1"/>
                                          </p:stCondLst>
                                        </p:cTn>
                                        <p:tgtEl>
                                          <p:spTgt spid="40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8" name="Shape 4148"/>
        <p:cNvGrpSpPr/>
        <p:nvPr/>
      </p:nvGrpSpPr>
      <p:grpSpPr>
        <a:xfrm>
          <a:off x="0" y="0"/>
          <a:ext cx="0" cy="0"/>
          <a:chOff x="0" y="0"/>
          <a:chExt cx="0" cy="0"/>
        </a:xfrm>
      </p:grpSpPr>
      <p:sp>
        <p:nvSpPr>
          <p:cNvPr id="4149" name="Google Shape;4149;p64"/>
          <p:cNvSpPr txBox="1"/>
          <p:nvPr>
            <p:ph type="title"/>
          </p:nvPr>
        </p:nvSpPr>
        <p:spPr>
          <a:xfrm>
            <a:off x="838200" y="311144"/>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IP addresses: how to get one?</a:t>
            </a:r>
            <a:endParaRPr/>
          </a:p>
        </p:txBody>
      </p:sp>
      <p:sp>
        <p:nvSpPr>
          <p:cNvPr id="4150" name="Google Shape;4150;p64"/>
          <p:cNvSpPr txBox="1"/>
          <p:nvPr/>
        </p:nvSpPr>
        <p:spPr>
          <a:xfrm>
            <a:off x="837133" y="1343025"/>
            <a:ext cx="11354867" cy="1809750"/>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3200"/>
              <a:buFont typeface="Noto Sans Symbols"/>
              <a:buNone/>
            </a:pPr>
            <a:r>
              <a:rPr b="0" i="1" lang="en-US" sz="3200" u="none" cap="none" strike="noStrike">
                <a:solidFill>
                  <a:srgbClr val="CC0000"/>
                </a:solidFill>
                <a:latin typeface="Calibri"/>
                <a:ea typeface="Calibri"/>
                <a:cs typeface="Calibri"/>
                <a:sym typeface="Calibri"/>
              </a:rPr>
              <a:t>Q:</a:t>
            </a:r>
            <a:r>
              <a:rPr b="0" i="0" lang="en-US" sz="3200" u="none" cap="none" strike="noStrike">
                <a:solidFill>
                  <a:srgbClr val="000000"/>
                </a:solidFill>
                <a:latin typeface="Calibri"/>
                <a:ea typeface="Calibri"/>
                <a:cs typeface="Calibri"/>
                <a:sym typeface="Calibri"/>
              </a:rPr>
              <a:t> how does </a:t>
            </a:r>
            <a:r>
              <a:rPr b="0" i="1" lang="en-US" sz="3200" u="none" cap="none" strike="noStrike">
                <a:solidFill>
                  <a:srgbClr val="000000"/>
                </a:solidFill>
                <a:latin typeface="Calibri"/>
                <a:ea typeface="Calibri"/>
                <a:cs typeface="Calibri"/>
                <a:sym typeface="Calibri"/>
              </a:rPr>
              <a:t>network</a:t>
            </a:r>
            <a:r>
              <a:rPr b="0" i="0" lang="en-US" sz="3200" u="none" cap="none" strike="noStrike">
                <a:solidFill>
                  <a:srgbClr val="000000"/>
                </a:solidFill>
                <a:latin typeface="Calibri"/>
                <a:ea typeface="Calibri"/>
                <a:cs typeface="Calibri"/>
                <a:sym typeface="Calibri"/>
              </a:rPr>
              <a:t> get subnet part of IP address?</a:t>
            </a:r>
            <a:endParaRPr/>
          </a:p>
          <a:p>
            <a:pPr indent="-222250" lvl="0" marL="352425" marR="0" rtl="0" algn="l">
              <a:lnSpc>
                <a:spcPct val="90000"/>
              </a:lnSpc>
              <a:spcBef>
                <a:spcPts val="1000"/>
              </a:spcBef>
              <a:spcAft>
                <a:spcPts val="0"/>
              </a:spcAft>
              <a:buClr>
                <a:srgbClr val="0000A3"/>
              </a:buClr>
              <a:buSzPts val="3200"/>
              <a:buFont typeface="Noto Sans Symbols"/>
              <a:buNone/>
            </a:pPr>
            <a:r>
              <a:rPr b="0" i="1" lang="en-US" sz="3200" u="none" cap="none" strike="noStrike">
                <a:solidFill>
                  <a:srgbClr val="CC0000"/>
                </a:solidFill>
                <a:latin typeface="Calibri"/>
                <a:ea typeface="Calibri"/>
                <a:cs typeface="Calibri"/>
                <a:sym typeface="Calibri"/>
              </a:rPr>
              <a:t>A:</a:t>
            </a:r>
            <a:r>
              <a:rPr b="0" i="0" lang="en-US" sz="3200" u="none" cap="none" strike="noStrike">
                <a:solidFill>
                  <a:srgbClr val="000000"/>
                </a:solidFill>
                <a:latin typeface="Calibri"/>
                <a:ea typeface="Calibri"/>
                <a:cs typeface="Calibri"/>
                <a:sym typeface="Calibri"/>
              </a:rPr>
              <a:t> gets allocated portion of its provider ISP’s address space</a:t>
            </a:r>
            <a:endParaRPr b="0" i="0" sz="2800" u="none" cap="none" strike="noStrike">
              <a:solidFill>
                <a:srgbClr val="000000"/>
              </a:solidFill>
              <a:latin typeface="Calibri"/>
              <a:ea typeface="Calibri"/>
              <a:cs typeface="Calibri"/>
              <a:sym typeface="Calibri"/>
            </a:endParaRPr>
          </a:p>
        </p:txBody>
      </p:sp>
      <p:sp>
        <p:nvSpPr>
          <p:cNvPr id="4151" name="Google Shape;4151;p64"/>
          <p:cNvSpPr txBox="1"/>
          <p:nvPr/>
        </p:nvSpPr>
        <p:spPr>
          <a:xfrm>
            <a:off x="1371628" y="2739402"/>
            <a:ext cx="1021577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Arial"/>
              <a:buNone/>
            </a:pPr>
            <a:r>
              <a:rPr b="0" i="0" lang="en-US" sz="2000" u="none" cap="none" strike="noStrike">
                <a:solidFill>
                  <a:srgbClr val="000099"/>
                </a:solidFill>
                <a:latin typeface="Arial"/>
                <a:ea typeface="Arial"/>
                <a:cs typeface="Arial"/>
                <a:sym typeface="Arial"/>
              </a:rPr>
              <a:t>ISP's block          </a:t>
            </a:r>
            <a:r>
              <a:rPr b="0" i="0" lang="en-US" sz="2000" u="sng" cap="none" strike="noStrike">
                <a:solidFill>
                  <a:srgbClr val="000099"/>
                </a:solidFill>
                <a:latin typeface="Arial"/>
                <a:ea typeface="Arial"/>
                <a:cs typeface="Arial"/>
                <a:sym typeface="Arial"/>
              </a:rPr>
              <a:t>11001000  00010111  0001</a:t>
            </a:r>
            <a:r>
              <a:rPr b="0" i="0" lang="en-US" sz="2000" u="none" cap="none" strike="noStrike">
                <a:solidFill>
                  <a:srgbClr val="000099"/>
                </a:solidFill>
                <a:latin typeface="Arial"/>
                <a:ea typeface="Arial"/>
                <a:cs typeface="Arial"/>
                <a:sym typeface="Arial"/>
              </a:rPr>
              <a:t>0000  00000000    200.23.16.0/20</a:t>
            </a:r>
            <a:r>
              <a:rPr b="0" i="0" lang="en-US" sz="2000" u="none" cap="none" strike="noStrike">
                <a:solidFill>
                  <a:srgbClr val="ED7D3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omic Sans MS"/>
              <a:ea typeface="Comic Sans MS"/>
              <a:cs typeface="Comic Sans MS"/>
              <a:sym typeface="Comic Sans MS"/>
            </a:endParaRPr>
          </a:p>
        </p:txBody>
      </p:sp>
      <p:sp>
        <p:nvSpPr>
          <p:cNvPr id="4152" name="Google Shape;4152;p64"/>
          <p:cNvSpPr txBox="1"/>
          <p:nvPr/>
        </p:nvSpPr>
        <p:spPr>
          <a:xfrm>
            <a:off x="1371600" y="3687667"/>
            <a:ext cx="10215770"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ISP can then allocate out its address space in 8 blocks: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Organization 0    </a:t>
            </a:r>
            <a:r>
              <a:rPr b="0" i="0" lang="en-US" sz="2000" u="sng" cap="none" strike="noStrike">
                <a:solidFill>
                  <a:srgbClr val="000000"/>
                </a:solidFill>
                <a:latin typeface="Arial"/>
                <a:ea typeface="Arial"/>
                <a:cs typeface="Arial"/>
                <a:sym typeface="Arial"/>
              </a:rPr>
              <a:t>11001000  00010111  0001000</a:t>
            </a:r>
            <a:r>
              <a:rPr b="0" i="0" lang="en-US" sz="2000" u="none" cap="none" strike="noStrike">
                <a:solidFill>
                  <a:srgbClr val="000000"/>
                </a:solidFill>
                <a:latin typeface="Arial"/>
                <a:ea typeface="Arial"/>
                <a:cs typeface="Arial"/>
                <a:sym typeface="Arial"/>
              </a:rPr>
              <a:t>0  00000000    200.23.16.0/23 </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Organization 1    </a:t>
            </a:r>
            <a:r>
              <a:rPr b="0" i="0" lang="en-US" sz="2000" u="sng" cap="none" strike="noStrike">
                <a:solidFill>
                  <a:srgbClr val="000000"/>
                </a:solidFill>
                <a:latin typeface="Arial"/>
                <a:ea typeface="Arial"/>
                <a:cs typeface="Arial"/>
                <a:sym typeface="Arial"/>
              </a:rPr>
              <a:t>11001000  00010111  0001001</a:t>
            </a:r>
            <a:r>
              <a:rPr b="0" i="0" lang="en-US" sz="2000" u="none" cap="none" strike="noStrike">
                <a:solidFill>
                  <a:srgbClr val="000000"/>
                </a:solidFill>
                <a:latin typeface="Arial"/>
                <a:ea typeface="Arial"/>
                <a:cs typeface="Arial"/>
                <a:sym typeface="Arial"/>
              </a:rPr>
              <a:t>0  00000000    200.23.18.0/23 </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Organization 2    </a:t>
            </a:r>
            <a:r>
              <a:rPr b="0" i="0" lang="en-US" sz="2000" u="sng" cap="none" strike="noStrike">
                <a:solidFill>
                  <a:srgbClr val="000000"/>
                </a:solidFill>
                <a:latin typeface="Arial"/>
                <a:ea typeface="Arial"/>
                <a:cs typeface="Arial"/>
                <a:sym typeface="Arial"/>
              </a:rPr>
              <a:t>11001000  00010111  0001010</a:t>
            </a:r>
            <a:r>
              <a:rPr b="0" i="0" lang="en-US" sz="2000" u="none" cap="none" strike="noStrike">
                <a:solidFill>
                  <a:srgbClr val="000000"/>
                </a:solidFill>
                <a:latin typeface="Arial"/>
                <a:ea typeface="Arial"/>
                <a:cs typeface="Arial"/>
                <a:sym typeface="Arial"/>
              </a:rPr>
              <a:t>0  00000000    200.23.20.0/23 </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                                          …..                                   ….                ….</a:t>
            </a:r>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Organization 7    </a:t>
            </a:r>
            <a:r>
              <a:rPr b="0" i="0" lang="en-US" sz="2000" u="sng" cap="none" strike="noStrike">
                <a:solidFill>
                  <a:srgbClr val="000000"/>
                </a:solidFill>
                <a:latin typeface="Arial"/>
                <a:ea typeface="Arial"/>
                <a:cs typeface="Arial"/>
                <a:sym typeface="Arial"/>
              </a:rPr>
              <a:t>11001000  00010111  0001111</a:t>
            </a:r>
            <a:r>
              <a:rPr b="0" i="0" lang="en-US" sz="2000" u="none" cap="none" strike="noStrike">
                <a:solidFill>
                  <a:srgbClr val="000000"/>
                </a:solidFill>
                <a:latin typeface="Arial"/>
                <a:ea typeface="Arial"/>
                <a:cs typeface="Arial"/>
                <a:sym typeface="Arial"/>
              </a:rPr>
              <a:t>0   00000000    200.23.30.0/23</a:t>
            </a:r>
            <a:r>
              <a:rPr b="0" i="0" lang="en-US" sz="2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0000"/>
              </a:solidFill>
              <a:latin typeface="Comic Sans MS"/>
              <a:ea typeface="Comic Sans MS"/>
              <a:cs typeface="Comic Sans MS"/>
              <a:sym typeface="Comic Sans MS"/>
            </a:endParaRPr>
          </a:p>
        </p:txBody>
      </p:sp>
      <p:sp>
        <p:nvSpPr>
          <p:cNvPr id="4153" name="Google Shape;4153;p6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2"/>
                                        </p:tgtEl>
                                        <p:attrNameLst>
                                          <p:attrName>style.visibility</p:attrName>
                                        </p:attrNameLst>
                                      </p:cBhvr>
                                      <p:to>
                                        <p:strVal val="visible"/>
                                      </p:to>
                                    </p:set>
                                    <p:animEffect filter="fade" transition="in">
                                      <p:cBhvr>
                                        <p:cTn dur="500"/>
                                        <p:tgtEl>
                                          <p:spTgt spid="4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1"/>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Network layer: data plane, control plane</a:t>
            </a:r>
            <a:endParaRPr/>
          </a:p>
        </p:txBody>
      </p:sp>
      <p:sp>
        <p:nvSpPr>
          <p:cNvPr id="627" name="Google Shape;627;p11"/>
          <p:cNvSpPr txBox="1"/>
          <p:nvPr>
            <p:ph idx="1" type="body"/>
          </p:nvPr>
        </p:nvSpPr>
        <p:spPr>
          <a:xfrm>
            <a:off x="771938" y="1534078"/>
            <a:ext cx="4621697"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Font typeface="Noto Sans Symbols"/>
              <a:buNone/>
            </a:pPr>
            <a:r>
              <a:rPr lang="en-US" sz="3200">
                <a:solidFill>
                  <a:srgbClr val="CC0000"/>
                </a:solidFill>
              </a:rPr>
              <a:t>Data plane:</a:t>
            </a:r>
            <a:endParaRPr/>
          </a:p>
          <a:p>
            <a:pPr indent="-292100" lvl="0" marL="292100" rtl="0" algn="l">
              <a:lnSpc>
                <a:spcPct val="90000"/>
              </a:lnSpc>
              <a:spcBef>
                <a:spcPts val="600"/>
              </a:spcBef>
              <a:spcAft>
                <a:spcPts val="0"/>
              </a:spcAft>
              <a:buSzPts val="2800"/>
              <a:buFont typeface="Noto Sans Symbols"/>
              <a:buChar char="▪"/>
            </a:pPr>
            <a:r>
              <a:rPr i="1" lang="en-US">
                <a:solidFill>
                  <a:srgbClr val="0000A3"/>
                </a:solidFill>
              </a:rPr>
              <a:t>local</a:t>
            </a:r>
            <a:r>
              <a:rPr lang="en-US"/>
              <a:t>, per-router function</a:t>
            </a:r>
            <a:endParaRPr/>
          </a:p>
          <a:p>
            <a:pPr indent="-292100" lvl="0" marL="292100" rtl="0" algn="l">
              <a:lnSpc>
                <a:spcPct val="90000"/>
              </a:lnSpc>
              <a:spcBef>
                <a:spcPts val="600"/>
              </a:spcBef>
              <a:spcAft>
                <a:spcPts val="0"/>
              </a:spcAft>
              <a:buSzPts val="2800"/>
              <a:buFont typeface="Noto Sans Symbols"/>
              <a:buChar char="▪"/>
            </a:pPr>
            <a:r>
              <a:rPr lang="en-US"/>
              <a:t>determines how datagram arriving on router input port is forwarded to router output port</a:t>
            </a:r>
            <a:endParaRPr/>
          </a:p>
          <a:p>
            <a:pPr indent="0" lvl="0" marL="130175" rtl="0" algn="l">
              <a:lnSpc>
                <a:spcPct val="90000"/>
              </a:lnSpc>
              <a:spcBef>
                <a:spcPts val="1000"/>
              </a:spcBef>
              <a:spcAft>
                <a:spcPts val="0"/>
              </a:spcAft>
              <a:buSzPts val="2800"/>
              <a:buNone/>
            </a:pPr>
            <a:r>
              <a:t/>
            </a:r>
            <a:endParaRPr/>
          </a:p>
        </p:txBody>
      </p:sp>
      <p:sp>
        <p:nvSpPr>
          <p:cNvPr id="628" name="Google Shape;628;p11"/>
          <p:cNvSpPr txBox="1"/>
          <p:nvPr>
            <p:ph idx="2" type="body"/>
          </p:nvPr>
        </p:nvSpPr>
        <p:spPr>
          <a:xfrm>
            <a:off x="6278216" y="1547331"/>
            <a:ext cx="5502965" cy="46149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Font typeface="Noto Sans Symbols"/>
              <a:buNone/>
            </a:pPr>
            <a:r>
              <a:rPr lang="en-US" sz="3200">
                <a:solidFill>
                  <a:srgbClr val="CC0000"/>
                </a:solidFill>
              </a:rPr>
              <a:t>Control plane</a:t>
            </a:r>
            <a:endParaRPr/>
          </a:p>
          <a:p>
            <a:pPr indent="-228600" lvl="0" marL="228600" rtl="0" algn="l">
              <a:lnSpc>
                <a:spcPct val="90000"/>
              </a:lnSpc>
              <a:spcBef>
                <a:spcPts val="600"/>
              </a:spcBef>
              <a:spcAft>
                <a:spcPts val="0"/>
              </a:spcAft>
              <a:buSzPts val="2800"/>
              <a:buChar char="▪"/>
            </a:pPr>
            <a:r>
              <a:rPr i="1" lang="en-US">
                <a:solidFill>
                  <a:srgbClr val="0000A3"/>
                </a:solidFill>
              </a:rPr>
              <a:t>network-wide</a:t>
            </a:r>
            <a:r>
              <a:rPr lang="en-US"/>
              <a:t> logic</a:t>
            </a:r>
            <a:endParaRPr/>
          </a:p>
          <a:p>
            <a:pPr indent="-228600" lvl="0" marL="228600" rtl="0" algn="l">
              <a:lnSpc>
                <a:spcPct val="90000"/>
              </a:lnSpc>
              <a:spcBef>
                <a:spcPts val="600"/>
              </a:spcBef>
              <a:spcAft>
                <a:spcPts val="0"/>
              </a:spcAft>
              <a:buSzPts val="2800"/>
              <a:buChar char="▪"/>
            </a:pPr>
            <a:r>
              <a:rPr lang="en-US"/>
              <a:t>determines how datagram is routed among routers along end-end path from source host to destination host</a:t>
            </a:r>
            <a:endParaRPr/>
          </a:p>
          <a:p>
            <a:pPr indent="-44450" lvl="0" marL="352425" rtl="0" algn="l">
              <a:lnSpc>
                <a:spcPct val="90000"/>
              </a:lnSpc>
              <a:spcBef>
                <a:spcPts val="1000"/>
              </a:spcBef>
              <a:spcAft>
                <a:spcPts val="0"/>
              </a:spcAft>
              <a:buSzPts val="2800"/>
              <a:buNone/>
            </a:pPr>
            <a:r>
              <a:t/>
            </a:r>
            <a:endParaRPr/>
          </a:p>
        </p:txBody>
      </p:sp>
      <p:grpSp>
        <p:nvGrpSpPr>
          <p:cNvPr id="629" name="Google Shape;629;p11"/>
          <p:cNvGrpSpPr/>
          <p:nvPr/>
        </p:nvGrpSpPr>
        <p:grpSpPr>
          <a:xfrm>
            <a:off x="1181100" y="4260145"/>
            <a:ext cx="3643313" cy="1582738"/>
            <a:chOff x="842050" y="4767952"/>
            <a:chExt cx="3644169" cy="1582996"/>
          </a:xfrm>
        </p:grpSpPr>
        <p:sp>
          <p:nvSpPr>
            <p:cNvPr id="630" name="Google Shape;630;p11"/>
            <p:cNvSpPr/>
            <p:nvPr/>
          </p:nvSpPr>
          <p:spPr>
            <a:xfrm>
              <a:off x="2591886" y="5436399"/>
              <a:ext cx="1894333" cy="914549"/>
            </a:xfrm>
            <a:custGeom>
              <a:rect b="b" l="l" r="r" t="t"/>
              <a:pathLst>
                <a:path extrusionOk="0" h="10125" w="10001">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a:gsLst>
                <a:gs pos="0">
                  <a:srgbClr val="66CCFF"/>
                </a:gs>
                <a:gs pos="50000">
                  <a:srgbClr val="FFFF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631" name="Google Shape;631;p11"/>
            <p:cNvCxnSpPr/>
            <p:nvPr/>
          </p:nvCxnSpPr>
          <p:spPr>
            <a:xfrm flipH="1" rot="10800000">
              <a:off x="3261968" y="5558656"/>
              <a:ext cx="500180" cy="157189"/>
            </a:xfrm>
            <a:prstGeom prst="straightConnector1">
              <a:avLst/>
            </a:prstGeom>
            <a:noFill/>
            <a:ln cap="flat" cmpd="sng" w="12700">
              <a:solidFill>
                <a:srgbClr val="000000"/>
              </a:solidFill>
              <a:prstDash val="solid"/>
              <a:round/>
              <a:headEnd len="sm" w="sm" type="none"/>
              <a:tailEnd len="sm" w="sm" type="none"/>
            </a:ln>
          </p:spPr>
        </p:cxnSp>
        <p:cxnSp>
          <p:nvCxnSpPr>
            <p:cNvPr id="632" name="Google Shape;632;p11"/>
            <p:cNvCxnSpPr/>
            <p:nvPr/>
          </p:nvCxnSpPr>
          <p:spPr>
            <a:xfrm>
              <a:off x="3111121" y="5774591"/>
              <a:ext cx="862215" cy="104792"/>
            </a:xfrm>
            <a:prstGeom prst="straightConnector1">
              <a:avLst/>
            </a:prstGeom>
            <a:noFill/>
            <a:ln cap="flat" cmpd="sng" w="12700">
              <a:solidFill>
                <a:srgbClr val="000000"/>
              </a:solidFill>
              <a:prstDash val="solid"/>
              <a:round/>
              <a:headEnd len="sm" w="sm" type="none"/>
              <a:tailEnd len="sm" w="sm" type="none"/>
            </a:ln>
          </p:spPr>
        </p:cxnSp>
        <p:cxnSp>
          <p:nvCxnSpPr>
            <p:cNvPr id="633" name="Google Shape;633;p11"/>
            <p:cNvCxnSpPr/>
            <p:nvPr/>
          </p:nvCxnSpPr>
          <p:spPr>
            <a:xfrm>
              <a:off x="3123824" y="5880971"/>
              <a:ext cx="714543" cy="274682"/>
            </a:xfrm>
            <a:prstGeom prst="straightConnector1">
              <a:avLst/>
            </a:prstGeom>
            <a:noFill/>
            <a:ln cap="flat" cmpd="sng" w="12700">
              <a:solidFill>
                <a:srgbClr val="000000"/>
              </a:solidFill>
              <a:prstDash val="solid"/>
              <a:round/>
              <a:headEnd len="sm" w="sm" type="none"/>
              <a:tailEnd len="sm" w="sm" type="none"/>
            </a:ln>
          </p:spPr>
        </p:cxnSp>
        <p:cxnSp>
          <p:nvCxnSpPr>
            <p:cNvPr id="634" name="Google Shape;634;p11"/>
            <p:cNvCxnSpPr/>
            <p:nvPr/>
          </p:nvCxnSpPr>
          <p:spPr>
            <a:xfrm flipH="1">
              <a:off x="1283479" y="5801583"/>
              <a:ext cx="1506892" cy="1587"/>
            </a:xfrm>
            <a:prstGeom prst="straightConnector1">
              <a:avLst/>
            </a:prstGeom>
            <a:noFill/>
            <a:ln cap="flat" cmpd="sng" w="9525">
              <a:solidFill>
                <a:srgbClr val="000000"/>
              </a:solidFill>
              <a:prstDash val="solid"/>
              <a:round/>
              <a:headEnd len="sm" w="sm" type="none"/>
              <a:tailEnd len="sm" w="sm" type="none"/>
            </a:ln>
          </p:spPr>
        </p:cxnSp>
        <p:sp>
          <p:nvSpPr>
            <p:cNvPr id="635" name="Google Shape;635;p11"/>
            <p:cNvSpPr txBox="1"/>
            <p:nvPr/>
          </p:nvSpPr>
          <p:spPr>
            <a:xfrm>
              <a:off x="3198813" y="5473700"/>
              <a:ext cx="26352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p:txBody>
        </p:sp>
        <p:sp>
          <p:nvSpPr>
            <p:cNvPr id="636" name="Google Shape;636;p11"/>
            <p:cNvSpPr txBox="1"/>
            <p:nvPr/>
          </p:nvSpPr>
          <p:spPr>
            <a:xfrm>
              <a:off x="3373438" y="5761038"/>
              <a:ext cx="26352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p:txBody>
        </p:sp>
        <p:sp>
          <p:nvSpPr>
            <p:cNvPr id="637" name="Google Shape;637;p11"/>
            <p:cNvSpPr txBox="1"/>
            <p:nvPr/>
          </p:nvSpPr>
          <p:spPr>
            <a:xfrm>
              <a:off x="3068638" y="5862638"/>
              <a:ext cx="261937"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p:txBody>
        </p:sp>
        <p:grpSp>
          <p:nvGrpSpPr>
            <p:cNvPr id="638" name="Google Shape;638;p11"/>
            <p:cNvGrpSpPr/>
            <p:nvPr/>
          </p:nvGrpSpPr>
          <p:grpSpPr>
            <a:xfrm>
              <a:off x="938213" y="5237163"/>
              <a:ext cx="1616075" cy="487362"/>
              <a:chOff x="-4079003" y="2717403"/>
              <a:chExt cx="1616718" cy="488475"/>
            </a:xfrm>
          </p:grpSpPr>
          <p:sp>
            <p:nvSpPr>
              <p:cNvPr id="639" name="Google Shape;639;p11"/>
              <p:cNvSpPr/>
              <p:nvPr/>
            </p:nvSpPr>
            <p:spPr>
              <a:xfrm>
                <a:off x="-4052413" y="2965119"/>
                <a:ext cx="1290538" cy="208750"/>
              </a:xfrm>
              <a:prstGeom prst="rect">
                <a:avLst/>
              </a:prstGeom>
              <a:solidFill>
                <a:srgbClr val="80808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0" name="Google Shape;640;p11"/>
              <p:cNvSpPr/>
              <p:nvPr/>
            </p:nvSpPr>
            <p:spPr>
              <a:xfrm>
                <a:off x="-4079003" y="2985994"/>
                <a:ext cx="1281675" cy="20875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641" name="Google Shape;641;p11"/>
              <p:cNvCxnSpPr/>
              <p:nvPr/>
            </p:nvCxnSpPr>
            <p:spPr>
              <a:xfrm>
                <a:off x="-2933828" y="3101502"/>
                <a:ext cx="471543" cy="0"/>
              </a:xfrm>
              <a:prstGeom prst="straightConnector1">
                <a:avLst/>
              </a:prstGeom>
              <a:noFill/>
              <a:ln cap="flat" cmpd="sng" w="9525">
                <a:solidFill>
                  <a:srgbClr val="3333CC"/>
                </a:solidFill>
                <a:prstDash val="solid"/>
                <a:round/>
                <a:headEnd len="med" w="med" type="none"/>
                <a:tailEnd len="med" w="med" type="triangle"/>
              </a:ln>
            </p:spPr>
          </p:cxnSp>
          <p:sp>
            <p:nvSpPr>
              <p:cNvPr id="642" name="Google Shape;642;p11"/>
              <p:cNvSpPr/>
              <p:nvPr/>
            </p:nvSpPr>
            <p:spPr>
              <a:xfrm>
                <a:off x="-3377007" y="2988777"/>
                <a:ext cx="476861" cy="210142"/>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43" name="Google Shape;643;p11"/>
              <p:cNvSpPr txBox="1"/>
              <p:nvPr/>
            </p:nvSpPr>
            <p:spPr>
              <a:xfrm>
                <a:off x="-3430189" y="2965119"/>
                <a:ext cx="581451" cy="2407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0111</a:t>
                </a:r>
                <a:endParaRPr/>
              </a:p>
            </p:txBody>
          </p:sp>
          <p:cxnSp>
            <p:nvCxnSpPr>
              <p:cNvPr id="644" name="Google Shape;644;p11"/>
              <p:cNvCxnSpPr/>
              <p:nvPr/>
            </p:nvCxnSpPr>
            <p:spPr>
              <a:xfrm>
                <a:off x="-3621642" y="2717403"/>
                <a:ext cx="405953" cy="300600"/>
              </a:xfrm>
              <a:prstGeom prst="straightConnector1">
                <a:avLst/>
              </a:prstGeom>
              <a:noFill/>
              <a:ln cap="flat" cmpd="sng" w="9525">
                <a:solidFill>
                  <a:srgbClr val="000000"/>
                </a:solidFill>
                <a:prstDash val="solid"/>
                <a:round/>
                <a:headEnd len="med" w="med" type="none"/>
                <a:tailEnd len="med" w="med" type="triangle"/>
              </a:ln>
            </p:spPr>
          </p:cxnSp>
        </p:grpSp>
        <p:sp>
          <p:nvSpPr>
            <p:cNvPr id="645" name="Google Shape;645;p11"/>
            <p:cNvSpPr txBox="1"/>
            <p:nvPr/>
          </p:nvSpPr>
          <p:spPr>
            <a:xfrm>
              <a:off x="842050" y="4767952"/>
              <a:ext cx="1992313"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values in arriving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packet header</a:t>
              </a:r>
              <a:endParaRPr b="0" i="0" sz="1800" u="none" cap="none" strike="noStrike">
                <a:solidFill>
                  <a:srgbClr val="000000"/>
                </a:solidFill>
                <a:latin typeface="Arial"/>
                <a:ea typeface="Arial"/>
                <a:cs typeface="Arial"/>
                <a:sym typeface="Arial"/>
              </a:endParaRPr>
            </a:p>
          </p:txBody>
        </p:sp>
        <p:grpSp>
          <p:nvGrpSpPr>
            <p:cNvPr id="646" name="Google Shape;646;p11"/>
            <p:cNvGrpSpPr/>
            <p:nvPr/>
          </p:nvGrpSpPr>
          <p:grpSpPr>
            <a:xfrm>
              <a:off x="2714153" y="5658685"/>
              <a:ext cx="565283" cy="293735"/>
              <a:chOff x="1870334" y="1575177"/>
              <a:chExt cx="1128637" cy="437933"/>
            </a:xfrm>
          </p:grpSpPr>
          <p:sp>
            <p:nvSpPr>
              <p:cNvPr id="647" name="Google Shape;647;p11"/>
              <p:cNvSpPr/>
              <p:nvPr/>
            </p:nvSpPr>
            <p:spPr>
              <a:xfrm flipH="1" rot="10800000">
                <a:off x="1873504" y="1693538"/>
                <a:ext cx="1125467" cy="319572"/>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48" name="Google Shape;648;p11"/>
              <p:cNvSpPr/>
              <p:nvPr/>
            </p:nvSpPr>
            <p:spPr>
              <a:xfrm>
                <a:off x="1870334" y="1738514"/>
                <a:ext cx="1128637" cy="115994"/>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49" name="Google Shape;649;p11"/>
              <p:cNvSpPr/>
              <p:nvPr/>
            </p:nvSpPr>
            <p:spPr>
              <a:xfrm flipH="1" rot="10800000">
                <a:off x="1870334" y="1575177"/>
                <a:ext cx="1125465" cy="319572"/>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50" name="Google Shape;650;p11"/>
              <p:cNvSpPr/>
              <p:nvPr/>
            </p:nvSpPr>
            <p:spPr>
              <a:xfrm>
                <a:off x="2158833" y="1672232"/>
                <a:ext cx="548468" cy="160970"/>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51" name="Google Shape;651;p11"/>
              <p:cNvSpPr/>
              <p:nvPr/>
            </p:nvSpPr>
            <p:spPr>
              <a:xfrm>
                <a:off x="2101767" y="1631990"/>
                <a:ext cx="662599" cy="111258"/>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52" name="Google Shape;652;p11"/>
              <p:cNvSpPr/>
              <p:nvPr/>
            </p:nvSpPr>
            <p:spPr>
              <a:xfrm>
                <a:off x="2536103" y="1726678"/>
                <a:ext cx="244114" cy="97055"/>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53" name="Google Shape;653;p11"/>
              <p:cNvSpPr/>
              <p:nvPr/>
            </p:nvSpPr>
            <p:spPr>
              <a:xfrm>
                <a:off x="2089086" y="1729045"/>
                <a:ext cx="240945" cy="97056"/>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654" name="Google Shape;654;p11"/>
              <p:cNvCxnSpPr>
                <a:endCxn id="649" idx="2"/>
              </p:cNvCxnSpPr>
              <p:nvPr/>
            </p:nvCxnSpPr>
            <p:spPr>
              <a:xfrm rot="10800000">
                <a:off x="1870334" y="1734963"/>
                <a:ext cx="33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655" name="Google Shape;655;p11"/>
              <p:cNvCxnSpPr/>
              <p:nvPr/>
            </p:nvCxnSpPr>
            <p:spPr>
              <a:xfrm rot="10800000">
                <a:off x="2995800" y="1733779"/>
                <a:ext cx="3171" cy="123095"/>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sp>
          <p:nvSpPr>
            <p:cNvPr id="656" name="Google Shape;656;p11"/>
            <p:cNvSpPr/>
            <p:nvPr/>
          </p:nvSpPr>
          <p:spPr>
            <a:xfrm>
              <a:off x="2493963" y="5668963"/>
              <a:ext cx="982662" cy="233362"/>
            </a:xfrm>
            <a:custGeom>
              <a:rect b="b" l="l" r="r" t="t"/>
              <a:pathLst>
                <a:path extrusionOk="0" h="167" w="554">
                  <a:moveTo>
                    <a:pt x="0" y="10"/>
                  </a:moveTo>
                  <a:cubicBezTo>
                    <a:pt x="102" y="0"/>
                    <a:pt x="240" y="5"/>
                    <a:pt x="324" y="26"/>
                  </a:cubicBezTo>
                  <a:cubicBezTo>
                    <a:pt x="416" y="52"/>
                    <a:pt x="502" y="120"/>
                    <a:pt x="554" y="167"/>
                  </a:cubicBezTo>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657" name="Google Shape;657;p11"/>
          <p:cNvSpPr txBox="1"/>
          <p:nvPr/>
        </p:nvSpPr>
        <p:spPr>
          <a:xfrm>
            <a:off x="6255252" y="4142307"/>
            <a:ext cx="5502965" cy="209565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two control-plane approaches:</a:t>
            </a:r>
            <a:endParaRPr/>
          </a:p>
          <a:p>
            <a:pPr indent="-231775" lvl="1" marL="695325" marR="0" rtl="0" algn="l">
              <a:lnSpc>
                <a:spcPct val="90000"/>
              </a:lnSpc>
              <a:spcBef>
                <a:spcPts val="500"/>
              </a:spcBef>
              <a:spcAft>
                <a:spcPts val="0"/>
              </a:spcAft>
              <a:buClr>
                <a:srgbClr val="0000A8"/>
              </a:buClr>
              <a:buSzPts val="2400"/>
              <a:buFont typeface="Arial"/>
              <a:buChar char="•"/>
            </a:pPr>
            <a:r>
              <a:rPr b="0" i="1" lang="en-US" sz="2400" u="none" cap="none" strike="noStrike">
                <a:solidFill>
                  <a:srgbClr val="000090"/>
                </a:solidFill>
                <a:latin typeface="Calibri"/>
                <a:ea typeface="Calibri"/>
                <a:cs typeface="Calibri"/>
                <a:sym typeface="Calibri"/>
              </a:rPr>
              <a:t>traditional routing algorithms: </a:t>
            </a:r>
            <a:r>
              <a:rPr b="0" i="0" lang="en-US" sz="2400" u="none" cap="none" strike="noStrike">
                <a:solidFill>
                  <a:srgbClr val="000000"/>
                </a:solidFill>
                <a:latin typeface="Calibri"/>
                <a:ea typeface="Calibri"/>
                <a:cs typeface="Calibri"/>
                <a:sym typeface="Calibri"/>
              </a:rPr>
              <a:t>implemented in routers</a:t>
            </a:r>
            <a:endParaRPr/>
          </a:p>
          <a:p>
            <a:pPr indent="-231775" lvl="1" marL="695325" marR="0" rtl="0" algn="l">
              <a:lnSpc>
                <a:spcPct val="90000"/>
              </a:lnSpc>
              <a:spcBef>
                <a:spcPts val="500"/>
              </a:spcBef>
              <a:spcAft>
                <a:spcPts val="0"/>
              </a:spcAft>
              <a:buClr>
                <a:srgbClr val="0000A8"/>
              </a:buClr>
              <a:buSzPts val="2400"/>
              <a:buFont typeface="Arial"/>
              <a:buChar char="•"/>
            </a:pPr>
            <a:r>
              <a:rPr b="0" i="1" lang="en-US" sz="2400" u="none" cap="none" strike="noStrike">
                <a:solidFill>
                  <a:srgbClr val="000090"/>
                </a:solidFill>
                <a:latin typeface="Calibri"/>
                <a:ea typeface="Calibri"/>
                <a:cs typeface="Calibri"/>
                <a:sym typeface="Calibri"/>
              </a:rPr>
              <a:t>software-defined networking (SDN)</a:t>
            </a:r>
            <a:r>
              <a:rPr b="0" i="0" lang="en-US" sz="2400" u="none" cap="none" strike="noStrike">
                <a:solidFill>
                  <a:srgbClr val="000000"/>
                </a:solidFill>
                <a:latin typeface="Calibri"/>
                <a:ea typeface="Calibri"/>
                <a:cs typeface="Calibri"/>
                <a:sym typeface="Calibri"/>
              </a:rPr>
              <a:t>: implemented in (remote) servers</a:t>
            </a:r>
            <a:endParaRPr/>
          </a:p>
          <a:p>
            <a:pPr indent="-44450" lvl="0" marL="352425" marR="0" rtl="0" algn="l">
              <a:lnSpc>
                <a:spcPct val="9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sp>
        <p:nvSpPr>
          <p:cNvPr id="658" name="Google Shape;658;p1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500"/>
                                        <p:tgtEl>
                                          <p:spTgt spid="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8" name="Shape 4158"/>
        <p:cNvGrpSpPr/>
        <p:nvPr/>
      </p:nvGrpSpPr>
      <p:grpSpPr>
        <a:xfrm>
          <a:off x="0" y="0"/>
          <a:ext cx="0" cy="0"/>
          <a:chOff x="0" y="0"/>
          <a:chExt cx="0" cy="0"/>
        </a:xfrm>
      </p:grpSpPr>
      <p:sp>
        <p:nvSpPr>
          <p:cNvPr id="4159" name="Google Shape;4159;p65"/>
          <p:cNvSpPr txBox="1"/>
          <p:nvPr>
            <p:ph type="title"/>
          </p:nvPr>
        </p:nvSpPr>
        <p:spPr>
          <a:xfrm>
            <a:off x="703288" y="281163"/>
            <a:ext cx="10515600" cy="1067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Hierarchical addressing: route aggregation</a:t>
            </a:r>
            <a:endParaRPr sz="4800"/>
          </a:p>
        </p:txBody>
      </p:sp>
      <p:sp>
        <p:nvSpPr>
          <p:cNvPr id="4160" name="Google Shape;4160;p65"/>
          <p:cNvSpPr/>
          <p:nvPr/>
        </p:nvSpPr>
        <p:spPr>
          <a:xfrm>
            <a:off x="6254542" y="4211091"/>
            <a:ext cx="2019300" cy="295275"/>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4161" name="Google Shape;4161;p65"/>
          <p:cNvCxnSpPr/>
          <p:nvPr/>
        </p:nvCxnSpPr>
        <p:spPr>
          <a:xfrm flipH="1" rot="10800000">
            <a:off x="3911392" y="4487316"/>
            <a:ext cx="895350" cy="457200"/>
          </a:xfrm>
          <a:prstGeom prst="straightConnector1">
            <a:avLst/>
          </a:prstGeom>
          <a:noFill/>
          <a:ln cap="flat" cmpd="sng" w="19050">
            <a:solidFill>
              <a:srgbClr val="000000"/>
            </a:solidFill>
            <a:prstDash val="solid"/>
            <a:round/>
            <a:headEnd len="med" w="med" type="none"/>
            <a:tailEnd len="med" w="med" type="none"/>
          </a:ln>
        </p:spPr>
      </p:cxnSp>
      <p:cxnSp>
        <p:nvCxnSpPr>
          <p:cNvPr id="4162" name="Google Shape;4162;p65"/>
          <p:cNvCxnSpPr/>
          <p:nvPr/>
        </p:nvCxnSpPr>
        <p:spPr>
          <a:xfrm>
            <a:off x="3939967" y="3858666"/>
            <a:ext cx="752475" cy="171450"/>
          </a:xfrm>
          <a:prstGeom prst="straightConnector1">
            <a:avLst/>
          </a:prstGeom>
          <a:noFill/>
          <a:ln cap="flat" cmpd="sng" w="19050">
            <a:solidFill>
              <a:srgbClr val="000000"/>
            </a:solidFill>
            <a:prstDash val="solid"/>
            <a:round/>
            <a:headEnd len="med" w="med" type="none"/>
            <a:tailEnd len="med" w="med" type="none"/>
          </a:ln>
        </p:spPr>
      </p:cxnSp>
      <p:cxnSp>
        <p:nvCxnSpPr>
          <p:cNvPr id="4163" name="Google Shape;4163;p65"/>
          <p:cNvCxnSpPr/>
          <p:nvPr/>
        </p:nvCxnSpPr>
        <p:spPr>
          <a:xfrm>
            <a:off x="4006642" y="3077616"/>
            <a:ext cx="847725" cy="762000"/>
          </a:xfrm>
          <a:prstGeom prst="straightConnector1">
            <a:avLst/>
          </a:prstGeom>
          <a:noFill/>
          <a:ln cap="flat" cmpd="sng" w="19050">
            <a:solidFill>
              <a:srgbClr val="000000"/>
            </a:solidFill>
            <a:prstDash val="solid"/>
            <a:round/>
            <a:headEnd len="med" w="med" type="none"/>
            <a:tailEnd len="med" w="med" type="none"/>
          </a:ln>
        </p:spPr>
      </p:cxnSp>
      <p:sp>
        <p:nvSpPr>
          <p:cNvPr id="4164" name="Google Shape;4164;p65"/>
          <p:cNvSpPr/>
          <p:nvPr/>
        </p:nvSpPr>
        <p:spPr>
          <a:xfrm>
            <a:off x="4652755" y="3657054"/>
            <a:ext cx="1773237" cy="979487"/>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65" name="Google Shape;4165;p65"/>
          <p:cNvSpPr txBox="1"/>
          <p:nvPr/>
        </p:nvSpPr>
        <p:spPr>
          <a:xfrm>
            <a:off x="6486317" y="3384004"/>
            <a:ext cx="1671638" cy="94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“Send me anything</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with addresses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beginning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200.23.16.0/20”</a:t>
            </a:r>
            <a:endParaRPr b="0" i="0" sz="1400" u="none" cap="none" strike="noStrike">
              <a:solidFill>
                <a:srgbClr val="000000"/>
              </a:solidFill>
              <a:latin typeface="Arial"/>
              <a:ea typeface="Arial"/>
              <a:cs typeface="Arial"/>
              <a:sym typeface="Arial"/>
            </a:endParaRPr>
          </a:p>
        </p:txBody>
      </p:sp>
      <p:grpSp>
        <p:nvGrpSpPr>
          <p:cNvPr id="4166" name="Google Shape;4166;p65"/>
          <p:cNvGrpSpPr/>
          <p:nvPr/>
        </p:nvGrpSpPr>
        <p:grpSpPr>
          <a:xfrm>
            <a:off x="1838117" y="2850604"/>
            <a:ext cx="2338388" cy="404812"/>
            <a:chOff x="1004" y="1639"/>
            <a:chExt cx="1473" cy="255"/>
          </a:xfrm>
        </p:grpSpPr>
        <p:sp>
          <p:nvSpPr>
            <p:cNvPr id="4167" name="Google Shape;4167;p65"/>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68" name="Google Shape;4168;p65"/>
            <p:cNvSpPr txBox="1"/>
            <p:nvPr/>
          </p:nvSpPr>
          <p:spPr>
            <a:xfrm>
              <a:off x="1226" y="1664"/>
              <a:ext cx="970"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200.23.16.0/23</a:t>
              </a:r>
              <a:endParaRPr b="0" i="0" sz="1800" u="none" cap="none" strike="noStrike">
                <a:solidFill>
                  <a:srgbClr val="000000"/>
                </a:solidFill>
                <a:latin typeface="Arial"/>
                <a:ea typeface="Arial"/>
                <a:cs typeface="Arial"/>
                <a:sym typeface="Arial"/>
              </a:endParaRPr>
            </a:p>
          </p:txBody>
        </p:sp>
      </p:grpSp>
      <p:grpSp>
        <p:nvGrpSpPr>
          <p:cNvPr id="4169" name="Google Shape;4169;p65"/>
          <p:cNvGrpSpPr/>
          <p:nvPr/>
        </p:nvGrpSpPr>
        <p:grpSpPr>
          <a:xfrm>
            <a:off x="1866692" y="3441154"/>
            <a:ext cx="2338388" cy="404812"/>
            <a:chOff x="1004" y="1639"/>
            <a:chExt cx="1473" cy="255"/>
          </a:xfrm>
        </p:grpSpPr>
        <p:sp>
          <p:nvSpPr>
            <p:cNvPr id="4170" name="Google Shape;4170;p65"/>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71" name="Google Shape;4171;p65"/>
            <p:cNvSpPr txBox="1"/>
            <p:nvPr/>
          </p:nvSpPr>
          <p:spPr>
            <a:xfrm>
              <a:off x="1226" y="1664"/>
              <a:ext cx="970" cy="212"/>
            </a:xfrm>
            <a:prstGeom prst="rect">
              <a:avLst/>
            </a:prstGeom>
            <a:solidFill>
              <a:srgbClr val="9CE0F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200.23.18.0/23</a:t>
              </a:r>
              <a:endParaRPr b="0" i="0" sz="1800" u="none" cap="none" strike="noStrike">
                <a:solidFill>
                  <a:srgbClr val="000000"/>
                </a:solidFill>
                <a:latin typeface="Arial"/>
                <a:ea typeface="Arial"/>
                <a:cs typeface="Arial"/>
                <a:sym typeface="Arial"/>
              </a:endParaRPr>
            </a:p>
          </p:txBody>
        </p:sp>
      </p:grpSp>
      <p:grpSp>
        <p:nvGrpSpPr>
          <p:cNvPr id="4172" name="Google Shape;4172;p65"/>
          <p:cNvGrpSpPr/>
          <p:nvPr/>
        </p:nvGrpSpPr>
        <p:grpSpPr>
          <a:xfrm>
            <a:off x="1780967" y="4860379"/>
            <a:ext cx="2338388" cy="404812"/>
            <a:chOff x="1004" y="1639"/>
            <a:chExt cx="1473" cy="255"/>
          </a:xfrm>
        </p:grpSpPr>
        <p:sp>
          <p:nvSpPr>
            <p:cNvPr id="4173" name="Google Shape;4173;p65"/>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74" name="Google Shape;4174;p65"/>
            <p:cNvSpPr txBox="1"/>
            <p:nvPr/>
          </p:nvSpPr>
          <p:spPr>
            <a:xfrm>
              <a:off x="1226" y="1664"/>
              <a:ext cx="970" cy="212"/>
            </a:xfrm>
            <a:prstGeom prst="rect">
              <a:avLst/>
            </a:prstGeom>
            <a:solidFill>
              <a:srgbClr val="9CE0F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200.23.30.0/23</a:t>
              </a:r>
              <a:endParaRPr b="0" i="0" sz="1800" u="none" cap="none" strike="noStrike">
                <a:solidFill>
                  <a:srgbClr val="000000"/>
                </a:solidFill>
                <a:latin typeface="Arial"/>
                <a:ea typeface="Arial"/>
                <a:cs typeface="Arial"/>
                <a:sym typeface="Arial"/>
              </a:endParaRPr>
            </a:p>
          </p:txBody>
        </p:sp>
      </p:grpSp>
      <p:sp>
        <p:nvSpPr>
          <p:cNvPr id="4175" name="Google Shape;4175;p65"/>
          <p:cNvSpPr txBox="1"/>
          <p:nvPr/>
        </p:nvSpPr>
        <p:spPr>
          <a:xfrm>
            <a:off x="4686092" y="4088854"/>
            <a:ext cx="150653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Fly-By-Night-ISP</a:t>
            </a:r>
            <a:endParaRPr b="0" i="0" sz="1800" u="none" cap="none" strike="noStrike">
              <a:solidFill>
                <a:srgbClr val="000000"/>
              </a:solidFill>
              <a:latin typeface="Arial"/>
              <a:ea typeface="Arial"/>
              <a:cs typeface="Arial"/>
              <a:sym typeface="Arial"/>
            </a:endParaRPr>
          </a:p>
        </p:txBody>
      </p:sp>
      <p:sp>
        <p:nvSpPr>
          <p:cNvPr id="4176" name="Google Shape;4176;p65"/>
          <p:cNvSpPr/>
          <p:nvPr/>
        </p:nvSpPr>
        <p:spPr>
          <a:xfrm>
            <a:off x="8248442" y="3185566"/>
            <a:ext cx="1444625" cy="2714625"/>
          </a:xfrm>
          <a:custGeom>
            <a:rect b="b" l="l" r="r" t="t"/>
            <a:pathLst>
              <a:path extrusionOk="0" h="1710" w="9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a:gsLst>
              <a:gs pos="0">
                <a:srgbClr val="66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77" name="Google Shape;4177;p65"/>
          <p:cNvSpPr txBox="1"/>
          <p:nvPr/>
        </p:nvSpPr>
        <p:spPr>
          <a:xfrm>
            <a:off x="1838117" y="2593429"/>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0</a:t>
            </a:r>
            <a:endParaRPr/>
          </a:p>
        </p:txBody>
      </p:sp>
      <p:sp>
        <p:nvSpPr>
          <p:cNvPr id="4178" name="Google Shape;4178;p65"/>
          <p:cNvSpPr txBox="1"/>
          <p:nvPr/>
        </p:nvSpPr>
        <p:spPr>
          <a:xfrm>
            <a:off x="1866692" y="4603204"/>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7</a:t>
            </a:r>
            <a:endParaRPr/>
          </a:p>
        </p:txBody>
      </p:sp>
      <p:sp>
        <p:nvSpPr>
          <p:cNvPr id="4179" name="Google Shape;4179;p65"/>
          <p:cNvSpPr txBox="1"/>
          <p:nvPr/>
        </p:nvSpPr>
        <p:spPr>
          <a:xfrm>
            <a:off x="8486567" y="4412704"/>
            <a:ext cx="78422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Internet</a:t>
            </a:r>
            <a:endParaRPr/>
          </a:p>
        </p:txBody>
      </p:sp>
      <p:sp>
        <p:nvSpPr>
          <p:cNvPr id="4180" name="Google Shape;4180;p65"/>
          <p:cNvSpPr txBox="1"/>
          <p:nvPr/>
        </p:nvSpPr>
        <p:spPr>
          <a:xfrm>
            <a:off x="1847642" y="3241129"/>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1</a:t>
            </a:r>
            <a:endParaRPr/>
          </a:p>
        </p:txBody>
      </p:sp>
      <p:sp>
        <p:nvSpPr>
          <p:cNvPr id="4181" name="Google Shape;4181;p65"/>
          <p:cNvSpPr/>
          <p:nvPr/>
        </p:nvSpPr>
        <p:spPr>
          <a:xfrm>
            <a:off x="4595605" y="4971504"/>
            <a:ext cx="1773237" cy="979487"/>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82" name="Google Shape;4182;p65"/>
          <p:cNvSpPr txBox="1"/>
          <p:nvPr/>
        </p:nvSpPr>
        <p:spPr>
          <a:xfrm>
            <a:off x="4895642" y="5346154"/>
            <a:ext cx="102393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ISPs-R-Us</a:t>
            </a:r>
            <a:endParaRPr b="0" i="0" sz="1800" u="none" cap="none" strike="noStrike">
              <a:solidFill>
                <a:srgbClr val="000000"/>
              </a:solidFill>
              <a:latin typeface="Arial"/>
              <a:ea typeface="Arial"/>
              <a:cs typeface="Arial"/>
              <a:sym typeface="Arial"/>
            </a:endParaRPr>
          </a:p>
        </p:txBody>
      </p:sp>
      <p:sp>
        <p:nvSpPr>
          <p:cNvPr id="4183" name="Google Shape;4183;p65"/>
          <p:cNvSpPr/>
          <p:nvPr/>
        </p:nvSpPr>
        <p:spPr>
          <a:xfrm flipH="1" rot="10800000">
            <a:off x="6321217" y="4992141"/>
            <a:ext cx="2019300" cy="295275"/>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4184" name="Google Shape;4184;p65"/>
          <p:cNvCxnSpPr/>
          <p:nvPr/>
        </p:nvCxnSpPr>
        <p:spPr>
          <a:xfrm>
            <a:off x="4111417" y="5535066"/>
            <a:ext cx="485775" cy="0"/>
          </a:xfrm>
          <a:prstGeom prst="straightConnector1">
            <a:avLst/>
          </a:prstGeom>
          <a:noFill/>
          <a:ln cap="flat" cmpd="sng" w="19050">
            <a:solidFill>
              <a:srgbClr val="000000"/>
            </a:solidFill>
            <a:prstDash val="solid"/>
            <a:round/>
            <a:headEnd len="med" w="med" type="none"/>
            <a:tailEnd len="med" w="med" type="none"/>
          </a:ln>
        </p:spPr>
      </p:cxnSp>
      <p:cxnSp>
        <p:nvCxnSpPr>
          <p:cNvPr id="4185" name="Google Shape;4185;p65"/>
          <p:cNvCxnSpPr/>
          <p:nvPr/>
        </p:nvCxnSpPr>
        <p:spPr>
          <a:xfrm flipH="1" rot="10800000">
            <a:off x="3959017" y="5601741"/>
            <a:ext cx="638175" cy="171450"/>
          </a:xfrm>
          <a:prstGeom prst="straightConnector1">
            <a:avLst/>
          </a:prstGeom>
          <a:noFill/>
          <a:ln cap="flat" cmpd="sng" w="19050">
            <a:solidFill>
              <a:srgbClr val="000000"/>
            </a:solidFill>
            <a:prstDash val="solid"/>
            <a:round/>
            <a:headEnd len="med" w="med" type="none"/>
            <a:tailEnd len="med" w="med" type="none"/>
          </a:ln>
        </p:spPr>
      </p:cxnSp>
      <p:cxnSp>
        <p:nvCxnSpPr>
          <p:cNvPr id="4186" name="Google Shape;4186;p65"/>
          <p:cNvCxnSpPr/>
          <p:nvPr/>
        </p:nvCxnSpPr>
        <p:spPr>
          <a:xfrm flipH="1" rot="10800000">
            <a:off x="4397167" y="5849391"/>
            <a:ext cx="247650" cy="409575"/>
          </a:xfrm>
          <a:prstGeom prst="straightConnector1">
            <a:avLst/>
          </a:prstGeom>
          <a:noFill/>
          <a:ln cap="flat" cmpd="sng" w="19050">
            <a:solidFill>
              <a:srgbClr val="000000"/>
            </a:solidFill>
            <a:prstDash val="solid"/>
            <a:round/>
            <a:headEnd len="med" w="med" type="none"/>
            <a:tailEnd len="med" w="med" type="none"/>
          </a:ln>
        </p:spPr>
      </p:cxnSp>
      <p:sp>
        <p:nvSpPr>
          <p:cNvPr id="4187" name="Google Shape;4187;p65"/>
          <p:cNvSpPr txBox="1"/>
          <p:nvPr/>
        </p:nvSpPr>
        <p:spPr>
          <a:xfrm>
            <a:off x="6610142" y="5241379"/>
            <a:ext cx="1671638" cy="94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“Send me anything</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with addresses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beginning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199.31.0.0/16”</a:t>
            </a:r>
            <a:endParaRPr b="0" i="0" sz="1400" u="none" cap="none" strike="noStrike">
              <a:solidFill>
                <a:srgbClr val="000000"/>
              </a:solidFill>
              <a:latin typeface="Arial"/>
              <a:ea typeface="Arial"/>
              <a:cs typeface="Arial"/>
              <a:sym typeface="Arial"/>
            </a:endParaRPr>
          </a:p>
        </p:txBody>
      </p:sp>
      <p:grpSp>
        <p:nvGrpSpPr>
          <p:cNvPr id="4188" name="Google Shape;4188;p65"/>
          <p:cNvGrpSpPr/>
          <p:nvPr/>
        </p:nvGrpSpPr>
        <p:grpSpPr>
          <a:xfrm>
            <a:off x="1885742" y="4031704"/>
            <a:ext cx="2338388" cy="404812"/>
            <a:chOff x="1004" y="1639"/>
            <a:chExt cx="1473" cy="255"/>
          </a:xfrm>
        </p:grpSpPr>
        <p:sp>
          <p:nvSpPr>
            <p:cNvPr id="4189" name="Google Shape;4189;p65"/>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190" name="Google Shape;4190;p65"/>
            <p:cNvSpPr txBox="1"/>
            <p:nvPr/>
          </p:nvSpPr>
          <p:spPr>
            <a:xfrm>
              <a:off x="1226" y="1664"/>
              <a:ext cx="970" cy="212"/>
            </a:xfrm>
            <a:prstGeom prst="rect">
              <a:avLst/>
            </a:prstGeom>
            <a:solidFill>
              <a:srgbClr val="9CE0F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200.23.20.0/23</a:t>
              </a:r>
              <a:endParaRPr b="0" i="0" sz="1800" u="none" cap="none" strike="noStrike">
                <a:solidFill>
                  <a:srgbClr val="000000"/>
                </a:solidFill>
                <a:latin typeface="Arial"/>
                <a:ea typeface="Arial"/>
                <a:cs typeface="Arial"/>
                <a:sym typeface="Arial"/>
              </a:endParaRPr>
            </a:p>
          </p:txBody>
        </p:sp>
      </p:grpSp>
      <p:sp>
        <p:nvSpPr>
          <p:cNvPr id="4191" name="Google Shape;4191;p65"/>
          <p:cNvSpPr txBox="1"/>
          <p:nvPr/>
        </p:nvSpPr>
        <p:spPr>
          <a:xfrm>
            <a:off x="1866692" y="3831679"/>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2</a:t>
            </a:r>
            <a:endParaRPr/>
          </a:p>
        </p:txBody>
      </p:sp>
      <p:grpSp>
        <p:nvGrpSpPr>
          <p:cNvPr id="4192" name="Google Shape;4192;p65"/>
          <p:cNvGrpSpPr/>
          <p:nvPr/>
        </p:nvGrpSpPr>
        <p:grpSpPr>
          <a:xfrm>
            <a:off x="3235117" y="4288879"/>
            <a:ext cx="257175" cy="663575"/>
            <a:chOff x="870" y="2941"/>
            <a:chExt cx="162" cy="418"/>
          </a:xfrm>
        </p:grpSpPr>
        <p:sp>
          <p:nvSpPr>
            <p:cNvPr id="4193" name="Google Shape;4193;p65"/>
            <p:cNvSpPr txBox="1"/>
            <p:nvPr/>
          </p:nvSpPr>
          <p:spPr>
            <a:xfrm>
              <a:off x="872" y="2941"/>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194" name="Google Shape;4194;p65"/>
            <p:cNvSpPr txBox="1"/>
            <p:nvPr/>
          </p:nvSpPr>
          <p:spPr>
            <a:xfrm>
              <a:off x="870" y="302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195" name="Google Shape;4195;p65"/>
            <p:cNvSpPr txBox="1"/>
            <p:nvPr/>
          </p:nvSpPr>
          <p:spPr>
            <a:xfrm>
              <a:off x="871" y="3109"/>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grpSp>
      <p:grpSp>
        <p:nvGrpSpPr>
          <p:cNvPr id="4196" name="Google Shape;4196;p65"/>
          <p:cNvGrpSpPr/>
          <p:nvPr/>
        </p:nvGrpSpPr>
        <p:grpSpPr>
          <a:xfrm>
            <a:off x="4263817" y="3993604"/>
            <a:ext cx="257175" cy="663575"/>
            <a:chOff x="870" y="2941"/>
            <a:chExt cx="162" cy="418"/>
          </a:xfrm>
        </p:grpSpPr>
        <p:sp>
          <p:nvSpPr>
            <p:cNvPr id="4197" name="Google Shape;4197;p65"/>
            <p:cNvSpPr txBox="1"/>
            <p:nvPr/>
          </p:nvSpPr>
          <p:spPr>
            <a:xfrm>
              <a:off x="872" y="2941"/>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198" name="Google Shape;4198;p65"/>
            <p:cNvSpPr txBox="1"/>
            <p:nvPr/>
          </p:nvSpPr>
          <p:spPr>
            <a:xfrm>
              <a:off x="870" y="302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199" name="Google Shape;4199;p65"/>
            <p:cNvSpPr txBox="1"/>
            <p:nvPr/>
          </p:nvSpPr>
          <p:spPr>
            <a:xfrm>
              <a:off x="871" y="3109"/>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grpSp>
      <p:sp>
        <p:nvSpPr>
          <p:cNvPr id="4200" name="Google Shape;4200;p65"/>
          <p:cNvSpPr txBox="1"/>
          <p:nvPr/>
        </p:nvSpPr>
        <p:spPr>
          <a:xfrm>
            <a:off x="794480" y="1297352"/>
            <a:ext cx="10717966" cy="97872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hierarchical addressing allows efficient advertisement of routing  information:</a:t>
            </a:r>
            <a:endParaRPr/>
          </a:p>
        </p:txBody>
      </p:sp>
      <p:sp>
        <p:nvSpPr>
          <p:cNvPr id="4201" name="Google Shape;4201;p6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6" name="Shape 4206"/>
        <p:cNvGrpSpPr/>
        <p:nvPr/>
      </p:nvGrpSpPr>
      <p:grpSpPr>
        <a:xfrm>
          <a:off x="0" y="0"/>
          <a:ext cx="0" cy="0"/>
          <a:chOff x="0" y="0"/>
          <a:chExt cx="0" cy="0"/>
        </a:xfrm>
      </p:grpSpPr>
      <p:sp>
        <p:nvSpPr>
          <p:cNvPr id="4207" name="Google Shape;4207;p66"/>
          <p:cNvSpPr txBox="1"/>
          <p:nvPr>
            <p:ph type="title"/>
          </p:nvPr>
        </p:nvSpPr>
        <p:spPr>
          <a:xfrm>
            <a:off x="703287" y="281163"/>
            <a:ext cx="11078981" cy="106795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A3"/>
              </a:buClr>
              <a:buSzPct val="100000"/>
              <a:buFont typeface="Calibri"/>
              <a:buNone/>
            </a:pPr>
            <a:r>
              <a:rPr lang="en-US" sz="4900"/>
              <a:t>Hierarchical addressing</a:t>
            </a:r>
            <a:r>
              <a:rPr lang="en-US" sz="4800"/>
              <a:t>: more specific routes</a:t>
            </a:r>
            <a:endParaRPr/>
          </a:p>
        </p:txBody>
      </p:sp>
      <p:sp>
        <p:nvSpPr>
          <p:cNvPr id="4208" name="Google Shape;4208;p66"/>
          <p:cNvSpPr/>
          <p:nvPr/>
        </p:nvSpPr>
        <p:spPr>
          <a:xfrm>
            <a:off x="6254542" y="4211091"/>
            <a:ext cx="2019300" cy="295275"/>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4209" name="Google Shape;4209;p66"/>
          <p:cNvCxnSpPr/>
          <p:nvPr/>
        </p:nvCxnSpPr>
        <p:spPr>
          <a:xfrm flipH="1" rot="10800000">
            <a:off x="3911392" y="4487316"/>
            <a:ext cx="895350" cy="457200"/>
          </a:xfrm>
          <a:prstGeom prst="straightConnector1">
            <a:avLst/>
          </a:prstGeom>
          <a:noFill/>
          <a:ln cap="flat" cmpd="sng" w="19050">
            <a:solidFill>
              <a:srgbClr val="000000"/>
            </a:solidFill>
            <a:prstDash val="solid"/>
            <a:round/>
            <a:headEnd len="med" w="med" type="none"/>
            <a:tailEnd len="med" w="med" type="none"/>
          </a:ln>
        </p:spPr>
      </p:cxnSp>
      <p:cxnSp>
        <p:nvCxnSpPr>
          <p:cNvPr id="4210" name="Google Shape;4210;p66"/>
          <p:cNvCxnSpPr/>
          <p:nvPr/>
        </p:nvCxnSpPr>
        <p:spPr>
          <a:xfrm>
            <a:off x="4006642" y="3077616"/>
            <a:ext cx="847725" cy="762000"/>
          </a:xfrm>
          <a:prstGeom prst="straightConnector1">
            <a:avLst/>
          </a:prstGeom>
          <a:noFill/>
          <a:ln cap="flat" cmpd="sng" w="19050">
            <a:solidFill>
              <a:srgbClr val="000000"/>
            </a:solidFill>
            <a:prstDash val="solid"/>
            <a:round/>
            <a:headEnd len="med" w="med" type="none"/>
            <a:tailEnd len="med" w="med" type="none"/>
          </a:ln>
        </p:spPr>
      </p:cxnSp>
      <p:sp>
        <p:nvSpPr>
          <p:cNvPr id="4211" name="Google Shape;4211;p66"/>
          <p:cNvSpPr/>
          <p:nvPr/>
        </p:nvSpPr>
        <p:spPr>
          <a:xfrm>
            <a:off x="4652755" y="3657054"/>
            <a:ext cx="1773237" cy="979487"/>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12" name="Google Shape;4212;p66"/>
          <p:cNvSpPr txBox="1"/>
          <p:nvPr/>
        </p:nvSpPr>
        <p:spPr>
          <a:xfrm>
            <a:off x="6486317" y="3384004"/>
            <a:ext cx="1671638" cy="94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“Send me anything</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with addresses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beginning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200.23.16.0/20”</a:t>
            </a:r>
            <a:endParaRPr b="0" i="0" sz="1400" u="none" cap="none" strike="noStrike">
              <a:solidFill>
                <a:srgbClr val="000000"/>
              </a:solidFill>
              <a:latin typeface="Arial"/>
              <a:ea typeface="Arial"/>
              <a:cs typeface="Arial"/>
              <a:sym typeface="Arial"/>
            </a:endParaRPr>
          </a:p>
        </p:txBody>
      </p:sp>
      <p:grpSp>
        <p:nvGrpSpPr>
          <p:cNvPr id="4213" name="Google Shape;4213;p66"/>
          <p:cNvGrpSpPr/>
          <p:nvPr/>
        </p:nvGrpSpPr>
        <p:grpSpPr>
          <a:xfrm>
            <a:off x="1838117" y="2850604"/>
            <a:ext cx="2338388" cy="404812"/>
            <a:chOff x="1004" y="1639"/>
            <a:chExt cx="1473" cy="255"/>
          </a:xfrm>
        </p:grpSpPr>
        <p:sp>
          <p:nvSpPr>
            <p:cNvPr id="4214" name="Google Shape;4214;p66"/>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15" name="Google Shape;4215;p66"/>
            <p:cNvSpPr txBox="1"/>
            <p:nvPr/>
          </p:nvSpPr>
          <p:spPr>
            <a:xfrm>
              <a:off x="1226" y="1664"/>
              <a:ext cx="970"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200.23.16.0/23</a:t>
              </a:r>
              <a:endParaRPr b="0" i="0" sz="1800" u="none" cap="none" strike="noStrike">
                <a:solidFill>
                  <a:srgbClr val="000000"/>
                </a:solidFill>
                <a:latin typeface="Arial"/>
                <a:ea typeface="Arial"/>
                <a:cs typeface="Arial"/>
                <a:sym typeface="Arial"/>
              </a:endParaRPr>
            </a:p>
          </p:txBody>
        </p:sp>
      </p:grpSp>
      <p:grpSp>
        <p:nvGrpSpPr>
          <p:cNvPr id="4216" name="Google Shape;4216;p66"/>
          <p:cNvGrpSpPr/>
          <p:nvPr/>
        </p:nvGrpSpPr>
        <p:grpSpPr>
          <a:xfrm>
            <a:off x="1780967" y="4860379"/>
            <a:ext cx="2338388" cy="404812"/>
            <a:chOff x="1004" y="1639"/>
            <a:chExt cx="1473" cy="255"/>
          </a:xfrm>
        </p:grpSpPr>
        <p:sp>
          <p:nvSpPr>
            <p:cNvPr id="4217" name="Google Shape;4217;p66"/>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18" name="Google Shape;4218;p66"/>
            <p:cNvSpPr txBox="1"/>
            <p:nvPr/>
          </p:nvSpPr>
          <p:spPr>
            <a:xfrm>
              <a:off x="1226" y="1664"/>
              <a:ext cx="970" cy="212"/>
            </a:xfrm>
            <a:prstGeom prst="rect">
              <a:avLst/>
            </a:prstGeom>
            <a:solidFill>
              <a:srgbClr val="9CE0F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200.23.30.0/23</a:t>
              </a:r>
              <a:endParaRPr b="0" i="0" sz="1800" u="none" cap="none" strike="noStrike">
                <a:solidFill>
                  <a:srgbClr val="000000"/>
                </a:solidFill>
                <a:latin typeface="Arial"/>
                <a:ea typeface="Arial"/>
                <a:cs typeface="Arial"/>
                <a:sym typeface="Arial"/>
              </a:endParaRPr>
            </a:p>
          </p:txBody>
        </p:sp>
      </p:grpSp>
      <p:sp>
        <p:nvSpPr>
          <p:cNvPr id="4219" name="Google Shape;4219;p66"/>
          <p:cNvSpPr txBox="1"/>
          <p:nvPr/>
        </p:nvSpPr>
        <p:spPr>
          <a:xfrm>
            <a:off x="4686092" y="4088854"/>
            <a:ext cx="150653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Fly-By-Night-ISP</a:t>
            </a:r>
            <a:endParaRPr b="0" i="0" sz="1800" u="none" cap="none" strike="noStrike">
              <a:solidFill>
                <a:srgbClr val="000000"/>
              </a:solidFill>
              <a:latin typeface="Arial"/>
              <a:ea typeface="Arial"/>
              <a:cs typeface="Arial"/>
              <a:sym typeface="Arial"/>
            </a:endParaRPr>
          </a:p>
        </p:txBody>
      </p:sp>
      <p:sp>
        <p:nvSpPr>
          <p:cNvPr id="4220" name="Google Shape;4220;p66"/>
          <p:cNvSpPr/>
          <p:nvPr/>
        </p:nvSpPr>
        <p:spPr>
          <a:xfrm>
            <a:off x="8248442" y="3185566"/>
            <a:ext cx="1444625" cy="2714625"/>
          </a:xfrm>
          <a:custGeom>
            <a:rect b="b" l="l" r="r" t="t"/>
            <a:pathLst>
              <a:path extrusionOk="0" h="1710" w="9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a:gsLst>
              <a:gs pos="0">
                <a:srgbClr val="66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21" name="Google Shape;4221;p66"/>
          <p:cNvSpPr txBox="1"/>
          <p:nvPr/>
        </p:nvSpPr>
        <p:spPr>
          <a:xfrm>
            <a:off x="1838117" y="2593429"/>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0</a:t>
            </a:r>
            <a:endParaRPr/>
          </a:p>
        </p:txBody>
      </p:sp>
      <p:sp>
        <p:nvSpPr>
          <p:cNvPr id="4222" name="Google Shape;4222;p66"/>
          <p:cNvSpPr txBox="1"/>
          <p:nvPr/>
        </p:nvSpPr>
        <p:spPr>
          <a:xfrm>
            <a:off x="1866692" y="4603204"/>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7</a:t>
            </a:r>
            <a:endParaRPr/>
          </a:p>
        </p:txBody>
      </p:sp>
      <p:sp>
        <p:nvSpPr>
          <p:cNvPr id="4223" name="Google Shape;4223;p66"/>
          <p:cNvSpPr txBox="1"/>
          <p:nvPr/>
        </p:nvSpPr>
        <p:spPr>
          <a:xfrm>
            <a:off x="8486567" y="4412704"/>
            <a:ext cx="78422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Internet</a:t>
            </a:r>
            <a:endParaRPr/>
          </a:p>
        </p:txBody>
      </p:sp>
      <p:grpSp>
        <p:nvGrpSpPr>
          <p:cNvPr id="4224" name="Google Shape;4224;p66"/>
          <p:cNvGrpSpPr/>
          <p:nvPr/>
        </p:nvGrpSpPr>
        <p:grpSpPr>
          <a:xfrm>
            <a:off x="1847642" y="3241129"/>
            <a:ext cx="2844800" cy="788987"/>
            <a:chOff x="1847642" y="3241129"/>
            <a:chExt cx="2844800" cy="788987"/>
          </a:xfrm>
        </p:grpSpPr>
        <p:cxnSp>
          <p:nvCxnSpPr>
            <p:cNvPr id="4225" name="Google Shape;4225;p66"/>
            <p:cNvCxnSpPr/>
            <p:nvPr/>
          </p:nvCxnSpPr>
          <p:spPr>
            <a:xfrm>
              <a:off x="3939967" y="3858666"/>
              <a:ext cx="752475" cy="171450"/>
            </a:xfrm>
            <a:prstGeom prst="straightConnector1">
              <a:avLst/>
            </a:prstGeom>
            <a:noFill/>
            <a:ln cap="flat" cmpd="sng" w="19050">
              <a:solidFill>
                <a:srgbClr val="000000"/>
              </a:solidFill>
              <a:prstDash val="solid"/>
              <a:round/>
              <a:headEnd len="med" w="med" type="none"/>
              <a:tailEnd len="med" w="med" type="none"/>
            </a:ln>
          </p:spPr>
        </p:cxnSp>
        <p:grpSp>
          <p:nvGrpSpPr>
            <p:cNvPr id="4226" name="Google Shape;4226;p66"/>
            <p:cNvGrpSpPr/>
            <p:nvPr/>
          </p:nvGrpSpPr>
          <p:grpSpPr>
            <a:xfrm>
              <a:off x="1866692" y="3441154"/>
              <a:ext cx="2338388" cy="404812"/>
              <a:chOff x="1004" y="1639"/>
              <a:chExt cx="1473" cy="255"/>
            </a:xfrm>
          </p:grpSpPr>
          <p:sp>
            <p:nvSpPr>
              <p:cNvPr id="4227" name="Google Shape;4227;p66"/>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28" name="Google Shape;4228;p66"/>
              <p:cNvSpPr txBox="1"/>
              <p:nvPr/>
            </p:nvSpPr>
            <p:spPr>
              <a:xfrm>
                <a:off x="1226" y="1664"/>
                <a:ext cx="970" cy="212"/>
              </a:xfrm>
              <a:prstGeom prst="rect">
                <a:avLst/>
              </a:prstGeom>
              <a:solidFill>
                <a:srgbClr val="9CE0F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200.23.18.0/23</a:t>
                </a:r>
                <a:endParaRPr b="0" i="0" sz="1800" u="none" cap="none" strike="noStrike">
                  <a:solidFill>
                    <a:srgbClr val="000000"/>
                  </a:solidFill>
                  <a:latin typeface="Arial"/>
                  <a:ea typeface="Arial"/>
                  <a:cs typeface="Arial"/>
                  <a:sym typeface="Arial"/>
                </a:endParaRPr>
              </a:p>
            </p:txBody>
          </p:sp>
        </p:grpSp>
        <p:sp>
          <p:nvSpPr>
            <p:cNvPr id="4229" name="Google Shape;4229;p66"/>
            <p:cNvSpPr txBox="1"/>
            <p:nvPr/>
          </p:nvSpPr>
          <p:spPr>
            <a:xfrm>
              <a:off x="1847642" y="3241129"/>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1</a:t>
              </a:r>
              <a:endParaRPr/>
            </a:p>
          </p:txBody>
        </p:sp>
      </p:grpSp>
      <p:sp>
        <p:nvSpPr>
          <p:cNvPr id="4230" name="Google Shape;4230;p66"/>
          <p:cNvSpPr/>
          <p:nvPr/>
        </p:nvSpPr>
        <p:spPr>
          <a:xfrm>
            <a:off x="4595605" y="4971504"/>
            <a:ext cx="1773237" cy="979487"/>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31" name="Google Shape;4231;p66"/>
          <p:cNvSpPr txBox="1"/>
          <p:nvPr/>
        </p:nvSpPr>
        <p:spPr>
          <a:xfrm>
            <a:off x="4895642" y="5346154"/>
            <a:ext cx="102393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ISPs-R-Us</a:t>
            </a:r>
            <a:endParaRPr b="0" i="0" sz="1800" u="none" cap="none" strike="noStrike">
              <a:solidFill>
                <a:srgbClr val="000000"/>
              </a:solidFill>
              <a:latin typeface="Arial"/>
              <a:ea typeface="Arial"/>
              <a:cs typeface="Arial"/>
              <a:sym typeface="Arial"/>
            </a:endParaRPr>
          </a:p>
        </p:txBody>
      </p:sp>
      <p:sp>
        <p:nvSpPr>
          <p:cNvPr id="4232" name="Google Shape;4232;p66"/>
          <p:cNvSpPr/>
          <p:nvPr/>
        </p:nvSpPr>
        <p:spPr>
          <a:xfrm flipH="1" rot="10800000">
            <a:off x="6321217" y="4992141"/>
            <a:ext cx="2019300" cy="295275"/>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4233" name="Google Shape;4233;p66"/>
          <p:cNvCxnSpPr/>
          <p:nvPr/>
        </p:nvCxnSpPr>
        <p:spPr>
          <a:xfrm>
            <a:off x="4111417" y="5535066"/>
            <a:ext cx="485775" cy="0"/>
          </a:xfrm>
          <a:prstGeom prst="straightConnector1">
            <a:avLst/>
          </a:prstGeom>
          <a:noFill/>
          <a:ln cap="flat" cmpd="sng" w="19050">
            <a:solidFill>
              <a:srgbClr val="000000"/>
            </a:solidFill>
            <a:prstDash val="solid"/>
            <a:round/>
            <a:headEnd len="med" w="med" type="none"/>
            <a:tailEnd len="med" w="med" type="none"/>
          </a:ln>
        </p:spPr>
      </p:cxnSp>
      <p:cxnSp>
        <p:nvCxnSpPr>
          <p:cNvPr id="4234" name="Google Shape;4234;p66"/>
          <p:cNvCxnSpPr/>
          <p:nvPr/>
        </p:nvCxnSpPr>
        <p:spPr>
          <a:xfrm flipH="1" rot="10800000">
            <a:off x="3959017" y="5601741"/>
            <a:ext cx="638175" cy="171450"/>
          </a:xfrm>
          <a:prstGeom prst="straightConnector1">
            <a:avLst/>
          </a:prstGeom>
          <a:noFill/>
          <a:ln cap="flat" cmpd="sng" w="19050">
            <a:solidFill>
              <a:srgbClr val="000000"/>
            </a:solidFill>
            <a:prstDash val="solid"/>
            <a:round/>
            <a:headEnd len="med" w="med" type="none"/>
            <a:tailEnd len="med" w="med" type="none"/>
          </a:ln>
        </p:spPr>
      </p:cxnSp>
      <p:cxnSp>
        <p:nvCxnSpPr>
          <p:cNvPr id="4235" name="Google Shape;4235;p66"/>
          <p:cNvCxnSpPr/>
          <p:nvPr/>
        </p:nvCxnSpPr>
        <p:spPr>
          <a:xfrm flipH="1" rot="10800000">
            <a:off x="4397167" y="5849391"/>
            <a:ext cx="247650" cy="409575"/>
          </a:xfrm>
          <a:prstGeom prst="straightConnector1">
            <a:avLst/>
          </a:prstGeom>
          <a:noFill/>
          <a:ln cap="flat" cmpd="sng" w="19050">
            <a:solidFill>
              <a:srgbClr val="000000"/>
            </a:solidFill>
            <a:prstDash val="solid"/>
            <a:round/>
            <a:headEnd len="med" w="med" type="none"/>
            <a:tailEnd len="med" w="med" type="none"/>
          </a:ln>
        </p:spPr>
      </p:cxnSp>
      <p:sp>
        <p:nvSpPr>
          <p:cNvPr id="4236" name="Google Shape;4236;p66"/>
          <p:cNvSpPr txBox="1"/>
          <p:nvPr/>
        </p:nvSpPr>
        <p:spPr>
          <a:xfrm>
            <a:off x="6610142" y="5241379"/>
            <a:ext cx="1671638" cy="94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“Send me anything</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with addresses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beginning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199.31.0.0/16”</a:t>
            </a:r>
            <a:endParaRPr b="0" i="0" sz="1400" u="none" cap="none" strike="noStrike">
              <a:solidFill>
                <a:srgbClr val="000000"/>
              </a:solidFill>
              <a:latin typeface="Arial"/>
              <a:ea typeface="Arial"/>
              <a:cs typeface="Arial"/>
              <a:sym typeface="Arial"/>
            </a:endParaRPr>
          </a:p>
        </p:txBody>
      </p:sp>
      <p:grpSp>
        <p:nvGrpSpPr>
          <p:cNvPr id="4237" name="Google Shape;4237;p66"/>
          <p:cNvGrpSpPr/>
          <p:nvPr/>
        </p:nvGrpSpPr>
        <p:grpSpPr>
          <a:xfrm>
            <a:off x="1885742" y="4031704"/>
            <a:ext cx="2338388" cy="404812"/>
            <a:chOff x="1004" y="1639"/>
            <a:chExt cx="1473" cy="255"/>
          </a:xfrm>
        </p:grpSpPr>
        <p:sp>
          <p:nvSpPr>
            <p:cNvPr id="4238" name="Google Shape;4238;p66"/>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39" name="Google Shape;4239;p66"/>
            <p:cNvSpPr txBox="1"/>
            <p:nvPr/>
          </p:nvSpPr>
          <p:spPr>
            <a:xfrm>
              <a:off x="1226" y="1664"/>
              <a:ext cx="970" cy="212"/>
            </a:xfrm>
            <a:prstGeom prst="rect">
              <a:avLst/>
            </a:prstGeom>
            <a:solidFill>
              <a:srgbClr val="9CE0F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200.23.20.0/23</a:t>
              </a:r>
              <a:endParaRPr b="0" i="0" sz="1800" u="none" cap="none" strike="noStrike">
                <a:solidFill>
                  <a:srgbClr val="000000"/>
                </a:solidFill>
                <a:latin typeface="Arial"/>
                <a:ea typeface="Arial"/>
                <a:cs typeface="Arial"/>
                <a:sym typeface="Arial"/>
              </a:endParaRPr>
            </a:p>
          </p:txBody>
        </p:sp>
      </p:grpSp>
      <p:sp>
        <p:nvSpPr>
          <p:cNvPr id="4240" name="Google Shape;4240;p66"/>
          <p:cNvSpPr txBox="1"/>
          <p:nvPr/>
        </p:nvSpPr>
        <p:spPr>
          <a:xfrm>
            <a:off x="1866692" y="3831679"/>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2</a:t>
            </a:r>
            <a:endParaRPr/>
          </a:p>
        </p:txBody>
      </p:sp>
      <p:grpSp>
        <p:nvGrpSpPr>
          <p:cNvPr id="4241" name="Google Shape;4241;p66"/>
          <p:cNvGrpSpPr/>
          <p:nvPr/>
        </p:nvGrpSpPr>
        <p:grpSpPr>
          <a:xfrm>
            <a:off x="3235117" y="4288879"/>
            <a:ext cx="257175" cy="663575"/>
            <a:chOff x="870" y="2941"/>
            <a:chExt cx="162" cy="418"/>
          </a:xfrm>
        </p:grpSpPr>
        <p:sp>
          <p:nvSpPr>
            <p:cNvPr id="4242" name="Google Shape;4242;p66"/>
            <p:cNvSpPr txBox="1"/>
            <p:nvPr/>
          </p:nvSpPr>
          <p:spPr>
            <a:xfrm>
              <a:off x="872" y="2941"/>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243" name="Google Shape;4243;p66"/>
            <p:cNvSpPr txBox="1"/>
            <p:nvPr/>
          </p:nvSpPr>
          <p:spPr>
            <a:xfrm>
              <a:off x="870" y="302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244" name="Google Shape;4244;p66"/>
            <p:cNvSpPr txBox="1"/>
            <p:nvPr/>
          </p:nvSpPr>
          <p:spPr>
            <a:xfrm>
              <a:off x="871" y="3109"/>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grpSp>
      <p:grpSp>
        <p:nvGrpSpPr>
          <p:cNvPr id="4245" name="Google Shape;4245;p66"/>
          <p:cNvGrpSpPr/>
          <p:nvPr/>
        </p:nvGrpSpPr>
        <p:grpSpPr>
          <a:xfrm>
            <a:off x="4263817" y="3993604"/>
            <a:ext cx="257175" cy="663575"/>
            <a:chOff x="870" y="2941"/>
            <a:chExt cx="162" cy="418"/>
          </a:xfrm>
        </p:grpSpPr>
        <p:sp>
          <p:nvSpPr>
            <p:cNvPr id="4246" name="Google Shape;4246;p66"/>
            <p:cNvSpPr txBox="1"/>
            <p:nvPr/>
          </p:nvSpPr>
          <p:spPr>
            <a:xfrm>
              <a:off x="872" y="2941"/>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247" name="Google Shape;4247;p66"/>
            <p:cNvSpPr txBox="1"/>
            <p:nvPr/>
          </p:nvSpPr>
          <p:spPr>
            <a:xfrm>
              <a:off x="870" y="302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248" name="Google Shape;4248;p66"/>
            <p:cNvSpPr txBox="1"/>
            <p:nvPr/>
          </p:nvSpPr>
          <p:spPr>
            <a:xfrm>
              <a:off x="871" y="3109"/>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grpSp>
      <p:sp>
        <p:nvSpPr>
          <p:cNvPr id="4249" name="Google Shape;4249;p66"/>
          <p:cNvSpPr txBox="1"/>
          <p:nvPr/>
        </p:nvSpPr>
        <p:spPr>
          <a:xfrm>
            <a:off x="741737" y="1253772"/>
            <a:ext cx="11002779" cy="107721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Organization 1 </a:t>
            </a:r>
            <a:r>
              <a:rPr b="0" i="0" lang="en-US" sz="3200" u="none" cap="none" strike="noStrike">
                <a:solidFill>
                  <a:srgbClr val="000000"/>
                </a:solidFill>
                <a:latin typeface="Calibri"/>
                <a:ea typeface="Calibri"/>
                <a:cs typeface="Calibri"/>
                <a:sym typeface="Calibri"/>
              </a:rPr>
              <a:t>moves from Fly-By-Night-ISP to ISPs-R-Us</a:t>
            </a:r>
            <a:endParaRPr/>
          </a:p>
          <a:p>
            <a:pPr indent="-342900" lvl="0" marL="342900" marR="0" rtl="0" algn="l">
              <a:lnSpc>
                <a:spcPct val="10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ISPs-R-Us now advertises a more specific route to </a:t>
            </a:r>
            <a:r>
              <a:rPr b="0" i="0" lang="en-US" sz="2800" u="none" cap="none" strike="noStrike">
                <a:solidFill>
                  <a:srgbClr val="000000"/>
                </a:solidFill>
                <a:latin typeface="Calibri"/>
                <a:ea typeface="Calibri"/>
                <a:cs typeface="Calibri"/>
                <a:sym typeface="Calibri"/>
              </a:rPr>
              <a:t>Organization 1</a:t>
            </a:r>
            <a:endParaRPr b="0" i="0" sz="3200" u="none" cap="none" strike="noStrike">
              <a:solidFill>
                <a:srgbClr val="000000"/>
              </a:solidFill>
              <a:latin typeface="Calibri"/>
              <a:ea typeface="Calibri"/>
              <a:cs typeface="Calibri"/>
              <a:sym typeface="Calibri"/>
            </a:endParaRPr>
          </a:p>
        </p:txBody>
      </p:sp>
      <p:cxnSp>
        <p:nvCxnSpPr>
          <p:cNvPr id="4250" name="Google Shape;4250;p66"/>
          <p:cNvCxnSpPr/>
          <p:nvPr/>
        </p:nvCxnSpPr>
        <p:spPr>
          <a:xfrm flipH="1" rot="10800000">
            <a:off x="4303322" y="5787297"/>
            <a:ext cx="333375" cy="247650"/>
          </a:xfrm>
          <a:prstGeom prst="straightConnector1">
            <a:avLst/>
          </a:prstGeom>
          <a:noFill/>
          <a:ln cap="flat" cmpd="sng" w="19050">
            <a:solidFill>
              <a:schemeClr val="dk1"/>
            </a:solidFill>
            <a:prstDash val="solid"/>
            <a:round/>
            <a:headEnd len="med" w="med" type="none"/>
            <a:tailEnd len="med" w="med" type="none"/>
          </a:ln>
        </p:spPr>
      </p:cxnSp>
      <p:grpSp>
        <p:nvGrpSpPr>
          <p:cNvPr id="4251" name="Google Shape;4251;p66"/>
          <p:cNvGrpSpPr/>
          <p:nvPr/>
        </p:nvGrpSpPr>
        <p:grpSpPr>
          <a:xfrm>
            <a:off x="2073587" y="5735794"/>
            <a:ext cx="2342448" cy="619828"/>
            <a:chOff x="2073587" y="5735794"/>
            <a:chExt cx="2342448" cy="619828"/>
          </a:xfrm>
        </p:grpSpPr>
        <p:grpSp>
          <p:nvGrpSpPr>
            <p:cNvPr id="4252" name="Google Shape;4252;p66"/>
            <p:cNvGrpSpPr/>
            <p:nvPr/>
          </p:nvGrpSpPr>
          <p:grpSpPr>
            <a:xfrm>
              <a:off x="2077647" y="5950810"/>
              <a:ext cx="2338388" cy="404812"/>
              <a:chOff x="1004" y="1639"/>
              <a:chExt cx="1473" cy="255"/>
            </a:xfrm>
          </p:grpSpPr>
          <p:sp>
            <p:nvSpPr>
              <p:cNvPr id="4253" name="Google Shape;4253;p66"/>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54" name="Google Shape;4254;p66"/>
              <p:cNvSpPr txBox="1"/>
              <p:nvPr/>
            </p:nvSpPr>
            <p:spPr>
              <a:xfrm>
                <a:off x="1226" y="1664"/>
                <a:ext cx="970" cy="212"/>
              </a:xfrm>
              <a:prstGeom prst="rect">
                <a:avLst/>
              </a:prstGeom>
              <a:solidFill>
                <a:srgbClr val="9CE0F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200.23.18.0/23</a:t>
                </a:r>
                <a:endParaRPr b="0" i="0" sz="1800" u="none" cap="none" strike="noStrike">
                  <a:solidFill>
                    <a:srgbClr val="000000"/>
                  </a:solidFill>
                  <a:latin typeface="Arial"/>
                  <a:ea typeface="Arial"/>
                  <a:cs typeface="Arial"/>
                  <a:sym typeface="Arial"/>
                </a:endParaRPr>
              </a:p>
            </p:txBody>
          </p:sp>
        </p:grpSp>
        <p:sp>
          <p:nvSpPr>
            <p:cNvPr id="4255" name="Google Shape;4255;p66"/>
            <p:cNvSpPr txBox="1"/>
            <p:nvPr/>
          </p:nvSpPr>
          <p:spPr>
            <a:xfrm>
              <a:off x="2073587" y="5735794"/>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1</a:t>
              </a:r>
              <a:endParaRPr/>
            </a:p>
          </p:txBody>
        </p:sp>
      </p:grpSp>
      <p:sp>
        <p:nvSpPr>
          <p:cNvPr id="4256" name="Google Shape;4256;p66"/>
          <p:cNvSpPr txBox="1"/>
          <p:nvPr/>
        </p:nvSpPr>
        <p:spPr>
          <a:xfrm>
            <a:off x="6580161" y="6089469"/>
            <a:ext cx="173957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 </a:t>
            </a:r>
            <a:r>
              <a:rPr b="0" i="0" lang="en-US" sz="1400" u="sng" cap="none" strike="noStrike">
                <a:solidFill>
                  <a:srgbClr val="CC0000"/>
                </a:solidFill>
                <a:latin typeface="Arial"/>
                <a:ea typeface="Arial"/>
                <a:cs typeface="Arial"/>
                <a:sym typeface="Arial"/>
              </a:rPr>
              <a:t>200.23.18.0/23</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257" name="Google Shape;4257;p6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224"/>
                                        </p:tgtEl>
                                      </p:cBhvr>
                                    </p:animEffect>
                                    <p:set>
                                      <p:cBhvr>
                                        <p:cTn dur="1" fill="hold">
                                          <p:stCondLst>
                                            <p:cond delay="500"/>
                                          </p:stCondLst>
                                        </p:cTn>
                                        <p:tgtEl>
                                          <p:spTgt spid="42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1"/>
                                        </p:tgtEl>
                                        <p:attrNameLst>
                                          <p:attrName>style.visibility</p:attrName>
                                        </p:attrNameLst>
                                      </p:cBhvr>
                                      <p:to>
                                        <p:strVal val="visible"/>
                                      </p:to>
                                    </p:set>
                                    <p:animEffect filter="fade" transition="in">
                                      <p:cBhvr>
                                        <p:cTn dur="500"/>
                                        <p:tgtEl>
                                          <p:spTgt spid="4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6"/>
                                        </p:tgtEl>
                                        <p:attrNameLst>
                                          <p:attrName>style.visibility</p:attrName>
                                        </p:attrNameLst>
                                      </p:cBhvr>
                                      <p:to>
                                        <p:strVal val="visible"/>
                                      </p:to>
                                    </p:set>
                                    <p:animEffect filter="fade" transition="in">
                                      <p:cBhvr>
                                        <p:cTn dur="500"/>
                                        <p:tgtEl>
                                          <p:spTgt spid="4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2" name="Shape 4262"/>
        <p:cNvGrpSpPr/>
        <p:nvPr/>
      </p:nvGrpSpPr>
      <p:grpSpPr>
        <a:xfrm>
          <a:off x="0" y="0"/>
          <a:ext cx="0" cy="0"/>
          <a:chOff x="0" y="0"/>
          <a:chExt cx="0" cy="0"/>
        </a:xfrm>
      </p:grpSpPr>
      <p:sp>
        <p:nvSpPr>
          <p:cNvPr id="4263" name="Google Shape;4263;p67"/>
          <p:cNvSpPr txBox="1"/>
          <p:nvPr>
            <p:ph type="title"/>
          </p:nvPr>
        </p:nvSpPr>
        <p:spPr>
          <a:xfrm>
            <a:off x="703287" y="281163"/>
            <a:ext cx="11078981" cy="106795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A3"/>
              </a:buClr>
              <a:buSzPct val="100000"/>
              <a:buFont typeface="Calibri"/>
              <a:buNone/>
            </a:pPr>
            <a:r>
              <a:rPr lang="en-US" sz="4900"/>
              <a:t>Hierarchical addressing</a:t>
            </a:r>
            <a:r>
              <a:rPr lang="en-US" sz="4800"/>
              <a:t>: more specific routes</a:t>
            </a:r>
            <a:endParaRPr/>
          </a:p>
        </p:txBody>
      </p:sp>
      <p:sp>
        <p:nvSpPr>
          <p:cNvPr id="4264" name="Google Shape;4264;p67"/>
          <p:cNvSpPr/>
          <p:nvPr/>
        </p:nvSpPr>
        <p:spPr>
          <a:xfrm>
            <a:off x="6254542" y="4211091"/>
            <a:ext cx="2019300" cy="295275"/>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4265" name="Google Shape;4265;p67"/>
          <p:cNvCxnSpPr/>
          <p:nvPr/>
        </p:nvCxnSpPr>
        <p:spPr>
          <a:xfrm flipH="1" rot="10800000">
            <a:off x="3911392" y="4487316"/>
            <a:ext cx="895350" cy="457200"/>
          </a:xfrm>
          <a:prstGeom prst="straightConnector1">
            <a:avLst/>
          </a:prstGeom>
          <a:noFill/>
          <a:ln cap="flat" cmpd="sng" w="19050">
            <a:solidFill>
              <a:srgbClr val="000000"/>
            </a:solidFill>
            <a:prstDash val="solid"/>
            <a:round/>
            <a:headEnd len="med" w="med" type="none"/>
            <a:tailEnd len="med" w="med" type="none"/>
          </a:ln>
        </p:spPr>
      </p:cxnSp>
      <p:cxnSp>
        <p:nvCxnSpPr>
          <p:cNvPr id="4266" name="Google Shape;4266;p67"/>
          <p:cNvCxnSpPr/>
          <p:nvPr/>
        </p:nvCxnSpPr>
        <p:spPr>
          <a:xfrm>
            <a:off x="4006642" y="3077616"/>
            <a:ext cx="847725" cy="762000"/>
          </a:xfrm>
          <a:prstGeom prst="straightConnector1">
            <a:avLst/>
          </a:prstGeom>
          <a:noFill/>
          <a:ln cap="flat" cmpd="sng" w="19050">
            <a:solidFill>
              <a:srgbClr val="000000"/>
            </a:solidFill>
            <a:prstDash val="solid"/>
            <a:round/>
            <a:headEnd len="med" w="med" type="none"/>
            <a:tailEnd len="med" w="med" type="none"/>
          </a:ln>
        </p:spPr>
      </p:cxnSp>
      <p:sp>
        <p:nvSpPr>
          <p:cNvPr id="4267" name="Google Shape;4267;p67"/>
          <p:cNvSpPr/>
          <p:nvPr/>
        </p:nvSpPr>
        <p:spPr>
          <a:xfrm>
            <a:off x="4652755" y="3657054"/>
            <a:ext cx="1773237" cy="979487"/>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68" name="Google Shape;4268;p67"/>
          <p:cNvSpPr txBox="1"/>
          <p:nvPr/>
        </p:nvSpPr>
        <p:spPr>
          <a:xfrm>
            <a:off x="6486317" y="3384004"/>
            <a:ext cx="1671638" cy="94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“Send me anything</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with addresses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beginning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200.23.16.0/20”</a:t>
            </a:r>
            <a:endParaRPr b="0" i="0" sz="1400" u="none" cap="none" strike="noStrike">
              <a:solidFill>
                <a:srgbClr val="000000"/>
              </a:solidFill>
              <a:latin typeface="Arial"/>
              <a:ea typeface="Arial"/>
              <a:cs typeface="Arial"/>
              <a:sym typeface="Arial"/>
            </a:endParaRPr>
          </a:p>
        </p:txBody>
      </p:sp>
      <p:grpSp>
        <p:nvGrpSpPr>
          <p:cNvPr id="4269" name="Google Shape;4269;p67"/>
          <p:cNvGrpSpPr/>
          <p:nvPr/>
        </p:nvGrpSpPr>
        <p:grpSpPr>
          <a:xfrm>
            <a:off x="1838117" y="2850604"/>
            <a:ext cx="2338388" cy="404812"/>
            <a:chOff x="1004" y="1639"/>
            <a:chExt cx="1473" cy="255"/>
          </a:xfrm>
        </p:grpSpPr>
        <p:sp>
          <p:nvSpPr>
            <p:cNvPr id="4270" name="Google Shape;4270;p67"/>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71" name="Google Shape;4271;p67"/>
            <p:cNvSpPr txBox="1"/>
            <p:nvPr/>
          </p:nvSpPr>
          <p:spPr>
            <a:xfrm>
              <a:off x="1226" y="1664"/>
              <a:ext cx="970" cy="2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200.23.16.0/23</a:t>
              </a:r>
              <a:endParaRPr b="0" i="0" sz="1800" u="none" cap="none" strike="noStrike">
                <a:solidFill>
                  <a:srgbClr val="000000"/>
                </a:solidFill>
                <a:latin typeface="Arial"/>
                <a:ea typeface="Arial"/>
                <a:cs typeface="Arial"/>
                <a:sym typeface="Arial"/>
              </a:endParaRPr>
            </a:p>
          </p:txBody>
        </p:sp>
      </p:grpSp>
      <p:grpSp>
        <p:nvGrpSpPr>
          <p:cNvPr id="4272" name="Google Shape;4272;p67"/>
          <p:cNvGrpSpPr/>
          <p:nvPr/>
        </p:nvGrpSpPr>
        <p:grpSpPr>
          <a:xfrm>
            <a:off x="1780967" y="4860379"/>
            <a:ext cx="2338388" cy="404812"/>
            <a:chOff x="1004" y="1639"/>
            <a:chExt cx="1473" cy="255"/>
          </a:xfrm>
        </p:grpSpPr>
        <p:sp>
          <p:nvSpPr>
            <p:cNvPr id="4273" name="Google Shape;4273;p67"/>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74" name="Google Shape;4274;p67"/>
            <p:cNvSpPr txBox="1"/>
            <p:nvPr/>
          </p:nvSpPr>
          <p:spPr>
            <a:xfrm>
              <a:off x="1226" y="1664"/>
              <a:ext cx="970" cy="212"/>
            </a:xfrm>
            <a:prstGeom prst="rect">
              <a:avLst/>
            </a:prstGeom>
            <a:solidFill>
              <a:srgbClr val="9CE0F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200.23.30.0/23</a:t>
              </a:r>
              <a:endParaRPr b="0" i="0" sz="1800" u="none" cap="none" strike="noStrike">
                <a:solidFill>
                  <a:srgbClr val="000000"/>
                </a:solidFill>
                <a:latin typeface="Arial"/>
                <a:ea typeface="Arial"/>
                <a:cs typeface="Arial"/>
                <a:sym typeface="Arial"/>
              </a:endParaRPr>
            </a:p>
          </p:txBody>
        </p:sp>
      </p:grpSp>
      <p:sp>
        <p:nvSpPr>
          <p:cNvPr id="4275" name="Google Shape;4275;p67"/>
          <p:cNvSpPr txBox="1"/>
          <p:nvPr/>
        </p:nvSpPr>
        <p:spPr>
          <a:xfrm>
            <a:off x="4686092" y="4088854"/>
            <a:ext cx="150653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Fly-By-Night-ISP</a:t>
            </a:r>
            <a:endParaRPr b="0" i="0" sz="1800" u="none" cap="none" strike="noStrike">
              <a:solidFill>
                <a:srgbClr val="000000"/>
              </a:solidFill>
              <a:latin typeface="Arial"/>
              <a:ea typeface="Arial"/>
              <a:cs typeface="Arial"/>
              <a:sym typeface="Arial"/>
            </a:endParaRPr>
          </a:p>
        </p:txBody>
      </p:sp>
      <p:sp>
        <p:nvSpPr>
          <p:cNvPr id="4276" name="Google Shape;4276;p67"/>
          <p:cNvSpPr/>
          <p:nvPr/>
        </p:nvSpPr>
        <p:spPr>
          <a:xfrm>
            <a:off x="8248442" y="3185566"/>
            <a:ext cx="1444625" cy="2714625"/>
          </a:xfrm>
          <a:custGeom>
            <a:rect b="b" l="l" r="r" t="t"/>
            <a:pathLst>
              <a:path extrusionOk="0" h="1710" w="9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a:gsLst>
              <a:gs pos="0">
                <a:srgbClr val="66CCFF"/>
              </a:gs>
              <a:gs pos="100000">
                <a:srgbClr val="FFFF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77" name="Google Shape;4277;p67"/>
          <p:cNvSpPr txBox="1"/>
          <p:nvPr/>
        </p:nvSpPr>
        <p:spPr>
          <a:xfrm>
            <a:off x="1838117" y="2593429"/>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0</a:t>
            </a:r>
            <a:endParaRPr/>
          </a:p>
        </p:txBody>
      </p:sp>
      <p:sp>
        <p:nvSpPr>
          <p:cNvPr id="4278" name="Google Shape;4278;p67"/>
          <p:cNvSpPr txBox="1"/>
          <p:nvPr/>
        </p:nvSpPr>
        <p:spPr>
          <a:xfrm>
            <a:off x="1866692" y="4603204"/>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7</a:t>
            </a:r>
            <a:endParaRPr/>
          </a:p>
        </p:txBody>
      </p:sp>
      <p:sp>
        <p:nvSpPr>
          <p:cNvPr id="4279" name="Google Shape;4279;p67"/>
          <p:cNvSpPr txBox="1"/>
          <p:nvPr/>
        </p:nvSpPr>
        <p:spPr>
          <a:xfrm>
            <a:off x="8486567" y="4412704"/>
            <a:ext cx="78422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Internet</a:t>
            </a:r>
            <a:endParaRPr/>
          </a:p>
        </p:txBody>
      </p:sp>
      <p:sp>
        <p:nvSpPr>
          <p:cNvPr id="4280" name="Google Shape;4280;p67"/>
          <p:cNvSpPr/>
          <p:nvPr/>
        </p:nvSpPr>
        <p:spPr>
          <a:xfrm>
            <a:off x="4595605" y="4971504"/>
            <a:ext cx="1773237" cy="979487"/>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81" name="Google Shape;4281;p67"/>
          <p:cNvSpPr txBox="1"/>
          <p:nvPr/>
        </p:nvSpPr>
        <p:spPr>
          <a:xfrm>
            <a:off x="4895642" y="5346154"/>
            <a:ext cx="1023938"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ISPs-R-Us</a:t>
            </a:r>
            <a:endParaRPr b="0" i="0" sz="1800" u="none" cap="none" strike="noStrike">
              <a:solidFill>
                <a:srgbClr val="000000"/>
              </a:solidFill>
              <a:latin typeface="Arial"/>
              <a:ea typeface="Arial"/>
              <a:cs typeface="Arial"/>
              <a:sym typeface="Arial"/>
            </a:endParaRPr>
          </a:p>
        </p:txBody>
      </p:sp>
      <p:sp>
        <p:nvSpPr>
          <p:cNvPr id="4282" name="Google Shape;4282;p67"/>
          <p:cNvSpPr/>
          <p:nvPr/>
        </p:nvSpPr>
        <p:spPr>
          <a:xfrm flipH="1" rot="10800000">
            <a:off x="6321217" y="4992141"/>
            <a:ext cx="2019300" cy="295275"/>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4283" name="Google Shape;4283;p67"/>
          <p:cNvCxnSpPr/>
          <p:nvPr/>
        </p:nvCxnSpPr>
        <p:spPr>
          <a:xfrm>
            <a:off x="4111417" y="5535066"/>
            <a:ext cx="485775" cy="0"/>
          </a:xfrm>
          <a:prstGeom prst="straightConnector1">
            <a:avLst/>
          </a:prstGeom>
          <a:noFill/>
          <a:ln cap="flat" cmpd="sng" w="19050">
            <a:solidFill>
              <a:srgbClr val="000000"/>
            </a:solidFill>
            <a:prstDash val="solid"/>
            <a:round/>
            <a:headEnd len="med" w="med" type="none"/>
            <a:tailEnd len="med" w="med" type="none"/>
          </a:ln>
        </p:spPr>
      </p:cxnSp>
      <p:cxnSp>
        <p:nvCxnSpPr>
          <p:cNvPr id="4284" name="Google Shape;4284;p67"/>
          <p:cNvCxnSpPr/>
          <p:nvPr/>
        </p:nvCxnSpPr>
        <p:spPr>
          <a:xfrm flipH="1" rot="10800000">
            <a:off x="3959017" y="5601741"/>
            <a:ext cx="638175" cy="171450"/>
          </a:xfrm>
          <a:prstGeom prst="straightConnector1">
            <a:avLst/>
          </a:prstGeom>
          <a:noFill/>
          <a:ln cap="flat" cmpd="sng" w="19050">
            <a:solidFill>
              <a:srgbClr val="000000"/>
            </a:solidFill>
            <a:prstDash val="solid"/>
            <a:round/>
            <a:headEnd len="med" w="med" type="none"/>
            <a:tailEnd len="med" w="med" type="none"/>
          </a:ln>
        </p:spPr>
      </p:cxnSp>
      <p:cxnSp>
        <p:nvCxnSpPr>
          <p:cNvPr id="4285" name="Google Shape;4285;p67"/>
          <p:cNvCxnSpPr/>
          <p:nvPr/>
        </p:nvCxnSpPr>
        <p:spPr>
          <a:xfrm flipH="1" rot="10800000">
            <a:off x="4397167" y="5849391"/>
            <a:ext cx="247650" cy="409575"/>
          </a:xfrm>
          <a:prstGeom prst="straightConnector1">
            <a:avLst/>
          </a:prstGeom>
          <a:noFill/>
          <a:ln cap="flat" cmpd="sng" w="19050">
            <a:solidFill>
              <a:srgbClr val="000000"/>
            </a:solidFill>
            <a:prstDash val="solid"/>
            <a:round/>
            <a:headEnd len="med" w="med" type="none"/>
            <a:tailEnd len="med" w="med" type="none"/>
          </a:ln>
        </p:spPr>
      </p:cxnSp>
      <p:sp>
        <p:nvSpPr>
          <p:cNvPr id="4286" name="Google Shape;4286;p67"/>
          <p:cNvSpPr txBox="1"/>
          <p:nvPr/>
        </p:nvSpPr>
        <p:spPr>
          <a:xfrm>
            <a:off x="6610142" y="5241379"/>
            <a:ext cx="1671638" cy="942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“Send me anything</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with addresses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beginning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199.31.0.0/16”</a:t>
            </a:r>
            <a:endParaRPr b="0" i="0" sz="1400" u="none" cap="none" strike="noStrike">
              <a:solidFill>
                <a:srgbClr val="000000"/>
              </a:solidFill>
              <a:latin typeface="Arial"/>
              <a:ea typeface="Arial"/>
              <a:cs typeface="Arial"/>
              <a:sym typeface="Arial"/>
            </a:endParaRPr>
          </a:p>
        </p:txBody>
      </p:sp>
      <p:grpSp>
        <p:nvGrpSpPr>
          <p:cNvPr id="4287" name="Google Shape;4287;p67"/>
          <p:cNvGrpSpPr/>
          <p:nvPr/>
        </p:nvGrpSpPr>
        <p:grpSpPr>
          <a:xfrm>
            <a:off x="1885742" y="4031704"/>
            <a:ext cx="2338388" cy="404812"/>
            <a:chOff x="1004" y="1639"/>
            <a:chExt cx="1473" cy="255"/>
          </a:xfrm>
        </p:grpSpPr>
        <p:sp>
          <p:nvSpPr>
            <p:cNvPr id="4288" name="Google Shape;4288;p67"/>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289" name="Google Shape;4289;p67"/>
            <p:cNvSpPr txBox="1"/>
            <p:nvPr/>
          </p:nvSpPr>
          <p:spPr>
            <a:xfrm>
              <a:off x="1226" y="1664"/>
              <a:ext cx="970" cy="212"/>
            </a:xfrm>
            <a:prstGeom prst="rect">
              <a:avLst/>
            </a:prstGeom>
            <a:solidFill>
              <a:srgbClr val="9CE0F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200.23.20.0/23</a:t>
              </a:r>
              <a:endParaRPr b="0" i="0" sz="1800" u="none" cap="none" strike="noStrike">
                <a:solidFill>
                  <a:srgbClr val="000000"/>
                </a:solidFill>
                <a:latin typeface="Arial"/>
                <a:ea typeface="Arial"/>
                <a:cs typeface="Arial"/>
                <a:sym typeface="Arial"/>
              </a:endParaRPr>
            </a:p>
          </p:txBody>
        </p:sp>
      </p:grpSp>
      <p:sp>
        <p:nvSpPr>
          <p:cNvPr id="4290" name="Google Shape;4290;p67"/>
          <p:cNvSpPr txBox="1"/>
          <p:nvPr/>
        </p:nvSpPr>
        <p:spPr>
          <a:xfrm>
            <a:off x="1866692" y="3831679"/>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2</a:t>
            </a:r>
            <a:endParaRPr/>
          </a:p>
        </p:txBody>
      </p:sp>
      <p:grpSp>
        <p:nvGrpSpPr>
          <p:cNvPr id="4291" name="Google Shape;4291;p67"/>
          <p:cNvGrpSpPr/>
          <p:nvPr/>
        </p:nvGrpSpPr>
        <p:grpSpPr>
          <a:xfrm>
            <a:off x="3235117" y="4288879"/>
            <a:ext cx="257175" cy="663575"/>
            <a:chOff x="870" y="2941"/>
            <a:chExt cx="162" cy="418"/>
          </a:xfrm>
        </p:grpSpPr>
        <p:sp>
          <p:nvSpPr>
            <p:cNvPr id="4292" name="Google Shape;4292;p67"/>
            <p:cNvSpPr txBox="1"/>
            <p:nvPr/>
          </p:nvSpPr>
          <p:spPr>
            <a:xfrm>
              <a:off x="872" y="2941"/>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293" name="Google Shape;4293;p67"/>
            <p:cNvSpPr txBox="1"/>
            <p:nvPr/>
          </p:nvSpPr>
          <p:spPr>
            <a:xfrm>
              <a:off x="870" y="302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294" name="Google Shape;4294;p67"/>
            <p:cNvSpPr txBox="1"/>
            <p:nvPr/>
          </p:nvSpPr>
          <p:spPr>
            <a:xfrm>
              <a:off x="871" y="3109"/>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grpSp>
      <p:grpSp>
        <p:nvGrpSpPr>
          <p:cNvPr id="4295" name="Google Shape;4295;p67"/>
          <p:cNvGrpSpPr/>
          <p:nvPr/>
        </p:nvGrpSpPr>
        <p:grpSpPr>
          <a:xfrm>
            <a:off x="4263817" y="3993604"/>
            <a:ext cx="257175" cy="663575"/>
            <a:chOff x="870" y="2941"/>
            <a:chExt cx="162" cy="418"/>
          </a:xfrm>
        </p:grpSpPr>
        <p:sp>
          <p:nvSpPr>
            <p:cNvPr id="4296" name="Google Shape;4296;p67"/>
            <p:cNvSpPr txBox="1"/>
            <p:nvPr/>
          </p:nvSpPr>
          <p:spPr>
            <a:xfrm>
              <a:off x="872" y="2941"/>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297" name="Google Shape;4297;p67"/>
            <p:cNvSpPr txBox="1"/>
            <p:nvPr/>
          </p:nvSpPr>
          <p:spPr>
            <a:xfrm>
              <a:off x="870" y="3026"/>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sp>
          <p:nvSpPr>
            <p:cNvPr id="4298" name="Google Shape;4298;p67"/>
            <p:cNvSpPr txBox="1"/>
            <p:nvPr/>
          </p:nvSpPr>
          <p:spPr>
            <a:xfrm>
              <a:off x="871" y="3109"/>
              <a:ext cx="16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a:t>
              </a:r>
              <a:endParaRPr b="0" i="0" sz="2000" u="none" cap="none" strike="noStrike">
                <a:solidFill>
                  <a:srgbClr val="000000"/>
                </a:solidFill>
                <a:latin typeface="Arial"/>
                <a:ea typeface="Arial"/>
                <a:cs typeface="Arial"/>
                <a:sym typeface="Arial"/>
              </a:endParaRPr>
            </a:p>
          </p:txBody>
        </p:sp>
      </p:grpSp>
      <p:sp>
        <p:nvSpPr>
          <p:cNvPr id="4299" name="Google Shape;4299;p67"/>
          <p:cNvSpPr txBox="1"/>
          <p:nvPr/>
        </p:nvSpPr>
        <p:spPr>
          <a:xfrm>
            <a:off x="741737" y="1253772"/>
            <a:ext cx="11002779" cy="107721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Organization 1 </a:t>
            </a:r>
            <a:r>
              <a:rPr b="0" i="0" lang="en-US" sz="3200" u="none" cap="none" strike="noStrike">
                <a:solidFill>
                  <a:srgbClr val="000000"/>
                </a:solidFill>
                <a:latin typeface="Calibri"/>
                <a:ea typeface="Calibri"/>
                <a:cs typeface="Calibri"/>
                <a:sym typeface="Calibri"/>
              </a:rPr>
              <a:t>moves from Fly-By-Night-ISP to ISPs-R-Us</a:t>
            </a:r>
            <a:endParaRPr/>
          </a:p>
          <a:p>
            <a:pPr indent="-342900" lvl="0" marL="342900" marR="0" rtl="0" algn="l">
              <a:lnSpc>
                <a:spcPct val="10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ISPs-R-Us now advertises a more specific route to </a:t>
            </a:r>
            <a:r>
              <a:rPr b="0" i="0" lang="en-US" sz="2800" u="none" cap="none" strike="noStrike">
                <a:solidFill>
                  <a:srgbClr val="000000"/>
                </a:solidFill>
                <a:latin typeface="Calibri"/>
                <a:ea typeface="Calibri"/>
                <a:cs typeface="Calibri"/>
                <a:sym typeface="Calibri"/>
              </a:rPr>
              <a:t>Organization 1</a:t>
            </a:r>
            <a:endParaRPr b="0" i="0" sz="3200" u="none" cap="none" strike="noStrike">
              <a:solidFill>
                <a:srgbClr val="000000"/>
              </a:solidFill>
              <a:latin typeface="Calibri"/>
              <a:ea typeface="Calibri"/>
              <a:cs typeface="Calibri"/>
              <a:sym typeface="Calibri"/>
            </a:endParaRPr>
          </a:p>
        </p:txBody>
      </p:sp>
      <p:cxnSp>
        <p:nvCxnSpPr>
          <p:cNvPr id="4300" name="Google Shape;4300;p67"/>
          <p:cNvCxnSpPr/>
          <p:nvPr/>
        </p:nvCxnSpPr>
        <p:spPr>
          <a:xfrm flipH="1" rot="10800000">
            <a:off x="4303322" y="5787297"/>
            <a:ext cx="333375" cy="247650"/>
          </a:xfrm>
          <a:prstGeom prst="straightConnector1">
            <a:avLst/>
          </a:prstGeom>
          <a:noFill/>
          <a:ln cap="flat" cmpd="sng" w="19050">
            <a:solidFill>
              <a:schemeClr val="dk1"/>
            </a:solidFill>
            <a:prstDash val="solid"/>
            <a:round/>
            <a:headEnd len="med" w="med" type="none"/>
            <a:tailEnd len="med" w="med" type="none"/>
          </a:ln>
        </p:spPr>
      </p:cxnSp>
      <p:grpSp>
        <p:nvGrpSpPr>
          <p:cNvPr id="4301" name="Google Shape;4301;p67"/>
          <p:cNvGrpSpPr/>
          <p:nvPr/>
        </p:nvGrpSpPr>
        <p:grpSpPr>
          <a:xfrm>
            <a:off x="2073587" y="5735794"/>
            <a:ext cx="2342448" cy="619828"/>
            <a:chOff x="2073587" y="5735794"/>
            <a:chExt cx="2342448" cy="619828"/>
          </a:xfrm>
        </p:grpSpPr>
        <p:grpSp>
          <p:nvGrpSpPr>
            <p:cNvPr id="4302" name="Google Shape;4302;p67"/>
            <p:cNvGrpSpPr/>
            <p:nvPr/>
          </p:nvGrpSpPr>
          <p:grpSpPr>
            <a:xfrm>
              <a:off x="2077647" y="5950810"/>
              <a:ext cx="2338388" cy="404812"/>
              <a:chOff x="1004" y="1639"/>
              <a:chExt cx="1473" cy="255"/>
            </a:xfrm>
          </p:grpSpPr>
          <p:sp>
            <p:nvSpPr>
              <p:cNvPr id="4303" name="Google Shape;4303;p67"/>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04" name="Google Shape;4304;p67"/>
              <p:cNvSpPr txBox="1"/>
              <p:nvPr/>
            </p:nvSpPr>
            <p:spPr>
              <a:xfrm>
                <a:off x="1226" y="1664"/>
                <a:ext cx="970" cy="212"/>
              </a:xfrm>
              <a:prstGeom prst="rect">
                <a:avLst/>
              </a:prstGeom>
              <a:solidFill>
                <a:srgbClr val="9CE0FA"/>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200.23.18.0/23</a:t>
                </a:r>
                <a:endParaRPr b="0" i="0" sz="1800" u="none" cap="none" strike="noStrike">
                  <a:solidFill>
                    <a:srgbClr val="000000"/>
                  </a:solidFill>
                  <a:latin typeface="Arial"/>
                  <a:ea typeface="Arial"/>
                  <a:cs typeface="Arial"/>
                  <a:sym typeface="Arial"/>
                </a:endParaRPr>
              </a:p>
            </p:txBody>
          </p:sp>
        </p:grpSp>
        <p:sp>
          <p:nvSpPr>
            <p:cNvPr id="4305" name="Google Shape;4305;p67"/>
            <p:cNvSpPr txBox="1"/>
            <p:nvPr/>
          </p:nvSpPr>
          <p:spPr>
            <a:xfrm>
              <a:off x="2073587" y="5735794"/>
              <a:ext cx="13366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Organization 1</a:t>
              </a:r>
              <a:endParaRPr/>
            </a:p>
          </p:txBody>
        </p:sp>
      </p:grpSp>
      <p:sp>
        <p:nvSpPr>
          <p:cNvPr id="4306" name="Google Shape;4306;p67"/>
          <p:cNvSpPr txBox="1"/>
          <p:nvPr/>
        </p:nvSpPr>
        <p:spPr>
          <a:xfrm>
            <a:off x="6580161" y="6089469"/>
            <a:ext cx="173957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“or </a:t>
            </a:r>
            <a:r>
              <a:rPr b="0" i="0" lang="en-US" sz="1400" u="sng" cap="none" strike="noStrike">
                <a:solidFill>
                  <a:srgbClr val="CC0000"/>
                </a:solidFill>
                <a:latin typeface="Arial"/>
                <a:ea typeface="Arial"/>
                <a:cs typeface="Arial"/>
                <a:sym typeface="Arial"/>
              </a:rPr>
              <a:t>200.23.18.0/23</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307" name="Google Shape;4307;p67"/>
          <p:cNvSpPr/>
          <p:nvPr/>
        </p:nvSpPr>
        <p:spPr>
          <a:xfrm>
            <a:off x="4049486" y="4865915"/>
            <a:ext cx="5274129" cy="1257299"/>
          </a:xfrm>
          <a:custGeom>
            <a:rect b="b" l="l" r="r" t="t"/>
            <a:pathLst>
              <a:path extrusionOk="0" h="1257299" w="5274129">
                <a:moveTo>
                  <a:pt x="5274129" y="0"/>
                </a:moveTo>
                <a:lnTo>
                  <a:pt x="849085" y="718457"/>
                </a:lnTo>
                <a:lnTo>
                  <a:pt x="0" y="1257299"/>
                </a:lnTo>
              </a:path>
            </a:pathLst>
          </a:custGeom>
          <a:noFill/>
          <a:ln cap="flat" cmpd="sng" w="76200">
            <a:solidFill>
              <a:srgbClr val="3333CC"/>
            </a:solidFill>
            <a:prstDash val="solid"/>
            <a:miter lim="800000"/>
            <a:headEnd len="sm" w="sm" type="none"/>
            <a:tailEnd len="med" w="med" type="triangl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08" name="Google Shape;4308;p6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7"/>
                                        </p:tgtEl>
                                        <p:attrNameLst>
                                          <p:attrName>style.visibility</p:attrName>
                                        </p:attrNameLst>
                                      </p:cBhvr>
                                      <p:to>
                                        <p:strVal val="visible"/>
                                      </p:to>
                                    </p:set>
                                    <p:animEffect filter="fade" transition="in">
                                      <p:cBhvr>
                                        <p:cTn dur="1000"/>
                                        <p:tgtEl>
                                          <p:spTgt spid="4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3" name="Shape 4313"/>
        <p:cNvGrpSpPr/>
        <p:nvPr/>
      </p:nvGrpSpPr>
      <p:grpSpPr>
        <a:xfrm>
          <a:off x="0" y="0"/>
          <a:ext cx="0" cy="0"/>
          <a:chOff x="0" y="0"/>
          <a:chExt cx="0" cy="0"/>
        </a:xfrm>
      </p:grpSpPr>
      <p:sp>
        <p:nvSpPr>
          <p:cNvPr id="4314" name="Google Shape;4314;p68"/>
          <p:cNvSpPr txBox="1"/>
          <p:nvPr>
            <p:ph type="title"/>
          </p:nvPr>
        </p:nvSpPr>
        <p:spPr>
          <a:xfrm>
            <a:off x="703288" y="281163"/>
            <a:ext cx="10515600" cy="1067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IP addressing: last words ...</a:t>
            </a:r>
            <a:endParaRPr sz="4800"/>
          </a:p>
        </p:txBody>
      </p:sp>
      <p:sp>
        <p:nvSpPr>
          <p:cNvPr id="4315" name="Google Shape;4315;p68"/>
          <p:cNvSpPr txBox="1"/>
          <p:nvPr/>
        </p:nvSpPr>
        <p:spPr>
          <a:xfrm>
            <a:off x="519278" y="1328204"/>
            <a:ext cx="5815260" cy="5099099"/>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None/>
            </a:pPr>
            <a:r>
              <a:rPr b="0" i="1" lang="en-US" sz="2800" u="none" cap="none" strike="noStrike">
                <a:solidFill>
                  <a:srgbClr val="CC0000"/>
                </a:solidFill>
                <a:latin typeface="Calibri"/>
                <a:ea typeface="Calibri"/>
                <a:cs typeface="Calibri"/>
                <a:sym typeface="Calibri"/>
              </a:rPr>
              <a:t>Q:</a:t>
            </a:r>
            <a:r>
              <a:rPr b="0" i="0" lang="en-US" sz="2800" u="none" cap="none" strike="noStrike">
                <a:solidFill>
                  <a:srgbClr val="000000"/>
                </a:solidFill>
                <a:latin typeface="Calibri"/>
                <a:ea typeface="Calibri"/>
                <a:cs typeface="Calibri"/>
                <a:sym typeface="Calibri"/>
              </a:rPr>
              <a:t> how does an ISP get block of addresses?</a:t>
            </a:r>
            <a:endParaRPr/>
          </a:p>
          <a:p>
            <a:pPr indent="-222250" lvl="0" marL="352425" marR="0" rtl="0" algn="l">
              <a:lnSpc>
                <a:spcPct val="90000"/>
              </a:lnSpc>
              <a:spcBef>
                <a:spcPts val="1000"/>
              </a:spcBef>
              <a:spcAft>
                <a:spcPts val="0"/>
              </a:spcAft>
              <a:buClr>
                <a:srgbClr val="0000A3"/>
              </a:buClr>
              <a:buSzPts val="2800"/>
              <a:buFont typeface="Noto Sans Symbols"/>
              <a:buNone/>
            </a:pPr>
            <a:r>
              <a:rPr b="0" i="1" lang="en-US" sz="2800" u="none" cap="none" strike="noStrike">
                <a:solidFill>
                  <a:srgbClr val="CC0000"/>
                </a:solidFill>
                <a:latin typeface="Calibri"/>
                <a:ea typeface="Calibri"/>
                <a:cs typeface="Calibri"/>
                <a:sym typeface="Calibri"/>
              </a:rPr>
              <a:t>A:</a:t>
            </a:r>
            <a:r>
              <a:rPr b="0" i="0" lang="en-US" sz="2800" u="none" cap="none" strike="noStrike">
                <a:solidFill>
                  <a:srgbClr val="FF0000"/>
                </a:solidFill>
                <a:latin typeface="Calibri"/>
                <a:ea typeface="Calibri"/>
                <a:cs typeface="Calibri"/>
                <a:sym typeface="Calibri"/>
              </a:rPr>
              <a:t> </a:t>
            </a:r>
            <a:r>
              <a:rPr b="0" i="0" lang="en-US" sz="2800" u="none" cap="none" strike="noStrike">
                <a:solidFill>
                  <a:srgbClr val="000099"/>
                </a:solidFill>
                <a:latin typeface="Calibri"/>
                <a:ea typeface="Calibri"/>
                <a:cs typeface="Calibri"/>
                <a:sym typeface="Calibri"/>
              </a:rPr>
              <a:t>ICANN</a:t>
            </a:r>
            <a:r>
              <a:rPr b="0" i="0" lang="en-US" sz="2800" u="none" cap="none" strike="noStrike">
                <a:solidFill>
                  <a:srgbClr val="000000"/>
                </a:solidFill>
                <a:latin typeface="Calibri"/>
                <a:ea typeface="Calibri"/>
                <a:cs typeface="Calibri"/>
                <a:sym typeface="Calibri"/>
              </a:rPr>
              <a:t>: </a:t>
            </a:r>
            <a:r>
              <a:rPr b="0" i="0" lang="en-US" sz="2800" u="none" cap="none" strike="noStrike">
                <a:solidFill>
                  <a:srgbClr val="000099"/>
                </a:solidFill>
                <a:latin typeface="Calibri"/>
                <a:ea typeface="Calibri"/>
                <a:cs typeface="Calibri"/>
                <a:sym typeface="Calibri"/>
              </a:rPr>
              <a:t>I</a:t>
            </a:r>
            <a:r>
              <a:rPr b="0" i="0" lang="en-US" sz="2800" u="none" cap="none" strike="noStrike">
                <a:solidFill>
                  <a:srgbClr val="000000"/>
                </a:solidFill>
                <a:latin typeface="Calibri"/>
                <a:ea typeface="Calibri"/>
                <a:cs typeface="Calibri"/>
                <a:sym typeface="Calibri"/>
              </a:rPr>
              <a:t>nternet </a:t>
            </a:r>
            <a:r>
              <a:rPr b="0" i="0" lang="en-US" sz="2800" u="none" cap="none" strike="noStrike">
                <a:solidFill>
                  <a:srgbClr val="000099"/>
                </a:solidFill>
                <a:latin typeface="Calibri"/>
                <a:ea typeface="Calibri"/>
                <a:cs typeface="Calibri"/>
                <a:sym typeface="Calibri"/>
              </a:rPr>
              <a:t>C</a:t>
            </a:r>
            <a:r>
              <a:rPr b="0" i="0" lang="en-US" sz="2800" u="none" cap="none" strike="noStrike">
                <a:solidFill>
                  <a:srgbClr val="000000"/>
                </a:solidFill>
                <a:latin typeface="Calibri"/>
                <a:ea typeface="Calibri"/>
                <a:cs typeface="Calibri"/>
                <a:sym typeface="Calibri"/>
              </a:rPr>
              <a:t>orporation for </a:t>
            </a:r>
            <a:r>
              <a:rPr b="0" i="0" lang="en-US" sz="2800" u="none" cap="none" strike="noStrike">
                <a:solidFill>
                  <a:srgbClr val="000099"/>
                </a:solidFill>
                <a:latin typeface="Calibri"/>
                <a:ea typeface="Calibri"/>
                <a:cs typeface="Calibri"/>
                <a:sym typeface="Calibri"/>
              </a:rPr>
              <a:t>A</a:t>
            </a:r>
            <a:r>
              <a:rPr b="0" i="0" lang="en-US" sz="2800" u="none" cap="none" strike="noStrike">
                <a:solidFill>
                  <a:srgbClr val="000000"/>
                </a:solidFill>
                <a:latin typeface="Calibri"/>
                <a:ea typeface="Calibri"/>
                <a:cs typeface="Calibri"/>
                <a:sym typeface="Calibri"/>
              </a:rPr>
              <a:t>ssigned  </a:t>
            </a:r>
            <a:r>
              <a:rPr b="0" i="0" lang="en-US" sz="2800" u="none" cap="none" strike="noStrike">
                <a:solidFill>
                  <a:srgbClr val="000099"/>
                </a:solidFill>
                <a:latin typeface="Calibri"/>
                <a:ea typeface="Calibri"/>
                <a:cs typeface="Calibri"/>
                <a:sym typeface="Calibri"/>
              </a:rPr>
              <a:t>N</a:t>
            </a:r>
            <a:r>
              <a:rPr b="0" i="0" lang="en-US" sz="2800" u="none" cap="none" strike="noStrike">
                <a:solidFill>
                  <a:srgbClr val="000000"/>
                </a:solidFill>
                <a:latin typeface="Calibri"/>
                <a:ea typeface="Calibri"/>
                <a:cs typeface="Calibri"/>
                <a:sym typeface="Calibri"/>
              </a:rPr>
              <a:t>ames and </a:t>
            </a:r>
            <a:r>
              <a:rPr b="0" i="0" lang="en-US" sz="2800" u="none" cap="none" strike="noStrike">
                <a:solidFill>
                  <a:srgbClr val="000099"/>
                </a:solidFill>
                <a:latin typeface="Calibri"/>
                <a:ea typeface="Calibri"/>
                <a:cs typeface="Calibri"/>
                <a:sym typeface="Calibri"/>
              </a:rPr>
              <a:t>N</a:t>
            </a:r>
            <a:r>
              <a:rPr b="0" i="0" lang="en-US" sz="2800" u="none" cap="none" strike="noStrike">
                <a:solidFill>
                  <a:srgbClr val="000000"/>
                </a:solidFill>
                <a:latin typeface="Calibri"/>
                <a:ea typeface="Calibri"/>
                <a:cs typeface="Calibri"/>
                <a:sym typeface="Calibri"/>
              </a:rPr>
              <a:t>umbers http://www.icann.org/</a:t>
            </a:r>
            <a:endParaRPr/>
          </a:p>
          <a:p>
            <a:pPr indent="-234950" lvl="1" marL="574675"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allocates IP addresses, through </a:t>
            </a:r>
            <a:r>
              <a:rPr b="0" i="0" lang="en-US" sz="2800" u="none" cap="none" strike="noStrike">
                <a:solidFill>
                  <a:srgbClr val="0000A3"/>
                </a:solidFill>
                <a:latin typeface="Calibri"/>
                <a:ea typeface="Calibri"/>
                <a:cs typeface="Calibri"/>
                <a:sym typeface="Calibri"/>
              </a:rPr>
              <a:t>5 regional registries (RRs) </a:t>
            </a:r>
            <a:r>
              <a:rPr b="0" i="0" lang="en-US" sz="2400" u="none" cap="none" strike="noStrike">
                <a:solidFill>
                  <a:srgbClr val="000000"/>
                </a:solidFill>
                <a:latin typeface="Calibri"/>
                <a:ea typeface="Calibri"/>
                <a:cs typeface="Calibri"/>
                <a:sym typeface="Calibri"/>
              </a:rPr>
              <a:t>(who may then allocate to local registries)</a:t>
            </a:r>
            <a:endParaRPr/>
          </a:p>
          <a:p>
            <a:pPr indent="-234950" lvl="1" marL="574675"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manages DNS root zone, including delegation of individual TLD (.com, .edu , …) management </a:t>
            </a:r>
            <a:endParaRPr/>
          </a:p>
          <a:p>
            <a:pPr indent="0" lvl="1" marL="463550" marR="0" rtl="0" algn="l">
              <a:lnSpc>
                <a:spcPct val="90000"/>
              </a:lnSpc>
              <a:spcBef>
                <a:spcPts val="500"/>
              </a:spcBef>
              <a:spcAft>
                <a:spcPts val="0"/>
              </a:spcAft>
              <a:buClr>
                <a:srgbClr val="0000A8"/>
              </a:buClr>
              <a:buSzPts val="2800"/>
              <a:buFont typeface="Arial"/>
              <a:buNone/>
            </a:pPr>
            <a:r>
              <a:t/>
            </a:r>
            <a:endParaRPr b="0" i="0" sz="2800" u="none" cap="none" strike="noStrike">
              <a:solidFill>
                <a:srgbClr val="000000"/>
              </a:solidFill>
              <a:latin typeface="Calibri"/>
              <a:ea typeface="Calibri"/>
              <a:cs typeface="Calibri"/>
              <a:sym typeface="Calibri"/>
            </a:endParaRPr>
          </a:p>
        </p:txBody>
      </p:sp>
      <p:sp>
        <p:nvSpPr>
          <p:cNvPr id="4316" name="Google Shape;4316;p68"/>
          <p:cNvSpPr txBox="1"/>
          <p:nvPr/>
        </p:nvSpPr>
        <p:spPr>
          <a:xfrm>
            <a:off x="6780931" y="1374589"/>
            <a:ext cx="5040009" cy="3634734"/>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None/>
            </a:pPr>
            <a:r>
              <a:rPr b="0" i="1" lang="en-US" sz="2800" u="none" cap="none" strike="noStrike">
                <a:solidFill>
                  <a:srgbClr val="CC0000"/>
                </a:solidFill>
                <a:latin typeface="Calibri"/>
                <a:ea typeface="Calibri"/>
                <a:cs typeface="Calibri"/>
                <a:sym typeface="Calibri"/>
              </a:rPr>
              <a:t>Q:</a:t>
            </a:r>
            <a:r>
              <a:rPr b="0" i="0" lang="en-US" sz="2800" u="none" cap="none" strike="noStrike">
                <a:solidFill>
                  <a:srgbClr val="000000"/>
                </a:solidFill>
                <a:latin typeface="Calibri"/>
                <a:ea typeface="Calibri"/>
                <a:cs typeface="Calibri"/>
                <a:sym typeface="Calibri"/>
              </a:rPr>
              <a:t> are there enough 32-bit IP addresses?</a:t>
            </a:r>
            <a:endParaRPr/>
          </a:p>
          <a:p>
            <a:pPr indent="-274638" lvl="0" marL="404813"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ICANN allocated last chunk of IPv4 addresses to RRs in 2011</a:t>
            </a:r>
            <a:endParaRPr/>
          </a:p>
          <a:p>
            <a:pPr indent="-274638" lvl="0" marL="404813"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NAT (next) helps IPv4 address space exhaustion</a:t>
            </a:r>
            <a:endParaRPr/>
          </a:p>
          <a:p>
            <a:pPr indent="-274638" lvl="0" marL="404813" marR="0" rtl="0" algn="l">
              <a:lnSpc>
                <a:spcPct val="90000"/>
              </a:lnSpc>
              <a:spcBef>
                <a:spcPts val="10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IPv6 has 128-bit address space</a:t>
            </a:r>
            <a:endParaRPr/>
          </a:p>
        </p:txBody>
      </p:sp>
      <p:sp>
        <p:nvSpPr>
          <p:cNvPr id="4317" name="Google Shape;4317;p68"/>
          <p:cNvSpPr txBox="1"/>
          <p:nvPr/>
        </p:nvSpPr>
        <p:spPr>
          <a:xfrm flipH="1">
            <a:off x="7150541" y="5049079"/>
            <a:ext cx="4511372"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"Who the hell knew how much address space we needed?"  Vint Cerf (reflecting on decision to make IPv4 address 32 bits long)</a:t>
            </a:r>
            <a:endParaRPr/>
          </a:p>
        </p:txBody>
      </p:sp>
      <p:sp>
        <p:nvSpPr>
          <p:cNvPr id="4318" name="Google Shape;4318;p6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5">
                                            <p:txEl>
                                              <p:pRg end="0" st="0"/>
                                            </p:txEl>
                                          </p:spTgt>
                                        </p:tgtEl>
                                        <p:attrNameLst>
                                          <p:attrName>style.visibility</p:attrName>
                                        </p:attrNameLst>
                                      </p:cBhvr>
                                      <p:to>
                                        <p:strVal val="visible"/>
                                      </p:to>
                                    </p:set>
                                    <p:animEffect filter="fade" transition="in">
                                      <p:cBhvr>
                                        <p:cTn dur="500"/>
                                        <p:tgtEl>
                                          <p:spTgt spid="43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5">
                                            <p:txEl>
                                              <p:pRg end="1" st="1"/>
                                            </p:txEl>
                                          </p:spTgt>
                                        </p:tgtEl>
                                        <p:attrNameLst>
                                          <p:attrName>style.visibility</p:attrName>
                                        </p:attrNameLst>
                                      </p:cBhvr>
                                      <p:to>
                                        <p:strVal val="visible"/>
                                      </p:to>
                                    </p:set>
                                    <p:animEffect filter="fade" transition="in">
                                      <p:cBhvr>
                                        <p:cTn dur="500"/>
                                        <p:tgtEl>
                                          <p:spTgt spid="43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5">
                                            <p:txEl>
                                              <p:pRg end="2" st="2"/>
                                            </p:txEl>
                                          </p:spTgt>
                                        </p:tgtEl>
                                        <p:attrNameLst>
                                          <p:attrName>style.visibility</p:attrName>
                                        </p:attrNameLst>
                                      </p:cBhvr>
                                      <p:to>
                                        <p:strVal val="visible"/>
                                      </p:to>
                                    </p:set>
                                    <p:animEffect filter="fade" transition="in">
                                      <p:cBhvr>
                                        <p:cTn dur="500"/>
                                        <p:tgtEl>
                                          <p:spTgt spid="43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5">
                                            <p:txEl>
                                              <p:pRg end="3" st="3"/>
                                            </p:txEl>
                                          </p:spTgt>
                                        </p:tgtEl>
                                        <p:attrNameLst>
                                          <p:attrName>style.visibility</p:attrName>
                                        </p:attrNameLst>
                                      </p:cBhvr>
                                      <p:to>
                                        <p:strVal val="visible"/>
                                      </p:to>
                                    </p:set>
                                    <p:animEffect filter="fade" transition="in">
                                      <p:cBhvr>
                                        <p:cTn dur="500"/>
                                        <p:tgtEl>
                                          <p:spTgt spid="431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5">
                                            <p:txEl>
                                              <p:pRg end="4" st="4"/>
                                            </p:txEl>
                                          </p:spTgt>
                                        </p:tgtEl>
                                        <p:attrNameLst>
                                          <p:attrName>style.visibility</p:attrName>
                                        </p:attrNameLst>
                                      </p:cBhvr>
                                      <p:to>
                                        <p:strVal val="visible"/>
                                      </p:to>
                                    </p:set>
                                    <p:animEffect filter="fade" transition="in">
                                      <p:cBhvr>
                                        <p:cTn dur="500"/>
                                        <p:tgtEl>
                                          <p:spTgt spid="431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6">
                                            <p:txEl>
                                              <p:pRg end="0" st="0"/>
                                            </p:txEl>
                                          </p:spTgt>
                                        </p:tgtEl>
                                        <p:attrNameLst>
                                          <p:attrName>style.visibility</p:attrName>
                                        </p:attrNameLst>
                                      </p:cBhvr>
                                      <p:to>
                                        <p:strVal val="visible"/>
                                      </p:to>
                                    </p:set>
                                    <p:animEffect filter="fade" transition="in">
                                      <p:cBhvr>
                                        <p:cTn dur="500"/>
                                        <p:tgtEl>
                                          <p:spTgt spid="43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6">
                                            <p:txEl>
                                              <p:pRg end="1" st="1"/>
                                            </p:txEl>
                                          </p:spTgt>
                                        </p:tgtEl>
                                        <p:attrNameLst>
                                          <p:attrName>style.visibility</p:attrName>
                                        </p:attrNameLst>
                                      </p:cBhvr>
                                      <p:to>
                                        <p:strVal val="visible"/>
                                      </p:to>
                                    </p:set>
                                    <p:animEffect filter="fade" transition="in">
                                      <p:cBhvr>
                                        <p:cTn dur="500"/>
                                        <p:tgtEl>
                                          <p:spTgt spid="43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6">
                                            <p:txEl>
                                              <p:pRg end="2" st="2"/>
                                            </p:txEl>
                                          </p:spTgt>
                                        </p:tgtEl>
                                        <p:attrNameLst>
                                          <p:attrName>style.visibility</p:attrName>
                                        </p:attrNameLst>
                                      </p:cBhvr>
                                      <p:to>
                                        <p:strVal val="visible"/>
                                      </p:to>
                                    </p:set>
                                    <p:animEffect filter="fade" transition="in">
                                      <p:cBhvr>
                                        <p:cTn dur="500"/>
                                        <p:tgtEl>
                                          <p:spTgt spid="43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6">
                                            <p:txEl>
                                              <p:pRg end="3" st="3"/>
                                            </p:txEl>
                                          </p:spTgt>
                                        </p:tgtEl>
                                        <p:attrNameLst>
                                          <p:attrName>style.visibility</p:attrName>
                                        </p:attrNameLst>
                                      </p:cBhvr>
                                      <p:to>
                                        <p:strVal val="visible"/>
                                      </p:to>
                                    </p:set>
                                    <p:animEffect filter="fade" transition="in">
                                      <p:cBhvr>
                                        <p:cTn dur="500"/>
                                        <p:tgtEl>
                                          <p:spTgt spid="43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7"/>
                                        </p:tgtEl>
                                        <p:attrNameLst>
                                          <p:attrName>style.visibility</p:attrName>
                                        </p:attrNameLst>
                                      </p:cBhvr>
                                      <p:to>
                                        <p:strVal val="visible"/>
                                      </p:to>
                                    </p:set>
                                    <p:animEffect filter="fade" transition="in">
                                      <p:cBhvr>
                                        <p:cTn dur="500"/>
                                        <p:tgtEl>
                                          <p:spTgt spid="4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3" name="Shape 4323"/>
        <p:cNvGrpSpPr/>
        <p:nvPr/>
      </p:nvGrpSpPr>
      <p:grpSpPr>
        <a:xfrm>
          <a:off x="0" y="0"/>
          <a:ext cx="0" cy="0"/>
          <a:chOff x="0" y="0"/>
          <a:chExt cx="0" cy="0"/>
        </a:xfrm>
      </p:grpSpPr>
      <p:sp>
        <p:nvSpPr>
          <p:cNvPr id="4324" name="Google Shape;4324;p69"/>
          <p:cNvSpPr txBox="1"/>
          <p:nvPr>
            <p:ph type="title"/>
          </p:nvPr>
        </p:nvSpPr>
        <p:spPr>
          <a:xfrm>
            <a:off x="798691" y="28932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4325" name="Google Shape;4325;p69"/>
          <p:cNvSpPr txBox="1"/>
          <p:nvPr>
            <p:ph idx="2" type="body"/>
          </p:nvPr>
        </p:nvSpPr>
        <p:spPr>
          <a:xfrm>
            <a:off x="570089" y="1428299"/>
            <a:ext cx="6618109" cy="5197353"/>
          </a:xfrm>
          <a:prstGeom prst="rect">
            <a:avLst/>
          </a:prstGeom>
          <a:noFill/>
          <a:ln>
            <a:noFill/>
          </a:ln>
        </p:spPr>
        <p:txBody>
          <a:bodyPr anchorCtr="0" anchor="t" bIns="45700" lIns="91425" spcFirstLastPara="1" rIns="91425" wrap="square" tIns="45700">
            <a:noAutofit/>
          </a:bodyPr>
          <a:lstStyle/>
          <a:p>
            <a:pPr indent="-277813" lvl="0" marL="407988" rtl="0" algn="l">
              <a:lnSpc>
                <a:spcPct val="90000"/>
              </a:lnSpc>
              <a:spcBef>
                <a:spcPts val="0"/>
              </a:spcBef>
              <a:spcAft>
                <a:spcPts val="0"/>
              </a:spcAft>
              <a:buClr>
                <a:srgbClr val="BFBFBF"/>
              </a:buClr>
              <a:buSzPts val="3200"/>
              <a:buChar char="▪"/>
            </a:pPr>
            <a:r>
              <a:rPr lang="en-US" sz="3200">
                <a:solidFill>
                  <a:srgbClr val="BFBFBF"/>
                </a:solidFill>
              </a:rPr>
              <a:t>Network layer: overview</a:t>
            </a:r>
            <a:endParaRPr/>
          </a:p>
          <a:p>
            <a:pPr indent="-231775" lvl="1" marL="695325" rtl="0" algn="l">
              <a:lnSpc>
                <a:spcPct val="90000"/>
              </a:lnSpc>
              <a:spcBef>
                <a:spcPts val="600"/>
              </a:spcBef>
              <a:spcAft>
                <a:spcPts val="0"/>
              </a:spcAft>
              <a:buClr>
                <a:srgbClr val="BFBFBF"/>
              </a:buClr>
              <a:buSzPts val="2800"/>
              <a:buChar char="•"/>
            </a:pPr>
            <a:r>
              <a:rPr lang="en-US" sz="2800">
                <a:solidFill>
                  <a:srgbClr val="BFBFBF"/>
                </a:solidFill>
              </a:rPr>
              <a:t>data plane</a:t>
            </a:r>
            <a:endParaRPr/>
          </a:p>
          <a:p>
            <a:pPr indent="-231775" lvl="1" marL="695325" rtl="0" algn="l">
              <a:lnSpc>
                <a:spcPct val="90000"/>
              </a:lnSpc>
              <a:spcBef>
                <a:spcPts val="600"/>
              </a:spcBef>
              <a:spcAft>
                <a:spcPts val="0"/>
              </a:spcAft>
              <a:buClr>
                <a:srgbClr val="BFBFBF"/>
              </a:buClr>
              <a:buSzPts val="2800"/>
              <a:buChar char="•"/>
            </a:pPr>
            <a:r>
              <a:rPr lang="en-US" sz="2800">
                <a:solidFill>
                  <a:srgbClr val="BFBFBF"/>
                </a:solidFill>
              </a:rPr>
              <a:t>control plane</a:t>
            </a:r>
            <a:endParaRPr/>
          </a:p>
          <a:p>
            <a:pPr indent="-277813" lvl="0" marL="407988" rtl="0" algn="l">
              <a:lnSpc>
                <a:spcPct val="90000"/>
              </a:lnSpc>
              <a:spcBef>
                <a:spcPts val="600"/>
              </a:spcBef>
              <a:spcAft>
                <a:spcPts val="0"/>
              </a:spcAft>
              <a:buClr>
                <a:srgbClr val="BFBFBF"/>
              </a:buClr>
              <a:buSzPts val="3200"/>
              <a:buChar char="▪"/>
            </a:pPr>
            <a:r>
              <a:rPr lang="en-US" sz="3200">
                <a:solidFill>
                  <a:srgbClr val="BFBFBF"/>
                </a:solidFill>
              </a:rPr>
              <a:t>What’s inside a router</a:t>
            </a:r>
            <a:endParaRPr/>
          </a:p>
          <a:p>
            <a:pPr indent="-231775" lvl="1" marL="695325" rtl="0" algn="l">
              <a:lnSpc>
                <a:spcPct val="90000"/>
              </a:lnSpc>
              <a:spcBef>
                <a:spcPts val="600"/>
              </a:spcBef>
              <a:spcAft>
                <a:spcPts val="0"/>
              </a:spcAft>
              <a:buClr>
                <a:srgbClr val="BFBFBF"/>
              </a:buClr>
              <a:buSzPts val="2800"/>
              <a:buChar char="•"/>
            </a:pPr>
            <a:r>
              <a:rPr lang="en-US" sz="2800">
                <a:solidFill>
                  <a:srgbClr val="BFBFBF"/>
                </a:solidFill>
              </a:rPr>
              <a:t>input ports, switching, output ports</a:t>
            </a:r>
            <a:endParaRPr/>
          </a:p>
          <a:p>
            <a:pPr indent="-231775" lvl="1" marL="695325" rtl="0" algn="l">
              <a:lnSpc>
                <a:spcPct val="90000"/>
              </a:lnSpc>
              <a:spcBef>
                <a:spcPts val="600"/>
              </a:spcBef>
              <a:spcAft>
                <a:spcPts val="0"/>
              </a:spcAft>
              <a:buClr>
                <a:srgbClr val="BFBFBF"/>
              </a:buClr>
              <a:buSzPts val="2800"/>
              <a:buChar char="•"/>
            </a:pPr>
            <a:r>
              <a:rPr lang="en-US" sz="2800">
                <a:solidFill>
                  <a:srgbClr val="BFBFBF"/>
                </a:solidFill>
              </a:rPr>
              <a:t>buffer management, scheduling</a:t>
            </a:r>
            <a:endParaRPr/>
          </a:p>
          <a:p>
            <a:pPr indent="-277813" lvl="0" marL="407988" rtl="0" algn="l">
              <a:lnSpc>
                <a:spcPct val="90000"/>
              </a:lnSpc>
              <a:spcBef>
                <a:spcPts val="600"/>
              </a:spcBef>
              <a:spcAft>
                <a:spcPts val="0"/>
              </a:spcAft>
              <a:buSzPts val="3200"/>
              <a:buChar char="▪"/>
            </a:pPr>
            <a:r>
              <a:rPr lang="en-US" sz="3200"/>
              <a:t>IP: the Internet Protocol</a:t>
            </a:r>
            <a:endParaRPr/>
          </a:p>
          <a:p>
            <a:pPr indent="-231775" lvl="1" marL="695325" rtl="0" algn="l">
              <a:lnSpc>
                <a:spcPct val="90000"/>
              </a:lnSpc>
              <a:spcBef>
                <a:spcPts val="400"/>
              </a:spcBef>
              <a:spcAft>
                <a:spcPts val="0"/>
              </a:spcAft>
              <a:buClr>
                <a:srgbClr val="0000A3"/>
              </a:buClr>
              <a:buSzPts val="2800"/>
              <a:buChar char="•"/>
            </a:pPr>
            <a:r>
              <a:rPr lang="en-US" sz="2800"/>
              <a:t>datagram format</a:t>
            </a:r>
            <a:endParaRPr/>
          </a:p>
          <a:p>
            <a:pPr indent="-231775" lvl="1" marL="695325" rtl="0" algn="l">
              <a:lnSpc>
                <a:spcPct val="90000"/>
              </a:lnSpc>
              <a:spcBef>
                <a:spcPts val="400"/>
              </a:spcBef>
              <a:spcAft>
                <a:spcPts val="0"/>
              </a:spcAft>
              <a:buClr>
                <a:srgbClr val="0000A3"/>
              </a:buClr>
              <a:buSzPts val="2800"/>
              <a:buChar char="•"/>
            </a:pPr>
            <a:r>
              <a:rPr lang="en-US" sz="2800"/>
              <a:t>addressing</a:t>
            </a:r>
            <a:endParaRPr/>
          </a:p>
          <a:p>
            <a:pPr indent="-231775" lvl="1" marL="695325" rtl="0" algn="l">
              <a:lnSpc>
                <a:spcPct val="90000"/>
              </a:lnSpc>
              <a:spcBef>
                <a:spcPts val="400"/>
              </a:spcBef>
              <a:spcAft>
                <a:spcPts val="0"/>
              </a:spcAft>
              <a:buClr>
                <a:srgbClr val="0000A3"/>
              </a:buClr>
              <a:buSzPts val="2800"/>
              <a:buChar char="•"/>
            </a:pPr>
            <a:r>
              <a:rPr lang="en-US" sz="2800">
                <a:solidFill>
                  <a:srgbClr val="0000A3"/>
                </a:solidFill>
              </a:rPr>
              <a:t>network address translation</a:t>
            </a:r>
            <a:endParaRPr/>
          </a:p>
          <a:p>
            <a:pPr indent="-231775" lvl="1" marL="695325" rtl="0" algn="l">
              <a:lnSpc>
                <a:spcPct val="90000"/>
              </a:lnSpc>
              <a:spcBef>
                <a:spcPts val="400"/>
              </a:spcBef>
              <a:spcAft>
                <a:spcPts val="0"/>
              </a:spcAft>
              <a:buClr>
                <a:srgbClr val="0000A3"/>
              </a:buClr>
              <a:buSzPts val="2800"/>
              <a:buChar char="•"/>
            </a:pPr>
            <a:r>
              <a:rPr lang="en-US" sz="2800">
                <a:solidFill>
                  <a:srgbClr val="0000A3"/>
                </a:solidFill>
              </a:rPr>
              <a:t>IPv6</a:t>
            </a:r>
            <a:endParaRPr/>
          </a:p>
        </p:txBody>
      </p:sp>
      <p:pic>
        <p:nvPicPr>
          <p:cNvPr descr="A train crossing a bridge over a body of water&#10;&#10;Description automatically generated" id="4326" name="Google Shape;4326;p69"/>
          <p:cNvPicPr preferRelativeResize="0"/>
          <p:nvPr/>
        </p:nvPicPr>
        <p:blipFill rotWithShape="1">
          <a:blip r:embed="rId3">
            <a:alphaModFix/>
          </a:blip>
          <a:srcRect b="0" l="0" r="0" t="0"/>
          <a:stretch/>
        </p:blipFill>
        <p:spPr>
          <a:xfrm>
            <a:off x="8015288" y="1379196"/>
            <a:ext cx="3102316" cy="2326737"/>
          </a:xfrm>
          <a:prstGeom prst="rect">
            <a:avLst/>
          </a:prstGeom>
          <a:noFill/>
          <a:ln>
            <a:noFill/>
          </a:ln>
        </p:spPr>
      </p:pic>
      <p:sp>
        <p:nvSpPr>
          <p:cNvPr id="4327" name="Google Shape;4327;p69"/>
          <p:cNvSpPr txBox="1"/>
          <p:nvPr/>
        </p:nvSpPr>
        <p:spPr>
          <a:xfrm>
            <a:off x="6186488" y="4277300"/>
            <a:ext cx="6005512" cy="1937764"/>
          </a:xfrm>
          <a:prstGeom prst="rect">
            <a:avLst/>
          </a:prstGeom>
          <a:noFill/>
          <a:ln>
            <a:noFill/>
          </a:ln>
        </p:spPr>
        <p:txBody>
          <a:bodyPr anchorCtr="0" anchor="t" bIns="45700" lIns="91425" spcFirstLastPara="1" rIns="91425" wrap="square" tIns="45700">
            <a:normAutofit lnSpcReduction="10000"/>
          </a:bodyPr>
          <a:lstStyle/>
          <a:p>
            <a:pPr indent="-277813" lvl="0" marL="407988" marR="0" rtl="0" algn="l">
              <a:lnSpc>
                <a:spcPct val="90000"/>
              </a:lnSpc>
              <a:spcBef>
                <a:spcPts val="0"/>
              </a:spcBef>
              <a:spcAft>
                <a:spcPts val="0"/>
              </a:spcAft>
              <a:buClr>
                <a:srgbClr val="BFBFBF"/>
              </a:buClr>
              <a:buSzPts val="3200"/>
              <a:buFont typeface="Noto Sans Symbols"/>
              <a:buChar char="▪"/>
            </a:pPr>
            <a:r>
              <a:rPr lang="en-US" sz="3200">
                <a:solidFill>
                  <a:srgbClr val="BFBFBF"/>
                </a:solidFill>
                <a:latin typeface="Calibri"/>
                <a:ea typeface="Calibri"/>
                <a:cs typeface="Calibri"/>
                <a:sym typeface="Calibri"/>
              </a:rPr>
              <a:t>Generalized Forwarding, SDN</a:t>
            </a:r>
            <a:endParaRPr/>
          </a:p>
          <a:p>
            <a:pPr indent="-231775" lvl="1" marL="695325" marR="0" rtl="0" algn="l">
              <a:lnSpc>
                <a:spcPct val="90000"/>
              </a:lnSpc>
              <a:spcBef>
                <a:spcPts val="60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match+action</a:t>
            </a:r>
            <a:endParaRPr/>
          </a:p>
          <a:p>
            <a:pPr indent="-231775" lvl="1" marL="695325" marR="0" rtl="0" algn="l">
              <a:lnSpc>
                <a:spcPct val="90000"/>
              </a:lnSpc>
              <a:spcBef>
                <a:spcPts val="60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OpenFlow: match+action in action</a:t>
            </a:r>
            <a:endParaRPr/>
          </a:p>
          <a:p>
            <a:pPr indent="-277813" lvl="0" marL="407988" marR="0" rtl="0" algn="l">
              <a:lnSpc>
                <a:spcPct val="90000"/>
              </a:lnSpc>
              <a:spcBef>
                <a:spcPts val="600"/>
              </a:spcBef>
              <a:spcAft>
                <a:spcPts val="0"/>
              </a:spcAft>
              <a:buClr>
                <a:srgbClr val="BFBFBF"/>
              </a:buClr>
              <a:buSzPts val="3200"/>
              <a:buFont typeface="Noto Sans Symbols"/>
              <a:buChar char="▪"/>
            </a:pPr>
            <a:r>
              <a:rPr lang="en-US" sz="3200">
                <a:solidFill>
                  <a:srgbClr val="BFBFBF"/>
                </a:solidFill>
                <a:latin typeface="Calibri"/>
                <a:ea typeface="Calibri"/>
                <a:cs typeface="Calibri"/>
                <a:sym typeface="Calibri"/>
              </a:rPr>
              <a:t>Middleboxes</a:t>
            </a:r>
            <a:endParaRPr/>
          </a:p>
          <a:p>
            <a:pPr indent="-79375" lvl="1" marL="695325" marR="0" rtl="0" algn="l">
              <a:lnSpc>
                <a:spcPct val="90000"/>
              </a:lnSpc>
              <a:spcBef>
                <a:spcPts val="500"/>
              </a:spcBef>
              <a:spcAft>
                <a:spcPts val="0"/>
              </a:spcAft>
              <a:buClr>
                <a:srgbClr val="0000A8"/>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328" name="Google Shape;4328;p6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3" name="Shape 4333"/>
        <p:cNvGrpSpPr/>
        <p:nvPr/>
      </p:nvGrpSpPr>
      <p:grpSpPr>
        <a:xfrm>
          <a:off x="0" y="0"/>
          <a:ext cx="0" cy="0"/>
          <a:chOff x="0" y="0"/>
          <a:chExt cx="0" cy="0"/>
        </a:xfrm>
      </p:grpSpPr>
      <p:sp>
        <p:nvSpPr>
          <p:cNvPr id="4334" name="Google Shape;4334;p70"/>
          <p:cNvSpPr/>
          <p:nvPr/>
        </p:nvSpPr>
        <p:spPr>
          <a:xfrm>
            <a:off x="6624872" y="2978590"/>
            <a:ext cx="3273778" cy="2294055"/>
          </a:xfrm>
          <a:custGeom>
            <a:rect b="b" l="l" r="r" t="t"/>
            <a:pathLst>
              <a:path extrusionOk="0" h="1699" w="2355">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335" name="Google Shape;4335;p70"/>
          <p:cNvSpPr txBox="1"/>
          <p:nvPr/>
        </p:nvSpPr>
        <p:spPr>
          <a:xfrm>
            <a:off x="9236240" y="3264692"/>
            <a:ext cx="859531" cy="353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10.0.0.1</a:t>
            </a:r>
            <a:endParaRPr/>
          </a:p>
        </p:txBody>
      </p:sp>
      <p:sp>
        <p:nvSpPr>
          <p:cNvPr id="4336" name="Google Shape;4336;p70"/>
          <p:cNvSpPr txBox="1"/>
          <p:nvPr/>
        </p:nvSpPr>
        <p:spPr>
          <a:xfrm>
            <a:off x="9181489" y="3988217"/>
            <a:ext cx="859531" cy="353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10.0.0.2</a:t>
            </a:r>
            <a:endParaRPr/>
          </a:p>
        </p:txBody>
      </p:sp>
      <p:sp>
        <p:nvSpPr>
          <p:cNvPr id="4337" name="Google Shape;4337;p70"/>
          <p:cNvSpPr txBox="1"/>
          <p:nvPr/>
        </p:nvSpPr>
        <p:spPr>
          <a:xfrm>
            <a:off x="9155136" y="4742372"/>
            <a:ext cx="859531" cy="353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10.0.0.3</a:t>
            </a:r>
            <a:endParaRPr/>
          </a:p>
        </p:txBody>
      </p:sp>
      <p:sp>
        <p:nvSpPr>
          <p:cNvPr id="4338" name="Google Shape;4338;p70"/>
          <p:cNvSpPr txBox="1"/>
          <p:nvPr/>
        </p:nvSpPr>
        <p:spPr>
          <a:xfrm>
            <a:off x="6464854" y="3424079"/>
            <a:ext cx="859531" cy="353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10.0.0.4</a:t>
            </a:r>
            <a:endParaRPr/>
          </a:p>
        </p:txBody>
      </p:sp>
      <p:cxnSp>
        <p:nvCxnSpPr>
          <p:cNvPr id="4339" name="Google Shape;4339;p70"/>
          <p:cNvCxnSpPr/>
          <p:nvPr/>
        </p:nvCxnSpPr>
        <p:spPr>
          <a:xfrm>
            <a:off x="6820885" y="3727909"/>
            <a:ext cx="2090" cy="358873"/>
          </a:xfrm>
          <a:prstGeom prst="straightConnector1">
            <a:avLst/>
          </a:prstGeom>
          <a:noFill/>
          <a:ln cap="flat" cmpd="sng" w="19050">
            <a:solidFill>
              <a:srgbClr val="000000"/>
            </a:solidFill>
            <a:prstDash val="solid"/>
            <a:round/>
            <a:headEnd len="med" w="med" type="none"/>
            <a:tailEnd len="med" w="med" type="triangle"/>
          </a:ln>
        </p:spPr>
      </p:cxnSp>
      <p:sp>
        <p:nvSpPr>
          <p:cNvPr id="4340" name="Google Shape;4340;p70"/>
          <p:cNvSpPr txBox="1"/>
          <p:nvPr/>
        </p:nvSpPr>
        <p:spPr>
          <a:xfrm>
            <a:off x="6679771" y="2473869"/>
            <a:ext cx="2802851" cy="569468"/>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local network (e.g., home network) 10.0.0/24</a:t>
            </a:r>
            <a:endParaRPr/>
          </a:p>
        </p:txBody>
      </p:sp>
      <p:cxnSp>
        <p:nvCxnSpPr>
          <p:cNvPr id="4341" name="Google Shape;4341;p70"/>
          <p:cNvCxnSpPr/>
          <p:nvPr/>
        </p:nvCxnSpPr>
        <p:spPr>
          <a:xfrm>
            <a:off x="9417628" y="2709128"/>
            <a:ext cx="1124665" cy="0"/>
          </a:xfrm>
          <a:prstGeom prst="straightConnector1">
            <a:avLst/>
          </a:prstGeom>
          <a:noFill/>
          <a:ln cap="flat" cmpd="sng" w="9525">
            <a:solidFill>
              <a:srgbClr val="000000"/>
            </a:solidFill>
            <a:prstDash val="solid"/>
            <a:round/>
            <a:headEnd len="med" w="med" type="none"/>
            <a:tailEnd len="med" w="med" type="triangle"/>
          </a:ln>
        </p:spPr>
      </p:cxnSp>
      <p:cxnSp>
        <p:nvCxnSpPr>
          <p:cNvPr id="4342" name="Google Shape;4342;p70"/>
          <p:cNvCxnSpPr/>
          <p:nvPr/>
        </p:nvCxnSpPr>
        <p:spPr>
          <a:xfrm>
            <a:off x="6205244" y="2589251"/>
            <a:ext cx="0" cy="1128251"/>
          </a:xfrm>
          <a:prstGeom prst="straightConnector1">
            <a:avLst/>
          </a:prstGeom>
          <a:noFill/>
          <a:ln cap="flat" cmpd="sng" w="9525">
            <a:solidFill>
              <a:srgbClr val="000000"/>
            </a:solidFill>
            <a:prstDash val="solid"/>
            <a:round/>
            <a:headEnd len="med" w="med" type="none"/>
            <a:tailEnd len="med" w="med" type="none"/>
          </a:ln>
        </p:spPr>
      </p:cxnSp>
      <p:cxnSp>
        <p:nvCxnSpPr>
          <p:cNvPr id="4343" name="Google Shape;4343;p70"/>
          <p:cNvCxnSpPr/>
          <p:nvPr/>
        </p:nvCxnSpPr>
        <p:spPr>
          <a:xfrm rot="10800000">
            <a:off x="6344943" y="2721791"/>
            <a:ext cx="427910" cy="4474"/>
          </a:xfrm>
          <a:prstGeom prst="straightConnector1">
            <a:avLst/>
          </a:prstGeom>
          <a:noFill/>
          <a:ln cap="flat" cmpd="sng" w="9525">
            <a:solidFill>
              <a:srgbClr val="000000"/>
            </a:solidFill>
            <a:prstDash val="solid"/>
            <a:round/>
            <a:headEnd len="med" w="med" type="none"/>
            <a:tailEnd len="med" w="med" type="triangle"/>
          </a:ln>
        </p:spPr>
      </p:cxnSp>
      <p:grpSp>
        <p:nvGrpSpPr>
          <p:cNvPr id="4344" name="Google Shape;4344;p70"/>
          <p:cNvGrpSpPr/>
          <p:nvPr/>
        </p:nvGrpSpPr>
        <p:grpSpPr>
          <a:xfrm flipH="1">
            <a:off x="9988255" y="3097875"/>
            <a:ext cx="641350" cy="583178"/>
            <a:chOff x="-44" y="1473"/>
            <a:chExt cx="981" cy="1105"/>
          </a:xfrm>
        </p:grpSpPr>
        <p:pic>
          <p:nvPicPr>
            <p:cNvPr descr="desktop_computer_stylized_medium" id="4345" name="Google Shape;4345;p7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346" name="Google Shape;4346;p7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4347" name="Google Shape;4347;p70"/>
          <p:cNvGrpSpPr/>
          <p:nvPr/>
        </p:nvGrpSpPr>
        <p:grpSpPr>
          <a:xfrm flipH="1">
            <a:off x="9915055" y="3818933"/>
            <a:ext cx="641350" cy="583178"/>
            <a:chOff x="-44" y="1473"/>
            <a:chExt cx="981" cy="1105"/>
          </a:xfrm>
        </p:grpSpPr>
        <p:pic>
          <p:nvPicPr>
            <p:cNvPr descr="desktop_computer_stylized_medium" id="4348" name="Google Shape;4348;p7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349" name="Google Shape;4349;p7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4350" name="Google Shape;4350;p70"/>
          <p:cNvGrpSpPr/>
          <p:nvPr/>
        </p:nvGrpSpPr>
        <p:grpSpPr>
          <a:xfrm flipH="1">
            <a:off x="9934281" y="4558766"/>
            <a:ext cx="641350" cy="583178"/>
            <a:chOff x="-44" y="1473"/>
            <a:chExt cx="981" cy="1105"/>
          </a:xfrm>
        </p:grpSpPr>
        <p:pic>
          <p:nvPicPr>
            <p:cNvPr descr="desktop_computer_stylized_medium" id="4351" name="Google Shape;4351;p7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352" name="Google Shape;4352;p7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4353" name="Google Shape;4353;p70"/>
          <p:cNvGrpSpPr/>
          <p:nvPr/>
        </p:nvGrpSpPr>
        <p:grpSpPr>
          <a:xfrm>
            <a:off x="2171406" y="2486532"/>
            <a:ext cx="3963988" cy="2445373"/>
            <a:chOff x="2171406" y="2486532"/>
            <a:chExt cx="3963988" cy="2445373"/>
          </a:xfrm>
        </p:grpSpPr>
        <p:sp>
          <p:nvSpPr>
            <p:cNvPr id="4354" name="Google Shape;4354;p70"/>
            <p:cNvSpPr/>
            <p:nvPr/>
          </p:nvSpPr>
          <p:spPr>
            <a:xfrm>
              <a:off x="2171406" y="3444138"/>
              <a:ext cx="3640666" cy="1487767"/>
            </a:xfrm>
            <a:custGeom>
              <a:rect b="b" l="l" r="r" t="t"/>
              <a:pathLst>
                <a:path extrusionOk="0" h="898" w="2425">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a:gsLst>
                <a:gs pos="0">
                  <a:srgbClr val="FFFFFF">
                    <a:alpha val="97647"/>
                  </a:srgbClr>
                </a:gs>
                <a:gs pos="100000">
                  <a:srgbClr val="66CC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4355" name="Google Shape;4355;p70"/>
            <p:cNvSpPr txBox="1"/>
            <p:nvPr/>
          </p:nvSpPr>
          <p:spPr>
            <a:xfrm>
              <a:off x="4504384" y="3410471"/>
              <a:ext cx="1172116" cy="353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138.76.29.7</a:t>
              </a:r>
              <a:endParaRPr/>
            </a:p>
          </p:txBody>
        </p:sp>
        <p:cxnSp>
          <p:nvCxnSpPr>
            <p:cNvPr id="4356" name="Google Shape;4356;p70"/>
            <p:cNvCxnSpPr/>
            <p:nvPr/>
          </p:nvCxnSpPr>
          <p:spPr>
            <a:xfrm rot="10800000">
              <a:off x="5504641" y="3720817"/>
              <a:ext cx="4440" cy="356700"/>
            </a:xfrm>
            <a:prstGeom prst="straightConnector1">
              <a:avLst/>
            </a:prstGeom>
            <a:noFill/>
            <a:ln cap="flat" cmpd="sng" w="19050">
              <a:solidFill>
                <a:srgbClr val="000000"/>
              </a:solidFill>
              <a:prstDash val="solid"/>
              <a:round/>
              <a:headEnd len="med" w="med" type="triangle"/>
              <a:tailEnd len="med" w="med" type="none"/>
            </a:ln>
          </p:spPr>
        </p:cxnSp>
        <p:cxnSp>
          <p:nvCxnSpPr>
            <p:cNvPr id="4357" name="Google Shape;4357;p70"/>
            <p:cNvCxnSpPr/>
            <p:nvPr/>
          </p:nvCxnSpPr>
          <p:spPr>
            <a:xfrm>
              <a:off x="4749506" y="2735046"/>
              <a:ext cx="1385888" cy="0"/>
            </a:xfrm>
            <a:prstGeom prst="straightConnector1">
              <a:avLst/>
            </a:prstGeom>
            <a:noFill/>
            <a:ln cap="flat" cmpd="sng" w="9525">
              <a:solidFill>
                <a:srgbClr val="000000"/>
              </a:solidFill>
              <a:prstDash val="solid"/>
              <a:round/>
              <a:headEnd len="med" w="med" type="none"/>
              <a:tailEnd len="med" w="med" type="triangle"/>
            </a:ln>
          </p:spPr>
        </p:cxnSp>
        <p:cxnSp>
          <p:nvCxnSpPr>
            <p:cNvPr id="4358" name="Google Shape;4358;p70"/>
            <p:cNvCxnSpPr/>
            <p:nvPr/>
          </p:nvCxnSpPr>
          <p:spPr>
            <a:xfrm rot="10800000">
              <a:off x="2938169" y="2721792"/>
              <a:ext cx="898525" cy="0"/>
            </a:xfrm>
            <a:prstGeom prst="straightConnector1">
              <a:avLst/>
            </a:prstGeom>
            <a:noFill/>
            <a:ln cap="flat" cmpd="sng" w="9525">
              <a:solidFill>
                <a:srgbClr val="000000"/>
              </a:solidFill>
              <a:prstDash val="solid"/>
              <a:round/>
              <a:headEnd len="med" w="med" type="none"/>
              <a:tailEnd len="med" w="med" type="triangle"/>
            </a:ln>
          </p:spPr>
        </p:cxnSp>
        <p:sp>
          <p:nvSpPr>
            <p:cNvPr id="4359" name="Google Shape;4359;p70"/>
            <p:cNvSpPr txBox="1"/>
            <p:nvPr/>
          </p:nvSpPr>
          <p:spPr>
            <a:xfrm>
              <a:off x="3829555" y="2486532"/>
              <a:ext cx="950901" cy="616711"/>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rest of</a:t>
              </a:r>
              <a:endParaRPr/>
            </a:p>
            <a:p>
              <a:pPr indent="0" lvl="0" marL="0" marR="0" rtl="0" algn="ctr">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Internet</a:t>
              </a:r>
              <a:endParaRPr/>
            </a:p>
          </p:txBody>
        </p:sp>
        <p:cxnSp>
          <p:nvCxnSpPr>
            <p:cNvPr id="4360" name="Google Shape;4360;p70"/>
            <p:cNvCxnSpPr/>
            <p:nvPr/>
          </p:nvCxnSpPr>
          <p:spPr>
            <a:xfrm>
              <a:off x="2743200" y="4135538"/>
              <a:ext cx="2943752" cy="0"/>
            </a:xfrm>
            <a:prstGeom prst="straightConnector1">
              <a:avLst/>
            </a:prstGeom>
            <a:noFill/>
            <a:ln cap="flat" cmpd="sng" w="25400">
              <a:solidFill>
                <a:schemeClr val="dk1"/>
              </a:solidFill>
              <a:prstDash val="solid"/>
              <a:miter lim="800000"/>
              <a:headEnd len="sm" w="sm" type="none"/>
              <a:tailEnd len="sm" w="sm" type="none"/>
            </a:ln>
          </p:spPr>
        </p:cxnSp>
      </p:grpSp>
      <p:grpSp>
        <p:nvGrpSpPr>
          <p:cNvPr id="4361" name="Google Shape;4361;p70"/>
          <p:cNvGrpSpPr/>
          <p:nvPr/>
        </p:nvGrpSpPr>
        <p:grpSpPr>
          <a:xfrm>
            <a:off x="5685800" y="3913064"/>
            <a:ext cx="1040553" cy="449888"/>
            <a:chOff x="7493876" y="2774731"/>
            <a:chExt cx="1481958" cy="894622"/>
          </a:xfrm>
        </p:grpSpPr>
        <p:sp>
          <p:nvSpPr>
            <p:cNvPr id="4362" name="Google Shape;4362;p7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363" name="Google Shape;4363;p70"/>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364" name="Google Shape;4364;p70"/>
            <p:cNvGrpSpPr/>
            <p:nvPr/>
          </p:nvGrpSpPr>
          <p:grpSpPr>
            <a:xfrm>
              <a:off x="7713663" y="2848339"/>
              <a:ext cx="1042107" cy="425543"/>
              <a:chOff x="7786941" y="2884917"/>
              <a:chExt cx="897649" cy="353919"/>
            </a:xfrm>
          </p:grpSpPr>
          <p:sp>
            <p:nvSpPr>
              <p:cNvPr id="4365" name="Google Shape;4365;p7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6" name="Google Shape;4366;p7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7" name="Google Shape;4367;p7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68" name="Google Shape;4368;p7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cxnSp>
        <p:nvCxnSpPr>
          <p:cNvPr id="4369" name="Google Shape;4369;p70"/>
          <p:cNvCxnSpPr/>
          <p:nvPr/>
        </p:nvCxnSpPr>
        <p:spPr>
          <a:xfrm>
            <a:off x="9757680" y="3564123"/>
            <a:ext cx="293511" cy="0"/>
          </a:xfrm>
          <a:prstGeom prst="straightConnector1">
            <a:avLst/>
          </a:prstGeom>
          <a:noFill/>
          <a:ln cap="flat" cmpd="sng" w="19050">
            <a:solidFill>
              <a:schemeClr val="dk1"/>
            </a:solidFill>
            <a:prstDash val="solid"/>
            <a:miter lim="800000"/>
            <a:headEnd len="sm" w="sm" type="none"/>
            <a:tailEnd len="sm" w="sm" type="none"/>
          </a:ln>
        </p:spPr>
      </p:cxnSp>
      <p:cxnSp>
        <p:nvCxnSpPr>
          <p:cNvPr id="4370" name="Google Shape;4370;p70"/>
          <p:cNvCxnSpPr/>
          <p:nvPr/>
        </p:nvCxnSpPr>
        <p:spPr>
          <a:xfrm>
            <a:off x="9685290" y="4279842"/>
            <a:ext cx="293511" cy="0"/>
          </a:xfrm>
          <a:prstGeom prst="straightConnector1">
            <a:avLst/>
          </a:prstGeom>
          <a:noFill/>
          <a:ln cap="flat" cmpd="sng" w="19050">
            <a:solidFill>
              <a:schemeClr val="dk1"/>
            </a:solidFill>
            <a:prstDash val="solid"/>
            <a:miter lim="800000"/>
            <a:headEnd len="sm" w="sm" type="none"/>
            <a:tailEnd len="sm" w="sm" type="none"/>
          </a:ln>
        </p:spPr>
      </p:cxnSp>
      <p:cxnSp>
        <p:nvCxnSpPr>
          <p:cNvPr id="4371" name="Google Shape;4371;p70"/>
          <p:cNvCxnSpPr/>
          <p:nvPr/>
        </p:nvCxnSpPr>
        <p:spPr>
          <a:xfrm>
            <a:off x="9704340" y="5027371"/>
            <a:ext cx="293511" cy="0"/>
          </a:xfrm>
          <a:prstGeom prst="straightConnector1">
            <a:avLst/>
          </a:prstGeom>
          <a:noFill/>
          <a:ln cap="flat" cmpd="sng" w="19050">
            <a:solidFill>
              <a:schemeClr val="dk1"/>
            </a:solidFill>
            <a:prstDash val="solid"/>
            <a:miter lim="800000"/>
            <a:headEnd len="sm" w="sm" type="none"/>
            <a:tailEnd len="sm" w="sm" type="none"/>
          </a:ln>
        </p:spPr>
      </p:cxnSp>
      <p:sp>
        <p:nvSpPr>
          <p:cNvPr id="4372" name="Google Shape;4372;p70"/>
          <p:cNvSpPr txBox="1"/>
          <p:nvPr>
            <p:ph type="title"/>
          </p:nvPr>
        </p:nvSpPr>
        <p:spPr>
          <a:xfrm>
            <a:off x="703288" y="281163"/>
            <a:ext cx="10515600" cy="1067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NAT: network address translation</a:t>
            </a:r>
            <a:endParaRPr/>
          </a:p>
        </p:txBody>
      </p:sp>
      <p:grpSp>
        <p:nvGrpSpPr>
          <p:cNvPr id="4373" name="Google Shape;4373;p70"/>
          <p:cNvGrpSpPr/>
          <p:nvPr/>
        </p:nvGrpSpPr>
        <p:grpSpPr>
          <a:xfrm>
            <a:off x="6231591" y="4144216"/>
            <a:ext cx="5475817" cy="2433887"/>
            <a:chOff x="6191250" y="3243263"/>
            <a:chExt cx="5475817" cy="2433887"/>
          </a:xfrm>
        </p:grpSpPr>
        <p:sp>
          <p:nvSpPr>
            <p:cNvPr id="4374" name="Google Shape;4374;p70"/>
            <p:cNvSpPr txBox="1"/>
            <p:nvPr/>
          </p:nvSpPr>
          <p:spPr>
            <a:xfrm>
              <a:off x="6191250" y="4640263"/>
              <a:ext cx="5475817" cy="1036887"/>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datagrams with source or destination in this network have 10.0.0/24 address for  source, destination (as usual)</a:t>
              </a:r>
              <a:endParaRPr/>
            </a:p>
          </p:txBody>
        </p:sp>
        <p:cxnSp>
          <p:nvCxnSpPr>
            <p:cNvPr id="4375" name="Google Shape;4375;p70"/>
            <p:cNvCxnSpPr/>
            <p:nvPr/>
          </p:nvCxnSpPr>
          <p:spPr>
            <a:xfrm flipH="1" rot="10800000">
              <a:off x="6731530" y="3243263"/>
              <a:ext cx="668337" cy="1427162"/>
            </a:xfrm>
            <a:prstGeom prst="straightConnector1">
              <a:avLst/>
            </a:prstGeom>
            <a:noFill/>
            <a:ln cap="flat" cmpd="sng" w="9525">
              <a:solidFill>
                <a:srgbClr val="CC0000"/>
              </a:solidFill>
              <a:prstDash val="solid"/>
              <a:round/>
              <a:headEnd len="med" w="med" type="none"/>
              <a:tailEnd len="med" w="med" type="none"/>
            </a:ln>
          </p:spPr>
        </p:cxnSp>
      </p:grpSp>
      <p:grpSp>
        <p:nvGrpSpPr>
          <p:cNvPr id="4376" name="Google Shape;4376;p70"/>
          <p:cNvGrpSpPr/>
          <p:nvPr/>
        </p:nvGrpSpPr>
        <p:grpSpPr>
          <a:xfrm>
            <a:off x="380010" y="4107703"/>
            <a:ext cx="5528261" cy="2475162"/>
            <a:chOff x="339669" y="3206750"/>
            <a:chExt cx="5528261" cy="2475162"/>
          </a:xfrm>
        </p:grpSpPr>
        <p:sp>
          <p:nvSpPr>
            <p:cNvPr id="4377" name="Google Shape;4377;p70"/>
            <p:cNvSpPr txBox="1"/>
            <p:nvPr/>
          </p:nvSpPr>
          <p:spPr>
            <a:xfrm>
              <a:off x="339669" y="4645025"/>
              <a:ext cx="5528261" cy="1036887"/>
            </a:xfrm>
            <a:prstGeom prst="rect">
              <a:avLst/>
            </a:prstGeom>
            <a:noFill/>
            <a:ln>
              <a:noFill/>
            </a:ln>
          </p:spPr>
          <p:txBody>
            <a:bodyPr anchorCtr="0" anchor="t" bIns="45700" lIns="91425" spcFirstLastPara="1" rIns="91425" wrap="square" tIns="45700">
              <a:spAutoFit/>
            </a:bodyPr>
            <a:lstStyle/>
            <a:p>
              <a:pPr indent="0" lvl="0" marL="0" marR="0" rtl="0" algn="r">
                <a:lnSpc>
                  <a:spcPct val="85000"/>
                </a:lnSpc>
                <a:spcBef>
                  <a:spcPts val="0"/>
                </a:spcBef>
                <a:spcAft>
                  <a:spcPts val="0"/>
                </a:spcAft>
                <a:buClr>
                  <a:srgbClr val="CC0000"/>
                </a:buClr>
                <a:buSzPts val="2400"/>
                <a:buFont typeface="Calibri"/>
                <a:buNone/>
              </a:pPr>
              <a:r>
                <a:rPr b="0" i="1" lang="en-US" sz="2400" u="none" cap="none" strike="noStrike">
                  <a:solidFill>
                    <a:srgbClr val="CC0000"/>
                  </a:solidFill>
                  <a:latin typeface="Calibri"/>
                  <a:ea typeface="Calibri"/>
                  <a:cs typeface="Calibri"/>
                  <a:sym typeface="Calibri"/>
                </a:rPr>
                <a:t>all</a:t>
              </a:r>
              <a:r>
                <a:rPr b="0" i="0" lang="en-US" sz="2400" u="none" cap="none" strike="noStrike">
                  <a:solidFill>
                    <a:srgbClr val="CC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datagrams </a:t>
              </a:r>
              <a:r>
                <a:rPr b="0" i="1" lang="en-US" sz="2400" u="none" cap="none" strike="noStrike">
                  <a:solidFill>
                    <a:srgbClr val="CC0000"/>
                  </a:solidFill>
                  <a:latin typeface="Calibri"/>
                  <a:ea typeface="Calibri"/>
                  <a:cs typeface="Calibri"/>
                  <a:sym typeface="Calibri"/>
                </a:rPr>
                <a:t>leaving</a:t>
              </a:r>
              <a:r>
                <a:rPr b="0" i="0" lang="en-US" sz="2400" u="none" cap="none" strike="noStrike">
                  <a:solidFill>
                    <a:srgbClr val="000000"/>
                  </a:solidFill>
                  <a:latin typeface="Calibri"/>
                  <a:ea typeface="Calibri"/>
                  <a:cs typeface="Calibri"/>
                  <a:sym typeface="Calibri"/>
                </a:rPr>
                <a:t> local network have </a:t>
              </a:r>
              <a:r>
                <a:rPr b="0" i="1" lang="en-US" sz="2400" u="none" cap="none" strike="noStrike">
                  <a:solidFill>
                    <a:srgbClr val="CC0000"/>
                  </a:solidFill>
                  <a:latin typeface="Calibri"/>
                  <a:ea typeface="Calibri"/>
                  <a:cs typeface="Calibri"/>
                  <a:sym typeface="Calibri"/>
                </a:rPr>
                <a:t>same</a:t>
              </a:r>
              <a:r>
                <a:rPr b="0" i="0" lang="en-US" sz="2400" u="none" cap="none" strike="noStrike">
                  <a:solidFill>
                    <a:srgbClr val="000000"/>
                  </a:solidFill>
                  <a:latin typeface="Calibri"/>
                  <a:ea typeface="Calibri"/>
                  <a:cs typeface="Calibri"/>
                  <a:sym typeface="Calibri"/>
                </a:rPr>
                <a:t> source NAT IP address: 138.76.29.7,  but </a:t>
              </a:r>
              <a:r>
                <a:rPr b="0" i="1" lang="en-US" sz="2400" u="none" cap="none" strike="noStrike">
                  <a:solidFill>
                    <a:srgbClr val="000000"/>
                  </a:solidFill>
                  <a:latin typeface="Calibri"/>
                  <a:ea typeface="Calibri"/>
                  <a:cs typeface="Calibri"/>
                  <a:sym typeface="Calibri"/>
                </a:rPr>
                <a:t>different</a:t>
              </a:r>
              <a:r>
                <a:rPr b="0" i="0" lang="en-US" sz="2400" u="none" cap="none" strike="noStrike">
                  <a:solidFill>
                    <a:srgbClr val="000000"/>
                  </a:solidFill>
                  <a:latin typeface="Calibri"/>
                  <a:ea typeface="Calibri"/>
                  <a:cs typeface="Calibri"/>
                  <a:sym typeface="Calibri"/>
                </a:rPr>
                <a:t> source port numbers</a:t>
              </a:r>
              <a:endParaRPr/>
            </a:p>
          </p:txBody>
        </p:sp>
        <p:cxnSp>
          <p:nvCxnSpPr>
            <p:cNvPr id="4378" name="Google Shape;4378;p70"/>
            <p:cNvCxnSpPr/>
            <p:nvPr/>
          </p:nvCxnSpPr>
          <p:spPr>
            <a:xfrm flipH="1" rot="10800000">
              <a:off x="4620155" y="3206750"/>
              <a:ext cx="668337" cy="1427163"/>
            </a:xfrm>
            <a:prstGeom prst="straightConnector1">
              <a:avLst/>
            </a:prstGeom>
            <a:noFill/>
            <a:ln cap="flat" cmpd="sng" w="9525">
              <a:solidFill>
                <a:srgbClr val="CC0000"/>
              </a:solidFill>
              <a:prstDash val="solid"/>
              <a:round/>
              <a:headEnd len="med" w="med" type="none"/>
              <a:tailEnd len="med" w="med" type="none"/>
            </a:ln>
          </p:spPr>
        </p:cxnSp>
      </p:grpSp>
      <p:sp>
        <p:nvSpPr>
          <p:cNvPr id="4379" name="Google Shape;4379;p70"/>
          <p:cNvSpPr/>
          <p:nvPr/>
        </p:nvSpPr>
        <p:spPr>
          <a:xfrm>
            <a:off x="438310" y="1328747"/>
            <a:ext cx="11125200" cy="1034129"/>
          </a:xfrm>
          <a:prstGeom prst="rect">
            <a:avLst/>
          </a:prstGeom>
          <a:noFill/>
          <a:ln>
            <a:noFill/>
          </a:ln>
        </p:spPr>
        <p:txBody>
          <a:bodyPr anchorCtr="0" anchor="t" bIns="45700" lIns="91425" spcFirstLastPara="1" rIns="91425" wrap="square" tIns="45700">
            <a:noAutofit/>
          </a:bodyPr>
          <a:lstStyle/>
          <a:p>
            <a:pPr indent="0" lvl="0" marL="239713" marR="0" rtl="0" algn="l">
              <a:lnSpc>
                <a:spcPct val="90000"/>
              </a:lnSpc>
              <a:spcBef>
                <a:spcPts val="0"/>
              </a:spcBef>
              <a:spcAft>
                <a:spcPts val="0"/>
              </a:spcAft>
              <a:buClr>
                <a:srgbClr val="0000A3"/>
              </a:buClr>
              <a:buSzPts val="3600"/>
              <a:buFont typeface="Calibri"/>
              <a:buNone/>
            </a:pPr>
            <a:r>
              <a:rPr b="0" i="0" lang="en-US" sz="3600" u="none" cap="none" strike="noStrike">
                <a:solidFill>
                  <a:srgbClr val="CC0000"/>
                </a:solidFill>
                <a:latin typeface="Calibri"/>
                <a:ea typeface="Calibri"/>
                <a:cs typeface="Calibri"/>
                <a:sym typeface="Calibri"/>
              </a:rPr>
              <a:t>NAT:</a:t>
            </a:r>
            <a:r>
              <a:rPr b="0" i="0" lang="en-US" sz="3600" u="none" cap="none" strike="noStrike">
                <a:solidFill>
                  <a:srgbClr val="000000"/>
                </a:solidFill>
                <a:latin typeface="Calibri"/>
                <a:ea typeface="Calibri"/>
                <a:cs typeface="Calibri"/>
                <a:sym typeface="Calibri"/>
              </a:rPr>
              <a:t> </a:t>
            </a:r>
            <a:r>
              <a:rPr b="0" i="0" lang="en-US" sz="3200" u="none" cap="none" strike="noStrike">
                <a:solidFill>
                  <a:srgbClr val="000000"/>
                </a:solidFill>
                <a:latin typeface="Calibri"/>
                <a:ea typeface="Calibri"/>
                <a:cs typeface="Calibri"/>
                <a:sym typeface="Calibri"/>
              </a:rPr>
              <a:t>all devices in local network share just </a:t>
            </a:r>
            <a:r>
              <a:rPr b="0" i="0" lang="en-US" sz="3200" u="none" cap="none" strike="noStrike">
                <a:solidFill>
                  <a:srgbClr val="C00000"/>
                </a:solidFill>
                <a:latin typeface="Calibri"/>
                <a:ea typeface="Calibri"/>
                <a:cs typeface="Calibri"/>
                <a:sym typeface="Calibri"/>
              </a:rPr>
              <a:t>one</a:t>
            </a:r>
            <a:r>
              <a:rPr b="0" i="0" lang="en-US" sz="3200" u="none" cap="none" strike="noStrike">
                <a:solidFill>
                  <a:srgbClr val="000000"/>
                </a:solidFill>
                <a:latin typeface="Calibri"/>
                <a:ea typeface="Calibri"/>
                <a:cs typeface="Calibri"/>
                <a:sym typeface="Calibri"/>
              </a:rPr>
              <a:t> IPv4 address as far as outside world is concerned</a:t>
            </a:r>
            <a:endParaRPr/>
          </a:p>
        </p:txBody>
      </p:sp>
      <p:cxnSp>
        <p:nvCxnSpPr>
          <p:cNvPr id="4380" name="Google Shape;4380;p70"/>
          <p:cNvCxnSpPr/>
          <p:nvPr/>
        </p:nvCxnSpPr>
        <p:spPr>
          <a:xfrm>
            <a:off x="6743699" y="4124653"/>
            <a:ext cx="548895" cy="0"/>
          </a:xfrm>
          <a:prstGeom prst="straightConnector1">
            <a:avLst/>
          </a:prstGeom>
          <a:noFill/>
          <a:ln cap="flat" cmpd="sng" w="25400">
            <a:solidFill>
              <a:schemeClr val="dk1"/>
            </a:solidFill>
            <a:prstDash val="solid"/>
            <a:miter lim="800000"/>
            <a:headEnd len="sm" w="sm" type="none"/>
            <a:tailEnd len="sm" w="sm" type="none"/>
          </a:ln>
        </p:spPr>
      </p:cxnSp>
      <p:sp>
        <p:nvSpPr>
          <p:cNvPr id="4381" name="Google Shape;4381;p7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3"/>
                                        </p:tgtEl>
                                        <p:attrNameLst>
                                          <p:attrName>style.visibility</p:attrName>
                                        </p:attrNameLst>
                                      </p:cBhvr>
                                      <p:to>
                                        <p:strVal val="visible"/>
                                      </p:to>
                                    </p:set>
                                    <p:animEffect filter="fade" transition="in">
                                      <p:cBhvr>
                                        <p:cTn dur="500"/>
                                        <p:tgtEl>
                                          <p:spTgt spid="4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6"/>
                                        </p:tgtEl>
                                        <p:attrNameLst>
                                          <p:attrName>style.visibility</p:attrName>
                                        </p:attrNameLst>
                                      </p:cBhvr>
                                      <p:to>
                                        <p:strVal val="visible"/>
                                      </p:to>
                                    </p:set>
                                    <p:animEffect filter="fade" transition="in">
                                      <p:cBhvr>
                                        <p:cTn dur="500"/>
                                        <p:tgtEl>
                                          <p:spTgt spid="4376"/>
                                        </p:tgtEl>
                                      </p:cBhvr>
                                    </p:animEffect>
                                  </p:childTnLst>
                                </p:cTn>
                              </p:par>
                              <p:par>
                                <p:cTn fill="hold" nodeType="withEffect" presetClass="entr" presetID="10" presetSubtype="0">
                                  <p:stCondLst>
                                    <p:cond delay="0"/>
                                  </p:stCondLst>
                                  <p:childTnLst>
                                    <p:set>
                                      <p:cBhvr>
                                        <p:cTn dur="1" fill="hold">
                                          <p:stCondLst>
                                            <p:cond delay="0"/>
                                          </p:stCondLst>
                                        </p:cTn>
                                        <p:tgtEl>
                                          <p:spTgt spid="4353"/>
                                        </p:tgtEl>
                                        <p:attrNameLst>
                                          <p:attrName>style.visibility</p:attrName>
                                        </p:attrNameLst>
                                      </p:cBhvr>
                                      <p:to>
                                        <p:strVal val="visible"/>
                                      </p:to>
                                    </p:set>
                                    <p:animEffect filter="fade" transition="in">
                                      <p:cBhvr>
                                        <p:cTn dur="500"/>
                                        <p:tgtEl>
                                          <p:spTgt spid="4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6" name="Shape 4386"/>
        <p:cNvGrpSpPr/>
        <p:nvPr/>
      </p:nvGrpSpPr>
      <p:grpSpPr>
        <a:xfrm>
          <a:off x="0" y="0"/>
          <a:ext cx="0" cy="0"/>
          <a:chOff x="0" y="0"/>
          <a:chExt cx="0" cy="0"/>
        </a:xfrm>
      </p:grpSpPr>
      <p:sp>
        <p:nvSpPr>
          <p:cNvPr id="4387" name="Google Shape;4387;p71"/>
          <p:cNvSpPr txBox="1"/>
          <p:nvPr/>
        </p:nvSpPr>
        <p:spPr>
          <a:xfrm>
            <a:off x="475014" y="1411941"/>
            <a:ext cx="10603804" cy="5284694"/>
          </a:xfrm>
          <a:prstGeom prst="rect">
            <a:avLst/>
          </a:prstGeom>
          <a:noFill/>
          <a:ln>
            <a:noFill/>
          </a:ln>
        </p:spPr>
        <p:txBody>
          <a:bodyPr anchorCtr="0" anchor="t" bIns="45700" lIns="91425" spcFirstLastPara="1" rIns="91425" wrap="square" tIns="45700">
            <a:normAutofit/>
          </a:bodyPr>
          <a:lstStyle/>
          <a:p>
            <a:pPr indent="-290513" lvl="1" marL="695325" marR="0" rtl="0" algn="l">
              <a:lnSpc>
                <a:spcPct val="90000"/>
              </a:lnSpc>
              <a:spcBef>
                <a:spcPts val="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all devices in local network have 32-bit addresses in a “private” IP address space (10/8, 172.16/12, 192.168/16 prefixes) that can only be used in local network</a:t>
            </a:r>
            <a:endParaRPr/>
          </a:p>
          <a:p>
            <a:pPr indent="-290513" lvl="1" marL="695325"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advantages:</a:t>
            </a:r>
            <a:endParaRPr/>
          </a:p>
          <a:p>
            <a:pPr indent="-290513" lvl="2" marL="1143000" marR="0" rtl="0" algn="l">
              <a:lnSpc>
                <a:spcPct val="90000"/>
              </a:lnSpc>
              <a:spcBef>
                <a:spcPts val="500"/>
              </a:spcBef>
              <a:spcAft>
                <a:spcPts val="0"/>
              </a:spcAft>
              <a:buClr>
                <a:srgbClr val="0000A3"/>
              </a:buClr>
              <a:buSzPts val="2800"/>
              <a:buFont typeface="Noto Sans Symbols"/>
              <a:buChar char="▪"/>
            </a:pPr>
            <a:r>
              <a:rPr b="0" i="0" lang="en-US" sz="2800" u="none" cap="none" strike="noStrike">
                <a:solidFill>
                  <a:srgbClr val="000000"/>
                </a:solidFill>
                <a:latin typeface="Calibri"/>
                <a:ea typeface="Calibri"/>
                <a:cs typeface="Calibri"/>
                <a:sym typeface="Calibri"/>
              </a:rPr>
              <a:t>just </a:t>
            </a:r>
            <a:r>
              <a:rPr b="0" i="0" lang="en-US" sz="2800" u="none" cap="none" strike="noStrike">
                <a:solidFill>
                  <a:srgbClr val="C00000"/>
                </a:solidFill>
                <a:latin typeface="Calibri"/>
                <a:ea typeface="Calibri"/>
                <a:cs typeface="Calibri"/>
                <a:sym typeface="Calibri"/>
              </a:rPr>
              <a:t>one</a:t>
            </a:r>
            <a:r>
              <a:rPr b="0" i="0" lang="en-US" sz="2800" u="none" cap="none" strike="noStrike">
                <a:solidFill>
                  <a:srgbClr val="000000"/>
                </a:solidFill>
                <a:latin typeface="Calibri"/>
                <a:ea typeface="Calibri"/>
                <a:cs typeface="Calibri"/>
                <a:sym typeface="Calibri"/>
              </a:rPr>
              <a:t> IP address needed from provider ISP for </a:t>
            </a:r>
            <a:r>
              <a:rPr b="0" i="1" lang="en-US" sz="2800" u="none" cap="none" strike="noStrike">
                <a:solidFill>
                  <a:srgbClr val="0000A3"/>
                </a:solidFill>
                <a:latin typeface="Calibri"/>
                <a:ea typeface="Calibri"/>
                <a:cs typeface="Calibri"/>
                <a:sym typeface="Calibri"/>
              </a:rPr>
              <a:t>all</a:t>
            </a:r>
            <a:r>
              <a:rPr b="0" i="0" lang="en-US" sz="2800" u="none" cap="none" strike="noStrike">
                <a:solidFill>
                  <a:srgbClr val="000000"/>
                </a:solidFill>
                <a:latin typeface="Calibri"/>
                <a:ea typeface="Calibri"/>
                <a:cs typeface="Calibri"/>
                <a:sym typeface="Calibri"/>
              </a:rPr>
              <a:t> devices</a:t>
            </a:r>
            <a:endParaRPr/>
          </a:p>
          <a:p>
            <a:pPr indent="-290513" lvl="2" marL="1143000"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can change addresses of host in local network without notifying outside world</a:t>
            </a:r>
            <a:endParaRPr/>
          </a:p>
          <a:p>
            <a:pPr indent="-290513" lvl="2" marL="1143000"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can change ISP without changing addresses of devices in local network</a:t>
            </a:r>
            <a:endParaRPr/>
          </a:p>
          <a:p>
            <a:pPr indent="-290513" lvl="2" marL="1143000" marR="0" rtl="0" algn="l">
              <a:lnSpc>
                <a:spcPct val="90000"/>
              </a:lnSpc>
              <a:spcBef>
                <a:spcPts val="5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security: devices inside local net not directly addressable, visible by outside world</a:t>
            </a:r>
            <a:endParaRPr/>
          </a:p>
          <a:p>
            <a:pPr indent="0" lvl="1" marL="349250" marR="0" rtl="0" algn="l">
              <a:lnSpc>
                <a:spcPct val="90000"/>
              </a:lnSpc>
              <a:spcBef>
                <a:spcPts val="500"/>
              </a:spcBef>
              <a:spcAft>
                <a:spcPts val="0"/>
              </a:spcAft>
              <a:buClr>
                <a:srgbClr val="0000A8"/>
              </a:buClr>
              <a:buSzPts val="2800"/>
              <a:buFont typeface="Arial"/>
              <a:buNone/>
            </a:pPr>
            <a:r>
              <a:t/>
            </a:r>
            <a:endParaRPr b="0" i="1" sz="2800" u="none" cap="none" strike="noStrike">
              <a:solidFill>
                <a:srgbClr val="CC0000"/>
              </a:solidFill>
              <a:latin typeface="Calibri"/>
              <a:ea typeface="Calibri"/>
              <a:cs typeface="Calibri"/>
              <a:sym typeface="Calibri"/>
            </a:endParaRPr>
          </a:p>
        </p:txBody>
      </p:sp>
      <p:sp>
        <p:nvSpPr>
          <p:cNvPr id="4388" name="Google Shape;4388;p71"/>
          <p:cNvSpPr txBox="1"/>
          <p:nvPr>
            <p:ph type="title"/>
          </p:nvPr>
        </p:nvSpPr>
        <p:spPr>
          <a:xfrm>
            <a:off x="703288" y="281163"/>
            <a:ext cx="10515600" cy="1067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4389" name="Google Shape;4389;p7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7">
                                            <p:txEl>
                                              <p:pRg end="0" st="0"/>
                                            </p:txEl>
                                          </p:spTgt>
                                        </p:tgtEl>
                                        <p:attrNameLst>
                                          <p:attrName>style.visibility</p:attrName>
                                        </p:attrNameLst>
                                      </p:cBhvr>
                                      <p:to>
                                        <p:strVal val="visible"/>
                                      </p:to>
                                    </p:set>
                                    <p:animEffect filter="fade" transition="in">
                                      <p:cBhvr>
                                        <p:cTn dur="500"/>
                                        <p:tgtEl>
                                          <p:spTgt spid="43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7">
                                            <p:txEl>
                                              <p:pRg end="1" st="1"/>
                                            </p:txEl>
                                          </p:spTgt>
                                        </p:tgtEl>
                                        <p:attrNameLst>
                                          <p:attrName>style.visibility</p:attrName>
                                        </p:attrNameLst>
                                      </p:cBhvr>
                                      <p:to>
                                        <p:strVal val="visible"/>
                                      </p:to>
                                    </p:set>
                                    <p:animEffect filter="fade" transition="in">
                                      <p:cBhvr>
                                        <p:cTn dur="500"/>
                                        <p:tgtEl>
                                          <p:spTgt spid="43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7">
                                            <p:txEl>
                                              <p:pRg end="2" st="2"/>
                                            </p:txEl>
                                          </p:spTgt>
                                        </p:tgtEl>
                                        <p:attrNameLst>
                                          <p:attrName>style.visibility</p:attrName>
                                        </p:attrNameLst>
                                      </p:cBhvr>
                                      <p:to>
                                        <p:strVal val="visible"/>
                                      </p:to>
                                    </p:set>
                                    <p:animEffect filter="fade" transition="in">
                                      <p:cBhvr>
                                        <p:cTn dur="500"/>
                                        <p:tgtEl>
                                          <p:spTgt spid="43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7">
                                            <p:txEl>
                                              <p:pRg end="3" st="3"/>
                                            </p:txEl>
                                          </p:spTgt>
                                        </p:tgtEl>
                                        <p:attrNameLst>
                                          <p:attrName>style.visibility</p:attrName>
                                        </p:attrNameLst>
                                      </p:cBhvr>
                                      <p:to>
                                        <p:strVal val="visible"/>
                                      </p:to>
                                    </p:set>
                                    <p:animEffect filter="fade" transition="in">
                                      <p:cBhvr>
                                        <p:cTn dur="500"/>
                                        <p:tgtEl>
                                          <p:spTgt spid="43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7">
                                            <p:txEl>
                                              <p:pRg end="4" st="4"/>
                                            </p:txEl>
                                          </p:spTgt>
                                        </p:tgtEl>
                                        <p:attrNameLst>
                                          <p:attrName>style.visibility</p:attrName>
                                        </p:attrNameLst>
                                      </p:cBhvr>
                                      <p:to>
                                        <p:strVal val="visible"/>
                                      </p:to>
                                    </p:set>
                                    <p:animEffect filter="fade" transition="in">
                                      <p:cBhvr>
                                        <p:cTn dur="500"/>
                                        <p:tgtEl>
                                          <p:spTgt spid="43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7">
                                            <p:txEl>
                                              <p:pRg end="5" st="5"/>
                                            </p:txEl>
                                          </p:spTgt>
                                        </p:tgtEl>
                                        <p:attrNameLst>
                                          <p:attrName>style.visibility</p:attrName>
                                        </p:attrNameLst>
                                      </p:cBhvr>
                                      <p:to>
                                        <p:strVal val="visible"/>
                                      </p:to>
                                    </p:set>
                                    <p:animEffect filter="fade" transition="in">
                                      <p:cBhvr>
                                        <p:cTn dur="500"/>
                                        <p:tgtEl>
                                          <p:spTgt spid="43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7">
                                            <p:txEl>
                                              <p:pRg end="6" st="6"/>
                                            </p:txEl>
                                          </p:spTgt>
                                        </p:tgtEl>
                                        <p:attrNameLst>
                                          <p:attrName>style.visibility</p:attrName>
                                        </p:attrNameLst>
                                      </p:cBhvr>
                                      <p:to>
                                        <p:strVal val="visible"/>
                                      </p:to>
                                    </p:set>
                                    <p:animEffect filter="fade" transition="in">
                                      <p:cBhvr>
                                        <p:cTn dur="500"/>
                                        <p:tgtEl>
                                          <p:spTgt spid="438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4" name="Shape 4394"/>
        <p:cNvGrpSpPr/>
        <p:nvPr/>
      </p:nvGrpSpPr>
      <p:grpSpPr>
        <a:xfrm>
          <a:off x="0" y="0"/>
          <a:ext cx="0" cy="0"/>
          <a:chOff x="0" y="0"/>
          <a:chExt cx="0" cy="0"/>
        </a:xfrm>
      </p:grpSpPr>
      <p:sp>
        <p:nvSpPr>
          <p:cNvPr id="4395" name="Google Shape;4395;p72"/>
          <p:cNvSpPr txBox="1"/>
          <p:nvPr/>
        </p:nvSpPr>
        <p:spPr>
          <a:xfrm>
            <a:off x="604425" y="1435933"/>
            <a:ext cx="11097244" cy="5190154"/>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80000"/>
              </a:lnSpc>
              <a:spcBef>
                <a:spcPts val="0"/>
              </a:spcBef>
              <a:spcAft>
                <a:spcPts val="0"/>
              </a:spcAft>
              <a:buClr>
                <a:srgbClr val="0000A3"/>
              </a:buClr>
              <a:buSzPts val="3200"/>
              <a:buFont typeface="Noto Sans Symbols"/>
              <a:buNone/>
            </a:pPr>
            <a:r>
              <a:rPr b="0" i="0" lang="en-US" sz="3200" u="none" cap="none" strike="noStrike">
                <a:solidFill>
                  <a:srgbClr val="FF0000"/>
                </a:solidFill>
                <a:latin typeface="Calibri"/>
                <a:ea typeface="Calibri"/>
                <a:cs typeface="Calibri"/>
                <a:sym typeface="Calibri"/>
              </a:rPr>
              <a:t> </a:t>
            </a:r>
            <a:r>
              <a:rPr b="0" i="0" lang="en-US" sz="3200" u="none" cap="none" strike="noStrike">
                <a:solidFill>
                  <a:srgbClr val="CC0000"/>
                </a:solidFill>
                <a:latin typeface="Calibri"/>
                <a:ea typeface="Calibri"/>
                <a:cs typeface="Calibri"/>
                <a:sym typeface="Calibri"/>
              </a:rPr>
              <a:t>implementation:</a:t>
            </a:r>
            <a:r>
              <a:rPr b="0" i="0" lang="en-US" sz="3200" u="none" cap="none" strike="noStrike">
                <a:solidFill>
                  <a:srgbClr val="000000"/>
                </a:solidFill>
                <a:latin typeface="Calibri"/>
                <a:ea typeface="Calibri"/>
                <a:cs typeface="Calibri"/>
                <a:sym typeface="Calibri"/>
              </a:rPr>
              <a:t> NAT router must (transparently):</a:t>
            </a:r>
            <a:endParaRPr b="0" i="0" sz="2800" u="none" cap="none" strike="noStrike">
              <a:solidFill>
                <a:srgbClr val="000000"/>
              </a:solidFill>
              <a:latin typeface="Calibri"/>
              <a:ea typeface="Calibri"/>
              <a:cs typeface="Calibri"/>
              <a:sym typeface="Calibri"/>
            </a:endParaRPr>
          </a:p>
          <a:p>
            <a:pPr indent="-290513" lvl="1" marL="695325" marR="0" rtl="0" algn="l">
              <a:lnSpc>
                <a:spcPct val="100000"/>
              </a:lnSpc>
              <a:spcBef>
                <a:spcPts val="1100"/>
              </a:spcBef>
              <a:spcAft>
                <a:spcPts val="0"/>
              </a:spcAft>
              <a:buClr>
                <a:srgbClr val="0000A8"/>
              </a:buClr>
              <a:buSzPts val="2800"/>
              <a:buFont typeface="Noto Sans Symbols"/>
              <a:buChar char="▪"/>
            </a:pPr>
            <a:r>
              <a:rPr b="0" i="0" lang="en-US" sz="2800" u="none" cap="none" strike="noStrike">
                <a:solidFill>
                  <a:srgbClr val="000099"/>
                </a:solidFill>
                <a:latin typeface="Calibri"/>
                <a:ea typeface="Calibri"/>
                <a:cs typeface="Calibri"/>
                <a:sym typeface="Calibri"/>
              </a:rPr>
              <a:t>outgoing datagrams: replace</a:t>
            </a:r>
            <a:r>
              <a:rPr b="0" i="0" lang="en-US" sz="2800" u="none" cap="none" strike="noStrike">
                <a:solidFill>
                  <a:srgbClr val="000000"/>
                </a:solidFill>
                <a:latin typeface="Calibri"/>
                <a:ea typeface="Calibri"/>
                <a:cs typeface="Calibri"/>
                <a:sym typeface="Calibri"/>
              </a:rPr>
              <a:t> (source IP address, port #) of every outgoing datagram to (NAT IP address, new port #)</a:t>
            </a:r>
            <a:endParaRPr/>
          </a:p>
          <a:p>
            <a:pPr indent="-287338" lvl="3" marL="1150938" marR="0" rtl="0" algn="l">
              <a:lnSpc>
                <a:spcPct val="100000"/>
              </a:lnSpc>
              <a:spcBef>
                <a:spcPts val="1100"/>
              </a:spcBef>
              <a:spcAft>
                <a:spcPts val="0"/>
              </a:spcAft>
              <a:buClr>
                <a:srgbClr val="0000A3"/>
              </a:buClr>
              <a:buSzPts val="2800"/>
              <a:buFont typeface="Arial"/>
              <a:buChar char="•"/>
            </a:pPr>
            <a:r>
              <a:rPr b="0" i="0" lang="en-US" sz="2800" u="none" cap="none" strike="noStrike">
                <a:solidFill>
                  <a:srgbClr val="000000"/>
                </a:solidFill>
                <a:latin typeface="Calibri"/>
                <a:ea typeface="Calibri"/>
                <a:cs typeface="Calibri"/>
                <a:sym typeface="Calibri"/>
              </a:rPr>
              <a:t>remote clients/servers will respond using (NAT IP address, new port #) as destination address</a:t>
            </a:r>
            <a:endParaRPr/>
          </a:p>
          <a:p>
            <a:pPr indent="-290513" lvl="1" marL="695325" marR="0" rtl="0" algn="l">
              <a:lnSpc>
                <a:spcPct val="100000"/>
              </a:lnSpc>
              <a:spcBef>
                <a:spcPts val="1100"/>
              </a:spcBef>
              <a:spcAft>
                <a:spcPts val="0"/>
              </a:spcAft>
              <a:buClr>
                <a:srgbClr val="0000A8"/>
              </a:buClr>
              <a:buSzPts val="2800"/>
              <a:buFont typeface="Noto Sans Symbols"/>
              <a:buChar char="▪"/>
            </a:pPr>
            <a:r>
              <a:rPr b="0" i="0" lang="en-US" sz="2800" u="none" cap="none" strike="noStrike">
                <a:solidFill>
                  <a:srgbClr val="000099"/>
                </a:solidFill>
                <a:latin typeface="Calibri"/>
                <a:ea typeface="Calibri"/>
                <a:cs typeface="Calibri"/>
                <a:sym typeface="Calibri"/>
              </a:rPr>
              <a:t>remember (in NAT translation table)</a:t>
            </a:r>
            <a:r>
              <a:rPr b="0" i="0" lang="en-US" sz="2800" u="none" cap="none" strike="noStrike">
                <a:solidFill>
                  <a:srgbClr val="ED7D31"/>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every (source IP address, port #)  to (NAT IP address, new port #) translation pair</a:t>
            </a:r>
            <a:endParaRPr/>
          </a:p>
          <a:p>
            <a:pPr indent="-290513" lvl="1" marL="695325" marR="0" rtl="0" algn="l">
              <a:lnSpc>
                <a:spcPct val="100000"/>
              </a:lnSpc>
              <a:spcBef>
                <a:spcPts val="1100"/>
              </a:spcBef>
              <a:spcAft>
                <a:spcPts val="0"/>
              </a:spcAft>
              <a:buClr>
                <a:srgbClr val="0000A8"/>
              </a:buClr>
              <a:buSzPts val="2800"/>
              <a:buFont typeface="Noto Sans Symbols"/>
              <a:buChar char="▪"/>
            </a:pPr>
            <a:r>
              <a:rPr b="0" i="0" lang="en-US" sz="2800" u="none" cap="none" strike="noStrike">
                <a:solidFill>
                  <a:srgbClr val="000099"/>
                </a:solidFill>
                <a:latin typeface="Calibri"/>
                <a:ea typeface="Calibri"/>
                <a:cs typeface="Calibri"/>
                <a:sym typeface="Calibri"/>
              </a:rPr>
              <a:t>incoming datagrams: replace</a:t>
            </a:r>
            <a:r>
              <a:rPr b="0" i="0" lang="en-US" sz="2800" u="none" cap="none" strike="noStrike">
                <a:solidFill>
                  <a:srgbClr val="000000"/>
                </a:solidFill>
                <a:latin typeface="Calibri"/>
                <a:ea typeface="Calibri"/>
                <a:cs typeface="Calibri"/>
                <a:sym typeface="Calibri"/>
              </a:rPr>
              <a:t> (NAT IP address, new port #) in destination fields of every incoming datagram with corresponding (source IP address, port #) stored in NAT table</a:t>
            </a:r>
            <a:endParaRPr b="0" i="1" sz="3200" u="none" cap="none" strike="noStrike">
              <a:solidFill>
                <a:srgbClr val="CC0000"/>
              </a:solidFill>
              <a:latin typeface="Calibri"/>
              <a:ea typeface="Calibri"/>
              <a:cs typeface="Calibri"/>
              <a:sym typeface="Calibri"/>
            </a:endParaRPr>
          </a:p>
        </p:txBody>
      </p:sp>
      <p:sp>
        <p:nvSpPr>
          <p:cNvPr id="4396" name="Google Shape;4396;p72"/>
          <p:cNvSpPr txBox="1"/>
          <p:nvPr>
            <p:ph type="title"/>
          </p:nvPr>
        </p:nvSpPr>
        <p:spPr>
          <a:xfrm>
            <a:off x="703288" y="281163"/>
            <a:ext cx="10515600" cy="1067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4397" name="Google Shape;4397;p7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2" name="Shape 4402"/>
        <p:cNvGrpSpPr/>
        <p:nvPr/>
      </p:nvGrpSpPr>
      <p:grpSpPr>
        <a:xfrm>
          <a:off x="0" y="0"/>
          <a:ext cx="0" cy="0"/>
          <a:chOff x="0" y="0"/>
          <a:chExt cx="0" cy="0"/>
        </a:xfrm>
      </p:grpSpPr>
      <p:sp>
        <p:nvSpPr>
          <p:cNvPr id="4403" name="Google Shape;4403;p73"/>
          <p:cNvSpPr txBox="1"/>
          <p:nvPr>
            <p:ph type="title"/>
          </p:nvPr>
        </p:nvSpPr>
        <p:spPr>
          <a:xfrm>
            <a:off x="703288" y="281163"/>
            <a:ext cx="10515600" cy="1067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4404" name="Google Shape;4404;p73"/>
          <p:cNvSpPr/>
          <p:nvPr/>
        </p:nvSpPr>
        <p:spPr>
          <a:xfrm>
            <a:off x="2061197" y="3850033"/>
            <a:ext cx="4089400" cy="1355725"/>
          </a:xfrm>
          <a:custGeom>
            <a:rect b="b" l="l" r="r" t="t"/>
            <a:pathLst>
              <a:path extrusionOk="0" h="854" w="2269">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a:gsLst>
              <a:gs pos="0">
                <a:srgbClr val="FFFFFF">
                  <a:alpha val="97647"/>
                </a:srgbClr>
              </a:gs>
              <a:gs pos="100000">
                <a:srgbClr val="66CC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05" name="Google Shape;4405;p73"/>
          <p:cNvSpPr/>
          <p:nvPr/>
        </p:nvSpPr>
        <p:spPr>
          <a:xfrm>
            <a:off x="6350622" y="3121371"/>
            <a:ext cx="3738562" cy="2697162"/>
          </a:xfrm>
          <a:custGeom>
            <a:rect b="b" l="l" r="r" t="t"/>
            <a:pathLst>
              <a:path extrusionOk="0" h="1699" w="2355">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406" name="Google Shape;4406;p73"/>
          <p:cNvGrpSpPr/>
          <p:nvPr/>
        </p:nvGrpSpPr>
        <p:grpSpPr>
          <a:xfrm>
            <a:off x="7512672" y="3054696"/>
            <a:ext cx="1871662" cy="1033462"/>
            <a:chOff x="3550" y="2055"/>
            <a:chExt cx="1179" cy="651"/>
          </a:xfrm>
        </p:grpSpPr>
        <p:grpSp>
          <p:nvGrpSpPr>
            <p:cNvPr id="4407" name="Google Shape;4407;p73"/>
            <p:cNvGrpSpPr/>
            <p:nvPr/>
          </p:nvGrpSpPr>
          <p:grpSpPr>
            <a:xfrm>
              <a:off x="3550" y="2055"/>
              <a:ext cx="1179" cy="357"/>
              <a:chOff x="4381" y="786"/>
              <a:chExt cx="1108" cy="357"/>
            </a:xfrm>
          </p:grpSpPr>
          <p:sp>
            <p:nvSpPr>
              <p:cNvPr id="4408" name="Google Shape;4408;p73"/>
              <p:cNvSpPr/>
              <p:nvPr/>
            </p:nvSpPr>
            <p:spPr>
              <a:xfrm>
                <a:off x="4385" y="830"/>
                <a:ext cx="1104" cy="25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09" name="Google Shape;4409;p73"/>
              <p:cNvSpPr txBox="1"/>
              <p:nvPr/>
            </p:nvSpPr>
            <p:spPr>
              <a:xfrm>
                <a:off x="4381" y="813"/>
                <a:ext cx="104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S: 10.0.0.1, 3345</a:t>
                </a:r>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D: 128.119.40.186, 80</a:t>
                </a:r>
                <a:endParaRPr/>
              </a:p>
            </p:txBody>
          </p:sp>
          <p:grpSp>
            <p:nvGrpSpPr>
              <p:cNvPr id="4410" name="Google Shape;4410;p73"/>
              <p:cNvGrpSpPr/>
              <p:nvPr/>
            </p:nvGrpSpPr>
            <p:grpSpPr>
              <a:xfrm>
                <a:off x="5394" y="786"/>
                <a:ext cx="48" cy="99"/>
                <a:chOff x="5508" y="1599"/>
                <a:chExt cx="48" cy="99"/>
              </a:xfrm>
            </p:grpSpPr>
            <p:sp>
              <p:nvSpPr>
                <p:cNvPr id="4411" name="Google Shape;4411;p73"/>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412" name="Google Shape;4412;p73"/>
                <p:cNvCxnSpPr/>
                <p:nvPr/>
              </p:nvCxnSpPr>
              <p:spPr>
                <a:xfrm flipH="1">
                  <a:off x="5512" y="1608"/>
                  <a:ext cx="22" cy="68"/>
                </a:xfrm>
                <a:prstGeom prst="straightConnector1">
                  <a:avLst/>
                </a:prstGeom>
                <a:noFill/>
                <a:ln cap="flat" cmpd="sng" w="9525">
                  <a:solidFill>
                    <a:srgbClr val="000000"/>
                  </a:solidFill>
                  <a:prstDash val="solid"/>
                  <a:round/>
                  <a:headEnd len="med" w="med" type="none"/>
                  <a:tailEnd len="med" w="med" type="none"/>
                </a:ln>
              </p:spPr>
            </p:cxnSp>
            <p:cxnSp>
              <p:nvCxnSpPr>
                <p:cNvPr id="4413" name="Google Shape;4413;p73"/>
                <p:cNvCxnSpPr/>
                <p:nvPr/>
              </p:nvCxnSpPr>
              <p:spPr>
                <a:xfrm flipH="1">
                  <a:off x="5536" y="1620"/>
                  <a:ext cx="20" cy="68"/>
                </a:xfrm>
                <a:prstGeom prst="straightConnector1">
                  <a:avLst/>
                </a:prstGeom>
                <a:noFill/>
                <a:ln cap="flat" cmpd="sng" w="9525">
                  <a:solidFill>
                    <a:srgbClr val="000000"/>
                  </a:solidFill>
                  <a:prstDash val="solid"/>
                  <a:round/>
                  <a:headEnd len="med" w="med" type="none"/>
                  <a:tailEnd len="med" w="med" type="none"/>
                </a:ln>
              </p:spPr>
            </p:cxnSp>
          </p:grpSp>
          <p:grpSp>
            <p:nvGrpSpPr>
              <p:cNvPr id="4414" name="Google Shape;4414;p73"/>
              <p:cNvGrpSpPr/>
              <p:nvPr/>
            </p:nvGrpSpPr>
            <p:grpSpPr>
              <a:xfrm>
                <a:off x="5382" y="1044"/>
                <a:ext cx="48" cy="99"/>
                <a:chOff x="5508" y="1599"/>
                <a:chExt cx="48" cy="99"/>
              </a:xfrm>
            </p:grpSpPr>
            <p:sp>
              <p:nvSpPr>
                <p:cNvPr id="4415" name="Google Shape;4415;p73"/>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416" name="Google Shape;4416;p73"/>
                <p:cNvCxnSpPr/>
                <p:nvPr/>
              </p:nvCxnSpPr>
              <p:spPr>
                <a:xfrm flipH="1">
                  <a:off x="5512" y="1608"/>
                  <a:ext cx="22" cy="68"/>
                </a:xfrm>
                <a:prstGeom prst="straightConnector1">
                  <a:avLst/>
                </a:prstGeom>
                <a:noFill/>
                <a:ln cap="flat" cmpd="sng" w="9525">
                  <a:solidFill>
                    <a:srgbClr val="000000"/>
                  </a:solidFill>
                  <a:prstDash val="solid"/>
                  <a:round/>
                  <a:headEnd len="med" w="med" type="none"/>
                  <a:tailEnd len="med" w="med" type="none"/>
                </a:ln>
              </p:spPr>
            </p:cxnSp>
            <p:cxnSp>
              <p:nvCxnSpPr>
                <p:cNvPr id="4417" name="Google Shape;4417;p73"/>
                <p:cNvCxnSpPr/>
                <p:nvPr/>
              </p:nvCxnSpPr>
              <p:spPr>
                <a:xfrm flipH="1">
                  <a:off x="5536" y="1620"/>
                  <a:ext cx="20" cy="68"/>
                </a:xfrm>
                <a:prstGeom prst="straightConnector1">
                  <a:avLst/>
                </a:prstGeom>
                <a:noFill/>
                <a:ln cap="flat" cmpd="sng" w="9525">
                  <a:solidFill>
                    <a:srgbClr val="000000"/>
                  </a:solidFill>
                  <a:prstDash val="solid"/>
                  <a:round/>
                  <a:headEnd len="med" w="med" type="none"/>
                  <a:tailEnd len="med" w="med" type="none"/>
                </a:ln>
              </p:spPr>
            </p:cxnSp>
          </p:grpSp>
        </p:grpSp>
        <p:sp>
          <p:nvSpPr>
            <p:cNvPr id="4418" name="Google Shape;4418;p73"/>
            <p:cNvSpPr/>
            <p:nvPr/>
          </p:nvSpPr>
          <p:spPr>
            <a:xfrm>
              <a:off x="3573" y="2364"/>
              <a:ext cx="564" cy="342"/>
            </a:xfrm>
            <a:custGeom>
              <a:rect b="b" l="l" r="r" t="t"/>
              <a:pathLst>
                <a:path extrusionOk="0" h="264" w="417">
                  <a:moveTo>
                    <a:pt x="0" y="264"/>
                  </a:moveTo>
                  <a:lnTo>
                    <a:pt x="417" y="264"/>
                  </a:lnTo>
                  <a:lnTo>
                    <a:pt x="417" y="0"/>
                  </a:lnTo>
                </a:path>
              </a:pathLst>
            </a:custGeom>
            <a:noFill/>
            <a:ln cap="flat" cmpd="sng" w="28575">
              <a:solidFill>
                <a:srgbClr val="000000"/>
              </a:solidFill>
              <a:prstDash val="solid"/>
              <a:round/>
              <a:headEnd len="med" w="med" type="triangl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419" name="Google Shape;4419;p73"/>
            <p:cNvGrpSpPr/>
            <p:nvPr/>
          </p:nvGrpSpPr>
          <p:grpSpPr>
            <a:xfrm>
              <a:off x="4032" y="2416"/>
              <a:ext cx="218" cy="231"/>
              <a:chOff x="5140" y="400"/>
              <a:chExt cx="218" cy="231"/>
            </a:xfrm>
          </p:grpSpPr>
          <p:sp>
            <p:nvSpPr>
              <p:cNvPr id="4420" name="Google Shape;4420;p73"/>
              <p:cNvSpPr/>
              <p:nvPr/>
            </p:nvSpPr>
            <p:spPr>
              <a:xfrm>
                <a:off x="5140" y="410"/>
                <a:ext cx="218" cy="218"/>
              </a:xfrm>
              <a:prstGeom prst="ellipse">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1" name="Google Shape;4421;p73"/>
              <p:cNvSpPr txBox="1"/>
              <p:nvPr/>
            </p:nvSpPr>
            <p:spPr>
              <a:xfrm>
                <a:off x="5154" y="40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Calibri"/>
                  <a:buNone/>
                </a:pPr>
                <a:r>
                  <a:rPr b="0" i="0" lang="en-US" sz="1800" u="none" cap="none" strike="noStrike">
                    <a:solidFill>
                      <a:srgbClr val="CC0000"/>
                    </a:solidFill>
                    <a:latin typeface="Calibri"/>
                    <a:ea typeface="Calibri"/>
                    <a:cs typeface="Calibri"/>
                    <a:sym typeface="Calibri"/>
                  </a:rPr>
                  <a:t>1</a:t>
                </a:r>
                <a:endParaRPr/>
              </a:p>
            </p:txBody>
          </p:sp>
        </p:grpSp>
      </p:grpSp>
      <p:sp>
        <p:nvSpPr>
          <p:cNvPr id="4422" name="Google Shape;4422;p73"/>
          <p:cNvSpPr txBox="1"/>
          <p:nvPr/>
        </p:nvSpPr>
        <p:spPr>
          <a:xfrm>
            <a:off x="6542534" y="4036280"/>
            <a:ext cx="85953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10.0.0.4</a:t>
            </a:r>
            <a:endParaRPr/>
          </a:p>
        </p:txBody>
      </p:sp>
      <p:sp>
        <p:nvSpPr>
          <p:cNvPr id="4423" name="Google Shape;4423;p73"/>
          <p:cNvSpPr txBox="1"/>
          <p:nvPr/>
        </p:nvSpPr>
        <p:spPr>
          <a:xfrm>
            <a:off x="4572494" y="4525035"/>
            <a:ext cx="117211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138.76.29.7</a:t>
            </a:r>
            <a:endParaRPr/>
          </a:p>
        </p:txBody>
      </p:sp>
      <p:grpSp>
        <p:nvGrpSpPr>
          <p:cNvPr id="4424" name="Google Shape;4424;p73"/>
          <p:cNvGrpSpPr/>
          <p:nvPr/>
        </p:nvGrpSpPr>
        <p:grpSpPr>
          <a:xfrm>
            <a:off x="8350874" y="1768821"/>
            <a:ext cx="3351213" cy="1389062"/>
            <a:chOff x="3944" y="989"/>
            <a:chExt cx="2111" cy="875"/>
          </a:xfrm>
        </p:grpSpPr>
        <p:sp>
          <p:nvSpPr>
            <p:cNvPr id="4425" name="Google Shape;4425;p73"/>
            <p:cNvSpPr txBox="1"/>
            <p:nvPr/>
          </p:nvSpPr>
          <p:spPr>
            <a:xfrm>
              <a:off x="4121" y="989"/>
              <a:ext cx="1934" cy="554"/>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000"/>
                <a:buFont typeface="Calibri"/>
                <a:buNone/>
              </a:pPr>
              <a:r>
                <a:rPr b="1" i="1" lang="en-US" sz="2000" u="none" cap="none" strike="noStrike">
                  <a:solidFill>
                    <a:srgbClr val="CC0000"/>
                  </a:solidFill>
                  <a:latin typeface="Calibri"/>
                  <a:ea typeface="Calibri"/>
                  <a:cs typeface="Calibri"/>
                  <a:sym typeface="Calibri"/>
                </a:rPr>
                <a:t>1:</a:t>
              </a:r>
              <a:r>
                <a:rPr b="0" i="0" lang="en-US" sz="2000" u="none" cap="none" strike="noStrike">
                  <a:solidFill>
                    <a:srgbClr val="FF0000"/>
                  </a:solidFill>
                  <a:latin typeface="Calibri"/>
                  <a:ea typeface="Calibri"/>
                  <a:cs typeface="Calibri"/>
                  <a:sym typeface="Calibri"/>
                </a:rPr>
                <a:t> </a:t>
              </a:r>
              <a:r>
                <a:rPr b="0" i="0" lang="en-US" sz="2000" u="none" cap="none" strike="noStrike">
                  <a:solidFill>
                    <a:srgbClr val="000099"/>
                  </a:solidFill>
                  <a:latin typeface="Calibri"/>
                  <a:ea typeface="Calibri"/>
                  <a:cs typeface="Calibri"/>
                  <a:sym typeface="Calibri"/>
                </a:rPr>
                <a:t>host 10.0.0.1 sends datagram to 128.119.40.186, 80</a:t>
              </a:r>
              <a:endParaRPr/>
            </a:p>
          </p:txBody>
        </p:sp>
        <p:cxnSp>
          <p:nvCxnSpPr>
            <p:cNvPr id="4426" name="Google Shape;4426;p73"/>
            <p:cNvCxnSpPr/>
            <p:nvPr/>
          </p:nvCxnSpPr>
          <p:spPr>
            <a:xfrm flipH="1">
              <a:off x="3944" y="1105"/>
              <a:ext cx="197" cy="759"/>
            </a:xfrm>
            <a:prstGeom prst="straightConnector1">
              <a:avLst/>
            </a:prstGeom>
            <a:noFill/>
            <a:ln cap="flat" cmpd="sng" w="12700">
              <a:solidFill>
                <a:srgbClr val="CC0000"/>
              </a:solidFill>
              <a:prstDash val="solid"/>
              <a:round/>
              <a:headEnd len="med" w="med" type="none"/>
              <a:tailEnd len="med" w="med" type="none"/>
            </a:ln>
          </p:spPr>
        </p:cxnSp>
      </p:grpSp>
      <p:sp>
        <p:nvSpPr>
          <p:cNvPr id="4427" name="Google Shape;4427;p73"/>
          <p:cNvSpPr/>
          <p:nvPr/>
        </p:nvSpPr>
        <p:spPr>
          <a:xfrm>
            <a:off x="4226547" y="2826096"/>
            <a:ext cx="3862387" cy="1531937"/>
          </a:xfrm>
          <a:custGeom>
            <a:rect b="b" l="l" r="r" t="t"/>
            <a:pathLst>
              <a:path extrusionOk="0" h="965" w="2433">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a:gsLst>
              <a:gs pos="0">
                <a:srgbClr val="BFBFBF"/>
              </a:gs>
              <a:gs pos="100000">
                <a:srgbClr val="FFFFFF"/>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28" name="Google Shape;4428;p73"/>
          <p:cNvSpPr/>
          <p:nvPr/>
        </p:nvSpPr>
        <p:spPr>
          <a:xfrm>
            <a:off x="4226547" y="1573558"/>
            <a:ext cx="3784600" cy="135413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29" name="Google Shape;4429;p73"/>
          <p:cNvSpPr txBox="1"/>
          <p:nvPr/>
        </p:nvSpPr>
        <p:spPr>
          <a:xfrm>
            <a:off x="4280166" y="1578252"/>
            <a:ext cx="3651962"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NAT translation table</a:t>
            </a:r>
            <a:endParaRPr/>
          </a:p>
          <a:p>
            <a:pPr indent="0" lvl="0" marL="0" marR="0" rtl="0" algn="ct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WAN side addr        LAN side addr</a:t>
            </a:r>
            <a:endParaRPr/>
          </a:p>
        </p:txBody>
      </p:sp>
      <p:cxnSp>
        <p:nvCxnSpPr>
          <p:cNvPr id="4430" name="Google Shape;4430;p73"/>
          <p:cNvCxnSpPr/>
          <p:nvPr/>
        </p:nvCxnSpPr>
        <p:spPr>
          <a:xfrm flipH="1" rot="10800000">
            <a:off x="4226547" y="1946621"/>
            <a:ext cx="3790950" cy="11112"/>
          </a:xfrm>
          <a:prstGeom prst="straightConnector1">
            <a:avLst/>
          </a:prstGeom>
          <a:noFill/>
          <a:ln cap="flat" cmpd="sng" w="9525">
            <a:solidFill>
              <a:srgbClr val="000000"/>
            </a:solidFill>
            <a:prstDash val="solid"/>
            <a:round/>
            <a:headEnd len="med" w="med" type="none"/>
            <a:tailEnd len="med" w="med" type="none"/>
          </a:ln>
        </p:spPr>
      </p:cxnSp>
      <p:cxnSp>
        <p:nvCxnSpPr>
          <p:cNvPr id="4431" name="Google Shape;4431;p73"/>
          <p:cNvCxnSpPr/>
          <p:nvPr/>
        </p:nvCxnSpPr>
        <p:spPr>
          <a:xfrm flipH="1" rot="10800000">
            <a:off x="4240834" y="2224433"/>
            <a:ext cx="3749675" cy="11113"/>
          </a:xfrm>
          <a:prstGeom prst="straightConnector1">
            <a:avLst/>
          </a:prstGeom>
          <a:noFill/>
          <a:ln cap="flat" cmpd="sng" w="9525">
            <a:solidFill>
              <a:srgbClr val="000000"/>
            </a:solidFill>
            <a:prstDash val="solid"/>
            <a:round/>
            <a:headEnd len="med" w="med" type="none"/>
            <a:tailEnd len="med" w="med" type="none"/>
          </a:ln>
        </p:spPr>
      </p:cxnSp>
      <p:cxnSp>
        <p:nvCxnSpPr>
          <p:cNvPr id="4432" name="Google Shape;4432;p73"/>
          <p:cNvCxnSpPr/>
          <p:nvPr/>
        </p:nvCxnSpPr>
        <p:spPr>
          <a:xfrm>
            <a:off x="6350622" y="1968846"/>
            <a:ext cx="3175" cy="955675"/>
          </a:xfrm>
          <a:prstGeom prst="straightConnector1">
            <a:avLst/>
          </a:prstGeom>
          <a:noFill/>
          <a:ln cap="flat" cmpd="sng" w="9525">
            <a:solidFill>
              <a:srgbClr val="000000"/>
            </a:solidFill>
            <a:prstDash val="solid"/>
            <a:round/>
            <a:headEnd len="med" w="med" type="none"/>
            <a:tailEnd len="med" w="med" type="none"/>
          </a:ln>
        </p:spPr>
      </p:cxnSp>
      <p:sp>
        <p:nvSpPr>
          <p:cNvPr id="4433" name="Google Shape;4433;p73"/>
          <p:cNvSpPr txBox="1"/>
          <p:nvPr/>
        </p:nvSpPr>
        <p:spPr>
          <a:xfrm>
            <a:off x="4450607" y="2243483"/>
            <a:ext cx="336823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0000"/>
              </a:buClr>
              <a:buSzPts val="1800"/>
              <a:buFont typeface="Calibri"/>
              <a:buNone/>
            </a:pPr>
            <a:r>
              <a:rPr b="0" i="0" lang="en-US" sz="1800" u="none" cap="none" strike="noStrike">
                <a:solidFill>
                  <a:srgbClr val="CC0000"/>
                </a:solidFill>
                <a:latin typeface="Calibri"/>
                <a:ea typeface="Calibri"/>
                <a:cs typeface="Calibri"/>
                <a:sym typeface="Calibri"/>
              </a:rPr>
              <a:t>138.76.29.7, 5001   10.0.0.1, 3345</a:t>
            </a:r>
            <a:endParaRPr/>
          </a:p>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                                         ……</a:t>
            </a:r>
            <a:endParaRPr/>
          </a:p>
        </p:txBody>
      </p:sp>
      <p:grpSp>
        <p:nvGrpSpPr>
          <p:cNvPr id="4434" name="Google Shape;4434;p73"/>
          <p:cNvGrpSpPr/>
          <p:nvPr/>
        </p:nvGrpSpPr>
        <p:grpSpPr>
          <a:xfrm>
            <a:off x="6647484" y="3634133"/>
            <a:ext cx="2784475" cy="1638300"/>
            <a:chOff x="3002" y="2417"/>
            <a:chExt cx="1754" cy="1032"/>
          </a:xfrm>
        </p:grpSpPr>
        <p:sp>
          <p:nvSpPr>
            <p:cNvPr id="4435" name="Google Shape;4435;p73"/>
            <p:cNvSpPr/>
            <p:nvPr/>
          </p:nvSpPr>
          <p:spPr>
            <a:xfrm>
              <a:off x="3002" y="3051"/>
              <a:ext cx="1175" cy="25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36" name="Google Shape;4436;p73"/>
            <p:cNvSpPr txBox="1"/>
            <p:nvPr/>
          </p:nvSpPr>
          <p:spPr>
            <a:xfrm>
              <a:off x="3104" y="3042"/>
              <a:ext cx="1112"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S: 128.119.40.186, 80 </a:t>
              </a:r>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D: 10.0.0.1, 3345</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Calibri"/>
                <a:ea typeface="Calibri"/>
                <a:cs typeface="Calibri"/>
                <a:sym typeface="Calibri"/>
              </a:endParaRPr>
            </a:p>
          </p:txBody>
        </p:sp>
        <p:grpSp>
          <p:nvGrpSpPr>
            <p:cNvPr id="4437" name="Google Shape;4437;p73"/>
            <p:cNvGrpSpPr/>
            <p:nvPr/>
          </p:nvGrpSpPr>
          <p:grpSpPr>
            <a:xfrm>
              <a:off x="3054" y="3007"/>
              <a:ext cx="51" cy="99"/>
              <a:chOff x="5508" y="1599"/>
              <a:chExt cx="48" cy="99"/>
            </a:xfrm>
          </p:grpSpPr>
          <p:sp>
            <p:nvSpPr>
              <p:cNvPr id="4438" name="Google Shape;4438;p73"/>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439" name="Google Shape;4439;p73"/>
              <p:cNvCxnSpPr/>
              <p:nvPr/>
            </p:nvCxnSpPr>
            <p:spPr>
              <a:xfrm flipH="1">
                <a:off x="5512" y="1608"/>
                <a:ext cx="22" cy="68"/>
              </a:xfrm>
              <a:prstGeom prst="straightConnector1">
                <a:avLst/>
              </a:prstGeom>
              <a:noFill/>
              <a:ln cap="flat" cmpd="sng" w="9525">
                <a:solidFill>
                  <a:srgbClr val="000000"/>
                </a:solidFill>
                <a:prstDash val="solid"/>
                <a:round/>
                <a:headEnd len="med" w="med" type="none"/>
                <a:tailEnd len="med" w="med" type="none"/>
              </a:ln>
            </p:spPr>
          </p:cxnSp>
          <p:cxnSp>
            <p:nvCxnSpPr>
              <p:cNvPr id="4440" name="Google Shape;4440;p73"/>
              <p:cNvCxnSpPr/>
              <p:nvPr/>
            </p:nvCxnSpPr>
            <p:spPr>
              <a:xfrm flipH="1">
                <a:off x="5536" y="1620"/>
                <a:ext cx="20" cy="68"/>
              </a:xfrm>
              <a:prstGeom prst="straightConnector1">
                <a:avLst/>
              </a:prstGeom>
              <a:noFill/>
              <a:ln cap="flat" cmpd="sng" w="9525">
                <a:solidFill>
                  <a:srgbClr val="000000"/>
                </a:solidFill>
                <a:prstDash val="solid"/>
                <a:round/>
                <a:headEnd len="med" w="med" type="none"/>
                <a:tailEnd len="med" w="med" type="none"/>
              </a:ln>
            </p:spPr>
          </p:cxnSp>
        </p:grpSp>
        <p:grpSp>
          <p:nvGrpSpPr>
            <p:cNvPr id="4441" name="Google Shape;4441;p73"/>
            <p:cNvGrpSpPr/>
            <p:nvPr/>
          </p:nvGrpSpPr>
          <p:grpSpPr>
            <a:xfrm>
              <a:off x="3059" y="3248"/>
              <a:ext cx="51" cy="99"/>
              <a:chOff x="5508" y="1599"/>
              <a:chExt cx="48" cy="99"/>
            </a:xfrm>
          </p:grpSpPr>
          <p:sp>
            <p:nvSpPr>
              <p:cNvPr id="4442" name="Google Shape;4442;p73"/>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443" name="Google Shape;4443;p73"/>
              <p:cNvCxnSpPr/>
              <p:nvPr/>
            </p:nvCxnSpPr>
            <p:spPr>
              <a:xfrm flipH="1">
                <a:off x="5512" y="1608"/>
                <a:ext cx="22" cy="68"/>
              </a:xfrm>
              <a:prstGeom prst="straightConnector1">
                <a:avLst/>
              </a:prstGeom>
              <a:noFill/>
              <a:ln cap="flat" cmpd="sng" w="9525">
                <a:solidFill>
                  <a:srgbClr val="000000"/>
                </a:solidFill>
                <a:prstDash val="solid"/>
                <a:round/>
                <a:headEnd len="med" w="med" type="none"/>
                <a:tailEnd len="med" w="med" type="none"/>
              </a:ln>
            </p:spPr>
          </p:cxnSp>
          <p:cxnSp>
            <p:nvCxnSpPr>
              <p:cNvPr id="4444" name="Google Shape;4444;p73"/>
              <p:cNvCxnSpPr/>
              <p:nvPr/>
            </p:nvCxnSpPr>
            <p:spPr>
              <a:xfrm flipH="1">
                <a:off x="5536" y="1620"/>
                <a:ext cx="20" cy="68"/>
              </a:xfrm>
              <a:prstGeom prst="straightConnector1">
                <a:avLst/>
              </a:prstGeom>
              <a:noFill/>
              <a:ln cap="flat" cmpd="sng" w="9525">
                <a:solidFill>
                  <a:srgbClr val="000000"/>
                </a:solidFill>
                <a:prstDash val="solid"/>
                <a:round/>
                <a:headEnd len="med" w="med" type="none"/>
                <a:tailEnd len="med" w="med" type="none"/>
              </a:ln>
            </p:spPr>
          </p:cxnSp>
        </p:grpSp>
        <p:sp>
          <p:nvSpPr>
            <p:cNvPr id="4445" name="Google Shape;4445;p73"/>
            <p:cNvSpPr/>
            <p:nvPr/>
          </p:nvSpPr>
          <p:spPr>
            <a:xfrm>
              <a:off x="4179" y="2417"/>
              <a:ext cx="577" cy="768"/>
            </a:xfrm>
            <a:custGeom>
              <a:rect b="b" l="l" r="r" t="t"/>
              <a:pathLst>
                <a:path extrusionOk="0" h="768" w="577">
                  <a:moveTo>
                    <a:pt x="577" y="0"/>
                  </a:moveTo>
                  <a:lnTo>
                    <a:pt x="342" y="0"/>
                  </a:lnTo>
                  <a:lnTo>
                    <a:pt x="342" y="768"/>
                  </a:lnTo>
                  <a:lnTo>
                    <a:pt x="0" y="760"/>
                  </a:lnTo>
                </a:path>
              </a:pathLst>
            </a:custGeom>
            <a:noFill/>
            <a:ln cap="flat" cmpd="sng" w="28575">
              <a:solidFill>
                <a:srgbClr val="000000"/>
              </a:solidFill>
              <a:prstDash val="solid"/>
              <a:round/>
              <a:headEnd len="med" w="med" type="triangl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446" name="Google Shape;4446;p73"/>
            <p:cNvGrpSpPr/>
            <p:nvPr/>
          </p:nvGrpSpPr>
          <p:grpSpPr>
            <a:xfrm>
              <a:off x="4240" y="3061"/>
              <a:ext cx="218" cy="231"/>
              <a:chOff x="5140" y="400"/>
              <a:chExt cx="218" cy="231"/>
            </a:xfrm>
          </p:grpSpPr>
          <p:sp>
            <p:nvSpPr>
              <p:cNvPr id="4447" name="Google Shape;4447;p73"/>
              <p:cNvSpPr/>
              <p:nvPr/>
            </p:nvSpPr>
            <p:spPr>
              <a:xfrm>
                <a:off x="5140" y="410"/>
                <a:ext cx="218" cy="218"/>
              </a:xfrm>
              <a:prstGeom prst="ellipse">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48" name="Google Shape;4448;p73"/>
              <p:cNvSpPr txBox="1"/>
              <p:nvPr/>
            </p:nvSpPr>
            <p:spPr>
              <a:xfrm>
                <a:off x="5154" y="40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Calibri"/>
                  <a:buNone/>
                </a:pPr>
                <a:r>
                  <a:rPr b="0" i="0" lang="en-US" sz="1800" u="none" cap="none" strike="noStrike">
                    <a:solidFill>
                      <a:srgbClr val="CC0000"/>
                    </a:solidFill>
                    <a:latin typeface="Calibri"/>
                    <a:ea typeface="Calibri"/>
                    <a:cs typeface="Calibri"/>
                    <a:sym typeface="Calibri"/>
                  </a:rPr>
                  <a:t>4</a:t>
                </a:r>
                <a:endParaRPr/>
              </a:p>
            </p:txBody>
          </p:sp>
        </p:grpSp>
      </p:grpSp>
      <p:grpSp>
        <p:nvGrpSpPr>
          <p:cNvPr id="4449" name="Google Shape;4449;p73"/>
          <p:cNvGrpSpPr/>
          <p:nvPr/>
        </p:nvGrpSpPr>
        <p:grpSpPr>
          <a:xfrm>
            <a:off x="3413747" y="3851621"/>
            <a:ext cx="2497137" cy="566737"/>
            <a:chOff x="1026" y="3559"/>
            <a:chExt cx="1573" cy="357"/>
          </a:xfrm>
        </p:grpSpPr>
        <p:grpSp>
          <p:nvGrpSpPr>
            <p:cNvPr id="4450" name="Google Shape;4450;p73"/>
            <p:cNvGrpSpPr/>
            <p:nvPr/>
          </p:nvGrpSpPr>
          <p:grpSpPr>
            <a:xfrm>
              <a:off x="1412" y="3559"/>
              <a:ext cx="1187" cy="357"/>
              <a:chOff x="4381" y="786"/>
              <a:chExt cx="1108" cy="357"/>
            </a:xfrm>
          </p:grpSpPr>
          <p:sp>
            <p:nvSpPr>
              <p:cNvPr id="4451" name="Google Shape;4451;p73"/>
              <p:cNvSpPr/>
              <p:nvPr/>
            </p:nvSpPr>
            <p:spPr>
              <a:xfrm>
                <a:off x="4385" y="830"/>
                <a:ext cx="1104" cy="25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52" name="Google Shape;4452;p73"/>
              <p:cNvSpPr txBox="1"/>
              <p:nvPr/>
            </p:nvSpPr>
            <p:spPr>
              <a:xfrm>
                <a:off x="4381" y="813"/>
                <a:ext cx="104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S: 138.76.29.7, 5001</a:t>
                </a:r>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D: 128.119.40.186, 80</a:t>
                </a:r>
                <a:endParaRPr/>
              </a:p>
            </p:txBody>
          </p:sp>
          <p:grpSp>
            <p:nvGrpSpPr>
              <p:cNvPr id="4453" name="Google Shape;4453;p73"/>
              <p:cNvGrpSpPr/>
              <p:nvPr/>
            </p:nvGrpSpPr>
            <p:grpSpPr>
              <a:xfrm>
                <a:off x="5394" y="786"/>
                <a:ext cx="49" cy="99"/>
                <a:chOff x="5508" y="1599"/>
                <a:chExt cx="49" cy="99"/>
              </a:xfrm>
            </p:grpSpPr>
            <p:sp>
              <p:nvSpPr>
                <p:cNvPr id="4454" name="Google Shape;4454;p73"/>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455" name="Google Shape;4455;p73"/>
                <p:cNvCxnSpPr/>
                <p:nvPr/>
              </p:nvCxnSpPr>
              <p:spPr>
                <a:xfrm flipH="1">
                  <a:off x="5512" y="1608"/>
                  <a:ext cx="21" cy="68"/>
                </a:xfrm>
                <a:prstGeom prst="straightConnector1">
                  <a:avLst/>
                </a:prstGeom>
                <a:noFill/>
                <a:ln cap="flat" cmpd="sng" w="9525">
                  <a:solidFill>
                    <a:srgbClr val="000000"/>
                  </a:solidFill>
                  <a:prstDash val="solid"/>
                  <a:round/>
                  <a:headEnd len="med" w="med" type="none"/>
                  <a:tailEnd len="med" w="med" type="none"/>
                </a:ln>
              </p:spPr>
            </p:cxnSp>
            <p:cxnSp>
              <p:nvCxnSpPr>
                <p:cNvPr id="4456" name="Google Shape;4456;p73"/>
                <p:cNvCxnSpPr/>
                <p:nvPr/>
              </p:nvCxnSpPr>
              <p:spPr>
                <a:xfrm flipH="1">
                  <a:off x="5536" y="1620"/>
                  <a:ext cx="21" cy="68"/>
                </a:xfrm>
                <a:prstGeom prst="straightConnector1">
                  <a:avLst/>
                </a:prstGeom>
                <a:noFill/>
                <a:ln cap="flat" cmpd="sng" w="9525">
                  <a:solidFill>
                    <a:srgbClr val="000000"/>
                  </a:solidFill>
                  <a:prstDash val="solid"/>
                  <a:round/>
                  <a:headEnd len="med" w="med" type="none"/>
                  <a:tailEnd len="med" w="med" type="none"/>
                </a:ln>
              </p:spPr>
            </p:cxnSp>
          </p:grpSp>
          <p:grpSp>
            <p:nvGrpSpPr>
              <p:cNvPr id="4457" name="Google Shape;4457;p73"/>
              <p:cNvGrpSpPr/>
              <p:nvPr/>
            </p:nvGrpSpPr>
            <p:grpSpPr>
              <a:xfrm>
                <a:off x="5382" y="1044"/>
                <a:ext cx="49" cy="99"/>
                <a:chOff x="5508" y="1599"/>
                <a:chExt cx="49" cy="99"/>
              </a:xfrm>
            </p:grpSpPr>
            <p:sp>
              <p:nvSpPr>
                <p:cNvPr id="4458" name="Google Shape;4458;p73"/>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459" name="Google Shape;4459;p73"/>
                <p:cNvCxnSpPr/>
                <p:nvPr/>
              </p:nvCxnSpPr>
              <p:spPr>
                <a:xfrm flipH="1">
                  <a:off x="5510" y="1608"/>
                  <a:ext cx="21" cy="68"/>
                </a:xfrm>
                <a:prstGeom prst="straightConnector1">
                  <a:avLst/>
                </a:prstGeom>
                <a:noFill/>
                <a:ln cap="flat" cmpd="sng" w="9525">
                  <a:solidFill>
                    <a:srgbClr val="000000"/>
                  </a:solidFill>
                  <a:prstDash val="solid"/>
                  <a:round/>
                  <a:headEnd len="med" w="med" type="none"/>
                  <a:tailEnd len="med" w="med" type="none"/>
                </a:ln>
              </p:spPr>
            </p:cxnSp>
            <p:cxnSp>
              <p:nvCxnSpPr>
                <p:cNvPr id="4460" name="Google Shape;4460;p73"/>
                <p:cNvCxnSpPr/>
                <p:nvPr/>
              </p:nvCxnSpPr>
              <p:spPr>
                <a:xfrm flipH="1">
                  <a:off x="5536" y="1620"/>
                  <a:ext cx="21" cy="68"/>
                </a:xfrm>
                <a:prstGeom prst="straightConnector1">
                  <a:avLst/>
                </a:prstGeom>
                <a:noFill/>
                <a:ln cap="flat" cmpd="sng" w="9525">
                  <a:solidFill>
                    <a:srgbClr val="000000"/>
                  </a:solidFill>
                  <a:prstDash val="solid"/>
                  <a:round/>
                  <a:headEnd len="med" w="med" type="none"/>
                  <a:tailEnd len="med" w="med" type="none"/>
                </a:ln>
              </p:spPr>
            </p:cxnSp>
          </p:grpSp>
        </p:grpSp>
        <p:cxnSp>
          <p:nvCxnSpPr>
            <p:cNvPr id="4461" name="Google Shape;4461;p73"/>
            <p:cNvCxnSpPr/>
            <p:nvPr/>
          </p:nvCxnSpPr>
          <p:spPr>
            <a:xfrm rot="10800000">
              <a:off x="1026" y="3729"/>
              <a:ext cx="376" cy="0"/>
            </a:xfrm>
            <a:prstGeom prst="straightConnector1">
              <a:avLst/>
            </a:prstGeom>
            <a:noFill/>
            <a:ln cap="flat" cmpd="sng" w="19050">
              <a:solidFill>
                <a:srgbClr val="000000"/>
              </a:solidFill>
              <a:prstDash val="solid"/>
              <a:round/>
              <a:headEnd len="med" w="med" type="none"/>
              <a:tailEnd len="med" w="med" type="triangle"/>
            </a:ln>
          </p:spPr>
        </p:cxnSp>
        <p:grpSp>
          <p:nvGrpSpPr>
            <p:cNvPr id="4462" name="Google Shape;4462;p73"/>
            <p:cNvGrpSpPr/>
            <p:nvPr/>
          </p:nvGrpSpPr>
          <p:grpSpPr>
            <a:xfrm>
              <a:off x="1143" y="3613"/>
              <a:ext cx="218" cy="231"/>
              <a:chOff x="5140" y="400"/>
              <a:chExt cx="218" cy="231"/>
            </a:xfrm>
          </p:grpSpPr>
          <p:sp>
            <p:nvSpPr>
              <p:cNvPr id="4463" name="Google Shape;4463;p73"/>
              <p:cNvSpPr/>
              <p:nvPr/>
            </p:nvSpPr>
            <p:spPr>
              <a:xfrm>
                <a:off x="5140" y="410"/>
                <a:ext cx="218" cy="218"/>
              </a:xfrm>
              <a:prstGeom prst="ellipse">
                <a:avLst/>
              </a:prstGeom>
              <a:solidFill>
                <a:srgbClr val="FFFFFF"/>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64" name="Google Shape;4464;p73"/>
              <p:cNvSpPr txBox="1"/>
              <p:nvPr/>
            </p:nvSpPr>
            <p:spPr>
              <a:xfrm>
                <a:off x="5154" y="40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Calibri"/>
                  <a:buNone/>
                </a:pPr>
                <a:r>
                  <a:rPr b="0" i="0" lang="en-US" sz="1800" u="none" cap="none" strike="noStrike">
                    <a:solidFill>
                      <a:srgbClr val="CC0000"/>
                    </a:solidFill>
                    <a:latin typeface="Calibri"/>
                    <a:ea typeface="Calibri"/>
                    <a:cs typeface="Calibri"/>
                    <a:sym typeface="Calibri"/>
                  </a:rPr>
                  <a:t>2</a:t>
                </a:r>
                <a:endParaRPr/>
              </a:p>
            </p:txBody>
          </p:sp>
        </p:grpSp>
      </p:grpSp>
      <p:grpSp>
        <p:nvGrpSpPr>
          <p:cNvPr id="4465" name="Google Shape;4465;p73"/>
          <p:cNvGrpSpPr/>
          <p:nvPr/>
        </p:nvGrpSpPr>
        <p:grpSpPr>
          <a:xfrm>
            <a:off x="570534" y="1870421"/>
            <a:ext cx="6465888" cy="2052637"/>
            <a:chOff x="-826" y="1306"/>
            <a:chExt cx="4073" cy="1293"/>
          </a:xfrm>
        </p:grpSpPr>
        <p:sp>
          <p:nvSpPr>
            <p:cNvPr id="4466" name="Google Shape;4466;p73"/>
            <p:cNvSpPr txBox="1"/>
            <p:nvPr/>
          </p:nvSpPr>
          <p:spPr>
            <a:xfrm>
              <a:off x="-826" y="1306"/>
              <a:ext cx="1986" cy="884"/>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000"/>
                <a:buFont typeface="Calibri"/>
                <a:buNone/>
              </a:pPr>
              <a:r>
                <a:rPr b="1" i="1" lang="en-US" sz="2000" u="none" cap="none" strike="noStrike">
                  <a:solidFill>
                    <a:srgbClr val="CC0000"/>
                  </a:solidFill>
                  <a:latin typeface="Calibri"/>
                  <a:ea typeface="Calibri"/>
                  <a:cs typeface="Calibri"/>
                  <a:sym typeface="Calibri"/>
                </a:rPr>
                <a:t>2:</a:t>
              </a:r>
              <a:r>
                <a:rPr b="0" i="0" lang="en-US" sz="2000" u="none" cap="none" strike="noStrike">
                  <a:solidFill>
                    <a:srgbClr val="FF0000"/>
                  </a:solidFill>
                  <a:latin typeface="Calibri"/>
                  <a:ea typeface="Calibri"/>
                  <a:cs typeface="Calibri"/>
                  <a:sym typeface="Calibri"/>
                </a:rPr>
                <a:t> </a:t>
              </a:r>
              <a:r>
                <a:rPr b="0" i="0" lang="en-US" sz="2000" u="none" cap="none" strike="noStrike">
                  <a:solidFill>
                    <a:srgbClr val="000099"/>
                  </a:solidFill>
                  <a:latin typeface="Calibri"/>
                  <a:ea typeface="Calibri"/>
                  <a:cs typeface="Calibri"/>
                  <a:sym typeface="Calibri"/>
                </a:rPr>
                <a:t>NAT router changes datagram source address from 10.0.0.1, 3345 to 138.76.29.7, 5001,</a:t>
              </a:r>
              <a:endParaRPr/>
            </a:p>
            <a:p>
              <a:pPr indent="0" lvl="0" marL="0" marR="0" rtl="0" algn="l">
                <a:lnSpc>
                  <a:spcPct val="85000"/>
                </a:lnSpc>
                <a:spcBef>
                  <a:spcPts val="0"/>
                </a:spcBef>
                <a:spcAft>
                  <a:spcPts val="0"/>
                </a:spcAft>
                <a:buClr>
                  <a:srgbClr val="000099"/>
                </a:buClr>
                <a:buSzPts val="2000"/>
                <a:buFont typeface="Calibri"/>
                <a:buNone/>
              </a:pPr>
              <a:r>
                <a:rPr b="0" i="0" lang="en-US" sz="2000" u="none" cap="none" strike="noStrike">
                  <a:solidFill>
                    <a:srgbClr val="000099"/>
                  </a:solidFill>
                  <a:latin typeface="Calibri"/>
                  <a:ea typeface="Calibri"/>
                  <a:cs typeface="Calibri"/>
                  <a:sym typeface="Calibri"/>
                </a:rPr>
                <a:t>updates table</a:t>
              </a:r>
              <a:endParaRPr b="0" i="0" sz="1800" u="none" cap="none" strike="noStrike">
                <a:solidFill>
                  <a:srgbClr val="000099"/>
                </a:solidFill>
                <a:latin typeface="Calibri"/>
                <a:ea typeface="Calibri"/>
                <a:cs typeface="Calibri"/>
                <a:sym typeface="Calibri"/>
              </a:endParaRPr>
            </a:p>
          </p:txBody>
        </p:sp>
        <p:cxnSp>
          <p:nvCxnSpPr>
            <p:cNvPr id="4467" name="Google Shape;4467;p73"/>
            <p:cNvCxnSpPr/>
            <p:nvPr/>
          </p:nvCxnSpPr>
          <p:spPr>
            <a:xfrm>
              <a:off x="1285" y="2243"/>
              <a:ext cx="147" cy="356"/>
            </a:xfrm>
            <a:prstGeom prst="straightConnector1">
              <a:avLst/>
            </a:prstGeom>
            <a:noFill/>
            <a:ln cap="flat" cmpd="sng" w="12700">
              <a:solidFill>
                <a:srgbClr val="CC0000"/>
              </a:solidFill>
              <a:prstDash val="solid"/>
              <a:round/>
              <a:headEnd len="med" w="med" type="none"/>
              <a:tailEnd len="med" w="med" type="none"/>
            </a:ln>
          </p:spPr>
        </p:cxnSp>
        <p:cxnSp>
          <p:nvCxnSpPr>
            <p:cNvPr id="4468" name="Google Shape;4468;p73"/>
            <p:cNvCxnSpPr/>
            <p:nvPr/>
          </p:nvCxnSpPr>
          <p:spPr>
            <a:xfrm flipH="1" rot="10800000">
              <a:off x="1275" y="1788"/>
              <a:ext cx="663" cy="455"/>
            </a:xfrm>
            <a:prstGeom prst="straightConnector1">
              <a:avLst/>
            </a:prstGeom>
            <a:noFill/>
            <a:ln cap="flat" cmpd="sng" w="12700">
              <a:solidFill>
                <a:srgbClr val="CC0000"/>
              </a:solidFill>
              <a:prstDash val="solid"/>
              <a:round/>
              <a:headEnd len="med" w="med" type="none"/>
              <a:tailEnd len="med" w="med" type="none"/>
            </a:ln>
          </p:spPr>
        </p:cxnSp>
        <p:cxnSp>
          <p:nvCxnSpPr>
            <p:cNvPr id="4469" name="Google Shape;4469;p73"/>
            <p:cNvCxnSpPr/>
            <p:nvPr/>
          </p:nvCxnSpPr>
          <p:spPr>
            <a:xfrm flipH="1" rot="10800000">
              <a:off x="1275" y="1751"/>
              <a:ext cx="1972" cy="491"/>
            </a:xfrm>
            <a:prstGeom prst="straightConnector1">
              <a:avLst/>
            </a:prstGeom>
            <a:noFill/>
            <a:ln cap="flat" cmpd="sng" w="12700">
              <a:solidFill>
                <a:srgbClr val="CC0000"/>
              </a:solidFill>
              <a:prstDash val="solid"/>
              <a:round/>
              <a:headEnd len="med" w="med" type="none"/>
              <a:tailEnd len="med" w="med" type="none"/>
            </a:ln>
          </p:spPr>
        </p:cxnSp>
      </p:grpSp>
      <p:grpSp>
        <p:nvGrpSpPr>
          <p:cNvPr id="4470" name="Google Shape;4470;p73"/>
          <p:cNvGrpSpPr/>
          <p:nvPr/>
        </p:nvGrpSpPr>
        <p:grpSpPr>
          <a:xfrm>
            <a:off x="3242297" y="4880321"/>
            <a:ext cx="2471737" cy="703262"/>
            <a:chOff x="1163" y="3752"/>
            <a:chExt cx="1557" cy="443"/>
          </a:xfrm>
        </p:grpSpPr>
        <p:sp>
          <p:nvSpPr>
            <p:cNvPr id="4471" name="Google Shape;4471;p73"/>
            <p:cNvSpPr/>
            <p:nvPr/>
          </p:nvSpPr>
          <p:spPr>
            <a:xfrm>
              <a:off x="1163" y="3796"/>
              <a:ext cx="1183" cy="256"/>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72" name="Google Shape;4472;p73"/>
            <p:cNvSpPr txBox="1"/>
            <p:nvPr/>
          </p:nvSpPr>
          <p:spPr>
            <a:xfrm>
              <a:off x="1281" y="3788"/>
              <a:ext cx="1120" cy="4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S: 128.119.40.186, 80 </a:t>
              </a:r>
              <a:endParaRPr/>
            </a:p>
            <a:p>
              <a:pPr indent="0" lvl="0" marL="0" marR="0" rtl="0" algn="l">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D: 138.76.29.7, 5001</a:t>
              </a:r>
              <a:endParaRPr/>
            </a:p>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Calibri"/>
                <a:ea typeface="Calibri"/>
                <a:cs typeface="Calibri"/>
                <a:sym typeface="Calibri"/>
              </a:endParaRPr>
            </a:p>
          </p:txBody>
        </p:sp>
        <p:grpSp>
          <p:nvGrpSpPr>
            <p:cNvPr id="4473" name="Google Shape;4473;p73"/>
            <p:cNvGrpSpPr/>
            <p:nvPr/>
          </p:nvGrpSpPr>
          <p:grpSpPr>
            <a:xfrm>
              <a:off x="1214" y="3752"/>
              <a:ext cx="52" cy="99"/>
              <a:chOff x="5508" y="1599"/>
              <a:chExt cx="48" cy="99"/>
            </a:xfrm>
          </p:grpSpPr>
          <p:sp>
            <p:nvSpPr>
              <p:cNvPr id="4474" name="Google Shape;4474;p73"/>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475" name="Google Shape;4475;p73"/>
              <p:cNvCxnSpPr/>
              <p:nvPr/>
            </p:nvCxnSpPr>
            <p:spPr>
              <a:xfrm flipH="1">
                <a:off x="5512" y="1608"/>
                <a:ext cx="20" cy="68"/>
              </a:xfrm>
              <a:prstGeom prst="straightConnector1">
                <a:avLst/>
              </a:prstGeom>
              <a:noFill/>
              <a:ln cap="flat" cmpd="sng" w="9525">
                <a:solidFill>
                  <a:srgbClr val="000000"/>
                </a:solidFill>
                <a:prstDash val="solid"/>
                <a:round/>
                <a:headEnd len="med" w="med" type="none"/>
                <a:tailEnd len="med" w="med" type="none"/>
              </a:ln>
            </p:spPr>
          </p:cxnSp>
          <p:cxnSp>
            <p:nvCxnSpPr>
              <p:cNvPr id="4476" name="Google Shape;4476;p73"/>
              <p:cNvCxnSpPr/>
              <p:nvPr/>
            </p:nvCxnSpPr>
            <p:spPr>
              <a:xfrm flipH="1">
                <a:off x="5536" y="1620"/>
                <a:ext cx="20" cy="68"/>
              </a:xfrm>
              <a:prstGeom prst="straightConnector1">
                <a:avLst/>
              </a:prstGeom>
              <a:noFill/>
              <a:ln cap="flat" cmpd="sng" w="9525">
                <a:solidFill>
                  <a:srgbClr val="000000"/>
                </a:solidFill>
                <a:prstDash val="solid"/>
                <a:round/>
                <a:headEnd len="med" w="med" type="none"/>
                <a:tailEnd len="med" w="med" type="none"/>
              </a:ln>
            </p:spPr>
          </p:cxnSp>
        </p:grpSp>
        <p:grpSp>
          <p:nvGrpSpPr>
            <p:cNvPr id="4477" name="Google Shape;4477;p73"/>
            <p:cNvGrpSpPr/>
            <p:nvPr/>
          </p:nvGrpSpPr>
          <p:grpSpPr>
            <a:xfrm>
              <a:off x="1193" y="3984"/>
              <a:ext cx="52" cy="99"/>
              <a:chOff x="5508" y="1599"/>
              <a:chExt cx="48" cy="99"/>
            </a:xfrm>
          </p:grpSpPr>
          <p:sp>
            <p:nvSpPr>
              <p:cNvPr id="4478" name="Google Shape;4478;p73"/>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cxnSp>
            <p:nvCxnSpPr>
              <p:cNvPr id="4479" name="Google Shape;4479;p73"/>
              <p:cNvCxnSpPr/>
              <p:nvPr/>
            </p:nvCxnSpPr>
            <p:spPr>
              <a:xfrm flipH="1">
                <a:off x="5512" y="1608"/>
                <a:ext cx="20" cy="68"/>
              </a:xfrm>
              <a:prstGeom prst="straightConnector1">
                <a:avLst/>
              </a:prstGeom>
              <a:noFill/>
              <a:ln cap="flat" cmpd="sng" w="9525">
                <a:solidFill>
                  <a:srgbClr val="000000"/>
                </a:solidFill>
                <a:prstDash val="solid"/>
                <a:round/>
                <a:headEnd len="med" w="med" type="none"/>
                <a:tailEnd len="med" w="med" type="none"/>
              </a:ln>
            </p:spPr>
          </p:cxnSp>
          <p:cxnSp>
            <p:nvCxnSpPr>
              <p:cNvPr id="4480" name="Google Shape;4480;p73"/>
              <p:cNvCxnSpPr/>
              <p:nvPr/>
            </p:nvCxnSpPr>
            <p:spPr>
              <a:xfrm flipH="1">
                <a:off x="5536" y="1620"/>
                <a:ext cx="20" cy="68"/>
              </a:xfrm>
              <a:prstGeom prst="straightConnector1">
                <a:avLst/>
              </a:prstGeom>
              <a:noFill/>
              <a:ln cap="flat" cmpd="sng" w="9525">
                <a:solidFill>
                  <a:srgbClr val="000000"/>
                </a:solidFill>
                <a:prstDash val="solid"/>
                <a:round/>
                <a:headEnd len="med" w="med" type="none"/>
                <a:tailEnd len="med" w="med" type="none"/>
              </a:ln>
            </p:spPr>
          </p:cxnSp>
        </p:grpSp>
        <p:cxnSp>
          <p:nvCxnSpPr>
            <p:cNvPr id="4481" name="Google Shape;4481;p73"/>
            <p:cNvCxnSpPr/>
            <p:nvPr/>
          </p:nvCxnSpPr>
          <p:spPr>
            <a:xfrm rot="10800000">
              <a:off x="2344" y="3931"/>
              <a:ext cx="376" cy="0"/>
            </a:xfrm>
            <a:prstGeom prst="straightConnector1">
              <a:avLst/>
            </a:prstGeom>
            <a:noFill/>
            <a:ln cap="flat" cmpd="sng" w="19050">
              <a:solidFill>
                <a:srgbClr val="000000"/>
              </a:solidFill>
              <a:prstDash val="solid"/>
              <a:round/>
              <a:headEnd len="med" w="med" type="triangle"/>
              <a:tailEnd len="med" w="med" type="none"/>
            </a:ln>
          </p:spPr>
        </p:cxnSp>
        <p:grpSp>
          <p:nvGrpSpPr>
            <p:cNvPr id="4482" name="Google Shape;4482;p73"/>
            <p:cNvGrpSpPr/>
            <p:nvPr/>
          </p:nvGrpSpPr>
          <p:grpSpPr>
            <a:xfrm>
              <a:off x="2409" y="3815"/>
              <a:ext cx="218" cy="231"/>
              <a:chOff x="5140" y="400"/>
              <a:chExt cx="218" cy="231"/>
            </a:xfrm>
          </p:grpSpPr>
          <p:sp>
            <p:nvSpPr>
              <p:cNvPr id="4483" name="Google Shape;4483;p73"/>
              <p:cNvSpPr/>
              <p:nvPr/>
            </p:nvSpPr>
            <p:spPr>
              <a:xfrm>
                <a:off x="5140" y="410"/>
                <a:ext cx="218" cy="218"/>
              </a:xfrm>
              <a:prstGeom prst="ellipse">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484" name="Google Shape;4484;p73"/>
              <p:cNvSpPr txBox="1"/>
              <p:nvPr/>
            </p:nvSpPr>
            <p:spPr>
              <a:xfrm>
                <a:off x="5154" y="400"/>
                <a:ext cx="19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800"/>
                  <a:buFont typeface="Calibri"/>
                  <a:buNone/>
                </a:pPr>
                <a:r>
                  <a:rPr b="0" i="0" lang="en-US" sz="1800" u="none" cap="none" strike="noStrike">
                    <a:solidFill>
                      <a:srgbClr val="CC0000"/>
                    </a:solidFill>
                    <a:latin typeface="Calibri"/>
                    <a:ea typeface="Calibri"/>
                    <a:cs typeface="Calibri"/>
                    <a:sym typeface="Calibri"/>
                  </a:rPr>
                  <a:t>3</a:t>
                </a:r>
                <a:endParaRPr/>
              </a:p>
            </p:txBody>
          </p:sp>
        </p:grpSp>
      </p:grpSp>
      <p:sp>
        <p:nvSpPr>
          <p:cNvPr id="4485" name="Google Shape;4485;p73"/>
          <p:cNvSpPr txBox="1"/>
          <p:nvPr/>
        </p:nvSpPr>
        <p:spPr>
          <a:xfrm>
            <a:off x="3146424" y="5435532"/>
            <a:ext cx="3559175" cy="617861"/>
          </a:xfrm>
          <a:prstGeom prst="rect">
            <a:avLst/>
          </a:prstGeom>
          <a:noFill/>
          <a:ln>
            <a:noFill/>
          </a:ln>
        </p:spPr>
        <p:txBody>
          <a:bodyPr anchorCtr="0" anchor="t" bIns="45700" lIns="91425" spcFirstLastPara="1" rIns="91425" wrap="square" tIns="45700">
            <a:spAutoFit/>
          </a:bodyPr>
          <a:lstStyle/>
          <a:p>
            <a:pPr indent="0" lvl="0" marL="0" marR="0" rtl="0" algn="l">
              <a:lnSpc>
                <a:spcPct val="85000"/>
              </a:lnSpc>
              <a:spcBef>
                <a:spcPts val="0"/>
              </a:spcBef>
              <a:spcAft>
                <a:spcPts val="0"/>
              </a:spcAft>
              <a:buClr>
                <a:srgbClr val="CC0000"/>
              </a:buClr>
              <a:buSzPts val="2000"/>
              <a:buFont typeface="Calibri"/>
              <a:buNone/>
            </a:pPr>
            <a:r>
              <a:rPr b="1" i="1" lang="en-US" sz="2000" u="none" cap="none" strike="noStrike">
                <a:solidFill>
                  <a:srgbClr val="CC0000"/>
                </a:solidFill>
                <a:latin typeface="Calibri"/>
                <a:ea typeface="Calibri"/>
                <a:cs typeface="Calibri"/>
                <a:sym typeface="Calibri"/>
              </a:rPr>
              <a:t>3:</a:t>
            </a:r>
            <a:r>
              <a:rPr b="0" i="0" lang="en-US" sz="2000" u="none" cap="none" strike="noStrike">
                <a:solidFill>
                  <a:srgbClr val="FF0000"/>
                </a:solidFill>
                <a:latin typeface="Calibri"/>
                <a:ea typeface="Calibri"/>
                <a:cs typeface="Calibri"/>
                <a:sym typeface="Calibri"/>
              </a:rPr>
              <a:t> </a:t>
            </a:r>
            <a:r>
              <a:rPr b="0" i="0" lang="en-US" sz="2000" u="none" cap="none" strike="noStrike">
                <a:solidFill>
                  <a:srgbClr val="000099"/>
                </a:solidFill>
                <a:latin typeface="Calibri"/>
                <a:ea typeface="Calibri"/>
                <a:cs typeface="Calibri"/>
                <a:sym typeface="Calibri"/>
              </a:rPr>
              <a:t>reply arrives, destination address: 138.76.29.7, 5001</a:t>
            </a:r>
            <a:endParaRPr/>
          </a:p>
        </p:txBody>
      </p:sp>
      <p:sp>
        <p:nvSpPr>
          <p:cNvPr id="4486" name="Google Shape;4486;p73"/>
          <p:cNvSpPr txBox="1"/>
          <p:nvPr/>
        </p:nvSpPr>
        <p:spPr>
          <a:xfrm>
            <a:off x="9442128" y="3445831"/>
            <a:ext cx="85953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10.0.0.1</a:t>
            </a:r>
            <a:endParaRPr/>
          </a:p>
        </p:txBody>
      </p:sp>
      <p:sp>
        <p:nvSpPr>
          <p:cNvPr id="4487" name="Google Shape;4487;p73"/>
          <p:cNvSpPr txBox="1"/>
          <p:nvPr/>
        </p:nvSpPr>
        <p:spPr>
          <a:xfrm>
            <a:off x="9387377" y="4139110"/>
            <a:ext cx="85953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10.0.0.2</a:t>
            </a:r>
            <a:endParaRPr/>
          </a:p>
        </p:txBody>
      </p:sp>
      <p:sp>
        <p:nvSpPr>
          <p:cNvPr id="4488" name="Google Shape;4488;p73"/>
          <p:cNvSpPr txBox="1"/>
          <p:nvPr/>
        </p:nvSpPr>
        <p:spPr>
          <a:xfrm>
            <a:off x="9361024" y="4861740"/>
            <a:ext cx="85953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10.0.0.3</a:t>
            </a:r>
            <a:endParaRPr/>
          </a:p>
        </p:txBody>
      </p:sp>
      <p:grpSp>
        <p:nvGrpSpPr>
          <p:cNvPr id="4489" name="Google Shape;4489;p73"/>
          <p:cNvGrpSpPr/>
          <p:nvPr/>
        </p:nvGrpSpPr>
        <p:grpSpPr>
          <a:xfrm flipH="1">
            <a:off x="10194143" y="3285987"/>
            <a:ext cx="641350" cy="558800"/>
            <a:chOff x="-44" y="1473"/>
            <a:chExt cx="981" cy="1105"/>
          </a:xfrm>
        </p:grpSpPr>
        <p:pic>
          <p:nvPicPr>
            <p:cNvPr descr="desktop_computer_stylized_medium" id="4490" name="Google Shape;4490;p7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491" name="Google Shape;4491;p7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4492" name="Google Shape;4492;p73"/>
          <p:cNvGrpSpPr/>
          <p:nvPr/>
        </p:nvGrpSpPr>
        <p:grpSpPr>
          <a:xfrm flipH="1">
            <a:off x="10120943" y="3976903"/>
            <a:ext cx="641350" cy="558800"/>
            <a:chOff x="-44" y="1473"/>
            <a:chExt cx="981" cy="1105"/>
          </a:xfrm>
        </p:grpSpPr>
        <p:pic>
          <p:nvPicPr>
            <p:cNvPr descr="desktop_computer_stylized_medium" id="4493" name="Google Shape;4493;p7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494" name="Google Shape;4494;p7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4495" name="Google Shape;4495;p73"/>
          <p:cNvGrpSpPr/>
          <p:nvPr/>
        </p:nvGrpSpPr>
        <p:grpSpPr>
          <a:xfrm flipH="1">
            <a:off x="10140169" y="4685809"/>
            <a:ext cx="641350" cy="558800"/>
            <a:chOff x="-44" y="1473"/>
            <a:chExt cx="981" cy="1105"/>
          </a:xfrm>
        </p:grpSpPr>
        <p:pic>
          <p:nvPicPr>
            <p:cNvPr descr="desktop_computer_stylized_medium" id="4496" name="Google Shape;4496;p73"/>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4497" name="Google Shape;4497;p73"/>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cxnSp>
        <p:nvCxnSpPr>
          <p:cNvPr id="4498" name="Google Shape;4498;p73"/>
          <p:cNvCxnSpPr/>
          <p:nvPr/>
        </p:nvCxnSpPr>
        <p:spPr>
          <a:xfrm>
            <a:off x="9963568" y="3732745"/>
            <a:ext cx="293511" cy="0"/>
          </a:xfrm>
          <a:prstGeom prst="straightConnector1">
            <a:avLst/>
          </a:prstGeom>
          <a:noFill/>
          <a:ln cap="flat" cmpd="sng" w="19050">
            <a:solidFill>
              <a:schemeClr val="dk1"/>
            </a:solidFill>
            <a:prstDash val="solid"/>
            <a:miter lim="800000"/>
            <a:headEnd len="sm" w="sm" type="none"/>
            <a:tailEnd len="sm" w="sm" type="none"/>
          </a:ln>
        </p:spPr>
      </p:cxnSp>
      <p:cxnSp>
        <p:nvCxnSpPr>
          <p:cNvPr id="4499" name="Google Shape;4499;p73"/>
          <p:cNvCxnSpPr/>
          <p:nvPr/>
        </p:nvCxnSpPr>
        <p:spPr>
          <a:xfrm>
            <a:off x="9891178" y="4418545"/>
            <a:ext cx="293511" cy="0"/>
          </a:xfrm>
          <a:prstGeom prst="straightConnector1">
            <a:avLst/>
          </a:prstGeom>
          <a:noFill/>
          <a:ln cap="flat" cmpd="sng" w="19050">
            <a:solidFill>
              <a:schemeClr val="dk1"/>
            </a:solidFill>
            <a:prstDash val="solid"/>
            <a:miter lim="800000"/>
            <a:headEnd len="sm" w="sm" type="none"/>
            <a:tailEnd len="sm" w="sm" type="none"/>
          </a:ln>
        </p:spPr>
      </p:cxnSp>
      <p:cxnSp>
        <p:nvCxnSpPr>
          <p:cNvPr id="4500" name="Google Shape;4500;p73"/>
          <p:cNvCxnSpPr/>
          <p:nvPr/>
        </p:nvCxnSpPr>
        <p:spPr>
          <a:xfrm>
            <a:off x="9910228" y="5134825"/>
            <a:ext cx="293511" cy="0"/>
          </a:xfrm>
          <a:prstGeom prst="straightConnector1">
            <a:avLst/>
          </a:prstGeom>
          <a:noFill/>
          <a:ln cap="flat" cmpd="sng" w="19050">
            <a:solidFill>
              <a:schemeClr val="dk1"/>
            </a:solidFill>
            <a:prstDash val="solid"/>
            <a:miter lim="800000"/>
            <a:headEnd len="sm" w="sm" type="none"/>
            <a:tailEnd len="sm" w="sm" type="none"/>
          </a:ln>
        </p:spPr>
      </p:cxnSp>
      <p:grpSp>
        <p:nvGrpSpPr>
          <p:cNvPr id="4501" name="Google Shape;4501;p73"/>
          <p:cNvGrpSpPr/>
          <p:nvPr/>
        </p:nvGrpSpPr>
        <p:grpSpPr>
          <a:xfrm>
            <a:off x="3937552" y="4333461"/>
            <a:ext cx="3034748" cy="304800"/>
            <a:chOff x="2454675" y="2927412"/>
            <a:chExt cx="4705166" cy="431082"/>
          </a:xfrm>
        </p:grpSpPr>
        <p:cxnSp>
          <p:nvCxnSpPr>
            <p:cNvPr id="4502" name="Google Shape;4502;p73"/>
            <p:cNvCxnSpPr/>
            <p:nvPr/>
          </p:nvCxnSpPr>
          <p:spPr>
            <a:xfrm>
              <a:off x="2454675" y="3124940"/>
              <a:ext cx="4705166" cy="0"/>
            </a:xfrm>
            <a:prstGeom prst="straightConnector1">
              <a:avLst/>
            </a:prstGeom>
            <a:noFill/>
            <a:ln cap="flat" cmpd="sng" w="25400">
              <a:solidFill>
                <a:schemeClr val="dk1"/>
              </a:solidFill>
              <a:prstDash val="solid"/>
              <a:miter lim="800000"/>
              <a:headEnd len="sm" w="sm" type="none"/>
              <a:tailEnd len="sm" w="sm" type="none"/>
            </a:ln>
          </p:spPr>
        </p:cxnSp>
        <p:grpSp>
          <p:nvGrpSpPr>
            <p:cNvPr id="4503" name="Google Shape;4503;p73"/>
            <p:cNvGrpSpPr/>
            <p:nvPr/>
          </p:nvGrpSpPr>
          <p:grpSpPr>
            <a:xfrm>
              <a:off x="5427861" y="2927412"/>
              <a:ext cx="1040553" cy="431082"/>
              <a:chOff x="7493876" y="2774731"/>
              <a:chExt cx="1481958" cy="894622"/>
            </a:xfrm>
          </p:grpSpPr>
          <p:sp>
            <p:nvSpPr>
              <p:cNvPr id="4504" name="Google Shape;4504;p73"/>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505" name="Google Shape;4505;p73"/>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506" name="Google Shape;4506;p73"/>
              <p:cNvGrpSpPr/>
              <p:nvPr/>
            </p:nvGrpSpPr>
            <p:grpSpPr>
              <a:xfrm>
                <a:off x="7713663" y="2848339"/>
                <a:ext cx="1042107" cy="425543"/>
                <a:chOff x="7786941" y="2884917"/>
                <a:chExt cx="897649" cy="353919"/>
              </a:xfrm>
            </p:grpSpPr>
            <p:sp>
              <p:nvSpPr>
                <p:cNvPr id="4507" name="Google Shape;4507;p73"/>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8" name="Google Shape;4508;p73"/>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09" name="Google Shape;4509;p73"/>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10" name="Google Shape;4510;p73"/>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cxnSp>
        <p:nvCxnSpPr>
          <p:cNvPr id="4511" name="Google Shape;4511;p73"/>
          <p:cNvCxnSpPr/>
          <p:nvPr/>
        </p:nvCxnSpPr>
        <p:spPr>
          <a:xfrm rot="10800000">
            <a:off x="5701553" y="4503542"/>
            <a:ext cx="0" cy="273831"/>
          </a:xfrm>
          <a:prstGeom prst="straightConnector1">
            <a:avLst/>
          </a:prstGeom>
          <a:noFill/>
          <a:ln cap="flat" cmpd="sng" w="19050">
            <a:solidFill>
              <a:schemeClr val="dk1"/>
            </a:solidFill>
            <a:prstDash val="solid"/>
            <a:miter lim="800000"/>
            <a:headEnd len="sm" w="sm" type="none"/>
            <a:tailEnd len="med" w="med" type="triangle"/>
          </a:ln>
        </p:spPr>
      </p:cxnSp>
      <p:cxnSp>
        <p:nvCxnSpPr>
          <p:cNvPr id="4512" name="Google Shape;4512;p73"/>
          <p:cNvCxnSpPr/>
          <p:nvPr/>
        </p:nvCxnSpPr>
        <p:spPr>
          <a:xfrm>
            <a:off x="6577649" y="4166958"/>
            <a:ext cx="0" cy="273831"/>
          </a:xfrm>
          <a:prstGeom prst="straightConnector1">
            <a:avLst/>
          </a:prstGeom>
          <a:noFill/>
          <a:ln cap="flat" cmpd="sng" w="19050">
            <a:solidFill>
              <a:schemeClr val="dk1"/>
            </a:solidFill>
            <a:prstDash val="solid"/>
            <a:miter lim="800000"/>
            <a:headEnd len="sm" w="sm" type="none"/>
            <a:tailEnd len="med" w="med" type="triangle"/>
          </a:ln>
        </p:spPr>
      </p:cxnSp>
      <p:sp>
        <p:nvSpPr>
          <p:cNvPr id="4513" name="Google Shape;4513;p7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6"/>
                                        </p:tgtEl>
                                        <p:attrNameLst>
                                          <p:attrName>style.visibility</p:attrName>
                                        </p:attrNameLst>
                                      </p:cBhvr>
                                      <p:to>
                                        <p:strVal val="visible"/>
                                      </p:to>
                                    </p:set>
                                    <p:animEffect filter="fade" transition="in">
                                      <p:cBhvr>
                                        <p:cTn dur="1000"/>
                                        <p:tgtEl>
                                          <p:spTgt spid="4406"/>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44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9"/>
                                        </p:tgtEl>
                                        <p:attrNameLst>
                                          <p:attrName>style.visibility</p:attrName>
                                        </p:attrNameLst>
                                      </p:cBhvr>
                                      <p:to>
                                        <p:strVal val="visible"/>
                                      </p:to>
                                    </p:set>
                                    <p:animEffect filter="fade" transition="in">
                                      <p:cBhvr>
                                        <p:cTn dur="1000"/>
                                        <p:tgtEl>
                                          <p:spTgt spid="4449"/>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4433"/>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 presetSubtype="0">
                                  <p:stCondLst>
                                    <p:cond delay="0"/>
                                  </p:stCondLst>
                                  <p:childTnLst>
                                    <p:set>
                                      <p:cBhvr>
                                        <p:cTn dur="1" fill="hold">
                                          <p:stCondLst>
                                            <p:cond delay="0"/>
                                          </p:stCondLst>
                                        </p:cTn>
                                        <p:tgtEl>
                                          <p:spTgt spid="44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0"/>
                                        </p:tgtEl>
                                        <p:attrNameLst>
                                          <p:attrName>style.visibility</p:attrName>
                                        </p:attrNameLst>
                                      </p:cBhvr>
                                      <p:to>
                                        <p:strVal val="visible"/>
                                      </p:to>
                                    </p:set>
                                    <p:animEffect filter="fade" transition="in">
                                      <p:cBhvr>
                                        <p:cTn dur="1000"/>
                                        <p:tgtEl>
                                          <p:spTgt spid="4470"/>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44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4"/>
                                        </p:tgtEl>
                                        <p:attrNameLst>
                                          <p:attrName>style.visibility</p:attrName>
                                        </p:attrNameLst>
                                      </p:cBhvr>
                                      <p:to>
                                        <p:strVal val="visible"/>
                                      </p:to>
                                    </p:set>
                                    <p:animEffect filter="fade" transition="in">
                                      <p:cBhvr>
                                        <p:cTn dur="1000"/>
                                        <p:tgtEl>
                                          <p:spTgt spid="4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8" name="Shape 4518"/>
        <p:cNvGrpSpPr/>
        <p:nvPr/>
      </p:nvGrpSpPr>
      <p:grpSpPr>
        <a:xfrm>
          <a:off x="0" y="0"/>
          <a:ext cx="0" cy="0"/>
          <a:chOff x="0" y="0"/>
          <a:chExt cx="0" cy="0"/>
        </a:xfrm>
      </p:grpSpPr>
      <p:sp>
        <p:nvSpPr>
          <p:cNvPr id="4519" name="Google Shape;4519;p74"/>
          <p:cNvSpPr txBox="1"/>
          <p:nvPr/>
        </p:nvSpPr>
        <p:spPr>
          <a:xfrm>
            <a:off x="604425" y="1435933"/>
            <a:ext cx="11097244" cy="5190154"/>
          </a:xfrm>
          <a:prstGeom prst="rect">
            <a:avLst/>
          </a:prstGeom>
          <a:noFill/>
          <a:ln>
            <a:noFill/>
          </a:ln>
        </p:spPr>
        <p:txBody>
          <a:bodyPr anchorCtr="0" anchor="t" bIns="45700" lIns="91425" spcFirstLastPara="1" rIns="91425" wrap="square" tIns="45700">
            <a:normAutofit/>
          </a:bodyPr>
          <a:lstStyle/>
          <a:p>
            <a:pPr indent="-341313" lvl="0" marL="471488" marR="0" rtl="0" algn="l">
              <a:lnSpc>
                <a:spcPct val="10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NAT has been controversial:</a:t>
            </a:r>
            <a:endParaRPr/>
          </a:p>
          <a:p>
            <a:pPr indent="-231775" lvl="1" marL="695325" marR="0" rtl="0" algn="l">
              <a:lnSpc>
                <a:spcPct val="100000"/>
              </a:lnSpc>
              <a:spcBef>
                <a:spcPts val="6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routers “should” only process up to layer 3</a:t>
            </a:r>
            <a:endParaRPr/>
          </a:p>
          <a:p>
            <a:pPr indent="-231775" lvl="1" marL="695325" marR="0" rtl="0" algn="l">
              <a:lnSpc>
                <a:spcPct val="100000"/>
              </a:lnSpc>
              <a:spcBef>
                <a:spcPts val="6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address “shortage” should be solved by IPv6</a:t>
            </a:r>
            <a:endParaRPr/>
          </a:p>
          <a:p>
            <a:pPr indent="-231775" lvl="1" marL="695325" marR="0" rtl="0" algn="l">
              <a:lnSpc>
                <a:spcPct val="100000"/>
              </a:lnSpc>
              <a:spcBef>
                <a:spcPts val="6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violates end-to-end argument </a:t>
            </a:r>
            <a:r>
              <a:rPr b="0" i="0" lang="en-US" sz="2400" u="none" cap="none" strike="noStrike">
                <a:solidFill>
                  <a:srgbClr val="000000"/>
                </a:solidFill>
                <a:latin typeface="Calibri"/>
                <a:ea typeface="Calibri"/>
                <a:cs typeface="Calibri"/>
                <a:sym typeface="Calibri"/>
              </a:rPr>
              <a:t>(port # manipulation by network-layer device)</a:t>
            </a:r>
            <a:endParaRPr b="0" i="0" sz="2800" u="none" cap="none" strike="noStrike">
              <a:solidFill>
                <a:srgbClr val="000000"/>
              </a:solidFill>
              <a:latin typeface="Calibri"/>
              <a:ea typeface="Calibri"/>
              <a:cs typeface="Calibri"/>
              <a:sym typeface="Calibri"/>
            </a:endParaRPr>
          </a:p>
          <a:p>
            <a:pPr indent="-231775" lvl="1" marL="695325" marR="0" rtl="0" algn="l">
              <a:lnSpc>
                <a:spcPct val="100000"/>
              </a:lnSpc>
              <a:spcBef>
                <a:spcPts val="6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NAT traversal: what if client wants to connect to server behind NAT?</a:t>
            </a:r>
            <a:endParaRPr/>
          </a:p>
          <a:p>
            <a:pPr indent="-341313" lvl="0" marL="471488" marR="0" rtl="0" algn="l">
              <a:lnSpc>
                <a:spcPct val="100000"/>
              </a:lnSpc>
              <a:spcBef>
                <a:spcPts val="6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but NAT is here to stay:</a:t>
            </a:r>
            <a:endParaRPr/>
          </a:p>
          <a:p>
            <a:pPr indent="-231775" lvl="1" marL="695325" marR="0" rtl="0" algn="l">
              <a:lnSpc>
                <a:spcPct val="100000"/>
              </a:lnSpc>
              <a:spcBef>
                <a:spcPts val="6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extensively used in home and institutional nets, 4G/5G cellular  nets</a:t>
            </a:r>
            <a:endParaRPr/>
          </a:p>
        </p:txBody>
      </p:sp>
      <p:sp>
        <p:nvSpPr>
          <p:cNvPr id="4520" name="Google Shape;4520;p74"/>
          <p:cNvSpPr txBox="1"/>
          <p:nvPr>
            <p:ph type="title"/>
          </p:nvPr>
        </p:nvSpPr>
        <p:spPr>
          <a:xfrm>
            <a:off x="703288" y="281163"/>
            <a:ext cx="10515600" cy="1067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4521" name="Google Shape;4521;p7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9">
                                            <p:txEl>
                                              <p:pRg end="0" st="0"/>
                                            </p:txEl>
                                          </p:spTgt>
                                        </p:tgtEl>
                                        <p:attrNameLst>
                                          <p:attrName>style.visibility</p:attrName>
                                        </p:attrNameLst>
                                      </p:cBhvr>
                                      <p:to>
                                        <p:strVal val="visible"/>
                                      </p:to>
                                    </p:set>
                                    <p:animEffect filter="fade" transition="in">
                                      <p:cBhvr>
                                        <p:cTn dur="500"/>
                                        <p:tgtEl>
                                          <p:spTgt spid="45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9">
                                            <p:txEl>
                                              <p:pRg end="1" st="1"/>
                                            </p:txEl>
                                          </p:spTgt>
                                        </p:tgtEl>
                                        <p:attrNameLst>
                                          <p:attrName>style.visibility</p:attrName>
                                        </p:attrNameLst>
                                      </p:cBhvr>
                                      <p:to>
                                        <p:strVal val="visible"/>
                                      </p:to>
                                    </p:set>
                                    <p:animEffect filter="fade" transition="in">
                                      <p:cBhvr>
                                        <p:cTn dur="500"/>
                                        <p:tgtEl>
                                          <p:spTgt spid="45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9">
                                            <p:txEl>
                                              <p:pRg end="2" st="2"/>
                                            </p:txEl>
                                          </p:spTgt>
                                        </p:tgtEl>
                                        <p:attrNameLst>
                                          <p:attrName>style.visibility</p:attrName>
                                        </p:attrNameLst>
                                      </p:cBhvr>
                                      <p:to>
                                        <p:strVal val="visible"/>
                                      </p:to>
                                    </p:set>
                                    <p:animEffect filter="fade" transition="in">
                                      <p:cBhvr>
                                        <p:cTn dur="500"/>
                                        <p:tgtEl>
                                          <p:spTgt spid="45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9">
                                            <p:txEl>
                                              <p:pRg end="3" st="3"/>
                                            </p:txEl>
                                          </p:spTgt>
                                        </p:tgtEl>
                                        <p:attrNameLst>
                                          <p:attrName>style.visibility</p:attrName>
                                        </p:attrNameLst>
                                      </p:cBhvr>
                                      <p:to>
                                        <p:strVal val="visible"/>
                                      </p:to>
                                    </p:set>
                                    <p:animEffect filter="fade" transition="in">
                                      <p:cBhvr>
                                        <p:cTn dur="500"/>
                                        <p:tgtEl>
                                          <p:spTgt spid="45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9">
                                            <p:txEl>
                                              <p:pRg end="4" st="4"/>
                                            </p:txEl>
                                          </p:spTgt>
                                        </p:tgtEl>
                                        <p:attrNameLst>
                                          <p:attrName>style.visibility</p:attrName>
                                        </p:attrNameLst>
                                      </p:cBhvr>
                                      <p:to>
                                        <p:strVal val="visible"/>
                                      </p:to>
                                    </p:set>
                                    <p:animEffect filter="fade" transition="in">
                                      <p:cBhvr>
                                        <p:cTn dur="500"/>
                                        <p:tgtEl>
                                          <p:spTgt spid="45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9">
                                            <p:txEl>
                                              <p:pRg end="5" st="5"/>
                                            </p:txEl>
                                          </p:spTgt>
                                        </p:tgtEl>
                                        <p:attrNameLst>
                                          <p:attrName>style.visibility</p:attrName>
                                        </p:attrNameLst>
                                      </p:cBhvr>
                                      <p:to>
                                        <p:strVal val="visible"/>
                                      </p:to>
                                    </p:set>
                                    <p:animEffect filter="fade" transition="in">
                                      <p:cBhvr>
                                        <p:cTn dur="500"/>
                                        <p:tgtEl>
                                          <p:spTgt spid="45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9">
                                            <p:txEl>
                                              <p:pRg end="6" st="6"/>
                                            </p:txEl>
                                          </p:spTgt>
                                        </p:tgtEl>
                                        <p:attrNameLst>
                                          <p:attrName>style.visibility</p:attrName>
                                        </p:attrNameLst>
                                      </p:cBhvr>
                                      <p:to>
                                        <p:strVal val="visible"/>
                                      </p:to>
                                    </p:set>
                                    <p:animEffect filter="fade" transition="in">
                                      <p:cBhvr>
                                        <p:cTn dur="500"/>
                                        <p:tgtEl>
                                          <p:spTgt spid="451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2"/>
          <p:cNvSpPr txBox="1"/>
          <p:nvPr>
            <p:ph type="title"/>
          </p:nvPr>
        </p:nvSpPr>
        <p:spPr>
          <a:xfrm>
            <a:off x="838200" y="279543"/>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Per-router control plane</a:t>
            </a:r>
            <a:endParaRPr/>
          </a:p>
        </p:txBody>
      </p:sp>
      <p:sp>
        <p:nvSpPr>
          <p:cNvPr id="665" name="Google Shape;665;p12"/>
          <p:cNvSpPr txBox="1"/>
          <p:nvPr/>
        </p:nvSpPr>
        <p:spPr>
          <a:xfrm>
            <a:off x="780773" y="1101105"/>
            <a:ext cx="10987157"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Individual routing algorithm components </a:t>
            </a:r>
            <a:r>
              <a:rPr b="0" i="1" lang="en-US" sz="3200" u="none" cap="none" strike="noStrike">
                <a:solidFill>
                  <a:srgbClr val="000090"/>
                </a:solidFill>
                <a:latin typeface="Calibri"/>
                <a:ea typeface="Calibri"/>
                <a:cs typeface="Calibri"/>
                <a:sym typeface="Calibri"/>
              </a:rPr>
              <a:t>in each and every router </a:t>
            </a:r>
            <a:r>
              <a:rPr b="0" i="0" lang="en-US" sz="3200" u="none" cap="none" strike="noStrike">
                <a:solidFill>
                  <a:srgbClr val="000000"/>
                </a:solidFill>
                <a:latin typeface="Calibri"/>
                <a:ea typeface="Calibri"/>
                <a:cs typeface="Calibri"/>
                <a:sym typeface="Calibri"/>
              </a:rPr>
              <a:t>interact in the control plane</a:t>
            </a:r>
            <a:endParaRPr/>
          </a:p>
        </p:txBody>
      </p:sp>
      <p:sp>
        <p:nvSpPr>
          <p:cNvPr id="666" name="Google Shape;666;p12"/>
          <p:cNvSpPr/>
          <p:nvPr/>
        </p:nvSpPr>
        <p:spPr>
          <a:xfrm>
            <a:off x="4182648" y="5476945"/>
            <a:ext cx="4027487" cy="939800"/>
          </a:xfrm>
          <a:custGeom>
            <a:rect b="b" l="l" r="r" t="t"/>
            <a:pathLst>
              <a:path extrusionOk="0" h="10125" w="10001">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667" name="Google Shape;667;p12"/>
          <p:cNvCxnSpPr/>
          <p:nvPr/>
        </p:nvCxnSpPr>
        <p:spPr>
          <a:xfrm flipH="1" rot="10800000">
            <a:off x="4812885" y="5629345"/>
            <a:ext cx="1316038" cy="131762"/>
          </a:xfrm>
          <a:prstGeom prst="straightConnector1">
            <a:avLst/>
          </a:prstGeom>
          <a:noFill/>
          <a:ln cap="flat" cmpd="sng" w="12700">
            <a:solidFill>
              <a:srgbClr val="000000"/>
            </a:solidFill>
            <a:prstDash val="solid"/>
            <a:round/>
            <a:headEnd len="sm" w="sm" type="none"/>
            <a:tailEnd len="sm" w="sm" type="none"/>
          </a:ln>
        </p:spPr>
      </p:cxnSp>
      <p:cxnSp>
        <p:nvCxnSpPr>
          <p:cNvPr id="668" name="Google Shape;668;p12"/>
          <p:cNvCxnSpPr/>
          <p:nvPr/>
        </p:nvCxnSpPr>
        <p:spPr>
          <a:xfrm>
            <a:off x="4701760" y="5815082"/>
            <a:ext cx="2259013" cy="300038"/>
          </a:xfrm>
          <a:prstGeom prst="straightConnector1">
            <a:avLst/>
          </a:prstGeom>
          <a:noFill/>
          <a:ln cap="flat" cmpd="sng" w="12700">
            <a:solidFill>
              <a:srgbClr val="000000"/>
            </a:solidFill>
            <a:prstDash val="solid"/>
            <a:round/>
            <a:headEnd len="sm" w="sm" type="none"/>
            <a:tailEnd len="sm" w="sm" type="none"/>
          </a:ln>
        </p:spPr>
      </p:cxnSp>
      <p:cxnSp>
        <p:nvCxnSpPr>
          <p:cNvPr id="669" name="Google Shape;669;p12"/>
          <p:cNvCxnSpPr/>
          <p:nvPr/>
        </p:nvCxnSpPr>
        <p:spPr>
          <a:xfrm>
            <a:off x="4714460" y="5921445"/>
            <a:ext cx="714375" cy="274637"/>
          </a:xfrm>
          <a:prstGeom prst="straightConnector1">
            <a:avLst/>
          </a:prstGeom>
          <a:noFill/>
          <a:ln cap="flat" cmpd="sng" w="12700">
            <a:solidFill>
              <a:srgbClr val="000000"/>
            </a:solidFill>
            <a:prstDash val="solid"/>
            <a:round/>
            <a:headEnd len="sm" w="sm" type="none"/>
            <a:tailEnd len="sm" w="sm" type="none"/>
          </a:ln>
        </p:spPr>
      </p:cxnSp>
      <p:cxnSp>
        <p:nvCxnSpPr>
          <p:cNvPr id="670" name="Google Shape;670;p12"/>
          <p:cNvCxnSpPr/>
          <p:nvPr/>
        </p:nvCxnSpPr>
        <p:spPr>
          <a:xfrm flipH="1" rot="10800000">
            <a:off x="5732048" y="6115120"/>
            <a:ext cx="1247775" cy="80962"/>
          </a:xfrm>
          <a:prstGeom prst="straightConnector1">
            <a:avLst/>
          </a:prstGeom>
          <a:noFill/>
          <a:ln cap="flat" cmpd="sng" w="12700">
            <a:solidFill>
              <a:srgbClr val="000000"/>
            </a:solidFill>
            <a:prstDash val="solid"/>
            <a:round/>
            <a:headEnd len="sm" w="sm" type="none"/>
            <a:tailEnd len="sm" w="sm" type="none"/>
          </a:ln>
        </p:spPr>
      </p:cxnSp>
      <p:cxnSp>
        <p:nvCxnSpPr>
          <p:cNvPr id="671" name="Google Shape;671;p12"/>
          <p:cNvCxnSpPr/>
          <p:nvPr/>
        </p:nvCxnSpPr>
        <p:spPr>
          <a:xfrm>
            <a:off x="6392448" y="5661095"/>
            <a:ext cx="1057275" cy="123825"/>
          </a:xfrm>
          <a:prstGeom prst="straightConnector1">
            <a:avLst/>
          </a:prstGeom>
          <a:noFill/>
          <a:ln cap="flat" cmpd="sng" w="12700">
            <a:solidFill>
              <a:srgbClr val="000000"/>
            </a:solidFill>
            <a:prstDash val="solid"/>
            <a:round/>
            <a:headEnd len="sm" w="sm" type="none"/>
            <a:tailEnd len="sm" w="sm" type="none"/>
          </a:ln>
        </p:spPr>
      </p:cxnSp>
      <p:cxnSp>
        <p:nvCxnSpPr>
          <p:cNvPr id="672" name="Google Shape;672;p12"/>
          <p:cNvCxnSpPr/>
          <p:nvPr/>
        </p:nvCxnSpPr>
        <p:spPr>
          <a:xfrm flipH="1" rot="10800000">
            <a:off x="5676485" y="5815082"/>
            <a:ext cx="1790700" cy="300038"/>
          </a:xfrm>
          <a:prstGeom prst="straightConnector1">
            <a:avLst/>
          </a:prstGeom>
          <a:noFill/>
          <a:ln cap="flat" cmpd="sng" w="12700">
            <a:solidFill>
              <a:srgbClr val="000000"/>
            </a:solidFill>
            <a:prstDash val="solid"/>
            <a:round/>
            <a:headEnd len="sm" w="sm" type="none"/>
            <a:tailEnd len="sm" w="sm" type="none"/>
          </a:ln>
        </p:spPr>
      </p:cxnSp>
      <p:cxnSp>
        <p:nvCxnSpPr>
          <p:cNvPr id="673" name="Google Shape;673;p12"/>
          <p:cNvCxnSpPr/>
          <p:nvPr/>
        </p:nvCxnSpPr>
        <p:spPr>
          <a:xfrm flipH="1" rot="10800000">
            <a:off x="7003635" y="5843657"/>
            <a:ext cx="588963" cy="271463"/>
          </a:xfrm>
          <a:prstGeom prst="straightConnector1">
            <a:avLst/>
          </a:prstGeom>
          <a:noFill/>
          <a:ln cap="flat" cmpd="sng" w="12700">
            <a:solidFill>
              <a:srgbClr val="000000"/>
            </a:solidFill>
            <a:prstDash val="solid"/>
            <a:round/>
            <a:headEnd len="sm" w="sm" type="none"/>
            <a:tailEnd len="sm" w="sm" type="none"/>
          </a:ln>
        </p:spPr>
      </p:cxnSp>
      <p:cxnSp>
        <p:nvCxnSpPr>
          <p:cNvPr id="674" name="Google Shape;674;p12"/>
          <p:cNvCxnSpPr/>
          <p:nvPr/>
        </p:nvCxnSpPr>
        <p:spPr>
          <a:xfrm>
            <a:off x="6146385" y="5629345"/>
            <a:ext cx="814388" cy="400050"/>
          </a:xfrm>
          <a:prstGeom prst="straightConnector1">
            <a:avLst/>
          </a:prstGeom>
          <a:noFill/>
          <a:ln cap="flat" cmpd="sng" w="12700">
            <a:solidFill>
              <a:srgbClr val="000000"/>
            </a:solidFill>
            <a:prstDash val="solid"/>
            <a:round/>
            <a:headEnd len="sm" w="sm" type="none"/>
            <a:tailEnd len="sm" w="sm" type="none"/>
          </a:ln>
        </p:spPr>
      </p:cxnSp>
      <p:grpSp>
        <p:nvGrpSpPr>
          <p:cNvPr id="675" name="Google Shape;675;p12"/>
          <p:cNvGrpSpPr/>
          <p:nvPr/>
        </p:nvGrpSpPr>
        <p:grpSpPr>
          <a:xfrm>
            <a:off x="5271673" y="6054795"/>
            <a:ext cx="563562" cy="293687"/>
            <a:chOff x="1871277" y="1576300"/>
            <a:chExt cx="1128371" cy="437861"/>
          </a:xfrm>
        </p:grpSpPr>
        <p:sp>
          <p:nvSpPr>
            <p:cNvPr id="676" name="Google Shape;676;p12"/>
            <p:cNvSpPr/>
            <p:nvPr/>
          </p:nvSpPr>
          <p:spPr>
            <a:xfrm flipH="1" rot="10800000">
              <a:off x="1874455" y="1694641"/>
              <a:ext cx="1125193" cy="319520"/>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77" name="Google Shape;677;p12"/>
            <p:cNvSpPr/>
            <p:nvPr/>
          </p:nvSpPr>
          <p:spPr>
            <a:xfrm>
              <a:off x="1871277" y="1739610"/>
              <a:ext cx="1128371" cy="115975"/>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78" name="Google Shape;678;p12"/>
            <p:cNvSpPr/>
            <p:nvPr/>
          </p:nvSpPr>
          <p:spPr>
            <a:xfrm flipH="1" rot="10800000">
              <a:off x="1871277" y="1576300"/>
              <a:ext cx="1125193" cy="319520"/>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79" name="Google Shape;679;p12"/>
            <p:cNvSpPr/>
            <p:nvPr/>
          </p:nvSpPr>
          <p:spPr>
            <a:xfrm>
              <a:off x="2160521" y="1673339"/>
              <a:ext cx="546704" cy="160944"/>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80" name="Google Shape;680;p12"/>
            <p:cNvSpPr/>
            <p:nvPr/>
          </p:nvSpPr>
          <p:spPr>
            <a:xfrm>
              <a:off x="2103307" y="1633104"/>
              <a:ext cx="661131" cy="111240"/>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81" name="Google Shape;681;p12"/>
            <p:cNvSpPr/>
            <p:nvPr/>
          </p:nvSpPr>
          <p:spPr>
            <a:xfrm>
              <a:off x="2538765" y="1727776"/>
              <a:ext cx="241567" cy="97039"/>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82" name="Google Shape;682;p12"/>
            <p:cNvSpPr/>
            <p:nvPr/>
          </p:nvSpPr>
          <p:spPr>
            <a:xfrm>
              <a:off x="2090593" y="1730143"/>
              <a:ext cx="238389" cy="97040"/>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683" name="Google Shape;683;p12"/>
            <p:cNvCxnSpPr>
              <a:endCxn id="678" idx="2"/>
            </p:cNvCxnSpPr>
            <p:nvPr/>
          </p:nvCxnSpPr>
          <p:spPr>
            <a:xfrm rot="10800000">
              <a:off x="1871277" y="1736060"/>
              <a:ext cx="33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684" name="Google Shape;684;p12"/>
            <p:cNvCxnSpPr/>
            <p:nvPr/>
          </p:nvCxnSpPr>
          <p:spPr>
            <a:xfrm rot="10800000">
              <a:off x="2996470" y="1734876"/>
              <a:ext cx="3178" cy="123075"/>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685" name="Google Shape;685;p12"/>
          <p:cNvGrpSpPr/>
          <p:nvPr/>
        </p:nvGrpSpPr>
        <p:grpSpPr>
          <a:xfrm>
            <a:off x="5966998" y="5513457"/>
            <a:ext cx="565150" cy="292100"/>
            <a:chOff x="1871277" y="1576300"/>
            <a:chExt cx="1128371" cy="437861"/>
          </a:xfrm>
        </p:grpSpPr>
        <p:sp>
          <p:nvSpPr>
            <p:cNvPr id="686" name="Google Shape;686;p12"/>
            <p:cNvSpPr/>
            <p:nvPr/>
          </p:nvSpPr>
          <p:spPr>
            <a:xfrm flipH="1" rot="10800000">
              <a:off x="1874446" y="1692905"/>
              <a:ext cx="1125202" cy="321256"/>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87" name="Google Shape;687;p12"/>
            <p:cNvSpPr/>
            <p:nvPr/>
          </p:nvSpPr>
          <p:spPr>
            <a:xfrm>
              <a:off x="1871277" y="1740499"/>
              <a:ext cx="1128371" cy="114225"/>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88" name="Google Shape;688;p12"/>
            <p:cNvSpPr/>
            <p:nvPr/>
          </p:nvSpPr>
          <p:spPr>
            <a:xfrm flipH="1" rot="10800000">
              <a:off x="1871277" y="1576300"/>
              <a:ext cx="1125200" cy="321257"/>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89" name="Google Shape;689;p12"/>
            <p:cNvSpPr/>
            <p:nvPr/>
          </p:nvSpPr>
          <p:spPr>
            <a:xfrm>
              <a:off x="2159708" y="1673868"/>
              <a:ext cx="548339" cy="159438"/>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90" name="Google Shape;690;p12"/>
            <p:cNvSpPr/>
            <p:nvPr/>
          </p:nvSpPr>
          <p:spPr>
            <a:xfrm>
              <a:off x="2102655" y="1633412"/>
              <a:ext cx="662444" cy="111846"/>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91" name="Google Shape;691;p12"/>
            <p:cNvSpPr/>
            <p:nvPr/>
          </p:nvSpPr>
          <p:spPr>
            <a:xfrm>
              <a:off x="2536889" y="1728599"/>
              <a:ext cx="244057" cy="97568"/>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692" name="Google Shape;692;p12"/>
            <p:cNvSpPr/>
            <p:nvPr/>
          </p:nvSpPr>
          <p:spPr>
            <a:xfrm>
              <a:off x="2089977" y="1730980"/>
              <a:ext cx="240888" cy="95187"/>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693" name="Google Shape;693;p12"/>
            <p:cNvCxnSpPr>
              <a:endCxn id="688" idx="2"/>
            </p:cNvCxnSpPr>
            <p:nvPr/>
          </p:nvCxnSpPr>
          <p:spPr>
            <a:xfrm rot="10800000">
              <a:off x="1871277" y="1736929"/>
              <a:ext cx="3300" cy="1236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694" name="Google Shape;694;p12"/>
            <p:cNvCxnSpPr/>
            <p:nvPr/>
          </p:nvCxnSpPr>
          <p:spPr>
            <a:xfrm rot="10800000">
              <a:off x="2996477" y="1733359"/>
              <a:ext cx="3171" cy="123743"/>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695" name="Google Shape;695;p12"/>
          <p:cNvGrpSpPr/>
          <p:nvPr/>
        </p:nvGrpSpPr>
        <p:grpSpPr>
          <a:xfrm>
            <a:off x="6609935" y="5967482"/>
            <a:ext cx="563563" cy="293688"/>
            <a:chOff x="1871277" y="1576300"/>
            <a:chExt cx="1128371" cy="437861"/>
          </a:xfrm>
        </p:grpSpPr>
        <p:sp>
          <p:nvSpPr>
            <p:cNvPr id="696" name="Google Shape;696;p12"/>
            <p:cNvSpPr/>
            <p:nvPr/>
          </p:nvSpPr>
          <p:spPr>
            <a:xfrm flipH="1" rot="10800000">
              <a:off x="1874457" y="1694641"/>
              <a:ext cx="1125191" cy="319520"/>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97" name="Google Shape;697;p12"/>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98" name="Google Shape;698;p12"/>
            <p:cNvSpPr/>
            <p:nvPr/>
          </p:nvSpPr>
          <p:spPr>
            <a:xfrm flipH="1" rot="10800000">
              <a:off x="1871277" y="1576300"/>
              <a:ext cx="1125191" cy="319520"/>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699" name="Google Shape;699;p12"/>
            <p:cNvSpPr/>
            <p:nvPr/>
          </p:nvSpPr>
          <p:spPr>
            <a:xfrm>
              <a:off x="2160522" y="1673340"/>
              <a:ext cx="546703" cy="160943"/>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00" name="Google Shape;700;p12"/>
            <p:cNvSpPr/>
            <p:nvPr/>
          </p:nvSpPr>
          <p:spPr>
            <a:xfrm>
              <a:off x="2103309" y="1633103"/>
              <a:ext cx="661129" cy="111241"/>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01" name="Google Shape;701;p12"/>
            <p:cNvSpPr/>
            <p:nvPr/>
          </p:nvSpPr>
          <p:spPr>
            <a:xfrm>
              <a:off x="2538763" y="1727776"/>
              <a:ext cx="241567" cy="97040"/>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02" name="Google Shape;702;p12"/>
            <p:cNvSpPr/>
            <p:nvPr/>
          </p:nvSpPr>
          <p:spPr>
            <a:xfrm>
              <a:off x="2090595" y="1730144"/>
              <a:ext cx="238387" cy="97039"/>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703" name="Google Shape;703;p12"/>
            <p:cNvCxnSpPr>
              <a:endCxn id="698" idx="2"/>
            </p:cNvCxnSpPr>
            <p:nvPr/>
          </p:nvCxnSpPr>
          <p:spPr>
            <a:xfrm rot="10800000">
              <a:off x="1871277" y="1736060"/>
              <a:ext cx="33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704" name="Google Shape;704;p12"/>
            <p:cNvCxnSpPr/>
            <p:nvPr/>
          </p:nvCxnSpPr>
          <p:spPr>
            <a:xfrm rot="10800000">
              <a:off x="2996468" y="1734877"/>
              <a:ext cx="3180" cy="123074"/>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705" name="Google Shape;705;p12"/>
          <p:cNvGrpSpPr/>
          <p:nvPr/>
        </p:nvGrpSpPr>
        <p:grpSpPr>
          <a:xfrm>
            <a:off x="7332248" y="5653157"/>
            <a:ext cx="565150" cy="293688"/>
            <a:chOff x="1871277" y="1576300"/>
            <a:chExt cx="1128371" cy="437861"/>
          </a:xfrm>
        </p:grpSpPr>
        <p:sp>
          <p:nvSpPr>
            <p:cNvPr id="706" name="Google Shape;706;p12"/>
            <p:cNvSpPr/>
            <p:nvPr/>
          </p:nvSpPr>
          <p:spPr>
            <a:xfrm flipH="1" rot="10800000">
              <a:off x="1874446" y="1694641"/>
              <a:ext cx="1125202" cy="319520"/>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07" name="Google Shape;707;p12"/>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08" name="Google Shape;708;p12"/>
            <p:cNvSpPr/>
            <p:nvPr/>
          </p:nvSpPr>
          <p:spPr>
            <a:xfrm flipH="1" rot="10800000">
              <a:off x="1871277" y="1576300"/>
              <a:ext cx="1125200" cy="319520"/>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09" name="Google Shape;709;p12"/>
            <p:cNvSpPr/>
            <p:nvPr/>
          </p:nvSpPr>
          <p:spPr>
            <a:xfrm>
              <a:off x="2159708" y="1673340"/>
              <a:ext cx="548339" cy="160943"/>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10" name="Google Shape;710;p12"/>
            <p:cNvSpPr/>
            <p:nvPr/>
          </p:nvSpPr>
          <p:spPr>
            <a:xfrm>
              <a:off x="2102655" y="1633103"/>
              <a:ext cx="662444" cy="111241"/>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11" name="Google Shape;711;p12"/>
            <p:cNvSpPr/>
            <p:nvPr/>
          </p:nvSpPr>
          <p:spPr>
            <a:xfrm>
              <a:off x="2536889" y="1727776"/>
              <a:ext cx="244057" cy="97040"/>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12" name="Google Shape;712;p12"/>
            <p:cNvSpPr/>
            <p:nvPr/>
          </p:nvSpPr>
          <p:spPr>
            <a:xfrm>
              <a:off x="2089977" y="1730144"/>
              <a:ext cx="240888" cy="97039"/>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713" name="Google Shape;713;p12"/>
            <p:cNvCxnSpPr>
              <a:endCxn id="708" idx="2"/>
            </p:cNvCxnSpPr>
            <p:nvPr/>
          </p:nvCxnSpPr>
          <p:spPr>
            <a:xfrm rot="10800000">
              <a:off x="1871277" y="1736060"/>
              <a:ext cx="33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714" name="Google Shape;714;p12"/>
            <p:cNvCxnSpPr/>
            <p:nvPr/>
          </p:nvCxnSpPr>
          <p:spPr>
            <a:xfrm rot="10800000">
              <a:off x="2996477" y="1734877"/>
              <a:ext cx="3171" cy="123074"/>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715" name="Google Shape;715;p12"/>
          <p:cNvGrpSpPr/>
          <p:nvPr/>
        </p:nvGrpSpPr>
        <p:grpSpPr>
          <a:xfrm>
            <a:off x="3347623" y="2370207"/>
            <a:ext cx="5270500" cy="3805238"/>
            <a:chOff x="1757805" y="2331054"/>
            <a:chExt cx="5270058" cy="3804634"/>
          </a:xfrm>
        </p:grpSpPr>
        <p:sp>
          <p:nvSpPr>
            <p:cNvPr id="716" name="Google Shape;716;p12"/>
            <p:cNvSpPr/>
            <p:nvPr/>
          </p:nvSpPr>
          <p:spPr>
            <a:xfrm>
              <a:off x="1776853" y="4829382"/>
              <a:ext cx="1220685" cy="920604"/>
            </a:xfrm>
            <a:custGeom>
              <a:rect b="b" l="l" r="r" t="t"/>
              <a:pathLst>
                <a:path extrusionOk="0" h="921649" w="1220510">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rgbClr val="F2F2F2"/>
                </a:gs>
                <a:gs pos="100000">
                  <a:srgbClr val="BFBFBF"/>
                </a:gs>
              </a:gsLst>
              <a:lin ang="16200000" scaled="0"/>
            </a:gra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17" name="Google Shape;717;p12"/>
            <p:cNvSpPr/>
            <p:nvPr/>
          </p:nvSpPr>
          <p:spPr>
            <a:xfrm>
              <a:off x="6102428" y="4916682"/>
              <a:ext cx="925435" cy="757117"/>
            </a:xfrm>
            <a:custGeom>
              <a:rect b="b" l="l" r="r" t="t"/>
              <a:pathLst>
                <a:path extrusionOk="0" h="758185" w="926304">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rgbClr val="F2F2F2">
                    <a:alpha val="54901"/>
                  </a:srgbClr>
                </a:gs>
                <a:gs pos="100000">
                  <a:srgbClr val="BFBFBF"/>
                </a:gs>
              </a:gsLst>
              <a:lin ang="16200000" scaled="0"/>
            </a:gra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18" name="Google Shape;718;p12"/>
            <p:cNvSpPr/>
            <p:nvPr/>
          </p:nvSpPr>
          <p:spPr>
            <a:xfrm>
              <a:off x="5288109" y="4937315"/>
              <a:ext cx="725426" cy="1099963"/>
            </a:xfrm>
            <a:custGeom>
              <a:rect b="b" l="l" r="r" t="t"/>
              <a:pathLst>
                <a:path extrusionOk="0" h="1101479" w="72500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rgbClr val="F2F2F2">
                    <a:alpha val="54901"/>
                  </a:srgbClr>
                </a:gs>
                <a:gs pos="100000">
                  <a:srgbClr val="BFBFBF"/>
                </a:gs>
              </a:gsLst>
              <a:lin ang="16200000" scaled="0"/>
            </a:gra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19" name="Google Shape;719;p12"/>
            <p:cNvSpPr/>
            <p:nvPr/>
          </p:nvSpPr>
          <p:spPr>
            <a:xfrm>
              <a:off x="4300767" y="4956362"/>
              <a:ext cx="514307" cy="577758"/>
            </a:xfrm>
            <a:custGeom>
              <a:rect b="b" l="l" r="r" t="t"/>
              <a:pathLst>
                <a:path extrusionOk="0" h="578353" w="514180">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rgbClr val="F2F2F2">
                    <a:alpha val="54901"/>
                  </a:srgbClr>
                </a:gs>
                <a:gs pos="100000">
                  <a:srgbClr val="BFBFBF"/>
                </a:gs>
              </a:gsLst>
              <a:lin ang="16200000" scaled="0"/>
            </a:gra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20" name="Google Shape;720;p12"/>
            <p:cNvSpPr/>
            <p:nvPr/>
          </p:nvSpPr>
          <p:spPr>
            <a:xfrm>
              <a:off x="3521369" y="4919856"/>
              <a:ext cx="593675" cy="1215832"/>
            </a:xfrm>
            <a:custGeom>
              <a:rect b="b" l="l" r="r" t="t"/>
              <a:pathLst>
                <a:path extrusionOk="0" h="1215612" w="594113">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rgbClr val="F2F2F2">
                    <a:alpha val="54901"/>
                  </a:srgbClr>
                </a:gs>
                <a:gs pos="100000">
                  <a:srgbClr val="BFBFBF"/>
                </a:gs>
              </a:gsLst>
              <a:lin ang="16200000" scaled="0"/>
            </a:gra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grpSp>
          <p:nvGrpSpPr>
            <p:cNvPr id="721" name="Google Shape;721;p12"/>
            <p:cNvGrpSpPr/>
            <p:nvPr/>
          </p:nvGrpSpPr>
          <p:grpSpPr>
            <a:xfrm>
              <a:off x="1757805" y="2331054"/>
              <a:ext cx="1079409" cy="2674512"/>
              <a:chOff x="1757805" y="2331054"/>
              <a:chExt cx="1079409" cy="2674512"/>
            </a:xfrm>
          </p:grpSpPr>
          <p:sp>
            <p:nvSpPr>
              <p:cNvPr id="722" name="Google Shape;722;p12"/>
              <p:cNvSpPr/>
              <p:nvPr/>
            </p:nvSpPr>
            <p:spPr>
              <a:xfrm rot="10800000">
                <a:off x="1789552" y="2580252"/>
                <a:ext cx="1027025" cy="1084090"/>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grpSp>
            <p:nvGrpSpPr>
              <p:cNvPr id="723" name="Google Shape;723;p12"/>
              <p:cNvGrpSpPr/>
              <p:nvPr/>
            </p:nvGrpSpPr>
            <p:grpSpPr>
              <a:xfrm>
                <a:off x="1783203" y="4616691"/>
                <a:ext cx="1030201" cy="388875"/>
                <a:chOff x="4128891" y="3607011"/>
                <a:chExt cx="565669" cy="338400"/>
              </a:xfrm>
            </p:grpSpPr>
            <p:sp>
              <p:nvSpPr>
                <p:cNvPr id="724" name="Google Shape;724;p12"/>
                <p:cNvSpPr/>
                <p:nvPr/>
              </p:nvSpPr>
              <p:spPr>
                <a:xfrm>
                  <a:off x="4128891" y="3720271"/>
                  <a:ext cx="565669" cy="225140"/>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25" name="Google Shape;725;p12"/>
                <p:cNvSpPr/>
                <p:nvPr/>
              </p:nvSpPr>
              <p:spPr>
                <a:xfrm>
                  <a:off x="4128891" y="3720271"/>
                  <a:ext cx="565669" cy="111880"/>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26" name="Google Shape;726;p12"/>
                <p:cNvSpPr/>
                <p:nvPr/>
              </p:nvSpPr>
              <p:spPr>
                <a:xfrm>
                  <a:off x="4128891" y="3607011"/>
                  <a:ext cx="565669" cy="225140"/>
                </a:xfrm>
                <a:prstGeom prst="ellipse">
                  <a:avLst/>
                </a:prstGeom>
                <a:solidFill>
                  <a:srgbClr val="8383E0">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727" name="Google Shape;727;p12"/>
                <p:cNvCxnSpPr/>
                <p:nvPr/>
              </p:nvCxnSpPr>
              <p:spPr>
                <a:xfrm>
                  <a:off x="4694560" y="3720271"/>
                  <a:ext cx="0" cy="111880"/>
                </a:xfrm>
                <a:prstGeom prst="straightConnector1">
                  <a:avLst/>
                </a:prstGeom>
                <a:noFill/>
                <a:ln cap="flat" cmpd="sng" w="9525">
                  <a:solidFill>
                    <a:srgbClr val="000000"/>
                  </a:solidFill>
                  <a:prstDash val="solid"/>
                  <a:round/>
                  <a:headEnd len="sm" w="sm" type="none"/>
                  <a:tailEnd len="sm" w="sm" type="none"/>
                </a:ln>
              </p:spPr>
            </p:cxnSp>
            <p:cxnSp>
              <p:nvCxnSpPr>
                <p:cNvPr id="728" name="Google Shape;728;p12"/>
                <p:cNvCxnSpPr/>
                <p:nvPr/>
              </p:nvCxnSpPr>
              <p:spPr>
                <a:xfrm>
                  <a:off x="4128891" y="3720271"/>
                  <a:ext cx="0" cy="111880"/>
                </a:xfrm>
                <a:prstGeom prst="straightConnector1">
                  <a:avLst/>
                </a:prstGeom>
                <a:noFill/>
                <a:ln cap="flat" cmpd="sng" w="9525">
                  <a:solidFill>
                    <a:srgbClr val="000000"/>
                  </a:solidFill>
                  <a:prstDash val="solid"/>
                  <a:round/>
                  <a:headEnd len="sm" w="sm" type="none"/>
                  <a:tailEnd len="sm" w="sm" type="none"/>
                </a:ln>
              </p:spPr>
            </p:cxnSp>
          </p:grpSp>
          <p:sp>
            <p:nvSpPr>
              <p:cNvPr id="729" name="Google Shape;729;p12"/>
              <p:cNvSpPr/>
              <p:nvPr/>
            </p:nvSpPr>
            <p:spPr>
              <a:xfrm>
                <a:off x="1802251" y="3602440"/>
                <a:ext cx="1027025" cy="1163452"/>
              </a:xfrm>
              <a:prstGeom prst="rect">
                <a:avLst/>
              </a:prstGeom>
              <a:gradFill>
                <a:gsLst>
                  <a:gs pos="0">
                    <a:srgbClr val="ACACEA"/>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730" name="Google Shape;730;p12"/>
              <p:cNvCxnSpPr/>
              <p:nvPr/>
            </p:nvCxnSpPr>
            <p:spPr>
              <a:xfrm>
                <a:off x="1781615" y="2805642"/>
                <a:ext cx="20636" cy="2020566"/>
              </a:xfrm>
              <a:prstGeom prst="straightConnector1">
                <a:avLst/>
              </a:prstGeom>
              <a:noFill/>
              <a:ln cap="flat" cmpd="sng" w="9525">
                <a:solidFill>
                  <a:srgbClr val="000000"/>
                </a:solidFill>
                <a:prstDash val="dash"/>
                <a:round/>
                <a:headEnd len="sm" w="sm" type="none"/>
                <a:tailEnd len="sm" w="sm" type="none"/>
              </a:ln>
            </p:spPr>
          </p:cxnSp>
          <p:cxnSp>
            <p:nvCxnSpPr>
              <p:cNvPr id="731" name="Google Shape;731;p12"/>
              <p:cNvCxnSpPr/>
              <p:nvPr/>
            </p:nvCxnSpPr>
            <p:spPr>
              <a:xfrm flipH="1">
                <a:off x="2818166" y="2805642"/>
                <a:ext cx="4762" cy="1976123"/>
              </a:xfrm>
              <a:prstGeom prst="straightConnector1">
                <a:avLst/>
              </a:prstGeom>
              <a:noFill/>
              <a:ln cap="flat" cmpd="sng" w="9525">
                <a:solidFill>
                  <a:srgbClr val="000000"/>
                </a:solidFill>
                <a:prstDash val="dash"/>
                <a:round/>
                <a:headEnd len="sm" w="sm" type="none"/>
                <a:tailEnd len="sm" w="sm" type="none"/>
              </a:ln>
            </p:spPr>
          </p:cxnSp>
          <p:grpSp>
            <p:nvGrpSpPr>
              <p:cNvPr id="732" name="Google Shape;732;p12"/>
              <p:cNvGrpSpPr/>
              <p:nvPr/>
            </p:nvGrpSpPr>
            <p:grpSpPr>
              <a:xfrm>
                <a:off x="1757805" y="2331054"/>
                <a:ext cx="1079409" cy="430145"/>
                <a:chOff x="2183302" y="1574638"/>
                <a:chExt cx="1200053" cy="430113"/>
              </a:xfrm>
            </p:grpSpPr>
            <p:sp>
              <p:nvSpPr>
                <p:cNvPr id="733" name="Google Shape;733;p12"/>
                <p:cNvSpPr/>
                <p:nvPr/>
              </p:nvSpPr>
              <p:spPr>
                <a:xfrm flipH="1" rot="10800000">
                  <a:off x="2186832" y="1690499"/>
                  <a:ext cx="1194758" cy="314252"/>
                </a:xfrm>
                <a:prstGeom prst="ellipse">
                  <a:avLst/>
                </a:prstGeom>
                <a:gradFill>
                  <a:gsLst>
                    <a:gs pos="0">
                      <a:srgbClr val="262699"/>
                    </a:gs>
                    <a:gs pos="31000">
                      <a:srgbClr val="8383E0"/>
                    </a:gs>
                    <a:gs pos="100000">
                      <a:srgbClr val="D5D5F4"/>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34" name="Google Shape;734;p12"/>
                <p:cNvSpPr/>
                <p:nvPr/>
              </p:nvSpPr>
              <p:spPr>
                <a:xfrm>
                  <a:off x="2183302" y="1734939"/>
                  <a:ext cx="1198287" cy="112686"/>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35" name="Google Shape;735;p12"/>
                <p:cNvSpPr/>
                <p:nvPr/>
              </p:nvSpPr>
              <p:spPr>
                <a:xfrm flipH="1" rot="10800000">
                  <a:off x="2183302" y="1574638"/>
                  <a:ext cx="1196523" cy="314252"/>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36" name="Google Shape;736;p12"/>
                <p:cNvSpPr/>
                <p:nvPr/>
              </p:nvSpPr>
              <p:spPr>
                <a:xfrm>
                  <a:off x="2490374" y="1671453"/>
                  <a:ext cx="582379" cy="157125"/>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37" name="Google Shape;737;p12"/>
                <p:cNvSpPr/>
                <p:nvPr/>
              </p:nvSpPr>
              <p:spPr>
                <a:xfrm>
                  <a:off x="2430372" y="1630188"/>
                  <a:ext cx="702384" cy="109512"/>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38" name="Google Shape;738;p12"/>
                <p:cNvSpPr/>
                <p:nvPr/>
              </p:nvSpPr>
              <p:spPr>
                <a:xfrm>
                  <a:off x="2892745" y="1723828"/>
                  <a:ext cx="257658" cy="95228"/>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39" name="Google Shape;739;p12"/>
                <p:cNvSpPr/>
                <p:nvPr/>
              </p:nvSpPr>
              <p:spPr>
                <a:xfrm>
                  <a:off x="2418018" y="1725416"/>
                  <a:ext cx="254129" cy="95228"/>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740" name="Google Shape;740;p12"/>
                <p:cNvCxnSpPr>
                  <a:endCxn id="735" idx="2"/>
                </p:cNvCxnSpPr>
                <p:nvPr/>
              </p:nvCxnSpPr>
              <p:spPr>
                <a:xfrm rot="10800000">
                  <a:off x="2183302" y="1731764"/>
                  <a:ext cx="3600" cy="1221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741" name="Google Shape;741;p12"/>
                <p:cNvCxnSpPr/>
                <p:nvPr/>
              </p:nvCxnSpPr>
              <p:spPr>
                <a:xfrm rot="10800000">
                  <a:off x="3379825" y="1728590"/>
                  <a:ext cx="3530" cy="122209"/>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nvGrpSpPr>
            <p:cNvPr id="742" name="Google Shape;742;p12"/>
            <p:cNvGrpSpPr/>
            <p:nvPr/>
          </p:nvGrpSpPr>
          <p:grpSpPr>
            <a:xfrm>
              <a:off x="3500438" y="3173883"/>
              <a:ext cx="522287" cy="1831685"/>
              <a:chOff x="3500438" y="3173883"/>
              <a:chExt cx="522287" cy="1831685"/>
            </a:xfrm>
          </p:grpSpPr>
          <p:sp>
            <p:nvSpPr>
              <p:cNvPr id="743" name="Google Shape;743;p12"/>
              <p:cNvSpPr/>
              <p:nvPr/>
            </p:nvSpPr>
            <p:spPr>
              <a:xfrm rot="10800000">
                <a:off x="3507320" y="3287221"/>
                <a:ext cx="498349" cy="306623"/>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744" name="Google Shape;744;p12"/>
              <p:cNvCxnSpPr/>
              <p:nvPr/>
            </p:nvCxnSpPr>
            <p:spPr>
              <a:xfrm flipH="1">
                <a:off x="4019802" y="3321497"/>
                <a:ext cx="1588" cy="1536456"/>
              </a:xfrm>
              <a:prstGeom prst="straightConnector1">
                <a:avLst/>
              </a:prstGeom>
              <a:noFill/>
              <a:ln cap="flat" cmpd="sng" w="9525">
                <a:solidFill>
                  <a:srgbClr val="000000"/>
                </a:solidFill>
                <a:prstDash val="dash"/>
                <a:round/>
                <a:headEnd len="sm" w="sm" type="none"/>
                <a:tailEnd len="sm" w="sm" type="none"/>
              </a:ln>
            </p:spPr>
          </p:cxnSp>
          <p:pic>
            <p:nvPicPr>
              <p:cNvPr descr="router_top.png" id="745" name="Google Shape;745;p12"/>
              <p:cNvPicPr preferRelativeResize="0"/>
              <p:nvPr/>
            </p:nvPicPr>
            <p:blipFill rotWithShape="1">
              <a:blip r:embed="rId3">
                <a:alphaModFix/>
              </a:blip>
              <a:srcRect b="0" l="0" r="0" t="0"/>
              <a:stretch/>
            </p:blipFill>
            <p:spPr>
              <a:xfrm>
                <a:off x="3500438" y="3194292"/>
                <a:ext cx="522287" cy="220475"/>
              </a:xfrm>
              <a:prstGeom prst="rect">
                <a:avLst/>
              </a:prstGeom>
              <a:noFill/>
              <a:ln>
                <a:noFill/>
              </a:ln>
            </p:spPr>
          </p:pic>
          <p:grpSp>
            <p:nvGrpSpPr>
              <p:cNvPr id="746" name="Google Shape;746;p12"/>
              <p:cNvGrpSpPr/>
              <p:nvPr/>
            </p:nvGrpSpPr>
            <p:grpSpPr>
              <a:xfrm>
                <a:off x="3511845" y="4783352"/>
                <a:ext cx="507957" cy="222216"/>
                <a:chOff x="4129087" y="3606297"/>
                <a:chExt cx="568256" cy="339233"/>
              </a:xfrm>
            </p:grpSpPr>
            <p:sp>
              <p:nvSpPr>
                <p:cNvPr id="747" name="Google Shape;747;p12"/>
                <p:cNvSpPr/>
                <p:nvPr/>
              </p:nvSpPr>
              <p:spPr>
                <a:xfrm>
                  <a:off x="4129087" y="3720182"/>
                  <a:ext cx="568256" cy="225348"/>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48" name="Google Shape;748;p12"/>
                <p:cNvSpPr/>
                <p:nvPr/>
              </p:nvSpPr>
              <p:spPr>
                <a:xfrm>
                  <a:off x="4129087" y="3720182"/>
                  <a:ext cx="568256" cy="111462"/>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49" name="Google Shape;749;p12"/>
                <p:cNvSpPr/>
                <p:nvPr/>
              </p:nvSpPr>
              <p:spPr>
                <a:xfrm>
                  <a:off x="4129087" y="3606297"/>
                  <a:ext cx="568256" cy="225346"/>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750" name="Google Shape;750;p12"/>
                <p:cNvCxnSpPr/>
                <p:nvPr/>
              </p:nvCxnSpPr>
              <p:spPr>
                <a:xfrm>
                  <a:off x="4697343" y="3720182"/>
                  <a:ext cx="0" cy="111462"/>
                </a:xfrm>
                <a:prstGeom prst="straightConnector1">
                  <a:avLst/>
                </a:prstGeom>
                <a:noFill/>
                <a:ln cap="flat" cmpd="sng" w="9525">
                  <a:solidFill>
                    <a:srgbClr val="000000"/>
                  </a:solidFill>
                  <a:prstDash val="solid"/>
                  <a:round/>
                  <a:headEnd len="sm" w="sm" type="none"/>
                  <a:tailEnd len="sm" w="sm" type="none"/>
                </a:ln>
              </p:spPr>
            </p:cxnSp>
            <p:cxnSp>
              <p:nvCxnSpPr>
                <p:cNvPr id="751" name="Google Shape;751;p12"/>
                <p:cNvCxnSpPr/>
                <p:nvPr/>
              </p:nvCxnSpPr>
              <p:spPr>
                <a:xfrm>
                  <a:off x="4129087" y="3720182"/>
                  <a:ext cx="0" cy="111462"/>
                </a:xfrm>
                <a:prstGeom prst="straightConnector1">
                  <a:avLst/>
                </a:prstGeom>
                <a:noFill/>
                <a:ln cap="flat" cmpd="sng" w="9525">
                  <a:solidFill>
                    <a:srgbClr val="000000"/>
                  </a:solidFill>
                  <a:prstDash val="solid"/>
                  <a:round/>
                  <a:headEnd len="sm" w="sm" type="none"/>
                  <a:tailEnd len="sm" w="sm" type="none"/>
                </a:ln>
              </p:spPr>
            </p:cxnSp>
          </p:grpSp>
          <p:sp>
            <p:nvSpPr>
              <p:cNvPr id="752" name="Google Shape;752;p12"/>
              <p:cNvSpPr/>
              <p:nvPr/>
            </p:nvSpPr>
            <p:spPr>
              <a:xfrm>
                <a:off x="3516608" y="3697675"/>
                <a:ext cx="498433" cy="1163452"/>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753" name="Google Shape;753;p12"/>
              <p:cNvCxnSpPr>
                <a:stCxn id="754" idx="2"/>
              </p:cNvCxnSpPr>
              <p:nvPr/>
            </p:nvCxnSpPr>
            <p:spPr>
              <a:xfrm flipH="1">
                <a:off x="3507045" y="3262769"/>
                <a:ext cx="4800" cy="1688700"/>
              </a:xfrm>
              <a:prstGeom prst="straightConnector1">
                <a:avLst/>
              </a:prstGeom>
              <a:noFill/>
              <a:ln cap="flat" cmpd="sng" w="9525">
                <a:solidFill>
                  <a:srgbClr val="000000"/>
                </a:solidFill>
                <a:prstDash val="dash"/>
                <a:round/>
                <a:headEnd len="sm" w="sm" type="none"/>
                <a:tailEnd len="sm" w="sm" type="none"/>
              </a:ln>
            </p:spPr>
          </p:cxnSp>
          <p:grpSp>
            <p:nvGrpSpPr>
              <p:cNvPr id="755" name="Google Shape;755;p12"/>
              <p:cNvGrpSpPr/>
              <p:nvPr/>
            </p:nvGrpSpPr>
            <p:grpSpPr>
              <a:xfrm>
                <a:off x="3511845" y="3173883"/>
                <a:ext cx="503196" cy="242848"/>
                <a:chOff x="2185178" y="1574269"/>
                <a:chExt cx="1198011" cy="430447"/>
              </a:xfrm>
            </p:grpSpPr>
            <p:sp>
              <p:nvSpPr>
                <p:cNvPr id="756" name="Google Shape;756;p12"/>
                <p:cNvSpPr/>
                <p:nvPr/>
              </p:nvSpPr>
              <p:spPr>
                <a:xfrm flipH="1" rot="10800000">
                  <a:off x="2188958" y="1689617"/>
                  <a:ext cx="1194231" cy="315099"/>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57" name="Google Shape;757;p12"/>
                <p:cNvSpPr/>
                <p:nvPr/>
              </p:nvSpPr>
              <p:spPr>
                <a:xfrm>
                  <a:off x="2185178" y="1734631"/>
                  <a:ext cx="1198011" cy="112535"/>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54" name="Google Shape;754;p12"/>
                <p:cNvSpPr/>
                <p:nvPr/>
              </p:nvSpPr>
              <p:spPr>
                <a:xfrm flipH="1" rot="10800000">
                  <a:off x="2185178" y="1574269"/>
                  <a:ext cx="1194231" cy="315099"/>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58" name="Google Shape;758;p12"/>
                <p:cNvSpPr/>
                <p:nvPr/>
              </p:nvSpPr>
              <p:spPr>
                <a:xfrm>
                  <a:off x="2491295" y="1669924"/>
                  <a:ext cx="581999" cy="157549"/>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59" name="Google Shape;759;p12"/>
                <p:cNvSpPr/>
                <p:nvPr/>
              </p:nvSpPr>
              <p:spPr>
                <a:xfrm>
                  <a:off x="2430828" y="1630537"/>
                  <a:ext cx="702933" cy="109721"/>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60" name="Google Shape;760;p12"/>
                <p:cNvSpPr/>
                <p:nvPr/>
              </p:nvSpPr>
              <p:spPr>
                <a:xfrm>
                  <a:off x="2891892" y="1723378"/>
                  <a:ext cx="260764" cy="95655"/>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61" name="Google Shape;761;p12"/>
                <p:cNvSpPr/>
                <p:nvPr/>
              </p:nvSpPr>
              <p:spPr>
                <a:xfrm>
                  <a:off x="2419489" y="1726192"/>
                  <a:ext cx="253208" cy="92841"/>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762" name="Google Shape;762;p12"/>
                <p:cNvCxnSpPr>
                  <a:endCxn id="754" idx="2"/>
                </p:cNvCxnSpPr>
                <p:nvPr/>
              </p:nvCxnSpPr>
              <p:spPr>
                <a:xfrm rot="10800000">
                  <a:off x="2185178" y="1731819"/>
                  <a:ext cx="3900" cy="1209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763" name="Google Shape;763;p12"/>
                <p:cNvCxnSpPr/>
                <p:nvPr/>
              </p:nvCxnSpPr>
              <p:spPr>
                <a:xfrm rot="10800000">
                  <a:off x="3379409" y="1729005"/>
                  <a:ext cx="3780" cy="120976"/>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nvGrpSpPr>
            <p:cNvPr id="764" name="Google Shape;764;p12"/>
            <p:cNvGrpSpPr/>
            <p:nvPr/>
          </p:nvGrpSpPr>
          <p:grpSpPr>
            <a:xfrm>
              <a:off x="4299179" y="2486604"/>
              <a:ext cx="528594" cy="2517375"/>
              <a:chOff x="4299179" y="2486604"/>
              <a:chExt cx="528594" cy="2517375"/>
            </a:xfrm>
          </p:grpSpPr>
          <p:sp>
            <p:nvSpPr>
              <p:cNvPr id="765" name="Google Shape;765;p12"/>
              <p:cNvSpPr/>
              <p:nvPr/>
            </p:nvSpPr>
            <p:spPr>
              <a:xfrm rot="10800000">
                <a:off x="4315358" y="2675960"/>
                <a:ext cx="498350" cy="916575"/>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766" name="Google Shape;766;p12"/>
              <p:cNvCxnSpPr/>
              <p:nvPr/>
            </p:nvCxnSpPr>
            <p:spPr>
              <a:xfrm>
                <a:off x="4821424" y="2642154"/>
                <a:ext cx="6349" cy="2214211"/>
              </a:xfrm>
              <a:prstGeom prst="straightConnector1">
                <a:avLst/>
              </a:prstGeom>
              <a:noFill/>
              <a:ln cap="flat" cmpd="sng" w="9525">
                <a:solidFill>
                  <a:srgbClr val="000000"/>
                </a:solidFill>
                <a:prstDash val="dash"/>
                <a:round/>
                <a:headEnd len="sm" w="sm" type="none"/>
                <a:tailEnd len="sm" w="sm" type="none"/>
              </a:ln>
            </p:spPr>
          </p:cxnSp>
          <p:grpSp>
            <p:nvGrpSpPr>
              <p:cNvPr id="767" name="Google Shape;767;p12"/>
              <p:cNvGrpSpPr/>
              <p:nvPr/>
            </p:nvGrpSpPr>
            <p:grpSpPr>
              <a:xfrm>
                <a:off x="4319815" y="4781764"/>
                <a:ext cx="507958" cy="222216"/>
                <a:chOff x="4129012" y="3606230"/>
                <a:chExt cx="568256" cy="339300"/>
              </a:xfrm>
            </p:grpSpPr>
            <p:sp>
              <p:nvSpPr>
                <p:cNvPr id="768" name="Google Shape;768;p12"/>
                <p:cNvSpPr/>
                <p:nvPr/>
              </p:nvSpPr>
              <p:spPr>
                <a:xfrm>
                  <a:off x="4129012" y="3720139"/>
                  <a:ext cx="568256" cy="225391"/>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69" name="Google Shape;769;p12"/>
                <p:cNvSpPr/>
                <p:nvPr/>
              </p:nvSpPr>
              <p:spPr>
                <a:xfrm>
                  <a:off x="4129012" y="3720139"/>
                  <a:ext cx="568256" cy="111484"/>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70" name="Google Shape;770;p12"/>
                <p:cNvSpPr/>
                <p:nvPr/>
              </p:nvSpPr>
              <p:spPr>
                <a:xfrm>
                  <a:off x="4129012" y="3606230"/>
                  <a:ext cx="568256" cy="225392"/>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771" name="Google Shape;771;p12"/>
                <p:cNvCxnSpPr/>
                <p:nvPr/>
              </p:nvCxnSpPr>
              <p:spPr>
                <a:xfrm>
                  <a:off x="4697268" y="3720139"/>
                  <a:ext cx="0" cy="111484"/>
                </a:xfrm>
                <a:prstGeom prst="straightConnector1">
                  <a:avLst/>
                </a:prstGeom>
                <a:noFill/>
                <a:ln cap="flat" cmpd="sng" w="9525">
                  <a:solidFill>
                    <a:srgbClr val="000000"/>
                  </a:solidFill>
                  <a:prstDash val="solid"/>
                  <a:round/>
                  <a:headEnd len="sm" w="sm" type="none"/>
                  <a:tailEnd len="sm" w="sm" type="none"/>
                </a:ln>
              </p:spPr>
            </p:cxnSp>
            <p:cxnSp>
              <p:nvCxnSpPr>
                <p:cNvPr id="772" name="Google Shape;772;p12"/>
                <p:cNvCxnSpPr/>
                <p:nvPr/>
              </p:nvCxnSpPr>
              <p:spPr>
                <a:xfrm>
                  <a:off x="4129012" y="3720139"/>
                  <a:ext cx="0" cy="111484"/>
                </a:xfrm>
                <a:prstGeom prst="straightConnector1">
                  <a:avLst/>
                </a:prstGeom>
                <a:noFill/>
                <a:ln cap="flat" cmpd="sng" w="9525">
                  <a:solidFill>
                    <a:srgbClr val="000000"/>
                  </a:solidFill>
                  <a:prstDash val="solid"/>
                  <a:round/>
                  <a:headEnd len="sm" w="sm" type="none"/>
                  <a:tailEnd len="sm" w="sm" type="none"/>
                </a:ln>
              </p:spPr>
            </p:cxnSp>
          </p:grpSp>
          <p:sp>
            <p:nvSpPr>
              <p:cNvPr id="773" name="Google Shape;773;p12"/>
              <p:cNvSpPr/>
              <p:nvPr/>
            </p:nvSpPr>
            <p:spPr>
              <a:xfrm>
                <a:off x="4324577" y="3696087"/>
                <a:ext cx="498433" cy="1163453"/>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774" name="Google Shape;774;p12"/>
              <p:cNvCxnSpPr>
                <a:stCxn id="775" idx="2"/>
              </p:cNvCxnSpPr>
              <p:nvPr/>
            </p:nvCxnSpPr>
            <p:spPr>
              <a:xfrm>
                <a:off x="4300767" y="2640567"/>
                <a:ext cx="14400" cy="2309400"/>
              </a:xfrm>
              <a:prstGeom prst="straightConnector1">
                <a:avLst/>
              </a:prstGeom>
              <a:noFill/>
              <a:ln cap="flat" cmpd="sng" w="9525">
                <a:solidFill>
                  <a:srgbClr val="000000"/>
                </a:solidFill>
                <a:prstDash val="dash"/>
                <a:round/>
                <a:headEnd len="sm" w="sm" type="none"/>
                <a:tailEnd len="sm" w="sm" type="none"/>
              </a:ln>
            </p:spPr>
          </p:cxnSp>
          <p:grpSp>
            <p:nvGrpSpPr>
              <p:cNvPr id="776" name="Google Shape;776;p12"/>
              <p:cNvGrpSpPr/>
              <p:nvPr/>
            </p:nvGrpSpPr>
            <p:grpSpPr>
              <a:xfrm>
                <a:off x="4299179" y="2486604"/>
                <a:ext cx="504783" cy="242849"/>
                <a:chOff x="2183224" y="1574808"/>
                <a:chExt cx="1200054" cy="430149"/>
              </a:xfrm>
            </p:grpSpPr>
            <p:sp>
              <p:nvSpPr>
                <p:cNvPr id="775" name="Google Shape;775;p12"/>
                <p:cNvSpPr/>
                <p:nvPr/>
              </p:nvSpPr>
              <p:spPr>
                <a:xfrm flipH="1" rot="10800000">
                  <a:off x="2186998" y="1690077"/>
                  <a:ext cx="1196279" cy="314880"/>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77" name="Google Shape;777;p12"/>
                <p:cNvSpPr/>
                <p:nvPr/>
              </p:nvSpPr>
              <p:spPr>
                <a:xfrm>
                  <a:off x="2183224" y="1735060"/>
                  <a:ext cx="1200054" cy="112457"/>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78" name="Google Shape;778;p12"/>
                <p:cNvSpPr/>
                <p:nvPr/>
              </p:nvSpPr>
              <p:spPr>
                <a:xfrm flipH="1" rot="10800000">
                  <a:off x="2183224" y="1574808"/>
                  <a:ext cx="1196282" cy="314880"/>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79" name="Google Shape;779;p12"/>
                <p:cNvSpPr/>
                <p:nvPr/>
              </p:nvSpPr>
              <p:spPr>
                <a:xfrm>
                  <a:off x="2488899" y="1670396"/>
                  <a:ext cx="584931" cy="157440"/>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80" name="Google Shape;780;p12"/>
                <p:cNvSpPr/>
                <p:nvPr/>
              </p:nvSpPr>
              <p:spPr>
                <a:xfrm>
                  <a:off x="2428519" y="1631037"/>
                  <a:ext cx="705691" cy="109646"/>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81" name="Google Shape;781;p12"/>
                <p:cNvSpPr/>
                <p:nvPr/>
              </p:nvSpPr>
              <p:spPr>
                <a:xfrm>
                  <a:off x="2892690" y="1723814"/>
                  <a:ext cx="256615" cy="95588"/>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782" name="Google Shape;782;p12"/>
                <p:cNvSpPr/>
                <p:nvPr/>
              </p:nvSpPr>
              <p:spPr>
                <a:xfrm>
                  <a:off x="2417196" y="1726625"/>
                  <a:ext cx="252843" cy="92778"/>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783" name="Google Shape;783;p12"/>
                <p:cNvCxnSpPr>
                  <a:endCxn id="778" idx="2"/>
                </p:cNvCxnSpPr>
                <p:nvPr/>
              </p:nvCxnSpPr>
              <p:spPr>
                <a:xfrm rot="10800000">
                  <a:off x="2183224" y="1732248"/>
                  <a:ext cx="3900" cy="1209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784" name="Google Shape;784;p12"/>
                <p:cNvCxnSpPr/>
                <p:nvPr/>
              </p:nvCxnSpPr>
              <p:spPr>
                <a:xfrm rot="10800000">
                  <a:off x="3379505" y="1729437"/>
                  <a:ext cx="3773" cy="12089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nvGrpSpPr>
            <p:cNvPr id="785" name="Google Shape;785;p12"/>
            <p:cNvGrpSpPr/>
            <p:nvPr/>
          </p:nvGrpSpPr>
          <p:grpSpPr>
            <a:xfrm>
              <a:off x="5491163" y="3178644"/>
              <a:ext cx="522287" cy="1825335"/>
              <a:chOff x="5491163" y="3178644"/>
              <a:chExt cx="522287" cy="1825335"/>
            </a:xfrm>
          </p:grpSpPr>
          <p:sp>
            <p:nvSpPr>
              <p:cNvPr id="786" name="Google Shape;786;p12"/>
              <p:cNvSpPr/>
              <p:nvPr/>
            </p:nvSpPr>
            <p:spPr>
              <a:xfrm rot="10800000">
                <a:off x="5498044" y="3266845"/>
                <a:ext cx="498349" cy="325689"/>
              </a:xfrm>
              <a:prstGeom prst="rect">
                <a:avLst/>
              </a:prstGeom>
              <a:gradFill>
                <a:gsLst>
                  <a:gs pos="0">
                    <a:srgbClr val="262699">
                      <a:alpha val="61960"/>
                    </a:srgbClr>
                  </a:gs>
                  <a:gs pos="1000">
                    <a:srgbClr val="262699">
                      <a:alpha val="61960"/>
                    </a:srgbClr>
                  </a:gs>
                  <a:gs pos="54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787" name="Google Shape;787;p12"/>
              <p:cNvCxnSpPr>
                <a:stCxn id="788" idx="6"/>
              </p:cNvCxnSpPr>
              <p:nvPr/>
            </p:nvCxnSpPr>
            <p:spPr>
              <a:xfrm>
                <a:off x="6004010" y="3267530"/>
                <a:ext cx="6300" cy="1582500"/>
              </a:xfrm>
              <a:prstGeom prst="straightConnector1">
                <a:avLst/>
              </a:prstGeom>
              <a:noFill/>
              <a:ln cap="flat" cmpd="sng" w="9525">
                <a:solidFill>
                  <a:srgbClr val="000000"/>
                </a:solidFill>
                <a:prstDash val="dash"/>
                <a:round/>
                <a:headEnd len="sm" w="sm" type="none"/>
                <a:tailEnd len="sm" w="sm" type="none"/>
              </a:ln>
            </p:spPr>
          </p:cxnSp>
          <p:pic>
            <p:nvPicPr>
              <p:cNvPr descr="router_top.png" id="789" name="Google Shape;789;p12"/>
              <p:cNvPicPr preferRelativeResize="0"/>
              <p:nvPr/>
            </p:nvPicPr>
            <p:blipFill rotWithShape="1">
              <a:blip r:embed="rId3">
                <a:alphaModFix/>
              </a:blip>
              <a:srcRect b="0" l="0" r="0" t="0"/>
              <a:stretch/>
            </p:blipFill>
            <p:spPr>
              <a:xfrm>
                <a:off x="5491163" y="3206725"/>
                <a:ext cx="522287" cy="220431"/>
              </a:xfrm>
              <a:prstGeom prst="rect">
                <a:avLst/>
              </a:prstGeom>
              <a:noFill/>
              <a:ln>
                <a:noFill/>
              </a:ln>
            </p:spPr>
          </p:pic>
          <p:grpSp>
            <p:nvGrpSpPr>
              <p:cNvPr id="790" name="Google Shape;790;p12"/>
              <p:cNvGrpSpPr/>
              <p:nvPr/>
            </p:nvGrpSpPr>
            <p:grpSpPr>
              <a:xfrm>
                <a:off x="5502403" y="4781764"/>
                <a:ext cx="507957" cy="222216"/>
                <a:chOff x="4128900" y="3606230"/>
                <a:chExt cx="568256" cy="339300"/>
              </a:xfrm>
            </p:grpSpPr>
            <p:sp>
              <p:nvSpPr>
                <p:cNvPr id="791" name="Google Shape;791;p12"/>
                <p:cNvSpPr/>
                <p:nvPr/>
              </p:nvSpPr>
              <p:spPr>
                <a:xfrm>
                  <a:off x="4128900" y="3720139"/>
                  <a:ext cx="568256" cy="225391"/>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92" name="Google Shape;792;p12"/>
                <p:cNvSpPr/>
                <p:nvPr/>
              </p:nvSpPr>
              <p:spPr>
                <a:xfrm>
                  <a:off x="4128900" y="3720139"/>
                  <a:ext cx="568256" cy="111484"/>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93" name="Google Shape;793;p12"/>
                <p:cNvSpPr/>
                <p:nvPr/>
              </p:nvSpPr>
              <p:spPr>
                <a:xfrm>
                  <a:off x="4128900" y="3606230"/>
                  <a:ext cx="568256" cy="225392"/>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794" name="Google Shape;794;p12"/>
                <p:cNvCxnSpPr/>
                <p:nvPr/>
              </p:nvCxnSpPr>
              <p:spPr>
                <a:xfrm>
                  <a:off x="4697156" y="3720139"/>
                  <a:ext cx="0" cy="111484"/>
                </a:xfrm>
                <a:prstGeom prst="straightConnector1">
                  <a:avLst/>
                </a:prstGeom>
                <a:noFill/>
                <a:ln cap="flat" cmpd="sng" w="9525">
                  <a:solidFill>
                    <a:srgbClr val="000000"/>
                  </a:solidFill>
                  <a:prstDash val="solid"/>
                  <a:round/>
                  <a:headEnd len="sm" w="sm" type="none"/>
                  <a:tailEnd len="sm" w="sm" type="none"/>
                </a:ln>
              </p:spPr>
            </p:cxnSp>
            <p:cxnSp>
              <p:nvCxnSpPr>
                <p:cNvPr id="795" name="Google Shape;795;p12"/>
                <p:cNvCxnSpPr/>
                <p:nvPr/>
              </p:nvCxnSpPr>
              <p:spPr>
                <a:xfrm>
                  <a:off x="4128900" y="3720139"/>
                  <a:ext cx="0" cy="111484"/>
                </a:xfrm>
                <a:prstGeom prst="straightConnector1">
                  <a:avLst/>
                </a:prstGeom>
                <a:noFill/>
                <a:ln cap="flat" cmpd="sng" w="9525">
                  <a:solidFill>
                    <a:srgbClr val="000000"/>
                  </a:solidFill>
                  <a:prstDash val="solid"/>
                  <a:round/>
                  <a:headEnd len="sm" w="sm" type="none"/>
                  <a:tailEnd len="sm" w="sm" type="none"/>
                </a:ln>
              </p:spPr>
            </p:cxnSp>
          </p:grpSp>
          <p:sp>
            <p:nvSpPr>
              <p:cNvPr id="796" name="Google Shape;796;p12"/>
              <p:cNvSpPr/>
              <p:nvPr/>
            </p:nvSpPr>
            <p:spPr>
              <a:xfrm>
                <a:off x="5507166" y="3694500"/>
                <a:ext cx="498433" cy="1165040"/>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797" name="Google Shape;797;p12"/>
              <p:cNvCxnSpPr>
                <a:stCxn id="789" idx="1"/>
              </p:cNvCxnSpPr>
              <p:nvPr/>
            </p:nvCxnSpPr>
            <p:spPr>
              <a:xfrm>
                <a:off x="5491163" y="3316941"/>
                <a:ext cx="6300" cy="1633200"/>
              </a:xfrm>
              <a:prstGeom prst="straightConnector1">
                <a:avLst/>
              </a:prstGeom>
              <a:noFill/>
              <a:ln cap="flat" cmpd="sng" w="9525">
                <a:solidFill>
                  <a:srgbClr val="000000"/>
                </a:solidFill>
                <a:prstDash val="dash"/>
                <a:round/>
                <a:headEnd len="sm" w="sm" type="none"/>
                <a:tailEnd len="sm" w="sm" type="none"/>
              </a:ln>
            </p:spPr>
          </p:cxnSp>
          <p:grpSp>
            <p:nvGrpSpPr>
              <p:cNvPr id="798" name="Google Shape;798;p12"/>
              <p:cNvGrpSpPr/>
              <p:nvPr/>
            </p:nvGrpSpPr>
            <p:grpSpPr>
              <a:xfrm>
                <a:off x="5500816" y="3178644"/>
                <a:ext cx="504782" cy="242849"/>
                <a:chOff x="2183606" y="1573485"/>
                <a:chExt cx="1200052" cy="430149"/>
              </a:xfrm>
            </p:grpSpPr>
            <p:sp>
              <p:nvSpPr>
                <p:cNvPr id="799" name="Google Shape;799;p12"/>
                <p:cNvSpPr/>
                <p:nvPr/>
              </p:nvSpPr>
              <p:spPr>
                <a:xfrm flipH="1" rot="10800000">
                  <a:off x="2187379" y="1688754"/>
                  <a:ext cx="1196279" cy="314880"/>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00" name="Google Shape;800;p12"/>
                <p:cNvSpPr/>
                <p:nvPr/>
              </p:nvSpPr>
              <p:spPr>
                <a:xfrm>
                  <a:off x="2183606" y="1733737"/>
                  <a:ext cx="1200052" cy="112457"/>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788" name="Google Shape;788;p12"/>
                <p:cNvSpPr/>
                <p:nvPr/>
              </p:nvSpPr>
              <p:spPr>
                <a:xfrm flipH="1" rot="10800000">
                  <a:off x="2183606" y="1573485"/>
                  <a:ext cx="1196277" cy="314880"/>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01" name="Google Shape;801;p12"/>
                <p:cNvSpPr/>
                <p:nvPr/>
              </p:nvSpPr>
              <p:spPr>
                <a:xfrm>
                  <a:off x="2489279" y="1669074"/>
                  <a:ext cx="584932" cy="157440"/>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02" name="Google Shape;802;p12"/>
                <p:cNvSpPr/>
                <p:nvPr/>
              </p:nvSpPr>
              <p:spPr>
                <a:xfrm>
                  <a:off x="2428899" y="1629714"/>
                  <a:ext cx="705692" cy="109646"/>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03" name="Google Shape;803;p12"/>
                <p:cNvSpPr/>
                <p:nvPr/>
              </p:nvSpPr>
              <p:spPr>
                <a:xfrm>
                  <a:off x="2893071" y="1722492"/>
                  <a:ext cx="256615" cy="95588"/>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04" name="Google Shape;804;p12"/>
                <p:cNvSpPr/>
                <p:nvPr/>
              </p:nvSpPr>
              <p:spPr>
                <a:xfrm>
                  <a:off x="2417579" y="1725302"/>
                  <a:ext cx="252840" cy="92778"/>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805" name="Google Shape;805;p12"/>
                <p:cNvCxnSpPr>
                  <a:endCxn id="788" idx="2"/>
                </p:cNvCxnSpPr>
                <p:nvPr/>
              </p:nvCxnSpPr>
              <p:spPr>
                <a:xfrm rot="10800000">
                  <a:off x="2183606" y="1730925"/>
                  <a:ext cx="3900" cy="1209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806" name="Google Shape;806;p12"/>
                <p:cNvCxnSpPr/>
                <p:nvPr/>
              </p:nvCxnSpPr>
              <p:spPr>
                <a:xfrm rot="10800000">
                  <a:off x="3379883" y="1728114"/>
                  <a:ext cx="3775" cy="12089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nvGrpSpPr>
            <p:cNvPr id="807" name="Google Shape;807;p12"/>
            <p:cNvGrpSpPr/>
            <p:nvPr/>
          </p:nvGrpSpPr>
          <p:grpSpPr>
            <a:xfrm>
              <a:off x="6472285" y="2648504"/>
              <a:ext cx="522243" cy="2353889"/>
              <a:chOff x="6472285" y="2648504"/>
              <a:chExt cx="522243" cy="2353889"/>
            </a:xfrm>
          </p:grpSpPr>
          <p:sp>
            <p:nvSpPr>
              <p:cNvPr id="808" name="Google Shape;808;p12"/>
              <p:cNvSpPr/>
              <p:nvPr/>
            </p:nvSpPr>
            <p:spPr>
              <a:xfrm rot="10800000">
                <a:off x="6482296" y="2777838"/>
                <a:ext cx="498349" cy="722037"/>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809" name="Google Shape;809;p12"/>
              <p:cNvCxnSpPr/>
              <p:nvPr/>
            </p:nvCxnSpPr>
            <p:spPr>
              <a:xfrm>
                <a:off x="6994528" y="2846910"/>
                <a:ext cx="0" cy="1998345"/>
              </a:xfrm>
              <a:prstGeom prst="straightConnector1">
                <a:avLst/>
              </a:prstGeom>
              <a:noFill/>
              <a:ln cap="flat" cmpd="sng" w="9525">
                <a:solidFill>
                  <a:srgbClr val="000000"/>
                </a:solidFill>
                <a:prstDash val="dash"/>
                <a:round/>
                <a:headEnd len="sm" w="sm" type="none"/>
                <a:tailEnd len="sm" w="sm" type="none"/>
              </a:ln>
            </p:spPr>
          </p:cxnSp>
          <p:grpSp>
            <p:nvGrpSpPr>
              <p:cNvPr id="810" name="Google Shape;810;p12"/>
              <p:cNvGrpSpPr/>
              <p:nvPr/>
            </p:nvGrpSpPr>
            <p:grpSpPr>
              <a:xfrm>
                <a:off x="6486571" y="4765893"/>
                <a:ext cx="507957" cy="236499"/>
                <a:chOff x="4128808" y="3606294"/>
                <a:chExt cx="568256" cy="339218"/>
              </a:xfrm>
            </p:grpSpPr>
            <p:sp>
              <p:nvSpPr>
                <p:cNvPr id="811" name="Google Shape;811;p12"/>
                <p:cNvSpPr/>
                <p:nvPr/>
              </p:nvSpPr>
              <p:spPr>
                <a:xfrm>
                  <a:off x="4128808" y="3720125"/>
                  <a:ext cx="568256" cy="225387"/>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12" name="Google Shape;812;p12"/>
                <p:cNvSpPr/>
                <p:nvPr/>
              </p:nvSpPr>
              <p:spPr>
                <a:xfrm>
                  <a:off x="4128808" y="3720125"/>
                  <a:ext cx="568256" cy="111556"/>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13" name="Google Shape;813;p12"/>
                <p:cNvSpPr/>
                <p:nvPr/>
              </p:nvSpPr>
              <p:spPr>
                <a:xfrm>
                  <a:off x="4128808" y="3606294"/>
                  <a:ext cx="568256" cy="225387"/>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814" name="Google Shape;814;p12"/>
                <p:cNvCxnSpPr/>
                <p:nvPr/>
              </p:nvCxnSpPr>
              <p:spPr>
                <a:xfrm>
                  <a:off x="4697064" y="3720125"/>
                  <a:ext cx="0" cy="111556"/>
                </a:xfrm>
                <a:prstGeom prst="straightConnector1">
                  <a:avLst/>
                </a:prstGeom>
                <a:noFill/>
                <a:ln cap="flat" cmpd="sng" w="9525">
                  <a:solidFill>
                    <a:srgbClr val="000000"/>
                  </a:solidFill>
                  <a:prstDash val="solid"/>
                  <a:round/>
                  <a:headEnd len="sm" w="sm" type="none"/>
                  <a:tailEnd len="sm" w="sm" type="none"/>
                </a:ln>
              </p:spPr>
            </p:cxnSp>
            <p:cxnSp>
              <p:nvCxnSpPr>
                <p:cNvPr id="815" name="Google Shape;815;p12"/>
                <p:cNvCxnSpPr/>
                <p:nvPr/>
              </p:nvCxnSpPr>
              <p:spPr>
                <a:xfrm>
                  <a:off x="4128808" y="3720125"/>
                  <a:ext cx="0" cy="111556"/>
                </a:xfrm>
                <a:prstGeom prst="straightConnector1">
                  <a:avLst/>
                </a:prstGeom>
                <a:noFill/>
                <a:ln cap="flat" cmpd="sng" w="9525">
                  <a:solidFill>
                    <a:srgbClr val="000000"/>
                  </a:solidFill>
                  <a:prstDash val="solid"/>
                  <a:round/>
                  <a:headEnd len="sm" w="sm" type="none"/>
                  <a:tailEnd len="sm" w="sm" type="none"/>
                </a:ln>
              </p:spPr>
            </p:cxnSp>
          </p:grpSp>
          <p:sp>
            <p:nvSpPr>
              <p:cNvPr id="816" name="Google Shape;816;p12"/>
              <p:cNvSpPr/>
              <p:nvPr/>
            </p:nvSpPr>
            <p:spPr>
              <a:xfrm>
                <a:off x="6491333" y="3610376"/>
                <a:ext cx="498433" cy="1238053"/>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817" name="Google Shape;817;p12"/>
              <p:cNvCxnSpPr/>
              <p:nvPr/>
            </p:nvCxnSpPr>
            <p:spPr>
              <a:xfrm>
                <a:off x="6472285" y="2818340"/>
                <a:ext cx="9524" cy="2126912"/>
              </a:xfrm>
              <a:prstGeom prst="straightConnector1">
                <a:avLst/>
              </a:prstGeom>
              <a:noFill/>
              <a:ln cap="flat" cmpd="sng" w="9525">
                <a:solidFill>
                  <a:srgbClr val="000000"/>
                </a:solidFill>
                <a:prstDash val="dash"/>
                <a:round/>
                <a:headEnd len="sm" w="sm" type="none"/>
                <a:tailEnd len="sm" w="sm" type="none"/>
              </a:ln>
            </p:spPr>
          </p:cxnSp>
          <p:grpSp>
            <p:nvGrpSpPr>
              <p:cNvPr id="818" name="Google Shape;818;p12"/>
              <p:cNvGrpSpPr/>
              <p:nvPr/>
            </p:nvGrpSpPr>
            <p:grpSpPr>
              <a:xfrm>
                <a:off x="6478635" y="2648504"/>
                <a:ext cx="504782" cy="242849"/>
                <a:chOff x="2184464" y="1575651"/>
                <a:chExt cx="1200052" cy="430151"/>
              </a:xfrm>
            </p:grpSpPr>
            <p:sp>
              <p:nvSpPr>
                <p:cNvPr id="819" name="Google Shape;819;p12"/>
                <p:cNvSpPr/>
                <p:nvPr/>
              </p:nvSpPr>
              <p:spPr>
                <a:xfrm flipH="1" rot="10800000">
                  <a:off x="2188237" y="1690921"/>
                  <a:ext cx="1196279" cy="314881"/>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20" name="Google Shape;820;p12"/>
                <p:cNvSpPr/>
                <p:nvPr/>
              </p:nvSpPr>
              <p:spPr>
                <a:xfrm>
                  <a:off x="2184464" y="1735904"/>
                  <a:ext cx="1200052" cy="112457"/>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21" name="Google Shape;821;p12"/>
                <p:cNvSpPr/>
                <p:nvPr/>
              </p:nvSpPr>
              <p:spPr>
                <a:xfrm flipH="1" rot="10800000">
                  <a:off x="2184464" y="1575651"/>
                  <a:ext cx="1196277" cy="314881"/>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22" name="Google Shape;822;p12"/>
                <p:cNvSpPr/>
                <p:nvPr/>
              </p:nvSpPr>
              <p:spPr>
                <a:xfrm>
                  <a:off x="2490137" y="1671240"/>
                  <a:ext cx="584932" cy="157440"/>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23" name="Google Shape;823;p12"/>
                <p:cNvSpPr/>
                <p:nvPr/>
              </p:nvSpPr>
              <p:spPr>
                <a:xfrm>
                  <a:off x="2429757" y="1631880"/>
                  <a:ext cx="705692" cy="109647"/>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24" name="Google Shape;824;p12"/>
                <p:cNvSpPr/>
                <p:nvPr/>
              </p:nvSpPr>
              <p:spPr>
                <a:xfrm>
                  <a:off x="2893929" y="1724658"/>
                  <a:ext cx="256615" cy="95589"/>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25" name="Google Shape;825;p12"/>
                <p:cNvSpPr/>
                <p:nvPr/>
              </p:nvSpPr>
              <p:spPr>
                <a:xfrm>
                  <a:off x="2418437" y="1727469"/>
                  <a:ext cx="252840" cy="92778"/>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826" name="Google Shape;826;p12"/>
                <p:cNvCxnSpPr>
                  <a:endCxn id="821" idx="2"/>
                </p:cNvCxnSpPr>
                <p:nvPr/>
              </p:nvCxnSpPr>
              <p:spPr>
                <a:xfrm rot="10800000">
                  <a:off x="2184464" y="1733092"/>
                  <a:ext cx="3900" cy="1209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827" name="Google Shape;827;p12"/>
                <p:cNvCxnSpPr/>
                <p:nvPr/>
              </p:nvCxnSpPr>
              <p:spPr>
                <a:xfrm rot="10800000">
                  <a:off x="3380741" y="1730281"/>
                  <a:ext cx="3775" cy="120891"/>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grpSp>
        <p:nvGrpSpPr>
          <p:cNvPr id="828" name="Google Shape;828;p12"/>
          <p:cNvGrpSpPr/>
          <p:nvPr/>
        </p:nvGrpSpPr>
        <p:grpSpPr>
          <a:xfrm>
            <a:off x="3419060" y="2725807"/>
            <a:ext cx="5111750" cy="879475"/>
            <a:chOff x="1866825" y="707349"/>
            <a:chExt cx="5112820" cy="879389"/>
          </a:xfrm>
        </p:grpSpPr>
        <p:sp>
          <p:nvSpPr>
            <p:cNvPr id="829" name="Google Shape;829;p12"/>
            <p:cNvSpPr/>
            <p:nvPr/>
          </p:nvSpPr>
          <p:spPr>
            <a:xfrm>
              <a:off x="1866825" y="785129"/>
              <a:ext cx="954288" cy="492077"/>
            </a:xfrm>
            <a:prstGeom prst="ellipse">
              <a:avLst/>
            </a:prstGeom>
            <a:solidFill>
              <a:srgbClr val="CC0000">
                <a:alpha val="27843"/>
              </a:srgbClr>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30" name="Google Shape;830;p12"/>
            <p:cNvSpPr txBox="1"/>
            <p:nvPr/>
          </p:nvSpPr>
          <p:spPr>
            <a:xfrm>
              <a:off x="1891781" y="783191"/>
              <a:ext cx="910613" cy="476199"/>
            </a:xfrm>
            <a:prstGeom prst="rect">
              <a:avLst/>
            </a:prstGeom>
            <a:noFill/>
            <a:ln>
              <a:noFill/>
            </a:ln>
          </p:spPr>
          <p:txBody>
            <a:bodyPr anchorCtr="0" anchor="t" bIns="45700" lIns="91425" spcFirstLastPara="1" rIns="91425" wrap="square" tIns="45700">
              <a:spAutoFit/>
            </a:bodyPr>
            <a:lstStyle/>
            <a:p>
              <a:pPr indent="0" lvl="0" marL="0" marR="0" rtl="0" algn="ctr">
                <a:lnSpc>
                  <a:spcPct val="105357"/>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Routing</a:t>
              </a:r>
              <a:endParaRPr/>
            </a:p>
            <a:p>
              <a:pPr indent="0" lvl="0" marL="0" marR="0" rtl="0" algn="ctr">
                <a:lnSpc>
                  <a:spcPct val="105357"/>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Algorithm</a:t>
              </a:r>
              <a:endParaRPr/>
            </a:p>
          </p:txBody>
        </p:sp>
        <p:cxnSp>
          <p:nvCxnSpPr>
            <p:cNvPr id="831" name="Google Shape;831;p12"/>
            <p:cNvCxnSpPr/>
            <p:nvPr/>
          </p:nvCxnSpPr>
          <p:spPr>
            <a:xfrm flipH="1" rot="10800000">
              <a:off x="2833815" y="807352"/>
              <a:ext cx="1517968" cy="214291"/>
            </a:xfrm>
            <a:prstGeom prst="straightConnector1">
              <a:avLst/>
            </a:prstGeom>
            <a:noFill/>
            <a:ln cap="flat" cmpd="sng" w="25400">
              <a:solidFill>
                <a:srgbClr val="CC0000"/>
              </a:solidFill>
              <a:prstDash val="solid"/>
              <a:round/>
              <a:headEnd len="med" w="med" type="triangle"/>
              <a:tailEnd len="med" w="med" type="triangle"/>
            </a:ln>
          </p:spPr>
        </p:cxnSp>
        <p:cxnSp>
          <p:nvCxnSpPr>
            <p:cNvPr id="832" name="Google Shape;832;p12"/>
            <p:cNvCxnSpPr/>
            <p:nvPr/>
          </p:nvCxnSpPr>
          <p:spPr>
            <a:xfrm>
              <a:off x="2751248" y="1201014"/>
              <a:ext cx="797092" cy="279373"/>
            </a:xfrm>
            <a:prstGeom prst="straightConnector1">
              <a:avLst/>
            </a:prstGeom>
            <a:noFill/>
            <a:ln cap="flat" cmpd="sng" w="25400">
              <a:solidFill>
                <a:srgbClr val="CC0000"/>
              </a:solidFill>
              <a:prstDash val="solid"/>
              <a:round/>
              <a:headEnd len="med" w="med" type="triangle"/>
              <a:tailEnd len="med" w="med" type="triangle"/>
            </a:ln>
          </p:spPr>
        </p:cxnSp>
        <p:cxnSp>
          <p:nvCxnSpPr>
            <p:cNvPr id="833" name="Google Shape;833;p12"/>
            <p:cNvCxnSpPr/>
            <p:nvPr/>
          </p:nvCxnSpPr>
          <p:spPr>
            <a:xfrm>
              <a:off x="4685228" y="894656"/>
              <a:ext cx="892362" cy="509538"/>
            </a:xfrm>
            <a:prstGeom prst="straightConnector1">
              <a:avLst/>
            </a:prstGeom>
            <a:noFill/>
            <a:ln cap="flat" cmpd="sng" w="25400">
              <a:solidFill>
                <a:srgbClr val="CC0000"/>
              </a:solidFill>
              <a:prstDash val="solid"/>
              <a:round/>
              <a:headEnd len="med" w="med" type="triangle"/>
              <a:tailEnd len="med" w="med" type="triangle"/>
            </a:ln>
          </p:spPr>
        </p:cxnSp>
        <p:cxnSp>
          <p:nvCxnSpPr>
            <p:cNvPr id="834" name="Google Shape;834;p12"/>
            <p:cNvCxnSpPr/>
            <p:nvPr/>
          </p:nvCxnSpPr>
          <p:spPr>
            <a:xfrm>
              <a:off x="4801139" y="801003"/>
              <a:ext cx="1695805" cy="130162"/>
            </a:xfrm>
            <a:prstGeom prst="straightConnector1">
              <a:avLst/>
            </a:prstGeom>
            <a:noFill/>
            <a:ln cap="flat" cmpd="sng" w="25400">
              <a:solidFill>
                <a:srgbClr val="CC0000"/>
              </a:solidFill>
              <a:prstDash val="solid"/>
              <a:round/>
              <a:headEnd len="med" w="med" type="triangle"/>
              <a:tailEnd len="med" w="med" type="triangle"/>
            </a:ln>
          </p:spPr>
        </p:cxnSp>
        <p:sp>
          <p:nvSpPr>
            <p:cNvPr id="835" name="Google Shape;835;p12"/>
            <p:cNvSpPr/>
            <p:nvPr/>
          </p:nvSpPr>
          <p:spPr>
            <a:xfrm>
              <a:off x="6558870" y="894656"/>
              <a:ext cx="420775" cy="180957"/>
            </a:xfrm>
            <a:prstGeom prst="ellipse">
              <a:avLst/>
            </a:prstGeom>
            <a:solidFill>
              <a:srgbClr val="CC0000">
                <a:alpha val="27843"/>
              </a:srgbClr>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36" name="Google Shape;836;p12"/>
            <p:cNvSpPr/>
            <p:nvPr/>
          </p:nvSpPr>
          <p:spPr>
            <a:xfrm>
              <a:off x="5572826" y="1404194"/>
              <a:ext cx="420776" cy="182544"/>
            </a:xfrm>
            <a:prstGeom prst="ellipse">
              <a:avLst/>
            </a:prstGeom>
            <a:solidFill>
              <a:srgbClr val="CC0000">
                <a:alpha val="27843"/>
              </a:srgbClr>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37" name="Google Shape;837;p12"/>
            <p:cNvSpPr/>
            <p:nvPr/>
          </p:nvSpPr>
          <p:spPr>
            <a:xfrm>
              <a:off x="4367661" y="707349"/>
              <a:ext cx="420775" cy="182545"/>
            </a:xfrm>
            <a:prstGeom prst="ellipse">
              <a:avLst/>
            </a:prstGeom>
            <a:solidFill>
              <a:srgbClr val="CC0000">
                <a:alpha val="27843"/>
              </a:srgbClr>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38" name="Google Shape;838;p12"/>
            <p:cNvSpPr/>
            <p:nvPr/>
          </p:nvSpPr>
          <p:spPr>
            <a:xfrm>
              <a:off x="3572157" y="1402606"/>
              <a:ext cx="420776" cy="180957"/>
            </a:xfrm>
            <a:prstGeom prst="ellipse">
              <a:avLst/>
            </a:prstGeom>
            <a:solidFill>
              <a:srgbClr val="CC0000">
                <a:alpha val="27843"/>
              </a:srgbClr>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839" name="Google Shape;839;p12"/>
            <p:cNvCxnSpPr/>
            <p:nvPr/>
          </p:nvCxnSpPr>
          <p:spPr>
            <a:xfrm>
              <a:off x="2821113" y="1105773"/>
              <a:ext cx="2739010" cy="339692"/>
            </a:xfrm>
            <a:prstGeom prst="straightConnector1">
              <a:avLst/>
            </a:prstGeom>
            <a:noFill/>
            <a:ln cap="flat" cmpd="sng" w="25400">
              <a:solidFill>
                <a:srgbClr val="CC0000"/>
              </a:solidFill>
              <a:prstDash val="solid"/>
              <a:round/>
              <a:headEnd len="med" w="med" type="triangle"/>
              <a:tailEnd len="med" w="med" type="triangle"/>
            </a:ln>
          </p:spPr>
        </p:cxnSp>
        <p:cxnSp>
          <p:nvCxnSpPr>
            <p:cNvPr id="840" name="Google Shape;840;p12"/>
            <p:cNvCxnSpPr>
              <a:endCxn id="835" idx="2"/>
            </p:cNvCxnSpPr>
            <p:nvPr/>
          </p:nvCxnSpPr>
          <p:spPr>
            <a:xfrm flipH="1" rot="10800000">
              <a:off x="3997770" y="985135"/>
              <a:ext cx="2561100" cy="469800"/>
            </a:xfrm>
            <a:prstGeom prst="straightConnector1">
              <a:avLst/>
            </a:prstGeom>
            <a:noFill/>
            <a:ln cap="flat" cmpd="sng" w="25400">
              <a:solidFill>
                <a:srgbClr val="CC0000"/>
              </a:solidFill>
              <a:prstDash val="solid"/>
              <a:round/>
              <a:headEnd len="med" w="med" type="triangle"/>
              <a:tailEnd len="med" w="med" type="triangle"/>
            </a:ln>
          </p:spPr>
        </p:cxnSp>
        <p:cxnSp>
          <p:nvCxnSpPr>
            <p:cNvPr id="841" name="Google Shape;841;p12"/>
            <p:cNvCxnSpPr/>
            <p:nvPr/>
          </p:nvCxnSpPr>
          <p:spPr>
            <a:xfrm>
              <a:off x="3991345" y="1508959"/>
              <a:ext cx="1581481" cy="0"/>
            </a:xfrm>
            <a:prstGeom prst="straightConnector1">
              <a:avLst/>
            </a:prstGeom>
            <a:noFill/>
            <a:ln cap="flat" cmpd="sng" w="25400">
              <a:solidFill>
                <a:srgbClr val="CC0000"/>
              </a:solidFill>
              <a:prstDash val="solid"/>
              <a:round/>
              <a:headEnd len="med" w="med" type="triangle"/>
              <a:tailEnd len="med" w="med" type="triangle"/>
            </a:ln>
          </p:spPr>
        </p:cxnSp>
        <p:cxnSp>
          <p:nvCxnSpPr>
            <p:cNvPr id="842" name="Google Shape;842;p12"/>
            <p:cNvCxnSpPr/>
            <p:nvPr/>
          </p:nvCxnSpPr>
          <p:spPr>
            <a:xfrm flipH="1" rot="10800000">
              <a:off x="5996777" y="1083550"/>
              <a:ext cx="751044" cy="396836"/>
            </a:xfrm>
            <a:prstGeom prst="straightConnector1">
              <a:avLst/>
            </a:prstGeom>
            <a:noFill/>
            <a:ln cap="flat" cmpd="sng" w="25400">
              <a:solidFill>
                <a:srgbClr val="CC0000"/>
              </a:solidFill>
              <a:prstDash val="solid"/>
              <a:round/>
              <a:headEnd len="med" w="med" type="triangle"/>
              <a:tailEnd len="med" w="med" type="triangle"/>
            </a:ln>
          </p:spPr>
        </p:cxnSp>
      </p:grpSp>
      <p:grpSp>
        <p:nvGrpSpPr>
          <p:cNvPr id="843" name="Google Shape;843;p12"/>
          <p:cNvGrpSpPr/>
          <p:nvPr/>
        </p:nvGrpSpPr>
        <p:grpSpPr>
          <a:xfrm>
            <a:off x="3147598" y="3114745"/>
            <a:ext cx="6375400" cy="1047750"/>
            <a:chOff x="1557338" y="3074988"/>
            <a:chExt cx="6375400" cy="1047750"/>
          </a:xfrm>
        </p:grpSpPr>
        <p:sp>
          <p:nvSpPr>
            <p:cNvPr id="844" name="Google Shape;844;p12"/>
            <p:cNvSpPr txBox="1"/>
            <p:nvPr/>
          </p:nvSpPr>
          <p:spPr>
            <a:xfrm>
              <a:off x="7292975" y="3651250"/>
              <a:ext cx="595313" cy="471488"/>
            </a:xfrm>
            <a:prstGeom prst="rect">
              <a:avLst/>
            </a:prstGeom>
            <a:noFill/>
            <a:ln>
              <a:noFill/>
            </a:ln>
          </p:spPr>
          <p:txBody>
            <a:bodyPr anchorCtr="0" anchor="t" bIns="45700" lIns="91425" spcFirstLastPara="1" rIns="91425" wrap="square" tIns="45700">
              <a:spAutoFit/>
            </a:bodyPr>
            <a:lstStyle/>
            <a:p>
              <a:pPr indent="0" lvl="0" marL="0" marR="0" rtl="0" algn="ctr">
                <a:lnSpc>
                  <a:spcPct val="104499"/>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a:t>
              </a:r>
              <a:endParaRPr/>
            </a:p>
            <a:p>
              <a:pPr indent="0" lvl="0" marL="0" marR="0" rtl="0" algn="ctr">
                <a:lnSpc>
                  <a:spcPct val="104499"/>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plane</a:t>
              </a:r>
              <a:endParaRPr/>
            </a:p>
          </p:txBody>
        </p:sp>
        <p:sp>
          <p:nvSpPr>
            <p:cNvPr id="845" name="Google Shape;845;p12"/>
            <p:cNvSpPr txBox="1"/>
            <p:nvPr/>
          </p:nvSpPr>
          <p:spPr>
            <a:xfrm>
              <a:off x="7224713" y="3074988"/>
              <a:ext cx="708025" cy="471487"/>
            </a:xfrm>
            <a:prstGeom prst="rect">
              <a:avLst/>
            </a:prstGeom>
            <a:noFill/>
            <a:ln>
              <a:noFill/>
            </a:ln>
          </p:spPr>
          <p:txBody>
            <a:bodyPr anchorCtr="0" anchor="t" bIns="45700" lIns="91425" spcFirstLastPara="1" rIns="91425" wrap="square" tIns="45700">
              <a:spAutoFit/>
            </a:bodyPr>
            <a:lstStyle/>
            <a:p>
              <a:pPr indent="0" lvl="0" marL="0" marR="0" rtl="0" algn="ctr">
                <a:lnSpc>
                  <a:spcPct val="104499"/>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control</a:t>
              </a:r>
              <a:endParaRPr/>
            </a:p>
            <a:p>
              <a:pPr indent="0" lvl="0" marL="0" marR="0" rtl="0" algn="ctr">
                <a:lnSpc>
                  <a:spcPct val="104499"/>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plane</a:t>
              </a:r>
              <a:endParaRPr/>
            </a:p>
          </p:txBody>
        </p:sp>
        <p:cxnSp>
          <p:nvCxnSpPr>
            <p:cNvPr id="846" name="Google Shape;846;p12"/>
            <p:cNvCxnSpPr/>
            <p:nvPr/>
          </p:nvCxnSpPr>
          <p:spPr>
            <a:xfrm>
              <a:off x="1557338" y="3613150"/>
              <a:ext cx="6207125" cy="0"/>
            </a:xfrm>
            <a:prstGeom prst="straightConnector1">
              <a:avLst/>
            </a:prstGeom>
            <a:noFill/>
            <a:ln cap="flat" cmpd="sng" w="25400">
              <a:solidFill>
                <a:srgbClr val="000000"/>
              </a:solidFill>
              <a:prstDash val="dash"/>
              <a:round/>
              <a:headEnd len="sm" w="sm" type="none"/>
              <a:tailEnd len="sm" w="sm" type="none"/>
            </a:ln>
          </p:spPr>
        </p:cxnSp>
      </p:grpSp>
      <p:grpSp>
        <p:nvGrpSpPr>
          <p:cNvPr id="847" name="Google Shape;847;p12"/>
          <p:cNvGrpSpPr/>
          <p:nvPr/>
        </p:nvGrpSpPr>
        <p:grpSpPr>
          <a:xfrm>
            <a:off x="3419060" y="3741807"/>
            <a:ext cx="5126038" cy="1120775"/>
            <a:chOff x="-4746102" y="4471477"/>
            <a:chExt cx="5126173" cy="1120753"/>
          </a:xfrm>
        </p:grpSpPr>
        <p:pic>
          <p:nvPicPr>
            <p:cNvPr descr="fig42_table.pdf" id="848" name="Google Shape;848;p12"/>
            <p:cNvPicPr preferRelativeResize="0"/>
            <p:nvPr/>
          </p:nvPicPr>
          <p:blipFill rotWithShape="1">
            <a:blip r:embed="rId4">
              <a:alphaModFix/>
            </a:blip>
            <a:srcRect b="0" l="0" r="0" t="0"/>
            <a:stretch/>
          </p:blipFill>
          <p:spPr>
            <a:xfrm>
              <a:off x="-4746102" y="4471477"/>
              <a:ext cx="966463" cy="966962"/>
            </a:xfrm>
            <a:prstGeom prst="rect">
              <a:avLst/>
            </a:prstGeom>
            <a:noFill/>
            <a:ln cap="flat" cmpd="sng" w="9525">
              <a:solidFill>
                <a:srgbClr val="CC0000"/>
              </a:solidFill>
              <a:prstDash val="solid"/>
              <a:miter lim="800000"/>
              <a:headEnd len="sm" w="sm" type="none"/>
              <a:tailEnd len="sm" w="sm" type="none"/>
            </a:ln>
          </p:spPr>
        </p:pic>
        <p:grpSp>
          <p:nvGrpSpPr>
            <p:cNvPr id="849" name="Google Shape;849;p12"/>
            <p:cNvGrpSpPr/>
            <p:nvPr/>
          </p:nvGrpSpPr>
          <p:grpSpPr>
            <a:xfrm>
              <a:off x="-3025207" y="5228700"/>
              <a:ext cx="3405278" cy="363530"/>
              <a:chOff x="-3025207" y="5228700"/>
              <a:chExt cx="3405278" cy="363530"/>
            </a:xfrm>
          </p:grpSpPr>
          <p:grpSp>
            <p:nvGrpSpPr>
              <p:cNvPr id="850" name="Google Shape;850;p12"/>
              <p:cNvGrpSpPr/>
              <p:nvPr/>
            </p:nvGrpSpPr>
            <p:grpSpPr>
              <a:xfrm>
                <a:off x="-3025207" y="5258861"/>
                <a:ext cx="430224" cy="333369"/>
                <a:chOff x="2931721" y="3908607"/>
                <a:chExt cx="430314" cy="333310"/>
              </a:xfrm>
            </p:grpSpPr>
            <p:sp>
              <p:nvSpPr>
                <p:cNvPr id="851" name="Google Shape;851;p12"/>
                <p:cNvSpPr/>
                <p:nvPr/>
              </p:nvSpPr>
              <p:spPr>
                <a:xfrm>
                  <a:off x="2936485" y="3908607"/>
                  <a:ext cx="425550" cy="333310"/>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852" name="Google Shape;852;p12"/>
                <p:cNvCxnSpPr/>
                <p:nvPr/>
              </p:nvCxnSpPr>
              <p:spPr>
                <a:xfrm>
                  <a:off x="2931721" y="4003838"/>
                  <a:ext cx="425550" cy="0"/>
                </a:xfrm>
                <a:prstGeom prst="straightConnector1">
                  <a:avLst/>
                </a:prstGeom>
                <a:noFill/>
                <a:ln cap="flat" cmpd="sng" w="9525">
                  <a:solidFill>
                    <a:srgbClr val="000000"/>
                  </a:solidFill>
                  <a:prstDash val="solid"/>
                  <a:round/>
                  <a:headEnd len="sm" w="sm" type="none"/>
                  <a:tailEnd len="sm" w="sm" type="none"/>
                </a:ln>
              </p:spPr>
            </p:cxnSp>
            <p:cxnSp>
              <p:nvCxnSpPr>
                <p:cNvPr id="853" name="Google Shape;853;p12"/>
                <p:cNvCxnSpPr/>
                <p:nvPr/>
              </p:nvCxnSpPr>
              <p:spPr>
                <a:xfrm>
                  <a:off x="2931721" y="4067326"/>
                  <a:ext cx="425550" cy="0"/>
                </a:xfrm>
                <a:prstGeom prst="straightConnector1">
                  <a:avLst/>
                </a:prstGeom>
                <a:noFill/>
                <a:ln cap="flat" cmpd="sng" w="9525">
                  <a:solidFill>
                    <a:srgbClr val="000000"/>
                  </a:solidFill>
                  <a:prstDash val="solid"/>
                  <a:round/>
                  <a:headEnd len="sm" w="sm" type="none"/>
                  <a:tailEnd len="sm" w="sm" type="none"/>
                </a:ln>
              </p:spPr>
            </p:cxnSp>
            <p:cxnSp>
              <p:nvCxnSpPr>
                <p:cNvPr id="854" name="Google Shape;854;p12"/>
                <p:cNvCxnSpPr>
                  <a:stCxn id="851" idx="2"/>
                </p:cNvCxnSpPr>
                <p:nvPr/>
              </p:nvCxnSpPr>
              <p:spPr>
                <a:xfrm rot="10800000">
                  <a:off x="3147760" y="4003717"/>
                  <a:ext cx="1500" cy="238200"/>
                </a:xfrm>
                <a:prstGeom prst="straightConnector1">
                  <a:avLst/>
                </a:prstGeom>
                <a:noFill/>
                <a:ln cap="flat" cmpd="sng" w="9525">
                  <a:solidFill>
                    <a:srgbClr val="000000"/>
                  </a:solidFill>
                  <a:prstDash val="solid"/>
                  <a:round/>
                  <a:headEnd len="sm" w="sm" type="none"/>
                  <a:tailEnd len="sm" w="sm" type="none"/>
                </a:ln>
              </p:spPr>
            </p:cxnSp>
          </p:grpSp>
          <p:grpSp>
            <p:nvGrpSpPr>
              <p:cNvPr id="855" name="Google Shape;855;p12"/>
              <p:cNvGrpSpPr/>
              <p:nvPr/>
            </p:nvGrpSpPr>
            <p:grpSpPr>
              <a:xfrm>
                <a:off x="-2217148" y="5257274"/>
                <a:ext cx="430223" cy="333369"/>
                <a:chOff x="2931743" y="3908513"/>
                <a:chExt cx="430312" cy="333376"/>
              </a:xfrm>
            </p:grpSpPr>
            <p:sp>
              <p:nvSpPr>
                <p:cNvPr id="856" name="Google Shape;856;p12"/>
                <p:cNvSpPr/>
                <p:nvPr/>
              </p:nvSpPr>
              <p:spPr>
                <a:xfrm>
                  <a:off x="2936506" y="3908513"/>
                  <a:ext cx="425549" cy="333376"/>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857" name="Google Shape;857;p12"/>
                <p:cNvCxnSpPr/>
                <p:nvPr/>
              </p:nvCxnSpPr>
              <p:spPr>
                <a:xfrm>
                  <a:off x="2931743" y="4003763"/>
                  <a:ext cx="425549" cy="0"/>
                </a:xfrm>
                <a:prstGeom prst="straightConnector1">
                  <a:avLst/>
                </a:prstGeom>
                <a:noFill/>
                <a:ln cap="flat" cmpd="sng" w="9525">
                  <a:solidFill>
                    <a:srgbClr val="000000"/>
                  </a:solidFill>
                  <a:prstDash val="solid"/>
                  <a:round/>
                  <a:headEnd len="sm" w="sm" type="none"/>
                  <a:tailEnd len="sm" w="sm" type="none"/>
                </a:ln>
              </p:spPr>
            </p:cxnSp>
            <p:cxnSp>
              <p:nvCxnSpPr>
                <p:cNvPr id="858" name="Google Shape;858;p12"/>
                <p:cNvCxnSpPr/>
                <p:nvPr/>
              </p:nvCxnSpPr>
              <p:spPr>
                <a:xfrm>
                  <a:off x="2931743" y="4067263"/>
                  <a:ext cx="425549" cy="0"/>
                </a:xfrm>
                <a:prstGeom prst="straightConnector1">
                  <a:avLst/>
                </a:prstGeom>
                <a:noFill/>
                <a:ln cap="flat" cmpd="sng" w="9525">
                  <a:solidFill>
                    <a:srgbClr val="000000"/>
                  </a:solidFill>
                  <a:prstDash val="solid"/>
                  <a:round/>
                  <a:headEnd len="sm" w="sm" type="none"/>
                  <a:tailEnd len="sm" w="sm" type="none"/>
                </a:ln>
              </p:spPr>
            </p:cxnSp>
            <p:cxnSp>
              <p:nvCxnSpPr>
                <p:cNvPr id="859" name="Google Shape;859;p12"/>
                <p:cNvCxnSpPr>
                  <a:stCxn id="856" idx="2"/>
                </p:cNvCxnSpPr>
                <p:nvPr/>
              </p:nvCxnSpPr>
              <p:spPr>
                <a:xfrm rot="10800000">
                  <a:off x="3147781" y="4003689"/>
                  <a:ext cx="1500" cy="238200"/>
                </a:xfrm>
                <a:prstGeom prst="straightConnector1">
                  <a:avLst/>
                </a:prstGeom>
                <a:noFill/>
                <a:ln cap="flat" cmpd="sng" w="9525">
                  <a:solidFill>
                    <a:srgbClr val="000000"/>
                  </a:solidFill>
                  <a:prstDash val="solid"/>
                  <a:round/>
                  <a:headEnd len="sm" w="sm" type="none"/>
                  <a:tailEnd len="sm" w="sm" type="none"/>
                </a:ln>
              </p:spPr>
            </p:cxnSp>
          </p:grpSp>
          <p:grpSp>
            <p:nvGrpSpPr>
              <p:cNvPr id="860" name="Google Shape;860;p12"/>
              <p:cNvGrpSpPr/>
              <p:nvPr/>
            </p:nvGrpSpPr>
            <p:grpSpPr>
              <a:xfrm>
                <a:off x="-1034429" y="5257274"/>
                <a:ext cx="430224" cy="333369"/>
                <a:chOff x="2931774" y="3908513"/>
                <a:chExt cx="430314" cy="333376"/>
              </a:xfrm>
            </p:grpSpPr>
            <p:sp>
              <p:nvSpPr>
                <p:cNvPr id="861" name="Google Shape;861;p12"/>
                <p:cNvSpPr/>
                <p:nvPr/>
              </p:nvSpPr>
              <p:spPr>
                <a:xfrm>
                  <a:off x="2936538" y="3908513"/>
                  <a:ext cx="425550" cy="333376"/>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862" name="Google Shape;862;p12"/>
                <p:cNvCxnSpPr/>
                <p:nvPr/>
              </p:nvCxnSpPr>
              <p:spPr>
                <a:xfrm>
                  <a:off x="2931774" y="4003763"/>
                  <a:ext cx="425550" cy="0"/>
                </a:xfrm>
                <a:prstGeom prst="straightConnector1">
                  <a:avLst/>
                </a:prstGeom>
                <a:noFill/>
                <a:ln cap="flat" cmpd="sng" w="9525">
                  <a:solidFill>
                    <a:srgbClr val="000000"/>
                  </a:solidFill>
                  <a:prstDash val="solid"/>
                  <a:round/>
                  <a:headEnd len="sm" w="sm" type="none"/>
                  <a:tailEnd len="sm" w="sm" type="none"/>
                </a:ln>
              </p:spPr>
            </p:cxnSp>
            <p:cxnSp>
              <p:nvCxnSpPr>
                <p:cNvPr id="863" name="Google Shape;863;p12"/>
                <p:cNvCxnSpPr/>
                <p:nvPr/>
              </p:nvCxnSpPr>
              <p:spPr>
                <a:xfrm>
                  <a:off x="2931774" y="4067263"/>
                  <a:ext cx="425550" cy="0"/>
                </a:xfrm>
                <a:prstGeom prst="straightConnector1">
                  <a:avLst/>
                </a:prstGeom>
                <a:noFill/>
                <a:ln cap="flat" cmpd="sng" w="9525">
                  <a:solidFill>
                    <a:srgbClr val="000000"/>
                  </a:solidFill>
                  <a:prstDash val="solid"/>
                  <a:round/>
                  <a:headEnd len="sm" w="sm" type="none"/>
                  <a:tailEnd len="sm" w="sm" type="none"/>
                </a:ln>
              </p:spPr>
            </p:cxnSp>
            <p:cxnSp>
              <p:nvCxnSpPr>
                <p:cNvPr id="864" name="Google Shape;864;p12"/>
                <p:cNvCxnSpPr>
                  <a:stCxn id="861" idx="2"/>
                </p:cNvCxnSpPr>
                <p:nvPr/>
              </p:nvCxnSpPr>
              <p:spPr>
                <a:xfrm rot="10800000">
                  <a:off x="3147813" y="4003689"/>
                  <a:ext cx="1500" cy="238200"/>
                </a:xfrm>
                <a:prstGeom prst="straightConnector1">
                  <a:avLst/>
                </a:prstGeom>
                <a:noFill/>
                <a:ln cap="flat" cmpd="sng" w="9525">
                  <a:solidFill>
                    <a:srgbClr val="000000"/>
                  </a:solidFill>
                  <a:prstDash val="solid"/>
                  <a:round/>
                  <a:headEnd len="sm" w="sm" type="none"/>
                  <a:tailEnd len="sm" w="sm" type="none"/>
                </a:ln>
              </p:spPr>
            </p:cxnSp>
          </p:grpSp>
          <p:grpSp>
            <p:nvGrpSpPr>
              <p:cNvPr id="865" name="Google Shape;865;p12"/>
              <p:cNvGrpSpPr/>
              <p:nvPr/>
            </p:nvGrpSpPr>
            <p:grpSpPr>
              <a:xfrm>
                <a:off x="-50153" y="5228700"/>
                <a:ext cx="430224" cy="350830"/>
                <a:chOff x="2931800" y="3912336"/>
                <a:chExt cx="430314" cy="329569"/>
              </a:xfrm>
            </p:grpSpPr>
            <p:sp>
              <p:nvSpPr>
                <p:cNvPr id="866" name="Google Shape;866;p12"/>
                <p:cNvSpPr/>
                <p:nvPr/>
              </p:nvSpPr>
              <p:spPr>
                <a:xfrm>
                  <a:off x="2936564" y="3912336"/>
                  <a:ext cx="425550" cy="329569"/>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867" name="Google Shape;867;p12"/>
                <p:cNvCxnSpPr/>
                <p:nvPr/>
              </p:nvCxnSpPr>
              <p:spPr>
                <a:xfrm>
                  <a:off x="2931800" y="4003303"/>
                  <a:ext cx="425550" cy="0"/>
                </a:xfrm>
                <a:prstGeom prst="straightConnector1">
                  <a:avLst/>
                </a:prstGeom>
                <a:noFill/>
                <a:ln cap="flat" cmpd="sng" w="9525">
                  <a:solidFill>
                    <a:srgbClr val="000000"/>
                  </a:solidFill>
                  <a:prstDash val="solid"/>
                  <a:round/>
                  <a:headEnd len="sm" w="sm" type="none"/>
                  <a:tailEnd len="sm" w="sm" type="none"/>
                </a:ln>
              </p:spPr>
            </p:cxnSp>
            <p:cxnSp>
              <p:nvCxnSpPr>
                <p:cNvPr id="868" name="Google Shape;868;p12"/>
                <p:cNvCxnSpPr/>
                <p:nvPr/>
              </p:nvCxnSpPr>
              <p:spPr>
                <a:xfrm>
                  <a:off x="2931800" y="4067428"/>
                  <a:ext cx="425550" cy="0"/>
                </a:xfrm>
                <a:prstGeom prst="straightConnector1">
                  <a:avLst/>
                </a:prstGeom>
                <a:noFill/>
                <a:ln cap="flat" cmpd="sng" w="9525">
                  <a:solidFill>
                    <a:srgbClr val="000000"/>
                  </a:solidFill>
                  <a:prstDash val="solid"/>
                  <a:round/>
                  <a:headEnd len="sm" w="sm" type="none"/>
                  <a:tailEnd len="sm" w="sm" type="none"/>
                </a:ln>
              </p:spPr>
            </p:cxnSp>
            <p:cxnSp>
              <p:nvCxnSpPr>
                <p:cNvPr id="869" name="Google Shape;869;p12"/>
                <p:cNvCxnSpPr>
                  <a:stCxn id="866" idx="2"/>
                </p:cNvCxnSpPr>
                <p:nvPr/>
              </p:nvCxnSpPr>
              <p:spPr>
                <a:xfrm rot="10800000">
                  <a:off x="3147839" y="4003405"/>
                  <a:ext cx="1500" cy="238500"/>
                </a:xfrm>
                <a:prstGeom prst="straightConnector1">
                  <a:avLst/>
                </a:prstGeom>
                <a:noFill/>
                <a:ln cap="flat" cmpd="sng" w="9525">
                  <a:solidFill>
                    <a:srgbClr val="000000"/>
                  </a:solidFill>
                  <a:prstDash val="solid"/>
                  <a:round/>
                  <a:headEnd len="sm" w="sm" type="none"/>
                  <a:tailEnd len="sm" w="sm" type="none"/>
                </a:ln>
              </p:spPr>
            </p:cxnSp>
          </p:grpSp>
        </p:grpSp>
      </p:grpSp>
      <p:grpSp>
        <p:nvGrpSpPr>
          <p:cNvPr id="870" name="Google Shape;870;p12"/>
          <p:cNvGrpSpPr/>
          <p:nvPr/>
        </p:nvGrpSpPr>
        <p:grpSpPr>
          <a:xfrm>
            <a:off x="3873085" y="2922657"/>
            <a:ext cx="4437063" cy="1577975"/>
            <a:chOff x="-4267279" y="3655204"/>
            <a:chExt cx="4437063" cy="1578510"/>
          </a:xfrm>
        </p:grpSpPr>
        <p:cxnSp>
          <p:nvCxnSpPr>
            <p:cNvPr id="871" name="Google Shape;871;p12"/>
            <p:cNvCxnSpPr/>
            <p:nvPr/>
          </p:nvCxnSpPr>
          <p:spPr>
            <a:xfrm>
              <a:off x="-4267279" y="4047450"/>
              <a:ext cx="0" cy="422418"/>
            </a:xfrm>
            <a:prstGeom prst="straightConnector1">
              <a:avLst/>
            </a:prstGeom>
            <a:noFill/>
            <a:ln cap="flat" cmpd="sng" w="12700">
              <a:solidFill>
                <a:srgbClr val="CC0000"/>
              </a:solidFill>
              <a:prstDash val="solid"/>
              <a:round/>
              <a:headEnd len="sm" w="sm" type="none"/>
              <a:tailEnd len="med" w="med" type="triangle"/>
            </a:ln>
          </p:spPr>
        </p:cxnSp>
        <p:cxnSp>
          <p:nvCxnSpPr>
            <p:cNvPr id="872" name="Google Shape;872;p12"/>
            <p:cNvCxnSpPr/>
            <p:nvPr/>
          </p:nvCxnSpPr>
          <p:spPr>
            <a:xfrm>
              <a:off x="-2808366" y="4361882"/>
              <a:ext cx="0" cy="871832"/>
            </a:xfrm>
            <a:prstGeom prst="straightConnector1">
              <a:avLst/>
            </a:prstGeom>
            <a:noFill/>
            <a:ln cap="flat" cmpd="sng" w="9525">
              <a:solidFill>
                <a:srgbClr val="CC0000"/>
              </a:solidFill>
              <a:prstDash val="solid"/>
              <a:round/>
              <a:headEnd len="med" w="med" type="none"/>
              <a:tailEnd len="med" w="med" type="triangle"/>
            </a:ln>
            <a:effectLst>
              <a:outerShdw blurRad="40000" rotWithShape="0" dir="5400000" dist="20000">
                <a:srgbClr val="808080">
                  <a:alpha val="37647"/>
                </a:srgbClr>
              </a:outerShdw>
            </a:effectLst>
          </p:spPr>
        </p:cxnSp>
        <p:cxnSp>
          <p:nvCxnSpPr>
            <p:cNvPr id="873" name="Google Shape;873;p12"/>
            <p:cNvCxnSpPr/>
            <p:nvPr/>
          </p:nvCxnSpPr>
          <p:spPr>
            <a:xfrm>
              <a:off x="-2006679" y="3655204"/>
              <a:ext cx="6350" cy="1576922"/>
            </a:xfrm>
            <a:prstGeom prst="straightConnector1">
              <a:avLst/>
            </a:prstGeom>
            <a:noFill/>
            <a:ln cap="flat" cmpd="sng" w="9525">
              <a:solidFill>
                <a:srgbClr val="CC0000"/>
              </a:solidFill>
              <a:prstDash val="solid"/>
              <a:round/>
              <a:headEnd len="med" w="med" type="none"/>
              <a:tailEnd len="med" w="med" type="triangle"/>
            </a:ln>
            <a:effectLst>
              <a:outerShdw blurRad="40000" rotWithShape="0" dir="5400000" dist="20000">
                <a:srgbClr val="808080">
                  <a:alpha val="37647"/>
                </a:srgbClr>
              </a:outerShdw>
            </a:effectLst>
          </p:spPr>
        </p:cxnSp>
        <p:cxnSp>
          <p:nvCxnSpPr>
            <p:cNvPr id="874" name="Google Shape;874;p12"/>
            <p:cNvCxnSpPr/>
            <p:nvPr/>
          </p:nvCxnSpPr>
          <p:spPr>
            <a:xfrm>
              <a:off x="-823991" y="4326945"/>
              <a:ext cx="6350" cy="905182"/>
            </a:xfrm>
            <a:prstGeom prst="straightConnector1">
              <a:avLst/>
            </a:prstGeom>
            <a:noFill/>
            <a:ln cap="flat" cmpd="sng" w="9525">
              <a:solidFill>
                <a:srgbClr val="CC0000"/>
              </a:solidFill>
              <a:prstDash val="solid"/>
              <a:round/>
              <a:headEnd len="med" w="med" type="none"/>
              <a:tailEnd len="med" w="med" type="triangle"/>
            </a:ln>
            <a:effectLst>
              <a:outerShdw blurRad="40000" rotWithShape="0" dir="5400000" dist="20000">
                <a:srgbClr val="808080">
                  <a:alpha val="37647"/>
                </a:srgbClr>
              </a:outerShdw>
            </a:effectLst>
          </p:spPr>
        </p:cxnSp>
        <p:cxnSp>
          <p:nvCxnSpPr>
            <p:cNvPr id="875" name="Google Shape;875;p12"/>
            <p:cNvCxnSpPr/>
            <p:nvPr/>
          </p:nvCxnSpPr>
          <p:spPr>
            <a:xfrm flipH="1">
              <a:off x="166609" y="3798127"/>
              <a:ext cx="3175" cy="1399062"/>
            </a:xfrm>
            <a:prstGeom prst="straightConnector1">
              <a:avLst/>
            </a:prstGeom>
            <a:noFill/>
            <a:ln cap="flat" cmpd="sng" w="9525">
              <a:solidFill>
                <a:srgbClr val="CC0000"/>
              </a:solidFill>
              <a:prstDash val="solid"/>
              <a:round/>
              <a:headEnd len="med" w="med" type="none"/>
              <a:tailEnd len="med" w="med" type="triangle"/>
            </a:ln>
            <a:effectLst>
              <a:outerShdw blurRad="40000" rotWithShape="0" dir="5400000" dist="20000">
                <a:srgbClr val="808080">
                  <a:alpha val="37647"/>
                </a:srgbClr>
              </a:outerShdw>
            </a:effectLst>
          </p:spPr>
        </p:cxnSp>
      </p:grpSp>
      <p:cxnSp>
        <p:nvCxnSpPr>
          <p:cNvPr id="876" name="Google Shape;876;p12"/>
          <p:cNvCxnSpPr/>
          <p:nvPr/>
        </p:nvCxnSpPr>
        <p:spPr>
          <a:xfrm flipH="1">
            <a:off x="2872960" y="5842070"/>
            <a:ext cx="1508125" cy="1587"/>
          </a:xfrm>
          <a:prstGeom prst="straightConnector1">
            <a:avLst/>
          </a:prstGeom>
          <a:noFill/>
          <a:ln cap="flat" cmpd="sng" w="9525">
            <a:solidFill>
              <a:srgbClr val="000000"/>
            </a:solidFill>
            <a:prstDash val="solid"/>
            <a:round/>
            <a:headEnd len="sm" w="sm" type="none"/>
            <a:tailEnd len="sm" w="sm" type="none"/>
          </a:ln>
        </p:spPr>
      </p:cxnSp>
      <p:sp>
        <p:nvSpPr>
          <p:cNvPr id="877" name="Google Shape;877;p12"/>
          <p:cNvSpPr txBox="1"/>
          <p:nvPr/>
        </p:nvSpPr>
        <p:spPr>
          <a:xfrm>
            <a:off x="4789073" y="5513457"/>
            <a:ext cx="26352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p:txBody>
      </p:sp>
      <p:sp>
        <p:nvSpPr>
          <p:cNvPr id="878" name="Google Shape;878;p12"/>
          <p:cNvSpPr txBox="1"/>
          <p:nvPr/>
        </p:nvSpPr>
        <p:spPr>
          <a:xfrm>
            <a:off x="4963698" y="5800795"/>
            <a:ext cx="26352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p:txBody>
      </p:sp>
      <p:grpSp>
        <p:nvGrpSpPr>
          <p:cNvPr id="879" name="Google Shape;879;p12"/>
          <p:cNvGrpSpPr/>
          <p:nvPr/>
        </p:nvGrpSpPr>
        <p:grpSpPr>
          <a:xfrm>
            <a:off x="2528473" y="5276920"/>
            <a:ext cx="1616075" cy="487362"/>
            <a:chOff x="-4079003" y="2717403"/>
            <a:chExt cx="1616718" cy="488475"/>
          </a:xfrm>
        </p:grpSpPr>
        <p:sp>
          <p:nvSpPr>
            <p:cNvPr id="880" name="Google Shape;880;p12"/>
            <p:cNvSpPr/>
            <p:nvPr/>
          </p:nvSpPr>
          <p:spPr>
            <a:xfrm>
              <a:off x="-4079003" y="2985994"/>
              <a:ext cx="1281675" cy="208750"/>
            </a:xfrm>
            <a:prstGeom prst="rect">
              <a:avLst/>
            </a:prstGeom>
            <a:solidFill>
              <a:srgbClr val="3333CC"/>
            </a:solidFill>
            <a:ln cap="flat" cmpd="sng" w="9525">
              <a:solidFill>
                <a:srgbClr val="000000"/>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881" name="Google Shape;881;p12"/>
            <p:cNvCxnSpPr/>
            <p:nvPr/>
          </p:nvCxnSpPr>
          <p:spPr>
            <a:xfrm>
              <a:off x="-2933828" y="3101502"/>
              <a:ext cx="471543" cy="0"/>
            </a:xfrm>
            <a:prstGeom prst="straightConnector1">
              <a:avLst/>
            </a:prstGeom>
            <a:noFill/>
            <a:ln cap="flat" cmpd="sng" w="9525">
              <a:solidFill>
                <a:srgbClr val="3333CC"/>
              </a:solidFill>
              <a:prstDash val="solid"/>
              <a:round/>
              <a:headEnd len="med" w="med" type="none"/>
              <a:tailEnd len="med" w="med" type="triangle"/>
            </a:ln>
          </p:spPr>
        </p:cxnSp>
        <p:sp>
          <p:nvSpPr>
            <p:cNvPr id="882" name="Google Shape;882;p12"/>
            <p:cNvSpPr/>
            <p:nvPr/>
          </p:nvSpPr>
          <p:spPr>
            <a:xfrm>
              <a:off x="-3377007" y="2988777"/>
              <a:ext cx="476861" cy="210142"/>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83" name="Google Shape;883;p12"/>
            <p:cNvSpPr txBox="1"/>
            <p:nvPr/>
          </p:nvSpPr>
          <p:spPr>
            <a:xfrm>
              <a:off x="-3430189" y="2965119"/>
              <a:ext cx="581451" cy="2407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0111</a:t>
              </a:r>
              <a:endParaRPr/>
            </a:p>
          </p:txBody>
        </p:sp>
        <p:cxnSp>
          <p:nvCxnSpPr>
            <p:cNvPr id="884" name="Google Shape;884;p12"/>
            <p:cNvCxnSpPr/>
            <p:nvPr/>
          </p:nvCxnSpPr>
          <p:spPr>
            <a:xfrm>
              <a:off x="-3621642" y="2717403"/>
              <a:ext cx="405953" cy="300600"/>
            </a:xfrm>
            <a:prstGeom prst="straightConnector1">
              <a:avLst/>
            </a:prstGeom>
            <a:noFill/>
            <a:ln cap="flat" cmpd="sng" w="9525">
              <a:solidFill>
                <a:srgbClr val="000000"/>
              </a:solidFill>
              <a:prstDash val="solid"/>
              <a:round/>
              <a:headEnd len="med" w="med" type="none"/>
              <a:tailEnd len="med" w="med" type="triangle"/>
            </a:ln>
          </p:spPr>
        </p:cxnSp>
      </p:grpSp>
      <p:sp>
        <p:nvSpPr>
          <p:cNvPr id="885" name="Google Shape;885;p12"/>
          <p:cNvSpPr/>
          <p:nvPr/>
        </p:nvSpPr>
        <p:spPr>
          <a:xfrm>
            <a:off x="4084223" y="5708720"/>
            <a:ext cx="982662" cy="233362"/>
          </a:xfrm>
          <a:custGeom>
            <a:rect b="b" l="l" r="r" t="t"/>
            <a:pathLst>
              <a:path extrusionOk="0" h="167" w="554">
                <a:moveTo>
                  <a:pt x="0" y="10"/>
                </a:moveTo>
                <a:cubicBezTo>
                  <a:pt x="102" y="0"/>
                  <a:pt x="240" y="5"/>
                  <a:pt x="324" y="26"/>
                </a:cubicBezTo>
                <a:cubicBezTo>
                  <a:pt x="416" y="52"/>
                  <a:pt x="502" y="120"/>
                  <a:pt x="554" y="167"/>
                </a:cubicBezTo>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886" name="Google Shape;886;p12"/>
          <p:cNvGrpSpPr/>
          <p:nvPr/>
        </p:nvGrpSpPr>
        <p:grpSpPr>
          <a:xfrm>
            <a:off x="4304885" y="5699195"/>
            <a:ext cx="565150" cy="293687"/>
            <a:chOff x="1871277" y="1576300"/>
            <a:chExt cx="1128371" cy="437861"/>
          </a:xfrm>
        </p:grpSpPr>
        <p:sp>
          <p:nvSpPr>
            <p:cNvPr id="887" name="Google Shape;887;p12"/>
            <p:cNvSpPr/>
            <p:nvPr/>
          </p:nvSpPr>
          <p:spPr>
            <a:xfrm flipH="1" rot="10800000">
              <a:off x="1874448" y="1694641"/>
              <a:ext cx="1125200" cy="319520"/>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88" name="Google Shape;888;p12"/>
            <p:cNvSpPr/>
            <p:nvPr/>
          </p:nvSpPr>
          <p:spPr>
            <a:xfrm>
              <a:off x="1871277" y="1739610"/>
              <a:ext cx="1128371" cy="115975"/>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89" name="Google Shape;889;p12"/>
            <p:cNvSpPr/>
            <p:nvPr/>
          </p:nvSpPr>
          <p:spPr>
            <a:xfrm flipH="1" rot="10800000">
              <a:off x="1871277" y="1576300"/>
              <a:ext cx="1125202" cy="319520"/>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90" name="Google Shape;890;p12"/>
            <p:cNvSpPr/>
            <p:nvPr/>
          </p:nvSpPr>
          <p:spPr>
            <a:xfrm>
              <a:off x="2159710" y="1673339"/>
              <a:ext cx="548337" cy="160944"/>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891" name="Google Shape;891;p12"/>
            <p:cNvSpPr/>
            <p:nvPr/>
          </p:nvSpPr>
          <p:spPr>
            <a:xfrm>
              <a:off x="2102657" y="1633104"/>
              <a:ext cx="662442" cy="111240"/>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92" name="Google Shape;892;p12"/>
            <p:cNvSpPr/>
            <p:nvPr/>
          </p:nvSpPr>
          <p:spPr>
            <a:xfrm>
              <a:off x="2536889" y="1727776"/>
              <a:ext cx="244059" cy="97039"/>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893" name="Google Shape;893;p12"/>
            <p:cNvSpPr/>
            <p:nvPr/>
          </p:nvSpPr>
          <p:spPr>
            <a:xfrm>
              <a:off x="2089979" y="1730143"/>
              <a:ext cx="240888" cy="97040"/>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894" name="Google Shape;894;p12"/>
            <p:cNvCxnSpPr>
              <a:endCxn id="889" idx="2"/>
            </p:cNvCxnSpPr>
            <p:nvPr/>
          </p:nvCxnSpPr>
          <p:spPr>
            <a:xfrm rot="10800000">
              <a:off x="1871277" y="1736060"/>
              <a:ext cx="33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895" name="Google Shape;895;p12"/>
            <p:cNvCxnSpPr/>
            <p:nvPr/>
          </p:nvCxnSpPr>
          <p:spPr>
            <a:xfrm rot="10800000">
              <a:off x="2996479" y="1734876"/>
              <a:ext cx="3169" cy="123075"/>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sp>
        <p:nvSpPr>
          <p:cNvPr id="896" name="Google Shape;896;p12"/>
          <p:cNvSpPr txBox="1"/>
          <p:nvPr/>
        </p:nvSpPr>
        <p:spPr>
          <a:xfrm>
            <a:off x="1787110" y="4943545"/>
            <a:ext cx="1992313"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values in arriving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packet header</a:t>
            </a:r>
            <a:endParaRPr b="0" i="0" sz="1800" u="none" cap="none" strike="noStrike">
              <a:solidFill>
                <a:srgbClr val="000000"/>
              </a:solidFill>
              <a:latin typeface="Arial"/>
              <a:ea typeface="Arial"/>
              <a:cs typeface="Arial"/>
              <a:sym typeface="Arial"/>
            </a:endParaRPr>
          </a:p>
        </p:txBody>
      </p:sp>
      <p:sp>
        <p:nvSpPr>
          <p:cNvPr id="897" name="Google Shape;897;p12"/>
          <p:cNvSpPr txBox="1"/>
          <p:nvPr/>
        </p:nvSpPr>
        <p:spPr>
          <a:xfrm>
            <a:off x="4658898" y="5902395"/>
            <a:ext cx="261937"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p:txBody>
      </p:sp>
      <p:sp>
        <p:nvSpPr>
          <p:cNvPr id="898" name="Google Shape;898;p1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000"/>
                                        <p:tgtEl>
                                          <p:spTgt spid="7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500"/>
                                        <p:tgtEl>
                                          <p:spTgt spid="8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8"/>
                                        </p:tgtEl>
                                        <p:attrNameLst>
                                          <p:attrName>style.visibility</p:attrName>
                                        </p:attrNameLst>
                                      </p:cBhvr>
                                      <p:to>
                                        <p:strVal val="visible"/>
                                      </p:to>
                                    </p:set>
                                    <p:animEffect filter="fade" transition="in">
                                      <p:cBhvr>
                                        <p:cTn dur="500"/>
                                        <p:tgtEl>
                                          <p:spTgt spid="8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500"/>
                                        <p:tgtEl>
                                          <p:spTgt spid="8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500"/>
                                        <p:tgtEl>
                                          <p:spTgt spid="8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6" name="Shape 4526"/>
        <p:cNvGrpSpPr/>
        <p:nvPr/>
      </p:nvGrpSpPr>
      <p:grpSpPr>
        <a:xfrm>
          <a:off x="0" y="0"/>
          <a:ext cx="0" cy="0"/>
          <a:chOff x="0" y="0"/>
          <a:chExt cx="0" cy="0"/>
        </a:xfrm>
      </p:grpSpPr>
      <p:sp>
        <p:nvSpPr>
          <p:cNvPr id="4527" name="Google Shape;4527;p75"/>
          <p:cNvSpPr txBox="1"/>
          <p:nvPr/>
        </p:nvSpPr>
        <p:spPr>
          <a:xfrm>
            <a:off x="604425" y="1435933"/>
            <a:ext cx="11097244" cy="5190154"/>
          </a:xfrm>
          <a:prstGeom prst="rect">
            <a:avLst/>
          </a:prstGeom>
          <a:noFill/>
          <a:ln>
            <a:noFill/>
          </a:ln>
        </p:spPr>
        <p:txBody>
          <a:bodyPr anchorCtr="0" anchor="t" bIns="45700" lIns="91425" spcFirstLastPara="1" rIns="91425" wrap="square" tIns="45700">
            <a:normAutofit/>
          </a:bodyPr>
          <a:lstStyle/>
          <a:p>
            <a:pPr indent="-341313" lvl="0" marL="471488"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CC0000"/>
                </a:solidFill>
                <a:latin typeface="Calibri"/>
                <a:ea typeface="Calibri"/>
                <a:cs typeface="Calibri"/>
                <a:sym typeface="Calibri"/>
              </a:rPr>
              <a:t>initial motivation:</a:t>
            </a:r>
            <a:r>
              <a:rPr b="0" i="0" lang="en-US" sz="3200" u="none" cap="none" strike="noStrike">
                <a:solidFill>
                  <a:srgbClr val="000000"/>
                </a:solidFill>
                <a:latin typeface="Calibri"/>
                <a:ea typeface="Calibri"/>
                <a:cs typeface="Calibri"/>
                <a:sym typeface="Calibri"/>
              </a:rPr>
              <a:t> 32-bit IPv4 address space would be completely allocated  </a:t>
            </a:r>
            <a:endParaRPr/>
          </a:p>
          <a:p>
            <a:pPr indent="-341313" lvl="0" marL="471488" marR="0" rtl="0" algn="l">
              <a:lnSpc>
                <a:spcPct val="90000"/>
              </a:lnSpc>
              <a:spcBef>
                <a:spcPts val="10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additional motivation:</a:t>
            </a:r>
            <a:endParaRPr/>
          </a:p>
          <a:p>
            <a:pPr indent="-231775" lvl="1" marL="695325"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speed processing/forwarding: 40-byte fixed length header</a:t>
            </a:r>
            <a:endParaRPr/>
          </a:p>
          <a:p>
            <a:pPr indent="-231775" lvl="1" marL="695325"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enable different network-layer treatment of “flows”</a:t>
            </a:r>
            <a:endParaRPr/>
          </a:p>
          <a:p>
            <a:pPr indent="-53975" lvl="1" marL="695325" marR="0" rtl="0" algn="l">
              <a:lnSpc>
                <a:spcPct val="90000"/>
              </a:lnSpc>
              <a:spcBef>
                <a:spcPts val="500"/>
              </a:spcBef>
              <a:spcAft>
                <a:spcPts val="0"/>
              </a:spcAft>
              <a:buClr>
                <a:srgbClr val="0000A8"/>
              </a:buClr>
              <a:buSzPts val="2800"/>
              <a:buFont typeface="Arial"/>
              <a:buNone/>
            </a:pPr>
            <a:r>
              <a:t/>
            </a:r>
            <a:endParaRPr b="0" i="0" sz="2800" u="none" cap="none" strike="noStrike">
              <a:solidFill>
                <a:srgbClr val="000000"/>
              </a:solidFill>
              <a:latin typeface="Calibri"/>
              <a:ea typeface="Calibri"/>
              <a:cs typeface="Calibri"/>
              <a:sym typeface="Calibri"/>
            </a:endParaRPr>
          </a:p>
        </p:txBody>
      </p:sp>
      <p:sp>
        <p:nvSpPr>
          <p:cNvPr id="4528" name="Google Shape;4528;p75"/>
          <p:cNvSpPr txBox="1"/>
          <p:nvPr>
            <p:ph type="title"/>
          </p:nvPr>
        </p:nvSpPr>
        <p:spPr>
          <a:xfrm>
            <a:off x="703288" y="281163"/>
            <a:ext cx="10515600" cy="1067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IPv6: motivation</a:t>
            </a:r>
            <a:endParaRPr/>
          </a:p>
        </p:txBody>
      </p:sp>
      <p:sp>
        <p:nvSpPr>
          <p:cNvPr id="4529" name="Google Shape;4529;p7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7">
                                            <p:txEl>
                                              <p:pRg end="0" st="0"/>
                                            </p:txEl>
                                          </p:spTgt>
                                        </p:tgtEl>
                                        <p:attrNameLst>
                                          <p:attrName>style.visibility</p:attrName>
                                        </p:attrNameLst>
                                      </p:cBhvr>
                                      <p:to>
                                        <p:strVal val="visible"/>
                                      </p:to>
                                    </p:set>
                                    <p:animEffect filter="fade" transition="in">
                                      <p:cBhvr>
                                        <p:cTn dur="500"/>
                                        <p:tgtEl>
                                          <p:spTgt spid="45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7">
                                            <p:txEl>
                                              <p:pRg end="1" st="1"/>
                                            </p:txEl>
                                          </p:spTgt>
                                        </p:tgtEl>
                                        <p:attrNameLst>
                                          <p:attrName>style.visibility</p:attrName>
                                        </p:attrNameLst>
                                      </p:cBhvr>
                                      <p:to>
                                        <p:strVal val="visible"/>
                                      </p:to>
                                    </p:set>
                                    <p:animEffect filter="fade" transition="in">
                                      <p:cBhvr>
                                        <p:cTn dur="500"/>
                                        <p:tgtEl>
                                          <p:spTgt spid="45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7">
                                            <p:txEl>
                                              <p:pRg end="2" st="2"/>
                                            </p:txEl>
                                          </p:spTgt>
                                        </p:tgtEl>
                                        <p:attrNameLst>
                                          <p:attrName>style.visibility</p:attrName>
                                        </p:attrNameLst>
                                      </p:cBhvr>
                                      <p:to>
                                        <p:strVal val="visible"/>
                                      </p:to>
                                    </p:set>
                                    <p:animEffect filter="fade" transition="in">
                                      <p:cBhvr>
                                        <p:cTn dur="500"/>
                                        <p:tgtEl>
                                          <p:spTgt spid="45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7">
                                            <p:txEl>
                                              <p:pRg end="3" st="3"/>
                                            </p:txEl>
                                          </p:spTgt>
                                        </p:tgtEl>
                                        <p:attrNameLst>
                                          <p:attrName>style.visibility</p:attrName>
                                        </p:attrNameLst>
                                      </p:cBhvr>
                                      <p:to>
                                        <p:strVal val="visible"/>
                                      </p:to>
                                    </p:set>
                                    <p:animEffect filter="fade" transition="in">
                                      <p:cBhvr>
                                        <p:cTn dur="500"/>
                                        <p:tgtEl>
                                          <p:spTgt spid="45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7">
                                            <p:txEl>
                                              <p:pRg end="4" st="4"/>
                                            </p:txEl>
                                          </p:spTgt>
                                        </p:tgtEl>
                                        <p:attrNameLst>
                                          <p:attrName>style.visibility</p:attrName>
                                        </p:attrNameLst>
                                      </p:cBhvr>
                                      <p:to>
                                        <p:strVal val="visible"/>
                                      </p:to>
                                    </p:set>
                                    <p:animEffect filter="fade" transition="in">
                                      <p:cBhvr>
                                        <p:cTn dur="500"/>
                                        <p:tgtEl>
                                          <p:spTgt spid="452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4" name="Shape 4534"/>
        <p:cNvGrpSpPr/>
        <p:nvPr/>
      </p:nvGrpSpPr>
      <p:grpSpPr>
        <a:xfrm>
          <a:off x="0" y="0"/>
          <a:ext cx="0" cy="0"/>
          <a:chOff x="0" y="0"/>
          <a:chExt cx="0" cy="0"/>
        </a:xfrm>
      </p:grpSpPr>
      <p:sp>
        <p:nvSpPr>
          <p:cNvPr id="4535" name="Google Shape;4535;p76"/>
          <p:cNvSpPr txBox="1"/>
          <p:nvPr>
            <p:ph type="title"/>
          </p:nvPr>
        </p:nvSpPr>
        <p:spPr>
          <a:xfrm>
            <a:off x="703288" y="281163"/>
            <a:ext cx="10515600" cy="1067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IPv6 datagram format</a:t>
            </a:r>
            <a:endParaRPr/>
          </a:p>
        </p:txBody>
      </p:sp>
      <p:sp>
        <p:nvSpPr>
          <p:cNvPr id="4536" name="Google Shape;4536;p76"/>
          <p:cNvSpPr/>
          <p:nvPr/>
        </p:nvSpPr>
        <p:spPr>
          <a:xfrm>
            <a:off x="3731801" y="2152167"/>
            <a:ext cx="4748212" cy="2817812"/>
          </a:xfrm>
          <a:prstGeom prst="rect">
            <a:avLst/>
          </a:prstGeom>
          <a:solidFill>
            <a:schemeClr val="lt1"/>
          </a:solidFill>
          <a:ln cap="flat" cmpd="sng" w="19050">
            <a:solidFill>
              <a:schemeClr val="dk1"/>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4537" name="Google Shape;4537;p76"/>
          <p:cNvCxnSpPr/>
          <p:nvPr/>
        </p:nvCxnSpPr>
        <p:spPr>
          <a:xfrm>
            <a:off x="3733388" y="2461729"/>
            <a:ext cx="4727575" cy="0"/>
          </a:xfrm>
          <a:prstGeom prst="straightConnector1">
            <a:avLst/>
          </a:prstGeom>
          <a:noFill/>
          <a:ln cap="flat" cmpd="sng" w="19050">
            <a:solidFill>
              <a:schemeClr val="dk1"/>
            </a:solidFill>
            <a:prstDash val="solid"/>
            <a:round/>
            <a:headEnd len="med" w="med" type="none"/>
            <a:tailEnd len="med" w="med" type="none"/>
          </a:ln>
        </p:spPr>
      </p:cxnSp>
      <p:cxnSp>
        <p:nvCxnSpPr>
          <p:cNvPr id="4538" name="Google Shape;4538;p76"/>
          <p:cNvCxnSpPr/>
          <p:nvPr/>
        </p:nvCxnSpPr>
        <p:spPr>
          <a:xfrm>
            <a:off x="4384263" y="2161692"/>
            <a:ext cx="0" cy="293687"/>
          </a:xfrm>
          <a:prstGeom prst="straightConnector1">
            <a:avLst/>
          </a:prstGeom>
          <a:noFill/>
          <a:ln cap="flat" cmpd="sng" w="19050">
            <a:solidFill>
              <a:schemeClr val="dk1"/>
            </a:solidFill>
            <a:prstDash val="solid"/>
            <a:round/>
            <a:headEnd len="med" w="med" type="none"/>
            <a:tailEnd len="med" w="med" type="none"/>
          </a:ln>
        </p:spPr>
      </p:cxnSp>
      <p:cxnSp>
        <p:nvCxnSpPr>
          <p:cNvPr id="4539" name="Google Shape;4539;p76"/>
          <p:cNvCxnSpPr/>
          <p:nvPr/>
        </p:nvCxnSpPr>
        <p:spPr>
          <a:xfrm>
            <a:off x="5073238" y="2158517"/>
            <a:ext cx="0" cy="293687"/>
          </a:xfrm>
          <a:prstGeom prst="straightConnector1">
            <a:avLst/>
          </a:prstGeom>
          <a:noFill/>
          <a:ln cap="flat" cmpd="sng" w="19050">
            <a:solidFill>
              <a:schemeClr val="dk1"/>
            </a:solidFill>
            <a:prstDash val="solid"/>
            <a:round/>
            <a:headEnd len="med" w="med" type="none"/>
            <a:tailEnd len="med" w="med" type="none"/>
          </a:ln>
        </p:spPr>
      </p:cxnSp>
      <p:cxnSp>
        <p:nvCxnSpPr>
          <p:cNvPr id="4540" name="Google Shape;4540;p76"/>
          <p:cNvCxnSpPr/>
          <p:nvPr/>
        </p:nvCxnSpPr>
        <p:spPr>
          <a:xfrm>
            <a:off x="6000338" y="2456967"/>
            <a:ext cx="0" cy="293687"/>
          </a:xfrm>
          <a:prstGeom prst="straightConnector1">
            <a:avLst/>
          </a:prstGeom>
          <a:noFill/>
          <a:ln cap="flat" cmpd="sng" w="19050">
            <a:solidFill>
              <a:schemeClr val="dk1"/>
            </a:solidFill>
            <a:prstDash val="solid"/>
            <a:round/>
            <a:headEnd len="med" w="med" type="none"/>
            <a:tailEnd len="med" w="med" type="none"/>
          </a:ln>
        </p:spPr>
      </p:cxnSp>
      <p:cxnSp>
        <p:nvCxnSpPr>
          <p:cNvPr id="4541" name="Google Shape;4541;p76"/>
          <p:cNvCxnSpPr/>
          <p:nvPr/>
        </p:nvCxnSpPr>
        <p:spPr>
          <a:xfrm>
            <a:off x="7146513" y="2460142"/>
            <a:ext cx="0" cy="293687"/>
          </a:xfrm>
          <a:prstGeom prst="straightConnector1">
            <a:avLst/>
          </a:prstGeom>
          <a:noFill/>
          <a:ln cap="flat" cmpd="sng" w="19050">
            <a:solidFill>
              <a:schemeClr val="dk1"/>
            </a:solidFill>
            <a:prstDash val="solid"/>
            <a:round/>
            <a:headEnd len="med" w="med" type="none"/>
            <a:tailEnd len="med" w="med" type="none"/>
          </a:ln>
        </p:spPr>
      </p:cxnSp>
      <p:cxnSp>
        <p:nvCxnSpPr>
          <p:cNvPr id="4542" name="Google Shape;4542;p76"/>
          <p:cNvCxnSpPr/>
          <p:nvPr/>
        </p:nvCxnSpPr>
        <p:spPr>
          <a:xfrm>
            <a:off x="3720688" y="3982554"/>
            <a:ext cx="4760913" cy="0"/>
          </a:xfrm>
          <a:prstGeom prst="straightConnector1">
            <a:avLst/>
          </a:prstGeom>
          <a:noFill/>
          <a:ln cap="flat" cmpd="sng" w="19050">
            <a:solidFill>
              <a:schemeClr val="dk1"/>
            </a:solidFill>
            <a:prstDash val="solid"/>
            <a:round/>
            <a:headEnd len="med" w="med" type="none"/>
            <a:tailEnd len="med" w="med" type="none"/>
          </a:ln>
        </p:spPr>
      </p:cxnSp>
      <p:cxnSp>
        <p:nvCxnSpPr>
          <p:cNvPr id="4543" name="Google Shape;4543;p76"/>
          <p:cNvCxnSpPr/>
          <p:nvPr/>
        </p:nvCxnSpPr>
        <p:spPr>
          <a:xfrm>
            <a:off x="3738151" y="3342792"/>
            <a:ext cx="4760912" cy="0"/>
          </a:xfrm>
          <a:prstGeom prst="straightConnector1">
            <a:avLst/>
          </a:prstGeom>
          <a:noFill/>
          <a:ln cap="flat" cmpd="sng" w="19050">
            <a:solidFill>
              <a:schemeClr val="dk1"/>
            </a:solidFill>
            <a:prstDash val="solid"/>
            <a:round/>
            <a:headEnd len="med" w="med" type="none"/>
            <a:tailEnd len="med" w="med" type="none"/>
          </a:ln>
        </p:spPr>
      </p:cxnSp>
      <p:cxnSp>
        <p:nvCxnSpPr>
          <p:cNvPr id="4544" name="Google Shape;4544;p76"/>
          <p:cNvCxnSpPr/>
          <p:nvPr/>
        </p:nvCxnSpPr>
        <p:spPr>
          <a:xfrm>
            <a:off x="3723863" y="2760179"/>
            <a:ext cx="4760913" cy="0"/>
          </a:xfrm>
          <a:prstGeom prst="straightConnector1">
            <a:avLst/>
          </a:prstGeom>
          <a:noFill/>
          <a:ln cap="flat" cmpd="sng" w="19050">
            <a:solidFill>
              <a:schemeClr val="dk1"/>
            </a:solidFill>
            <a:prstDash val="solid"/>
            <a:round/>
            <a:headEnd len="med" w="med" type="none"/>
            <a:tailEnd len="med" w="med" type="none"/>
          </a:ln>
        </p:spPr>
      </p:cxnSp>
      <p:sp>
        <p:nvSpPr>
          <p:cNvPr id="4545" name="Google Shape;4545;p76"/>
          <p:cNvSpPr txBox="1"/>
          <p:nvPr/>
        </p:nvSpPr>
        <p:spPr>
          <a:xfrm>
            <a:off x="5234225" y="4260919"/>
            <a:ext cx="172354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payload (data)</a:t>
            </a:r>
            <a:endParaRPr/>
          </a:p>
        </p:txBody>
      </p:sp>
      <p:sp>
        <p:nvSpPr>
          <p:cNvPr id="4546" name="Google Shape;4546;p76"/>
          <p:cNvSpPr txBox="1"/>
          <p:nvPr/>
        </p:nvSpPr>
        <p:spPr>
          <a:xfrm>
            <a:off x="4968463" y="3385654"/>
            <a:ext cx="2165350" cy="55880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destination address</a:t>
            </a:r>
            <a:endParaRPr/>
          </a:p>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(128 bits)</a:t>
            </a:r>
            <a:endParaRPr/>
          </a:p>
        </p:txBody>
      </p:sp>
      <p:sp>
        <p:nvSpPr>
          <p:cNvPr id="4547" name="Google Shape;4547;p76"/>
          <p:cNvSpPr txBox="1"/>
          <p:nvPr/>
        </p:nvSpPr>
        <p:spPr>
          <a:xfrm>
            <a:off x="5133563" y="2779229"/>
            <a:ext cx="1746250" cy="55880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source address</a:t>
            </a:r>
            <a:endParaRPr/>
          </a:p>
          <a:p>
            <a:pPr indent="0" lvl="0" marL="0" marR="0" rtl="0" algn="ctr">
              <a:lnSpc>
                <a:spcPct val="85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(128 bits)</a:t>
            </a:r>
            <a:endParaRPr/>
          </a:p>
        </p:txBody>
      </p:sp>
      <p:sp>
        <p:nvSpPr>
          <p:cNvPr id="4548" name="Google Shape;4548;p76"/>
          <p:cNvSpPr txBox="1"/>
          <p:nvPr/>
        </p:nvSpPr>
        <p:spPr>
          <a:xfrm>
            <a:off x="4217576" y="2426804"/>
            <a:ext cx="1352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payload len</a:t>
            </a:r>
            <a:endParaRPr/>
          </a:p>
        </p:txBody>
      </p:sp>
      <p:sp>
        <p:nvSpPr>
          <p:cNvPr id="4549" name="Google Shape;4549;p76"/>
          <p:cNvSpPr txBox="1"/>
          <p:nvPr/>
        </p:nvSpPr>
        <p:spPr>
          <a:xfrm>
            <a:off x="5998751" y="2434742"/>
            <a:ext cx="1009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next hdr</a:t>
            </a:r>
            <a:endParaRPr/>
          </a:p>
        </p:txBody>
      </p:sp>
      <p:sp>
        <p:nvSpPr>
          <p:cNvPr id="4550" name="Google Shape;4550;p76"/>
          <p:cNvSpPr txBox="1"/>
          <p:nvPr/>
        </p:nvSpPr>
        <p:spPr>
          <a:xfrm>
            <a:off x="7254463" y="2420454"/>
            <a:ext cx="10350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hop limit</a:t>
            </a:r>
            <a:endParaRPr/>
          </a:p>
        </p:txBody>
      </p:sp>
      <p:sp>
        <p:nvSpPr>
          <p:cNvPr id="4551" name="Google Shape;4551;p76"/>
          <p:cNvSpPr txBox="1"/>
          <p:nvPr/>
        </p:nvSpPr>
        <p:spPr>
          <a:xfrm>
            <a:off x="6124163" y="2126767"/>
            <a:ext cx="1136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flow label</a:t>
            </a:r>
            <a:endParaRPr/>
          </a:p>
        </p:txBody>
      </p:sp>
      <p:sp>
        <p:nvSpPr>
          <p:cNvPr id="4552" name="Google Shape;4552;p76"/>
          <p:cNvSpPr txBox="1"/>
          <p:nvPr/>
        </p:nvSpPr>
        <p:spPr>
          <a:xfrm>
            <a:off x="4503326" y="2112479"/>
            <a:ext cx="438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pri</a:t>
            </a:r>
            <a:endParaRPr b="0" i="0" sz="1800" u="none" cap="none" strike="noStrike">
              <a:solidFill>
                <a:srgbClr val="000000"/>
              </a:solidFill>
              <a:latin typeface="Arial"/>
              <a:ea typeface="Arial"/>
              <a:cs typeface="Arial"/>
              <a:sym typeface="Arial"/>
            </a:endParaRPr>
          </a:p>
        </p:txBody>
      </p:sp>
      <p:sp>
        <p:nvSpPr>
          <p:cNvPr id="4553" name="Google Shape;4553;p76"/>
          <p:cNvSpPr txBox="1"/>
          <p:nvPr/>
        </p:nvSpPr>
        <p:spPr>
          <a:xfrm>
            <a:off x="3796888" y="2120417"/>
            <a:ext cx="5016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ver</a:t>
            </a:r>
            <a:endParaRPr/>
          </a:p>
        </p:txBody>
      </p:sp>
      <p:cxnSp>
        <p:nvCxnSpPr>
          <p:cNvPr id="4554" name="Google Shape;4554;p76"/>
          <p:cNvCxnSpPr/>
          <p:nvPr/>
        </p:nvCxnSpPr>
        <p:spPr>
          <a:xfrm>
            <a:off x="3696324" y="1921565"/>
            <a:ext cx="4816475" cy="0"/>
          </a:xfrm>
          <a:prstGeom prst="straightConnector1">
            <a:avLst/>
          </a:prstGeom>
          <a:noFill/>
          <a:ln cap="flat" cmpd="sng" w="9525">
            <a:solidFill>
              <a:schemeClr val="dk1"/>
            </a:solidFill>
            <a:prstDash val="solid"/>
            <a:round/>
            <a:headEnd len="med" w="med" type="triangle"/>
            <a:tailEnd len="med" w="med" type="triangle"/>
          </a:ln>
        </p:spPr>
      </p:cxnSp>
      <p:sp>
        <p:nvSpPr>
          <p:cNvPr id="4555" name="Google Shape;4555;p76"/>
          <p:cNvSpPr txBox="1"/>
          <p:nvPr/>
        </p:nvSpPr>
        <p:spPr>
          <a:xfrm>
            <a:off x="5555286" y="1731065"/>
            <a:ext cx="864339"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32 bits</a:t>
            </a:r>
            <a:endParaRPr/>
          </a:p>
        </p:txBody>
      </p:sp>
      <p:grpSp>
        <p:nvGrpSpPr>
          <p:cNvPr id="4556" name="Google Shape;4556;p76"/>
          <p:cNvGrpSpPr/>
          <p:nvPr/>
        </p:nvGrpSpPr>
        <p:grpSpPr>
          <a:xfrm>
            <a:off x="159026" y="1902722"/>
            <a:ext cx="4399722" cy="1089529"/>
            <a:chOff x="159026" y="1902722"/>
            <a:chExt cx="4399722" cy="1089529"/>
          </a:xfrm>
        </p:grpSpPr>
        <p:sp>
          <p:nvSpPr>
            <p:cNvPr id="4557" name="Google Shape;4557;p76"/>
            <p:cNvSpPr/>
            <p:nvPr/>
          </p:nvSpPr>
          <p:spPr>
            <a:xfrm>
              <a:off x="159026" y="1902722"/>
              <a:ext cx="3072157" cy="1089529"/>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C00000"/>
                </a:buClr>
                <a:buSzPts val="2400"/>
                <a:buFont typeface="Calibri"/>
                <a:buNone/>
              </a:pPr>
              <a:r>
                <a:rPr b="0" i="0" lang="en-US" sz="2400" u="none" cap="none" strike="noStrike">
                  <a:solidFill>
                    <a:srgbClr val="C00000"/>
                  </a:solidFill>
                  <a:latin typeface="Calibri"/>
                  <a:ea typeface="Calibri"/>
                  <a:cs typeface="Calibri"/>
                  <a:sym typeface="Calibri"/>
                </a:rPr>
                <a:t>priority:  </a:t>
              </a:r>
              <a:r>
                <a:rPr b="0" i="0" lang="en-US" sz="2400" u="none" cap="none" strike="noStrike">
                  <a:solidFill>
                    <a:srgbClr val="000000"/>
                  </a:solidFill>
                  <a:latin typeface="Calibri"/>
                  <a:ea typeface="Calibri"/>
                  <a:cs typeface="Calibri"/>
                  <a:sym typeface="Calibri"/>
                </a:rPr>
                <a:t>identify priority among datagrams in flow</a:t>
              </a:r>
              <a:endParaRPr/>
            </a:p>
          </p:txBody>
        </p:sp>
        <p:cxnSp>
          <p:nvCxnSpPr>
            <p:cNvPr id="4558" name="Google Shape;4558;p76"/>
            <p:cNvCxnSpPr/>
            <p:nvPr/>
          </p:nvCxnSpPr>
          <p:spPr>
            <a:xfrm>
              <a:off x="3299791" y="2398643"/>
              <a:ext cx="1258957"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4559" name="Google Shape;4559;p76"/>
          <p:cNvGrpSpPr/>
          <p:nvPr/>
        </p:nvGrpSpPr>
        <p:grpSpPr>
          <a:xfrm>
            <a:off x="7480852" y="1426988"/>
            <a:ext cx="4499112" cy="1421928"/>
            <a:chOff x="7480852" y="1426988"/>
            <a:chExt cx="4499112" cy="1421928"/>
          </a:xfrm>
        </p:grpSpPr>
        <p:sp>
          <p:nvSpPr>
            <p:cNvPr id="4560" name="Google Shape;4560;p76"/>
            <p:cNvSpPr/>
            <p:nvPr/>
          </p:nvSpPr>
          <p:spPr>
            <a:xfrm>
              <a:off x="8742156" y="1426988"/>
              <a:ext cx="3237808" cy="1421928"/>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2400"/>
                <a:buFont typeface="Calibri"/>
                <a:buNone/>
              </a:pPr>
              <a:r>
                <a:rPr b="0" i="0" lang="en-US" sz="2400" u="none" cap="none" strike="noStrike">
                  <a:solidFill>
                    <a:srgbClr val="C00000"/>
                  </a:solidFill>
                  <a:latin typeface="Calibri"/>
                  <a:ea typeface="Calibri"/>
                  <a:cs typeface="Calibri"/>
                  <a:sym typeface="Calibri"/>
                </a:rPr>
                <a:t>flow label: </a:t>
              </a:r>
              <a:r>
                <a:rPr b="0" i="0" lang="en-US" sz="2400" u="none" cap="none" strike="noStrike">
                  <a:solidFill>
                    <a:srgbClr val="000000"/>
                  </a:solidFill>
                  <a:latin typeface="Calibri"/>
                  <a:ea typeface="Calibri"/>
                  <a:cs typeface="Calibri"/>
                  <a:sym typeface="Calibri"/>
                </a:rPr>
                <a:t>identify datagrams in same "flow.” (concept of “flow” not well defined).</a:t>
              </a:r>
              <a:endParaRPr/>
            </a:p>
          </p:txBody>
        </p:sp>
        <p:cxnSp>
          <p:nvCxnSpPr>
            <p:cNvPr id="4561" name="Google Shape;4561;p76"/>
            <p:cNvCxnSpPr/>
            <p:nvPr/>
          </p:nvCxnSpPr>
          <p:spPr>
            <a:xfrm>
              <a:off x="7480852" y="2325756"/>
              <a:ext cx="1258957"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4562" name="Google Shape;4562;p76"/>
          <p:cNvGrpSpPr/>
          <p:nvPr/>
        </p:nvGrpSpPr>
        <p:grpSpPr>
          <a:xfrm>
            <a:off x="0" y="2970865"/>
            <a:ext cx="4028661" cy="757130"/>
            <a:chOff x="0" y="2970865"/>
            <a:chExt cx="4028661" cy="757130"/>
          </a:xfrm>
        </p:grpSpPr>
        <p:sp>
          <p:nvSpPr>
            <p:cNvPr id="4563" name="Google Shape;4563;p76"/>
            <p:cNvSpPr/>
            <p:nvPr/>
          </p:nvSpPr>
          <p:spPr>
            <a:xfrm>
              <a:off x="0" y="2970865"/>
              <a:ext cx="3237808" cy="757130"/>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rgbClr val="C00000"/>
                </a:buClr>
                <a:buSzPts val="2400"/>
                <a:buFont typeface="Calibri"/>
                <a:buNone/>
              </a:pPr>
              <a:r>
                <a:rPr b="0" i="0" lang="en-US" sz="2400" u="none" cap="none" strike="noStrike">
                  <a:solidFill>
                    <a:srgbClr val="C00000"/>
                  </a:solidFill>
                  <a:latin typeface="Calibri"/>
                  <a:ea typeface="Calibri"/>
                  <a:cs typeface="Calibri"/>
                  <a:sym typeface="Calibri"/>
                </a:rPr>
                <a:t>128-bit </a:t>
              </a:r>
              <a:endParaRPr/>
            </a:p>
            <a:p>
              <a:pPr indent="0" lvl="0" marL="0" marR="0" rtl="0" algn="r">
                <a:lnSpc>
                  <a:spcPct val="9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IPv6 addresses</a:t>
              </a:r>
              <a:endParaRPr b="0" i="0" sz="2400" u="none" cap="none" strike="noStrike">
                <a:solidFill>
                  <a:srgbClr val="000000"/>
                </a:solidFill>
                <a:latin typeface="Calibri"/>
                <a:ea typeface="Calibri"/>
                <a:cs typeface="Calibri"/>
                <a:sym typeface="Calibri"/>
              </a:endParaRPr>
            </a:p>
          </p:txBody>
        </p:sp>
        <p:cxnSp>
          <p:nvCxnSpPr>
            <p:cNvPr id="4564" name="Google Shape;4564;p76"/>
            <p:cNvCxnSpPr/>
            <p:nvPr/>
          </p:nvCxnSpPr>
          <p:spPr>
            <a:xfrm>
              <a:off x="3124200" y="3380098"/>
              <a:ext cx="904461" cy="304006"/>
            </a:xfrm>
            <a:prstGeom prst="straightConnector1">
              <a:avLst/>
            </a:prstGeom>
            <a:noFill/>
            <a:ln cap="flat" cmpd="sng" w="19050">
              <a:solidFill>
                <a:srgbClr val="C00000"/>
              </a:solidFill>
              <a:prstDash val="solid"/>
              <a:miter lim="800000"/>
              <a:headEnd len="sm" w="sm" type="none"/>
              <a:tailEnd len="sm" w="sm" type="none"/>
            </a:ln>
          </p:spPr>
        </p:cxnSp>
        <p:cxnSp>
          <p:nvCxnSpPr>
            <p:cNvPr id="4565" name="Google Shape;4565;p76"/>
            <p:cNvCxnSpPr/>
            <p:nvPr/>
          </p:nvCxnSpPr>
          <p:spPr>
            <a:xfrm flipH="1" rot="10800000">
              <a:off x="3124200" y="3055420"/>
              <a:ext cx="904461" cy="304006"/>
            </a:xfrm>
            <a:prstGeom prst="straightConnector1">
              <a:avLst/>
            </a:prstGeom>
            <a:noFill/>
            <a:ln cap="flat" cmpd="sng" w="19050">
              <a:solidFill>
                <a:srgbClr val="C00000"/>
              </a:solidFill>
              <a:prstDash val="solid"/>
              <a:miter lim="800000"/>
              <a:headEnd len="sm" w="sm" type="none"/>
              <a:tailEnd len="sm" w="sm" type="none"/>
            </a:ln>
          </p:spPr>
        </p:cxnSp>
      </p:grpSp>
      <p:sp>
        <p:nvSpPr>
          <p:cNvPr id="4566" name="Google Shape;4566;p76"/>
          <p:cNvSpPr txBox="1"/>
          <p:nvPr/>
        </p:nvSpPr>
        <p:spPr>
          <a:xfrm>
            <a:off x="1192696" y="5022574"/>
            <a:ext cx="8971722"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What’s missing (compared with IPv4): </a:t>
            </a:r>
            <a:endParaRPr/>
          </a:p>
          <a:p>
            <a:pPr indent="-285750" lvl="0" marL="285750" marR="0" rtl="0" algn="l">
              <a:lnSpc>
                <a:spcPct val="100000"/>
              </a:lnSpc>
              <a:spcBef>
                <a:spcPts val="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no checksum (to speed processing at routers)</a:t>
            </a:r>
            <a:endParaRPr/>
          </a:p>
          <a:p>
            <a:pPr indent="-285750" lvl="0" marL="285750" marR="0" rtl="0" algn="l">
              <a:lnSpc>
                <a:spcPct val="100000"/>
              </a:lnSpc>
              <a:spcBef>
                <a:spcPts val="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no fragmentation/reassembly</a:t>
            </a:r>
            <a:endParaRPr/>
          </a:p>
          <a:p>
            <a:pPr indent="-285750" lvl="0" marL="285750" marR="0" rtl="0" algn="l">
              <a:lnSpc>
                <a:spcPct val="100000"/>
              </a:lnSpc>
              <a:spcBef>
                <a:spcPts val="0"/>
              </a:spcBef>
              <a:spcAft>
                <a:spcPts val="0"/>
              </a:spcAft>
              <a:buClr>
                <a:srgbClr val="0000A3"/>
              </a:buClr>
              <a:buSzPts val="2400"/>
              <a:buFont typeface="Noto Sans Symbols"/>
              <a:buChar char="▪"/>
            </a:pPr>
            <a:r>
              <a:rPr b="0" i="0" lang="en-US" sz="2400" u="none" cap="none" strike="noStrike">
                <a:solidFill>
                  <a:srgbClr val="000000"/>
                </a:solidFill>
                <a:latin typeface="Calibri"/>
                <a:ea typeface="Calibri"/>
                <a:cs typeface="Calibri"/>
                <a:sym typeface="Calibri"/>
              </a:rPr>
              <a:t>no options (available as upper-layer, next-header protocol at router)</a:t>
            </a:r>
            <a:endParaRPr b="0" i="0" sz="1800" u="none" cap="none" strike="noStrike">
              <a:solidFill>
                <a:srgbClr val="000000"/>
              </a:solidFill>
              <a:latin typeface="Calibri"/>
              <a:ea typeface="Calibri"/>
              <a:cs typeface="Calibri"/>
              <a:sym typeface="Calibri"/>
            </a:endParaRPr>
          </a:p>
        </p:txBody>
      </p:sp>
      <p:sp>
        <p:nvSpPr>
          <p:cNvPr id="4567" name="Google Shape;4567;p7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2"/>
                                        </p:tgtEl>
                                        <p:attrNameLst>
                                          <p:attrName>style.visibility</p:attrName>
                                        </p:attrNameLst>
                                      </p:cBhvr>
                                      <p:to>
                                        <p:strVal val="visible"/>
                                      </p:to>
                                    </p:set>
                                    <p:animEffect filter="fade" transition="in">
                                      <p:cBhvr>
                                        <p:cTn dur="500"/>
                                        <p:tgtEl>
                                          <p:spTgt spid="4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9"/>
                                        </p:tgtEl>
                                        <p:attrNameLst>
                                          <p:attrName>style.visibility</p:attrName>
                                        </p:attrNameLst>
                                      </p:cBhvr>
                                      <p:to>
                                        <p:strVal val="visible"/>
                                      </p:to>
                                    </p:set>
                                    <p:animEffect filter="fade" transition="in">
                                      <p:cBhvr>
                                        <p:cTn dur="500"/>
                                        <p:tgtEl>
                                          <p:spTgt spid="4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6"/>
                                        </p:tgtEl>
                                        <p:attrNameLst>
                                          <p:attrName>style.visibility</p:attrName>
                                        </p:attrNameLst>
                                      </p:cBhvr>
                                      <p:to>
                                        <p:strVal val="visible"/>
                                      </p:to>
                                    </p:set>
                                    <p:animEffect filter="fade" transition="in">
                                      <p:cBhvr>
                                        <p:cTn dur="500"/>
                                        <p:tgtEl>
                                          <p:spTgt spid="4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6"/>
                                        </p:tgtEl>
                                        <p:attrNameLst>
                                          <p:attrName>style.visibility</p:attrName>
                                        </p:attrNameLst>
                                      </p:cBhvr>
                                      <p:to>
                                        <p:strVal val="visible"/>
                                      </p:to>
                                    </p:set>
                                    <p:animEffect filter="fade" transition="in">
                                      <p:cBhvr>
                                        <p:cTn dur="500"/>
                                        <p:tgtEl>
                                          <p:spTgt spid="45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2" name="Shape 4572"/>
        <p:cNvGrpSpPr/>
        <p:nvPr/>
      </p:nvGrpSpPr>
      <p:grpSpPr>
        <a:xfrm>
          <a:off x="0" y="0"/>
          <a:ext cx="0" cy="0"/>
          <a:chOff x="0" y="0"/>
          <a:chExt cx="0" cy="0"/>
        </a:xfrm>
      </p:grpSpPr>
      <p:sp>
        <p:nvSpPr>
          <p:cNvPr id="4573" name="Google Shape;4573;p77"/>
          <p:cNvSpPr txBox="1"/>
          <p:nvPr>
            <p:ph idx="1" type="body"/>
          </p:nvPr>
        </p:nvSpPr>
        <p:spPr>
          <a:xfrm>
            <a:off x="838200" y="1379475"/>
            <a:ext cx="10515600" cy="1193105"/>
          </a:xfrm>
          <a:prstGeom prst="rect">
            <a:avLst/>
          </a:prstGeom>
          <a:noFill/>
          <a:ln>
            <a:noFill/>
          </a:ln>
        </p:spPr>
        <p:txBody>
          <a:bodyPr anchorCtr="0" anchor="t" bIns="45700" lIns="91425" spcFirstLastPara="1" rIns="91425" wrap="square" tIns="45700">
            <a:normAutofit/>
          </a:bodyPr>
          <a:lstStyle/>
          <a:p>
            <a:pPr indent="-222250" lvl="0" marL="352425" rtl="0" algn="l">
              <a:lnSpc>
                <a:spcPct val="75000"/>
              </a:lnSpc>
              <a:spcBef>
                <a:spcPts val="0"/>
              </a:spcBef>
              <a:spcAft>
                <a:spcPts val="0"/>
              </a:spcAft>
              <a:buSzPts val="2800"/>
              <a:buChar char="▪"/>
            </a:pPr>
            <a:r>
              <a:rPr lang="en-US"/>
              <a:t>not all routers can be upgraded simultaneously</a:t>
            </a:r>
            <a:endParaRPr/>
          </a:p>
          <a:p>
            <a:pPr indent="-231775" lvl="1" marL="695325" rtl="0" algn="l">
              <a:lnSpc>
                <a:spcPct val="75000"/>
              </a:lnSpc>
              <a:spcBef>
                <a:spcPts val="500"/>
              </a:spcBef>
              <a:spcAft>
                <a:spcPts val="0"/>
              </a:spcAft>
              <a:buSzPts val="2800"/>
              <a:buChar char="•"/>
            </a:pPr>
            <a:r>
              <a:rPr lang="en-US" sz="2800"/>
              <a:t>no “flag days”</a:t>
            </a:r>
            <a:endParaRPr/>
          </a:p>
          <a:p>
            <a:pPr indent="-231775" lvl="1" marL="695325" rtl="0" algn="l">
              <a:lnSpc>
                <a:spcPct val="75000"/>
              </a:lnSpc>
              <a:spcBef>
                <a:spcPts val="500"/>
              </a:spcBef>
              <a:spcAft>
                <a:spcPts val="0"/>
              </a:spcAft>
              <a:buSzPts val="2800"/>
              <a:buChar char="•"/>
            </a:pPr>
            <a:r>
              <a:rPr lang="en-US" sz="2800"/>
              <a:t>how will network operate with mixed IPv4 and IPv6 routers? </a:t>
            </a:r>
            <a:endParaRPr/>
          </a:p>
        </p:txBody>
      </p:sp>
      <p:sp>
        <p:nvSpPr>
          <p:cNvPr id="4574" name="Google Shape;4574;p77"/>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Transition from IPv4 to IPv6</a:t>
            </a:r>
            <a:endParaRPr/>
          </a:p>
        </p:txBody>
      </p:sp>
      <p:grpSp>
        <p:nvGrpSpPr>
          <p:cNvPr id="4575" name="Google Shape;4575;p77"/>
          <p:cNvGrpSpPr/>
          <p:nvPr/>
        </p:nvGrpSpPr>
        <p:grpSpPr>
          <a:xfrm>
            <a:off x="2588799" y="4315653"/>
            <a:ext cx="6629400" cy="2227263"/>
            <a:chOff x="2588799" y="4315653"/>
            <a:chExt cx="6629400" cy="2227263"/>
          </a:xfrm>
        </p:grpSpPr>
        <p:grpSp>
          <p:nvGrpSpPr>
            <p:cNvPr id="4576" name="Google Shape;4576;p77"/>
            <p:cNvGrpSpPr/>
            <p:nvPr/>
          </p:nvGrpSpPr>
          <p:grpSpPr>
            <a:xfrm>
              <a:off x="3387311" y="5349116"/>
              <a:ext cx="4854575" cy="473075"/>
              <a:chOff x="1163" y="3504"/>
              <a:chExt cx="3058" cy="298"/>
            </a:xfrm>
          </p:grpSpPr>
          <p:sp>
            <p:nvSpPr>
              <p:cNvPr id="4577" name="Google Shape;4577;p77"/>
              <p:cNvSpPr/>
              <p:nvPr/>
            </p:nvSpPr>
            <p:spPr>
              <a:xfrm>
                <a:off x="1163" y="3505"/>
                <a:ext cx="3058" cy="295"/>
              </a:xfrm>
              <a:prstGeom prst="rect">
                <a:avLst/>
              </a:prstGeom>
              <a:gradFill>
                <a:gsLst>
                  <a:gs pos="0">
                    <a:srgbClr val="CC0000">
                      <a:alpha val="40784"/>
                    </a:srgbClr>
                  </a:gs>
                  <a:gs pos="100000">
                    <a:srgbClr val="CC0000">
                      <a:alpha val="37647"/>
                    </a:srgbClr>
                  </a:gs>
                </a:gsLst>
                <a:lin ang="5400000" scaled="0"/>
              </a:grad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4578" name="Google Shape;4578;p77"/>
              <p:cNvCxnSpPr/>
              <p:nvPr/>
            </p:nvCxnSpPr>
            <p:spPr>
              <a:xfrm>
                <a:off x="2022" y="3504"/>
                <a:ext cx="0" cy="295"/>
              </a:xfrm>
              <a:prstGeom prst="straightConnector1">
                <a:avLst/>
              </a:prstGeom>
              <a:noFill/>
              <a:ln cap="flat" cmpd="sng" w="9525">
                <a:solidFill>
                  <a:srgbClr val="CC0000"/>
                </a:solidFill>
                <a:prstDash val="solid"/>
                <a:round/>
                <a:headEnd len="med" w="med" type="none"/>
                <a:tailEnd len="med" w="med" type="none"/>
              </a:ln>
            </p:spPr>
          </p:cxnSp>
          <p:cxnSp>
            <p:nvCxnSpPr>
              <p:cNvPr id="4579" name="Google Shape;4579;p77"/>
              <p:cNvCxnSpPr/>
              <p:nvPr/>
            </p:nvCxnSpPr>
            <p:spPr>
              <a:xfrm>
                <a:off x="1781" y="3507"/>
                <a:ext cx="0" cy="295"/>
              </a:xfrm>
              <a:prstGeom prst="straightConnector1">
                <a:avLst/>
              </a:prstGeom>
              <a:noFill/>
              <a:ln cap="flat" cmpd="sng" w="9525">
                <a:solidFill>
                  <a:srgbClr val="CC0000"/>
                </a:solidFill>
                <a:prstDash val="solid"/>
                <a:round/>
                <a:headEnd len="med" w="med" type="none"/>
                <a:tailEnd len="med" w="med" type="none"/>
              </a:ln>
            </p:spPr>
          </p:cxnSp>
          <p:cxnSp>
            <p:nvCxnSpPr>
              <p:cNvPr id="4580" name="Google Shape;4580;p77"/>
              <p:cNvCxnSpPr/>
              <p:nvPr/>
            </p:nvCxnSpPr>
            <p:spPr>
              <a:xfrm>
                <a:off x="1532" y="3504"/>
                <a:ext cx="0" cy="295"/>
              </a:xfrm>
              <a:prstGeom prst="straightConnector1">
                <a:avLst/>
              </a:prstGeom>
              <a:noFill/>
              <a:ln cap="flat" cmpd="sng" w="9525">
                <a:solidFill>
                  <a:srgbClr val="CC0000"/>
                </a:solidFill>
                <a:prstDash val="solid"/>
                <a:round/>
                <a:headEnd len="med" w="med" type="none"/>
                <a:tailEnd len="med" w="med" type="none"/>
              </a:ln>
            </p:spPr>
          </p:cxnSp>
          <p:cxnSp>
            <p:nvCxnSpPr>
              <p:cNvPr id="4581" name="Google Shape;4581;p77"/>
              <p:cNvCxnSpPr/>
              <p:nvPr/>
            </p:nvCxnSpPr>
            <p:spPr>
              <a:xfrm>
                <a:off x="1187" y="3504"/>
                <a:ext cx="0" cy="56"/>
              </a:xfrm>
              <a:prstGeom prst="straightConnector1">
                <a:avLst/>
              </a:prstGeom>
              <a:noFill/>
              <a:ln cap="flat" cmpd="sng" w="9525">
                <a:solidFill>
                  <a:srgbClr val="CC0000"/>
                </a:solidFill>
                <a:prstDash val="solid"/>
                <a:round/>
                <a:headEnd len="med" w="med" type="none"/>
                <a:tailEnd len="med" w="med" type="none"/>
              </a:ln>
            </p:spPr>
          </p:cxnSp>
          <p:cxnSp>
            <p:nvCxnSpPr>
              <p:cNvPr id="4582" name="Google Shape;4582;p77"/>
              <p:cNvCxnSpPr/>
              <p:nvPr/>
            </p:nvCxnSpPr>
            <p:spPr>
              <a:xfrm>
                <a:off x="1187" y="3742"/>
                <a:ext cx="0" cy="56"/>
              </a:xfrm>
              <a:prstGeom prst="straightConnector1">
                <a:avLst/>
              </a:prstGeom>
              <a:noFill/>
              <a:ln cap="flat" cmpd="sng" w="9525">
                <a:solidFill>
                  <a:srgbClr val="CC0000"/>
                </a:solidFill>
                <a:prstDash val="solid"/>
                <a:round/>
                <a:headEnd len="med" w="med" type="none"/>
                <a:tailEnd len="med" w="med" type="none"/>
              </a:ln>
            </p:spPr>
          </p:cxnSp>
          <p:cxnSp>
            <p:nvCxnSpPr>
              <p:cNvPr id="4583" name="Google Shape;4583;p77"/>
              <p:cNvCxnSpPr/>
              <p:nvPr/>
            </p:nvCxnSpPr>
            <p:spPr>
              <a:xfrm>
                <a:off x="1283" y="3504"/>
                <a:ext cx="0" cy="56"/>
              </a:xfrm>
              <a:prstGeom prst="straightConnector1">
                <a:avLst/>
              </a:prstGeom>
              <a:noFill/>
              <a:ln cap="flat" cmpd="sng" w="9525">
                <a:solidFill>
                  <a:srgbClr val="CC0000"/>
                </a:solidFill>
                <a:prstDash val="solid"/>
                <a:round/>
                <a:headEnd len="med" w="med" type="none"/>
                <a:tailEnd len="med" w="med" type="none"/>
              </a:ln>
            </p:spPr>
          </p:cxnSp>
          <p:cxnSp>
            <p:nvCxnSpPr>
              <p:cNvPr id="4584" name="Google Shape;4584;p77"/>
              <p:cNvCxnSpPr/>
              <p:nvPr/>
            </p:nvCxnSpPr>
            <p:spPr>
              <a:xfrm>
                <a:off x="1283" y="3742"/>
                <a:ext cx="0" cy="56"/>
              </a:xfrm>
              <a:prstGeom prst="straightConnector1">
                <a:avLst/>
              </a:prstGeom>
              <a:noFill/>
              <a:ln cap="flat" cmpd="sng" w="9525">
                <a:solidFill>
                  <a:srgbClr val="CC0000"/>
                </a:solidFill>
                <a:prstDash val="solid"/>
                <a:round/>
                <a:headEnd len="med" w="med" type="none"/>
                <a:tailEnd len="med" w="med" type="none"/>
              </a:ln>
            </p:spPr>
          </p:cxnSp>
          <p:cxnSp>
            <p:nvCxnSpPr>
              <p:cNvPr id="4585" name="Google Shape;4585;p77"/>
              <p:cNvCxnSpPr/>
              <p:nvPr/>
            </p:nvCxnSpPr>
            <p:spPr>
              <a:xfrm>
                <a:off x="1379" y="3504"/>
                <a:ext cx="0" cy="56"/>
              </a:xfrm>
              <a:prstGeom prst="straightConnector1">
                <a:avLst/>
              </a:prstGeom>
              <a:noFill/>
              <a:ln cap="flat" cmpd="sng" w="9525">
                <a:solidFill>
                  <a:srgbClr val="CC0000"/>
                </a:solidFill>
                <a:prstDash val="solid"/>
                <a:round/>
                <a:headEnd len="med" w="med" type="none"/>
                <a:tailEnd len="med" w="med" type="none"/>
              </a:ln>
            </p:spPr>
          </p:cxnSp>
          <p:cxnSp>
            <p:nvCxnSpPr>
              <p:cNvPr id="4586" name="Google Shape;4586;p77"/>
              <p:cNvCxnSpPr/>
              <p:nvPr/>
            </p:nvCxnSpPr>
            <p:spPr>
              <a:xfrm>
                <a:off x="1379" y="3742"/>
                <a:ext cx="0" cy="56"/>
              </a:xfrm>
              <a:prstGeom prst="straightConnector1">
                <a:avLst/>
              </a:prstGeom>
              <a:noFill/>
              <a:ln cap="flat" cmpd="sng" w="9525">
                <a:solidFill>
                  <a:srgbClr val="CC0000"/>
                </a:solidFill>
                <a:prstDash val="solid"/>
                <a:round/>
                <a:headEnd len="med" w="med" type="none"/>
                <a:tailEnd len="med" w="med" type="none"/>
              </a:ln>
            </p:spPr>
          </p:cxnSp>
          <p:cxnSp>
            <p:nvCxnSpPr>
              <p:cNvPr id="4587" name="Google Shape;4587;p77"/>
              <p:cNvCxnSpPr/>
              <p:nvPr/>
            </p:nvCxnSpPr>
            <p:spPr>
              <a:xfrm>
                <a:off x="1475" y="3504"/>
                <a:ext cx="0" cy="56"/>
              </a:xfrm>
              <a:prstGeom prst="straightConnector1">
                <a:avLst/>
              </a:prstGeom>
              <a:noFill/>
              <a:ln cap="flat" cmpd="sng" w="9525">
                <a:solidFill>
                  <a:srgbClr val="CC0000"/>
                </a:solidFill>
                <a:prstDash val="solid"/>
                <a:round/>
                <a:headEnd len="med" w="med" type="none"/>
                <a:tailEnd len="med" w="med" type="none"/>
              </a:ln>
            </p:spPr>
          </p:cxnSp>
          <p:cxnSp>
            <p:nvCxnSpPr>
              <p:cNvPr id="4588" name="Google Shape;4588;p77"/>
              <p:cNvCxnSpPr/>
              <p:nvPr/>
            </p:nvCxnSpPr>
            <p:spPr>
              <a:xfrm>
                <a:off x="1475" y="3742"/>
                <a:ext cx="0" cy="56"/>
              </a:xfrm>
              <a:prstGeom prst="straightConnector1">
                <a:avLst/>
              </a:prstGeom>
              <a:noFill/>
              <a:ln cap="flat" cmpd="sng" w="9525">
                <a:solidFill>
                  <a:srgbClr val="CC0000"/>
                </a:solidFill>
                <a:prstDash val="solid"/>
                <a:round/>
                <a:headEnd len="med" w="med" type="none"/>
                <a:tailEnd len="med" w="med" type="none"/>
              </a:ln>
            </p:spPr>
          </p:cxnSp>
          <p:cxnSp>
            <p:nvCxnSpPr>
              <p:cNvPr id="4589" name="Google Shape;4589;p77"/>
              <p:cNvCxnSpPr/>
              <p:nvPr/>
            </p:nvCxnSpPr>
            <p:spPr>
              <a:xfrm>
                <a:off x="1327" y="3506"/>
                <a:ext cx="0" cy="56"/>
              </a:xfrm>
              <a:prstGeom prst="straightConnector1">
                <a:avLst/>
              </a:prstGeom>
              <a:noFill/>
              <a:ln cap="flat" cmpd="sng" w="9525">
                <a:solidFill>
                  <a:srgbClr val="CC0000"/>
                </a:solidFill>
                <a:prstDash val="solid"/>
                <a:round/>
                <a:headEnd len="med" w="med" type="none"/>
                <a:tailEnd len="med" w="med" type="none"/>
              </a:ln>
            </p:spPr>
          </p:cxnSp>
          <p:cxnSp>
            <p:nvCxnSpPr>
              <p:cNvPr id="4590" name="Google Shape;4590;p77"/>
              <p:cNvCxnSpPr/>
              <p:nvPr/>
            </p:nvCxnSpPr>
            <p:spPr>
              <a:xfrm>
                <a:off x="1327" y="3744"/>
                <a:ext cx="0" cy="56"/>
              </a:xfrm>
              <a:prstGeom prst="straightConnector1">
                <a:avLst/>
              </a:prstGeom>
              <a:noFill/>
              <a:ln cap="flat" cmpd="sng" w="9525">
                <a:solidFill>
                  <a:srgbClr val="CC0000"/>
                </a:solidFill>
                <a:prstDash val="solid"/>
                <a:round/>
                <a:headEnd len="med" w="med" type="none"/>
                <a:tailEnd len="med" w="med" type="none"/>
              </a:ln>
            </p:spPr>
          </p:cxnSp>
          <p:cxnSp>
            <p:nvCxnSpPr>
              <p:cNvPr id="4591" name="Google Shape;4591;p77"/>
              <p:cNvCxnSpPr/>
              <p:nvPr/>
            </p:nvCxnSpPr>
            <p:spPr>
              <a:xfrm>
                <a:off x="1213" y="3508"/>
                <a:ext cx="0" cy="56"/>
              </a:xfrm>
              <a:prstGeom prst="straightConnector1">
                <a:avLst/>
              </a:prstGeom>
              <a:noFill/>
              <a:ln cap="flat" cmpd="sng" w="9525">
                <a:solidFill>
                  <a:srgbClr val="CC0000"/>
                </a:solidFill>
                <a:prstDash val="solid"/>
                <a:round/>
                <a:headEnd len="med" w="med" type="none"/>
                <a:tailEnd len="med" w="med" type="none"/>
              </a:ln>
            </p:spPr>
          </p:cxnSp>
          <p:cxnSp>
            <p:nvCxnSpPr>
              <p:cNvPr id="4592" name="Google Shape;4592;p77"/>
              <p:cNvCxnSpPr/>
              <p:nvPr/>
            </p:nvCxnSpPr>
            <p:spPr>
              <a:xfrm>
                <a:off x="1213" y="3746"/>
                <a:ext cx="0" cy="56"/>
              </a:xfrm>
              <a:prstGeom prst="straightConnector1">
                <a:avLst/>
              </a:prstGeom>
              <a:noFill/>
              <a:ln cap="flat" cmpd="sng" w="9525">
                <a:solidFill>
                  <a:srgbClr val="CC0000"/>
                </a:solidFill>
                <a:prstDash val="solid"/>
                <a:round/>
                <a:headEnd len="med" w="med" type="none"/>
                <a:tailEnd len="med" w="med" type="none"/>
              </a:ln>
            </p:spPr>
          </p:cxnSp>
        </p:grpSp>
        <p:sp>
          <p:nvSpPr>
            <p:cNvPr id="4593" name="Google Shape;4593;p77"/>
            <p:cNvSpPr txBox="1"/>
            <p:nvPr/>
          </p:nvSpPr>
          <p:spPr>
            <a:xfrm>
              <a:off x="2882486" y="4547428"/>
              <a:ext cx="200660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IPv4 source, dest addr </a:t>
              </a:r>
              <a:endParaRPr/>
            </a:p>
          </p:txBody>
        </p:sp>
        <p:sp>
          <p:nvSpPr>
            <p:cNvPr id="4594" name="Google Shape;4594;p77"/>
            <p:cNvSpPr txBox="1"/>
            <p:nvPr/>
          </p:nvSpPr>
          <p:spPr>
            <a:xfrm>
              <a:off x="2588799" y="4315653"/>
              <a:ext cx="16525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IPv4 header fields </a:t>
              </a:r>
              <a:endParaRPr/>
            </a:p>
          </p:txBody>
        </p:sp>
        <p:cxnSp>
          <p:nvCxnSpPr>
            <p:cNvPr id="4595" name="Google Shape;4595;p77"/>
            <p:cNvCxnSpPr/>
            <p:nvPr/>
          </p:nvCxnSpPr>
          <p:spPr>
            <a:xfrm>
              <a:off x="4141374" y="4806191"/>
              <a:ext cx="0" cy="738187"/>
            </a:xfrm>
            <a:prstGeom prst="straightConnector1">
              <a:avLst/>
            </a:prstGeom>
            <a:noFill/>
            <a:ln cap="flat" cmpd="sng" w="9525">
              <a:solidFill>
                <a:srgbClr val="CC0000"/>
              </a:solidFill>
              <a:prstDash val="solid"/>
              <a:round/>
              <a:headEnd len="med" w="med" type="none"/>
              <a:tailEnd len="med" w="med" type="none"/>
            </a:ln>
          </p:spPr>
        </p:cxnSp>
        <p:cxnSp>
          <p:nvCxnSpPr>
            <p:cNvPr id="4596" name="Google Shape;4596;p77"/>
            <p:cNvCxnSpPr/>
            <p:nvPr/>
          </p:nvCxnSpPr>
          <p:spPr>
            <a:xfrm>
              <a:off x="4146136" y="4801428"/>
              <a:ext cx="381000" cy="738188"/>
            </a:xfrm>
            <a:prstGeom prst="straightConnector1">
              <a:avLst/>
            </a:prstGeom>
            <a:noFill/>
            <a:ln cap="flat" cmpd="sng" w="9525">
              <a:solidFill>
                <a:srgbClr val="CC0000"/>
              </a:solidFill>
              <a:prstDash val="solid"/>
              <a:round/>
              <a:headEnd len="med" w="med" type="none"/>
              <a:tailEnd len="med" w="med" type="none"/>
            </a:ln>
          </p:spPr>
        </p:cxnSp>
        <p:cxnSp>
          <p:nvCxnSpPr>
            <p:cNvPr id="4597" name="Google Shape;4597;p77"/>
            <p:cNvCxnSpPr/>
            <p:nvPr/>
          </p:nvCxnSpPr>
          <p:spPr>
            <a:xfrm>
              <a:off x="3546061" y="4558541"/>
              <a:ext cx="0" cy="976312"/>
            </a:xfrm>
            <a:prstGeom prst="straightConnector1">
              <a:avLst/>
            </a:prstGeom>
            <a:noFill/>
            <a:ln cap="flat" cmpd="sng" w="9525">
              <a:solidFill>
                <a:srgbClr val="CC0000"/>
              </a:solidFill>
              <a:prstDash val="solid"/>
              <a:round/>
              <a:headEnd len="med" w="med" type="none"/>
              <a:tailEnd len="med" w="med" type="none"/>
            </a:ln>
          </p:spPr>
        </p:cxnSp>
        <p:sp>
          <p:nvSpPr>
            <p:cNvPr id="4598" name="Google Shape;4598;p77"/>
            <p:cNvSpPr txBox="1"/>
            <p:nvPr/>
          </p:nvSpPr>
          <p:spPr>
            <a:xfrm>
              <a:off x="4949411" y="6176203"/>
              <a:ext cx="16700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IPv4 datagram</a:t>
              </a:r>
              <a:endParaRPr/>
            </a:p>
          </p:txBody>
        </p:sp>
        <p:cxnSp>
          <p:nvCxnSpPr>
            <p:cNvPr id="4599" name="Google Shape;4599;p77"/>
            <p:cNvCxnSpPr/>
            <p:nvPr/>
          </p:nvCxnSpPr>
          <p:spPr>
            <a:xfrm>
              <a:off x="6570249" y="6365116"/>
              <a:ext cx="1695450" cy="0"/>
            </a:xfrm>
            <a:prstGeom prst="straightConnector1">
              <a:avLst/>
            </a:prstGeom>
            <a:noFill/>
            <a:ln cap="flat" cmpd="sng" w="9525">
              <a:solidFill>
                <a:schemeClr val="dk1"/>
              </a:solidFill>
              <a:prstDash val="solid"/>
              <a:round/>
              <a:headEnd len="med" w="med" type="none"/>
              <a:tailEnd len="med" w="med" type="triangle"/>
            </a:ln>
          </p:spPr>
        </p:cxnSp>
        <p:cxnSp>
          <p:nvCxnSpPr>
            <p:cNvPr id="4600" name="Google Shape;4600;p77"/>
            <p:cNvCxnSpPr/>
            <p:nvPr/>
          </p:nvCxnSpPr>
          <p:spPr>
            <a:xfrm rot="10800000">
              <a:off x="3380961" y="6365116"/>
              <a:ext cx="1606550" cy="0"/>
            </a:xfrm>
            <a:prstGeom prst="straightConnector1">
              <a:avLst/>
            </a:prstGeom>
            <a:noFill/>
            <a:ln cap="flat" cmpd="sng" w="9525">
              <a:solidFill>
                <a:schemeClr val="dk1"/>
              </a:solidFill>
              <a:prstDash val="solid"/>
              <a:round/>
              <a:headEnd len="med" w="med" type="none"/>
              <a:tailEnd len="med" w="med" type="triangle"/>
            </a:ln>
          </p:spPr>
        </p:cxnSp>
        <p:sp>
          <p:nvSpPr>
            <p:cNvPr id="4601" name="Google Shape;4601;p77"/>
            <p:cNvSpPr txBox="1"/>
            <p:nvPr/>
          </p:nvSpPr>
          <p:spPr>
            <a:xfrm>
              <a:off x="5670136" y="5826953"/>
              <a:ext cx="16700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IPv6 datagram</a:t>
              </a:r>
              <a:endParaRPr/>
            </a:p>
          </p:txBody>
        </p:sp>
        <p:cxnSp>
          <p:nvCxnSpPr>
            <p:cNvPr id="4602" name="Google Shape;4602;p77"/>
            <p:cNvCxnSpPr/>
            <p:nvPr/>
          </p:nvCxnSpPr>
          <p:spPr>
            <a:xfrm>
              <a:off x="7306849" y="5996816"/>
              <a:ext cx="857250" cy="0"/>
            </a:xfrm>
            <a:prstGeom prst="straightConnector1">
              <a:avLst/>
            </a:prstGeom>
            <a:noFill/>
            <a:ln cap="flat" cmpd="sng" w="9525">
              <a:solidFill>
                <a:schemeClr val="dk1"/>
              </a:solidFill>
              <a:prstDash val="solid"/>
              <a:round/>
              <a:headEnd len="med" w="med" type="none"/>
              <a:tailEnd len="med" w="med" type="triangle"/>
            </a:ln>
          </p:spPr>
        </p:cxnSp>
        <p:cxnSp>
          <p:nvCxnSpPr>
            <p:cNvPr id="4603" name="Google Shape;4603;p77"/>
            <p:cNvCxnSpPr/>
            <p:nvPr/>
          </p:nvCxnSpPr>
          <p:spPr>
            <a:xfrm rot="10800000">
              <a:off x="4808124" y="5996816"/>
              <a:ext cx="925512" cy="0"/>
            </a:xfrm>
            <a:prstGeom prst="straightConnector1">
              <a:avLst/>
            </a:prstGeom>
            <a:noFill/>
            <a:ln cap="flat" cmpd="sng" w="9525">
              <a:solidFill>
                <a:schemeClr val="dk1"/>
              </a:solidFill>
              <a:prstDash val="solid"/>
              <a:round/>
              <a:headEnd len="med" w="med" type="none"/>
              <a:tailEnd len="med" w="med" type="triangle"/>
            </a:ln>
          </p:spPr>
        </p:cxnSp>
        <p:sp>
          <p:nvSpPr>
            <p:cNvPr id="4604" name="Google Shape;4604;p77"/>
            <p:cNvSpPr/>
            <p:nvPr/>
          </p:nvSpPr>
          <p:spPr>
            <a:xfrm>
              <a:off x="4776374" y="5384041"/>
              <a:ext cx="3422650" cy="401637"/>
            </a:xfrm>
            <a:prstGeom prst="rect">
              <a:avLst/>
            </a:pr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4605" name="Google Shape;4605;p77"/>
            <p:cNvGrpSpPr/>
            <p:nvPr/>
          </p:nvGrpSpPr>
          <p:grpSpPr>
            <a:xfrm>
              <a:off x="5838411" y="4414078"/>
              <a:ext cx="3379788" cy="1109663"/>
              <a:chOff x="2868" y="2782"/>
              <a:chExt cx="2129" cy="699"/>
            </a:xfrm>
          </p:grpSpPr>
          <p:sp>
            <p:nvSpPr>
              <p:cNvPr id="4606" name="Google Shape;4606;p77"/>
              <p:cNvSpPr txBox="1"/>
              <p:nvPr/>
            </p:nvSpPr>
            <p:spPr>
              <a:xfrm>
                <a:off x="4204" y="2782"/>
                <a:ext cx="793"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IPv4 payload </a:t>
                </a:r>
                <a:endParaRPr/>
              </a:p>
            </p:txBody>
          </p:sp>
          <p:cxnSp>
            <p:nvCxnSpPr>
              <p:cNvPr id="4607" name="Google Shape;4607;p77"/>
              <p:cNvCxnSpPr/>
              <p:nvPr/>
            </p:nvCxnSpPr>
            <p:spPr>
              <a:xfrm flipH="1">
                <a:off x="2868" y="2979"/>
                <a:ext cx="1532" cy="502"/>
              </a:xfrm>
              <a:prstGeom prst="straightConnector1">
                <a:avLst/>
              </a:prstGeom>
              <a:noFill/>
              <a:ln cap="flat" cmpd="sng" w="9525">
                <a:solidFill>
                  <a:srgbClr val="CC0000"/>
                </a:solidFill>
                <a:prstDash val="solid"/>
                <a:round/>
                <a:headEnd len="med" w="med" type="none"/>
                <a:tailEnd len="med" w="med" type="none"/>
              </a:ln>
            </p:spPr>
          </p:cxnSp>
        </p:grpSp>
      </p:grpSp>
      <p:grpSp>
        <p:nvGrpSpPr>
          <p:cNvPr id="4608" name="Google Shape;4608;p77"/>
          <p:cNvGrpSpPr/>
          <p:nvPr/>
        </p:nvGrpSpPr>
        <p:grpSpPr>
          <a:xfrm>
            <a:off x="4792249" y="4318828"/>
            <a:ext cx="3402012" cy="1476375"/>
            <a:chOff x="2280" y="1247"/>
            <a:chExt cx="2143" cy="930"/>
          </a:xfrm>
        </p:grpSpPr>
        <p:sp>
          <p:nvSpPr>
            <p:cNvPr id="4609" name="Google Shape;4609;p77"/>
            <p:cNvSpPr/>
            <p:nvPr/>
          </p:nvSpPr>
          <p:spPr>
            <a:xfrm>
              <a:off x="2280" y="1918"/>
              <a:ext cx="2143" cy="253"/>
            </a:xfrm>
            <a:prstGeom prst="rect">
              <a:avLst/>
            </a:prstGeom>
            <a:solidFill>
              <a:srgbClr val="66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4610" name="Google Shape;4610;p77"/>
            <p:cNvCxnSpPr/>
            <p:nvPr/>
          </p:nvCxnSpPr>
          <p:spPr>
            <a:xfrm>
              <a:off x="2333" y="1918"/>
              <a:ext cx="0" cy="254"/>
            </a:xfrm>
            <a:prstGeom prst="straightConnector1">
              <a:avLst/>
            </a:prstGeom>
            <a:noFill/>
            <a:ln cap="flat" cmpd="sng" w="9525">
              <a:solidFill>
                <a:schemeClr val="dk1"/>
              </a:solidFill>
              <a:prstDash val="solid"/>
              <a:round/>
              <a:headEnd len="med" w="med" type="none"/>
              <a:tailEnd len="med" w="med" type="none"/>
            </a:ln>
          </p:spPr>
        </p:cxnSp>
        <p:cxnSp>
          <p:nvCxnSpPr>
            <p:cNvPr id="4611" name="Google Shape;4611;p77"/>
            <p:cNvCxnSpPr/>
            <p:nvPr/>
          </p:nvCxnSpPr>
          <p:spPr>
            <a:xfrm>
              <a:off x="2307" y="1917"/>
              <a:ext cx="0" cy="254"/>
            </a:xfrm>
            <a:prstGeom prst="straightConnector1">
              <a:avLst/>
            </a:prstGeom>
            <a:noFill/>
            <a:ln cap="flat" cmpd="sng" w="9525">
              <a:solidFill>
                <a:schemeClr val="dk1"/>
              </a:solidFill>
              <a:prstDash val="solid"/>
              <a:round/>
              <a:headEnd len="med" w="med" type="none"/>
              <a:tailEnd len="med" w="med" type="none"/>
            </a:ln>
          </p:spPr>
        </p:cxnSp>
        <p:cxnSp>
          <p:nvCxnSpPr>
            <p:cNvPr id="4612" name="Google Shape;4612;p77"/>
            <p:cNvCxnSpPr/>
            <p:nvPr/>
          </p:nvCxnSpPr>
          <p:spPr>
            <a:xfrm>
              <a:off x="2381" y="1918"/>
              <a:ext cx="0" cy="254"/>
            </a:xfrm>
            <a:prstGeom prst="straightConnector1">
              <a:avLst/>
            </a:prstGeom>
            <a:noFill/>
            <a:ln cap="flat" cmpd="sng" w="9525">
              <a:solidFill>
                <a:schemeClr val="dk1"/>
              </a:solidFill>
              <a:prstDash val="solid"/>
              <a:round/>
              <a:headEnd len="med" w="med" type="none"/>
              <a:tailEnd len="med" w="med" type="none"/>
            </a:ln>
          </p:spPr>
        </p:cxnSp>
        <p:cxnSp>
          <p:nvCxnSpPr>
            <p:cNvPr id="4613" name="Google Shape;4613;p77"/>
            <p:cNvCxnSpPr/>
            <p:nvPr/>
          </p:nvCxnSpPr>
          <p:spPr>
            <a:xfrm>
              <a:off x="2407" y="1916"/>
              <a:ext cx="0" cy="254"/>
            </a:xfrm>
            <a:prstGeom prst="straightConnector1">
              <a:avLst/>
            </a:prstGeom>
            <a:noFill/>
            <a:ln cap="flat" cmpd="sng" w="9525">
              <a:solidFill>
                <a:schemeClr val="dk1"/>
              </a:solidFill>
              <a:prstDash val="solid"/>
              <a:round/>
              <a:headEnd len="med" w="med" type="none"/>
              <a:tailEnd len="med" w="med" type="none"/>
            </a:ln>
          </p:spPr>
        </p:cxnSp>
        <p:cxnSp>
          <p:nvCxnSpPr>
            <p:cNvPr id="4614" name="Google Shape;4614;p77"/>
            <p:cNvCxnSpPr/>
            <p:nvPr/>
          </p:nvCxnSpPr>
          <p:spPr>
            <a:xfrm>
              <a:off x="2441" y="1916"/>
              <a:ext cx="0" cy="254"/>
            </a:xfrm>
            <a:prstGeom prst="straightConnector1">
              <a:avLst/>
            </a:prstGeom>
            <a:noFill/>
            <a:ln cap="flat" cmpd="sng" w="9525">
              <a:solidFill>
                <a:schemeClr val="dk1"/>
              </a:solidFill>
              <a:prstDash val="solid"/>
              <a:round/>
              <a:headEnd len="med" w="med" type="none"/>
              <a:tailEnd len="med" w="med" type="none"/>
            </a:ln>
          </p:spPr>
        </p:cxnSp>
        <p:cxnSp>
          <p:nvCxnSpPr>
            <p:cNvPr id="4615" name="Google Shape;4615;p77"/>
            <p:cNvCxnSpPr/>
            <p:nvPr/>
          </p:nvCxnSpPr>
          <p:spPr>
            <a:xfrm>
              <a:off x="2483" y="1916"/>
              <a:ext cx="0" cy="254"/>
            </a:xfrm>
            <a:prstGeom prst="straightConnector1">
              <a:avLst/>
            </a:prstGeom>
            <a:noFill/>
            <a:ln cap="flat" cmpd="sng" w="9525">
              <a:solidFill>
                <a:schemeClr val="dk1"/>
              </a:solidFill>
              <a:prstDash val="solid"/>
              <a:round/>
              <a:headEnd len="med" w="med" type="none"/>
              <a:tailEnd len="med" w="med" type="none"/>
            </a:ln>
          </p:spPr>
        </p:cxnSp>
        <p:cxnSp>
          <p:nvCxnSpPr>
            <p:cNvPr id="4616" name="Google Shape;4616;p77"/>
            <p:cNvCxnSpPr/>
            <p:nvPr/>
          </p:nvCxnSpPr>
          <p:spPr>
            <a:xfrm>
              <a:off x="2679" y="1923"/>
              <a:ext cx="0" cy="254"/>
            </a:xfrm>
            <a:prstGeom prst="straightConnector1">
              <a:avLst/>
            </a:prstGeom>
            <a:noFill/>
            <a:ln cap="flat" cmpd="sng" w="9525">
              <a:solidFill>
                <a:schemeClr val="dk1"/>
              </a:solidFill>
              <a:prstDash val="solid"/>
              <a:round/>
              <a:headEnd len="med" w="med" type="none"/>
              <a:tailEnd len="med" w="med" type="none"/>
            </a:ln>
          </p:spPr>
        </p:cxnSp>
        <p:cxnSp>
          <p:nvCxnSpPr>
            <p:cNvPr id="4617" name="Google Shape;4617;p77"/>
            <p:cNvCxnSpPr/>
            <p:nvPr/>
          </p:nvCxnSpPr>
          <p:spPr>
            <a:xfrm>
              <a:off x="2915" y="1923"/>
              <a:ext cx="0" cy="254"/>
            </a:xfrm>
            <a:prstGeom prst="straightConnector1">
              <a:avLst/>
            </a:prstGeom>
            <a:noFill/>
            <a:ln cap="flat" cmpd="sng" w="9525">
              <a:solidFill>
                <a:schemeClr val="dk1"/>
              </a:solidFill>
              <a:prstDash val="solid"/>
              <a:round/>
              <a:headEnd len="med" w="med" type="none"/>
              <a:tailEnd len="med" w="med" type="none"/>
            </a:ln>
          </p:spPr>
        </p:cxnSp>
        <p:sp>
          <p:nvSpPr>
            <p:cNvPr id="4618" name="Google Shape;4618;p77"/>
            <p:cNvSpPr txBox="1"/>
            <p:nvPr/>
          </p:nvSpPr>
          <p:spPr>
            <a:xfrm>
              <a:off x="2672" y="1557"/>
              <a:ext cx="1030"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UDP/TCP payload</a:t>
              </a:r>
              <a:endParaRPr/>
            </a:p>
          </p:txBody>
        </p:sp>
        <p:sp>
          <p:nvSpPr>
            <p:cNvPr id="4619" name="Google Shape;4619;p77"/>
            <p:cNvSpPr txBox="1"/>
            <p:nvPr/>
          </p:nvSpPr>
          <p:spPr>
            <a:xfrm>
              <a:off x="2500" y="1396"/>
              <a:ext cx="1202" cy="172"/>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IPv6 source dest addr</a:t>
              </a:r>
              <a:endParaRPr/>
            </a:p>
          </p:txBody>
        </p:sp>
        <p:sp>
          <p:nvSpPr>
            <p:cNvPr id="4620" name="Google Shape;4620;p77"/>
            <p:cNvSpPr txBox="1"/>
            <p:nvPr/>
          </p:nvSpPr>
          <p:spPr>
            <a:xfrm>
              <a:off x="2314" y="1247"/>
              <a:ext cx="1010" cy="172"/>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IPv6 header fields</a:t>
              </a:r>
              <a:endParaRPr/>
            </a:p>
          </p:txBody>
        </p:sp>
        <p:cxnSp>
          <p:nvCxnSpPr>
            <p:cNvPr id="4621" name="Google Shape;4621;p77"/>
            <p:cNvCxnSpPr/>
            <p:nvPr/>
          </p:nvCxnSpPr>
          <p:spPr>
            <a:xfrm>
              <a:off x="2602" y="1543"/>
              <a:ext cx="3" cy="442"/>
            </a:xfrm>
            <a:prstGeom prst="straightConnector1">
              <a:avLst/>
            </a:prstGeom>
            <a:noFill/>
            <a:ln cap="flat" cmpd="sng" w="9525">
              <a:solidFill>
                <a:srgbClr val="CC0000"/>
              </a:solidFill>
              <a:prstDash val="solid"/>
              <a:round/>
              <a:headEnd len="med" w="med" type="none"/>
              <a:tailEnd len="med" w="med" type="none"/>
            </a:ln>
          </p:spPr>
        </p:cxnSp>
        <p:cxnSp>
          <p:nvCxnSpPr>
            <p:cNvPr id="4622" name="Google Shape;4622;p77"/>
            <p:cNvCxnSpPr/>
            <p:nvPr/>
          </p:nvCxnSpPr>
          <p:spPr>
            <a:xfrm>
              <a:off x="2594" y="1546"/>
              <a:ext cx="174" cy="440"/>
            </a:xfrm>
            <a:prstGeom prst="straightConnector1">
              <a:avLst/>
            </a:prstGeom>
            <a:noFill/>
            <a:ln cap="flat" cmpd="sng" w="9525">
              <a:solidFill>
                <a:srgbClr val="CC0000"/>
              </a:solidFill>
              <a:prstDash val="solid"/>
              <a:round/>
              <a:headEnd len="med" w="med" type="none"/>
              <a:tailEnd len="med" w="med" type="none"/>
            </a:ln>
          </p:spPr>
        </p:cxnSp>
        <p:cxnSp>
          <p:nvCxnSpPr>
            <p:cNvPr id="4623" name="Google Shape;4623;p77"/>
            <p:cNvCxnSpPr/>
            <p:nvPr/>
          </p:nvCxnSpPr>
          <p:spPr>
            <a:xfrm>
              <a:off x="2386" y="1399"/>
              <a:ext cx="0" cy="549"/>
            </a:xfrm>
            <a:prstGeom prst="straightConnector1">
              <a:avLst/>
            </a:prstGeom>
            <a:noFill/>
            <a:ln cap="flat" cmpd="sng" w="9525">
              <a:solidFill>
                <a:srgbClr val="CC0000"/>
              </a:solidFill>
              <a:prstDash val="solid"/>
              <a:round/>
              <a:headEnd len="med" w="med" type="none"/>
              <a:tailEnd len="med" w="med" type="none"/>
            </a:ln>
          </p:spPr>
        </p:cxnSp>
        <p:cxnSp>
          <p:nvCxnSpPr>
            <p:cNvPr id="4624" name="Google Shape;4624;p77"/>
            <p:cNvCxnSpPr/>
            <p:nvPr/>
          </p:nvCxnSpPr>
          <p:spPr>
            <a:xfrm>
              <a:off x="3334" y="1720"/>
              <a:ext cx="0" cy="252"/>
            </a:xfrm>
            <a:prstGeom prst="straightConnector1">
              <a:avLst/>
            </a:prstGeom>
            <a:noFill/>
            <a:ln cap="flat" cmpd="sng" w="9525">
              <a:solidFill>
                <a:srgbClr val="CC0000"/>
              </a:solidFill>
              <a:prstDash val="solid"/>
              <a:round/>
              <a:headEnd len="med" w="med" type="none"/>
              <a:tailEnd len="med" w="med" type="none"/>
            </a:ln>
          </p:spPr>
        </p:cxnSp>
      </p:grpSp>
      <p:sp>
        <p:nvSpPr>
          <p:cNvPr id="4625" name="Google Shape;4625;p77"/>
          <p:cNvSpPr txBox="1"/>
          <p:nvPr/>
        </p:nvSpPr>
        <p:spPr>
          <a:xfrm>
            <a:off x="844826" y="2618555"/>
            <a:ext cx="10515600" cy="1396858"/>
          </a:xfrm>
          <a:prstGeom prst="rect">
            <a:avLst/>
          </a:prstGeom>
          <a:noFill/>
          <a:ln>
            <a:noFill/>
          </a:ln>
        </p:spPr>
        <p:txBody>
          <a:bodyPr anchorCtr="0" anchor="t" bIns="45700" lIns="91425" spcFirstLastPara="1" rIns="91425" wrap="square" tIns="45700">
            <a:normAutofit/>
          </a:bodyPr>
          <a:lstStyle/>
          <a:p>
            <a:pPr indent="-222250" lvl="0" marL="352425" marR="0" rtl="0" algn="l">
              <a:lnSpc>
                <a:spcPct val="90000"/>
              </a:lnSpc>
              <a:spcBef>
                <a:spcPts val="0"/>
              </a:spcBef>
              <a:spcAft>
                <a:spcPts val="0"/>
              </a:spcAft>
              <a:buClr>
                <a:srgbClr val="0000A3"/>
              </a:buClr>
              <a:buSzPts val="2800"/>
              <a:buFont typeface="Noto Sans Symbols"/>
              <a:buChar char="▪"/>
            </a:pPr>
            <a:r>
              <a:rPr b="0" i="0" lang="en-US" sz="2800" u="none" cap="none" strike="noStrike">
                <a:solidFill>
                  <a:srgbClr val="C00000"/>
                </a:solidFill>
                <a:latin typeface="Calibri"/>
                <a:ea typeface="Calibri"/>
                <a:cs typeface="Calibri"/>
                <a:sym typeface="Calibri"/>
              </a:rPr>
              <a:t>tunneling: </a:t>
            </a:r>
            <a:r>
              <a:rPr b="0" i="0" lang="en-US" sz="2800" u="none" cap="none" strike="noStrike">
                <a:solidFill>
                  <a:srgbClr val="000000"/>
                </a:solidFill>
                <a:latin typeface="Calibri"/>
                <a:ea typeface="Calibri"/>
                <a:cs typeface="Calibri"/>
                <a:sym typeface="Calibri"/>
              </a:rPr>
              <a:t>IPv6 datagram carried as </a:t>
            </a:r>
            <a:r>
              <a:rPr b="0" i="1" lang="en-US" sz="2800" u="none" cap="none" strike="noStrike">
                <a:solidFill>
                  <a:srgbClr val="000000"/>
                </a:solidFill>
                <a:latin typeface="Calibri"/>
                <a:ea typeface="Calibri"/>
                <a:cs typeface="Calibri"/>
                <a:sym typeface="Calibri"/>
              </a:rPr>
              <a:t>payload</a:t>
            </a:r>
            <a:r>
              <a:rPr b="0" i="0" lang="en-US" sz="2800" u="none" cap="none" strike="noStrike">
                <a:solidFill>
                  <a:srgbClr val="000000"/>
                </a:solidFill>
                <a:latin typeface="Calibri"/>
                <a:ea typeface="Calibri"/>
                <a:cs typeface="Calibri"/>
                <a:sym typeface="Calibri"/>
              </a:rPr>
              <a:t> in IPv4 datagram among IPv4 </a:t>
            </a:r>
            <a:r>
              <a:rPr b="0" i="0" lang="en-US" sz="2400" u="none" cap="none" strike="noStrike">
                <a:solidFill>
                  <a:srgbClr val="000000"/>
                </a:solidFill>
                <a:latin typeface="Calibri"/>
                <a:ea typeface="Calibri"/>
                <a:cs typeface="Calibri"/>
                <a:sym typeface="Calibri"/>
              </a:rPr>
              <a:t>routers (“packet within a packet”)</a:t>
            </a:r>
            <a:endParaRPr/>
          </a:p>
          <a:p>
            <a:pPr indent="-231775" lvl="1" marL="695325" marR="0" rtl="0" algn="l">
              <a:lnSpc>
                <a:spcPct val="90000"/>
              </a:lnSpc>
              <a:spcBef>
                <a:spcPts val="500"/>
              </a:spcBef>
              <a:spcAft>
                <a:spcPts val="0"/>
              </a:spcAft>
              <a:buClr>
                <a:srgbClr val="0000A8"/>
              </a:buClr>
              <a:buSzPts val="2800"/>
              <a:buFont typeface="Arial"/>
              <a:buChar char="•"/>
            </a:pPr>
            <a:r>
              <a:rPr b="0" i="0" lang="en-US" sz="2800" u="none" cap="none" strike="noStrike">
                <a:solidFill>
                  <a:srgbClr val="000000"/>
                </a:solidFill>
                <a:latin typeface="Calibri"/>
                <a:ea typeface="Calibri"/>
                <a:cs typeface="Calibri"/>
                <a:sym typeface="Calibri"/>
              </a:rPr>
              <a:t>tunneling used extensively in other contexts (4G/5G)</a:t>
            </a:r>
            <a:endParaRPr/>
          </a:p>
          <a:p>
            <a:pPr indent="-44450" lvl="0" marL="352425" marR="0" rtl="0" algn="l">
              <a:lnSpc>
                <a:spcPct val="90000"/>
              </a:lnSpc>
              <a:spcBef>
                <a:spcPts val="1000"/>
              </a:spcBef>
              <a:spcAft>
                <a:spcPts val="0"/>
              </a:spcAft>
              <a:buClr>
                <a:srgbClr val="0000A3"/>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sp>
        <p:nvSpPr>
          <p:cNvPr id="4626" name="Google Shape;4626;p7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5"/>
                                        </p:tgtEl>
                                        <p:attrNameLst>
                                          <p:attrName>style.visibility</p:attrName>
                                        </p:attrNameLst>
                                      </p:cBhvr>
                                      <p:to>
                                        <p:strVal val="visible"/>
                                      </p:to>
                                    </p:set>
                                    <p:animEffect filter="fade" transition="in">
                                      <p:cBhvr>
                                        <p:cTn dur="500"/>
                                        <p:tgtEl>
                                          <p:spTgt spid="4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5"/>
                                        </p:tgtEl>
                                        <p:attrNameLst>
                                          <p:attrName>style.visibility</p:attrName>
                                        </p:attrNameLst>
                                      </p:cBhvr>
                                      <p:to>
                                        <p:strVal val="visible"/>
                                      </p:to>
                                    </p:set>
                                    <p:animEffect filter="fade" transition="in">
                                      <p:cBhvr>
                                        <p:cTn dur="500"/>
                                        <p:tgtEl>
                                          <p:spTgt spid="4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8"/>
                                        </p:tgtEl>
                                        <p:attrNameLst>
                                          <p:attrName>style.visibility</p:attrName>
                                        </p:attrNameLst>
                                      </p:cBhvr>
                                      <p:to>
                                        <p:strVal val="visible"/>
                                      </p:to>
                                    </p:set>
                                    <p:animEffect filter="fade" transition="in">
                                      <p:cBhvr>
                                        <p:cTn dur="500"/>
                                        <p:tgtEl>
                                          <p:spTgt spid="4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1" name="Shape 4631"/>
        <p:cNvGrpSpPr/>
        <p:nvPr/>
      </p:nvGrpSpPr>
      <p:grpSpPr>
        <a:xfrm>
          <a:off x="0" y="0"/>
          <a:ext cx="0" cy="0"/>
          <a:chOff x="0" y="0"/>
          <a:chExt cx="0" cy="0"/>
        </a:xfrm>
      </p:grpSpPr>
      <p:sp>
        <p:nvSpPr>
          <p:cNvPr id="4632" name="Google Shape;4632;p78"/>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Tunneling and encapsulation</a:t>
            </a:r>
            <a:endParaRPr/>
          </a:p>
        </p:txBody>
      </p:sp>
      <p:sp>
        <p:nvSpPr>
          <p:cNvPr id="4633" name="Google Shape;4633;p78"/>
          <p:cNvSpPr txBox="1"/>
          <p:nvPr/>
        </p:nvSpPr>
        <p:spPr>
          <a:xfrm>
            <a:off x="888274" y="1697883"/>
            <a:ext cx="2759529"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Ethernet connecting two IPv6 routers:</a:t>
            </a:r>
            <a:endParaRPr/>
          </a:p>
        </p:txBody>
      </p:sp>
      <p:grpSp>
        <p:nvGrpSpPr>
          <p:cNvPr id="4634" name="Google Shape;4634;p78"/>
          <p:cNvGrpSpPr/>
          <p:nvPr/>
        </p:nvGrpSpPr>
        <p:grpSpPr>
          <a:xfrm>
            <a:off x="4274280" y="1626442"/>
            <a:ext cx="5834767" cy="995120"/>
            <a:chOff x="3663591" y="1108282"/>
            <a:chExt cx="5834767" cy="995120"/>
          </a:xfrm>
        </p:grpSpPr>
        <p:sp>
          <p:nvSpPr>
            <p:cNvPr id="4635" name="Google Shape;4635;p78"/>
            <p:cNvSpPr/>
            <p:nvPr/>
          </p:nvSpPr>
          <p:spPr>
            <a:xfrm>
              <a:off x="5385352" y="1616420"/>
              <a:ext cx="2405062" cy="66675"/>
            </a:xfrm>
            <a:prstGeom prst="rect">
              <a:avLst/>
            </a:prstGeom>
            <a:solidFill>
              <a:srgbClr val="CC0000"/>
            </a:solid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36" name="Google Shape;4636;p78"/>
            <p:cNvSpPr txBox="1"/>
            <p:nvPr/>
          </p:nvSpPr>
          <p:spPr>
            <a:xfrm>
              <a:off x="5480234" y="1110007"/>
              <a:ext cx="2471780" cy="510909"/>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Ethernet connects two IPv6 routers</a:t>
              </a:r>
              <a:endParaRPr/>
            </a:p>
          </p:txBody>
        </p:sp>
        <p:grpSp>
          <p:nvGrpSpPr>
            <p:cNvPr id="4637" name="Google Shape;4637;p78"/>
            <p:cNvGrpSpPr/>
            <p:nvPr/>
          </p:nvGrpSpPr>
          <p:grpSpPr>
            <a:xfrm>
              <a:off x="3663591" y="1108282"/>
              <a:ext cx="1764058" cy="965200"/>
              <a:chOff x="3670217" y="2254595"/>
              <a:chExt cx="1764058" cy="965200"/>
            </a:xfrm>
          </p:grpSpPr>
          <p:sp>
            <p:nvSpPr>
              <p:cNvPr id="4638" name="Google Shape;4638;p78"/>
              <p:cNvSpPr txBox="1"/>
              <p:nvPr/>
            </p:nvSpPr>
            <p:spPr>
              <a:xfrm>
                <a:off x="3858177" y="2254595"/>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a:t>
                </a:r>
                <a:endParaRPr/>
              </a:p>
            </p:txBody>
          </p:sp>
          <p:sp>
            <p:nvSpPr>
              <p:cNvPr id="4639" name="Google Shape;4639;p78"/>
              <p:cNvSpPr txBox="1"/>
              <p:nvPr/>
            </p:nvSpPr>
            <p:spPr>
              <a:xfrm>
                <a:off x="4904340" y="2259358"/>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a:t>
                </a:r>
                <a:endParaRPr/>
              </a:p>
            </p:txBody>
          </p:sp>
          <p:cxnSp>
            <p:nvCxnSpPr>
              <p:cNvPr id="4640" name="Google Shape;4640;p78"/>
              <p:cNvCxnSpPr/>
              <p:nvPr/>
            </p:nvCxnSpPr>
            <p:spPr>
              <a:xfrm>
                <a:off x="4399515" y="2772120"/>
                <a:ext cx="323850" cy="0"/>
              </a:xfrm>
              <a:prstGeom prst="straightConnector1">
                <a:avLst/>
              </a:prstGeom>
              <a:noFill/>
              <a:ln cap="flat" cmpd="sng" w="19050">
                <a:solidFill>
                  <a:schemeClr val="dk1"/>
                </a:solidFill>
                <a:prstDash val="solid"/>
                <a:round/>
                <a:headEnd len="med" w="med" type="none"/>
                <a:tailEnd len="med" w="med" type="none"/>
              </a:ln>
            </p:spPr>
          </p:cxnSp>
          <p:sp>
            <p:nvSpPr>
              <p:cNvPr id="4641" name="Google Shape;4641;p78"/>
              <p:cNvSpPr txBox="1"/>
              <p:nvPr/>
            </p:nvSpPr>
            <p:spPr>
              <a:xfrm>
                <a:off x="3737527" y="2881658"/>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sp>
            <p:nvSpPr>
              <p:cNvPr id="4642" name="Google Shape;4642;p78"/>
              <p:cNvSpPr txBox="1"/>
              <p:nvPr/>
            </p:nvSpPr>
            <p:spPr>
              <a:xfrm>
                <a:off x="4783690" y="2883245"/>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grpSp>
            <p:nvGrpSpPr>
              <p:cNvPr id="4643" name="Google Shape;4643;p78"/>
              <p:cNvGrpSpPr/>
              <p:nvPr/>
            </p:nvGrpSpPr>
            <p:grpSpPr>
              <a:xfrm>
                <a:off x="3670217" y="2586162"/>
                <a:ext cx="731126" cy="344556"/>
                <a:chOff x="7493876" y="2774731"/>
                <a:chExt cx="1481958" cy="894622"/>
              </a:xfrm>
            </p:grpSpPr>
            <p:sp>
              <p:nvSpPr>
                <p:cNvPr id="4644" name="Google Shape;4644;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645" name="Google Shape;4645;p78"/>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646" name="Google Shape;4646;p78"/>
                <p:cNvGrpSpPr/>
                <p:nvPr/>
              </p:nvGrpSpPr>
              <p:grpSpPr>
                <a:xfrm>
                  <a:off x="7713663" y="2848339"/>
                  <a:ext cx="1042107" cy="425543"/>
                  <a:chOff x="7786941" y="2884917"/>
                  <a:chExt cx="897649" cy="353919"/>
                </a:xfrm>
              </p:grpSpPr>
              <p:sp>
                <p:nvSpPr>
                  <p:cNvPr id="4647" name="Google Shape;4647;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8" name="Google Shape;4648;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49" name="Google Shape;4649;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0" name="Google Shape;4650;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651" name="Google Shape;4651;p78"/>
              <p:cNvGrpSpPr/>
              <p:nvPr/>
            </p:nvGrpSpPr>
            <p:grpSpPr>
              <a:xfrm>
                <a:off x="4703149" y="2589549"/>
                <a:ext cx="731126" cy="344556"/>
                <a:chOff x="7493876" y="2774731"/>
                <a:chExt cx="1481958" cy="894622"/>
              </a:xfrm>
            </p:grpSpPr>
            <p:sp>
              <p:nvSpPr>
                <p:cNvPr id="4652" name="Google Shape;4652;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653" name="Google Shape;4653;p78"/>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654" name="Google Shape;4654;p78"/>
                <p:cNvGrpSpPr/>
                <p:nvPr/>
              </p:nvGrpSpPr>
              <p:grpSpPr>
                <a:xfrm>
                  <a:off x="7713663" y="2848339"/>
                  <a:ext cx="1042107" cy="425543"/>
                  <a:chOff x="7786941" y="2884917"/>
                  <a:chExt cx="897649" cy="353919"/>
                </a:xfrm>
              </p:grpSpPr>
              <p:sp>
                <p:nvSpPr>
                  <p:cNvPr id="4655" name="Google Shape;4655;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6" name="Google Shape;4656;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7" name="Google Shape;4657;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58" name="Google Shape;4658;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grpSp>
          <p:nvGrpSpPr>
            <p:cNvPr id="4659" name="Google Shape;4659;p78"/>
            <p:cNvGrpSpPr/>
            <p:nvPr/>
          </p:nvGrpSpPr>
          <p:grpSpPr>
            <a:xfrm>
              <a:off x="7734300" y="1138202"/>
              <a:ext cx="1764058" cy="965200"/>
              <a:chOff x="3670217" y="2254595"/>
              <a:chExt cx="1764058" cy="965200"/>
            </a:xfrm>
          </p:grpSpPr>
          <p:sp>
            <p:nvSpPr>
              <p:cNvPr id="4660" name="Google Shape;4660;p78"/>
              <p:cNvSpPr txBox="1"/>
              <p:nvPr/>
            </p:nvSpPr>
            <p:spPr>
              <a:xfrm>
                <a:off x="3858177" y="2254595"/>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a:t>
                </a:r>
                <a:endParaRPr/>
              </a:p>
            </p:txBody>
          </p:sp>
          <p:sp>
            <p:nvSpPr>
              <p:cNvPr id="4661" name="Google Shape;4661;p78"/>
              <p:cNvSpPr txBox="1"/>
              <p:nvPr/>
            </p:nvSpPr>
            <p:spPr>
              <a:xfrm>
                <a:off x="4888228" y="2259358"/>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t>
                </a:r>
                <a:endParaRPr/>
              </a:p>
            </p:txBody>
          </p:sp>
          <p:cxnSp>
            <p:nvCxnSpPr>
              <p:cNvPr id="4662" name="Google Shape;4662;p78"/>
              <p:cNvCxnSpPr/>
              <p:nvPr/>
            </p:nvCxnSpPr>
            <p:spPr>
              <a:xfrm>
                <a:off x="4399515" y="2772120"/>
                <a:ext cx="323850" cy="0"/>
              </a:xfrm>
              <a:prstGeom prst="straightConnector1">
                <a:avLst/>
              </a:prstGeom>
              <a:noFill/>
              <a:ln cap="flat" cmpd="sng" w="19050">
                <a:solidFill>
                  <a:schemeClr val="dk1"/>
                </a:solidFill>
                <a:prstDash val="solid"/>
                <a:round/>
                <a:headEnd len="med" w="med" type="none"/>
                <a:tailEnd len="med" w="med" type="none"/>
              </a:ln>
            </p:spPr>
          </p:cxnSp>
          <p:sp>
            <p:nvSpPr>
              <p:cNvPr id="4663" name="Google Shape;4663;p78"/>
              <p:cNvSpPr txBox="1"/>
              <p:nvPr/>
            </p:nvSpPr>
            <p:spPr>
              <a:xfrm>
                <a:off x="3737527" y="2881658"/>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sp>
            <p:nvSpPr>
              <p:cNvPr id="4664" name="Google Shape;4664;p78"/>
              <p:cNvSpPr txBox="1"/>
              <p:nvPr/>
            </p:nvSpPr>
            <p:spPr>
              <a:xfrm>
                <a:off x="4783690" y="2883245"/>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grpSp>
            <p:nvGrpSpPr>
              <p:cNvPr id="4665" name="Google Shape;4665;p78"/>
              <p:cNvGrpSpPr/>
              <p:nvPr/>
            </p:nvGrpSpPr>
            <p:grpSpPr>
              <a:xfrm>
                <a:off x="3670217" y="2586162"/>
                <a:ext cx="731126" cy="344556"/>
                <a:chOff x="7493876" y="2774731"/>
                <a:chExt cx="1481958" cy="894622"/>
              </a:xfrm>
            </p:grpSpPr>
            <p:sp>
              <p:nvSpPr>
                <p:cNvPr id="4666" name="Google Shape;4666;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667" name="Google Shape;4667;p78"/>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668" name="Google Shape;4668;p78"/>
                <p:cNvGrpSpPr/>
                <p:nvPr/>
              </p:nvGrpSpPr>
              <p:grpSpPr>
                <a:xfrm>
                  <a:off x="7713663" y="2848339"/>
                  <a:ext cx="1042107" cy="425543"/>
                  <a:chOff x="7786941" y="2884917"/>
                  <a:chExt cx="897649" cy="353919"/>
                </a:xfrm>
              </p:grpSpPr>
              <p:sp>
                <p:nvSpPr>
                  <p:cNvPr id="4669" name="Google Shape;4669;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0" name="Google Shape;4670;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1" name="Google Shape;4671;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2" name="Google Shape;4672;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673" name="Google Shape;4673;p78"/>
              <p:cNvGrpSpPr/>
              <p:nvPr/>
            </p:nvGrpSpPr>
            <p:grpSpPr>
              <a:xfrm>
                <a:off x="4703149" y="2589549"/>
                <a:ext cx="731126" cy="344556"/>
                <a:chOff x="7493876" y="2774731"/>
                <a:chExt cx="1481958" cy="894622"/>
              </a:xfrm>
            </p:grpSpPr>
            <p:sp>
              <p:nvSpPr>
                <p:cNvPr id="4674" name="Google Shape;4674;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675" name="Google Shape;4675;p78"/>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676" name="Google Shape;4676;p78"/>
                <p:cNvGrpSpPr/>
                <p:nvPr/>
              </p:nvGrpSpPr>
              <p:grpSpPr>
                <a:xfrm>
                  <a:off x="7713663" y="2848339"/>
                  <a:ext cx="1042107" cy="425543"/>
                  <a:chOff x="7786941" y="2884917"/>
                  <a:chExt cx="897649" cy="353919"/>
                </a:xfrm>
              </p:grpSpPr>
              <p:sp>
                <p:nvSpPr>
                  <p:cNvPr id="4677" name="Google Shape;4677;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8" name="Google Shape;4678;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79" name="Google Shape;4679;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80" name="Google Shape;4680;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grpSp>
      <p:grpSp>
        <p:nvGrpSpPr>
          <p:cNvPr id="4681" name="Google Shape;4681;p78"/>
          <p:cNvGrpSpPr/>
          <p:nvPr/>
        </p:nvGrpSpPr>
        <p:grpSpPr>
          <a:xfrm>
            <a:off x="3244703" y="3195320"/>
            <a:ext cx="1748069" cy="467910"/>
            <a:chOff x="3229463" y="3119120"/>
            <a:chExt cx="1748069" cy="467910"/>
          </a:xfrm>
        </p:grpSpPr>
        <p:cxnSp>
          <p:nvCxnSpPr>
            <p:cNvPr id="4682" name="Google Shape;4682;p78"/>
            <p:cNvCxnSpPr/>
            <p:nvPr/>
          </p:nvCxnSpPr>
          <p:spPr>
            <a:xfrm flipH="1">
              <a:off x="4023360" y="3119120"/>
              <a:ext cx="954172" cy="187960"/>
            </a:xfrm>
            <a:prstGeom prst="straightConnector1">
              <a:avLst/>
            </a:prstGeom>
            <a:noFill/>
            <a:ln cap="flat" cmpd="sng" w="9525">
              <a:solidFill>
                <a:srgbClr val="CC0000"/>
              </a:solidFill>
              <a:prstDash val="solid"/>
              <a:round/>
              <a:headEnd len="med" w="med" type="none"/>
              <a:tailEnd len="med" w="med" type="none"/>
            </a:ln>
          </p:spPr>
        </p:cxnSp>
        <p:sp>
          <p:nvSpPr>
            <p:cNvPr id="4683" name="Google Shape;4683;p78"/>
            <p:cNvSpPr txBox="1"/>
            <p:nvPr/>
          </p:nvSpPr>
          <p:spPr>
            <a:xfrm>
              <a:off x="3229463" y="3311570"/>
              <a:ext cx="1516761" cy="27546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Link-layer frame</a:t>
              </a:r>
              <a:endParaRPr/>
            </a:p>
          </p:txBody>
        </p:sp>
      </p:grpSp>
      <p:grpSp>
        <p:nvGrpSpPr>
          <p:cNvPr id="4684" name="Google Shape;4684;p78"/>
          <p:cNvGrpSpPr/>
          <p:nvPr/>
        </p:nvGrpSpPr>
        <p:grpSpPr>
          <a:xfrm>
            <a:off x="4809173" y="2446973"/>
            <a:ext cx="4886325" cy="951547"/>
            <a:chOff x="4672013" y="2614613"/>
            <a:chExt cx="4886325" cy="1157209"/>
          </a:xfrm>
        </p:grpSpPr>
        <p:grpSp>
          <p:nvGrpSpPr>
            <p:cNvPr id="4685" name="Google Shape;4685;p78"/>
            <p:cNvGrpSpPr/>
            <p:nvPr/>
          </p:nvGrpSpPr>
          <p:grpSpPr>
            <a:xfrm>
              <a:off x="4674002" y="3295572"/>
              <a:ext cx="4854575" cy="476250"/>
              <a:chOff x="1427882" y="4286172"/>
              <a:chExt cx="4854575" cy="476250"/>
            </a:xfrm>
          </p:grpSpPr>
          <p:sp>
            <p:nvSpPr>
              <p:cNvPr id="4686" name="Google Shape;4686;p78"/>
              <p:cNvSpPr/>
              <p:nvPr/>
            </p:nvSpPr>
            <p:spPr>
              <a:xfrm>
                <a:off x="1427882" y="4289347"/>
                <a:ext cx="4854575" cy="468313"/>
              </a:xfrm>
              <a:prstGeom prst="rect">
                <a:avLst/>
              </a:prstGeom>
              <a:gradFill>
                <a:gsLst>
                  <a:gs pos="0">
                    <a:srgbClr val="CC0000">
                      <a:alpha val="40784"/>
                    </a:srgbClr>
                  </a:gs>
                  <a:gs pos="100000">
                    <a:srgbClr val="CC0000">
                      <a:alpha val="37647"/>
                    </a:srgbClr>
                  </a:gs>
                </a:gsLst>
                <a:lin ang="5400000" scaled="0"/>
              </a:grad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4687" name="Google Shape;4687;p78"/>
              <p:cNvCxnSpPr/>
              <p:nvPr/>
            </p:nvCxnSpPr>
            <p:spPr>
              <a:xfrm>
                <a:off x="2791545" y="4287759"/>
                <a:ext cx="0" cy="468313"/>
              </a:xfrm>
              <a:prstGeom prst="straightConnector1">
                <a:avLst/>
              </a:prstGeom>
              <a:noFill/>
              <a:ln cap="flat" cmpd="sng" w="9525">
                <a:solidFill>
                  <a:srgbClr val="CC0000"/>
                </a:solidFill>
                <a:prstDash val="solid"/>
                <a:round/>
                <a:headEnd len="med" w="med" type="none"/>
                <a:tailEnd len="med" w="med" type="none"/>
              </a:ln>
            </p:spPr>
          </p:cxnSp>
          <p:cxnSp>
            <p:nvCxnSpPr>
              <p:cNvPr id="4688" name="Google Shape;4688;p78"/>
              <p:cNvCxnSpPr/>
              <p:nvPr/>
            </p:nvCxnSpPr>
            <p:spPr>
              <a:xfrm>
                <a:off x="2313707" y="4286172"/>
                <a:ext cx="0" cy="468313"/>
              </a:xfrm>
              <a:prstGeom prst="straightConnector1">
                <a:avLst/>
              </a:prstGeom>
              <a:noFill/>
              <a:ln cap="flat" cmpd="sng" w="9525">
                <a:solidFill>
                  <a:srgbClr val="CC0000"/>
                </a:solidFill>
                <a:prstDash val="solid"/>
                <a:round/>
                <a:headEnd len="med" w="med" type="none"/>
                <a:tailEnd len="med" w="med" type="none"/>
              </a:ln>
            </p:spPr>
          </p:cxnSp>
          <p:cxnSp>
            <p:nvCxnSpPr>
              <p:cNvPr id="4689" name="Google Shape;4689;p78"/>
              <p:cNvCxnSpPr/>
              <p:nvPr/>
            </p:nvCxnSpPr>
            <p:spPr>
              <a:xfrm>
                <a:off x="1867620" y="4294109"/>
                <a:ext cx="0" cy="468313"/>
              </a:xfrm>
              <a:prstGeom prst="straightConnector1">
                <a:avLst/>
              </a:prstGeom>
              <a:noFill/>
              <a:ln cap="flat" cmpd="sng" w="9525">
                <a:solidFill>
                  <a:srgbClr val="CC0000"/>
                </a:solidFill>
                <a:prstDash val="solid"/>
                <a:round/>
                <a:headEnd len="med" w="med" type="none"/>
                <a:tailEnd len="med" w="med" type="none"/>
              </a:ln>
            </p:spPr>
          </p:cxnSp>
          <p:grpSp>
            <p:nvGrpSpPr>
              <p:cNvPr id="4690" name="Google Shape;4690;p78"/>
              <p:cNvGrpSpPr/>
              <p:nvPr/>
            </p:nvGrpSpPr>
            <p:grpSpPr>
              <a:xfrm>
                <a:off x="2865478" y="4319509"/>
                <a:ext cx="3402012" cy="414337"/>
                <a:chOff x="8090620" y="3748009"/>
                <a:chExt cx="3402012" cy="414337"/>
              </a:xfrm>
            </p:grpSpPr>
            <p:cxnSp>
              <p:nvCxnSpPr>
                <p:cNvPr id="4691" name="Google Shape;4691;p78"/>
                <p:cNvCxnSpPr/>
                <p:nvPr/>
              </p:nvCxnSpPr>
              <p:spPr>
                <a:xfrm>
                  <a:off x="8743763" y="4053716"/>
                  <a:ext cx="857250" cy="0"/>
                </a:xfrm>
                <a:prstGeom prst="straightConnector1">
                  <a:avLst/>
                </a:prstGeom>
                <a:noFill/>
                <a:ln cap="flat" cmpd="sng" w="9525">
                  <a:solidFill>
                    <a:schemeClr val="dk1"/>
                  </a:solidFill>
                  <a:prstDash val="solid"/>
                  <a:round/>
                  <a:headEnd len="med" w="med" type="none"/>
                  <a:tailEnd len="med" w="med" type="triangle"/>
                </a:ln>
              </p:spPr>
            </p:cxnSp>
            <p:sp>
              <p:nvSpPr>
                <p:cNvPr id="4692" name="Google Shape;4692;p78"/>
                <p:cNvSpPr/>
                <p:nvPr/>
              </p:nvSpPr>
              <p:spPr>
                <a:xfrm>
                  <a:off x="8090620" y="3751184"/>
                  <a:ext cx="3402012" cy="401638"/>
                </a:xfrm>
                <a:prstGeom prst="rect">
                  <a:avLst/>
                </a:prstGeom>
                <a:solidFill>
                  <a:srgbClr val="66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4693" name="Google Shape;4693;p78"/>
                <p:cNvCxnSpPr/>
                <p:nvPr/>
              </p:nvCxnSpPr>
              <p:spPr>
                <a:xfrm>
                  <a:off x="8174757" y="3751184"/>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694" name="Google Shape;4694;p78"/>
                <p:cNvCxnSpPr/>
                <p:nvPr/>
              </p:nvCxnSpPr>
              <p:spPr>
                <a:xfrm>
                  <a:off x="8133482" y="3749596"/>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695" name="Google Shape;4695;p78"/>
                <p:cNvCxnSpPr/>
                <p:nvPr/>
              </p:nvCxnSpPr>
              <p:spPr>
                <a:xfrm>
                  <a:off x="8250957" y="3751184"/>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696" name="Google Shape;4696;p78"/>
                <p:cNvCxnSpPr/>
                <p:nvPr/>
              </p:nvCxnSpPr>
              <p:spPr>
                <a:xfrm>
                  <a:off x="8292232" y="3748009"/>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697" name="Google Shape;4697;p78"/>
                <p:cNvCxnSpPr/>
                <p:nvPr/>
              </p:nvCxnSpPr>
              <p:spPr>
                <a:xfrm>
                  <a:off x="8346207" y="3748009"/>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698" name="Google Shape;4698;p78"/>
                <p:cNvCxnSpPr/>
                <p:nvPr/>
              </p:nvCxnSpPr>
              <p:spPr>
                <a:xfrm>
                  <a:off x="8412882" y="3748009"/>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699" name="Google Shape;4699;p78"/>
                <p:cNvCxnSpPr/>
                <p:nvPr/>
              </p:nvCxnSpPr>
              <p:spPr>
                <a:xfrm>
                  <a:off x="8724032" y="3759121"/>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700" name="Google Shape;4700;p78"/>
                <p:cNvCxnSpPr/>
                <p:nvPr/>
              </p:nvCxnSpPr>
              <p:spPr>
                <a:xfrm>
                  <a:off x="9098682" y="3759121"/>
                  <a:ext cx="0" cy="403225"/>
                </a:xfrm>
                <a:prstGeom prst="straightConnector1">
                  <a:avLst/>
                </a:prstGeom>
                <a:noFill/>
                <a:ln cap="flat" cmpd="sng" w="9525">
                  <a:solidFill>
                    <a:schemeClr val="dk1"/>
                  </a:solidFill>
                  <a:prstDash val="solid"/>
                  <a:round/>
                  <a:headEnd len="med" w="med" type="none"/>
                  <a:tailEnd len="med" w="med" type="none"/>
                </a:ln>
              </p:spPr>
            </p:cxnSp>
          </p:grpSp>
          <p:sp>
            <p:nvSpPr>
              <p:cNvPr id="4701" name="Google Shape;4701;p78"/>
              <p:cNvSpPr/>
              <p:nvPr/>
            </p:nvSpPr>
            <p:spPr>
              <a:xfrm>
                <a:off x="2901848" y="4384275"/>
                <a:ext cx="3244616" cy="285690"/>
              </a:xfrm>
              <a:prstGeom prst="rect">
                <a:avLst/>
              </a:pr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02" name="Google Shape;4702;p78"/>
              <p:cNvSpPr txBox="1"/>
              <p:nvPr/>
            </p:nvSpPr>
            <p:spPr>
              <a:xfrm>
                <a:off x="4133520" y="4301715"/>
                <a:ext cx="16700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IPv6 datagram</a:t>
                </a:r>
                <a:endParaRPr/>
              </a:p>
            </p:txBody>
          </p:sp>
        </p:grpSp>
        <p:sp>
          <p:nvSpPr>
            <p:cNvPr id="4703" name="Google Shape;4703;p78"/>
            <p:cNvSpPr/>
            <p:nvPr/>
          </p:nvSpPr>
          <p:spPr>
            <a:xfrm>
              <a:off x="4672013" y="2614613"/>
              <a:ext cx="4886325" cy="685800"/>
            </a:xfrm>
            <a:custGeom>
              <a:rect b="b" l="l" r="r" t="t"/>
              <a:pathLst>
                <a:path extrusionOk="0" h="685800" w="4886325">
                  <a:moveTo>
                    <a:pt x="0" y="685800"/>
                  </a:moveTo>
                  <a:lnTo>
                    <a:pt x="2171700" y="0"/>
                  </a:lnTo>
                  <a:lnTo>
                    <a:pt x="2443162" y="157162"/>
                  </a:lnTo>
                  <a:lnTo>
                    <a:pt x="2493168" y="150018"/>
                  </a:lnTo>
                  <a:lnTo>
                    <a:pt x="4886325" y="685800"/>
                  </a:lnTo>
                  <a:lnTo>
                    <a:pt x="0" y="685800"/>
                  </a:lnTo>
                  <a:close/>
                </a:path>
              </a:pathLst>
            </a:custGeom>
            <a:gradFill>
              <a:gsLst>
                <a:gs pos="0">
                  <a:srgbClr val="F5F7FC"/>
                </a:gs>
                <a:gs pos="100000">
                  <a:srgbClr val="D8D8D8"/>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704" name="Google Shape;4704;p78"/>
          <p:cNvGrpSpPr/>
          <p:nvPr/>
        </p:nvGrpSpPr>
        <p:grpSpPr>
          <a:xfrm>
            <a:off x="6964680" y="2244997"/>
            <a:ext cx="838200" cy="376149"/>
            <a:chOff x="6827520" y="2412637"/>
            <a:chExt cx="838200" cy="376149"/>
          </a:xfrm>
        </p:grpSpPr>
        <p:sp>
          <p:nvSpPr>
            <p:cNvPr id="4705" name="Google Shape;4705;p78"/>
            <p:cNvSpPr/>
            <p:nvPr/>
          </p:nvSpPr>
          <p:spPr>
            <a:xfrm>
              <a:off x="7178040" y="2468880"/>
              <a:ext cx="487680" cy="304800"/>
            </a:xfrm>
            <a:prstGeom prst="rightArrow">
              <a:avLst>
                <a:gd fmla="val 50000" name="adj1"/>
                <a:gd fmla="val 50000" name="adj2"/>
              </a:avLst>
            </a:prstGeom>
            <a:gradFill>
              <a:gsLst>
                <a:gs pos="0">
                  <a:srgbClr val="F5F7FC"/>
                </a:gs>
                <a:gs pos="100000">
                  <a:srgbClr val="CC000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4706" name="Google Shape;4706;p78"/>
            <p:cNvGrpSpPr/>
            <p:nvPr/>
          </p:nvGrpSpPr>
          <p:grpSpPr>
            <a:xfrm>
              <a:off x="6827520" y="2412637"/>
              <a:ext cx="334944" cy="376149"/>
              <a:chOff x="335231" y="4406992"/>
              <a:chExt cx="1251280" cy="2136350"/>
            </a:xfrm>
          </p:grpSpPr>
          <p:sp>
            <p:nvSpPr>
              <p:cNvPr id="4707" name="Google Shape;4707;p78"/>
              <p:cNvSpPr/>
              <p:nvPr/>
            </p:nvSpPr>
            <p:spPr>
              <a:xfrm>
                <a:off x="335231" y="4406992"/>
                <a:ext cx="965619" cy="2136350"/>
              </a:xfrm>
              <a:custGeom>
                <a:rect b="b" l="l" r="r" t="t"/>
                <a:pathLst>
                  <a:path extrusionOk="0" h="2138362" w="966787">
                    <a:moveTo>
                      <a:pt x="0" y="0"/>
                    </a:moveTo>
                    <a:lnTo>
                      <a:pt x="0" y="1190625"/>
                    </a:lnTo>
                    <a:lnTo>
                      <a:pt x="966787" y="2138362"/>
                    </a:lnTo>
                    <a:cubicBezTo>
                      <a:pt x="965200" y="1673225"/>
                      <a:pt x="963612" y="1208087"/>
                      <a:pt x="962025" y="742950"/>
                    </a:cubicBezTo>
                    <a:lnTo>
                      <a:pt x="0" y="0"/>
                    </a:lnTo>
                    <a:close/>
                  </a:path>
                </a:pathLst>
              </a:custGeom>
              <a:solidFill>
                <a:srgbClr val="CC00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8" name="Google Shape;4708;p78"/>
              <p:cNvSpPr/>
              <p:nvPr/>
            </p:nvSpPr>
            <p:spPr>
              <a:xfrm>
                <a:off x="351325" y="4411451"/>
                <a:ext cx="1235186" cy="771586"/>
              </a:xfrm>
              <a:custGeom>
                <a:rect b="b" l="l" r="r" t="t"/>
                <a:pathLst>
                  <a:path extrusionOk="0" h="757496" w="1238250">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09" name="Google Shape;4709;p78"/>
              <p:cNvSpPr/>
              <p:nvPr/>
            </p:nvSpPr>
            <p:spPr>
              <a:xfrm>
                <a:off x="1296825" y="5178575"/>
                <a:ext cx="289686" cy="1351389"/>
              </a:xfrm>
              <a:prstGeom prst="rect">
                <a:avLst/>
              </a:prstGeom>
              <a:solidFill>
                <a:srgbClr val="EBAD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sp>
        <p:nvSpPr>
          <p:cNvPr id="4710" name="Google Shape;4710;p78"/>
          <p:cNvSpPr txBox="1"/>
          <p:nvPr/>
        </p:nvSpPr>
        <p:spPr>
          <a:xfrm>
            <a:off x="4831080" y="3383280"/>
            <a:ext cx="48790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The usual: datagram as payload in link-layer frame</a:t>
            </a:r>
            <a:endParaRPr/>
          </a:p>
        </p:txBody>
      </p:sp>
      <p:grpSp>
        <p:nvGrpSpPr>
          <p:cNvPr id="4711" name="Google Shape;4711;p78"/>
          <p:cNvGrpSpPr/>
          <p:nvPr/>
        </p:nvGrpSpPr>
        <p:grpSpPr>
          <a:xfrm>
            <a:off x="4282206" y="4080603"/>
            <a:ext cx="5834767" cy="1826360"/>
            <a:chOff x="4282206" y="4080603"/>
            <a:chExt cx="5834767" cy="1826360"/>
          </a:xfrm>
        </p:grpSpPr>
        <p:grpSp>
          <p:nvGrpSpPr>
            <p:cNvPr id="4712" name="Google Shape;4712;p78"/>
            <p:cNvGrpSpPr/>
            <p:nvPr/>
          </p:nvGrpSpPr>
          <p:grpSpPr>
            <a:xfrm>
              <a:off x="5980176" y="4080603"/>
              <a:ext cx="2432304" cy="1726090"/>
              <a:chOff x="5705856" y="2038443"/>
              <a:chExt cx="2432304" cy="1726090"/>
            </a:xfrm>
          </p:grpSpPr>
          <p:sp>
            <p:nvSpPr>
              <p:cNvPr id="4713" name="Google Shape;4713;p78"/>
              <p:cNvSpPr/>
              <p:nvPr/>
            </p:nvSpPr>
            <p:spPr>
              <a:xfrm rot="659626">
                <a:off x="5879224" y="2228808"/>
                <a:ext cx="2125934" cy="1345360"/>
              </a:xfrm>
              <a:custGeom>
                <a:rect b="b" l="l" r="r" t="t"/>
                <a:pathLst>
                  <a:path extrusionOk="0" h="11611" w="10003">
                    <a:moveTo>
                      <a:pt x="5770" y="126"/>
                    </a:moveTo>
                    <a:cubicBezTo>
                      <a:pt x="5196" y="245"/>
                      <a:pt x="4120" y="456"/>
                      <a:pt x="3456" y="756"/>
                    </a:cubicBezTo>
                    <a:cubicBezTo>
                      <a:pt x="2793" y="1055"/>
                      <a:pt x="2166" y="1460"/>
                      <a:pt x="1806" y="1896"/>
                    </a:cubicBezTo>
                    <a:cubicBezTo>
                      <a:pt x="1448" y="2331"/>
                      <a:pt x="1600" y="2977"/>
                      <a:pt x="1322" y="3397"/>
                    </a:cubicBezTo>
                    <a:cubicBezTo>
                      <a:pt x="1044" y="3816"/>
                      <a:pt x="354" y="3846"/>
                      <a:pt x="156" y="4417"/>
                    </a:cubicBezTo>
                    <a:cubicBezTo>
                      <a:pt x="-41" y="4987"/>
                      <a:pt x="-52" y="6057"/>
                      <a:pt x="121" y="6847"/>
                    </a:cubicBezTo>
                    <a:cubicBezTo>
                      <a:pt x="294" y="7637"/>
                      <a:pt x="660" y="8634"/>
                      <a:pt x="1194" y="9155"/>
                    </a:cubicBezTo>
                    <a:cubicBezTo>
                      <a:pt x="1728" y="9676"/>
                      <a:pt x="2691" y="9563"/>
                      <a:pt x="3328" y="9972"/>
                    </a:cubicBezTo>
                    <a:cubicBezTo>
                      <a:pt x="3965" y="10381"/>
                      <a:pt x="4455" y="11637"/>
                      <a:pt x="5017" y="11611"/>
                    </a:cubicBezTo>
                    <a:cubicBezTo>
                      <a:pt x="5579" y="11585"/>
                      <a:pt x="6246" y="10107"/>
                      <a:pt x="6703" y="9818"/>
                    </a:cubicBezTo>
                    <a:cubicBezTo>
                      <a:pt x="7160" y="9529"/>
                      <a:pt x="7465" y="10013"/>
                      <a:pt x="7761" y="9878"/>
                    </a:cubicBezTo>
                    <a:cubicBezTo>
                      <a:pt x="8057" y="9743"/>
                      <a:pt x="8317" y="9548"/>
                      <a:pt x="8496" y="9007"/>
                    </a:cubicBezTo>
                    <a:cubicBezTo>
                      <a:pt x="8675" y="8468"/>
                      <a:pt x="8604" y="7361"/>
                      <a:pt x="8855" y="6638"/>
                    </a:cubicBezTo>
                    <a:cubicBezTo>
                      <a:pt x="9106" y="5915"/>
                      <a:pt x="9957" y="5511"/>
                      <a:pt x="10001" y="4671"/>
                    </a:cubicBezTo>
                    <a:cubicBezTo>
                      <a:pt x="10047" y="3830"/>
                      <a:pt x="9402" y="2308"/>
                      <a:pt x="9124" y="1566"/>
                    </a:cubicBezTo>
                    <a:cubicBezTo>
                      <a:pt x="8846" y="823"/>
                      <a:pt x="8702" y="471"/>
                      <a:pt x="8334" y="216"/>
                    </a:cubicBezTo>
                    <a:cubicBezTo>
                      <a:pt x="7968" y="-39"/>
                      <a:pt x="7349" y="20"/>
                      <a:pt x="6918" y="5"/>
                    </a:cubicBezTo>
                    <a:cubicBezTo>
                      <a:pt x="6488" y="-9"/>
                      <a:pt x="6345" y="5"/>
                      <a:pt x="5770" y="126"/>
                    </a:cubicBezTo>
                    <a:close/>
                  </a:path>
                </a:pathLst>
              </a:custGeom>
              <a:solidFill>
                <a:srgbClr val="9CDF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4714" name="Google Shape;4714;p78"/>
              <p:cNvGrpSpPr/>
              <p:nvPr/>
            </p:nvGrpSpPr>
            <p:grpSpPr>
              <a:xfrm>
                <a:off x="5705856" y="2321052"/>
                <a:ext cx="2432304" cy="1054608"/>
                <a:chOff x="5705856" y="2321052"/>
                <a:chExt cx="2432304" cy="1054608"/>
              </a:xfrm>
            </p:grpSpPr>
            <p:cxnSp>
              <p:nvCxnSpPr>
                <p:cNvPr id="4715" name="Google Shape;4715;p78"/>
                <p:cNvCxnSpPr/>
                <p:nvPr/>
              </p:nvCxnSpPr>
              <p:spPr>
                <a:xfrm>
                  <a:off x="5705856" y="2811780"/>
                  <a:ext cx="2432304" cy="0"/>
                </a:xfrm>
                <a:prstGeom prst="straightConnector1">
                  <a:avLst/>
                </a:prstGeom>
                <a:noFill/>
                <a:ln cap="flat" cmpd="sng" w="19050">
                  <a:solidFill>
                    <a:schemeClr val="dk1"/>
                  </a:solidFill>
                  <a:prstDash val="solid"/>
                  <a:miter lim="800000"/>
                  <a:headEnd len="sm" w="sm" type="none"/>
                  <a:tailEnd len="sm" w="sm" type="none"/>
                </a:ln>
              </p:spPr>
            </p:cxnSp>
            <p:cxnSp>
              <p:nvCxnSpPr>
                <p:cNvPr id="4716" name="Google Shape;4716;p78"/>
                <p:cNvCxnSpPr>
                  <a:stCxn id="4717" idx="5"/>
                </p:cNvCxnSpPr>
                <p:nvPr/>
              </p:nvCxnSpPr>
              <p:spPr>
                <a:xfrm flipH="1" rot="10800000">
                  <a:off x="6858545" y="2397201"/>
                  <a:ext cx="83400" cy="885000"/>
                </a:xfrm>
                <a:prstGeom prst="straightConnector1">
                  <a:avLst/>
                </a:prstGeom>
                <a:noFill/>
                <a:ln cap="flat" cmpd="sng" w="19050">
                  <a:solidFill>
                    <a:schemeClr val="dk1"/>
                  </a:solidFill>
                  <a:prstDash val="solid"/>
                  <a:miter lim="800000"/>
                  <a:headEnd len="sm" w="sm" type="none"/>
                  <a:tailEnd len="sm" w="sm" type="none"/>
                </a:ln>
              </p:spPr>
            </p:cxnSp>
            <p:cxnSp>
              <p:nvCxnSpPr>
                <p:cNvPr id="4718" name="Google Shape;4718;p78"/>
                <p:cNvCxnSpPr>
                  <a:stCxn id="4719" idx="2"/>
                </p:cNvCxnSpPr>
                <p:nvPr/>
              </p:nvCxnSpPr>
              <p:spPr>
                <a:xfrm flipH="1" rot="10800000">
                  <a:off x="6858272" y="2805810"/>
                  <a:ext cx="734400" cy="396000"/>
                </a:xfrm>
                <a:prstGeom prst="straightConnector1">
                  <a:avLst/>
                </a:prstGeom>
                <a:noFill/>
                <a:ln cap="flat" cmpd="sng" w="19050">
                  <a:solidFill>
                    <a:schemeClr val="dk1"/>
                  </a:solidFill>
                  <a:prstDash val="solid"/>
                  <a:miter lim="800000"/>
                  <a:headEnd len="sm" w="sm" type="none"/>
                  <a:tailEnd len="sm" w="sm" type="none"/>
                </a:ln>
              </p:spPr>
            </p:cxnSp>
            <p:cxnSp>
              <p:nvCxnSpPr>
                <p:cNvPr id="4720" name="Google Shape;4720;p78"/>
                <p:cNvCxnSpPr>
                  <a:stCxn id="4721" idx="2"/>
                  <a:endCxn id="4722" idx="2"/>
                </p:cNvCxnSpPr>
                <p:nvPr/>
              </p:nvCxnSpPr>
              <p:spPr>
                <a:xfrm flipH="1" rot="10800000">
                  <a:off x="6218192" y="2413998"/>
                  <a:ext cx="714900" cy="387000"/>
                </a:xfrm>
                <a:prstGeom prst="straightConnector1">
                  <a:avLst/>
                </a:prstGeom>
                <a:noFill/>
                <a:ln cap="flat" cmpd="sng" w="19050">
                  <a:solidFill>
                    <a:schemeClr val="dk1"/>
                  </a:solidFill>
                  <a:prstDash val="solid"/>
                  <a:miter lim="800000"/>
                  <a:headEnd len="sm" w="sm" type="none"/>
                  <a:tailEnd len="sm" w="sm" type="none"/>
                </a:ln>
              </p:spPr>
            </p:cxnSp>
            <p:cxnSp>
              <p:nvCxnSpPr>
                <p:cNvPr id="4723" name="Google Shape;4723;p78"/>
                <p:cNvCxnSpPr>
                  <a:stCxn id="4724" idx="4"/>
                </p:cNvCxnSpPr>
                <p:nvPr/>
              </p:nvCxnSpPr>
              <p:spPr>
                <a:xfrm>
                  <a:off x="6219784" y="2880798"/>
                  <a:ext cx="646200" cy="321000"/>
                </a:xfrm>
                <a:prstGeom prst="straightConnector1">
                  <a:avLst/>
                </a:prstGeom>
                <a:noFill/>
                <a:ln cap="flat" cmpd="sng" w="19050">
                  <a:solidFill>
                    <a:schemeClr val="dk1"/>
                  </a:solidFill>
                  <a:prstDash val="solid"/>
                  <a:miter lim="800000"/>
                  <a:headEnd len="sm" w="sm" type="none"/>
                  <a:tailEnd len="sm" w="sm" type="none"/>
                </a:ln>
              </p:spPr>
            </p:cxnSp>
            <p:cxnSp>
              <p:nvCxnSpPr>
                <p:cNvPr id="4725" name="Google Shape;4725;p78"/>
                <p:cNvCxnSpPr>
                  <a:endCxn id="4726" idx="2"/>
                </p:cNvCxnSpPr>
                <p:nvPr/>
              </p:nvCxnSpPr>
              <p:spPr>
                <a:xfrm>
                  <a:off x="6943685" y="2415978"/>
                  <a:ext cx="661200" cy="374400"/>
                </a:xfrm>
                <a:prstGeom prst="straightConnector1">
                  <a:avLst/>
                </a:prstGeom>
                <a:noFill/>
                <a:ln cap="flat" cmpd="sng" w="19050">
                  <a:solidFill>
                    <a:schemeClr val="dk1"/>
                  </a:solidFill>
                  <a:prstDash val="solid"/>
                  <a:miter lim="800000"/>
                  <a:headEnd len="sm" w="sm" type="none"/>
                  <a:tailEnd len="sm" w="sm" type="none"/>
                </a:ln>
              </p:spPr>
            </p:cxnSp>
            <p:grpSp>
              <p:nvGrpSpPr>
                <p:cNvPr id="4727" name="Google Shape;4727;p78"/>
                <p:cNvGrpSpPr/>
                <p:nvPr/>
              </p:nvGrpSpPr>
              <p:grpSpPr>
                <a:xfrm>
                  <a:off x="5974080" y="2321052"/>
                  <a:ext cx="1878278" cy="1054608"/>
                  <a:chOff x="5974080" y="2321052"/>
                  <a:chExt cx="1878278" cy="1054608"/>
                </a:xfrm>
              </p:grpSpPr>
              <p:grpSp>
                <p:nvGrpSpPr>
                  <p:cNvPr id="4728" name="Google Shape;4728;p78"/>
                  <p:cNvGrpSpPr/>
                  <p:nvPr/>
                </p:nvGrpSpPr>
                <p:grpSpPr>
                  <a:xfrm>
                    <a:off x="5974080" y="2708148"/>
                    <a:ext cx="491438" cy="266700"/>
                    <a:chOff x="7493876" y="2774731"/>
                    <a:chExt cx="1481958" cy="894622"/>
                  </a:xfrm>
                </p:grpSpPr>
                <p:sp>
                  <p:nvSpPr>
                    <p:cNvPr id="4729" name="Google Shape;4729;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724" name="Google Shape;4724;p78"/>
                    <p:cNvSpPr/>
                    <p:nvPr/>
                  </p:nvSpPr>
                  <p:spPr>
                    <a:xfrm>
                      <a:off x="7494729" y="2774731"/>
                      <a:ext cx="1480163" cy="579140"/>
                    </a:xfrm>
                    <a:prstGeom prst="ellipse">
                      <a:avLst/>
                    </a:prstGeom>
                    <a:solidFill>
                      <a:srgbClr val="B8C2C9"/>
                    </a:soli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730" name="Google Shape;4730;p78"/>
                    <p:cNvGrpSpPr/>
                    <p:nvPr/>
                  </p:nvGrpSpPr>
                  <p:grpSpPr>
                    <a:xfrm>
                      <a:off x="7713663" y="2848339"/>
                      <a:ext cx="1042107" cy="425543"/>
                      <a:chOff x="7786941" y="2884917"/>
                      <a:chExt cx="897649" cy="353919"/>
                    </a:xfrm>
                  </p:grpSpPr>
                  <p:sp>
                    <p:nvSpPr>
                      <p:cNvPr id="4731" name="Google Shape;4731;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2" name="Google Shape;4732;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3" name="Google Shape;4733;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1" name="Google Shape;4721;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734" name="Google Shape;4734;p78"/>
                  <p:cNvGrpSpPr/>
                  <p:nvPr/>
                </p:nvGrpSpPr>
                <p:grpSpPr>
                  <a:xfrm>
                    <a:off x="7360920" y="2697480"/>
                    <a:ext cx="491438" cy="266700"/>
                    <a:chOff x="7493876" y="2774731"/>
                    <a:chExt cx="1481958" cy="894622"/>
                  </a:xfrm>
                </p:grpSpPr>
                <p:sp>
                  <p:nvSpPr>
                    <p:cNvPr id="4735" name="Google Shape;4735;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736" name="Google Shape;4736;p78"/>
                    <p:cNvSpPr/>
                    <p:nvPr/>
                  </p:nvSpPr>
                  <p:spPr>
                    <a:xfrm>
                      <a:off x="7494729" y="2774731"/>
                      <a:ext cx="1480163" cy="579140"/>
                    </a:xfrm>
                    <a:prstGeom prst="ellipse">
                      <a:avLst/>
                    </a:prstGeom>
                    <a:solidFill>
                      <a:srgbClr val="B8C2C9"/>
                    </a:soli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737" name="Google Shape;4737;p78"/>
                    <p:cNvGrpSpPr/>
                    <p:nvPr/>
                  </p:nvGrpSpPr>
                  <p:grpSpPr>
                    <a:xfrm>
                      <a:off x="7713663" y="2848339"/>
                      <a:ext cx="1042107" cy="425543"/>
                      <a:chOff x="7786941" y="2884917"/>
                      <a:chExt cx="897649" cy="353919"/>
                    </a:xfrm>
                  </p:grpSpPr>
                  <p:sp>
                    <p:nvSpPr>
                      <p:cNvPr id="4738" name="Google Shape;4738;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39" name="Google Shape;4739;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0" name="Google Shape;4740;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6" name="Google Shape;4726;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741" name="Google Shape;4741;p78"/>
                  <p:cNvGrpSpPr/>
                  <p:nvPr/>
                </p:nvGrpSpPr>
                <p:grpSpPr>
                  <a:xfrm>
                    <a:off x="6614160" y="3108960"/>
                    <a:ext cx="491438" cy="266700"/>
                    <a:chOff x="7493876" y="2774731"/>
                    <a:chExt cx="1481958" cy="894622"/>
                  </a:xfrm>
                </p:grpSpPr>
                <p:sp>
                  <p:nvSpPr>
                    <p:cNvPr id="4717" name="Google Shape;4717;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742" name="Google Shape;4742;p78"/>
                    <p:cNvSpPr/>
                    <p:nvPr/>
                  </p:nvSpPr>
                  <p:spPr>
                    <a:xfrm>
                      <a:off x="7494729" y="2774731"/>
                      <a:ext cx="1480163" cy="579140"/>
                    </a:xfrm>
                    <a:prstGeom prst="ellipse">
                      <a:avLst/>
                    </a:prstGeom>
                    <a:solidFill>
                      <a:srgbClr val="B8C2C9"/>
                    </a:soli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743" name="Google Shape;4743;p78"/>
                    <p:cNvGrpSpPr/>
                    <p:nvPr/>
                  </p:nvGrpSpPr>
                  <p:grpSpPr>
                    <a:xfrm>
                      <a:off x="7713663" y="2848339"/>
                      <a:ext cx="1042107" cy="425543"/>
                      <a:chOff x="7786941" y="2884917"/>
                      <a:chExt cx="897649" cy="353919"/>
                    </a:xfrm>
                  </p:grpSpPr>
                  <p:sp>
                    <p:nvSpPr>
                      <p:cNvPr id="4744" name="Google Shape;4744;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5" name="Google Shape;4745;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46" name="Google Shape;4746;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19" name="Google Shape;4719;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747" name="Google Shape;4747;p78"/>
                  <p:cNvGrpSpPr/>
                  <p:nvPr/>
                </p:nvGrpSpPr>
                <p:grpSpPr>
                  <a:xfrm>
                    <a:off x="6688836" y="2321052"/>
                    <a:ext cx="491438" cy="266700"/>
                    <a:chOff x="7493876" y="2774731"/>
                    <a:chExt cx="1481958" cy="894622"/>
                  </a:xfrm>
                </p:grpSpPr>
                <p:sp>
                  <p:nvSpPr>
                    <p:cNvPr id="4748" name="Google Shape;4748;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749" name="Google Shape;4749;p78"/>
                    <p:cNvSpPr/>
                    <p:nvPr/>
                  </p:nvSpPr>
                  <p:spPr>
                    <a:xfrm>
                      <a:off x="7494729" y="2774731"/>
                      <a:ext cx="1480163" cy="579140"/>
                    </a:xfrm>
                    <a:prstGeom prst="ellipse">
                      <a:avLst/>
                    </a:prstGeom>
                    <a:solidFill>
                      <a:srgbClr val="B8C2C9"/>
                    </a:soli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750" name="Google Shape;4750;p78"/>
                    <p:cNvGrpSpPr/>
                    <p:nvPr/>
                  </p:nvGrpSpPr>
                  <p:grpSpPr>
                    <a:xfrm>
                      <a:off x="7713663" y="2848339"/>
                      <a:ext cx="1042107" cy="425543"/>
                      <a:chOff x="7786941" y="2884917"/>
                      <a:chExt cx="897649" cy="353919"/>
                    </a:xfrm>
                  </p:grpSpPr>
                  <p:sp>
                    <p:nvSpPr>
                      <p:cNvPr id="4751" name="Google Shape;4751;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2" name="Google Shape;4752;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53" name="Google Shape;4753;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22" name="Google Shape;4722;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grpSp>
        </p:grpSp>
        <p:grpSp>
          <p:nvGrpSpPr>
            <p:cNvPr id="4754" name="Google Shape;4754;p78"/>
            <p:cNvGrpSpPr/>
            <p:nvPr/>
          </p:nvGrpSpPr>
          <p:grpSpPr>
            <a:xfrm>
              <a:off x="4282206" y="4335896"/>
              <a:ext cx="1830222" cy="967204"/>
              <a:chOff x="3670217" y="2254595"/>
              <a:chExt cx="1830222" cy="967204"/>
            </a:xfrm>
          </p:grpSpPr>
          <p:sp>
            <p:nvSpPr>
              <p:cNvPr id="4755" name="Google Shape;4755;p78"/>
              <p:cNvSpPr txBox="1"/>
              <p:nvPr/>
            </p:nvSpPr>
            <p:spPr>
              <a:xfrm>
                <a:off x="3858177" y="2254595"/>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a:t>
                </a:r>
                <a:endParaRPr/>
              </a:p>
            </p:txBody>
          </p:sp>
          <p:sp>
            <p:nvSpPr>
              <p:cNvPr id="4756" name="Google Shape;4756;p78"/>
              <p:cNvSpPr txBox="1"/>
              <p:nvPr/>
            </p:nvSpPr>
            <p:spPr>
              <a:xfrm>
                <a:off x="4904340" y="2259358"/>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a:t>
                </a:r>
                <a:endParaRPr/>
              </a:p>
            </p:txBody>
          </p:sp>
          <p:cxnSp>
            <p:nvCxnSpPr>
              <p:cNvPr id="4757" name="Google Shape;4757;p78"/>
              <p:cNvCxnSpPr/>
              <p:nvPr/>
            </p:nvCxnSpPr>
            <p:spPr>
              <a:xfrm>
                <a:off x="4399515" y="2772120"/>
                <a:ext cx="323850" cy="0"/>
              </a:xfrm>
              <a:prstGeom prst="straightConnector1">
                <a:avLst/>
              </a:prstGeom>
              <a:noFill/>
              <a:ln cap="flat" cmpd="sng" w="19050">
                <a:solidFill>
                  <a:schemeClr val="dk1"/>
                </a:solidFill>
                <a:prstDash val="solid"/>
                <a:round/>
                <a:headEnd len="med" w="med" type="none"/>
                <a:tailEnd len="med" w="med" type="none"/>
              </a:ln>
            </p:spPr>
          </p:cxnSp>
          <p:sp>
            <p:nvSpPr>
              <p:cNvPr id="4758" name="Google Shape;4758;p78"/>
              <p:cNvSpPr txBox="1"/>
              <p:nvPr/>
            </p:nvSpPr>
            <p:spPr>
              <a:xfrm>
                <a:off x="3737527" y="2881658"/>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sp>
            <p:nvSpPr>
              <p:cNvPr id="4759" name="Google Shape;4759;p78"/>
              <p:cNvSpPr txBox="1"/>
              <p:nvPr/>
            </p:nvSpPr>
            <p:spPr>
              <a:xfrm>
                <a:off x="4631290" y="2883245"/>
                <a:ext cx="86914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r>
                  <a:rPr b="0" i="0" lang="en-US" sz="1600" u="none" cap="none" strike="noStrike">
                    <a:solidFill>
                      <a:srgbClr val="C00000"/>
                    </a:solidFill>
                    <a:latin typeface="Arial"/>
                    <a:ea typeface="Arial"/>
                    <a:cs typeface="Arial"/>
                    <a:sym typeface="Arial"/>
                  </a:rPr>
                  <a:t>v4</a:t>
                </a:r>
                <a:endParaRPr/>
              </a:p>
            </p:txBody>
          </p:sp>
          <p:grpSp>
            <p:nvGrpSpPr>
              <p:cNvPr id="4760" name="Google Shape;4760;p78"/>
              <p:cNvGrpSpPr/>
              <p:nvPr/>
            </p:nvGrpSpPr>
            <p:grpSpPr>
              <a:xfrm>
                <a:off x="3670217" y="2586162"/>
                <a:ext cx="731126" cy="344556"/>
                <a:chOff x="7493876" y="2774731"/>
                <a:chExt cx="1481958" cy="894622"/>
              </a:xfrm>
            </p:grpSpPr>
            <p:sp>
              <p:nvSpPr>
                <p:cNvPr id="4761" name="Google Shape;4761;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762" name="Google Shape;4762;p78"/>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763" name="Google Shape;4763;p78"/>
                <p:cNvGrpSpPr/>
                <p:nvPr/>
              </p:nvGrpSpPr>
              <p:grpSpPr>
                <a:xfrm>
                  <a:off x="7713663" y="2848339"/>
                  <a:ext cx="1042107" cy="425543"/>
                  <a:chOff x="7786941" y="2884917"/>
                  <a:chExt cx="897649" cy="353919"/>
                </a:xfrm>
              </p:grpSpPr>
              <p:sp>
                <p:nvSpPr>
                  <p:cNvPr id="4764" name="Google Shape;4764;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5" name="Google Shape;4765;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6" name="Google Shape;4766;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67" name="Google Shape;4767;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768" name="Google Shape;4768;p78"/>
              <p:cNvGrpSpPr/>
              <p:nvPr/>
            </p:nvGrpSpPr>
            <p:grpSpPr>
              <a:xfrm>
                <a:off x="4703149" y="2589549"/>
                <a:ext cx="731126" cy="344556"/>
                <a:chOff x="7493876" y="2774731"/>
                <a:chExt cx="1481958" cy="894622"/>
              </a:xfrm>
            </p:grpSpPr>
            <p:sp>
              <p:nvSpPr>
                <p:cNvPr id="4769" name="Google Shape;4769;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770" name="Google Shape;4770;p78"/>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771" name="Google Shape;4771;p78"/>
                <p:cNvGrpSpPr/>
                <p:nvPr/>
              </p:nvGrpSpPr>
              <p:grpSpPr>
                <a:xfrm>
                  <a:off x="7713663" y="2848339"/>
                  <a:ext cx="1042107" cy="425543"/>
                  <a:chOff x="7786941" y="2884917"/>
                  <a:chExt cx="897649" cy="353919"/>
                </a:xfrm>
              </p:grpSpPr>
              <p:sp>
                <p:nvSpPr>
                  <p:cNvPr id="4772" name="Google Shape;4772;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3" name="Google Shape;4773;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4" name="Google Shape;4774;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75" name="Google Shape;4775;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grpSp>
          <p:nvGrpSpPr>
            <p:cNvPr id="4776" name="Google Shape;4776;p78"/>
            <p:cNvGrpSpPr/>
            <p:nvPr/>
          </p:nvGrpSpPr>
          <p:grpSpPr>
            <a:xfrm>
              <a:off x="8298305" y="4365816"/>
              <a:ext cx="1818668" cy="965617"/>
              <a:chOff x="3615607" y="2254595"/>
              <a:chExt cx="1818668" cy="965617"/>
            </a:xfrm>
          </p:grpSpPr>
          <p:sp>
            <p:nvSpPr>
              <p:cNvPr id="4777" name="Google Shape;4777;p78"/>
              <p:cNvSpPr txBox="1"/>
              <p:nvPr/>
            </p:nvSpPr>
            <p:spPr>
              <a:xfrm>
                <a:off x="3858177" y="2254595"/>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a:t>
                </a:r>
                <a:endParaRPr/>
              </a:p>
            </p:txBody>
          </p:sp>
          <p:sp>
            <p:nvSpPr>
              <p:cNvPr id="4778" name="Google Shape;4778;p78"/>
              <p:cNvSpPr txBox="1"/>
              <p:nvPr/>
            </p:nvSpPr>
            <p:spPr>
              <a:xfrm>
                <a:off x="4888228" y="2259358"/>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t>
                </a:r>
                <a:endParaRPr/>
              </a:p>
            </p:txBody>
          </p:sp>
          <p:cxnSp>
            <p:nvCxnSpPr>
              <p:cNvPr id="4779" name="Google Shape;4779;p78"/>
              <p:cNvCxnSpPr/>
              <p:nvPr/>
            </p:nvCxnSpPr>
            <p:spPr>
              <a:xfrm>
                <a:off x="4399515" y="2772120"/>
                <a:ext cx="323850" cy="0"/>
              </a:xfrm>
              <a:prstGeom prst="straightConnector1">
                <a:avLst/>
              </a:prstGeom>
              <a:noFill/>
              <a:ln cap="flat" cmpd="sng" w="19050">
                <a:solidFill>
                  <a:schemeClr val="dk1"/>
                </a:solidFill>
                <a:prstDash val="solid"/>
                <a:round/>
                <a:headEnd len="med" w="med" type="none"/>
                <a:tailEnd len="med" w="med" type="none"/>
              </a:ln>
            </p:spPr>
          </p:cxnSp>
          <p:sp>
            <p:nvSpPr>
              <p:cNvPr id="4780" name="Google Shape;4780;p78"/>
              <p:cNvSpPr txBox="1"/>
              <p:nvPr/>
            </p:nvSpPr>
            <p:spPr>
              <a:xfrm>
                <a:off x="3615607" y="2881658"/>
                <a:ext cx="86914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r>
                  <a:rPr b="0" i="0" lang="en-US" sz="1600" u="none" cap="none" strike="noStrike">
                    <a:solidFill>
                      <a:srgbClr val="C00000"/>
                    </a:solidFill>
                    <a:latin typeface="Arial"/>
                    <a:ea typeface="Arial"/>
                    <a:cs typeface="Arial"/>
                    <a:sym typeface="Arial"/>
                  </a:rPr>
                  <a:t>v4</a:t>
                </a:r>
                <a:endParaRPr/>
              </a:p>
            </p:txBody>
          </p:sp>
          <p:sp>
            <p:nvSpPr>
              <p:cNvPr id="4781" name="Google Shape;4781;p78"/>
              <p:cNvSpPr txBox="1"/>
              <p:nvPr/>
            </p:nvSpPr>
            <p:spPr>
              <a:xfrm>
                <a:off x="4783690" y="2883245"/>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grpSp>
            <p:nvGrpSpPr>
              <p:cNvPr id="4782" name="Google Shape;4782;p78"/>
              <p:cNvGrpSpPr/>
              <p:nvPr/>
            </p:nvGrpSpPr>
            <p:grpSpPr>
              <a:xfrm>
                <a:off x="3670217" y="2586162"/>
                <a:ext cx="731126" cy="344556"/>
                <a:chOff x="7493876" y="2774731"/>
                <a:chExt cx="1481958" cy="894622"/>
              </a:xfrm>
            </p:grpSpPr>
            <p:sp>
              <p:nvSpPr>
                <p:cNvPr id="4783" name="Google Shape;4783;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784" name="Google Shape;4784;p78"/>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785" name="Google Shape;4785;p78"/>
                <p:cNvGrpSpPr/>
                <p:nvPr/>
              </p:nvGrpSpPr>
              <p:grpSpPr>
                <a:xfrm>
                  <a:off x="7713663" y="2848339"/>
                  <a:ext cx="1042107" cy="425543"/>
                  <a:chOff x="7786941" y="2884917"/>
                  <a:chExt cx="897649" cy="353919"/>
                </a:xfrm>
              </p:grpSpPr>
              <p:sp>
                <p:nvSpPr>
                  <p:cNvPr id="4786" name="Google Shape;4786;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7" name="Google Shape;4787;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8" name="Google Shape;4788;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89" name="Google Shape;4789;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790" name="Google Shape;4790;p78"/>
              <p:cNvGrpSpPr/>
              <p:nvPr/>
            </p:nvGrpSpPr>
            <p:grpSpPr>
              <a:xfrm>
                <a:off x="4703149" y="2589549"/>
                <a:ext cx="731126" cy="344556"/>
                <a:chOff x="7493876" y="2774731"/>
                <a:chExt cx="1481958" cy="894622"/>
              </a:xfrm>
            </p:grpSpPr>
            <p:sp>
              <p:nvSpPr>
                <p:cNvPr id="4791" name="Google Shape;4791;p78"/>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792" name="Google Shape;4792;p78"/>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793" name="Google Shape;4793;p78"/>
                <p:cNvGrpSpPr/>
                <p:nvPr/>
              </p:nvGrpSpPr>
              <p:grpSpPr>
                <a:xfrm>
                  <a:off x="7713663" y="2848339"/>
                  <a:ext cx="1042107" cy="425543"/>
                  <a:chOff x="7786941" y="2884917"/>
                  <a:chExt cx="897649" cy="353919"/>
                </a:xfrm>
              </p:grpSpPr>
              <p:sp>
                <p:nvSpPr>
                  <p:cNvPr id="4794" name="Google Shape;4794;p78"/>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5" name="Google Shape;4795;p78"/>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6" name="Google Shape;4796;p78"/>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97" name="Google Shape;4797;p78"/>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sp>
          <p:nvSpPr>
            <p:cNvPr id="4798" name="Google Shape;4798;p78"/>
            <p:cNvSpPr txBox="1"/>
            <p:nvPr/>
          </p:nvSpPr>
          <p:spPr>
            <a:xfrm>
              <a:off x="6655028" y="5568409"/>
              <a:ext cx="128291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IPv4 network</a:t>
              </a:r>
              <a:endParaRPr b="0" i="0" sz="1800" u="none" cap="none" strike="noStrike">
                <a:solidFill>
                  <a:srgbClr val="000000"/>
                </a:solidFill>
                <a:latin typeface="Calibri"/>
                <a:ea typeface="Calibri"/>
                <a:cs typeface="Calibri"/>
                <a:sym typeface="Calibri"/>
              </a:endParaRPr>
            </a:p>
          </p:txBody>
        </p:sp>
      </p:grpSp>
      <p:sp>
        <p:nvSpPr>
          <p:cNvPr id="4799" name="Google Shape;4799;p78"/>
          <p:cNvSpPr txBox="1"/>
          <p:nvPr/>
        </p:nvSpPr>
        <p:spPr>
          <a:xfrm>
            <a:off x="861060" y="4222280"/>
            <a:ext cx="256031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IPv4 network connecting two IPv6 routers</a:t>
            </a:r>
            <a:endParaRPr/>
          </a:p>
        </p:txBody>
      </p:sp>
      <p:sp>
        <p:nvSpPr>
          <p:cNvPr id="4800" name="Google Shape;4800;p78"/>
          <p:cNvSpPr/>
          <p:nvPr/>
        </p:nvSpPr>
        <p:spPr>
          <a:xfrm>
            <a:off x="822960" y="1356360"/>
            <a:ext cx="10058400" cy="2407920"/>
          </a:xfrm>
          <a:prstGeom prst="rect">
            <a:avLst/>
          </a:prstGeom>
          <a:solidFill>
            <a:schemeClr val="lt1">
              <a:alpha val="6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01" name="Google Shape;4801;p7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4"/>
                                        </p:tgtEl>
                                        <p:attrNameLst>
                                          <p:attrName>style.visibility</p:attrName>
                                        </p:attrNameLst>
                                      </p:cBhvr>
                                      <p:to>
                                        <p:strVal val="visible"/>
                                      </p:to>
                                    </p:set>
                                    <p:animEffect filter="fade" transition="in">
                                      <p:cBhvr>
                                        <p:cTn dur="500"/>
                                        <p:tgtEl>
                                          <p:spTgt spid="47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4"/>
                                        </p:tgtEl>
                                        <p:attrNameLst>
                                          <p:attrName>style.visibility</p:attrName>
                                        </p:attrNameLst>
                                      </p:cBhvr>
                                      <p:to>
                                        <p:strVal val="visible"/>
                                      </p:to>
                                    </p:set>
                                    <p:animEffect filter="fade" transition="in">
                                      <p:cBhvr>
                                        <p:cTn dur="500"/>
                                        <p:tgtEl>
                                          <p:spTgt spid="4684"/>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4681"/>
                                        </p:tgtEl>
                                        <p:attrNameLst>
                                          <p:attrName>style.visibility</p:attrName>
                                        </p:attrNameLst>
                                      </p:cBhvr>
                                      <p:to>
                                        <p:strVal val="visible"/>
                                      </p:to>
                                    </p:set>
                                    <p:animEffect filter="fade" transition="in">
                                      <p:cBhvr>
                                        <p:cTn dur="500"/>
                                        <p:tgtEl>
                                          <p:spTgt spid="4681"/>
                                        </p:tgtEl>
                                      </p:cBhvr>
                                    </p:animEffect>
                                  </p:childTnLst>
                                </p:cTn>
                              </p:par>
                            </p:childTnLst>
                          </p:cTn>
                        </p:par>
                        <p:par>
                          <p:cTn fill="hold">
                            <p:stCondLst>
                              <p:cond delay="1000"/>
                            </p:stCondLst>
                            <p:childTnLst>
                              <p:par>
                                <p:cTn fill="hold" nodeType="afterEffect" presetClass="entr" presetID="10" presetSubtype="0">
                                  <p:stCondLst>
                                    <p:cond delay="500"/>
                                  </p:stCondLst>
                                  <p:childTnLst>
                                    <p:set>
                                      <p:cBhvr>
                                        <p:cTn dur="1" fill="hold">
                                          <p:stCondLst>
                                            <p:cond delay="0"/>
                                          </p:stCondLst>
                                        </p:cTn>
                                        <p:tgtEl>
                                          <p:spTgt spid="4710"/>
                                        </p:tgtEl>
                                        <p:attrNameLst>
                                          <p:attrName>style.visibility</p:attrName>
                                        </p:attrNameLst>
                                      </p:cBhvr>
                                      <p:to>
                                        <p:strVal val="visible"/>
                                      </p:to>
                                    </p:set>
                                    <p:animEffect filter="fade" transition="in">
                                      <p:cBhvr>
                                        <p:cTn dur="500"/>
                                        <p:tgtEl>
                                          <p:spTgt spid="47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1"/>
                                        </p:tgtEl>
                                        <p:attrNameLst>
                                          <p:attrName>style.visibility</p:attrName>
                                        </p:attrNameLst>
                                      </p:cBhvr>
                                      <p:to>
                                        <p:strVal val="visible"/>
                                      </p:to>
                                    </p:set>
                                    <p:animEffect filter="fade" transition="in">
                                      <p:cBhvr>
                                        <p:cTn dur="500"/>
                                        <p:tgtEl>
                                          <p:spTgt spid="4711"/>
                                        </p:tgtEl>
                                      </p:cBhvr>
                                    </p:animEffect>
                                  </p:childTnLst>
                                </p:cTn>
                              </p:par>
                              <p:par>
                                <p:cTn fill="hold" nodeType="withEffect" presetClass="entr" presetID="10" presetSubtype="0">
                                  <p:stCondLst>
                                    <p:cond delay="0"/>
                                  </p:stCondLst>
                                  <p:childTnLst>
                                    <p:set>
                                      <p:cBhvr>
                                        <p:cTn dur="1" fill="hold">
                                          <p:stCondLst>
                                            <p:cond delay="0"/>
                                          </p:stCondLst>
                                        </p:cTn>
                                        <p:tgtEl>
                                          <p:spTgt spid="4799"/>
                                        </p:tgtEl>
                                        <p:attrNameLst>
                                          <p:attrName>style.visibility</p:attrName>
                                        </p:attrNameLst>
                                      </p:cBhvr>
                                      <p:to>
                                        <p:strVal val="visible"/>
                                      </p:to>
                                    </p:set>
                                    <p:animEffect filter="fade" transition="in">
                                      <p:cBhvr>
                                        <p:cTn dur="500"/>
                                        <p:tgtEl>
                                          <p:spTgt spid="4799"/>
                                        </p:tgtEl>
                                      </p:cBhvr>
                                    </p:animEffect>
                                  </p:childTnLst>
                                </p:cTn>
                              </p:par>
                              <p:par>
                                <p:cTn fill="hold" nodeType="withEffect" presetClass="entr" presetID="10" presetSubtype="0">
                                  <p:stCondLst>
                                    <p:cond delay="0"/>
                                  </p:stCondLst>
                                  <p:childTnLst>
                                    <p:set>
                                      <p:cBhvr>
                                        <p:cTn dur="1" fill="hold">
                                          <p:stCondLst>
                                            <p:cond delay="0"/>
                                          </p:stCondLst>
                                        </p:cTn>
                                        <p:tgtEl>
                                          <p:spTgt spid="4800"/>
                                        </p:tgtEl>
                                        <p:attrNameLst>
                                          <p:attrName>style.visibility</p:attrName>
                                        </p:attrNameLst>
                                      </p:cBhvr>
                                      <p:to>
                                        <p:strVal val="visible"/>
                                      </p:to>
                                    </p:set>
                                    <p:animEffect filter="fade" transition="in">
                                      <p:cBhvr>
                                        <p:cTn dur="500"/>
                                        <p:tgtEl>
                                          <p:spTgt spid="48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6" name="Shape 4806"/>
        <p:cNvGrpSpPr/>
        <p:nvPr/>
      </p:nvGrpSpPr>
      <p:grpSpPr>
        <a:xfrm>
          <a:off x="0" y="0"/>
          <a:ext cx="0" cy="0"/>
          <a:chOff x="0" y="0"/>
          <a:chExt cx="0" cy="0"/>
        </a:xfrm>
      </p:grpSpPr>
      <p:sp>
        <p:nvSpPr>
          <p:cNvPr id="4807" name="Google Shape;4807;p79"/>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Tunneling and encapsulation</a:t>
            </a:r>
            <a:endParaRPr/>
          </a:p>
        </p:txBody>
      </p:sp>
      <p:sp>
        <p:nvSpPr>
          <p:cNvPr id="4808" name="Google Shape;4808;p79"/>
          <p:cNvSpPr txBox="1"/>
          <p:nvPr/>
        </p:nvSpPr>
        <p:spPr>
          <a:xfrm>
            <a:off x="888274" y="1697883"/>
            <a:ext cx="2759529"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Ethernet connecting two IPv6 routers:</a:t>
            </a:r>
            <a:endParaRPr/>
          </a:p>
        </p:txBody>
      </p:sp>
      <p:grpSp>
        <p:nvGrpSpPr>
          <p:cNvPr id="4809" name="Google Shape;4809;p79"/>
          <p:cNvGrpSpPr/>
          <p:nvPr/>
        </p:nvGrpSpPr>
        <p:grpSpPr>
          <a:xfrm>
            <a:off x="4274280" y="1626442"/>
            <a:ext cx="5834767" cy="995120"/>
            <a:chOff x="3663591" y="1108282"/>
            <a:chExt cx="5834767" cy="995120"/>
          </a:xfrm>
        </p:grpSpPr>
        <p:sp>
          <p:nvSpPr>
            <p:cNvPr id="4810" name="Google Shape;4810;p79"/>
            <p:cNvSpPr/>
            <p:nvPr/>
          </p:nvSpPr>
          <p:spPr>
            <a:xfrm>
              <a:off x="5385352" y="1616420"/>
              <a:ext cx="2405062" cy="66675"/>
            </a:xfrm>
            <a:prstGeom prst="rect">
              <a:avLst/>
            </a:prstGeom>
            <a:solidFill>
              <a:srgbClr val="CC0000"/>
            </a:solid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11" name="Google Shape;4811;p79"/>
            <p:cNvSpPr txBox="1"/>
            <p:nvPr/>
          </p:nvSpPr>
          <p:spPr>
            <a:xfrm>
              <a:off x="5480234" y="1110007"/>
              <a:ext cx="2471780" cy="510909"/>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Ethernet connects two IPv6 routers</a:t>
              </a:r>
              <a:endParaRPr/>
            </a:p>
          </p:txBody>
        </p:sp>
        <p:grpSp>
          <p:nvGrpSpPr>
            <p:cNvPr id="4812" name="Google Shape;4812;p79"/>
            <p:cNvGrpSpPr/>
            <p:nvPr/>
          </p:nvGrpSpPr>
          <p:grpSpPr>
            <a:xfrm>
              <a:off x="3663591" y="1108282"/>
              <a:ext cx="1764058" cy="965200"/>
              <a:chOff x="3670217" y="2254595"/>
              <a:chExt cx="1764058" cy="965200"/>
            </a:xfrm>
          </p:grpSpPr>
          <p:sp>
            <p:nvSpPr>
              <p:cNvPr id="4813" name="Google Shape;4813;p79"/>
              <p:cNvSpPr txBox="1"/>
              <p:nvPr/>
            </p:nvSpPr>
            <p:spPr>
              <a:xfrm>
                <a:off x="3858177" y="2254595"/>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a:t>
                </a:r>
                <a:endParaRPr/>
              </a:p>
            </p:txBody>
          </p:sp>
          <p:sp>
            <p:nvSpPr>
              <p:cNvPr id="4814" name="Google Shape;4814;p79"/>
              <p:cNvSpPr txBox="1"/>
              <p:nvPr/>
            </p:nvSpPr>
            <p:spPr>
              <a:xfrm>
                <a:off x="4904340" y="2259358"/>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a:t>
                </a:r>
                <a:endParaRPr/>
              </a:p>
            </p:txBody>
          </p:sp>
          <p:cxnSp>
            <p:nvCxnSpPr>
              <p:cNvPr id="4815" name="Google Shape;4815;p79"/>
              <p:cNvCxnSpPr/>
              <p:nvPr/>
            </p:nvCxnSpPr>
            <p:spPr>
              <a:xfrm>
                <a:off x="4399515" y="2772120"/>
                <a:ext cx="323850" cy="0"/>
              </a:xfrm>
              <a:prstGeom prst="straightConnector1">
                <a:avLst/>
              </a:prstGeom>
              <a:noFill/>
              <a:ln cap="flat" cmpd="sng" w="19050">
                <a:solidFill>
                  <a:schemeClr val="dk1"/>
                </a:solidFill>
                <a:prstDash val="solid"/>
                <a:round/>
                <a:headEnd len="med" w="med" type="none"/>
                <a:tailEnd len="med" w="med" type="none"/>
              </a:ln>
            </p:spPr>
          </p:cxnSp>
          <p:sp>
            <p:nvSpPr>
              <p:cNvPr id="4816" name="Google Shape;4816;p79"/>
              <p:cNvSpPr txBox="1"/>
              <p:nvPr/>
            </p:nvSpPr>
            <p:spPr>
              <a:xfrm>
                <a:off x="3737527" y="2881658"/>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sp>
            <p:nvSpPr>
              <p:cNvPr id="4817" name="Google Shape;4817;p79"/>
              <p:cNvSpPr txBox="1"/>
              <p:nvPr/>
            </p:nvSpPr>
            <p:spPr>
              <a:xfrm>
                <a:off x="4783690" y="2883245"/>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grpSp>
            <p:nvGrpSpPr>
              <p:cNvPr id="4818" name="Google Shape;4818;p79"/>
              <p:cNvGrpSpPr/>
              <p:nvPr/>
            </p:nvGrpSpPr>
            <p:grpSpPr>
              <a:xfrm>
                <a:off x="3670217" y="2586162"/>
                <a:ext cx="731126" cy="344556"/>
                <a:chOff x="7493876" y="2774731"/>
                <a:chExt cx="1481958" cy="894622"/>
              </a:xfrm>
            </p:grpSpPr>
            <p:sp>
              <p:nvSpPr>
                <p:cNvPr id="4819" name="Google Shape;4819;p7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820" name="Google Shape;4820;p79"/>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821" name="Google Shape;4821;p79"/>
                <p:cNvGrpSpPr/>
                <p:nvPr/>
              </p:nvGrpSpPr>
              <p:grpSpPr>
                <a:xfrm>
                  <a:off x="7713663" y="2848339"/>
                  <a:ext cx="1042107" cy="425543"/>
                  <a:chOff x="7786941" y="2884917"/>
                  <a:chExt cx="897649" cy="353919"/>
                </a:xfrm>
              </p:grpSpPr>
              <p:sp>
                <p:nvSpPr>
                  <p:cNvPr id="4822" name="Google Shape;4822;p7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3" name="Google Shape;4823;p7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4" name="Google Shape;4824;p7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25" name="Google Shape;4825;p7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826" name="Google Shape;4826;p79"/>
              <p:cNvGrpSpPr/>
              <p:nvPr/>
            </p:nvGrpSpPr>
            <p:grpSpPr>
              <a:xfrm>
                <a:off x="4703149" y="2589549"/>
                <a:ext cx="731126" cy="344556"/>
                <a:chOff x="7493876" y="2774731"/>
                <a:chExt cx="1481958" cy="894622"/>
              </a:xfrm>
            </p:grpSpPr>
            <p:sp>
              <p:nvSpPr>
                <p:cNvPr id="4827" name="Google Shape;4827;p7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828" name="Google Shape;4828;p79"/>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829" name="Google Shape;4829;p79"/>
                <p:cNvGrpSpPr/>
                <p:nvPr/>
              </p:nvGrpSpPr>
              <p:grpSpPr>
                <a:xfrm>
                  <a:off x="7713663" y="2848339"/>
                  <a:ext cx="1042107" cy="425543"/>
                  <a:chOff x="7786941" y="2884917"/>
                  <a:chExt cx="897649" cy="353919"/>
                </a:xfrm>
              </p:grpSpPr>
              <p:sp>
                <p:nvSpPr>
                  <p:cNvPr id="4830" name="Google Shape;4830;p7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31" name="Google Shape;4831;p7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32" name="Google Shape;4832;p7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33" name="Google Shape;4833;p7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grpSp>
          <p:nvGrpSpPr>
            <p:cNvPr id="4834" name="Google Shape;4834;p79"/>
            <p:cNvGrpSpPr/>
            <p:nvPr/>
          </p:nvGrpSpPr>
          <p:grpSpPr>
            <a:xfrm>
              <a:off x="7734300" y="1138202"/>
              <a:ext cx="1764058" cy="965200"/>
              <a:chOff x="3670217" y="2254595"/>
              <a:chExt cx="1764058" cy="965200"/>
            </a:xfrm>
          </p:grpSpPr>
          <p:sp>
            <p:nvSpPr>
              <p:cNvPr id="4835" name="Google Shape;4835;p79"/>
              <p:cNvSpPr txBox="1"/>
              <p:nvPr/>
            </p:nvSpPr>
            <p:spPr>
              <a:xfrm>
                <a:off x="3858177" y="2254595"/>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a:t>
                </a:r>
                <a:endParaRPr/>
              </a:p>
            </p:txBody>
          </p:sp>
          <p:sp>
            <p:nvSpPr>
              <p:cNvPr id="4836" name="Google Shape;4836;p79"/>
              <p:cNvSpPr txBox="1"/>
              <p:nvPr/>
            </p:nvSpPr>
            <p:spPr>
              <a:xfrm>
                <a:off x="4888228" y="2259358"/>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t>
                </a:r>
                <a:endParaRPr/>
              </a:p>
            </p:txBody>
          </p:sp>
          <p:cxnSp>
            <p:nvCxnSpPr>
              <p:cNvPr id="4837" name="Google Shape;4837;p79"/>
              <p:cNvCxnSpPr/>
              <p:nvPr/>
            </p:nvCxnSpPr>
            <p:spPr>
              <a:xfrm>
                <a:off x="4399515" y="2772120"/>
                <a:ext cx="323850" cy="0"/>
              </a:xfrm>
              <a:prstGeom prst="straightConnector1">
                <a:avLst/>
              </a:prstGeom>
              <a:noFill/>
              <a:ln cap="flat" cmpd="sng" w="19050">
                <a:solidFill>
                  <a:schemeClr val="dk1"/>
                </a:solidFill>
                <a:prstDash val="solid"/>
                <a:round/>
                <a:headEnd len="med" w="med" type="none"/>
                <a:tailEnd len="med" w="med" type="none"/>
              </a:ln>
            </p:spPr>
          </p:cxnSp>
          <p:sp>
            <p:nvSpPr>
              <p:cNvPr id="4838" name="Google Shape;4838;p79"/>
              <p:cNvSpPr txBox="1"/>
              <p:nvPr/>
            </p:nvSpPr>
            <p:spPr>
              <a:xfrm>
                <a:off x="3737527" y="2881658"/>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sp>
            <p:nvSpPr>
              <p:cNvPr id="4839" name="Google Shape;4839;p79"/>
              <p:cNvSpPr txBox="1"/>
              <p:nvPr/>
            </p:nvSpPr>
            <p:spPr>
              <a:xfrm>
                <a:off x="4783690" y="2883245"/>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grpSp>
            <p:nvGrpSpPr>
              <p:cNvPr id="4840" name="Google Shape;4840;p79"/>
              <p:cNvGrpSpPr/>
              <p:nvPr/>
            </p:nvGrpSpPr>
            <p:grpSpPr>
              <a:xfrm>
                <a:off x="3670217" y="2586162"/>
                <a:ext cx="731126" cy="344556"/>
                <a:chOff x="7493876" y="2774731"/>
                <a:chExt cx="1481958" cy="894622"/>
              </a:xfrm>
            </p:grpSpPr>
            <p:sp>
              <p:nvSpPr>
                <p:cNvPr id="4841" name="Google Shape;4841;p7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842" name="Google Shape;4842;p79"/>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843" name="Google Shape;4843;p79"/>
                <p:cNvGrpSpPr/>
                <p:nvPr/>
              </p:nvGrpSpPr>
              <p:grpSpPr>
                <a:xfrm>
                  <a:off x="7713663" y="2848339"/>
                  <a:ext cx="1042107" cy="425543"/>
                  <a:chOff x="7786941" y="2884917"/>
                  <a:chExt cx="897649" cy="353919"/>
                </a:xfrm>
              </p:grpSpPr>
              <p:sp>
                <p:nvSpPr>
                  <p:cNvPr id="4844" name="Google Shape;4844;p7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45" name="Google Shape;4845;p7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46" name="Google Shape;4846;p7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47" name="Google Shape;4847;p7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848" name="Google Shape;4848;p79"/>
              <p:cNvGrpSpPr/>
              <p:nvPr/>
            </p:nvGrpSpPr>
            <p:grpSpPr>
              <a:xfrm>
                <a:off x="4703149" y="2589549"/>
                <a:ext cx="731126" cy="344556"/>
                <a:chOff x="7493876" y="2774731"/>
                <a:chExt cx="1481958" cy="894622"/>
              </a:xfrm>
            </p:grpSpPr>
            <p:sp>
              <p:nvSpPr>
                <p:cNvPr id="4849" name="Google Shape;4849;p7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850" name="Google Shape;4850;p79"/>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851" name="Google Shape;4851;p79"/>
                <p:cNvGrpSpPr/>
                <p:nvPr/>
              </p:nvGrpSpPr>
              <p:grpSpPr>
                <a:xfrm>
                  <a:off x="7713663" y="2848339"/>
                  <a:ext cx="1042107" cy="425543"/>
                  <a:chOff x="7786941" y="2884917"/>
                  <a:chExt cx="897649" cy="353919"/>
                </a:xfrm>
              </p:grpSpPr>
              <p:sp>
                <p:nvSpPr>
                  <p:cNvPr id="4852" name="Google Shape;4852;p7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53" name="Google Shape;4853;p7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54" name="Google Shape;4854;p7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55" name="Google Shape;4855;p7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grpSp>
      <p:sp>
        <p:nvSpPr>
          <p:cNvPr id="4856" name="Google Shape;4856;p79"/>
          <p:cNvSpPr txBox="1"/>
          <p:nvPr/>
        </p:nvSpPr>
        <p:spPr>
          <a:xfrm>
            <a:off x="861060" y="4222280"/>
            <a:ext cx="256031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IPv4 tunnel connecting two IPv6 routers</a:t>
            </a:r>
            <a:endParaRPr/>
          </a:p>
        </p:txBody>
      </p:sp>
      <p:grpSp>
        <p:nvGrpSpPr>
          <p:cNvPr id="4857" name="Google Shape;4857;p79"/>
          <p:cNvGrpSpPr/>
          <p:nvPr/>
        </p:nvGrpSpPr>
        <p:grpSpPr>
          <a:xfrm>
            <a:off x="6003967" y="4337621"/>
            <a:ext cx="2430462" cy="573088"/>
            <a:chOff x="6003967" y="4337621"/>
            <a:chExt cx="2430462" cy="573088"/>
          </a:xfrm>
        </p:grpSpPr>
        <p:sp>
          <p:nvSpPr>
            <p:cNvPr id="4858" name="Google Shape;4858;p79"/>
            <p:cNvSpPr/>
            <p:nvPr/>
          </p:nvSpPr>
          <p:spPr>
            <a:xfrm>
              <a:off x="6003967" y="4844034"/>
              <a:ext cx="2405062" cy="66675"/>
            </a:xfrm>
            <a:prstGeom prst="rect">
              <a:avLst/>
            </a:prstGeom>
            <a:solidFill>
              <a:srgbClr val="CC0000"/>
            </a:solid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59" name="Google Shape;4859;p79"/>
            <p:cNvSpPr txBox="1"/>
            <p:nvPr/>
          </p:nvSpPr>
          <p:spPr>
            <a:xfrm>
              <a:off x="6115092" y="4337621"/>
              <a:ext cx="2319337" cy="50800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IPv4 tunnel </a:t>
              </a:r>
              <a:endParaRPr/>
            </a:p>
            <a:p>
              <a:pPr indent="0" lvl="0" marL="0" marR="0" rtl="0" algn="ctr">
                <a:lnSpc>
                  <a:spcPct val="85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connecting IPv6 routers</a:t>
              </a:r>
              <a:endParaRPr/>
            </a:p>
          </p:txBody>
        </p:sp>
      </p:grpSp>
      <p:grpSp>
        <p:nvGrpSpPr>
          <p:cNvPr id="4860" name="Google Shape;4860;p79"/>
          <p:cNvGrpSpPr/>
          <p:nvPr/>
        </p:nvGrpSpPr>
        <p:grpSpPr>
          <a:xfrm>
            <a:off x="4282206" y="4335896"/>
            <a:ext cx="1764058" cy="963613"/>
            <a:chOff x="3670217" y="2254595"/>
            <a:chExt cx="1764058" cy="963613"/>
          </a:xfrm>
        </p:grpSpPr>
        <p:sp>
          <p:nvSpPr>
            <p:cNvPr id="4861" name="Google Shape;4861;p79"/>
            <p:cNvSpPr txBox="1"/>
            <p:nvPr/>
          </p:nvSpPr>
          <p:spPr>
            <a:xfrm>
              <a:off x="3858177" y="2254595"/>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a:t>
              </a:r>
              <a:endParaRPr/>
            </a:p>
          </p:txBody>
        </p:sp>
        <p:sp>
          <p:nvSpPr>
            <p:cNvPr id="4862" name="Google Shape;4862;p79"/>
            <p:cNvSpPr txBox="1"/>
            <p:nvPr/>
          </p:nvSpPr>
          <p:spPr>
            <a:xfrm>
              <a:off x="4904340" y="2259358"/>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a:t>
              </a:r>
              <a:endParaRPr/>
            </a:p>
          </p:txBody>
        </p:sp>
        <p:cxnSp>
          <p:nvCxnSpPr>
            <p:cNvPr id="4863" name="Google Shape;4863;p79"/>
            <p:cNvCxnSpPr/>
            <p:nvPr/>
          </p:nvCxnSpPr>
          <p:spPr>
            <a:xfrm>
              <a:off x="4399515" y="2772120"/>
              <a:ext cx="323850" cy="0"/>
            </a:xfrm>
            <a:prstGeom prst="straightConnector1">
              <a:avLst/>
            </a:prstGeom>
            <a:noFill/>
            <a:ln cap="flat" cmpd="sng" w="19050">
              <a:solidFill>
                <a:schemeClr val="dk1"/>
              </a:solidFill>
              <a:prstDash val="solid"/>
              <a:round/>
              <a:headEnd len="med" w="med" type="none"/>
              <a:tailEnd len="med" w="med" type="none"/>
            </a:ln>
          </p:spPr>
        </p:cxnSp>
        <p:sp>
          <p:nvSpPr>
            <p:cNvPr id="4864" name="Google Shape;4864;p79"/>
            <p:cNvSpPr txBox="1"/>
            <p:nvPr/>
          </p:nvSpPr>
          <p:spPr>
            <a:xfrm>
              <a:off x="3737527" y="2881658"/>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grpSp>
          <p:nvGrpSpPr>
            <p:cNvPr id="4865" name="Google Shape;4865;p79"/>
            <p:cNvGrpSpPr/>
            <p:nvPr/>
          </p:nvGrpSpPr>
          <p:grpSpPr>
            <a:xfrm>
              <a:off x="3670217" y="2586162"/>
              <a:ext cx="731126" cy="344556"/>
              <a:chOff x="7493876" y="2774731"/>
              <a:chExt cx="1481958" cy="894622"/>
            </a:xfrm>
          </p:grpSpPr>
          <p:sp>
            <p:nvSpPr>
              <p:cNvPr id="4866" name="Google Shape;4866;p7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867" name="Google Shape;4867;p79"/>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868" name="Google Shape;4868;p79"/>
              <p:cNvGrpSpPr/>
              <p:nvPr/>
            </p:nvGrpSpPr>
            <p:grpSpPr>
              <a:xfrm>
                <a:off x="7713663" y="2848339"/>
                <a:ext cx="1042107" cy="425543"/>
                <a:chOff x="7786941" y="2884917"/>
                <a:chExt cx="897649" cy="353919"/>
              </a:xfrm>
            </p:grpSpPr>
            <p:sp>
              <p:nvSpPr>
                <p:cNvPr id="4869" name="Google Shape;4869;p7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0" name="Google Shape;4870;p7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1" name="Google Shape;4871;p7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2" name="Google Shape;4872;p7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873" name="Google Shape;4873;p79"/>
            <p:cNvGrpSpPr/>
            <p:nvPr/>
          </p:nvGrpSpPr>
          <p:grpSpPr>
            <a:xfrm>
              <a:off x="4703149" y="2589549"/>
              <a:ext cx="731126" cy="344556"/>
              <a:chOff x="7493876" y="2774731"/>
              <a:chExt cx="1481958" cy="894622"/>
            </a:xfrm>
          </p:grpSpPr>
          <p:sp>
            <p:nvSpPr>
              <p:cNvPr id="4874" name="Google Shape;4874;p7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875" name="Google Shape;4875;p79"/>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876" name="Google Shape;4876;p79"/>
              <p:cNvGrpSpPr/>
              <p:nvPr/>
            </p:nvGrpSpPr>
            <p:grpSpPr>
              <a:xfrm>
                <a:off x="7713663" y="2848339"/>
                <a:ext cx="1042107" cy="425543"/>
                <a:chOff x="7786941" y="2884917"/>
                <a:chExt cx="897649" cy="353919"/>
              </a:xfrm>
            </p:grpSpPr>
            <p:sp>
              <p:nvSpPr>
                <p:cNvPr id="4877" name="Google Shape;4877;p7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8" name="Google Shape;4878;p7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79" name="Google Shape;4879;p7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80" name="Google Shape;4880;p7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grpSp>
        <p:nvGrpSpPr>
          <p:cNvPr id="4881" name="Google Shape;4881;p79"/>
          <p:cNvGrpSpPr/>
          <p:nvPr/>
        </p:nvGrpSpPr>
        <p:grpSpPr>
          <a:xfrm>
            <a:off x="8352915" y="4365816"/>
            <a:ext cx="1764058" cy="965200"/>
            <a:chOff x="3670217" y="2254595"/>
            <a:chExt cx="1764058" cy="965200"/>
          </a:xfrm>
        </p:grpSpPr>
        <p:sp>
          <p:nvSpPr>
            <p:cNvPr id="4882" name="Google Shape;4882;p79"/>
            <p:cNvSpPr txBox="1"/>
            <p:nvPr/>
          </p:nvSpPr>
          <p:spPr>
            <a:xfrm>
              <a:off x="3858177" y="2254595"/>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a:t>
              </a:r>
              <a:endParaRPr/>
            </a:p>
          </p:txBody>
        </p:sp>
        <p:sp>
          <p:nvSpPr>
            <p:cNvPr id="4883" name="Google Shape;4883;p79"/>
            <p:cNvSpPr txBox="1"/>
            <p:nvPr/>
          </p:nvSpPr>
          <p:spPr>
            <a:xfrm>
              <a:off x="4888228" y="2259358"/>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t>
              </a:r>
              <a:endParaRPr/>
            </a:p>
          </p:txBody>
        </p:sp>
        <p:cxnSp>
          <p:nvCxnSpPr>
            <p:cNvPr id="4884" name="Google Shape;4884;p79"/>
            <p:cNvCxnSpPr/>
            <p:nvPr/>
          </p:nvCxnSpPr>
          <p:spPr>
            <a:xfrm>
              <a:off x="4399515" y="2772120"/>
              <a:ext cx="323850" cy="0"/>
            </a:xfrm>
            <a:prstGeom prst="straightConnector1">
              <a:avLst/>
            </a:prstGeom>
            <a:noFill/>
            <a:ln cap="flat" cmpd="sng" w="19050">
              <a:solidFill>
                <a:schemeClr val="dk1"/>
              </a:solidFill>
              <a:prstDash val="solid"/>
              <a:round/>
              <a:headEnd len="med" w="med" type="none"/>
              <a:tailEnd len="med" w="med" type="none"/>
            </a:ln>
          </p:spPr>
        </p:cxnSp>
        <p:sp>
          <p:nvSpPr>
            <p:cNvPr id="4885" name="Google Shape;4885;p79"/>
            <p:cNvSpPr txBox="1"/>
            <p:nvPr/>
          </p:nvSpPr>
          <p:spPr>
            <a:xfrm>
              <a:off x="4783690" y="2883245"/>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grpSp>
          <p:nvGrpSpPr>
            <p:cNvPr id="4886" name="Google Shape;4886;p79"/>
            <p:cNvGrpSpPr/>
            <p:nvPr/>
          </p:nvGrpSpPr>
          <p:grpSpPr>
            <a:xfrm>
              <a:off x="3670217" y="2586162"/>
              <a:ext cx="731126" cy="344556"/>
              <a:chOff x="7493876" y="2774731"/>
              <a:chExt cx="1481958" cy="894622"/>
            </a:xfrm>
          </p:grpSpPr>
          <p:sp>
            <p:nvSpPr>
              <p:cNvPr id="4887" name="Google Shape;4887;p7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888" name="Google Shape;4888;p79"/>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889" name="Google Shape;4889;p79"/>
              <p:cNvGrpSpPr/>
              <p:nvPr/>
            </p:nvGrpSpPr>
            <p:grpSpPr>
              <a:xfrm>
                <a:off x="7713663" y="2848339"/>
                <a:ext cx="1042107" cy="425543"/>
                <a:chOff x="7786941" y="2884917"/>
                <a:chExt cx="897649" cy="353919"/>
              </a:xfrm>
            </p:grpSpPr>
            <p:sp>
              <p:nvSpPr>
                <p:cNvPr id="4890" name="Google Shape;4890;p7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1" name="Google Shape;4891;p7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2" name="Google Shape;4892;p7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3" name="Google Shape;4893;p7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4894" name="Google Shape;4894;p79"/>
            <p:cNvGrpSpPr/>
            <p:nvPr/>
          </p:nvGrpSpPr>
          <p:grpSpPr>
            <a:xfrm>
              <a:off x="4703149" y="2589549"/>
              <a:ext cx="731126" cy="344556"/>
              <a:chOff x="7493876" y="2774731"/>
              <a:chExt cx="1481958" cy="894622"/>
            </a:xfrm>
          </p:grpSpPr>
          <p:sp>
            <p:nvSpPr>
              <p:cNvPr id="4895" name="Google Shape;4895;p79"/>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4896" name="Google Shape;4896;p79"/>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4897" name="Google Shape;4897;p79"/>
              <p:cNvGrpSpPr/>
              <p:nvPr/>
            </p:nvGrpSpPr>
            <p:grpSpPr>
              <a:xfrm>
                <a:off x="7713663" y="2848339"/>
                <a:ext cx="1042107" cy="425543"/>
                <a:chOff x="7786941" y="2884917"/>
                <a:chExt cx="897649" cy="353919"/>
              </a:xfrm>
            </p:grpSpPr>
            <p:sp>
              <p:nvSpPr>
                <p:cNvPr id="4898" name="Google Shape;4898;p79"/>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899" name="Google Shape;4899;p79"/>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0" name="Google Shape;4900;p79"/>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01" name="Google Shape;4901;p79"/>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grpSp>
        <p:nvGrpSpPr>
          <p:cNvPr id="4902" name="Google Shape;4902;p79"/>
          <p:cNvGrpSpPr/>
          <p:nvPr/>
        </p:nvGrpSpPr>
        <p:grpSpPr>
          <a:xfrm>
            <a:off x="3244703" y="3195320"/>
            <a:ext cx="1748069" cy="467910"/>
            <a:chOff x="3229463" y="3119120"/>
            <a:chExt cx="1748069" cy="467910"/>
          </a:xfrm>
        </p:grpSpPr>
        <p:cxnSp>
          <p:nvCxnSpPr>
            <p:cNvPr id="4903" name="Google Shape;4903;p79"/>
            <p:cNvCxnSpPr/>
            <p:nvPr/>
          </p:nvCxnSpPr>
          <p:spPr>
            <a:xfrm flipH="1">
              <a:off x="4023360" y="3119120"/>
              <a:ext cx="954172" cy="187960"/>
            </a:xfrm>
            <a:prstGeom prst="straightConnector1">
              <a:avLst/>
            </a:prstGeom>
            <a:noFill/>
            <a:ln cap="flat" cmpd="sng" w="9525">
              <a:solidFill>
                <a:srgbClr val="CC0000"/>
              </a:solidFill>
              <a:prstDash val="solid"/>
              <a:round/>
              <a:headEnd len="med" w="med" type="none"/>
              <a:tailEnd len="med" w="med" type="none"/>
            </a:ln>
          </p:spPr>
        </p:cxnSp>
        <p:sp>
          <p:nvSpPr>
            <p:cNvPr id="4904" name="Google Shape;4904;p79"/>
            <p:cNvSpPr txBox="1"/>
            <p:nvPr/>
          </p:nvSpPr>
          <p:spPr>
            <a:xfrm>
              <a:off x="3229463" y="3311570"/>
              <a:ext cx="1516761" cy="27546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Link-layer frame</a:t>
              </a:r>
              <a:endParaRPr/>
            </a:p>
          </p:txBody>
        </p:sp>
      </p:grpSp>
      <p:grpSp>
        <p:nvGrpSpPr>
          <p:cNvPr id="4905" name="Google Shape;4905;p79"/>
          <p:cNvGrpSpPr/>
          <p:nvPr/>
        </p:nvGrpSpPr>
        <p:grpSpPr>
          <a:xfrm>
            <a:off x="4809173" y="2446973"/>
            <a:ext cx="4886325" cy="951547"/>
            <a:chOff x="4672013" y="2614613"/>
            <a:chExt cx="4886325" cy="1157209"/>
          </a:xfrm>
        </p:grpSpPr>
        <p:grpSp>
          <p:nvGrpSpPr>
            <p:cNvPr id="4906" name="Google Shape;4906;p79"/>
            <p:cNvGrpSpPr/>
            <p:nvPr/>
          </p:nvGrpSpPr>
          <p:grpSpPr>
            <a:xfrm>
              <a:off x="4674002" y="3295572"/>
              <a:ext cx="4854575" cy="476250"/>
              <a:chOff x="1427882" y="4286172"/>
              <a:chExt cx="4854575" cy="476250"/>
            </a:xfrm>
          </p:grpSpPr>
          <p:sp>
            <p:nvSpPr>
              <p:cNvPr id="4907" name="Google Shape;4907;p79"/>
              <p:cNvSpPr/>
              <p:nvPr/>
            </p:nvSpPr>
            <p:spPr>
              <a:xfrm>
                <a:off x="1427882" y="4289347"/>
                <a:ext cx="4854575" cy="468313"/>
              </a:xfrm>
              <a:prstGeom prst="rect">
                <a:avLst/>
              </a:prstGeom>
              <a:gradFill>
                <a:gsLst>
                  <a:gs pos="0">
                    <a:srgbClr val="CC0000">
                      <a:alpha val="40784"/>
                    </a:srgbClr>
                  </a:gs>
                  <a:gs pos="100000">
                    <a:srgbClr val="CC0000">
                      <a:alpha val="37647"/>
                    </a:srgbClr>
                  </a:gs>
                </a:gsLst>
                <a:lin ang="5400000" scaled="0"/>
              </a:grad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4908" name="Google Shape;4908;p79"/>
              <p:cNvCxnSpPr/>
              <p:nvPr/>
            </p:nvCxnSpPr>
            <p:spPr>
              <a:xfrm>
                <a:off x="2791545" y="4287759"/>
                <a:ext cx="0" cy="468313"/>
              </a:xfrm>
              <a:prstGeom prst="straightConnector1">
                <a:avLst/>
              </a:prstGeom>
              <a:noFill/>
              <a:ln cap="flat" cmpd="sng" w="9525">
                <a:solidFill>
                  <a:srgbClr val="CC0000"/>
                </a:solidFill>
                <a:prstDash val="solid"/>
                <a:round/>
                <a:headEnd len="med" w="med" type="none"/>
                <a:tailEnd len="med" w="med" type="none"/>
              </a:ln>
            </p:spPr>
          </p:cxnSp>
          <p:cxnSp>
            <p:nvCxnSpPr>
              <p:cNvPr id="4909" name="Google Shape;4909;p79"/>
              <p:cNvCxnSpPr/>
              <p:nvPr/>
            </p:nvCxnSpPr>
            <p:spPr>
              <a:xfrm>
                <a:off x="2313707" y="4286172"/>
                <a:ext cx="0" cy="468313"/>
              </a:xfrm>
              <a:prstGeom prst="straightConnector1">
                <a:avLst/>
              </a:prstGeom>
              <a:noFill/>
              <a:ln cap="flat" cmpd="sng" w="9525">
                <a:solidFill>
                  <a:srgbClr val="CC0000"/>
                </a:solidFill>
                <a:prstDash val="solid"/>
                <a:round/>
                <a:headEnd len="med" w="med" type="none"/>
                <a:tailEnd len="med" w="med" type="none"/>
              </a:ln>
            </p:spPr>
          </p:cxnSp>
          <p:cxnSp>
            <p:nvCxnSpPr>
              <p:cNvPr id="4910" name="Google Shape;4910;p79"/>
              <p:cNvCxnSpPr/>
              <p:nvPr/>
            </p:nvCxnSpPr>
            <p:spPr>
              <a:xfrm>
                <a:off x="1867620" y="4294109"/>
                <a:ext cx="0" cy="468313"/>
              </a:xfrm>
              <a:prstGeom prst="straightConnector1">
                <a:avLst/>
              </a:prstGeom>
              <a:noFill/>
              <a:ln cap="flat" cmpd="sng" w="9525">
                <a:solidFill>
                  <a:srgbClr val="CC0000"/>
                </a:solidFill>
                <a:prstDash val="solid"/>
                <a:round/>
                <a:headEnd len="med" w="med" type="none"/>
                <a:tailEnd len="med" w="med" type="none"/>
              </a:ln>
            </p:spPr>
          </p:cxnSp>
          <p:grpSp>
            <p:nvGrpSpPr>
              <p:cNvPr id="4911" name="Google Shape;4911;p79"/>
              <p:cNvGrpSpPr/>
              <p:nvPr/>
            </p:nvGrpSpPr>
            <p:grpSpPr>
              <a:xfrm>
                <a:off x="2865478" y="4319509"/>
                <a:ext cx="3402012" cy="414337"/>
                <a:chOff x="8090620" y="3748009"/>
                <a:chExt cx="3402012" cy="414337"/>
              </a:xfrm>
            </p:grpSpPr>
            <p:cxnSp>
              <p:nvCxnSpPr>
                <p:cNvPr id="4912" name="Google Shape;4912;p79"/>
                <p:cNvCxnSpPr/>
                <p:nvPr/>
              </p:nvCxnSpPr>
              <p:spPr>
                <a:xfrm>
                  <a:off x="8743763" y="4053716"/>
                  <a:ext cx="857250" cy="0"/>
                </a:xfrm>
                <a:prstGeom prst="straightConnector1">
                  <a:avLst/>
                </a:prstGeom>
                <a:noFill/>
                <a:ln cap="flat" cmpd="sng" w="9525">
                  <a:solidFill>
                    <a:schemeClr val="dk1"/>
                  </a:solidFill>
                  <a:prstDash val="solid"/>
                  <a:round/>
                  <a:headEnd len="med" w="med" type="none"/>
                  <a:tailEnd len="med" w="med" type="triangle"/>
                </a:ln>
              </p:spPr>
            </p:cxnSp>
            <p:sp>
              <p:nvSpPr>
                <p:cNvPr id="4913" name="Google Shape;4913;p79"/>
                <p:cNvSpPr/>
                <p:nvPr/>
              </p:nvSpPr>
              <p:spPr>
                <a:xfrm>
                  <a:off x="8090620" y="3751184"/>
                  <a:ext cx="3402012" cy="401638"/>
                </a:xfrm>
                <a:prstGeom prst="rect">
                  <a:avLst/>
                </a:prstGeom>
                <a:solidFill>
                  <a:srgbClr val="66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4914" name="Google Shape;4914;p79"/>
                <p:cNvCxnSpPr/>
                <p:nvPr/>
              </p:nvCxnSpPr>
              <p:spPr>
                <a:xfrm>
                  <a:off x="8174757" y="3751184"/>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15" name="Google Shape;4915;p79"/>
                <p:cNvCxnSpPr/>
                <p:nvPr/>
              </p:nvCxnSpPr>
              <p:spPr>
                <a:xfrm>
                  <a:off x="8133482" y="3749596"/>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16" name="Google Shape;4916;p79"/>
                <p:cNvCxnSpPr/>
                <p:nvPr/>
              </p:nvCxnSpPr>
              <p:spPr>
                <a:xfrm>
                  <a:off x="8250957" y="3751184"/>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17" name="Google Shape;4917;p79"/>
                <p:cNvCxnSpPr/>
                <p:nvPr/>
              </p:nvCxnSpPr>
              <p:spPr>
                <a:xfrm>
                  <a:off x="8292232" y="3748009"/>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18" name="Google Shape;4918;p79"/>
                <p:cNvCxnSpPr/>
                <p:nvPr/>
              </p:nvCxnSpPr>
              <p:spPr>
                <a:xfrm>
                  <a:off x="8346207" y="3748009"/>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19" name="Google Shape;4919;p79"/>
                <p:cNvCxnSpPr/>
                <p:nvPr/>
              </p:nvCxnSpPr>
              <p:spPr>
                <a:xfrm>
                  <a:off x="8412882" y="3748009"/>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20" name="Google Shape;4920;p79"/>
                <p:cNvCxnSpPr/>
                <p:nvPr/>
              </p:nvCxnSpPr>
              <p:spPr>
                <a:xfrm>
                  <a:off x="8724032" y="3759121"/>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21" name="Google Shape;4921;p79"/>
                <p:cNvCxnSpPr/>
                <p:nvPr/>
              </p:nvCxnSpPr>
              <p:spPr>
                <a:xfrm>
                  <a:off x="9098682" y="3759121"/>
                  <a:ext cx="0" cy="403225"/>
                </a:xfrm>
                <a:prstGeom prst="straightConnector1">
                  <a:avLst/>
                </a:prstGeom>
                <a:noFill/>
                <a:ln cap="flat" cmpd="sng" w="9525">
                  <a:solidFill>
                    <a:schemeClr val="dk1"/>
                  </a:solidFill>
                  <a:prstDash val="solid"/>
                  <a:round/>
                  <a:headEnd len="med" w="med" type="none"/>
                  <a:tailEnd len="med" w="med" type="none"/>
                </a:ln>
              </p:spPr>
            </p:cxnSp>
          </p:grpSp>
          <p:sp>
            <p:nvSpPr>
              <p:cNvPr id="4922" name="Google Shape;4922;p79"/>
              <p:cNvSpPr/>
              <p:nvPr/>
            </p:nvSpPr>
            <p:spPr>
              <a:xfrm>
                <a:off x="2901848" y="4384275"/>
                <a:ext cx="3244616" cy="285690"/>
              </a:xfrm>
              <a:prstGeom prst="rect">
                <a:avLst/>
              </a:pr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23" name="Google Shape;4923;p79"/>
              <p:cNvSpPr txBox="1"/>
              <p:nvPr/>
            </p:nvSpPr>
            <p:spPr>
              <a:xfrm>
                <a:off x="4133520" y="4301715"/>
                <a:ext cx="16700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IPv6 datagram</a:t>
                </a:r>
                <a:endParaRPr/>
              </a:p>
            </p:txBody>
          </p:sp>
        </p:grpSp>
        <p:sp>
          <p:nvSpPr>
            <p:cNvPr id="4924" name="Google Shape;4924;p79"/>
            <p:cNvSpPr/>
            <p:nvPr/>
          </p:nvSpPr>
          <p:spPr>
            <a:xfrm>
              <a:off x="4672013" y="2614613"/>
              <a:ext cx="4886325" cy="685800"/>
            </a:xfrm>
            <a:custGeom>
              <a:rect b="b" l="l" r="r" t="t"/>
              <a:pathLst>
                <a:path extrusionOk="0" h="685800" w="4886325">
                  <a:moveTo>
                    <a:pt x="0" y="685800"/>
                  </a:moveTo>
                  <a:lnTo>
                    <a:pt x="2171700" y="0"/>
                  </a:lnTo>
                  <a:lnTo>
                    <a:pt x="2443162" y="157162"/>
                  </a:lnTo>
                  <a:lnTo>
                    <a:pt x="2493168" y="150018"/>
                  </a:lnTo>
                  <a:lnTo>
                    <a:pt x="4886325" y="685800"/>
                  </a:lnTo>
                  <a:lnTo>
                    <a:pt x="0" y="685800"/>
                  </a:lnTo>
                  <a:close/>
                </a:path>
              </a:pathLst>
            </a:custGeom>
            <a:gradFill>
              <a:gsLst>
                <a:gs pos="0">
                  <a:srgbClr val="F5F7FC"/>
                </a:gs>
                <a:gs pos="100000">
                  <a:srgbClr val="D8D8D8"/>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4925" name="Google Shape;4925;p79"/>
          <p:cNvGrpSpPr/>
          <p:nvPr/>
        </p:nvGrpSpPr>
        <p:grpSpPr>
          <a:xfrm>
            <a:off x="6964680" y="2244997"/>
            <a:ext cx="838200" cy="376149"/>
            <a:chOff x="6827520" y="2412637"/>
            <a:chExt cx="838200" cy="376149"/>
          </a:xfrm>
        </p:grpSpPr>
        <p:sp>
          <p:nvSpPr>
            <p:cNvPr id="4926" name="Google Shape;4926;p79"/>
            <p:cNvSpPr/>
            <p:nvPr/>
          </p:nvSpPr>
          <p:spPr>
            <a:xfrm>
              <a:off x="7178040" y="2468880"/>
              <a:ext cx="487680" cy="304800"/>
            </a:xfrm>
            <a:prstGeom prst="rightArrow">
              <a:avLst>
                <a:gd fmla="val 50000" name="adj1"/>
                <a:gd fmla="val 50000" name="adj2"/>
              </a:avLst>
            </a:prstGeom>
            <a:gradFill>
              <a:gsLst>
                <a:gs pos="0">
                  <a:srgbClr val="F5F7FC"/>
                </a:gs>
                <a:gs pos="100000">
                  <a:srgbClr val="CC000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4927" name="Google Shape;4927;p79"/>
            <p:cNvGrpSpPr/>
            <p:nvPr/>
          </p:nvGrpSpPr>
          <p:grpSpPr>
            <a:xfrm>
              <a:off x="6827520" y="2412637"/>
              <a:ext cx="334944" cy="376149"/>
              <a:chOff x="335231" y="4406992"/>
              <a:chExt cx="1251280" cy="2136350"/>
            </a:xfrm>
          </p:grpSpPr>
          <p:sp>
            <p:nvSpPr>
              <p:cNvPr id="4928" name="Google Shape;4928;p79"/>
              <p:cNvSpPr/>
              <p:nvPr/>
            </p:nvSpPr>
            <p:spPr>
              <a:xfrm>
                <a:off x="335231" y="4406992"/>
                <a:ext cx="965619" cy="2136350"/>
              </a:xfrm>
              <a:custGeom>
                <a:rect b="b" l="l" r="r" t="t"/>
                <a:pathLst>
                  <a:path extrusionOk="0" h="2138362" w="966787">
                    <a:moveTo>
                      <a:pt x="0" y="0"/>
                    </a:moveTo>
                    <a:lnTo>
                      <a:pt x="0" y="1190625"/>
                    </a:lnTo>
                    <a:lnTo>
                      <a:pt x="966787" y="2138362"/>
                    </a:lnTo>
                    <a:cubicBezTo>
                      <a:pt x="965200" y="1673225"/>
                      <a:pt x="963612" y="1208087"/>
                      <a:pt x="962025" y="742950"/>
                    </a:cubicBezTo>
                    <a:lnTo>
                      <a:pt x="0" y="0"/>
                    </a:lnTo>
                    <a:close/>
                  </a:path>
                </a:pathLst>
              </a:custGeom>
              <a:solidFill>
                <a:srgbClr val="CC00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29" name="Google Shape;4929;p79"/>
              <p:cNvSpPr/>
              <p:nvPr/>
            </p:nvSpPr>
            <p:spPr>
              <a:xfrm>
                <a:off x="351325" y="4411451"/>
                <a:ext cx="1235186" cy="771586"/>
              </a:xfrm>
              <a:custGeom>
                <a:rect b="b" l="l" r="r" t="t"/>
                <a:pathLst>
                  <a:path extrusionOk="0" h="757496" w="1238250">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30" name="Google Shape;4930;p79"/>
              <p:cNvSpPr/>
              <p:nvPr/>
            </p:nvSpPr>
            <p:spPr>
              <a:xfrm>
                <a:off x="1296825" y="5178575"/>
                <a:ext cx="289686" cy="1351389"/>
              </a:xfrm>
              <a:prstGeom prst="rect">
                <a:avLst/>
              </a:prstGeom>
              <a:solidFill>
                <a:srgbClr val="EBAD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sp>
        <p:nvSpPr>
          <p:cNvPr id="4931" name="Google Shape;4931;p79"/>
          <p:cNvSpPr txBox="1"/>
          <p:nvPr/>
        </p:nvSpPr>
        <p:spPr>
          <a:xfrm>
            <a:off x="4831080" y="3383280"/>
            <a:ext cx="487902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The usual: datagram as payload in link-layer frame</a:t>
            </a:r>
            <a:endParaRPr/>
          </a:p>
        </p:txBody>
      </p:sp>
      <p:grpSp>
        <p:nvGrpSpPr>
          <p:cNvPr id="4932" name="Google Shape;4932;p79"/>
          <p:cNvGrpSpPr/>
          <p:nvPr/>
        </p:nvGrpSpPr>
        <p:grpSpPr>
          <a:xfrm>
            <a:off x="2834599" y="5970990"/>
            <a:ext cx="2306635" cy="467910"/>
            <a:chOff x="2670897" y="3119120"/>
            <a:chExt cx="2306635" cy="467910"/>
          </a:xfrm>
        </p:grpSpPr>
        <p:cxnSp>
          <p:nvCxnSpPr>
            <p:cNvPr id="4933" name="Google Shape;4933;p79"/>
            <p:cNvCxnSpPr/>
            <p:nvPr/>
          </p:nvCxnSpPr>
          <p:spPr>
            <a:xfrm flipH="1">
              <a:off x="4023360" y="3119120"/>
              <a:ext cx="954172" cy="187960"/>
            </a:xfrm>
            <a:prstGeom prst="straightConnector1">
              <a:avLst/>
            </a:prstGeom>
            <a:noFill/>
            <a:ln cap="flat" cmpd="sng" w="9525">
              <a:solidFill>
                <a:srgbClr val="CC0000"/>
              </a:solidFill>
              <a:prstDash val="solid"/>
              <a:round/>
              <a:headEnd len="med" w="med" type="none"/>
              <a:tailEnd len="med" w="med" type="none"/>
            </a:ln>
          </p:spPr>
        </p:cxnSp>
        <p:sp>
          <p:nvSpPr>
            <p:cNvPr id="4934" name="Google Shape;4934;p79"/>
            <p:cNvSpPr txBox="1"/>
            <p:nvPr/>
          </p:nvSpPr>
          <p:spPr>
            <a:xfrm>
              <a:off x="2670897" y="3311570"/>
              <a:ext cx="1348447" cy="27546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IPv4 datagram</a:t>
              </a:r>
              <a:endParaRPr/>
            </a:p>
          </p:txBody>
        </p:sp>
      </p:grpSp>
      <p:grpSp>
        <p:nvGrpSpPr>
          <p:cNvPr id="4935" name="Google Shape;4935;p79"/>
          <p:cNvGrpSpPr/>
          <p:nvPr/>
        </p:nvGrpSpPr>
        <p:grpSpPr>
          <a:xfrm>
            <a:off x="4511040" y="5222642"/>
            <a:ext cx="5332920" cy="956237"/>
            <a:chOff x="4225418" y="2614613"/>
            <a:chExt cx="5332920" cy="1162913"/>
          </a:xfrm>
        </p:grpSpPr>
        <p:grpSp>
          <p:nvGrpSpPr>
            <p:cNvPr id="4936" name="Google Shape;4936;p79"/>
            <p:cNvGrpSpPr/>
            <p:nvPr/>
          </p:nvGrpSpPr>
          <p:grpSpPr>
            <a:xfrm>
              <a:off x="4225418" y="3289252"/>
              <a:ext cx="5303159" cy="488274"/>
              <a:chOff x="979298" y="4279852"/>
              <a:chExt cx="5303159" cy="488274"/>
            </a:xfrm>
          </p:grpSpPr>
          <p:sp>
            <p:nvSpPr>
              <p:cNvPr id="4937" name="Google Shape;4937;p79"/>
              <p:cNvSpPr/>
              <p:nvPr/>
            </p:nvSpPr>
            <p:spPr>
              <a:xfrm>
                <a:off x="979298" y="4289347"/>
                <a:ext cx="5303159" cy="468314"/>
              </a:xfrm>
              <a:prstGeom prst="rect">
                <a:avLst/>
              </a:prstGeom>
              <a:gradFill>
                <a:gsLst>
                  <a:gs pos="0">
                    <a:srgbClr val="CC0000">
                      <a:alpha val="40784"/>
                    </a:srgbClr>
                  </a:gs>
                  <a:gs pos="100000">
                    <a:srgbClr val="CC0000">
                      <a:alpha val="37647"/>
                    </a:srgbClr>
                  </a:gs>
                </a:gsLst>
                <a:lin ang="5400000" scaled="0"/>
              </a:grad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4938" name="Google Shape;4938;p79"/>
              <p:cNvCxnSpPr/>
              <p:nvPr/>
            </p:nvCxnSpPr>
            <p:spPr>
              <a:xfrm>
                <a:off x="2791545" y="4287759"/>
                <a:ext cx="0" cy="468313"/>
              </a:xfrm>
              <a:prstGeom prst="straightConnector1">
                <a:avLst/>
              </a:prstGeom>
              <a:noFill/>
              <a:ln cap="flat" cmpd="sng" w="9525">
                <a:solidFill>
                  <a:srgbClr val="CC0000"/>
                </a:solidFill>
                <a:prstDash val="solid"/>
                <a:round/>
                <a:headEnd len="med" w="med" type="none"/>
                <a:tailEnd len="med" w="med" type="none"/>
              </a:ln>
            </p:spPr>
          </p:cxnSp>
          <p:cxnSp>
            <p:nvCxnSpPr>
              <p:cNvPr id="4939" name="Google Shape;4939;p79"/>
              <p:cNvCxnSpPr/>
              <p:nvPr/>
            </p:nvCxnSpPr>
            <p:spPr>
              <a:xfrm>
                <a:off x="2313707" y="4286172"/>
                <a:ext cx="0" cy="468313"/>
              </a:xfrm>
              <a:prstGeom prst="straightConnector1">
                <a:avLst/>
              </a:prstGeom>
              <a:noFill/>
              <a:ln cap="flat" cmpd="sng" w="9525">
                <a:solidFill>
                  <a:srgbClr val="CC0000"/>
                </a:solidFill>
                <a:prstDash val="solid"/>
                <a:round/>
                <a:headEnd len="med" w="med" type="none"/>
                <a:tailEnd len="med" w="med" type="none"/>
              </a:ln>
            </p:spPr>
          </p:cxnSp>
          <p:cxnSp>
            <p:nvCxnSpPr>
              <p:cNvPr id="4940" name="Google Shape;4940;p79"/>
              <p:cNvCxnSpPr/>
              <p:nvPr/>
            </p:nvCxnSpPr>
            <p:spPr>
              <a:xfrm>
                <a:off x="2129045" y="4299810"/>
                <a:ext cx="0" cy="468314"/>
              </a:xfrm>
              <a:prstGeom prst="straightConnector1">
                <a:avLst/>
              </a:prstGeom>
              <a:noFill/>
              <a:ln cap="flat" cmpd="sng" w="9525">
                <a:solidFill>
                  <a:srgbClr val="CC0000"/>
                </a:solidFill>
                <a:prstDash val="solid"/>
                <a:round/>
                <a:headEnd len="med" w="med" type="none"/>
                <a:tailEnd len="med" w="med" type="none"/>
              </a:ln>
            </p:spPr>
          </p:cxnSp>
          <p:grpSp>
            <p:nvGrpSpPr>
              <p:cNvPr id="4941" name="Google Shape;4941;p79"/>
              <p:cNvGrpSpPr/>
              <p:nvPr/>
            </p:nvGrpSpPr>
            <p:grpSpPr>
              <a:xfrm>
                <a:off x="2865478" y="4319509"/>
                <a:ext cx="3402012" cy="414337"/>
                <a:chOff x="8090620" y="3748009"/>
                <a:chExt cx="3402012" cy="414337"/>
              </a:xfrm>
            </p:grpSpPr>
            <p:cxnSp>
              <p:nvCxnSpPr>
                <p:cNvPr id="4942" name="Google Shape;4942;p79"/>
                <p:cNvCxnSpPr/>
                <p:nvPr/>
              </p:nvCxnSpPr>
              <p:spPr>
                <a:xfrm>
                  <a:off x="8743763" y="4053716"/>
                  <a:ext cx="857250" cy="0"/>
                </a:xfrm>
                <a:prstGeom prst="straightConnector1">
                  <a:avLst/>
                </a:prstGeom>
                <a:noFill/>
                <a:ln cap="flat" cmpd="sng" w="9525">
                  <a:solidFill>
                    <a:schemeClr val="dk1"/>
                  </a:solidFill>
                  <a:prstDash val="solid"/>
                  <a:round/>
                  <a:headEnd len="med" w="med" type="none"/>
                  <a:tailEnd len="med" w="med" type="triangle"/>
                </a:ln>
              </p:spPr>
            </p:cxnSp>
            <p:sp>
              <p:nvSpPr>
                <p:cNvPr id="4943" name="Google Shape;4943;p79"/>
                <p:cNvSpPr/>
                <p:nvPr/>
              </p:nvSpPr>
              <p:spPr>
                <a:xfrm>
                  <a:off x="8090620" y="3751184"/>
                  <a:ext cx="3402012" cy="401638"/>
                </a:xfrm>
                <a:prstGeom prst="rect">
                  <a:avLst/>
                </a:prstGeom>
                <a:solidFill>
                  <a:srgbClr val="66CC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4944" name="Google Shape;4944;p79"/>
                <p:cNvCxnSpPr/>
                <p:nvPr/>
              </p:nvCxnSpPr>
              <p:spPr>
                <a:xfrm>
                  <a:off x="8174757" y="3751184"/>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45" name="Google Shape;4945;p79"/>
                <p:cNvCxnSpPr/>
                <p:nvPr/>
              </p:nvCxnSpPr>
              <p:spPr>
                <a:xfrm>
                  <a:off x="8133482" y="3749596"/>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46" name="Google Shape;4946;p79"/>
                <p:cNvCxnSpPr/>
                <p:nvPr/>
              </p:nvCxnSpPr>
              <p:spPr>
                <a:xfrm>
                  <a:off x="8250957" y="3751184"/>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47" name="Google Shape;4947;p79"/>
                <p:cNvCxnSpPr/>
                <p:nvPr/>
              </p:nvCxnSpPr>
              <p:spPr>
                <a:xfrm>
                  <a:off x="8292232" y="3748009"/>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48" name="Google Shape;4948;p79"/>
                <p:cNvCxnSpPr/>
                <p:nvPr/>
              </p:nvCxnSpPr>
              <p:spPr>
                <a:xfrm>
                  <a:off x="8346207" y="3748009"/>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49" name="Google Shape;4949;p79"/>
                <p:cNvCxnSpPr/>
                <p:nvPr/>
              </p:nvCxnSpPr>
              <p:spPr>
                <a:xfrm>
                  <a:off x="8412882" y="3748009"/>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50" name="Google Shape;4950;p79"/>
                <p:cNvCxnSpPr/>
                <p:nvPr/>
              </p:nvCxnSpPr>
              <p:spPr>
                <a:xfrm>
                  <a:off x="8724032" y="3759121"/>
                  <a:ext cx="0" cy="403225"/>
                </a:xfrm>
                <a:prstGeom prst="straightConnector1">
                  <a:avLst/>
                </a:prstGeom>
                <a:noFill/>
                <a:ln cap="flat" cmpd="sng" w="9525">
                  <a:solidFill>
                    <a:schemeClr val="dk1"/>
                  </a:solidFill>
                  <a:prstDash val="solid"/>
                  <a:round/>
                  <a:headEnd len="med" w="med" type="none"/>
                  <a:tailEnd len="med" w="med" type="none"/>
                </a:ln>
              </p:spPr>
            </p:cxnSp>
            <p:cxnSp>
              <p:nvCxnSpPr>
                <p:cNvPr id="4951" name="Google Shape;4951;p79"/>
                <p:cNvCxnSpPr/>
                <p:nvPr/>
              </p:nvCxnSpPr>
              <p:spPr>
                <a:xfrm>
                  <a:off x="9098682" y="3759121"/>
                  <a:ext cx="0" cy="403225"/>
                </a:xfrm>
                <a:prstGeom prst="straightConnector1">
                  <a:avLst/>
                </a:prstGeom>
                <a:noFill/>
                <a:ln cap="flat" cmpd="sng" w="9525">
                  <a:solidFill>
                    <a:schemeClr val="dk1"/>
                  </a:solidFill>
                  <a:prstDash val="solid"/>
                  <a:round/>
                  <a:headEnd len="med" w="med" type="none"/>
                  <a:tailEnd len="med" w="med" type="none"/>
                </a:ln>
              </p:spPr>
            </p:cxnSp>
          </p:grpSp>
          <p:sp>
            <p:nvSpPr>
              <p:cNvPr id="4952" name="Google Shape;4952;p79"/>
              <p:cNvSpPr/>
              <p:nvPr/>
            </p:nvSpPr>
            <p:spPr>
              <a:xfrm>
                <a:off x="2901848" y="4384275"/>
                <a:ext cx="3244616" cy="285690"/>
              </a:xfrm>
              <a:prstGeom prst="rect">
                <a:avLst/>
              </a:pr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53" name="Google Shape;4953;p79"/>
              <p:cNvSpPr txBox="1"/>
              <p:nvPr/>
            </p:nvSpPr>
            <p:spPr>
              <a:xfrm>
                <a:off x="4133520" y="4301715"/>
                <a:ext cx="16700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IPv6 datagram</a:t>
                </a:r>
                <a:endParaRPr/>
              </a:p>
            </p:txBody>
          </p:sp>
          <p:cxnSp>
            <p:nvCxnSpPr>
              <p:cNvPr id="4954" name="Google Shape;4954;p79"/>
              <p:cNvCxnSpPr/>
              <p:nvPr/>
            </p:nvCxnSpPr>
            <p:spPr>
              <a:xfrm>
                <a:off x="1141962" y="4285554"/>
                <a:ext cx="0" cy="468314"/>
              </a:xfrm>
              <a:prstGeom prst="straightConnector1">
                <a:avLst/>
              </a:prstGeom>
              <a:noFill/>
              <a:ln cap="flat" cmpd="sng" w="9525">
                <a:solidFill>
                  <a:srgbClr val="CC0000"/>
                </a:solidFill>
                <a:prstDash val="solid"/>
                <a:round/>
                <a:headEnd len="med" w="med" type="none"/>
                <a:tailEnd len="med" w="med" type="none"/>
              </a:ln>
            </p:spPr>
          </p:cxnSp>
          <p:cxnSp>
            <p:nvCxnSpPr>
              <p:cNvPr id="4955" name="Google Shape;4955;p79"/>
              <p:cNvCxnSpPr/>
              <p:nvPr/>
            </p:nvCxnSpPr>
            <p:spPr>
              <a:xfrm>
                <a:off x="1214646" y="4294108"/>
                <a:ext cx="0" cy="468314"/>
              </a:xfrm>
              <a:prstGeom prst="straightConnector1">
                <a:avLst/>
              </a:prstGeom>
              <a:noFill/>
              <a:ln cap="flat" cmpd="sng" w="9525">
                <a:solidFill>
                  <a:srgbClr val="CC0000"/>
                </a:solidFill>
                <a:prstDash val="solid"/>
                <a:round/>
                <a:headEnd len="med" w="med" type="none"/>
                <a:tailEnd len="med" w="med" type="none"/>
              </a:ln>
            </p:spPr>
          </p:cxnSp>
          <p:cxnSp>
            <p:nvCxnSpPr>
              <p:cNvPr id="4956" name="Google Shape;4956;p79"/>
              <p:cNvCxnSpPr/>
              <p:nvPr/>
            </p:nvCxnSpPr>
            <p:spPr>
              <a:xfrm>
                <a:off x="1024733" y="4279852"/>
                <a:ext cx="0" cy="468314"/>
              </a:xfrm>
              <a:prstGeom prst="straightConnector1">
                <a:avLst/>
              </a:prstGeom>
              <a:noFill/>
              <a:ln cap="flat" cmpd="sng" w="9525">
                <a:solidFill>
                  <a:srgbClr val="CC0000"/>
                </a:solidFill>
                <a:prstDash val="solid"/>
                <a:round/>
                <a:headEnd len="med" w="med" type="none"/>
                <a:tailEnd len="med" w="med" type="none"/>
              </a:ln>
            </p:spPr>
          </p:cxnSp>
          <p:cxnSp>
            <p:nvCxnSpPr>
              <p:cNvPr id="4957" name="Google Shape;4957;p79"/>
              <p:cNvCxnSpPr/>
              <p:nvPr/>
            </p:nvCxnSpPr>
            <p:spPr>
              <a:xfrm>
                <a:off x="1749220" y="4299812"/>
                <a:ext cx="0" cy="468314"/>
              </a:xfrm>
              <a:prstGeom prst="straightConnector1">
                <a:avLst/>
              </a:prstGeom>
              <a:noFill/>
              <a:ln cap="flat" cmpd="sng" w="9525">
                <a:solidFill>
                  <a:srgbClr val="CC0000"/>
                </a:solidFill>
                <a:prstDash val="solid"/>
                <a:round/>
                <a:headEnd len="med" w="med" type="none"/>
                <a:tailEnd len="med" w="med" type="none"/>
              </a:ln>
            </p:spPr>
          </p:cxnSp>
        </p:grpSp>
        <p:sp>
          <p:nvSpPr>
            <p:cNvPr id="4958" name="Google Shape;4958;p79"/>
            <p:cNvSpPr/>
            <p:nvPr/>
          </p:nvSpPr>
          <p:spPr>
            <a:xfrm>
              <a:off x="4672013" y="2614613"/>
              <a:ext cx="4886325" cy="685800"/>
            </a:xfrm>
            <a:custGeom>
              <a:rect b="b" l="l" r="r" t="t"/>
              <a:pathLst>
                <a:path extrusionOk="0" h="685800" w="4886325">
                  <a:moveTo>
                    <a:pt x="0" y="685800"/>
                  </a:moveTo>
                  <a:lnTo>
                    <a:pt x="2171700" y="0"/>
                  </a:lnTo>
                  <a:lnTo>
                    <a:pt x="2443162" y="157162"/>
                  </a:lnTo>
                  <a:lnTo>
                    <a:pt x="2493168" y="150018"/>
                  </a:lnTo>
                  <a:lnTo>
                    <a:pt x="4886325" y="685800"/>
                  </a:lnTo>
                  <a:lnTo>
                    <a:pt x="0" y="685800"/>
                  </a:lnTo>
                  <a:close/>
                </a:path>
              </a:pathLst>
            </a:custGeom>
            <a:gradFill>
              <a:gsLst>
                <a:gs pos="0">
                  <a:srgbClr val="F5F7FC"/>
                </a:gs>
                <a:gs pos="100000">
                  <a:srgbClr val="D8D8D8"/>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4959" name="Google Shape;4959;p79"/>
          <p:cNvSpPr txBox="1"/>
          <p:nvPr/>
        </p:nvSpPr>
        <p:spPr>
          <a:xfrm>
            <a:off x="4979542" y="6158950"/>
            <a:ext cx="537397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tunneling: IPv6 datagram as payload in a IPv4 datagram</a:t>
            </a:r>
            <a:endParaRPr/>
          </a:p>
        </p:txBody>
      </p:sp>
      <p:grpSp>
        <p:nvGrpSpPr>
          <p:cNvPr id="4960" name="Google Shape;4960;p79"/>
          <p:cNvGrpSpPr/>
          <p:nvPr/>
        </p:nvGrpSpPr>
        <p:grpSpPr>
          <a:xfrm>
            <a:off x="6903720" y="4965337"/>
            <a:ext cx="838200" cy="376149"/>
            <a:chOff x="6827520" y="2412637"/>
            <a:chExt cx="838200" cy="376149"/>
          </a:xfrm>
        </p:grpSpPr>
        <p:sp>
          <p:nvSpPr>
            <p:cNvPr id="4961" name="Google Shape;4961;p79"/>
            <p:cNvSpPr/>
            <p:nvPr/>
          </p:nvSpPr>
          <p:spPr>
            <a:xfrm>
              <a:off x="7178040" y="2468880"/>
              <a:ext cx="487680" cy="304800"/>
            </a:xfrm>
            <a:prstGeom prst="rightArrow">
              <a:avLst>
                <a:gd fmla="val 50000" name="adj1"/>
                <a:gd fmla="val 50000" name="adj2"/>
              </a:avLst>
            </a:prstGeom>
            <a:gradFill>
              <a:gsLst>
                <a:gs pos="0">
                  <a:srgbClr val="F5F7FC"/>
                </a:gs>
                <a:gs pos="100000">
                  <a:srgbClr val="CC000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4962" name="Google Shape;4962;p79"/>
            <p:cNvGrpSpPr/>
            <p:nvPr/>
          </p:nvGrpSpPr>
          <p:grpSpPr>
            <a:xfrm>
              <a:off x="6827520" y="2412637"/>
              <a:ext cx="334944" cy="376149"/>
              <a:chOff x="335231" y="4406992"/>
              <a:chExt cx="1251280" cy="2136350"/>
            </a:xfrm>
          </p:grpSpPr>
          <p:sp>
            <p:nvSpPr>
              <p:cNvPr id="4963" name="Google Shape;4963;p79"/>
              <p:cNvSpPr/>
              <p:nvPr/>
            </p:nvSpPr>
            <p:spPr>
              <a:xfrm>
                <a:off x="335231" y="4406992"/>
                <a:ext cx="965619" cy="2136350"/>
              </a:xfrm>
              <a:custGeom>
                <a:rect b="b" l="l" r="r" t="t"/>
                <a:pathLst>
                  <a:path extrusionOk="0" h="2138362" w="966787">
                    <a:moveTo>
                      <a:pt x="0" y="0"/>
                    </a:moveTo>
                    <a:lnTo>
                      <a:pt x="0" y="1190625"/>
                    </a:lnTo>
                    <a:lnTo>
                      <a:pt x="966787" y="2138362"/>
                    </a:lnTo>
                    <a:cubicBezTo>
                      <a:pt x="965200" y="1673225"/>
                      <a:pt x="963612" y="1208087"/>
                      <a:pt x="962025" y="742950"/>
                    </a:cubicBezTo>
                    <a:lnTo>
                      <a:pt x="0" y="0"/>
                    </a:lnTo>
                    <a:close/>
                  </a:path>
                </a:pathLst>
              </a:custGeom>
              <a:solidFill>
                <a:srgbClr val="CC000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4" name="Google Shape;4964;p79"/>
              <p:cNvSpPr/>
              <p:nvPr/>
            </p:nvSpPr>
            <p:spPr>
              <a:xfrm>
                <a:off x="351325" y="4411451"/>
                <a:ext cx="1235186" cy="771586"/>
              </a:xfrm>
              <a:custGeom>
                <a:rect b="b" l="l" r="r" t="t"/>
                <a:pathLst>
                  <a:path extrusionOk="0" h="757496" w="1238250">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65" name="Google Shape;4965;p79"/>
              <p:cNvSpPr/>
              <p:nvPr/>
            </p:nvSpPr>
            <p:spPr>
              <a:xfrm>
                <a:off x="1296825" y="5178575"/>
                <a:ext cx="289686" cy="1351389"/>
              </a:xfrm>
              <a:prstGeom prst="rect">
                <a:avLst/>
              </a:prstGeom>
              <a:solidFill>
                <a:srgbClr val="EBADA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sp>
        <p:nvSpPr>
          <p:cNvPr id="4966" name="Google Shape;4966;p79"/>
          <p:cNvSpPr/>
          <p:nvPr/>
        </p:nvSpPr>
        <p:spPr>
          <a:xfrm>
            <a:off x="822960" y="1356360"/>
            <a:ext cx="10058400" cy="2407920"/>
          </a:xfrm>
          <a:prstGeom prst="rect">
            <a:avLst/>
          </a:prstGeom>
          <a:solidFill>
            <a:schemeClr val="lt1">
              <a:alpha val="6274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4967" name="Google Shape;4967;p79"/>
          <p:cNvGrpSpPr/>
          <p:nvPr/>
        </p:nvGrpSpPr>
        <p:grpSpPr>
          <a:xfrm>
            <a:off x="5243279" y="4964546"/>
            <a:ext cx="3924175" cy="366887"/>
            <a:chOff x="5243279" y="4964546"/>
            <a:chExt cx="3924175" cy="366887"/>
          </a:xfrm>
        </p:grpSpPr>
        <p:sp>
          <p:nvSpPr>
            <p:cNvPr id="4968" name="Google Shape;4968;p79"/>
            <p:cNvSpPr txBox="1"/>
            <p:nvPr/>
          </p:nvSpPr>
          <p:spPr>
            <a:xfrm>
              <a:off x="5243279" y="4964546"/>
              <a:ext cx="86914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r>
                <a:rPr b="0" i="0" lang="en-US" sz="1600" u="none" cap="none" strike="noStrike">
                  <a:solidFill>
                    <a:srgbClr val="C00000"/>
                  </a:solidFill>
                  <a:latin typeface="Arial"/>
                  <a:ea typeface="Arial"/>
                  <a:cs typeface="Arial"/>
                  <a:sym typeface="Arial"/>
                </a:rPr>
                <a:t>v4</a:t>
              </a:r>
              <a:endParaRPr/>
            </a:p>
          </p:txBody>
        </p:sp>
        <p:sp>
          <p:nvSpPr>
            <p:cNvPr id="4969" name="Google Shape;4969;p79"/>
            <p:cNvSpPr txBox="1"/>
            <p:nvPr/>
          </p:nvSpPr>
          <p:spPr>
            <a:xfrm>
              <a:off x="8298305" y="4992879"/>
              <a:ext cx="86914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r>
                <a:rPr b="0" i="0" lang="en-US" sz="1600" u="none" cap="none" strike="noStrike">
                  <a:solidFill>
                    <a:srgbClr val="C00000"/>
                  </a:solidFill>
                  <a:latin typeface="Arial"/>
                  <a:ea typeface="Arial"/>
                  <a:cs typeface="Arial"/>
                  <a:sym typeface="Arial"/>
                </a:rPr>
                <a:t>v4</a:t>
              </a:r>
              <a:endParaRPr/>
            </a:p>
          </p:txBody>
        </p:sp>
      </p:grpSp>
      <p:sp>
        <p:nvSpPr>
          <p:cNvPr id="4970" name="Google Shape;4970;p7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57"/>
                                        </p:tgtEl>
                                        <p:attrNameLst>
                                          <p:attrName>style.visibility</p:attrName>
                                        </p:attrNameLst>
                                      </p:cBhvr>
                                      <p:to>
                                        <p:strVal val="visible"/>
                                      </p:to>
                                    </p:set>
                                    <p:animEffect filter="fade" transition="in">
                                      <p:cBhvr>
                                        <p:cTn dur="500"/>
                                        <p:tgtEl>
                                          <p:spTgt spid="4857"/>
                                        </p:tgtEl>
                                      </p:cBhvr>
                                    </p:animEffect>
                                  </p:childTnLst>
                                </p:cTn>
                              </p:par>
                              <p:par>
                                <p:cTn fill="hold" nodeType="withEffect" presetClass="entr" presetID="10" presetSubtype="0">
                                  <p:stCondLst>
                                    <p:cond delay="0"/>
                                  </p:stCondLst>
                                  <p:childTnLst>
                                    <p:set>
                                      <p:cBhvr>
                                        <p:cTn dur="1" fill="hold">
                                          <p:stCondLst>
                                            <p:cond delay="0"/>
                                          </p:stCondLst>
                                        </p:cTn>
                                        <p:tgtEl>
                                          <p:spTgt spid="4856"/>
                                        </p:tgtEl>
                                        <p:attrNameLst>
                                          <p:attrName>style.visibility</p:attrName>
                                        </p:attrNameLst>
                                      </p:cBhvr>
                                      <p:to>
                                        <p:strVal val="visible"/>
                                      </p:to>
                                    </p:set>
                                    <p:animEffect filter="fade" transition="in">
                                      <p:cBhvr>
                                        <p:cTn dur="500"/>
                                        <p:tgtEl>
                                          <p:spTgt spid="48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0"/>
                                        </p:tgtEl>
                                        <p:attrNameLst>
                                          <p:attrName>style.visibility</p:attrName>
                                        </p:attrNameLst>
                                      </p:cBhvr>
                                      <p:to>
                                        <p:strVal val="visible"/>
                                      </p:to>
                                    </p:set>
                                    <p:animEffect filter="fade" transition="in">
                                      <p:cBhvr>
                                        <p:cTn dur="500"/>
                                        <p:tgtEl>
                                          <p:spTgt spid="49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5"/>
                                        </p:tgtEl>
                                        <p:attrNameLst>
                                          <p:attrName>style.visibility</p:attrName>
                                        </p:attrNameLst>
                                      </p:cBhvr>
                                      <p:to>
                                        <p:strVal val="visible"/>
                                      </p:to>
                                    </p:set>
                                    <p:animEffect filter="fade" transition="in">
                                      <p:cBhvr>
                                        <p:cTn dur="500"/>
                                        <p:tgtEl>
                                          <p:spTgt spid="4935"/>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4932"/>
                                        </p:tgtEl>
                                        <p:attrNameLst>
                                          <p:attrName>style.visibility</p:attrName>
                                        </p:attrNameLst>
                                      </p:cBhvr>
                                      <p:to>
                                        <p:strVal val="visible"/>
                                      </p:to>
                                    </p:set>
                                    <p:animEffect filter="fade" transition="in">
                                      <p:cBhvr>
                                        <p:cTn dur="500"/>
                                        <p:tgtEl>
                                          <p:spTgt spid="4932"/>
                                        </p:tgtEl>
                                      </p:cBhvr>
                                    </p:animEffect>
                                  </p:childTnLst>
                                </p:cTn>
                              </p:par>
                            </p:childTnLst>
                          </p:cTn>
                        </p:par>
                        <p:par>
                          <p:cTn fill="hold">
                            <p:stCondLst>
                              <p:cond delay="1000"/>
                            </p:stCondLst>
                            <p:childTnLst>
                              <p:par>
                                <p:cTn fill="hold" nodeType="afterEffect" presetClass="entr" presetID="10" presetSubtype="0">
                                  <p:stCondLst>
                                    <p:cond delay="500"/>
                                  </p:stCondLst>
                                  <p:childTnLst>
                                    <p:set>
                                      <p:cBhvr>
                                        <p:cTn dur="1" fill="hold">
                                          <p:stCondLst>
                                            <p:cond delay="0"/>
                                          </p:stCondLst>
                                        </p:cTn>
                                        <p:tgtEl>
                                          <p:spTgt spid="4959"/>
                                        </p:tgtEl>
                                        <p:attrNameLst>
                                          <p:attrName>style.visibility</p:attrName>
                                        </p:attrNameLst>
                                      </p:cBhvr>
                                      <p:to>
                                        <p:strVal val="visible"/>
                                      </p:to>
                                    </p:set>
                                    <p:animEffect filter="fade" transition="in">
                                      <p:cBhvr>
                                        <p:cTn dur="500"/>
                                        <p:tgtEl>
                                          <p:spTgt spid="49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5" name="Shape 4975"/>
        <p:cNvGrpSpPr/>
        <p:nvPr/>
      </p:nvGrpSpPr>
      <p:grpSpPr>
        <a:xfrm>
          <a:off x="0" y="0"/>
          <a:ext cx="0" cy="0"/>
          <a:chOff x="0" y="0"/>
          <a:chExt cx="0" cy="0"/>
        </a:xfrm>
      </p:grpSpPr>
      <p:grpSp>
        <p:nvGrpSpPr>
          <p:cNvPr id="4976" name="Google Shape;4976;p80"/>
          <p:cNvGrpSpPr/>
          <p:nvPr/>
        </p:nvGrpSpPr>
        <p:grpSpPr>
          <a:xfrm>
            <a:off x="6285630" y="3268207"/>
            <a:ext cx="1176337" cy="3330575"/>
            <a:chOff x="3507" y="2128"/>
            <a:chExt cx="741" cy="2098"/>
          </a:xfrm>
        </p:grpSpPr>
        <p:cxnSp>
          <p:nvCxnSpPr>
            <p:cNvPr id="4977" name="Google Shape;4977;p80"/>
            <p:cNvCxnSpPr/>
            <p:nvPr/>
          </p:nvCxnSpPr>
          <p:spPr>
            <a:xfrm>
              <a:off x="3627" y="2128"/>
              <a:ext cx="434" cy="0"/>
            </a:xfrm>
            <a:prstGeom prst="straightConnector1">
              <a:avLst/>
            </a:prstGeom>
            <a:noFill/>
            <a:ln cap="flat" cmpd="sng" w="19050">
              <a:solidFill>
                <a:schemeClr val="dk1"/>
              </a:solidFill>
              <a:prstDash val="solid"/>
              <a:round/>
              <a:headEnd len="med" w="med" type="none"/>
              <a:tailEnd len="med" w="med" type="triangle"/>
            </a:ln>
          </p:spPr>
        </p:cxnSp>
        <p:sp>
          <p:nvSpPr>
            <p:cNvPr id="4978" name="Google Shape;4978;p80"/>
            <p:cNvSpPr txBox="1"/>
            <p:nvPr/>
          </p:nvSpPr>
          <p:spPr>
            <a:xfrm>
              <a:off x="3507" y="3775"/>
              <a:ext cx="741" cy="451"/>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B-to-C:</a:t>
              </a:r>
              <a:endParaRPr/>
            </a:p>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 inside</a:t>
              </a:r>
              <a:endParaRPr/>
            </a:p>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IPv4</a:t>
              </a:r>
              <a:endParaRPr/>
            </a:p>
          </p:txBody>
        </p:sp>
        <p:cxnSp>
          <p:nvCxnSpPr>
            <p:cNvPr id="4979" name="Google Shape;4979;p80"/>
            <p:cNvCxnSpPr/>
            <p:nvPr/>
          </p:nvCxnSpPr>
          <p:spPr>
            <a:xfrm>
              <a:off x="3883" y="3640"/>
              <a:ext cx="0" cy="116"/>
            </a:xfrm>
            <a:prstGeom prst="straightConnector1">
              <a:avLst/>
            </a:prstGeom>
            <a:noFill/>
            <a:ln cap="flat" cmpd="sng" w="9525">
              <a:solidFill>
                <a:schemeClr val="dk1"/>
              </a:solidFill>
              <a:prstDash val="solid"/>
              <a:round/>
              <a:headEnd len="med" w="med" type="triangle"/>
              <a:tailEnd len="med" w="med" type="none"/>
            </a:ln>
          </p:spPr>
        </p:cxnSp>
        <p:grpSp>
          <p:nvGrpSpPr>
            <p:cNvPr id="4980" name="Google Shape;4980;p80"/>
            <p:cNvGrpSpPr/>
            <p:nvPr/>
          </p:nvGrpSpPr>
          <p:grpSpPr>
            <a:xfrm>
              <a:off x="3558" y="2220"/>
              <a:ext cx="583" cy="1388"/>
              <a:chOff x="478" y="2082"/>
              <a:chExt cx="583" cy="1388"/>
            </a:xfrm>
          </p:grpSpPr>
          <p:sp>
            <p:nvSpPr>
              <p:cNvPr id="4981" name="Google Shape;4981;p80"/>
              <p:cNvSpPr/>
              <p:nvPr/>
            </p:nvSpPr>
            <p:spPr>
              <a:xfrm>
                <a:off x="478" y="2088"/>
                <a:ext cx="583" cy="1382"/>
              </a:xfrm>
              <a:prstGeom prst="rect">
                <a:avLst/>
              </a:prstGeom>
              <a:solidFill>
                <a:srgbClr val="CC0000"/>
              </a:solidFill>
              <a:ln cap="flat" cmpd="sng" w="9525">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4982" name="Google Shape;4982;p80"/>
              <p:cNvGrpSpPr/>
              <p:nvPr/>
            </p:nvGrpSpPr>
            <p:grpSpPr>
              <a:xfrm>
                <a:off x="499" y="2471"/>
                <a:ext cx="493" cy="908"/>
                <a:chOff x="4869" y="143"/>
                <a:chExt cx="493" cy="908"/>
              </a:xfrm>
            </p:grpSpPr>
            <p:sp>
              <p:nvSpPr>
                <p:cNvPr id="4983" name="Google Shape;4983;p80"/>
                <p:cNvSpPr/>
                <p:nvPr/>
              </p:nvSpPr>
              <p:spPr>
                <a:xfrm>
                  <a:off x="4893" y="143"/>
                  <a:ext cx="462" cy="908"/>
                </a:xfrm>
                <a:prstGeom prst="rect">
                  <a:avLst/>
                </a:prstGeom>
                <a:solidFill>
                  <a:srgbClr val="B5E7FF"/>
                </a:solidFill>
                <a:ln cap="flat" cmpd="sng" w="9525">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84" name="Google Shape;4984;p80"/>
                <p:cNvSpPr txBox="1"/>
                <p:nvPr/>
              </p:nvSpPr>
              <p:spPr>
                <a:xfrm>
                  <a:off x="4869" y="161"/>
                  <a:ext cx="493" cy="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Flow: X</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Src: A</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Dest: F</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a:t>
                  </a:r>
                  <a:endParaRPr/>
                </a:p>
              </p:txBody>
            </p:sp>
          </p:grpSp>
          <p:sp>
            <p:nvSpPr>
              <p:cNvPr id="4985" name="Google Shape;4985;p80"/>
              <p:cNvSpPr txBox="1"/>
              <p:nvPr/>
            </p:nvSpPr>
            <p:spPr>
              <a:xfrm>
                <a:off x="491" y="2082"/>
                <a:ext cx="564"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src:B</a:t>
                </a:r>
                <a:endParaRPr/>
              </a:p>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dest: E</a:t>
                </a:r>
                <a:endParaRPr/>
              </a:p>
            </p:txBody>
          </p:sp>
        </p:grpSp>
      </p:grpSp>
      <p:sp>
        <p:nvSpPr>
          <p:cNvPr id="4986" name="Google Shape;4986;p80"/>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Tunneling</a:t>
            </a:r>
            <a:endParaRPr/>
          </a:p>
        </p:txBody>
      </p:sp>
      <p:sp>
        <p:nvSpPr>
          <p:cNvPr id="4987" name="Google Shape;4987;p80"/>
          <p:cNvSpPr txBox="1"/>
          <p:nvPr/>
        </p:nvSpPr>
        <p:spPr>
          <a:xfrm>
            <a:off x="1638577" y="2479069"/>
            <a:ext cx="190808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physical view:</a:t>
            </a:r>
            <a:endParaRPr/>
          </a:p>
        </p:txBody>
      </p:sp>
      <p:cxnSp>
        <p:nvCxnSpPr>
          <p:cNvPr id="4988" name="Google Shape;4988;p80"/>
          <p:cNvCxnSpPr/>
          <p:nvPr/>
        </p:nvCxnSpPr>
        <p:spPr>
          <a:xfrm>
            <a:off x="5432976" y="2762595"/>
            <a:ext cx="2750903" cy="0"/>
          </a:xfrm>
          <a:prstGeom prst="straightConnector1">
            <a:avLst/>
          </a:prstGeom>
          <a:noFill/>
          <a:ln cap="flat" cmpd="sng" w="19050">
            <a:solidFill>
              <a:srgbClr val="CC0001"/>
            </a:solidFill>
            <a:prstDash val="solid"/>
            <a:round/>
            <a:headEnd len="med" w="med" type="none"/>
            <a:tailEnd len="med" w="med" type="none"/>
          </a:ln>
        </p:spPr>
      </p:cxnSp>
      <p:sp>
        <p:nvSpPr>
          <p:cNvPr id="4989" name="Google Shape;4989;p80"/>
          <p:cNvSpPr txBox="1"/>
          <p:nvPr/>
        </p:nvSpPr>
        <p:spPr>
          <a:xfrm>
            <a:off x="5807990" y="2886420"/>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600"/>
              <a:buFont typeface="Arial"/>
              <a:buNone/>
            </a:pPr>
            <a:r>
              <a:rPr b="0" i="0" lang="en-US" sz="1600" u="none" cap="none" strike="noStrike">
                <a:solidFill>
                  <a:srgbClr val="CC0000"/>
                </a:solidFill>
                <a:latin typeface="Arial"/>
                <a:ea typeface="Arial"/>
                <a:cs typeface="Arial"/>
                <a:sym typeface="Arial"/>
              </a:rPr>
              <a:t>IPv4</a:t>
            </a:r>
            <a:endParaRPr/>
          </a:p>
        </p:txBody>
      </p:sp>
      <p:sp>
        <p:nvSpPr>
          <p:cNvPr id="4990" name="Google Shape;4990;p80"/>
          <p:cNvSpPr txBox="1"/>
          <p:nvPr/>
        </p:nvSpPr>
        <p:spPr>
          <a:xfrm>
            <a:off x="7170020" y="2888007"/>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0000"/>
              </a:buClr>
              <a:buSzPts val="1600"/>
              <a:buFont typeface="Arial"/>
              <a:buNone/>
            </a:pPr>
            <a:r>
              <a:rPr b="0" i="0" lang="en-US" sz="1600" u="none" cap="none" strike="noStrike">
                <a:solidFill>
                  <a:srgbClr val="CC0000"/>
                </a:solidFill>
                <a:latin typeface="Arial"/>
                <a:ea typeface="Arial"/>
                <a:cs typeface="Arial"/>
                <a:sym typeface="Arial"/>
              </a:rPr>
              <a:t>IPv4</a:t>
            </a:r>
            <a:endParaRPr/>
          </a:p>
        </p:txBody>
      </p:sp>
      <p:sp>
        <p:nvSpPr>
          <p:cNvPr id="4991" name="Google Shape;4991;p80"/>
          <p:cNvSpPr txBox="1"/>
          <p:nvPr/>
        </p:nvSpPr>
        <p:spPr>
          <a:xfrm>
            <a:off x="8317782" y="2256182"/>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a:t>
            </a:r>
            <a:endParaRPr/>
          </a:p>
        </p:txBody>
      </p:sp>
      <p:cxnSp>
        <p:nvCxnSpPr>
          <p:cNvPr id="4992" name="Google Shape;4992;p80"/>
          <p:cNvCxnSpPr/>
          <p:nvPr/>
        </p:nvCxnSpPr>
        <p:spPr>
          <a:xfrm>
            <a:off x="8857532" y="2753070"/>
            <a:ext cx="323850" cy="0"/>
          </a:xfrm>
          <a:prstGeom prst="straightConnector1">
            <a:avLst/>
          </a:prstGeom>
          <a:noFill/>
          <a:ln cap="flat" cmpd="sng" w="19050">
            <a:solidFill>
              <a:schemeClr val="dk1"/>
            </a:solidFill>
            <a:prstDash val="solid"/>
            <a:round/>
            <a:headEnd len="med" w="med" type="none"/>
            <a:tailEnd len="med" w="med" type="none"/>
          </a:ln>
        </p:spPr>
      </p:cxnSp>
      <p:sp>
        <p:nvSpPr>
          <p:cNvPr id="4993" name="Google Shape;4993;p80"/>
          <p:cNvSpPr txBox="1"/>
          <p:nvPr/>
        </p:nvSpPr>
        <p:spPr>
          <a:xfrm>
            <a:off x="8099025" y="2875307"/>
            <a:ext cx="86914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r>
              <a:rPr b="0" i="0" lang="en-US" sz="1600" u="none" cap="none" strike="noStrike">
                <a:solidFill>
                  <a:srgbClr val="C00000"/>
                </a:solidFill>
                <a:latin typeface="Arial"/>
                <a:ea typeface="Arial"/>
                <a:cs typeface="Arial"/>
                <a:sym typeface="Arial"/>
              </a:rPr>
              <a:t>v4</a:t>
            </a:r>
            <a:endParaRPr/>
          </a:p>
        </p:txBody>
      </p:sp>
      <p:sp>
        <p:nvSpPr>
          <p:cNvPr id="4994" name="Google Shape;4994;p80"/>
          <p:cNvSpPr txBox="1"/>
          <p:nvPr/>
        </p:nvSpPr>
        <p:spPr>
          <a:xfrm>
            <a:off x="9202020" y="2878482"/>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sp>
        <p:nvSpPr>
          <p:cNvPr id="4995" name="Google Shape;4995;p80"/>
          <p:cNvSpPr txBox="1"/>
          <p:nvPr/>
        </p:nvSpPr>
        <p:spPr>
          <a:xfrm>
            <a:off x="9334991" y="2262532"/>
            <a:ext cx="3238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t>
            </a:r>
            <a:endParaRPr/>
          </a:p>
        </p:txBody>
      </p:sp>
      <p:sp>
        <p:nvSpPr>
          <p:cNvPr id="4996" name="Google Shape;4996;p80"/>
          <p:cNvSpPr txBox="1"/>
          <p:nvPr/>
        </p:nvSpPr>
        <p:spPr>
          <a:xfrm>
            <a:off x="5923515" y="2249832"/>
            <a:ext cx="3492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a:t>
            </a:r>
            <a:endParaRPr/>
          </a:p>
        </p:txBody>
      </p:sp>
      <p:sp>
        <p:nvSpPr>
          <p:cNvPr id="4997" name="Google Shape;4997;p80"/>
          <p:cNvSpPr txBox="1"/>
          <p:nvPr/>
        </p:nvSpPr>
        <p:spPr>
          <a:xfrm>
            <a:off x="7311307" y="2253007"/>
            <a:ext cx="3492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a:t>
            </a:r>
            <a:endParaRPr/>
          </a:p>
        </p:txBody>
      </p:sp>
      <p:grpSp>
        <p:nvGrpSpPr>
          <p:cNvPr id="4998" name="Google Shape;4998;p80"/>
          <p:cNvGrpSpPr/>
          <p:nvPr/>
        </p:nvGrpSpPr>
        <p:grpSpPr>
          <a:xfrm>
            <a:off x="5730326" y="2580911"/>
            <a:ext cx="735192" cy="352789"/>
            <a:chOff x="7493876" y="2774731"/>
            <a:chExt cx="1481958" cy="894622"/>
          </a:xfrm>
        </p:grpSpPr>
        <p:sp>
          <p:nvSpPr>
            <p:cNvPr id="4999" name="Google Shape;4999;p8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000" name="Google Shape;5000;p80"/>
            <p:cNvSpPr/>
            <p:nvPr/>
          </p:nvSpPr>
          <p:spPr>
            <a:xfrm>
              <a:off x="7494729" y="2774731"/>
              <a:ext cx="1480163" cy="579140"/>
            </a:xfrm>
            <a:prstGeom prst="ellipse">
              <a:avLst/>
            </a:prstGeom>
            <a:solidFill>
              <a:srgbClr val="B8C2C9"/>
            </a:soli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001" name="Google Shape;5001;p80"/>
            <p:cNvGrpSpPr/>
            <p:nvPr/>
          </p:nvGrpSpPr>
          <p:grpSpPr>
            <a:xfrm>
              <a:off x="7713663" y="2848339"/>
              <a:ext cx="1042107" cy="425543"/>
              <a:chOff x="7786941" y="2884917"/>
              <a:chExt cx="897649" cy="353919"/>
            </a:xfrm>
          </p:grpSpPr>
          <p:sp>
            <p:nvSpPr>
              <p:cNvPr id="5002" name="Google Shape;5002;p8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3" name="Google Shape;5003;p8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4" name="Google Shape;5004;p8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05" name="Google Shape;5005;p8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006" name="Google Shape;5006;p80"/>
          <p:cNvGrpSpPr/>
          <p:nvPr/>
        </p:nvGrpSpPr>
        <p:grpSpPr>
          <a:xfrm>
            <a:off x="3670217" y="2228091"/>
            <a:ext cx="1845462" cy="967204"/>
            <a:chOff x="3670217" y="2254595"/>
            <a:chExt cx="1845462" cy="967204"/>
          </a:xfrm>
        </p:grpSpPr>
        <p:sp>
          <p:nvSpPr>
            <p:cNvPr id="5007" name="Google Shape;5007;p80"/>
            <p:cNvSpPr txBox="1"/>
            <p:nvPr/>
          </p:nvSpPr>
          <p:spPr>
            <a:xfrm>
              <a:off x="3858177" y="2254595"/>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a:t>
              </a:r>
              <a:endParaRPr/>
            </a:p>
          </p:txBody>
        </p:sp>
        <p:sp>
          <p:nvSpPr>
            <p:cNvPr id="5008" name="Google Shape;5008;p80"/>
            <p:cNvSpPr txBox="1"/>
            <p:nvPr/>
          </p:nvSpPr>
          <p:spPr>
            <a:xfrm>
              <a:off x="4904340" y="2259358"/>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a:t>
              </a:r>
              <a:endParaRPr/>
            </a:p>
          </p:txBody>
        </p:sp>
        <p:cxnSp>
          <p:nvCxnSpPr>
            <p:cNvPr id="5009" name="Google Shape;5009;p80"/>
            <p:cNvCxnSpPr/>
            <p:nvPr/>
          </p:nvCxnSpPr>
          <p:spPr>
            <a:xfrm>
              <a:off x="4399515" y="2772120"/>
              <a:ext cx="323850" cy="0"/>
            </a:xfrm>
            <a:prstGeom prst="straightConnector1">
              <a:avLst/>
            </a:prstGeom>
            <a:noFill/>
            <a:ln cap="flat" cmpd="sng" w="19050">
              <a:solidFill>
                <a:schemeClr val="dk1"/>
              </a:solidFill>
              <a:prstDash val="solid"/>
              <a:round/>
              <a:headEnd len="med" w="med" type="none"/>
              <a:tailEnd len="med" w="med" type="none"/>
            </a:ln>
          </p:spPr>
        </p:cxnSp>
        <p:sp>
          <p:nvSpPr>
            <p:cNvPr id="5010" name="Google Shape;5010;p80"/>
            <p:cNvSpPr txBox="1"/>
            <p:nvPr/>
          </p:nvSpPr>
          <p:spPr>
            <a:xfrm>
              <a:off x="3737527" y="2881658"/>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sp>
          <p:nvSpPr>
            <p:cNvPr id="5011" name="Google Shape;5011;p80"/>
            <p:cNvSpPr txBox="1"/>
            <p:nvPr/>
          </p:nvSpPr>
          <p:spPr>
            <a:xfrm>
              <a:off x="4646530" y="2883245"/>
              <a:ext cx="86914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r>
                <a:rPr b="0" i="0" lang="en-US" sz="1600" u="none" cap="none" strike="noStrike">
                  <a:solidFill>
                    <a:srgbClr val="C00000"/>
                  </a:solidFill>
                  <a:latin typeface="Arial"/>
                  <a:ea typeface="Arial"/>
                  <a:cs typeface="Arial"/>
                  <a:sym typeface="Arial"/>
                </a:rPr>
                <a:t>v4</a:t>
              </a:r>
              <a:endParaRPr/>
            </a:p>
          </p:txBody>
        </p:sp>
        <p:grpSp>
          <p:nvGrpSpPr>
            <p:cNvPr id="5012" name="Google Shape;5012;p80"/>
            <p:cNvGrpSpPr/>
            <p:nvPr/>
          </p:nvGrpSpPr>
          <p:grpSpPr>
            <a:xfrm>
              <a:off x="3670217" y="2586162"/>
              <a:ext cx="731126" cy="344556"/>
              <a:chOff x="7493876" y="2774731"/>
              <a:chExt cx="1481958" cy="894622"/>
            </a:xfrm>
          </p:grpSpPr>
          <p:sp>
            <p:nvSpPr>
              <p:cNvPr id="5013" name="Google Shape;5013;p8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014" name="Google Shape;5014;p80"/>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015" name="Google Shape;5015;p80"/>
              <p:cNvGrpSpPr/>
              <p:nvPr/>
            </p:nvGrpSpPr>
            <p:grpSpPr>
              <a:xfrm>
                <a:off x="7713663" y="2848339"/>
                <a:ext cx="1042107" cy="425543"/>
                <a:chOff x="7786941" y="2884917"/>
                <a:chExt cx="897649" cy="353919"/>
              </a:xfrm>
            </p:grpSpPr>
            <p:sp>
              <p:nvSpPr>
                <p:cNvPr id="5016" name="Google Shape;5016;p8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7" name="Google Shape;5017;p8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8" name="Google Shape;5018;p8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19" name="Google Shape;5019;p8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020" name="Google Shape;5020;p80"/>
            <p:cNvGrpSpPr/>
            <p:nvPr/>
          </p:nvGrpSpPr>
          <p:grpSpPr>
            <a:xfrm>
              <a:off x="4703149" y="2589549"/>
              <a:ext cx="731126" cy="344556"/>
              <a:chOff x="7493876" y="2774731"/>
              <a:chExt cx="1481958" cy="894622"/>
            </a:xfrm>
          </p:grpSpPr>
          <p:sp>
            <p:nvSpPr>
              <p:cNvPr id="5021" name="Google Shape;5021;p8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022" name="Google Shape;5022;p80"/>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023" name="Google Shape;5023;p80"/>
              <p:cNvGrpSpPr/>
              <p:nvPr/>
            </p:nvGrpSpPr>
            <p:grpSpPr>
              <a:xfrm>
                <a:off x="7713663" y="2848339"/>
                <a:ext cx="1042107" cy="425543"/>
                <a:chOff x="7786941" y="2884917"/>
                <a:chExt cx="897649" cy="353919"/>
              </a:xfrm>
            </p:grpSpPr>
            <p:sp>
              <p:nvSpPr>
                <p:cNvPr id="5024" name="Google Shape;5024;p8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5" name="Google Shape;5025;p8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6" name="Google Shape;5026;p8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27" name="Google Shape;5027;p8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grpSp>
        <p:nvGrpSpPr>
          <p:cNvPr id="5028" name="Google Shape;5028;p80"/>
          <p:cNvGrpSpPr/>
          <p:nvPr/>
        </p:nvGrpSpPr>
        <p:grpSpPr>
          <a:xfrm>
            <a:off x="8149080" y="2589144"/>
            <a:ext cx="731126" cy="344556"/>
            <a:chOff x="7493876" y="2774731"/>
            <a:chExt cx="1481958" cy="894622"/>
          </a:xfrm>
        </p:grpSpPr>
        <p:sp>
          <p:nvSpPr>
            <p:cNvPr id="5029" name="Google Shape;5029;p8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030" name="Google Shape;5030;p80"/>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031" name="Google Shape;5031;p80"/>
            <p:cNvGrpSpPr/>
            <p:nvPr/>
          </p:nvGrpSpPr>
          <p:grpSpPr>
            <a:xfrm>
              <a:off x="7713663" y="2848339"/>
              <a:ext cx="1042107" cy="425543"/>
              <a:chOff x="7786941" y="2884917"/>
              <a:chExt cx="897649" cy="353919"/>
            </a:xfrm>
          </p:grpSpPr>
          <p:sp>
            <p:nvSpPr>
              <p:cNvPr id="5032" name="Google Shape;5032;p8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3" name="Google Shape;5033;p8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4" name="Google Shape;5034;p8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35" name="Google Shape;5035;p8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036" name="Google Shape;5036;p80"/>
          <p:cNvGrpSpPr/>
          <p:nvPr/>
        </p:nvGrpSpPr>
        <p:grpSpPr>
          <a:xfrm>
            <a:off x="9154917" y="2589144"/>
            <a:ext cx="731126" cy="344556"/>
            <a:chOff x="7493876" y="2774731"/>
            <a:chExt cx="1481958" cy="894622"/>
          </a:xfrm>
        </p:grpSpPr>
        <p:sp>
          <p:nvSpPr>
            <p:cNvPr id="5037" name="Google Shape;5037;p8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038" name="Google Shape;5038;p80"/>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039" name="Google Shape;5039;p80"/>
            <p:cNvGrpSpPr/>
            <p:nvPr/>
          </p:nvGrpSpPr>
          <p:grpSpPr>
            <a:xfrm>
              <a:off x="7713663" y="2848339"/>
              <a:ext cx="1042107" cy="425543"/>
              <a:chOff x="7786941" y="2884917"/>
              <a:chExt cx="897649" cy="353919"/>
            </a:xfrm>
          </p:grpSpPr>
          <p:sp>
            <p:nvSpPr>
              <p:cNvPr id="5040" name="Google Shape;5040;p8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1" name="Google Shape;5041;p8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2" name="Google Shape;5042;p8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3" name="Google Shape;5043;p8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044" name="Google Shape;5044;p80"/>
          <p:cNvGrpSpPr/>
          <p:nvPr/>
        </p:nvGrpSpPr>
        <p:grpSpPr>
          <a:xfrm>
            <a:off x="7115503" y="2580911"/>
            <a:ext cx="735192" cy="352789"/>
            <a:chOff x="7493876" y="2774731"/>
            <a:chExt cx="1481958" cy="894622"/>
          </a:xfrm>
        </p:grpSpPr>
        <p:sp>
          <p:nvSpPr>
            <p:cNvPr id="5045" name="Google Shape;5045;p8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046" name="Google Shape;5046;p80"/>
            <p:cNvSpPr/>
            <p:nvPr/>
          </p:nvSpPr>
          <p:spPr>
            <a:xfrm>
              <a:off x="7494729" y="2774731"/>
              <a:ext cx="1480163" cy="579140"/>
            </a:xfrm>
            <a:prstGeom prst="ellipse">
              <a:avLst/>
            </a:prstGeom>
            <a:solidFill>
              <a:srgbClr val="B8C2C9"/>
            </a:solidFill>
            <a:ln cap="flat" cmpd="sng" w="9525">
              <a:solidFill>
                <a:srgbClr val="E4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047" name="Google Shape;5047;p80"/>
            <p:cNvGrpSpPr/>
            <p:nvPr/>
          </p:nvGrpSpPr>
          <p:grpSpPr>
            <a:xfrm>
              <a:off x="7713663" y="2848339"/>
              <a:ext cx="1042107" cy="425543"/>
              <a:chOff x="7786941" y="2884917"/>
              <a:chExt cx="897649" cy="353919"/>
            </a:xfrm>
          </p:grpSpPr>
          <p:sp>
            <p:nvSpPr>
              <p:cNvPr id="5048" name="Google Shape;5048;p8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49" name="Google Shape;5049;p8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0" name="Google Shape;5050;p8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51" name="Google Shape;5051;p8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5052" name="Google Shape;5052;p80"/>
          <p:cNvSpPr/>
          <p:nvPr/>
        </p:nvSpPr>
        <p:spPr>
          <a:xfrm>
            <a:off x="5385351" y="1603264"/>
            <a:ext cx="2751341" cy="76275"/>
          </a:xfrm>
          <a:prstGeom prst="rect">
            <a:avLst/>
          </a:prstGeom>
          <a:solidFill>
            <a:srgbClr val="CC0000"/>
          </a:solidFill>
          <a:ln cap="flat" cmpd="sng" w="9525">
            <a:solidFill>
              <a:srgbClr val="CC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53" name="Google Shape;5053;p80"/>
          <p:cNvSpPr txBox="1"/>
          <p:nvPr/>
        </p:nvSpPr>
        <p:spPr>
          <a:xfrm>
            <a:off x="1850265" y="1375666"/>
            <a:ext cx="1709892"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logical view:</a:t>
            </a:r>
            <a:endParaRPr/>
          </a:p>
        </p:txBody>
      </p:sp>
      <p:sp>
        <p:nvSpPr>
          <p:cNvPr id="5054" name="Google Shape;5054;p80"/>
          <p:cNvSpPr txBox="1"/>
          <p:nvPr/>
        </p:nvSpPr>
        <p:spPr>
          <a:xfrm>
            <a:off x="5677401" y="1119786"/>
            <a:ext cx="2319337" cy="50800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IPv4 tunnel </a:t>
            </a:r>
            <a:endParaRPr/>
          </a:p>
          <a:p>
            <a:pPr indent="0" lvl="0" marL="0" marR="0" rtl="0" algn="ctr">
              <a:lnSpc>
                <a:spcPct val="85000"/>
              </a:lnSpc>
              <a:spcBef>
                <a:spcPts val="0"/>
              </a:spcBef>
              <a:spcAft>
                <a:spcPts val="0"/>
              </a:spcAft>
              <a:buClr>
                <a:srgbClr val="CC0000"/>
              </a:buClr>
              <a:buSzPts val="1600"/>
              <a:buFont typeface="Arial"/>
              <a:buNone/>
            </a:pPr>
            <a:r>
              <a:rPr b="0" i="1" lang="en-US" sz="1600" u="none" cap="none" strike="noStrike">
                <a:solidFill>
                  <a:srgbClr val="CC0000"/>
                </a:solidFill>
                <a:latin typeface="Arial"/>
                <a:ea typeface="Arial"/>
                <a:cs typeface="Arial"/>
                <a:sym typeface="Arial"/>
              </a:rPr>
              <a:t>connecting IPv6 routers</a:t>
            </a:r>
            <a:endParaRPr/>
          </a:p>
        </p:txBody>
      </p:sp>
      <p:grpSp>
        <p:nvGrpSpPr>
          <p:cNvPr id="5055" name="Google Shape;5055;p80"/>
          <p:cNvGrpSpPr/>
          <p:nvPr/>
        </p:nvGrpSpPr>
        <p:grpSpPr>
          <a:xfrm>
            <a:off x="3663591" y="1108282"/>
            <a:ext cx="1860702" cy="967204"/>
            <a:chOff x="3670217" y="2254595"/>
            <a:chExt cx="1860702" cy="967204"/>
          </a:xfrm>
        </p:grpSpPr>
        <p:sp>
          <p:nvSpPr>
            <p:cNvPr id="5056" name="Google Shape;5056;p80"/>
            <p:cNvSpPr txBox="1"/>
            <p:nvPr/>
          </p:nvSpPr>
          <p:spPr>
            <a:xfrm>
              <a:off x="3858177" y="2254595"/>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a:t>
              </a:r>
              <a:endParaRPr/>
            </a:p>
          </p:txBody>
        </p:sp>
        <p:sp>
          <p:nvSpPr>
            <p:cNvPr id="5057" name="Google Shape;5057;p80"/>
            <p:cNvSpPr txBox="1"/>
            <p:nvPr/>
          </p:nvSpPr>
          <p:spPr>
            <a:xfrm>
              <a:off x="4904340" y="2259358"/>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B</a:t>
              </a:r>
              <a:endParaRPr/>
            </a:p>
          </p:txBody>
        </p:sp>
        <p:cxnSp>
          <p:nvCxnSpPr>
            <p:cNvPr id="5058" name="Google Shape;5058;p80"/>
            <p:cNvCxnSpPr/>
            <p:nvPr/>
          </p:nvCxnSpPr>
          <p:spPr>
            <a:xfrm>
              <a:off x="4399515" y="2772120"/>
              <a:ext cx="323850" cy="0"/>
            </a:xfrm>
            <a:prstGeom prst="straightConnector1">
              <a:avLst/>
            </a:prstGeom>
            <a:noFill/>
            <a:ln cap="flat" cmpd="sng" w="19050">
              <a:solidFill>
                <a:schemeClr val="dk1"/>
              </a:solidFill>
              <a:prstDash val="solid"/>
              <a:round/>
              <a:headEnd len="med" w="med" type="none"/>
              <a:tailEnd len="med" w="med" type="none"/>
            </a:ln>
          </p:spPr>
        </p:cxnSp>
        <p:sp>
          <p:nvSpPr>
            <p:cNvPr id="5059" name="Google Shape;5059;p80"/>
            <p:cNvSpPr txBox="1"/>
            <p:nvPr/>
          </p:nvSpPr>
          <p:spPr>
            <a:xfrm>
              <a:off x="3737527" y="2881658"/>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sp>
          <p:nvSpPr>
            <p:cNvPr id="5060" name="Google Shape;5060;p80"/>
            <p:cNvSpPr txBox="1"/>
            <p:nvPr/>
          </p:nvSpPr>
          <p:spPr>
            <a:xfrm>
              <a:off x="4661770" y="2883245"/>
              <a:ext cx="86914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r>
                <a:rPr b="0" i="0" lang="en-US" sz="1600" u="none" cap="none" strike="noStrike">
                  <a:solidFill>
                    <a:srgbClr val="C00000"/>
                  </a:solidFill>
                  <a:latin typeface="Arial"/>
                  <a:ea typeface="Arial"/>
                  <a:cs typeface="Arial"/>
                  <a:sym typeface="Arial"/>
                </a:rPr>
                <a:t>v4</a:t>
              </a:r>
              <a:endParaRPr/>
            </a:p>
          </p:txBody>
        </p:sp>
        <p:grpSp>
          <p:nvGrpSpPr>
            <p:cNvPr id="5061" name="Google Shape;5061;p80"/>
            <p:cNvGrpSpPr/>
            <p:nvPr/>
          </p:nvGrpSpPr>
          <p:grpSpPr>
            <a:xfrm>
              <a:off x="3670217" y="2586162"/>
              <a:ext cx="731126" cy="344556"/>
              <a:chOff x="7493876" y="2774731"/>
              <a:chExt cx="1481958" cy="894622"/>
            </a:xfrm>
          </p:grpSpPr>
          <p:sp>
            <p:nvSpPr>
              <p:cNvPr id="5062" name="Google Shape;5062;p8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063" name="Google Shape;5063;p80"/>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064" name="Google Shape;5064;p80"/>
              <p:cNvGrpSpPr/>
              <p:nvPr/>
            </p:nvGrpSpPr>
            <p:grpSpPr>
              <a:xfrm>
                <a:off x="7713663" y="2848339"/>
                <a:ext cx="1042107" cy="425543"/>
                <a:chOff x="7786941" y="2884917"/>
                <a:chExt cx="897649" cy="353919"/>
              </a:xfrm>
            </p:grpSpPr>
            <p:sp>
              <p:nvSpPr>
                <p:cNvPr id="5065" name="Google Shape;5065;p8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6" name="Google Shape;5066;p8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7" name="Google Shape;5067;p8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68" name="Google Shape;5068;p8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069" name="Google Shape;5069;p80"/>
            <p:cNvGrpSpPr/>
            <p:nvPr/>
          </p:nvGrpSpPr>
          <p:grpSpPr>
            <a:xfrm>
              <a:off x="4703149" y="2589549"/>
              <a:ext cx="731126" cy="344556"/>
              <a:chOff x="7493876" y="2774731"/>
              <a:chExt cx="1481958" cy="894622"/>
            </a:xfrm>
          </p:grpSpPr>
          <p:sp>
            <p:nvSpPr>
              <p:cNvPr id="5070" name="Google Shape;5070;p8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071" name="Google Shape;5071;p80"/>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072" name="Google Shape;5072;p80"/>
              <p:cNvGrpSpPr/>
              <p:nvPr/>
            </p:nvGrpSpPr>
            <p:grpSpPr>
              <a:xfrm>
                <a:off x="7713663" y="2848339"/>
                <a:ext cx="1042107" cy="425543"/>
                <a:chOff x="7786941" y="2884917"/>
                <a:chExt cx="897649" cy="353919"/>
              </a:xfrm>
            </p:grpSpPr>
            <p:sp>
              <p:nvSpPr>
                <p:cNvPr id="5073" name="Google Shape;5073;p8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4" name="Google Shape;5074;p8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5" name="Google Shape;5075;p8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76" name="Google Shape;5076;p8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grpSp>
        <p:nvGrpSpPr>
          <p:cNvPr id="5077" name="Google Shape;5077;p80"/>
          <p:cNvGrpSpPr/>
          <p:nvPr/>
        </p:nvGrpSpPr>
        <p:grpSpPr>
          <a:xfrm>
            <a:off x="8121650" y="1138202"/>
            <a:ext cx="1788188" cy="965617"/>
            <a:chOff x="3646087" y="2254595"/>
            <a:chExt cx="1788188" cy="965617"/>
          </a:xfrm>
        </p:grpSpPr>
        <p:sp>
          <p:nvSpPr>
            <p:cNvPr id="5078" name="Google Shape;5078;p80"/>
            <p:cNvSpPr txBox="1"/>
            <p:nvPr/>
          </p:nvSpPr>
          <p:spPr>
            <a:xfrm>
              <a:off x="3858177" y="2254595"/>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a:t>
              </a:r>
              <a:endParaRPr/>
            </a:p>
          </p:txBody>
        </p:sp>
        <p:sp>
          <p:nvSpPr>
            <p:cNvPr id="5079" name="Google Shape;5079;p80"/>
            <p:cNvSpPr txBox="1"/>
            <p:nvPr/>
          </p:nvSpPr>
          <p:spPr>
            <a:xfrm>
              <a:off x="4888228" y="2259358"/>
              <a:ext cx="3365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a:t>
              </a:r>
              <a:endParaRPr/>
            </a:p>
          </p:txBody>
        </p:sp>
        <p:cxnSp>
          <p:nvCxnSpPr>
            <p:cNvPr id="5080" name="Google Shape;5080;p80"/>
            <p:cNvCxnSpPr/>
            <p:nvPr/>
          </p:nvCxnSpPr>
          <p:spPr>
            <a:xfrm>
              <a:off x="4399515" y="2772120"/>
              <a:ext cx="323850" cy="0"/>
            </a:xfrm>
            <a:prstGeom prst="straightConnector1">
              <a:avLst/>
            </a:prstGeom>
            <a:noFill/>
            <a:ln cap="flat" cmpd="sng" w="19050">
              <a:solidFill>
                <a:schemeClr val="dk1"/>
              </a:solidFill>
              <a:prstDash val="solid"/>
              <a:round/>
              <a:headEnd len="med" w="med" type="none"/>
              <a:tailEnd len="med" w="med" type="none"/>
            </a:ln>
          </p:spPr>
        </p:cxnSp>
        <p:sp>
          <p:nvSpPr>
            <p:cNvPr id="5081" name="Google Shape;5081;p80"/>
            <p:cNvSpPr txBox="1"/>
            <p:nvPr/>
          </p:nvSpPr>
          <p:spPr>
            <a:xfrm>
              <a:off x="3646087" y="2881658"/>
              <a:ext cx="86914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r>
                <a:rPr b="0" i="0" lang="en-US" sz="1600" u="none" cap="none" strike="noStrike">
                  <a:solidFill>
                    <a:srgbClr val="C00000"/>
                  </a:solidFill>
                  <a:latin typeface="Arial"/>
                  <a:ea typeface="Arial"/>
                  <a:cs typeface="Arial"/>
                  <a:sym typeface="Arial"/>
                </a:rPr>
                <a:t>v4</a:t>
              </a:r>
              <a:endParaRPr/>
            </a:p>
          </p:txBody>
        </p:sp>
        <p:sp>
          <p:nvSpPr>
            <p:cNvPr id="5082" name="Google Shape;5082;p80"/>
            <p:cNvSpPr txBox="1"/>
            <p:nvPr/>
          </p:nvSpPr>
          <p:spPr>
            <a:xfrm>
              <a:off x="4783690" y="2883245"/>
              <a:ext cx="59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grpSp>
          <p:nvGrpSpPr>
            <p:cNvPr id="5083" name="Google Shape;5083;p80"/>
            <p:cNvGrpSpPr/>
            <p:nvPr/>
          </p:nvGrpSpPr>
          <p:grpSpPr>
            <a:xfrm>
              <a:off x="3670217" y="2586162"/>
              <a:ext cx="731126" cy="344556"/>
              <a:chOff x="7493876" y="2774731"/>
              <a:chExt cx="1481958" cy="894622"/>
            </a:xfrm>
          </p:grpSpPr>
          <p:sp>
            <p:nvSpPr>
              <p:cNvPr id="5084" name="Google Shape;5084;p8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085" name="Google Shape;5085;p80"/>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086" name="Google Shape;5086;p80"/>
              <p:cNvGrpSpPr/>
              <p:nvPr/>
            </p:nvGrpSpPr>
            <p:grpSpPr>
              <a:xfrm>
                <a:off x="7713663" y="2848339"/>
                <a:ext cx="1042107" cy="425543"/>
                <a:chOff x="7786941" y="2884917"/>
                <a:chExt cx="897649" cy="353919"/>
              </a:xfrm>
            </p:grpSpPr>
            <p:sp>
              <p:nvSpPr>
                <p:cNvPr id="5087" name="Google Shape;5087;p8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8" name="Google Shape;5088;p8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89" name="Google Shape;5089;p8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0" name="Google Shape;5090;p8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091" name="Google Shape;5091;p80"/>
            <p:cNvGrpSpPr/>
            <p:nvPr/>
          </p:nvGrpSpPr>
          <p:grpSpPr>
            <a:xfrm>
              <a:off x="4703149" y="2589549"/>
              <a:ext cx="731126" cy="344556"/>
              <a:chOff x="7493876" y="2774731"/>
              <a:chExt cx="1481958" cy="894622"/>
            </a:xfrm>
          </p:grpSpPr>
          <p:sp>
            <p:nvSpPr>
              <p:cNvPr id="5092" name="Google Shape;5092;p80"/>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093" name="Google Shape;5093;p80"/>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094" name="Google Shape;5094;p80"/>
              <p:cNvGrpSpPr/>
              <p:nvPr/>
            </p:nvGrpSpPr>
            <p:grpSpPr>
              <a:xfrm>
                <a:off x="7713663" y="2848339"/>
                <a:ext cx="1042107" cy="425543"/>
                <a:chOff x="7786941" y="2884917"/>
                <a:chExt cx="897649" cy="353919"/>
              </a:xfrm>
            </p:grpSpPr>
            <p:sp>
              <p:nvSpPr>
                <p:cNvPr id="5095" name="Google Shape;5095;p80"/>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6" name="Google Shape;5096;p80"/>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7" name="Google Shape;5097;p80"/>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098" name="Google Shape;5098;p80"/>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grpSp>
        <p:nvGrpSpPr>
          <p:cNvPr id="5099" name="Google Shape;5099;p80"/>
          <p:cNvGrpSpPr/>
          <p:nvPr/>
        </p:nvGrpSpPr>
        <p:grpSpPr>
          <a:xfrm>
            <a:off x="4068210" y="3305037"/>
            <a:ext cx="817562" cy="2981325"/>
            <a:chOff x="1611" y="2132"/>
            <a:chExt cx="515" cy="1878"/>
          </a:xfrm>
        </p:grpSpPr>
        <p:grpSp>
          <p:nvGrpSpPr>
            <p:cNvPr id="5100" name="Google Shape;5100;p80"/>
            <p:cNvGrpSpPr/>
            <p:nvPr/>
          </p:nvGrpSpPr>
          <p:grpSpPr>
            <a:xfrm>
              <a:off x="1634" y="2200"/>
              <a:ext cx="476" cy="908"/>
              <a:chOff x="652" y="2144"/>
              <a:chExt cx="476" cy="908"/>
            </a:xfrm>
          </p:grpSpPr>
          <p:sp>
            <p:nvSpPr>
              <p:cNvPr id="5101" name="Google Shape;5101;p80"/>
              <p:cNvSpPr/>
              <p:nvPr/>
            </p:nvSpPr>
            <p:spPr>
              <a:xfrm>
                <a:off x="652" y="2144"/>
                <a:ext cx="462" cy="908"/>
              </a:xfrm>
              <a:prstGeom prst="rect">
                <a:avLst/>
              </a:prstGeom>
              <a:solidFill>
                <a:srgbClr val="B5E7FF"/>
              </a:solidFill>
              <a:ln cap="flat" cmpd="sng" w="9525">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02" name="Google Shape;5102;p80"/>
              <p:cNvSpPr txBox="1"/>
              <p:nvPr/>
            </p:nvSpPr>
            <p:spPr>
              <a:xfrm>
                <a:off x="667" y="2162"/>
                <a:ext cx="461" cy="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flow: X</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src: A</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dest: F</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a:t>
                </a:r>
                <a:endParaRPr/>
              </a:p>
            </p:txBody>
          </p:sp>
        </p:grpSp>
        <p:cxnSp>
          <p:nvCxnSpPr>
            <p:cNvPr id="5103" name="Google Shape;5103;p80"/>
            <p:cNvCxnSpPr/>
            <p:nvPr/>
          </p:nvCxnSpPr>
          <p:spPr>
            <a:xfrm>
              <a:off x="1661" y="2132"/>
              <a:ext cx="434" cy="0"/>
            </a:xfrm>
            <a:prstGeom prst="straightConnector1">
              <a:avLst/>
            </a:prstGeom>
            <a:noFill/>
            <a:ln cap="flat" cmpd="sng" w="19050">
              <a:solidFill>
                <a:schemeClr val="dk1"/>
              </a:solidFill>
              <a:prstDash val="solid"/>
              <a:round/>
              <a:headEnd len="med" w="med" type="none"/>
              <a:tailEnd len="med" w="med" type="triangle"/>
            </a:ln>
          </p:spPr>
        </p:cxnSp>
        <p:sp>
          <p:nvSpPr>
            <p:cNvPr id="5104" name="Google Shape;5104;p80"/>
            <p:cNvSpPr txBox="1"/>
            <p:nvPr/>
          </p:nvSpPr>
          <p:spPr>
            <a:xfrm>
              <a:off x="1611" y="3690"/>
              <a:ext cx="515" cy="32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A-to-B:</a:t>
              </a:r>
              <a:endParaRPr/>
            </a:p>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cxnSp>
          <p:nvCxnSpPr>
            <p:cNvPr id="5105" name="Google Shape;5105;p80"/>
            <p:cNvCxnSpPr/>
            <p:nvPr/>
          </p:nvCxnSpPr>
          <p:spPr>
            <a:xfrm>
              <a:off x="1856" y="3230"/>
              <a:ext cx="0" cy="495"/>
            </a:xfrm>
            <a:prstGeom prst="straightConnector1">
              <a:avLst/>
            </a:prstGeom>
            <a:noFill/>
            <a:ln cap="flat" cmpd="sng" w="9525">
              <a:solidFill>
                <a:schemeClr val="dk1"/>
              </a:solidFill>
              <a:prstDash val="solid"/>
              <a:round/>
              <a:headEnd len="med" w="med" type="triangle"/>
              <a:tailEnd len="med" w="med" type="none"/>
            </a:ln>
          </p:spPr>
        </p:cxnSp>
      </p:grpSp>
      <p:grpSp>
        <p:nvGrpSpPr>
          <p:cNvPr id="5106" name="Google Shape;5106;p80"/>
          <p:cNvGrpSpPr/>
          <p:nvPr/>
        </p:nvGrpSpPr>
        <p:grpSpPr>
          <a:xfrm>
            <a:off x="5052460" y="3297100"/>
            <a:ext cx="1176337" cy="3319462"/>
            <a:chOff x="2231" y="2127"/>
            <a:chExt cx="741" cy="2091"/>
          </a:xfrm>
        </p:grpSpPr>
        <p:grpSp>
          <p:nvGrpSpPr>
            <p:cNvPr id="5107" name="Google Shape;5107;p80"/>
            <p:cNvGrpSpPr/>
            <p:nvPr/>
          </p:nvGrpSpPr>
          <p:grpSpPr>
            <a:xfrm>
              <a:off x="2262" y="2194"/>
              <a:ext cx="583" cy="1388"/>
              <a:chOff x="478" y="2082"/>
              <a:chExt cx="583" cy="1388"/>
            </a:xfrm>
          </p:grpSpPr>
          <p:sp>
            <p:nvSpPr>
              <p:cNvPr id="5108" name="Google Shape;5108;p80"/>
              <p:cNvSpPr/>
              <p:nvPr/>
            </p:nvSpPr>
            <p:spPr>
              <a:xfrm>
                <a:off x="478" y="2088"/>
                <a:ext cx="583" cy="1382"/>
              </a:xfrm>
              <a:prstGeom prst="rect">
                <a:avLst/>
              </a:prstGeom>
              <a:solidFill>
                <a:srgbClr val="CC0000"/>
              </a:solidFill>
              <a:ln cap="flat" cmpd="sng" w="9525">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109" name="Google Shape;5109;p80"/>
              <p:cNvGrpSpPr/>
              <p:nvPr/>
            </p:nvGrpSpPr>
            <p:grpSpPr>
              <a:xfrm>
                <a:off x="499" y="2471"/>
                <a:ext cx="493" cy="908"/>
                <a:chOff x="4869" y="143"/>
                <a:chExt cx="493" cy="908"/>
              </a:xfrm>
            </p:grpSpPr>
            <p:sp>
              <p:nvSpPr>
                <p:cNvPr id="5110" name="Google Shape;5110;p80"/>
                <p:cNvSpPr/>
                <p:nvPr/>
              </p:nvSpPr>
              <p:spPr>
                <a:xfrm>
                  <a:off x="4893" y="143"/>
                  <a:ext cx="462" cy="908"/>
                </a:xfrm>
                <a:prstGeom prst="rect">
                  <a:avLst/>
                </a:prstGeom>
                <a:solidFill>
                  <a:srgbClr val="B5E7FF"/>
                </a:solidFill>
                <a:ln cap="flat" cmpd="sng" w="9525">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11" name="Google Shape;5111;p80"/>
                <p:cNvSpPr txBox="1"/>
                <p:nvPr/>
              </p:nvSpPr>
              <p:spPr>
                <a:xfrm>
                  <a:off x="4869" y="161"/>
                  <a:ext cx="493" cy="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Flow: X</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Src: A</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Dest: F</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a:t>
                  </a:r>
                  <a:endParaRPr/>
                </a:p>
              </p:txBody>
            </p:sp>
          </p:grpSp>
          <p:sp>
            <p:nvSpPr>
              <p:cNvPr id="5112" name="Google Shape;5112;p80"/>
              <p:cNvSpPr txBox="1"/>
              <p:nvPr/>
            </p:nvSpPr>
            <p:spPr>
              <a:xfrm>
                <a:off x="481" y="2082"/>
                <a:ext cx="564"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src:B</a:t>
                </a:r>
                <a:endParaRPr/>
              </a:p>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dest: E</a:t>
                </a:r>
                <a:endParaRPr/>
              </a:p>
            </p:txBody>
          </p:sp>
        </p:grpSp>
        <p:cxnSp>
          <p:nvCxnSpPr>
            <p:cNvPr id="5113" name="Google Shape;5113;p80"/>
            <p:cNvCxnSpPr/>
            <p:nvPr/>
          </p:nvCxnSpPr>
          <p:spPr>
            <a:xfrm>
              <a:off x="2345" y="2127"/>
              <a:ext cx="434" cy="0"/>
            </a:xfrm>
            <a:prstGeom prst="straightConnector1">
              <a:avLst/>
            </a:prstGeom>
            <a:noFill/>
            <a:ln cap="flat" cmpd="sng" w="19050">
              <a:solidFill>
                <a:schemeClr val="dk1"/>
              </a:solidFill>
              <a:prstDash val="solid"/>
              <a:round/>
              <a:headEnd len="med" w="med" type="none"/>
              <a:tailEnd len="med" w="med" type="triangle"/>
            </a:ln>
          </p:spPr>
        </p:cxnSp>
        <p:sp>
          <p:nvSpPr>
            <p:cNvPr id="5114" name="Google Shape;5114;p80"/>
            <p:cNvSpPr txBox="1"/>
            <p:nvPr/>
          </p:nvSpPr>
          <p:spPr>
            <a:xfrm>
              <a:off x="2231" y="3767"/>
              <a:ext cx="741" cy="451"/>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B-to-C:</a:t>
              </a:r>
              <a:endParaRPr/>
            </a:p>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 inside</a:t>
              </a:r>
              <a:endParaRPr/>
            </a:p>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IPv4</a:t>
              </a:r>
              <a:endParaRPr/>
            </a:p>
          </p:txBody>
        </p:sp>
        <p:cxnSp>
          <p:nvCxnSpPr>
            <p:cNvPr id="5115" name="Google Shape;5115;p80"/>
            <p:cNvCxnSpPr/>
            <p:nvPr/>
          </p:nvCxnSpPr>
          <p:spPr>
            <a:xfrm>
              <a:off x="2588" y="3604"/>
              <a:ext cx="0" cy="116"/>
            </a:xfrm>
            <a:prstGeom prst="straightConnector1">
              <a:avLst/>
            </a:prstGeom>
            <a:noFill/>
            <a:ln cap="flat" cmpd="sng" w="9525">
              <a:solidFill>
                <a:schemeClr val="dk1"/>
              </a:solidFill>
              <a:prstDash val="solid"/>
              <a:round/>
              <a:headEnd len="med" w="med" type="triangle"/>
              <a:tailEnd len="med" w="med" type="none"/>
            </a:ln>
          </p:spPr>
        </p:cxnSp>
      </p:grpSp>
      <p:grpSp>
        <p:nvGrpSpPr>
          <p:cNvPr id="5116" name="Google Shape;5116;p80"/>
          <p:cNvGrpSpPr/>
          <p:nvPr/>
        </p:nvGrpSpPr>
        <p:grpSpPr>
          <a:xfrm>
            <a:off x="8670690" y="3300275"/>
            <a:ext cx="881062" cy="2998787"/>
            <a:chOff x="4251" y="2129"/>
            <a:chExt cx="555" cy="1889"/>
          </a:xfrm>
        </p:grpSpPr>
        <p:cxnSp>
          <p:nvCxnSpPr>
            <p:cNvPr id="5117" name="Google Shape;5117;p80"/>
            <p:cNvCxnSpPr/>
            <p:nvPr/>
          </p:nvCxnSpPr>
          <p:spPr>
            <a:xfrm>
              <a:off x="4292" y="2129"/>
              <a:ext cx="434" cy="0"/>
            </a:xfrm>
            <a:prstGeom prst="straightConnector1">
              <a:avLst/>
            </a:prstGeom>
            <a:noFill/>
            <a:ln cap="flat" cmpd="sng" w="19050">
              <a:solidFill>
                <a:schemeClr val="dk1"/>
              </a:solidFill>
              <a:prstDash val="solid"/>
              <a:round/>
              <a:headEnd len="med" w="med" type="none"/>
              <a:tailEnd len="med" w="med" type="triangle"/>
            </a:ln>
          </p:spPr>
        </p:cxnSp>
        <p:sp>
          <p:nvSpPr>
            <p:cNvPr id="5118" name="Google Shape;5118;p80"/>
            <p:cNvSpPr txBox="1"/>
            <p:nvPr/>
          </p:nvSpPr>
          <p:spPr>
            <a:xfrm>
              <a:off x="4298" y="3698"/>
              <a:ext cx="508" cy="320"/>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E-to-F:</a:t>
              </a:r>
              <a:endParaRPr/>
            </a:p>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a:t>
              </a:r>
              <a:endParaRPr/>
            </a:p>
          </p:txBody>
        </p:sp>
        <p:cxnSp>
          <p:nvCxnSpPr>
            <p:cNvPr id="5119" name="Google Shape;5119;p80"/>
            <p:cNvCxnSpPr/>
            <p:nvPr/>
          </p:nvCxnSpPr>
          <p:spPr>
            <a:xfrm>
              <a:off x="4540" y="3238"/>
              <a:ext cx="0" cy="495"/>
            </a:xfrm>
            <a:prstGeom prst="straightConnector1">
              <a:avLst/>
            </a:prstGeom>
            <a:noFill/>
            <a:ln cap="flat" cmpd="sng" w="9525">
              <a:solidFill>
                <a:schemeClr val="dk1"/>
              </a:solidFill>
              <a:prstDash val="solid"/>
              <a:round/>
              <a:headEnd len="med" w="med" type="triangle"/>
              <a:tailEnd len="med" w="med" type="none"/>
            </a:ln>
          </p:spPr>
        </p:cxnSp>
        <p:grpSp>
          <p:nvGrpSpPr>
            <p:cNvPr id="5120" name="Google Shape;5120;p80"/>
            <p:cNvGrpSpPr/>
            <p:nvPr/>
          </p:nvGrpSpPr>
          <p:grpSpPr>
            <a:xfrm>
              <a:off x="4251" y="2205"/>
              <a:ext cx="471" cy="908"/>
              <a:chOff x="643" y="2144"/>
              <a:chExt cx="471" cy="908"/>
            </a:xfrm>
          </p:grpSpPr>
          <p:sp>
            <p:nvSpPr>
              <p:cNvPr id="5121" name="Google Shape;5121;p80"/>
              <p:cNvSpPr/>
              <p:nvPr/>
            </p:nvSpPr>
            <p:spPr>
              <a:xfrm>
                <a:off x="652" y="2144"/>
                <a:ext cx="462" cy="908"/>
              </a:xfrm>
              <a:prstGeom prst="rect">
                <a:avLst/>
              </a:prstGeom>
              <a:solidFill>
                <a:srgbClr val="B5E7FF"/>
              </a:solidFill>
              <a:ln cap="flat" cmpd="sng" w="9525">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22" name="Google Shape;5122;p80"/>
              <p:cNvSpPr txBox="1"/>
              <p:nvPr/>
            </p:nvSpPr>
            <p:spPr>
              <a:xfrm>
                <a:off x="643" y="2169"/>
                <a:ext cx="461" cy="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flow: X</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src: A</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dest: F</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a:t>
                </a:r>
                <a:endParaRPr/>
              </a:p>
            </p:txBody>
          </p:sp>
        </p:grpSp>
      </p:grpSp>
      <p:grpSp>
        <p:nvGrpSpPr>
          <p:cNvPr id="5123" name="Google Shape;5123;p80"/>
          <p:cNvGrpSpPr/>
          <p:nvPr/>
        </p:nvGrpSpPr>
        <p:grpSpPr>
          <a:xfrm>
            <a:off x="7489590" y="3298687"/>
            <a:ext cx="1176337" cy="3330575"/>
            <a:chOff x="3507" y="2128"/>
            <a:chExt cx="741" cy="2098"/>
          </a:xfrm>
        </p:grpSpPr>
        <p:cxnSp>
          <p:nvCxnSpPr>
            <p:cNvPr id="5124" name="Google Shape;5124;p80"/>
            <p:cNvCxnSpPr/>
            <p:nvPr/>
          </p:nvCxnSpPr>
          <p:spPr>
            <a:xfrm>
              <a:off x="3627" y="2128"/>
              <a:ext cx="434" cy="0"/>
            </a:xfrm>
            <a:prstGeom prst="straightConnector1">
              <a:avLst/>
            </a:prstGeom>
            <a:noFill/>
            <a:ln cap="flat" cmpd="sng" w="19050">
              <a:solidFill>
                <a:schemeClr val="dk1"/>
              </a:solidFill>
              <a:prstDash val="solid"/>
              <a:round/>
              <a:headEnd len="med" w="med" type="none"/>
              <a:tailEnd len="med" w="med" type="triangle"/>
            </a:ln>
          </p:spPr>
        </p:cxnSp>
        <p:sp>
          <p:nvSpPr>
            <p:cNvPr id="5125" name="Google Shape;5125;p80"/>
            <p:cNvSpPr txBox="1"/>
            <p:nvPr/>
          </p:nvSpPr>
          <p:spPr>
            <a:xfrm>
              <a:off x="3507" y="3775"/>
              <a:ext cx="741" cy="451"/>
            </a:xfrm>
            <a:prstGeom prst="rect">
              <a:avLst/>
            </a:prstGeom>
            <a:noFill/>
            <a:ln>
              <a:noFill/>
            </a:ln>
          </p:spPr>
          <p:txBody>
            <a:bodyPr anchorCtr="0" anchor="t" bIns="45700" lIns="91425" spcFirstLastPara="1" rIns="91425" wrap="square" tIns="45700">
              <a:spAutoFit/>
            </a:bodyPr>
            <a:lstStyle/>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B-to-C:</a:t>
              </a:r>
              <a:endParaRPr/>
            </a:p>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IPv6 inside</a:t>
              </a:r>
              <a:endParaRPr/>
            </a:p>
            <a:p>
              <a:pPr indent="0" lvl="0" marL="0" marR="0" rtl="0" algn="ctr">
                <a:lnSpc>
                  <a:spcPct val="8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IPv4</a:t>
              </a:r>
              <a:endParaRPr/>
            </a:p>
          </p:txBody>
        </p:sp>
        <p:cxnSp>
          <p:nvCxnSpPr>
            <p:cNvPr id="5126" name="Google Shape;5126;p80"/>
            <p:cNvCxnSpPr/>
            <p:nvPr/>
          </p:nvCxnSpPr>
          <p:spPr>
            <a:xfrm>
              <a:off x="3883" y="3640"/>
              <a:ext cx="0" cy="116"/>
            </a:xfrm>
            <a:prstGeom prst="straightConnector1">
              <a:avLst/>
            </a:prstGeom>
            <a:noFill/>
            <a:ln cap="flat" cmpd="sng" w="9525">
              <a:solidFill>
                <a:schemeClr val="dk1"/>
              </a:solidFill>
              <a:prstDash val="solid"/>
              <a:round/>
              <a:headEnd len="med" w="med" type="triangle"/>
              <a:tailEnd len="med" w="med" type="none"/>
            </a:ln>
          </p:spPr>
        </p:cxnSp>
        <p:grpSp>
          <p:nvGrpSpPr>
            <p:cNvPr id="5127" name="Google Shape;5127;p80"/>
            <p:cNvGrpSpPr/>
            <p:nvPr/>
          </p:nvGrpSpPr>
          <p:grpSpPr>
            <a:xfrm>
              <a:off x="3558" y="2220"/>
              <a:ext cx="583" cy="1388"/>
              <a:chOff x="478" y="2082"/>
              <a:chExt cx="583" cy="1388"/>
            </a:xfrm>
          </p:grpSpPr>
          <p:sp>
            <p:nvSpPr>
              <p:cNvPr id="5128" name="Google Shape;5128;p80"/>
              <p:cNvSpPr/>
              <p:nvPr/>
            </p:nvSpPr>
            <p:spPr>
              <a:xfrm>
                <a:off x="478" y="2088"/>
                <a:ext cx="583" cy="1382"/>
              </a:xfrm>
              <a:prstGeom prst="rect">
                <a:avLst/>
              </a:prstGeom>
              <a:solidFill>
                <a:srgbClr val="CC0000"/>
              </a:solidFill>
              <a:ln cap="flat" cmpd="sng" w="9525">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129" name="Google Shape;5129;p80"/>
              <p:cNvGrpSpPr/>
              <p:nvPr/>
            </p:nvGrpSpPr>
            <p:grpSpPr>
              <a:xfrm>
                <a:off x="499" y="2471"/>
                <a:ext cx="493" cy="908"/>
                <a:chOff x="4869" y="143"/>
                <a:chExt cx="493" cy="908"/>
              </a:xfrm>
            </p:grpSpPr>
            <p:sp>
              <p:nvSpPr>
                <p:cNvPr id="5130" name="Google Shape;5130;p80"/>
                <p:cNvSpPr/>
                <p:nvPr/>
              </p:nvSpPr>
              <p:spPr>
                <a:xfrm>
                  <a:off x="4893" y="143"/>
                  <a:ext cx="462" cy="908"/>
                </a:xfrm>
                <a:prstGeom prst="rect">
                  <a:avLst/>
                </a:prstGeom>
                <a:solidFill>
                  <a:srgbClr val="B5E7FF"/>
                </a:solidFill>
                <a:ln cap="flat" cmpd="sng" w="9525">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131" name="Google Shape;5131;p80"/>
                <p:cNvSpPr txBox="1"/>
                <p:nvPr/>
              </p:nvSpPr>
              <p:spPr>
                <a:xfrm>
                  <a:off x="4869" y="161"/>
                  <a:ext cx="493" cy="8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Flow: X</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Src: A</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Dest: F</a:t>
                  </a:r>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a:t>
                  </a:r>
                  <a:endParaRPr/>
                </a:p>
              </p:txBody>
            </p:sp>
          </p:grpSp>
          <p:sp>
            <p:nvSpPr>
              <p:cNvPr id="5132" name="Google Shape;5132;p80"/>
              <p:cNvSpPr txBox="1"/>
              <p:nvPr/>
            </p:nvSpPr>
            <p:spPr>
              <a:xfrm>
                <a:off x="481" y="2082"/>
                <a:ext cx="564" cy="40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src:B</a:t>
                </a:r>
                <a:endParaRPr/>
              </a:p>
              <a:p>
                <a:pPr indent="0" lvl="0" marL="0" marR="0" rtl="0" algn="l">
                  <a:lnSpc>
                    <a:spcPct val="100000"/>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dest: E</a:t>
                </a:r>
                <a:endParaRPr/>
              </a:p>
            </p:txBody>
          </p:sp>
        </p:grpSp>
      </p:grpSp>
      <p:sp>
        <p:nvSpPr>
          <p:cNvPr id="5133" name="Google Shape;5133;p80"/>
          <p:cNvSpPr/>
          <p:nvPr/>
        </p:nvSpPr>
        <p:spPr>
          <a:xfrm>
            <a:off x="5400881" y="1522904"/>
            <a:ext cx="45719" cy="210509"/>
          </a:xfrm>
          <a:prstGeom prst="rect">
            <a:avLst/>
          </a:prstGeom>
          <a:solidFill>
            <a:srgbClr val="CC0001"/>
          </a:solidFill>
          <a:ln cap="flat" cmpd="sng" w="12700">
            <a:solidFill>
              <a:srgbClr val="CC000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34" name="Google Shape;5134;p80"/>
          <p:cNvSpPr/>
          <p:nvPr/>
        </p:nvSpPr>
        <p:spPr>
          <a:xfrm>
            <a:off x="8135639" y="1540447"/>
            <a:ext cx="45719" cy="210509"/>
          </a:xfrm>
          <a:prstGeom prst="rect">
            <a:avLst/>
          </a:prstGeom>
          <a:solidFill>
            <a:srgbClr val="CC0001"/>
          </a:solidFill>
          <a:ln cap="flat" cmpd="sng" w="12700">
            <a:solidFill>
              <a:srgbClr val="CC000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35" name="Google Shape;5135;p80"/>
          <p:cNvSpPr/>
          <p:nvPr/>
        </p:nvSpPr>
        <p:spPr>
          <a:xfrm>
            <a:off x="5408555" y="2639042"/>
            <a:ext cx="45719" cy="210509"/>
          </a:xfrm>
          <a:prstGeom prst="rect">
            <a:avLst/>
          </a:prstGeom>
          <a:solidFill>
            <a:srgbClr val="CC0001"/>
          </a:solidFill>
          <a:ln cap="flat" cmpd="sng" w="12700">
            <a:solidFill>
              <a:srgbClr val="CC000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36" name="Google Shape;5136;p80"/>
          <p:cNvSpPr/>
          <p:nvPr/>
        </p:nvSpPr>
        <p:spPr>
          <a:xfrm>
            <a:off x="8123579" y="2663164"/>
            <a:ext cx="45719" cy="210509"/>
          </a:xfrm>
          <a:prstGeom prst="rect">
            <a:avLst/>
          </a:prstGeom>
          <a:solidFill>
            <a:srgbClr val="CC0001"/>
          </a:solidFill>
          <a:ln cap="flat" cmpd="sng" w="12700">
            <a:solidFill>
              <a:srgbClr val="CC000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5137" name="Google Shape;5137;p80"/>
          <p:cNvGrpSpPr/>
          <p:nvPr/>
        </p:nvGrpSpPr>
        <p:grpSpPr>
          <a:xfrm>
            <a:off x="1285129" y="3401170"/>
            <a:ext cx="8091447" cy="2055959"/>
            <a:chOff x="-2159111" y="3797410"/>
            <a:chExt cx="8091447" cy="2055959"/>
          </a:xfrm>
        </p:grpSpPr>
        <p:grpSp>
          <p:nvGrpSpPr>
            <p:cNvPr id="5138" name="Google Shape;5138;p80"/>
            <p:cNvGrpSpPr/>
            <p:nvPr/>
          </p:nvGrpSpPr>
          <p:grpSpPr>
            <a:xfrm>
              <a:off x="-2159111" y="3797410"/>
              <a:ext cx="8091447" cy="2055959"/>
              <a:chOff x="1300369" y="3385930"/>
              <a:chExt cx="8091447" cy="2055959"/>
            </a:xfrm>
          </p:grpSpPr>
          <p:grpSp>
            <p:nvGrpSpPr>
              <p:cNvPr id="5139" name="Google Shape;5139;p80"/>
              <p:cNvGrpSpPr/>
              <p:nvPr/>
            </p:nvGrpSpPr>
            <p:grpSpPr>
              <a:xfrm>
                <a:off x="1300369" y="3385930"/>
                <a:ext cx="8091447" cy="2055959"/>
                <a:chOff x="1300369" y="3385930"/>
                <a:chExt cx="8091447" cy="2055959"/>
              </a:xfrm>
            </p:grpSpPr>
            <p:sp>
              <p:nvSpPr>
                <p:cNvPr id="5140" name="Google Shape;5140;p80"/>
                <p:cNvSpPr/>
                <p:nvPr/>
              </p:nvSpPr>
              <p:spPr>
                <a:xfrm>
                  <a:off x="4108174" y="3670852"/>
                  <a:ext cx="715617" cy="530087"/>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41" name="Google Shape;5141;p80"/>
                <p:cNvSpPr/>
                <p:nvPr/>
              </p:nvSpPr>
              <p:spPr>
                <a:xfrm>
                  <a:off x="5044440" y="3385930"/>
                  <a:ext cx="1023731" cy="669235"/>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42" name="Google Shape;5142;p80"/>
                <p:cNvSpPr/>
                <p:nvPr/>
              </p:nvSpPr>
              <p:spPr>
                <a:xfrm>
                  <a:off x="7533861" y="3432312"/>
                  <a:ext cx="974035" cy="669235"/>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43" name="Google Shape;5143;p80"/>
                <p:cNvSpPr/>
                <p:nvPr/>
              </p:nvSpPr>
              <p:spPr>
                <a:xfrm>
                  <a:off x="8676199" y="3678803"/>
                  <a:ext cx="715617" cy="542677"/>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144" name="Google Shape;5144;p80"/>
                <p:cNvSpPr txBox="1"/>
                <p:nvPr/>
              </p:nvSpPr>
              <p:spPr>
                <a:xfrm>
                  <a:off x="1300369" y="4426226"/>
                  <a:ext cx="1933161" cy="1015663"/>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Note source and destination addresses!</a:t>
                  </a:r>
                  <a:endParaRPr/>
                </a:p>
              </p:txBody>
            </p:sp>
            <p:cxnSp>
              <p:nvCxnSpPr>
                <p:cNvPr id="5145" name="Google Shape;5145;p80"/>
                <p:cNvCxnSpPr>
                  <a:stCxn id="5140" idx="2"/>
                  <a:endCxn id="5144" idx="3"/>
                </p:cNvCxnSpPr>
                <p:nvPr/>
              </p:nvCxnSpPr>
              <p:spPr>
                <a:xfrm flipH="1">
                  <a:off x="3233674" y="3935896"/>
                  <a:ext cx="874500" cy="998100"/>
                </a:xfrm>
                <a:prstGeom prst="straightConnector1">
                  <a:avLst/>
                </a:prstGeom>
                <a:noFill/>
                <a:ln cap="flat" cmpd="sng" w="9525">
                  <a:solidFill>
                    <a:schemeClr val="dk1"/>
                  </a:solidFill>
                  <a:prstDash val="solid"/>
                  <a:miter lim="800000"/>
                  <a:headEnd len="sm" w="sm" type="none"/>
                  <a:tailEnd len="sm" w="sm" type="none"/>
                </a:ln>
              </p:spPr>
            </p:cxnSp>
            <p:cxnSp>
              <p:nvCxnSpPr>
                <p:cNvPr id="5146" name="Google Shape;5146;p80"/>
                <p:cNvCxnSpPr>
                  <a:endCxn id="5144" idx="3"/>
                </p:cNvCxnSpPr>
                <p:nvPr/>
              </p:nvCxnSpPr>
              <p:spPr>
                <a:xfrm flipH="1">
                  <a:off x="3233530" y="3690857"/>
                  <a:ext cx="1769100" cy="1243200"/>
                </a:xfrm>
                <a:prstGeom prst="straightConnector1">
                  <a:avLst/>
                </a:prstGeom>
                <a:noFill/>
                <a:ln cap="flat" cmpd="sng" w="9525">
                  <a:solidFill>
                    <a:schemeClr val="dk1"/>
                  </a:solidFill>
                  <a:prstDash val="solid"/>
                  <a:miter lim="800000"/>
                  <a:headEnd len="sm" w="sm" type="none"/>
                  <a:tailEnd len="sm" w="sm" type="none"/>
                </a:ln>
              </p:spPr>
            </p:cxnSp>
            <p:cxnSp>
              <p:nvCxnSpPr>
                <p:cNvPr id="5147" name="Google Shape;5147;p80"/>
                <p:cNvCxnSpPr>
                  <a:stCxn id="5142" idx="2"/>
                  <a:endCxn id="5144" idx="3"/>
                </p:cNvCxnSpPr>
                <p:nvPr/>
              </p:nvCxnSpPr>
              <p:spPr>
                <a:xfrm flipH="1">
                  <a:off x="3233661" y="3766930"/>
                  <a:ext cx="4300200" cy="1167000"/>
                </a:xfrm>
                <a:prstGeom prst="straightConnector1">
                  <a:avLst/>
                </a:prstGeom>
                <a:noFill/>
                <a:ln cap="flat" cmpd="sng" w="9525">
                  <a:solidFill>
                    <a:schemeClr val="dk1"/>
                  </a:solidFill>
                  <a:prstDash val="solid"/>
                  <a:miter lim="800000"/>
                  <a:headEnd len="sm" w="sm" type="none"/>
                  <a:tailEnd len="sm" w="sm" type="none"/>
                </a:ln>
              </p:spPr>
            </p:cxnSp>
          </p:grpSp>
          <p:cxnSp>
            <p:nvCxnSpPr>
              <p:cNvPr id="5148" name="Google Shape;5148;p80"/>
              <p:cNvCxnSpPr>
                <a:stCxn id="5143" idx="2"/>
                <a:endCxn id="5144" idx="3"/>
              </p:cNvCxnSpPr>
              <p:nvPr/>
            </p:nvCxnSpPr>
            <p:spPr>
              <a:xfrm flipH="1">
                <a:off x="3233599" y="3950142"/>
                <a:ext cx="5442600" cy="984000"/>
              </a:xfrm>
              <a:prstGeom prst="straightConnector1">
                <a:avLst/>
              </a:prstGeom>
              <a:noFill/>
              <a:ln cap="flat" cmpd="sng" w="9525">
                <a:solidFill>
                  <a:schemeClr val="dk1"/>
                </a:solidFill>
                <a:prstDash val="solid"/>
                <a:miter lim="800000"/>
                <a:headEnd len="sm" w="sm" type="none"/>
                <a:tailEnd len="sm" w="sm" type="none"/>
              </a:ln>
            </p:spPr>
          </p:cxnSp>
        </p:grpSp>
        <p:sp>
          <p:nvSpPr>
            <p:cNvPr id="5149" name="Google Shape;5149;p80"/>
            <p:cNvSpPr/>
            <p:nvPr/>
          </p:nvSpPr>
          <p:spPr>
            <a:xfrm>
              <a:off x="2880360" y="3803100"/>
              <a:ext cx="1023731" cy="669235"/>
            </a:xfrm>
            <a:prstGeom prst="ellipse">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5150" name="Google Shape;5150;p80"/>
            <p:cNvCxnSpPr>
              <a:endCxn id="5144" idx="3"/>
            </p:cNvCxnSpPr>
            <p:nvPr/>
          </p:nvCxnSpPr>
          <p:spPr>
            <a:xfrm flipH="1">
              <a:off x="-225950" y="4267338"/>
              <a:ext cx="3182400" cy="1078200"/>
            </a:xfrm>
            <a:prstGeom prst="straightConnector1">
              <a:avLst/>
            </a:prstGeom>
            <a:noFill/>
            <a:ln cap="flat" cmpd="sng" w="9525">
              <a:solidFill>
                <a:schemeClr val="dk1"/>
              </a:solidFill>
              <a:prstDash val="solid"/>
              <a:miter lim="800000"/>
              <a:headEnd len="sm" w="sm" type="none"/>
              <a:tailEnd len="sm" w="sm" type="none"/>
            </a:ln>
          </p:spPr>
        </p:cxnSp>
      </p:grpSp>
      <p:sp>
        <p:nvSpPr>
          <p:cNvPr id="5151" name="Google Shape;5151;p8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9"/>
                                        </p:tgtEl>
                                        <p:attrNameLst>
                                          <p:attrName>style.visibility</p:attrName>
                                        </p:attrNameLst>
                                      </p:cBhvr>
                                      <p:to>
                                        <p:strVal val="visible"/>
                                      </p:to>
                                    </p:set>
                                    <p:animEffect filter="fade" transition="in">
                                      <p:cBhvr>
                                        <p:cTn dur="500"/>
                                        <p:tgtEl>
                                          <p:spTgt spid="50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6"/>
                                        </p:tgtEl>
                                        <p:attrNameLst>
                                          <p:attrName>style.visibility</p:attrName>
                                        </p:attrNameLst>
                                      </p:cBhvr>
                                      <p:to>
                                        <p:strVal val="visible"/>
                                      </p:to>
                                    </p:set>
                                    <p:animEffect filter="fade" transition="in">
                                      <p:cBhvr>
                                        <p:cTn dur="500"/>
                                        <p:tgtEl>
                                          <p:spTgt spid="5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6"/>
                                        </p:tgtEl>
                                        <p:attrNameLst>
                                          <p:attrName>style.visibility</p:attrName>
                                        </p:attrNameLst>
                                      </p:cBhvr>
                                      <p:to>
                                        <p:strVal val="visible"/>
                                      </p:to>
                                    </p:set>
                                    <p:animEffect filter="fade" transition="in">
                                      <p:cBhvr>
                                        <p:cTn dur="500"/>
                                        <p:tgtEl>
                                          <p:spTgt spid="49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3"/>
                                        </p:tgtEl>
                                        <p:attrNameLst>
                                          <p:attrName>style.visibility</p:attrName>
                                        </p:attrNameLst>
                                      </p:cBhvr>
                                      <p:to>
                                        <p:strVal val="visible"/>
                                      </p:to>
                                    </p:set>
                                    <p:animEffect filter="fade" transition="in">
                                      <p:cBhvr>
                                        <p:cTn dur="500"/>
                                        <p:tgtEl>
                                          <p:spTgt spid="5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6"/>
                                        </p:tgtEl>
                                        <p:attrNameLst>
                                          <p:attrName>style.visibility</p:attrName>
                                        </p:attrNameLst>
                                      </p:cBhvr>
                                      <p:to>
                                        <p:strVal val="visible"/>
                                      </p:to>
                                    </p:set>
                                    <p:animEffect filter="fade" transition="in">
                                      <p:cBhvr>
                                        <p:cTn dur="500"/>
                                        <p:tgtEl>
                                          <p:spTgt spid="5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7"/>
                                        </p:tgtEl>
                                        <p:attrNameLst>
                                          <p:attrName>style.visibility</p:attrName>
                                        </p:attrNameLst>
                                      </p:cBhvr>
                                      <p:to>
                                        <p:strVal val="visible"/>
                                      </p:to>
                                    </p:set>
                                    <p:animEffect filter="fade" transition="in">
                                      <p:cBhvr>
                                        <p:cTn dur="500"/>
                                        <p:tgtEl>
                                          <p:spTgt spid="5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6" name="Shape 5156"/>
        <p:cNvGrpSpPr/>
        <p:nvPr/>
      </p:nvGrpSpPr>
      <p:grpSpPr>
        <a:xfrm>
          <a:off x="0" y="0"/>
          <a:ext cx="0" cy="0"/>
          <a:chOff x="0" y="0"/>
          <a:chExt cx="0" cy="0"/>
        </a:xfrm>
      </p:grpSpPr>
      <p:sp>
        <p:nvSpPr>
          <p:cNvPr id="5157" name="Google Shape;5157;p81"/>
          <p:cNvSpPr txBox="1"/>
          <p:nvPr>
            <p:ph idx="1" type="body"/>
          </p:nvPr>
        </p:nvSpPr>
        <p:spPr>
          <a:xfrm>
            <a:off x="838200" y="1379475"/>
            <a:ext cx="10515600" cy="1149413"/>
          </a:xfrm>
          <a:prstGeom prst="rect">
            <a:avLst/>
          </a:prstGeom>
          <a:noFill/>
          <a:ln>
            <a:noFill/>
          </a:ln>
        </p:spPr>
        <p:txBody>
          <a:bodyPr anchorCtr="0" anchor="t" bIns="45700" lIns="91425" spcFirstLastPara="1" rIns="91425" wrap="square" tIns="45700">
            <a:normAutofit/>
          </a:bodyPr>
          <a:lstStyle/>
          <a:p>
            <a:pPr indent="-341313" lvl="0" marL="471488" rtl="0" algn="l">
              <a:lnSpc>
                <a:spcPct val="90000"/>
              </a:lnSpc>
              <a:spcBef>
                <a:spcPts val="0"/>
              </a:spcBef>
              <a:spcAft>
                <a:spcPts val="0"/>
              </a:spcAft>
              <a:buSzPts val="3200"/>
              <a:buChar char="▪"/>
            </a:pPr>
            <a:r>
              <a:rPr lang="en-US" sz="3200"/>
              <a:t>Google</a:t>
            </a:r>
            <a:r>
              <a:rPr baseline="30000" lang="en-US" sz="3200"/>
              <a:t>1</a:t>
            </a:r>
            <a:r>
              <a:rPr lang="en-US" sz="3200"/>
              <a:t>: ~ 40% of clients access services via IPv6 </a:t>
            </a:r>
            <a:r>
              <a:rPr lang="en-US" sz="2000"/>
              <a:t>(2023)</a:t>
            </a:r>
            <a:endParaRPr/>
          </a:p>
          <a:p>
            <a:pPr indent="-341313" lvl="0" marL="471488" rtl="0" algn="l">
              <a:lnSpc>
                <a:spcPct val="90000"/>
              </a:lnSpc>
              <a:spcBef>
                <a:spcPts val="1000"/>
              </a:spcBef>
              <a:spcAft>
                <a:spcPts val="0"/>
              </a:spcAft>
              <a:buSzPts val="3200"/>
              <a:buChar char="▪"/>
            </a:pPr>
            <a:r>
              <a:rPr lang="en-US" sz="3200"/>
              <a:t>NIST: 1/3 of all US government domains are IPv6 capable</a:t>
            </a:r>
            <a:endParaRPr/>
          </a:p>
        </p:txBody>
      </p:sp>
      <p:sp>
        <p:nvSpPr>
          <p:cNvPr id="5158" name="Google Shape;5158;p81"/>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IPv6: adoption</a:t>
            </a:r>
            <a:endParaRPr/>
          </a:p>
        </p:txBody>
      </p:sp>
      <p:sp>
        <p:nvSpPr>
          <p:cNvPr id="5159" name="Google Shape;5159;p8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pic>
        <p:nvPicPr>
          <p:cNvPr id="5160" name="Google Shape;5160;p81"/>
          <p:cNvPicPr preferRelativeResize="0"/>
          <p:nvPr/>
        </p:nvPicPr>
        <p:blipFill rotWithShape="1">
          <a:blip r:embed="rId3">
            <a:alphaModFix/>
          </a:blip>
          <a:srcRect b="0" l="0" r="0" t="0"/>
          <a:stretch/>
        </p:blipFill>
        <p:spPr>
          <a:xfrm>
            <a:off x="2209800" y="2433109"/>
            <a:ext cx="7772400" cy="4194374"/>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5" name="Shape 5165"/>
        <p:cNvGrpSpPr/>
        <p:nvPr/>
      </p:nvGrpSpPr>
      <p:grpSpPr>
        <a:xfrm>
          <a:off x="0" y="0"/>
          <a:ext cx="0" cy="0"/>
          <a:chOff x="0" y="0"/>
          <a:chExt cx="0" cy="0"/>
        </a:xfrm>
      </p:grpSpPr>
      <p:sp>
        <p:nvSpPr>
          <p:cNvPr id="5166" name="Google Shape;5166;p82"/>
          <p:cNvSpPr txBox="1"/>
          <p:nvPr>
            <p:ph idx="1" type="body"/>
          </p:nvPr>
        </p:nvSpPr>
        <p:spPr>
          <a:xfrm>
            <a:off x="838200" y="1379475"/>
            <a:ext cx="10515600" cy="4663516"/>
          </a:xfrm>
          <a:prstGeom prst="rect">
            <a:avLst/>
          </a:prstGeom>
          <a:noFill/>
          <a:ln>
            <a:noFill/>
          </a:ln>
        </p:spPr>
        <p:txBody>
          <a:bodyPr anchorCtr="0" anchor="t" bIns="45700" lIns="91425" spcFirstLastPara="1" rIns="91425" wrap="square" tIns="45700">
            <a:normAutofit/>
          </a:bodyPr>
          <a:lstStyle/>
          <a:p>
            <a:pPr indent="-341313" lvl="0" marL="471488" marR="0" rtl="0" algn="l">
              <a:lnSpc>
                <a:spcPct val="90000"/>
              </a:lnSpc>
              <a:spcBef>
                <a:spcPts val="0"/>
              </a:spcBef>
              <a:spcAft>
                <a:spcPts val="0"/>
              </a:spcAft>
              <a:buClr>
                <a:srgbClr val="0000A3"/>
              </a:buClr>
              <a:buSzPts val="3200"/>
              <a:buFont typeface="Noto Sans Symbols"/>
              <a:buChar char="▪"/>
            </a:pPr>
            <a:r>
              <a:rPr lang="en-US" sz="3200"/>
              <a:t>Google</a:t>
            </a:r>
            <a:r>
              <a:rPr baseline="30000" lang="en-US" sz="3200"/>
              <a:t>1</a:t>
            </a:r>
            <a:r>
              <a:rPr lang="en-US" sz="3200"/>
              <a:t>: ~ 40% of clients access services via </a:t>
            </a:r>
            <a:r>
              <a:rPr b="0" i="0" lang="en-US" sz="3200" u="none" cap="none" strike="noStrike">
                <a:solidFill>
                  <a:srgbClr val="000000"/>
                </a:solidFill>
              </a:rPr>
              <a:t>IPv6 </a:t>
            </a:r>
            <a:r>
              <a:rPr b="0" i="0" lang="en-US" sz="2000" u="none" cap="none" strike="noStrike">
                <a:solidFill>
                  <a:srgbClr val="000000"/>
                </a:solidFill>
                <a:latin typeface="Calibri"/>
                <a:ea typeface="Calibri"/>
                <a:cs typeface="Calibri"/>
                <a:sym typeface="Calibri"/>
              </a:rPr>
              <a:t>(2023)</a:t>
            </a:r>
            <a:endParaRPr/>
          </a:p>
          <a:p>
            <a:pPr indent="-341313" lvl="0" marL="471488" rtl="0" algn="l">
              <a:lnSpc>
                <a:spcPct val="90000"/>
              </a:lnSpc>
              <a:spcBef>
                <a:spcPts val="1000"/>
              </a:spcBef>
              <a:spcAft>
                <a:spcPts val="0"/>
              </a:spcAft>
              <a:buSzPts val="3200"/>
              <a:buChar char="▪"/>
            </a:pPr>
            <a:r>
              <a:rPr lang="en-US" sz="3200"/>
              <a:t>NIST: 1/3 of all US government domains are IPv6 capable</a:t>
            </a:r>
            <a:endParaRPr/>
          </a:p>
          <a:p>
            <a:pPr indent="-341313" lvl="0" marL="471488" rtl="0" algn="l">
              <a:lnSpc>
                <a:spcPct val="90000"/>
              </a:lnSpc>
              <a:spcBef>
                <a:spcPts val="1000"/>
              </a:spcBef>
              <a:spcAft>
                <a:spcPts val="0"/>
              </a:spcAft>
              <a:buSzPts val="3200"/>
              <a:buChar char="▪"/>
            </a:pPr>
            <a:r>
              <a:rPr lang="en-US" sz="3200"/>
              <a:t>Long (long!) time for deployment, use</a:t>
            </a:r>
            <a:endParaRPr/>
          </a:p>
          <a:p>
            <a:pPr indent="-328613" lvl="1" marL="914400" rtl="0" algn="l">
              <a:lnSpc>
                <a:spcPct val="90000"/>
              </a:lnSpc>
              <a:spcBef>
                <a:spcPts val="500"/>
              </a:spcBef>
              <a:spcAft>
                <a:spcPts val="0"/>
              </a:spcAft>
              <a:buSzPts val="2800"/>
              <a:buChar char="•"/>
            </a:pPr>
            <a:r>
              <a:rPr lang="en-US" sz="2800"/>
              <a:t>25 years and counting!</a:t>
            </a:r>
            <a:endParaRPr/>
          </a:p>
          <a:p>
            <a:pPr indent="-328613" lvl="1" marL="914400" rtl="0" algn="l">
              <a:lnSpc>
                <a:spcPct val="90000"/>
              </a:lnSpc>
              <a:spcBef>
                <a:spcPts val="500"/>
              </a:spcBef>
              <a:spcAft>
                <a:spcPts val="0"/>
              </a:spcAft>
              <a:buSzPts val="2800"/>
              <a:buChar char="•"/>
            </a:pPr>
            <a:r>
              <a:rPr lang="en-US" sz="2800"/>
              <a:t>think of application-level changes in last 25 years: WWW, social media, streaming media, gaming, telepresence, …</a:t>
            </a:r>
            <a:endParaRPr/>
          </a:p>
          <a:p>
            <a:pPr indent="-328613" lvl="1" marL="914400" rtl="0" algn="l">
              <a:lnSpc>
                <a:spcPct val="90000"/>
              </a:lnSpc>
              <a:spcBef>
                <a:spcPts val="500"/>
              </a:spcBef>
              <a:spcAft>
                <a:spcPts val="0"/>
              </a:spcAft>
              <a:buSzPts val="2800"/>
              <a:buChar char="•"/>
            </a:pPr>
            <a:r>
              <a:rPr i="1" lang="en-US" sz="2800">
                <a:solidFill>
                  <a:srgbClr val="CC0000"/>
                </a:solidFill>
              </a:rPr>
              <a:t>Why?</a:t>
            </a:r>
            <a:endParaRPr/>
          </a:p>
        </p:txBody>
      </p:sp>
      <p:sp>
        <p:nvSpPr>
          <p:cNvPr id="5167" name="Google Shape;5167;p82"/>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IPv6: adoption</a:t>
            </a:r>
            <a:endParaRPr/>
          </a:p>
        </p:txBody>
      </p:sp>
      <p:sp>
        <p:nvSpPr>
          <p:cNvPr id="5168" name="Google Shape;5168;p82"/>
          <p:cNvSpPr txBox="1"/>
          <p:nvPr/>
        </p:nvSpPr>
        <p:spPr>
          <a:xfrm>
            <a:off x="928255" y="6289964"/>
            <a:ext cx="472943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baseline="30000" i="0" lang="en-US" sz="1800" u="none" cap="none" strike="noStrike">
                <a:solidFill>
                  <a:srgbClr val="000000"/>
                </a:solidFill>
                <a:latin typeface="Calibri"/>
                <a:ea typeface="Calibri"/>
                <a:cs typeface="Calibri"/>
                <a:sym typeface="Calibri"/>
              </a:rPr>
              <a:t>1</a:t>
            </a:r>
            <a:r>
              <a:rPr b="0" i="0" lang="en-US" sz="1800" u="none" cap="none" strike="noStrike">
                <a:solidFill>
                  <a:srgbClr val="000000"/>
                </a:solidFill>
                <a:latin typeface="Calibri"/>
                <a:ea typeface="Calibri"/>
                <a:cs typeface="Calibri"/>
                <a:sym typeface="Calibri"/>
              </a:rPr>
              <a:t> </a:t>
            </a:r>
            <a:r>
              <a:rPr b="0" i="0" lang="en-US" sz="1600" u="none" cap="none" strike="noStrike">
                <a:solidFill>
                  <a:srgbClr val="000000"/>
                </a:solidFill>
                <a:latin typeface="Calibri"/>
                <a:ea typeface="Calibri"/>
                <a:cs typeface="Calibri"/>
                <a:sym typeface="Calibri"/>
              </a:rPr>
              <a:t>https://www.google.com/intl/en/ipv6/statistics.html</a:t>
            </a:r>
            <a:endParaRPr b="0" i="0" sz="1800" u="none" cap="none" strike="noStrike">
              <a:solidFill>
                <a:srgbClr val="000000"/>
              </a:solidFill>
              <a:latin typeface="Calibri"/>
              <a:ea typeface="Calibri"/>
              <a:cs typeface="Calibri"/>
              <a:sym typeface="Calibri"/>
            </a:endParaRPr>
          </a:p>
        </p:txBody>
      </p:sp>
      <p:sp>
        <p:nvSpPr>
          <p:cNvPr id="5169" name="Google Shape;5169;p8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4" name="Shape 5174"/>
        <p:cNvGrpSpPr/>
        <p:nvPr/>
      </p:nvGrpSpPr>
      <p:grpSpPr>
        <a:xfrm>
          <a:off x="0" y="0"/>
          <a:ext cx="0" cy="0"/>
          <a:chOff x="0" y="0"/>
          <a:chExt cx="0" cy="0"/>
        </a:xfrm>
      </p:grpSpPr>
      <p:sp>
        <p:nvSpPr>
          <p:cNvPr id="5175" name="Google Shape;5175;p83"/>
          <p:cNvSpPr txBox="1"/>
          <p:nvPr>
            <p:ph type="title"/>
          </p:nvPr>
        </p:nvSpPr>
        <p:spPr>
          <a:xfrm>
            <a:off x="798691" y="28932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5176" name="Google Shape;5176;p83"/>
          <p:cNvSpPr txBox="1"/>
          <p:nvPr>
            <p:ph idx="2" type="body"/>
          </p:nvPr>
        </p:nvSpPr>
        <p:spPr>
          <a:xfrm>
            <a:off x="570089" y="1428299"/>
            <a:ext cx="6618109" cy="5001077"/>
          </a:xfrm>
          <a:prstGeom prst="rect">
            <a:avLst/>
          </a:prstGeom>
          <a:noFill/>
          <a:ln>
            <a:noFill/>
          </a:ln>
        </p:spPr>
        <p:txBody>
          <a:bodyPr anchorCtr="0" anchor="t" bIns="45700" lIns="91425" spcFirstLastPara="1" rIns="91425" wrap="square" tIns="45700">
            <a:noAutofit/>
          </a:bodyPr>
          <a:lstStyle/>
          <a:p>
            <a:pPr indent="-277813" lvl="0" marL="407988" rtl="0" algn="l">
              <a:lnSpc>
                <a:spcPct val="90000"/>
              </a:lnSpc>
              <a:spcBef>
                <a:spcPts val="0"/>
              </a:spcBef>
              <a:spcAft>
                <a:spcPts val="0"/>
              </a:spcAft>
              <a:buClr>
                <a:srgbClr val="BFBFBF"/>
              </a:buClr>
              <a:buSzPts val="3200"/>
              <a:buChar char="▪"/>
            </a:pPr>
            <a:r>
              <a:rPr lang="en-US" sz="3200">
                <a:solidFill>
                  <a:srgbClr val="BFBFBF"/>
                </a:solidFill>
              </a:rPr>
              <a:t>Network layer: overview</a:t>
            </a:r>
            <a:endParaRPr/>
          </a:p>
          <a:p>
            <a:pPr indent="-231775" lvl="1" marL="695325" rtl="0" algn="l">
              <a:lnSpc>
                <a:spcPct val="90000"/>
              </a:lnSpc>
              <a:spcBef>
                <a:spcPts val="0"/>
              </a:spcBef>
              <a:spcAft>
                <a:spcPts val="0"/>
              </a:spcAft>
              <a:buClr>
                <a:srgbClr val="BFBFBF"/>
              </a:buClr>
              <a:buSzPts val="2800"/>
              <a:buChar char="•"/>
            </a:pPr>
            <a:r>
              <a:rPr lang="en-US" sz="2800">
                <a:solidFill>
                  <a:srgbClr val="BFBFBF"/>
                </a:solidFill>
              </a:rPr>
              <a:t>data plane</a:t>
            </a:r>
            <a:endParaRPr/>
          </a:p>
          <a:p>
            <a:pPr indent="-231775" lvl="1" marL="695325" rtl="0" algn="l">
              <a:lnSpc>
                <a:spcPct val="90000"/>
              </a:lnSpc>
              <a:spcBef>
                <a:spcPts val="0"/>
              </a:spcBef>
              <a:spcAft>
                <a:spcPts val="0"/>
              </a:spcAft>
              <a:buClr>
                <a:srgbClr val="BFBFBF"/>
              </a:buClr>
              <a:buSzPts val="2800"/>
              <a:buChar char="•"/>
            </a:pPr>
            <a:r>
              <a:rPr lang="en-US" sz="2800">
                <a:solidFill>
                  <a:srgbClr val="BFBFBF"/>
                </a:solidFill>
              </a:rPr>
              <a:t>control plane</a:t>
            </a:r>
            <a:endParaRPr/>
          </a:p>
        </p:txBody>
      </p:sp>
      <p:pic>
        <p:nvPicPr>
          <p:cNvPr descr="A train crossing a bridge over a body of water&#10;&#10;Description automatically generated" id="5177" name="Google Shape;5177;p83"/>
          <p:cNvPicPr preferRelativeResize="0"/>
          <p:nvPr/>
        </p:nvPicPr>
        <p:blipFill rotWithShape="1">
          <a:blip r:embed="rId3">
            <a:alphaModFix/>
          </a:blip>
          <a:srcRect b="0" l="0" r="0" t="0"/>
          <a:stretch/>
        </p:blipFill>
        <p:spPr>
          <a:xfrm>
            <a:off x="8015288" y="1379196"/>
            <a:ext cx="3102316" cy="2326737"/>
          </a:xfrm>
          <a:prstGeom prst="rect">
            <a:avLst/>
          </a:prstGeom>
          <a:noFill/>
          <a:ln>
            <a:noFill/>
          </a:ln>
        </p:spPr>
      </p:pic>
      <p:sp>
        <p:nvSpPr>
          <p:cNvPr id="5178" name="Google Shape;5178;p83"/>
          <p:cNvSpPr txBox="1"/>
          <p:nvPr/>
        </p:nvSpPr>
        <p:spPr>
          <a:xfrm>
            <a:off x="6186488" y="4277300"/>
            <a:ext cx="6005512" cy="2110248"/>
          </a:xfrm>
          <a:prstGeom prst="rect">
            <a:avLst/>
          </a:prstGeom>
          <a:noFill/>
          <a:ln>
            <a:noFill/>
          </a:ln>
        </p:spPr>
        <p:txBody>
          <a:bodyPr anchorCtr="0" anchor="t" bIns="45700" lIns="91425" spcFirstLastPara="1" rIns="91425" wrap="square" tIns="45700">
            <a:normAutofit/>
          </a:bodyPr>
          <a:lstStyle/>
          <a:p>
            <a:pPr indent="-277813" lvl="0" marL="407988" marR="0" rtl="0" algn="l">
              <a:lnSpc>
                <a:spcPct val="100000"/>
              </a:lnSpc>
              <a:spcBef>
                <a:spcPts val="0"/>
              </a:spcBef>
              <a:spcAft>
                <a:spcPts val="0"/>
              </a:spcAft>
              <a:buClr>
                <a:srgbClr val="0000A3"/>
              </a:buClr>
              <a:buSzPts val="3200"/>
              <a:buFont typeface="Noto Sans Symbols"/>
              <a:buChar char="▪"/>
            </a:pPr>
            <a:r>
              <a:rPr lang="en-US" sz="3200">
                <a:solidFill>
                  <a:schemeClr val="dk1"/>
                </a:solidFill>
                <a:latin typeface="Calibri"/>
                <a:ea typeface="Calibri"/>
                <a:cs typeface="Calibri"/>
                <a:sym typeface="Calibri"/>
              </a:rPr>
              <a:t>Generalized Forwarding, SDN</a:t>
            </a:r>
            <a:endParaRPr/>
          </a:p>
          <a:p>
            <a:pPr indent="-231775" lvl="1" marL="695325" marR="0" rtl="0" algn="l">
              <a:lnSpc>
                <a:spcPct val="100000"/>
              </a:lnSpc>
              <a:spcBef>
                <a:spcPts val="0"/>
              </a:spcBef>
              <a:spcAft>
                <a:spcPts val="0"/>
              </a:spcAft>
              <a:buClr>
                <a:srgbClr val="0000A8"/>
              </a:buClr>
              <a:buSzPts val="2800"/>
              <a:buFont typeface="Arial"/>
              <a:buChar char="•"/>
            </a:pPr>
            <a:r>
              <a:rPr b="0" i="0" lang="en-US" sz="2800" u="none" cap="none" strike="noStrike">
                <a:solidFill>
                  <a:schemeClr val="dk1"/>
                </a:solidFill>
                <a:latin typeface="Calibri"/>
                <a:ea typeface="Calibri"/>
                <a:cs typeface="Calibri"/>
                <a:sym typeface="Calibri"/>
              </a:rPr>
              <a:t>Match+action</a:t>
            </a:r>
            <a:endParaRPr/>
          </a:p>
          <a:p>
            <a:pPr indent="-231775" lvl="1" marL="695325" marR="0" rtl="0" algn="l">
              <a:lnSpc>
                <a:spcPct val="100000"/>
              </a:lnSpc>
              <a:spcBef>
                <a:spcPts val="0"/>
              </a:spcBef>
              <a:spcAft>
                <a:spcPts val="0"/>
              </a:spcAft>
              <a:buClr>
                <a:srgbClr val="0000A8"/>
              </a:buClr>
              <a:buSzPts val="2800"/>
              <a:buFont typeface="Arial"/>
              <a:buChar char="•"/>
            </a:pPr>
            <a:r>
              <a:rPr b="0" i="0" lang="en-US" sz="2800" u="none" cap="none" strike="noStrike">
                <a:solidFill>
                  <a:schemeClr val="dk1"/>
                </a:solidFill>
                <a:latin typeface="Calibri"/>
                <a:ea typeface="Calibri"/>
                <a:cs typeface="Calibri"/>
                <a:sym typeface="Calibri"/>
              </a:rPr>
              <a:t>OpenFlow: match+action in action</a:t>
            </a:r>
            <a:endParaRPr/>
          </a:p>
          <a:p>
            <a:pPr indent="-277813" lvl="0" marL="407988" marR="0" rtl="0" algn="l">
              <a:lnSpc>
                <a:spcPct val="100000"/>
              </a:lnSpc>
              <a:spcBef>
                <a:spcPts val="600"/>
              </a:spcBef>
              <a:spcAft>
                <a:spcPts val="0"/>
              </a:spcAft>
              <a:buClr>
                <a:srgbClr val="BFBFBF"/>
              </a:buClr>
              <a:buSzPts val="3200"/>
              <a:buFont typeface="Noto Sans Symbols"/>
              <a:buChar char="▪"/>
            </a:pPr>
            <a:r>
              <a:rPr lang="en-US" sz="3200">
                <a:solidFill>
                  <a:srgbClr val="BFBFBF"/>
                </a:solidFill>
                <a:latin typeface="Calibri"/>
                <a:ea typeface="Calibri"/>
                <a:cs typeface="Calibri"/>
                <a:sym typeface="Calibri"/>
              </a:rPr>
              <a:t>Middleboxes</a:t>
            </a:r>
            <a:endParaRPr/>
          </a:p>
          <a:p>
            <a:pPr indent="-79375" lvl="1" marL="695325" marR="0" rtl="0" algn="l">
              <a:lnSpc>
                <a:spcPct val="90000"/>
              </a:lnSpc>
              <a:spcBef>
                <a:spcPts val="500"/>
              </a:spcBef>
              <a:spcAft>
                <a:spcPts val="0"/>
              </a:spcAft>
              <a:buClr>
                <a:srgbClr val="0000A8"/>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179" name="Google Shape;5179;p8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
        <p:nvSpPr>
          <p:cNvPr id="5180" name="Google Shape;5180;p83"/>
          <p:cNvSpPr txBox="1"/>
          <p:nvPr/>
        </p:nvSpPr>
        <p:spPr>
          <a:xfrm>
            <a:off x="563462" y="2806957"/>
            <a:ext cx="6618109" cy="3461321"/>
          </a:xfrm>
          <a:prstGeom prst="rect">
            <a:avLst/>
          </a:prstGeom>
          <a:noFill/>
          <a:ln>
            <a:noFill/>
          </a:ln>
        </p:spPr>
        <p:txBody>
          <a:bodyPr anchorCtr="0" anchor="t" bIns="45700" lIns="91425" spcFirstLastPara="1" rIns="91425" wrap="square" tIns="45700">
            <a:noAutofit/>
          </a:bodyPr>
          <a:lstStyle/>
          <a:p>
            <a:pPr indent="-277813" lvl="0" marL="407988" marR="0" rtl="0" algn="l">
              <a:lnSpc>
                <a:spcPct val="90000"/>
              </a:lnSpc>
              <a:spcBef>
                <a:spcPts val="0"/>
              </a:spcBef>
              <a:spcAft>
                <a:spcPts val="0"/>
              </a:spcAft>
              <a:buClr>
                <a:srgbClr val="BFBFBF"/>
              </a:buClr>
              <a:buSzPts val="3200"/>
              <a:buFont typeface="Noto Sans Symbols"/>
              <a:buChar char="▪"/>
            </a:pPr>
            <a:r>
              <a:rPr lang="en-US" sz="3200">
                <a:solidFill>
                  <a:srgbClr val="BFBFBF"/>
                </a:solidFill>
                <a:latin typeface="Calibri"/>
                <a:ea typeface="Calibri"/>
                <a:cs typeface="Calibri"/>
                <a:sym typeface="Calibri"/>
              </a:rPr>
              <a:t>What’s inside a router</a:t>
            </a:r>
            <a:endParaRPr/>
          </a:p>
          <a:p>
            <a:pPr indent="-231775" lvl="1" marL="695325" marR="0" rtl="0" algn="l">
              <a:lnSpc>
                <a:spcPct val="90000"/>
              </a:lnSpc>
              <a:spcBef>
                <a:spcPts val="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input ports, switching, output ports</a:t>
            </a:r>
            <a:endParaRPr/>
          </a:p>
          <a:p>
            <a:pPr indent="-231775" lvl="1" marL="695325" marR="0" rtl="0" algn="l">
              <a:lnSpc>
                <a:spcPct val="90000"/>
              </a:lnSpc>
              <a:spcBef>
                <a:spcPts val="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buffer management, scheduling</a:t>
            </a:r>
            <a:endParaRPr/>
          </a:p>
          <a:p>
            <a:pPr indent="-277813" lvl="0" marL="407988" marR="0" rtl="0" algn="l">
              <a:lnSpc>
                <a:spcPct val="90000"/>
              </a:lnSpc>
              <a:spcBef>
                <a:spcPts val="600"/>
              </a:spcBef>
              <a:spcAft>
                <a:spcPts val="0"/>
              </a:spcAft>
              <a:buClr>
                <a:srgbClr val="BFBFBF"/>
              </a:buClr>
              <a:buSzPts val="3200"/>
              <a:buFont typeface="Noto Sans Symbols"/>
              <a:buChar char="▪"/>
            </a:pPr>
            <a:r>
              <a:rPr lang="en-US" sz="3200">
                <a:solidFill>
                  <a:srgbClr val="BFBFBF"/>
                </a:solidFill>
                <a:latin typeface="Calibri"/>
                <a:ea typeface="Calibri"/>
                <a:cs typeface="Calibri"/>
                <a:sym typeface="Calibri"/>
              </a:rPr>
              <a:t>IP: the Internet Protocol</a:t>
            </a:r>
            <a:endParaRPr/>
          </a:p>
          <a:p>
            <a:pPr indent="-231775" lvl="1" marL="695325" marR="0" rtl="0" algn="l">
              <a:lnSpc>
                <a:spcPct val="90000"/>
              </a:lnSpc>
              <a:spcBef>
                <a:spcPts val="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datagram format</a:t>
            </a:r>
            <a:endParaRPr/>
          </a:p>
          <a:p>
            <a:pPr indent="-231775" lvl="1" marL="695325" marR="0" rtl="0" algn="l">
              <a:lnSpc>
                <a:spcPct val="90000"/>
              </a:lnSpc>
              <a:spcBef>
                <a:spcPts val="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addressing</a:t>
            </a:r>
            <a:endParaRPr/>
          </a:p>
          <a:p>
            <a:pPr indent="-231775" lvl="1" marL="695325" marR="0" rtl="0" algn="l">
              <a:lnSpc>
                <a:spcPct val="90000"/>
              </a:lnSpc>
              <a:spcBef>
                <a:spcPts val="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network address translation</a:t>
            </a:r>
            <a:endParaRPr/>
          </a:p>
          <a:p>
            <a:pPr indent="-231775" lvl="1" marL="695325" marR="0" rtl="0" algn="l">
              <a:lnSpc>
                <a:spcPct val="90000"/>
              </a:lnSpc>
              <a:spcBef>
                <a:spcPts val="0"/>
              </a:spcBef>
              <a:spcAft>
                <a:spcPts val="0"/>
              </a:spcAft>
              <a:buClr>
                <a:srgbClr val="BFBFBF"/>
              </a:buClr>
              <a:buSzPts val="2800"/>
              <a:buFont typeface="Arial"/>
              <a:buChar char="•"/>
            </a:pPr>
            <a:r>
              <a:rPr b="0" i="0" lang="en-US" sz="2800" u="none" cap="none" strike="noStrike">
                <a:solidFill>
                  <a:srgbClr val="BFBFBF"/>
                </a:solidFill>
                <a:latin typeface="Calibri"/>
                <a:ea typeface="Calibri"/>
                <a:cs typeface="Calibri"/>
                <a:sym typeface="Calibri"/>
              </a:rPr>
              <a:t>IPv6</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5" name="Shape 5185"/>
        <p:cNvGrpSpPr/>
        <p:nvPr/>
      </p:nvGrpSpPr>
      <p:grpSpPr>
        <a:xfrm>
          <a:off x="0" y="0"/>
          <a:ext cx="0" cy="0"/>
          <a:chOff x="0" y="0"/>
          <a:chExt cx="0" cy="0"/>
        </a:xfrm>
      </p:grpSpPr>
      <p:grpSp>
        <p:nvGrpSpPr>
          <p:cNvPr id="5186" name="Google Shape;5186;p84"/>
          <p:cNvGrpSpPr/>
          <p:nvPr/>
        </p:nvGrpSpPr>
        <p:grpSpPr>
          <a:xfrm>
            <a:off x="2020188" y="2244830"/>
            <a:ext cx="6996667" cy="1258851"/>
            <a:chOff x="1372488" y="5470630"/>
            <a:chExt cx="6996667" cy="1258851"/>
          </a:xfrm>
        </p:grpSpPr>
        <p:sp>
          <p:nvSpPr>
            <p:cNvPr id="5187" name="Google Shape;5187;p84"/>
            <p:cNvSpPr/>
            <p:nvPr/>
          </p:nvSpPr>
          <p:spPr>
            <a:xfrm>
              <a:off x="4341668" y="5789681"/>
              <a:ext cx="4027487" cy="939800"/>
            </a:xfrm>
            <a:custGeom>
              <a:rect b="b" l="l" r="r" t="t"/>
              <a:pathLst>
                <a:path extrusionOk="0" h="10125" w="10001">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5188" name="Google Shape;5188;p84"/>
            <p:cNvCxnSpPr/>
            <p:nvPr/>
          </p:nvCxnSpPr>
          <p:spPr>
            <a:xfrm flipH="1" rot="10800000">
              <a:off x="5011593" y="5940494"/>
              <a:ext cx="1316037" cy="131762"/>
            </a:xfrm>
            <a:prstGeom prst="straightConnector1">
              <a:avLst/>
            </a:prstGeom>
            <a:noFill/>
            <a:ln cap="flat" cmpd="sng" w="12700">
              <a:solidFill>
                <a:srgbClr val="000000"/>
              </a:solidFill>
              <a:prstDash val="solid"/>
              <a:round/>
              <a:headEnd len="sm" w="sm" type="none"/>
              <a:tailEnd len="sm" w="sm" type="none"/>
            </a:ln>
          </p:spPr>
        </p:cxnSp>
        <p:cxnSp>
          <p:nvCxnSpPr>
            <p:cNvPr id="5189" name="Google Shape;5189;p84"/>
            <p:cNvCxnSpPr/>
            <p:nvPr/>
          </p:nvCxnSpPr>
          <p:spPr>
            <a:xfrm>
              <a:off x="4900468" y="6127819"/>
              <a:ext cx="2259012" cy="298450"/>
            </a:xfrm>
            <a:prstGeom prst="straightConnector1">
              <a:avLst/>
            </a:prstGeom>
            <a:noFill/>
            <a:ln cap="flat" cmpd="sng" w="12700">
              <a:solidFill>
                <a:srgbClr val="000000"/>
              </a:solidFill>
              <a:prstDash val="solid"/>
              <a:round/>
              <a:headEnd len="sm" w="sm" type="none"/>
              <a:tailEnd len="sm" w="sm" type="none"/>
            </a:ln>
          </p:spPr>
        </p:cxnSp>
        <p:cxnSp>
          <p:nvCxnSpPr>
            <p:cNvPr id="5190" name="Google Shape;5190;p84"/>
            <p:cNvCxnSpPr/>
            <p:nvPr/>
          </p:nvCxnSpPr>
          <p:spPr>
            <a:xfrm>
              <a:off x="4913168" y="6232594"/>
              <a:ext cx="714375" cy="276225"/>
            </a:xfrm>
            <a:prstGeom prst="straightConnector1">
              <a:avLst/>
            </a:prstGeom>
            <a:noFill/>
            <a:ln cap="flat" cmpd="sng" w="12700">
              <a:solidFill>
                <a:srgbClr val="000000"/>
              </a:solidFill>
              <a:prstDash val="solid"/>
              <a:round/>
              <a:headEnd len="sm" w="sm" type="none"/>
              <a:tailEnd len="sm" w="sm" type="none"/>
            </a:ln>
          </p:spPr>
        </p:cxnSp>
        <p:cxnSp>
          <p:nvCxnSpPr>
            <p:cNvPr id="5191" name="Google Shape;5191;p84"/>
            <p:cNvCxnSpPr/>
            <p:nvPr/>
          </p:nvCxnSpPr>
          <p:spPr>
            <a:xfrm flipH="1" rot="10800000">
              <a:off x="5930755" y="6426269"/>
              <a:ext cx="1247775" cy="82550"/>
            </a:xfrm>
            <a:prstGeom prst="straightConnector1">
              <a:avLst/>
            </a:prstGeom>
            <a:noFill/>
            <a:ln cap="flat" cmpd="sng" w="12700">
              <a:solidFill>
                <a:srgbClr val="000000"/>
              </a:solidFill>
              <a:prstDash val="solid"/>
              <a:round/>
              <a:headEnd len="sm" w="sm" type="none"/>
              <a:tailEnd len="sm" w="sm" type="none"/>
            </a:ln>
          </p:spPr>
        </p:cxnSp>
        <p:cxnSp>
          <p:nvCxnSpPr>
            <p:cNvPr id="5192" name="Google Shape;5192;p84"/>
            <p:cNvCxnSpPr/>
            <p:nvPr/>
          </p:nvCxnSpPr>
          <p:spPr>
            <a:xfrm>
              <a:off x="6591155" y="5973831"/>
              <a:ext cx="1057275" cy="123825"/>
            </a:xfrm>
            <a:prstGeom prst="straightConnector1">
              <a:avLst/>
            </a:prstGeom>
            <a:noFill/>
            <a:ln cap="flat" cmpd="sng" w="12700">
              <a:solidFill>
                <a:srgbClr val="000000"/>
              </a:solidFill>
              <a:prstDash val="solid"/>
              <a:round/>
              <a:headEnd len="sm" w="sm" type="none"/>
              <a:tailEnd len="sm" w="sm" type="none"/>
            </a:ln>
          </p:spPr>
        </p:cxnSp>
        <p:cxnSp>
          <p:nvCxnSpPr>
            <p:cNvPr id="5193" name="Google Shape;5193;p84"/>
            <p:cNvCxnSpPr/>
            <p:nvPr/>
          </p:nvCxnSpPr>
          <p:spPr>
            <a:xfrm flipH="1" rot="10800000">
              <a:off x="5875193" y="6127819"/>
              <a:ext cx="1790700" cy="298450"/>
            </a:xfrm>
            <a:prstGeom prst="straightConnector1">
              <a:avLst/>
            </a:prstGeom>
            <a:noFill/>
            <a:ln cap="flat" cmpd="sng" w="12700">
              <a:solidFill>
                <a:srgbClr val="000000"/>
              </a:solidFill>
              <a:prstDash val="solid"/>
              <a:round/>
              <a:headEnd len="sm" w="sm" type="none"/>
              <a:tailEnd len="sm" w="sm" type="none"/>
            </a:ln>
          </p:spPr>
        </p:cxnSp>
        <p:cxnSp>
          <p:nvCxnSpPr>
            <p:cNvPr id="5194" name="Google Shape;5194;p84"/>
            <p:cNvCxnSpPr/>
            <p:nvPr/>
          </p:nvCxnSpPr>
          <p:spPr>
            <a:xfrm flipH="1" rot="10800000">
              <a:off x="7202343" y="6156394"/>
              <a:ext cx="588962" cy="269875"/>
            </a:xfrm>
            <a:prstGeom prst="straightConnector1">
              <a:avLst/>
            </a:prstGeom>
            <a:noFill/>
            <a:ln cap="flat" cmpd="sng" w="12700">
              <a:solidFill>
                <a:srgbClr val="000000"/>
              </a:solidFill>
              <a:prstDash val="solid"/>
              <a:round/>
              <a:headEnd len="sm" w="sm" type="none"/>
              <a:tailEnd len="sm" w="sm" type="none"/>
            </a:ln>
          </p:spPr>
        </p:cxnSp>
        <p:cxnSp>
          <p:nvCxnSpPr>
            <p:cNvPr id="5195" name="Google Shape;5195;p84"/>
            <p:cNvCxnSpPr/>
            <p:nvPr/>
          </p:nvCxnSpPr>
          <p:spPr>
            <a:xfrm>
              <a:off x="6345093" y="5940494"/>
              <a:ext cx="814387" cy="401637"/>
            </a:xfrm>
            <a:prstGeom prst="straightConnector1">
              <a:avLst/>
            </a:prstGeom>
            <a:noFill/>
            <a:ln cap="flat" cmpd="sng" w="12700">
              <a:solidFill>
                <a:srgbClr val="000000"/>
              </a:solidFill>
              <a:prstDash val="solid"/>
              <a:round/>
              <a:headEnd len="sm" w="sm" type="none"/>
              <a:tailEnd len="sm" w="sm" type="none"/>
            </a:ln>
          </p:spPr>
        </p:cxnSp>
        <p:grpSp>
          <p:nvGrpSpPr>
            <p:cNvPr id="5196" name="Google Shape;5196;p84"/>
            <p:cNvGrpSpPr/>
            <p:nvPr/>
          </p:nvGrpSpPr>
          <p:grpSpPr>
            <a:xfrm>
              <a:off x="7605568" y="5983356"/>
              <a:ext cx="588962" cy="242888"/>
              <a:chOff x="1871277" y="1576300"/>
              <a:chExt cx="1128371" cy="437861"/>
            </a:xfrm>
          </p:grpSpPr>
          <p:sp>
            <p:nvSpPr>
              <p:cNvPr id="5197" name="Google Shape;5197;p84"/>
              <p:cNvSpPr/>
              <p:nvPr/>
            </p:nvSpPr>
            <p:spPr>
              <a:xfrm flipH="1" rot="10800000">
                <a:off x="1874317" y="1693636"/>
                <a:ext cx="1125331" cy="320525"/>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198" name="Google Shape;5198;p84"/>
              <p:cNvSpPr/>
              <p:nvPr/>
            </p:nvSpPr>
            <p:spPr>
              <a:xfrm>
                <a:off x="1871277" y="1739425"/>
                <a:ext cx="1128371" cy="117334"/>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199" name="Google Shape;5199;p84"/>
              <p:cNvSpPr/>
              <p:nvPr/>
            </p:nvSpPr>
            <p:spPr>
              <a:xfrm flipH="1" rot="10800000">
                <a:off x="1871277" y="1576300"/>
                <a:ext cx="1125331" cy="320525"/>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00" name="Google Shape;5200;p84"/>
              <p:cNvSpPr/>
              <p:nvPr/>
            </p:nvSpPr>
            <p:spPr>
              <a:xfrm>
                <a:off x="2160212" y="1673602"/>
                <a:ext cx="547458" cy="160263"/>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01" name="Google Shape;5201;p84"/>
              <p:cNvSpPr/>
              <p:nvPr/>
            </p:nvSpPr>
            <p:spPr>
              <a:xfrm>
                <a:off x="2102426" y="1633537"/>
                <a:ext cx="663033" cy="111612"/>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02" name="Google Shape;5202;p84"/>
              <p:cNvSpPr/>
              <p:nvPr/>
            </p:nvSpPr>
            <p:spPr>
              <a:xfrm>
                <a:off x="2537350" y="1727978"/>
                <a:ext cx="243315" cy="97302"/>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03" name="Google Shape;5203;p84"/>
              <p:cNvSpPr/>
              <p:nvPr/>
            </p:nvSpPr>
            <p:spPr>
              <a:xfrm>
                <a:off x="2090260" y="1730839"/>
                <a:ext cx="240272" cy="97302"/>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5204" name="Google Shape;5204;p84"/>
              <p:cNvCxnSpPr>
                <a:endCxn id="5199" idx="2"/>
              </p:cNvCxnSpPr>
              <p:nvPr/>
            </p:nvCxnSpPr>
            <p:spPr>
              <a:xfrm rot="10800000">
                <a:off x="1871277" y="1736563"/>
                <a:ext cx="30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5205" name="Google Shape;5205;p84"/>
              <p:cNvCxnSpPr/>
              <p:nvPr/>
            </p:nvCxnSpPr>
            <p:spPr>
              <a:xfrm rot="10800000">
                <a:off x="2996608" y="1733702"/>
                <a:ext cx="3040" cy="123058"/>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5206" name="Google Shape;5206;p84"/>
            <p:cNvGrpSpPr/>
            <p:nvPr/>
          </p:nvGrpSpPr>
          <p:grpSpPr>
            <a:xfrm>
              <a:off x="6124430" y="5842069"/>
              <a:ext cx="588963" cy="242887"/>
              <a:chOff x="1871277" y="1576300"/>
              <a:chExt cx="1128371" cy="437861"/>
            </a:xfrm>
          </p:grpSpPr>
          <p:sp>
            <p:nvSpPr>
              <p:cNvPr id="5207" name="Google Shape;5207;p84"/>
              <p:cNvSpPr/>
              <p:nvPr/>
            </p:nvSpPr>
            <p:spPr>
              <a:xfrm flipH="1" rot="10800000">
                <a:off x="1874319" y="1693635"/>
                <a:ext cx="1125329" cy="320526"/>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08" name="Google Shape;5208;p84"/>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09" name="Google Shape;5209;p84"/>
              <p:cNvSpPr/>
              <p:nvPr/>
            </p:nvSpPr>
            <p:spPr>
              <a:xfrm flipH="1" rot="10800000">
                <a:off x="1871277" y="1576300"/>
                <a:ext cx="1125329" cy="320526"/>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10" name="Google Shape;5210;p84"/>
              <p:cNvSpPr/>
              <p:nvPr/>
            </p:nvSpPr>
            <p:spPr>
              <a:xfrm>
                <a:off x="2160214" y="1673603"/>
                <a:ext cx="547457" cy="160263"/>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11" name="Google Shape;5211;p84"/>
              <p:cNvSpPr/>
              <p:nvPr/>
            </p:nvSpPr>
            <p:spPr>
              <a:xfrm>
                <a:off x="2102426" y="1633537"/>
                <a:ext cx="663031" cy="111611"/>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12" name="Google Shape;5212;p84"/>
              <p:cNvSpPr/>
              <p:nvPr/>
            </p:nvSpPr>
            <p:spPr>
              <a:xfrm>
                <a:off x="2537351" y="1727977"/>
                <a:ext cx="243314" cy="97303"/>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13" name="Google Shape;5213;p84"/>
              <p:cNvSpPr/>
              <p:nvPr/>
            </p:nvSpPr>
            <p:spPr>
              <a:xfrm>
                <a:off x="2090260" y="1730839"/>
                <a:ext cx="240274" cy="97303"/>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5214" name="Google Shape;5214;p84"/>
              <p:cNvCxnSpPr>
                <a:endCxn id="5209" idx="2"/>
              </p:cNvCxnSpPr>
              <p:nvPr/>
            </p:nvCxnSpPr>
            <p:spPr>
              <a:xfrm rot="10800000">
                <a:off x="1871277" y="1736563"/>
                <a:ext cx="30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5215" name="Google Shape;5215;p84"/>
              <p:cNvCxnSpPr/>
              <p:nvPr/>
            </p:nvCxnSpPr>
            <p:spPr>
              <a:xfrm rot="10800000">
                <a:off x="2996606" y="1733700"/>
                <a:ext cx="3042" cy="12306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5216" name="Google Shape;5216;p84"/>
            <p:cNvGrpSpPr/>
            <p:nvPr/>
          </p:nvGrpSpPr>
          <p:grpSpPr>
            <a:xfrm>
              <a:off x="6916593" y="6302444"/>
              <a:ext cx="588962" cy="242887"/>
              <a:chOff x="1871277" y="1576300"/>
              <a:chExt cx="1128371" cy="437861"/>
            </a:xfrm>
          </p:grpSpPr>
          <p:sp>
            <p:nvSpPr>
              <p:cNvPr id="5217" name="Google Shape;5217;p84"/>
              <p:cNvSpPr/>
              <p:nvPr/>
            </p:nvSpPr>
            <p:spPr>
              <a:xfrm flipH="1" rot="10800000">
                <a:off x="1874317" y="1693635"/>
                <a:ext cx="1125331" cy="320526"/>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18" name="Google Shape;5218;p84"/>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19" name="Google Shape;5219;p84"/>
              <p:cNvSpPr/>
              <p:nvPr/>
            </p:nvSpPr>
            <p:spPr>
              <a:xfrm flipH="1" rot="10800000">
                <a:off x="1871277" y="1576300"/>
                <a:ext cx="1125331" cy="320526"/>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20" name="Google Shape;5220;p84"/>
              <p:cNvSpPr/>
              <p:nvPr/>
            </p:nvSpPr>
            <p:spPr>
              <a:xfrm>
                <a:off x="2160212" y="1673603"/>
                <a:ext cx="547458" cy="160263"/>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21" name="Google Shape;5221;p84"/>
              <p:cNvSpPr/>
              <p:nvPr/>
            </p:nvSpPr>
            <p:spPr>
              <a:xfrm>
                <a:off x="2102426" y="1633537"/>
                <a:ext cx="663033" cy="111611"/>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22" name="Google Shape;5222;p84"/>
              <p:cNvSpPr/>
              <p:nvPr/>
            </p:nvSpPr>
            <p:spPr>
              <a:xfrm>
                <a:off x="2537350" y="1727977"/>
                <a:ext cx="243315" cy="97303"/>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23" name="Google Shape;5223;p84"/>
              <p:cNvSpPr/>
              <p:nvPr/>
            </p:nvSpPr>
            <p:spPr>
              <a:xfrm>
                <a:off x="2090260" y="1730839"/>
                <a:ext cx="240272" cy="97303"/>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5224" name="Google Shape;5224;p84"/>
              <p:cNvCxnSpPr>
                <a:endCxn id="5219" idx="2"/>
              </p:cNvCxnSpPr>
              <p:nvPr/>
            </p:nvCxnSpPr>
            <p:spPr>
              <a:xfrm rot="10800000">
                <a:off x="1871277" y="1736563"/>
                <a:ext cx="30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5225" name="Google Shape;5225;p84"/>
              <p:cNvCxnSpPr/>
              <p:nvPr/>
            </p:nvCxnSpPr>
            <p:spPr>
              <a:xfrm rot="10800000">
                <a:off x="2996608" y="1733700"/>
                <a:ext cx="3040" cy="12306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5226" name="Google Shape;5226;p84"/>
            <p:cNvGrpSpPr/>
            <p:nvPr/>
          </p:nvGrpSpPr>
          <p:grpSpPr>
            <a:xfrm>
              <a:off x="5452918" y="6394519"/>
              <a:ext cx="588962" cy="242887"/>
              <a:chOff x="1871277" y="1576300"/>
              <a:chExt cx="1128371" cy="437861"/>
            </a:xfrm>
          </p:grpSpPr>
          <p:sp>
            <p:nvSpPr>
              <p:cNvPr id="5227" name="Google Shape;5227;p84"/>
              <p:cNvSpPr/>
              <p:nvPr/>
            </p:nvSpPr>
            <p:spPr>
              <a:xfrm flipH="1" rot="10800000">
                <a:off x="1874317" y="1693635"/>
                <a:ext cx="1125331" cy="320526"/>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28" name="Google Shape;5228;p84"/>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29" name="Google Shape;5229;p84"/>
              <p:cNvSpPr/>
              <p:nvPr/>
            </p:nvSpPr>
            <p:spPr>
              <a:xfrm flipH="1" rot="10800000">
                <a:off x="1871277" y="1576300"/>
                <a:ext cx="1125331" cy="320526"/>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30" name="Google Shape;5230;p84"/>
              <p:cNvSpPr/>
              <p:nvPr/>
            </p:nvSpPr>
            <p:spPr>
              <a:xfrm>
                <a:off x="2160212" y="1673603"/>
                <a:ext cx="547458" cy="160263"/>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31" name="Google Shape;5231;p84"/>
              <p:cNvSpPr/>
              <p:nvPr/>
            </p:nvSpPr>
            <p:spPr>
              <a:xfrm>
                <a:off x="2102426" y="1633537"/>
                <a:ext cx="663033" cy="111611"/>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32" name="Google Shape;5232;p84"/>
              <p:cNvSpPr/>
              <p:nvPr/>
            </p:nvSpPr>
            <p:spPr>
              <a:xfrm>
                <a:off x="2537350" y="1727977"/>
                <a:ext cx="243315" cy="97303"/>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33" name="Google Shape;5233;p84"/>
              <p:cNvSpPr/>
              <p:nvPr/>
            </p:nvSpPr>
            <p:spPr>
              <a:xfrm>
                <a:off x="2090260" y="1730839"/>
                <a:ext cx="240272" cy="97303"/>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5234" name="Google Shape;5234;p84"/>
              <p:cNvCxnSpPr>
                <a:endCxn id="5229" idx="2"/>
              </p:cNvCxnSpPr>
              <p:nvPr/>
            </p:nvCxnSpPr>
            <p:spPr>
              <a:xfrm rot="10800000">
                <a:off x="1871277" y="1736563"/>
                <a:ext cx="30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5235" name="Google Shape;5235;p84"/>
              <p:cNvCxnSpPr/>
              <p:nvPr/>
            </p:nvCxnSpPr>
            <p:spPr>
              <a:xfrm rot="10800000">
                <a:off x="2996608" y="1733700"/>
                <a:ext cx="3040" cy="12306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5236" name="Google Shape;5236;p84"/>
            <p:cNvGrpSpPr/>
            <p:nvPr/>
          </p:nvGrpSpPr>
          <p:grpSpPr>
            <a:xfrm>
              <a:off x="2687493" y="5652658"/>
              <a:ext cx="2698750" cy="818062"/>
              <a:chOff x="938213" y="5322389"/>
              <a:chExt cx="2698750" cy="818061"/>
            </a:xfrm>
          </p:grpSpPr>
          <p:cxnSp>
            <p:nvCxnSpPr>
              <p:cNvPr id="5237" name="Google Shape;5237;p84"/>
              <p:cNvCxnSpPr/>
              <p:nvPr/>
            </p:nvCxnSpPr>
            <p:spPr>
              <a:xfrm flipH="1">
                <a:off x="1282700" y="5802312"/>
                <a:ext cx="1508125" cy="1588"/>
              </a:xfrm>
              <a:prstGeom prst="straightConnector1">
                <a:avLst/>
              </a:prstGeom>
              <a:noFill/>
              <a:ln cap="flat" cmpd="sng" w="9525">
                <a:solidFill>
                  <a:srgbClr val="000000"/>
                </a:solidFill>
                <a:prstDash val="solid"/>
                <a:round/>
                <a:headEnd len="sm" w="sm" type="none"/>
                <a:tailEnd len="sm" w="sm" type="none"/>
              </a:ln>
            </p:spPr>
          </p:cxnSp>
          <p:sp>
            <p:nvSpPr>
              <p:cNvPr id="5238" name="Google Shape;5238;p84"/>
              <p:cNvSpPr txBox="1"/>
              <p:nvPr/>
            </p:nvSpPr>
            <p:spPr>
              <a:xfrm>
                <a:off x="3198813" y="5473700"/>
                <a:ext cx="26352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p:txBody>
          </p:sp>
          <p:sp>
            <p:nvSpPr>
              <p:cNvPr id="5239" name="Google Shape;5239;p84"/>
              <p:cNvSpPr txBox="1"/>
              <p:nvPr/>
            </p:nvSpPr>
            <p:spPr>
              <a:xfrm>
                <a:off x="3373438" y="5761038"/>
                <a:ext cx="26352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p:txBody>
          </p:sp>
          <p:grpSp>
            <p:nvGrpSpPr>
              <p:cNvPr id="5240" name="Google Shape;5240;p84"/>
              <p:cNvGrpSpPr/>
              <p:nvPr/>
            </p:nvGrpSpPr>
            <p:grpSpPr>
              <a:xfrm>
                <a:off x="938213" y="5322389"/>
                <a:ext cx="1616075" cy="402139"/>
                <a:chOff x="-4079003" y="2802821"/>
                <a:chExt cx="1616718" cy="403057"/>
              </a:xfrm>
            </p:grpSpPr>
            <p:sp>
              <p:nvSpPr>
                <p:cNvPr id="5241" name="Google Shape;5241;p84"/>
                <p:cNvSpPr/>
                <p:nvPr/>
              </p:nvSpPr>
              <p:spPr>
                <a:xfrm>
                  <a:off x="-4079003" y="2985994"/>
                  <a:ext cx="1281675" cy="208750"/>
                </a:xfrm>
                <a:prstGeom prst="rect">
                  <a:avLst/>
                </a:prstGeom>
                <a:solidFill>
                  <a:srgbClr val="3333CC"/>
                </a:solidFill>
                <a:ln cap="flat" cmpd="sng" w="9525">
                  <a:solidFill>
                    <a:srgbClr val="000000"/>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5242" name="Google Shape;5242;p84"/>
                <p:cNvCxnSpPr/>
                <p:nvPr/>
              </p:nvCxnSpPr>
              <p:spPr>
                <a:xfrm>
                  <a:off x="-2933828" y="3101502"/>
                  <a:ext cx="471543" cy="0"/>
                </a:xfrm>
                <a:prstGeom prst="straightConnector1">
                  <a:avLst/>
                </a:prstGeom>
                <a:noFill/>
                <a:ln cap="flat" cmpd="sng" w="9525">
                  <a:solidFill>
                    <a:srgbClr val="3333CC"/>
                  </a:solidFill>
                  <a:prstDash val="solid"/>
                  <a:round/>
                  <a:headEnd len="med" w="med" type="none"/>
                  <a:tailEnd len="med" w="med" type="triangle"/>
                </a:ln>
              </p:spPr>
            </p:cxnSp>
            <p:sp>
              <p:nvSpPr>
                <p:cNvPr id="5243" name="Google Shape;5243;p84"/>
                <p:cNvSpPr/>
                <p:nvPr/>
              </p:nvSpPr>
              <p:spPr>
                <a:xfrm>
                  <a:off x="-3377007" y="2988777"/>
                  <a:ext cx="476861" cy="210142"/>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244" name="Google Shape;5244;p84"/>
                <p:cNvSpPr txBox="1"/>
                <p:nvPr/>
              </p:nvSpPr>
              <p:spPr>
                <a:xfrm>
                  <a:off x="-3430189" y="2965119"/>
                  <a:ext cx="581451" cy="2407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0111</a:t>
                  </a:r>
                  <a:endParaRPr/>
                </a:p>
              </p:txBody>
            </p:sp>
            <p:cxnSp>
              <p:nvCxnSpPr>
                <p:cNvPr id="5245" name="Google Shape;5245;p84"/>
                <p:cNvCxnSpPr/>
                <p:nvPr/>
              </p:nvCxnSpPr>
              <p:spPr>
                <a:xfrm>
                  <a:off x="-3940114" y="2802821"/>
                  <a:ext cx="724425" cy="215182"/>
                </a:xfrm>
                <a:prstGeom prst="straightConnector1">
                  <a:avLst/>
                </a:prstGeom>
                <a:noFill/>
                <a:ln cap="flat" cmpd="sng" w="15875">
                  <a:solidFill>
                    <a:srgbClr val="C00000"/>
                  </a:solidFill>
                  <a:prstDash val="solid"/>
                  <a:round/>
                  <a:headEnd len="med" w="med" type="none"/>
                  <a:tailEnd len="med" w="med" type="triangle"/>
                </a:ln>
              </p:spPr>
            </p:cxnSp>
          </p:grpSp>
          <p:grpSp>
            <p:nvGrpSpPr>
              <p:cNvPr id="5246" name="Google Shape;5246;p84"/>
              <p:cNvGrpSpPr/>
              <p:nvPr/>
            </p:nvGrpSpPr>
            <p:grpSpPr>
              <a:xfrm>
                <a:off x="2714625" y="5659438"/>
                <a:ext cx="565150" cy="293688"/>
                <a:chOff x="1871277" y="1576300"/>
                <a:chExt cx="1128371" cy="437862"/>
              </a:xfrm>
            </p:grpSpPr>
            <p:sp>
              <p:nvSpPr>
                <p:cNvPr id="5247" name="Google Shape;5247;p84"/>
                <p:cNvSpPr/>
                <p:nvPr/>
              </p:nvSpPr>
              <p:spPr>
                <a:xfrm flipH="1" rot="10800000">
                  <a:off x="1874448" y="1694641"/>
                  <a:ext cx="1125200" cy="319521"/>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48" name="Google Shape;5248;p84"/>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49" name="Google Shape;5249;p84"/>
                <p:cNvSpPr/>
                <p:nvPr/>
              </p:nvSpPr>
              <p:spPr>
                <a:xfrm flipH="1" rot="10800000">
                  <a:off x="1871277" y="1576300"/>
                  <a:ext cx="1125202" cy="319521"/>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50" name="Google Shape;5250;p84"/>
                <p:cNvSpPr/>
                <p:nvPr/>
              </p:nvSpPr>
              <p:spPr>
                <a:xfrm>
                  <a:off x="2159710" y="1673340"/>
                  <a:ext cx="548337" cy="160944"/>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51" name="Google Shape;5251;p84"/>
                <p:cNvSpPr/>
                <p:nvPr/>
              </p:nvSpPr>
              <p:spPr>
                <a:xfrm>
                  <a:off x="2102657" y="1633104"/>
                  <a:ext cx="662442" cy="111241"/>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52" name="Google Shape;5252;p84"/>
                <p:cNvSpPr/>
                <p:nvPr/>
              </p:nvSpPr>
              <p:spPr>
                <a:xfrm>
                  <a:off x="2536889" y="1727776"/>
                  <a:ext cx="244059" cy="97040"/>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53" name="Google Shape;5253;p84"/>
                <p:cNvSpPr/>
                <p:nvPr/>
              </p:nvSpPr>
              <p:spPr>
                <a:xfrm>
                  <a:off x="2089979" y="1730144"/>
                  <a:ext cx="240888" cy="97039"/>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5254" name="Google Shape;5254;p84"/>
                <p:cNvCxnSpPr>
                  <a:endCxn id="5249" idx="2"/>
                </p:cNvCxnSpPr>
                <p:nvPr/>
              </p:nvCxnSpPr>
              <p:spPr>
                <a:xfrm rot="10800000">
                  <a:off x="1871277" y="1736061"/>
                  <a:ext cx="33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5255" name="Google Shape;5255;p84"/>
                <p:cNvCxnSpPr/>
                <p:nvPr/>
              </p:nvCxnSpPr>
              <p:spPr>
                <a:xfrm rot="10800000">
                  <a:off x="2996479" y="1734878"/>
                  <a:ext cx="3169" cy="123075"/>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sp>
            <p:nvSpPr>
              <p:cNvPr id="5256" name="Google Shape;5256;p84"/>
              <p:cNvSpPr txBox="1"/>
              <p:nvPr/>
            </p:nvSpPr>
            <p:spPr>
              <a:xfrm>
                <a:off x="3068638" y="5862638"/>
                <a:ext cx="261937"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p:txBody>
          </p:sp>
          <p:sp>
            <p:nvSpPr>
              <p:cNvPr id="5257" name="Google Shape;5257;p84"/>
              <p:cNvSpPr/>
              <p:nvPr/>
            </p:nvSpPr>
            <p:spPr>
              <a:xfrm>
                <a:off x="2493963" y="5668963"/>
                <a:ext cx="982662" cy="233362"/>
              </a:xfrm>
              <a:custGeom>
                <a:rect b="b" l="l" r="r" t="t"/>
                <a:pathLst>
                  <a:path extrusionOk="0" h="167" w="554">
                    <a:moveTo>
                      <a:pt x="0" y="10"/>
                    </a:moveTo>
                    <a:cubicBezTo>
                      <a:pt x="102" y="0"/>
                      <a:pt x="240" y="5"/>
                      <a:pt x="324" y="26"/>
                    </a:cubicBezTo>
                    <a:cubicBezTo>
                      <a:pt x="416" y="52"/>
                      <a:pt x="502" y="120"/>
                      <a:pt x="554" y="167"/>
                    </a:cubicBezTo>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5258" name="Google Shape;5258;p84"/>
            <p:cNvSpPr txBox="1"/>
            <p:nvPr/>
          </p:nvSpPr>
          <p:spPr>
            <a:xfrm>
              <a:off x="1372488" y="5470630"/>
              <a:ext cx="1992313"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values in arriving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packet header</a:t>
              </a:r>
              <a:endParaRPr b="0" i="0" sz="1800" u="none" cap="none" strike="noStrike">
                <a:solidFill>
                  <a:srgbClr val="000000"/>
                </a:solidFill>
                <a:latin typeface="Arial"/>
                <a:ea typeface="Arial"/>
                <a:cs typeface="Arial"/>
                <a:sym typeface="Arial"/>
              </a:endParaRPr>
            </a:p>
          </p:txBody>
        </p:sp>
      </p:grpSp>
      <p:sp>
        <p:nvSpPr>
          <p:cNvPr id="5259" name="Google Shape;5259;p84"/>
          <p:cNvSpPr txBox="1"/>
          <p:nvPr>
            <p:ph type="title"/>
          </p:nvPr>
        </p:nvSpPr>
        <p:spPr>
          <a:xfrm>
            <a:off x="838199" y="279543"/>
            <a:ext cx="10847119"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99"/>
              </a:buClr>
              <a:buSzPts val="4800"/>
              <a:buFont typeface="Calibri"/>
              <a:buNone/>
            </a:pPr>
            <a:r>
              <a:rPr b="0" lang="en-US" sz="4800">
                <a:solidFill>
                  <a:srgbClr val="000099"/>
                </a:solidFill>
                <a:latin typeface="Calibri"/>
                <a:ea typeface="Calibri"/>
                <a:cs typeface="Calibri"/>
                <a:sym typeface="Calibri"/>
              </a:rPr>
              <a:t>Generalized forwarding: match plus action</a:t>
            </a:r>
            <a:endParaRPr/>
          </a:p>
        </p:txBody>
      </p:sp>
      <p:sp>
        <p:nvSpPr>
          <p:cNvPr id="5260" name="Google Shape;5260;p84"/>
          <p:cNvSpPr txBox="1"/>
          <p:nvPr/>
        </p:nvSpPr>
        <p:spPr>
          <a:xfrm>
            <a:off x="847174" y="1217384"/>
            <a:ext cx="11259652"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1" lang="en-US" sz="3200" u="none" cap="none" strike="noStrike">
                <a:solidFill>
                  <a:srgbClr val="000000"/>
                </a:solidFill>
                <a:latin typeface="Calibri"/>
                <a:ea typeface="Calibri"/>
                <a:cs typeface="Calibri"/>
                <a:sym typeface="Calibri"/>
              </a:rPr>
              <a:t>Review:  </a:t>
            </a:r>
            <a:r>
              <a:rPr b="0" i="0" lang="en-US" sz="2800" u="none" cap="none" strike="noStrike">
                <a:solidFill>
                  <a:srgbClr val="000000"/>
                </a:solidFill>
                <a:latin typeface="Calibri"/>
                <a:ea typeface="Calibri"/>
                <a:cs typeface="Calibri"/>
                <a:sym typeface="Calibri"/>
              </a:rPr>
              <a:t>each router contains a </a:t>
            </a:r>
            <a:r>
              <a:rPr b="0" i="0" lang="en-US" sz="2800" u="none" cap="none" strike="noStrike">
                <a:solidFill>
                  <a:srgbClr val="CC0000"/>
                </a:solidFill>
                <a:latin typeface="Calibri"/>
                <a:ea typeface="Calibri"/>
                <a:cs typeface="Calibri"/>
                <a:sym typeface="Calibri"/>
              </a:rPr>
              <a:t>forwarding table </a:t>
            </a:r>
            <a:endParaRPr b="0" i="0" sz="2800" u="none" cap="none" strike="noStrike">
              <a:solidFill>
                <a:srgbClr val="000000"/>
              </a:solidFill>
              <a:latin typeface="Calibri"/>
              <a:ea typeface="Calibri"/>
              <a:cs typeface="Calibri"/>
              <a:sym typeface="Calibri"/>
            </a:endParaRPr>
          </a:p>
          <a:p>
            <a:pPr indent="-285750" lvl="0" marL="457200" marR="0" rtl="0" algn="l">
              <a:lnSpc>
                <a:spcPct val="100000"/>
              </a:lnSpc>
              <a:spcBef>
                <a:spcPts val="0"/>
              </a:spcBef>
              <a:spcAft>
                <a:spcPts val="0"/>
              </a:spcAft>
              <a:buClr>
                <a:srgbClr val="0013A3"/>
              </a:buClr>
              <a:buSzPts val="2800"/>
              <a:buFont typeface="Noto Sans Symbols"/>
              <a:buChar char="▪"/>
            </a:pPr>
            <a:r>
              <a:rPr b="0" i="0" lang="en-US" sz="2800" u="none" cap="none" strike="noStrike">
                <a:solidFill>
                  <a:srgbClr val="CC0000"/>
                </a:solidFill>
                <a:latin typeface="Calibri"/>
                <a:ea typeface="Calibri"/>
                <a:cs typeface="Calibri"/>
                <a:sym typeface="Calibri"/>
              </a:rPr>
              <a:t>“match plus action” </a:t>
            </a:r>
            <a:r>
              <a:rPr b="0" i="0" lang="en-US" sz="2800" u="none" cap="none" strike="noStrike">
                <a:solidFill>
                  <a:srgbClr val="000000"/>
                </a:solidFill>
                <a:latin typeface="Calibri"/>
                <a:ea typeface="Calibri"/>
                <a:cs typeface="Calibri"/>
                <a:sym typeface="Calibri"/>
              </a:rPr>
              <a:t>abstraction: match bits in arriving packet, take action</a:t>
            </a:r>
            <a:endParaRPr/>
          </a:p>
        </p:txBody>
      </p:sp>
      <p:grpSp>
        <p:nvGrpSpPr>
          <p:cNvPr id="5261" name="Google Shape;5261;p84"/>
          <p:cNvGrpSpPr/>
          <p:nvPr/>
        </p:nvGrpSpPr>
        <p:grpSpPr>
          <a:xfrm>
            <a:off x="3590654" y="4136605"/>
            <a:ext cx="5200654" cy="2273665"/>
            <a:chOff x="3590654" y="4136605"/>
            <a:chExt cx="5200654" cy="2273665"/>
          </a:xfrm>
        </p:grpSpPr>
        <p:grpSp>
          <p:nvGrpSpPr>
            <p:cNvPr id="5262" name="Google Shape;5262;p84"/>
            <p:cNvGrpSpPr/>
            <p:nvPr/>
          </p:nvGrpSpPr>
          <p:grpSpPr>
            <a:xfrm>
              <a:off x="3590654" y="4136605"/>
              <a:ext cx="1298579" cy="1913670"/>
              <a:chOff x="3590654" y="4136605"/>
              <a:chExt cx="1298579" cy="1913670"/>
            </a:xfrm>
          </p:grpSpPr>
          <p:sp>
            <p:nvSpPr>
              <p:cNvPr id="5263" name="Google Shape;5263;p84"/>
              <p:cNvSpPr/>
              <p:nvPr/>
            </p:nvSpPr>
            <p:spPr>
              <a:xfrm>
                <a:off x="3608120" y="5291450"/>
                <a:ext cx="1281113" cy="758825"/>
              </a:xfrm>
              <a:custGeom>
                <a:rect b="b" l="l" r="r" t="t"/>
                <a:pathLst>
                  <a:path extrusionOk="0" h="759828" w="1280499">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rgbClr val="F2F2F2"/>
                  </a:gs>
                  <a:gs pos="100000">
                    <a:srgbClr val="BFBFBF"/>
                  </a:gs>
                </a:gsLst>
                <a:lin ang="16200000" scaled="0"/>
              </a:gra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64" name="Google Shape;5264;p84"/>
              <p:cNvSpPr/>
              <p:nvPr/>
            </p:nvSpPr>
            <p:spPr>
              <a:xfrm rot="10800000">
                <a:off x="3610169" y="4392826"/>
                <a:ext cx="1027113" cy="447284"/>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grpSp>
            <p:nvGrpSpPr>
              <p:cNvPr id="5265" name="Google Shape;5265;p84"/>
              <p:cNvGrpSpPr/>
              <p:nvPr/>
            </p:nvGrpSpPr>
            <p:grpSpPr>
              <a:xfrm>
                <a:off x="3590654" y="5050151"/>
                <a:ext cx="1035050" cy="360363"/>
                <a:chOff x="4129067" y="3606966"/>
                <a:chExt cx="567968" cy="338045"/>
              </a:xfrm>
            </p:grpSpPr>
            <p:sp>
              <p:nvSpPr>
                <p:cNvPr id="5266" name="Google Shape;5266;p84"/>
                <p:cNvSpPr/>
                <p:nvPr/>
              </p:nvSpPr>
              <p:spPr>
                <a:xfrm>
                  <a:off x="4130589" y="3720144"/>
                  <a:ext cx="566445" cy="224867"/>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67" name="Google Shape;5267;p84"/>
                <p:cNvSpPr/>
                <p:nvPr/>
              </p:nvSpPr>
              <p:spPr>
                <a:xfrm>
                  <a:off x="4129067" y="3720144"/>
                  <a:ext cx="567968" cy="111689"/>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68" name="Google Shape;5268;p84"/>
                <p:cNvSpPr/>
                <p:nvPr/>
              </p:nvSpPr>
              <p:spPr>
                <a:xfrm>
                  <a:off x="4129067" y="3606966"/>
                  <a:ext cx="567968" cy="224867"/>
                </a:xfrm>
                <a:prstGeom prst="ellipse">
                  <a:avLst/>
                </a:prstGeom>
                <a:solidFill>
                  <a:srgbClr val="8383E0">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269" name="Google Shape;5269;p84"/>
                <p:cNvCxnSpPr/>
                <p:nvPr/>
              </p:nvCxnSpPr>
              <p:spPr>
                <a:xfrm>
                  <a:off x="4697035" y="3720144"/>
                  <a:ext cx="0" cy="111689"/>
                </a:xfrm>
                <a:prstGeom prst="straightConnector1">
                  <a:avLst/>
                </a:prstGeom>
                <a:noFill/>
                <a:ln cap="flat" cmpd="sng" w="9525">
                  <a:solidFill>
                    <a:srgbClr val="000000"/>
                  </a:solidFill>
                  <a:prstDash val="solid"/>
                  <a:round/>
                  <a:headEnd len="sm" w="sm" type="none"/>
                  <a:tailEnd len="sm" w="sm" type="none"/>
                </a:ln>
              </p:spPr>
            </p:cxnSp>
            <p:cxnSp>
              <p:nvCxnSpPr>
                <p:cNvPr id="5270" name="Google Shape;5270;p84"/>
                <p:cNvCxnSpPr/>
                <p:nvPr/>
              </p:nvCxnSpPr>
              <p:spPr>
                <a:xfrm>
                  <a:off x="4129067" y="3720144"/>
                  <a:ext cx="0" cy="111689"/>
                </a:xfrm>
                <a:prstGeom prst="straightConnector1">
                  <a:avLst/>
                </a:prstGeom>
                <a:noFill/>
                <a:ln cap="flat" cmpd="sng" w="9525">
                  <a:solidFill>
                    <a:srgbClr val="000000"/>
                  </a:solidFill>
                  <a:prstDash val="solid"/>
                  <a:round/>
                  <a:headEnd len="sm" w="sm" type="none"/>
                  <a:tailEnd len="sm" w="sm" type="none"/>
                </a:ln>
              </p:spPr>
            </p:cxnSp>
          </p:grpSp>
          <p:sp>
            <p:nvSpPr>
              <p:cNvPr id="5271" name="Google Shape;5271;p84"/>
              <p:cNvSpPr/>
              <p:nvPr/>
            </p:nvSpPr>
            <p:spPr>
              <a:xfrm>
                <a:off x="3592076" y="4851683"/>
                <a:ext cx="1028700" cy="336579"/>
              </a:xfrm>
              <a:prstGeom prst="rect">
                <a:avLst/>
              </a:prstGeom>
              <a:gradFill>
                <a:gsLst>
                  <a:gs pos="0">
                    <a:srgbClr val="ACACEA"/>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272" name="Google Shape;5272;p84"/>
              <p:cNvCxnSpPr/>
              <p:nvPr/>
            </p:nvCxnSpPr>
            <p:spPr>
              <a:xfrm>
                <a:off x="3609708" y="5243825"/>
                <a:ext cx="0" cy="0"/>
              </a:xfrm>
              <a:prstGeom prst="straightConnector1">
                <a:avLst/>
              </a:prstGeom>
              <a:noFill/>
              <a:ln cap="flat" cmpd="sng" w="9525">
                <a:solidFill>
                  <a:srgbClr val="000000"/>
                </a:solidFill>
                <a:prstDash val="dash"/>
                <a:round/>
                <a:headEnd len="sm" w="sm" type="none"/>
                <a:tailEnd len="sm" w="sm" type="none"/>
              </a:ln>
            </p:spPr>
          </p:cxnSp>
          <p:cxnSp>
            <p:nvCxnSpPr>
              <p:cNvPr id="5273" name="Google Shape;5273;p84"/>
              <p:cNvCxnSpPr/>
              <p:nvPr/>
            </p:nvCxnSpPr>
            <p:spPr>
              <a:xfrm>
                <a:off x="4625708" y="4396154"/>
                <a:ext cx="0" cy="806396"/>
              </a:xfrm>
              <a:prstGeom prst="straightConnector1">
                <a:avLst/>
              </a:prstGeom>
              <a:noFill/>
              <a:ln cap="flat" cmpd="sng" w="9525">
                <a:solidFill>
                  <a:srgbClr val="000000"/>
                </a:solidFill>
                <a:prstDash val="dash"/>
                <a:round/>
                <a:headEnd len="sm" w="sm" type="none"/>
                <a:tailEnd len="sm" w="sm" type="none"/>
              </a:ln>
            </p:spPr>
          </p:cxnSp>
          <p:grpSp>
            <p:nvGrpSpPr>
              <p:cNvPr id="5274" name="Google Shape;5274;p84"/>
              <p:cNvGrpSpPr/>
              <p:nvPr/>
            </p:nvGrpSpPr>
            <p:grpSpPr>
              <a:xfrm>
                <a:off x="3609241" y="4136605"/>
                <a:ext cx="1019775" cy="398462"/>
                <a:chOff x="2183302" y="1574638"/>
                <a:chExt cx="1199996" cy="429505"/>
              </a:xfrm>
            </p:grpSpPr>
            <p:sp>
              <p:nvSpPr>
                <p:cNvPr id="5275" name="Google Shape;5275;p84"/>
                <p:cNvSpPr/>
                <p:nvPr/>
              </p:nvSpPr>
              <p:spPr>
                <a:xfrm flipH="1" rot="10800000">
                  <a:off x="2185125" y="1689286"/>
                  <a:ext cx="1196349" cy="314857"/>
                </a:xfrm>
                <a:prstGeom prst="ellipse">
                  <a:avLst/>
                </a:prstGeom>
                <a:gradFill>
                  <a:gsLst>
                    <a:gs pos="0">
                      <a:srgbClr val="262699"/>
                    </a:gs>
                    <a:gs pos="31000">
                      <a:srgbClr val="8383E0"/>
                    </a:gs>
                    <a:gs pos="100000">
                      <a:srgbClr val="D5D5F4"/>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76" name="Google Shape;5276;p84"/>
                <p:cNvSpPr/>
                <p:nvPr/>
              </p:nvSpPr>
              <p:spPr>
                <a:xfrm>
                  <a:off x="2183302" y="1735489"/>
                  <a:ext cx="1198172" cy="112938"/>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77" name="Google Shape;5277;p84"/>
                <p:cNvSpPr/>
                <p:nvPr/>
              </p:nvSpPr>
              <p:spPr>
                <a:xfrm flipH="1" rot="10800000">
                  <a:off x="2183302" y="1574638"/>
                  <a:ext cx="1196349" cy="314857"/>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78" name="Google Shape;5278;p84"/>
                <p:cNvSpPr/>
                <p:nvPr/>
              </p:nvSpPr>
              <p:spPr>
                <a:xfrm>
                  <a:off x="2489684" y="1670464"/>
                  <a:ext cx="581761" cy="157429"/>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79" name="Google Shape;5279;p84"/>
                <p:cNvSpPr/>
                <p:nvPr/>
              </p:nvSpPr>
              <p:spPr>
                <a:xfrm>
                  <a:off x="2429501" y="1629396"/>
                  <a:ext cx="703949" cy="111226"/>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80" name="Google Shape;5280;p84"/>
                <p:cNvSpPr/>
                <p:nvPr/>
              </p:nvSpPr>
              <p:spPr>
                <a:xfrm>
                  <a:off x="2892722" y="1723510"/>
                  <a:ext cx="257143" cy="95826"/>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281" name="Google Shape;5281;p84"/>
                <p:cNvSpPr/>
                <p:nvPr/>
              </p:nvSpPr>
              <p:spPr>
                <a:xfrm>
                  <a:off x="2416736" y="1725222"/>
                  <a:ext cx="255318" cy="94114"/>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5282" name="Google Shape;5282;p84"/>
                <p:cNvCxnSpPr>
                  <a:endCxn id="5277" idx="2"/>
                </p:cNvCxnSpPr>
                <p:nvPr/>
              </p:nvCxnSpPr>
              <p:spPr>
                <a:xfrm rot="10800000">
                  <a:off x="2183302" y="1732067"/>
                  <a:ext cx="1800" cy="1215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5283" name="Google Shape;5283;p84"/>
                <p:cNvCxnSpPr/>
                <p:nvPr/>
              </p:nvCxnSpPr>
              <p:spPr>
                <a:xfrm rot="10800000">
                  <a:off x="3381474" y="1728644"/>
                  <a:ext cx="1824" cy="121493"/>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cxnSp>
            <p:nvCxnSpPr>
              <p:cNvPr id="5284" name="Google Shape;5284;p84"/>
              <p:cNvCxnSpPr/>
              <p:nvPr/>
            </p:nvCxnSpPr>
            <p:spPr>
              <a:xfrm>
                <a:off x="3607035" y="4388133"/>
                <a:ext cx="0" cy="806396"/>
              </a:xfrm>
              <a:prstGeom prst="straightConnector1">
                <a:avLst/>
              </a:prstGeom>
              <a:noFill/>
              <a:ln cap="flat" cmpd="sng" w="9525">
                <a:solidFill>
                  <a:srgbClr val="000000"/>
                </a:solidFill>
                <a:prstDash val="dash"/>
                <a:round/>
                <a:headEnd len="sm" w="sm" type="none"/>
                <a:tailEnd len="sm" w="sm" type="none"/>
              </a:ln>
            </p:spPr>
          </p:cxnSp>
        </p:grpSp>
        <p:grpSp>
          <p:nvGrpSpPr>
            <p:cNvPr id="5285" name="Google Shape;5285;p84"/>
            <p:cNvGrpSpPr/>
            <p:nvPr/>
          </p:nvGrpSpPr>
          <p:grpSpPr>
            <a:xfrm>
              <a:off x="5292458" y="4247491"/>
              <a:ext cx="573087" cy="2162779"/>
              <a:chOff x="5292458" y="4247491"/>
              <a:chExt cx="573087" cy="2162779"/>
            </a:xfrm>
          </p:grpSpPr>
          <p:sp>
            <p:nvSpPr>
              <p:cNvPr id="5286" name="Google Shape;5286;p84"/>
              <p:cNvSpPr/>
              <p:nvPr/>
            </p:nvSpPr>
            <p:spPr>
              <a:xfrm>
                <a:off x="5292458" y="5394637"/>
                <a:ext cx="573087" cy="1015633"/>
              </a:xfrm>
              <a:custGeom>
                <a:rect b="b" l="l" r="r" t="t"/>
                <a:pathLst>
                  <a:path extrusionOk="0" h="1014877" w="574100">
                    <a:moveTo>
                      <a:pt x="323648" y="1001558"/>
                    </a:moveTo>
                    <a:cubicBezTo>
                      <a:pt x="144359" y="448953"/>
                      <a:pt x="295574" y="908506"/>
                      <a:pt x="0" y="4757"/>
                    </a:cubicBezTo>
                    <a:cubicBezTo>
                      <a:pt x="166537" y="861"/>
                      <a:pt x="336246" y="3896"/>
                      <a:pt x="502783" y="0"/>
                    </a:cubicBezTo>
                    <a:cubicBezTo>
                      <a:pt x="555943" y="995541"/>
                      <a:pt x="537473" y="350120"/>
                      <a:pt x="574100" y="1014877"/>
                    </a:cubicBezTo>
                    <a:cubicBezTo>
                      <a:pt x="492318" y="996974"/>
                      <a:pt x="472137" y="977884"/>
                      <a:pt x="323648" y="1001558"/>
                    </a:cubicBezTo>
                    <a:close/>
                  </a:path>
                </a:pathLst>
              </a:custGeom>
              <a:gradFill>
                <a:gsLst>
                  <a:gs pos="0">
                    <a:srgbClr val="F2F2F2">
                      <a:alpha val="54901"/>
                    </a:srgbClr>
                  </a:gs>
                  <a:gs pos="100000">
                    <a:srgbClr val="BFBFB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87" name="Google Shape;5287;p84"/>
              <p:cNvSpPr/>
              <p:nvPr/>
            </p:nvSpPr>
            <p:spPr>
              <a:xfrm rot="10800000">
                <a:off x="5300268" y="4416668"/>
                <a:ext cx="498084" cy="353991"/>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288" name="Google Shape;5288;p84"/>
              <p:cNvCxnSpPr>
                <a:stCxn id="5289" idx="3"/>
              </p:cNvCxnSpPr>
              <p:nvPr/>
            </p:nvCxnSpPr>
            <p:spPr>
              <a:xfrm>
                <a:off x="5798598" y="4376078"/>
                <a:ext cx="11400" cy="969300"/>
              </a:xfrm>
              <a:prstGeom prst="straightConnector1">
                <a:avLst/>
              </a:prstGeom>
              <a:noFill/>
              <a:ln cap="flat" cmpd="sng" w="9525">
                <a:solidFill>
                  <a:srgbClr val="000000"/>
                </a:solidFill>
                <a:prstDash val="dash"/>
                <a:round/>
                <a:headEnd len="sm" w="sm" type="none"/>
                <a:tailEnd len="sm" w="sm" type="none"/>
              </a:ln>
            </p:spPr>
          </p:cxnSp>
          <p:grpSp>
            <p:nvGrpSpPr>
              <p:cNvPr id="5290" name="Google Shape;5290;p84"/>
              <p:cNvGrpSpPr/>
              <p:nvPr/>
            </p:nvGrpSpPr>
            <p:grpSpPr>
              <a:xfrm>
                <a:off x="5301983" y="5267638"/>
                <a:ext cx="508000" cy="225425"/>
                <a:chOff x="4128204" y="3600527"/>
                <a:chExt cx="568606" cy="344310"/>
              </a:xfrm>
            </p:grpSpPr>
            <p:sp>
              <p:nvSpPr>
                <p:cNvPr id="5291" name="Google Shape;5291;p84"/>
                <p:cNvSpPr/>
                <p:nvPr/>
              </p:nvSpPr>
              <p:spPr>
                <a:xfrm>
                  <a:off x="4128204" y="3719337"/>
                  <a:ext cx="568606" cy="225500"/>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92" name="Google Shape;5292;p84"/>
                <p:cNvSpPr/>
                <p:nvPr/>
              </p:nvSpPr>
              <p:spPr>
                <a:xfrm>
                  <a:off x="4128204" y="3719337"/>
                  <a:ext cx="568606" cy="111537"/>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93" name="Google Shape;5293;p84"/>
                <p:cNvSpPr/>
                <p:nvPr/>
              </p:nvSpPr>
              <p:spPr>
                <a:xfrm>
                  <a:off x="4128204" y="3600527"/>
                  <a:ext cx="568606" cy="230348"/>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294" name="Google Shape;5294;p84"/>
                <p:cNvCxnSpPr/>
                <p:nvPr/>
              </p:nvCxnSpPr>
              <p:spPr>
                <a:xfrm>
                  <a:off x="4696810" y="3719337"/>
                  <a:ext cx="0" cy="111537"/>
                </a:xfrm>
                <a:prstGeom prst="straightConnector1">
                  <a:avLst/>
                </a:prstGeom>
                <a:noFill/>
                <a:ln cap="flat" cmpd="sng" w="9525">
                  <a:solidFill>
                    <a:srgbClr val="000000"/>
                  </a:solidFill>
                  <a:prstDash val="solid"/>
                  <a:round/>
                  <a:headEnd len="sm" w="sm" type="none"/>
                  <a:tailEnd len="sm" w="sm" type="none"/>
                </a:ln>
              </p:spPr>
            </p:cxnSp>
            <p:cxnSp>
              <p:nvCxnSpPr>
                <p:cNvPr id="5295" name="Google Shape;5295;p84"/>
                <p:cNvCxnSpPr/>
                <p:nvPr/>
              </p:nvCxnSpPr>
              <p:spPr>
                <a:xfrm>
                  <a:off x="4128204" y="3719337"/>
                  <a:ext cx="0" cy="111537"/>
                </a:xfrm>
                <a:prstGeom prst="straightConnector1">
                  <a:avLst/>
                </a:prstGeom>
                <a:noFill/>
                <a:ln cap="flat" cmpd="sng" w="9525">
                  <a:solidFill>
                    <a:srgbClr val="000000"/>
                  </a:solidFill>
                  <a:prstDash val="solid"/>
                  <a:round/>
                  <a:headEnd len="sm" w="sm" type="none"/>
                  <a:tailEnd len="sm" w="sm" type="none"/>
                </a:ln>
              </p:spPr>
            </p:cxnSp>
          </p:grpSp>
          <p:sp>
            <p:nvSpPr>
              <p:cNvPr id="5296" name="Google Shape;5296;p84"/>
              <p:cNvSpPr/>
              <p:nvPr/>
            </p:nvSpPr>
            <p:spPr>
              <a:xfrm>
                <a:off x="5303570" y="4851684"/>
                <a:ext cx="496888" cy="496916"/>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297" name="Google Shape;5297;p84"/>
              <p:cNvCxnSpPr>
                <a:stCxn id="5298" idx="2"/>
              </p:cNvCxnSpPr>
              <p:nvPr/>
            </p:nvCxnSpPr>
            <p:spPr>
              <a:xfrm flipH="1">
                <a:off x="5297160" y="4407035"/>
                <a:ext cx="4800" cy="1032000"/>
              </a:xfrm>
              <a:prstGeom prst="straightConnector1">
                <a:avLst/>
              </a:prstGeom>
              <a:noFill/>
              <a:ln cap="flat" cmpd="sng" w="9525">
                <a:solidFill>
                  <a:srgbClr val="000000"/>
                </a:solidFill>
                <a:prstDash val="dash"/>
                <a:round/>
                <a:headEnd len="sm" w="sm" type="none"/>
                <a:tailEnd len="sm" w="sm" type="none"/>
              </a:ln>
            </p:spPr>
          </p:cxnSp>
          <p:grpSp>
            <p:nvGrpSpPr>
              <p:cNvPr id="5299" name="Google Shape;5299;p84"/>
              <p:cNvGrpSpPr/>
              <p:nvPr/>
            </p:nvGrpSpPr>
            <p:grpSpPr>
              <a:xfrm>
                <a:off x="5300389" y="4247491"/>
                <a:ext cx="498209" cy="247651"/>
                <a:chOff x="2184877" y="1564501"/>
                <a:chExt cx="1198749" cy="439187"/>
              </a:xfrm>
            </p:grpSpPr>
            <p:sp>
              <p:nvSpPr>
                <p:cNvPr id="5298" name="Google Shape;5298;p84"/>
                <p:cNvSpPr/>
                <p:nvPr/>
              </p:nvSpPr>
              <p:spPr>
                <a:xfrm flipH="1" rot="10800000">
                  <a:off x="2188659" y="1691189"/>
                  <a:ext cx="1194966" cy="312499"/>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289" name="Google Shape;5289;p84"/>
                <p:cNvSpPr/>
                <p:nvPr/>
              </p:nvSpPr>
              <p:spPr>
                <a:xfrm>
                  <a:off x="2184877" y="1736233"/>
                  <a:ext cx="1198749" cy="112612"/>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00" name="Google Shape;5300;p84"/>
                <p:cNvSpPr/>
                <p:nvPr/>
              </p:nvSpPr>
              <p:spPr>
                <a:xfrm flipH="1" rot="10800000">
                  <a:off x="2184877" y="1564501"/>
                  <a:ext cx="1194966" cy="312497"/>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01" name="Google Shape;5301;p84"/>
                <p:cNvSpPr/>
                <p:nvPr/>
              </p:nvSpPr>
              <p:spPr>
                <a:xfrm>
                  <a:off x="2491182" y="1671482"/>
                  <a:ext cx="582357" cy="154840"/>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02" name="Google Shape;5302;p84"/>
                <p:cNvSpPr/>
                <p:nvPr/>
              </p:nvSpPr>
              <p:spPr>
                <a:xfrm>
                  <a:off x="2430678" y="1629252"/>
                  <a:ext cx="703366" cy="109797"/>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303" name="Google Shape;5303;p84"/>
                <p:cNvSpPr/>
                <p:nvPr/>
              </p:nvSpPr>
              <p:spPr>
                <a:xfrm>
                  <a:off x="2892025" y="1722158"/>
                  <a:ext cx="260925" cy="95720"/>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304" name="Google Shape;5304;p84"/>
                <p:cNvSpPr/>
                <p:nvPr/>
              </p:nvSpPr>
              <p:spPr>
                <a:xfrm>
                  <a:off x="2419332" y="1724972"/>
                  <a:ext cx="253364" cy="95720"/>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5305" name="Google Shape;5305;p84"/>
                <p:cNvCxnSpPr>
                  <a:endCxn id="5300" idx="2"/>
                </p:cNvCxnSpPr>
                <p:nvPr/>
              </p:nvCxnSpPr>
              <p:spPr>
                <a:xfrm rot="10800000">
                  <a:off x="2184877" y="1720750"/>
                  <a:ext cx="3900" cy="1212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5306" name="Google Shape;5306;p84"/>
                <p:cNvCxnSpPr/>
                <p:nvPr/>
              </p:nvCxnSpPr>
              <p:spPr>
                <a:xfrm rot="10800000">
                  <a:off x="3379842" y="1727788"/>
                  <a:ext cx="3783" cy="121057"/>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nvGrpSpPr>
            <p:cNvPr id="5307" name="Google Shape;5307;p84"/>
            <p:cNvGrpSpPr/>
            <p:nvPr/>
          </p:nvGrpSpPr>
          <p:grpSpPr>
            <a:xfrm>
              <a:off x="6071920" y="4247489"/>
              <a:ext cx="520700" cy="1626575"/>
              <a:chOff x="6071920" y="4247489"/>
              <a:chExt cx="520700" cy="1626575"/>
            </a:xfrm>
          </p:grpSpPr>
          <p:sp>
            <p:nvSpPr>
              <p:cNvPr id="5308" name="Google Shape;5308;p84"/>
              <p:cNvSpPr/>
              <p:nvPr/>
            </p:nvSpPr>
            <p:spPr>
              <a:xfrm>
                <a:off x="6071920" y="5431150"/>
                <a:ext cx="514350" cy="442914"/>
              </a:xfrm>
              <a:custGeom>
                <a:rect b="b" l="l" r="r" t="t"/>
                <a:pathLst>
                  <a:path extrusionOk="0" h="443525" w="514180">
                    <a:moveTo>
                      <a:pt x="110303" y="443525"/>
                    </a:moveTo>
                    <a:cubicBezTo>
                      <a:pt x="70106" y="235553"/>
                      <a:pt x="112501" y="273531"/>
                      <a:pt x="0" y="0"/>
                    </a:cubicBezTo>
                    <a:lnTo>
                      <a:pt x="514180" y="10891"/>
                    </a:lnTo>
                    <a:cubicBezTo>
                      <a:pt x="417353" y="348331"/>
                      <a:pt x="456724" y="233015"/>
                      <a:pt x="448695" y="424553"/>
                    </a:cubicBezTo>
                    <a:cubicBezTo>
                      <a:pt x="373684" y="393884"/>
                      <a:pt x="178402" y="416624"/>
                      <a:pt x="110303" y="443525"/>
                    </a:cubicBezTo>
                    <a:close/>
                  </a:path>
                </a:pathLst>
              </a:custGeom>
              <a:gradFill>
                <a:gsLst>
                  <a:gs pos="0">
                    <a:srgbClr val="F2F2F2">
                      <a:alpha val="54901"/>
                    </a:srgbClr>
                  </a:gs>
                  <a:gs pos="100000">
                    <a:srgbClr val="BFBFB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09" name="Google Shape;5309;p84"/>
              <p:cNvSpPr/>
              <p:nvPr/>
            </p:nvSpPr>
            <p:spPr>
              <a:xfrm rot="10800000">
                <a:off x="6074112" y="4416669"/>
                <a:ext cx="498084" cy="364440"/>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10" name="Google Shape;5310;p84"/>
              <p:cNvCxnSpPr>
                <a:stCxn id="5311" idx="6"/>
              </p:cNvCxnSpPr>
              <p:nvPr/>
            </p:nvCxnSpPr>
            <p:spPr>
              <a:xfrm>
                <a:off x="6572320" y="4407033"/>
                <a:ext cx="15900" cy="943200"/>
              </a:xfrm>
              <a:prstGeom prst="straightConnector1">
                <a:avLst/>
              </a:prstGeom>
              <a:noFill/>
              <a:ln cap="flat" cmpd="sng" w="9525">
                <a:solidFill>
                  <a:srgbClr val="000000"/>
                </a:solidFill>
                <a:prstDash val="dash"/>
                <a:round/>
                <a:headEnd len="sm" w="sm" type="none"/>
                <a:tailEnd len="sm" w="sm" type="none"/>
              </a:ln>
            </p:spPr>
          </p:cxnSp>
          <p:grpSp>
            <p:nvGrpSpPr>
              <p:cNvPr id="5312" name="Google Shape;5312;p84"/>
              <p:cNvGrpSpPr/>
              <p:nvPr/>
            </p:nvGrpSpPr>
            <p:grpSpPr>
              <a:xfrm>
                <a:off x="6084620" y="5272400"/>
                <a:ext cx="508000" cy="225425"/>
                <a:chOff x="4128204" y="3600524"/>
                <a:chExt cx="568606" cy="344310"/>
              </a:xfrm>
            </p:grpSpPr>
            <p:sp>
              <p:nvSpPr>
                <p:cNvPr id="5313" name="Google Shape;5313;p84"/>
                <p:cNvSpPr/>
                <p:nvPr/>
              </p:nvSpPr>
              <p:spPr>
                <a:xfrm>
                  <a:off x="4128204" y="3719336"/>
                  <a:ext cx="568606" cy="225498"/>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14" name="Google Shape;5314;p84"/>
                <p:cNvSpPr/>
                <p:nvPr/>
              </p:nvSpPr>
              <p:spPr>
                <a:xfrm>
                  <a:off x="4128204" y="3719336"/>
                  <a:ext cx="568606" cy="111537"/>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15" name="Google Shape;5315;p84"/>
                <p:cNvSpPr/>
                <p:nvPr/>
              </p:nvSpPr>
              <p:spPr>
                <a:xfrm>
                  <a:off x="4128204" y="3600524"/>
                  <a:ext cx="568606" cy="230349"/>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16" name="Google Shape;5316;p84"/>
                <p:cNvCxnSpPr/>
                <p:nvPr/>
              </p:nvCxnSpPr>
              <p:spPr>
                <a:xfrm>
                  <a:off x="4696810" y="3719336"/>
                  <a:ext cx="0" cy="111537"/>
                </a:xfrm>
                <a:prstGeom prst="straightConnector1">
                  <a:avLst/>
                </a:prstGeom>
                <a:noFill/>
                <a:ln cap="flat" cmpd="sng" w="9525">
                  <a:solidFill>
                    <a:srgbClr val="000000"/>
                  </a:solidFill>
                  <a:prstDash val="solid"/>
                  <a:round/>
                  <a:headEnd len="sm" w="sm" type="none"/>
                  <a:tailEnd len="sm" w="sm" type="none"/>
                </a:ln>
              </p:spPr>
            </p:cxnSp>
            <p:cxnSp>
              <p:nvCxnSpPr>
                <p:cNvPr id="5317" name="Google Shape;5317;p84"/>
                <p:cNvCxnSpPr/>
                <p:nvPr/>
              </p:nvCxnSpPr>
              <p:spPr>
                <a:xfrm>
                  <a:off x="4128204" y="3719336"/>
                  <a:ext cx="0" cy="111537"/>
                </a:xfrm>
                <a:prstGeom prst="straightConnector1">
                  <a:avLst/>
                </a:prstGeom>
                <a:noFill/>
                <a:ln cap="flat" cmpd="sng" w="9525">
                  <a:solidFill>
                    <a:srgbClr val="000000"/>
                  </a:solidFill>
                  <a:prstDash val="solid"/>
                  <a:round/>
                  <a:headEnd len="sm" w="sm" type="none"/>
                  <a:tailEnd len="sm" w="sm" type="none"/>
                </a:ln>
              </p:spPr>
            </p:cxnSp>
          </p:grpSp>
          <p:sp>
            <p:nvSpPr>
              <p:cNvPr id="5318" name="Google Shape;5318;p84"/>
              <p:cNvSpPr/>
              <p:nvPr/>
            </p:nvSpPr>
            <p:spPr>
              <a:xfrm>
                <a:off x="6086208" y="4886407"/>
                <a:ext cx="496887" cy="466955"/>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19" name="Google Shape;5319;p84"/>
              <p:cNvCxnSpPr>
                <a:stCxn id="5320" idx="1"/>
              </p:cNvCxnSpPr>
              <p:nvPr/>
            </p:nvCxnSpPr>
            <p:spPr>
              <a:xfrm>
                <a:off x="6074234" y="4376077"/>
                <a:ext cx="1200" cy="1067700"/>
              </a:xfrm>
              <a:prstGeom prst="straightConnector1">
                <a:avLst/>
              </a:prstGeom>
              <a:noFill/>
              <a:ln cap="flat" cmpd="sng" w="9525">
                <a:solidFill>
                  <a:srgbClr val="000000"/>
                </a:solidFill>
                <a:prstDash val="dash"/>
                <a:round/>
                <a:headEnd len="sm" w="sm" type="none"/>
                <a:tailEnd len="sm" w="sm" type="none"/>
              </a:ln>
            </p:spPr>
          </p:cxnSp>
          <p:grpSp>
            <p:nvGrpSpPr>
              <p:cNvPr id="5321" name="Google Shape;5321;p84"/>
              <p:cNvGrpSpPr/>
              <p:nvPr/>
            </p:nvGrpSpPr>
            <p:grpSpPr>
              <a:xfrm>
                <a:off x="6074234" y="4247489"/>
                <a:ext cx="498086" cy="247650"/>
                <a:chOff x="2184879" y="1564498"/>
                <a:chExt cx="1198746" cy="439186"/>
              </a:xfrm>
            </p:grpSpPr>
            <p:sp>
              <p:nvSpPr>
                <p:cNvPr id="5311" name="Google Shape;5311;p84"/>
                <p:cNvSpPr/>
                <p:nvPr/>
              </p:nvSpPr>
              <p:spPr>
                <a:xfrm flipH="1" rot="10800000">
                  <a:off x="2188659" y="1691187"/>
                  <a:ext cx="1194966" cy="312497"/>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20" name="Google Shape;5320;p84"/>
                <p:cNvSpPr/>
                <p:nvPr/>
              </p:nvSpPr>
              <p:spPr>
                <a:xfrm>
                  <a:off x="2184879" y="1736232"/>
                  <a:ext cx="1198746" cy="112612"/>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22" name="Google Shape;5322;p84"/>
                <p:cNvSpPr/>
                <p:nvPr/>
              </p:nvSpPr>
              <p:spPr>
                <a:xfrm flipH="1" rot="10800000">
                  <a:off x="2184879" y="1564498"/>
                  <a:ext cx="1194966" cy="312499"/>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23" name="Google Shape;5323;p84"/>
                <p:cNvSpPr/>
                <p:nvPr/>
              </p:nvSpPr>
              <p:spPr>
                <a:xfrm>
                  <a:off x="2491182" y="1671479"/>
                  <a:ext cx="582357" cy="154842"/>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24" name="Google Shape;5324;p84"/>
                <p:cNvSpPr/>
                <p:nvPr/>
              </p:nvSpPr>
              <p:spPr>
                <a:xfrm>
                  <a:off x="2430678" y="1629250"/>
                  <a:ext cx="703366" cy="109796"/>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325" name="Google Shape;5325;p84"/>
                <p:cNvSpPr/>
                <p:nvPr/>
              </p:nvSpPr>
              <p:spPr>
                <a:xfrm>
                  <a:off x="2892025" y="1722154"/>
                  <a:ext cx="260927" cy="95720"/>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326" name="Google Shape;5326;p84"/>
                <p:cNvSpPr/>
                <p:nvPr/>
              </p:nvSpPr>
              <p:spPr>
                <a:xfrm>
                  <a:off x="2419334" y="1724970"/>
                  <a:ext cx="253362" cy="95720"/>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5327" name="Google Shape;5327;p84"/>
                <p:cNvCxnSpPr>
                  <a:endCxn id="5322" idx="2"/>
                </p:cNvCxnSpPr>
                <p:nvPr/>
              </p:nvCxnSpPr>
              <p:spPr>
                <a:xfrm rot="10800000">
                  <a:off x="2184879" y="1720747"/>
                  <a:ext cx="3900" cy="1212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5328" name="Google Shape;5328;p84"/>
                <p:cNvCxnSpPr/>
                <p:nvPr/>
              </p:nvCxnSpPr>
              <p:spPr>
                <a:xfrm rot="10800000">
                  <a:off x="3379845" y="1727785"/>
                  <a:ext cx="3780" cy="121059"/>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nvGrpSpPr>
            <p:cNvPr id="5329" name="Google Shape;5329;p84"/>
            <p:cNvGrpSpPr/>
            <p:nvPr/>
          </p:nvGrpSpPr>
          <p:grpSpPr>
            <a:xfrm>
              <a:off x="7108559" y="4371636"/>
              <a:ext cx="687445" cy="1948722"/>
              <a:chOff x="7108559" y="4371636"/>
              <a:chExt cx="687445" cy="1948722"/>
            </a:xfrm>
          </p:grpSpPr>
          <p:sp>
            <p:nvSpPr>
              <p:cNvPr id="5330" name="Google Shape;5330;p84"/>
              <p:cNvSpPr/>
              <p:nvPr/>
            </p:nvSpPr>
            <p:spPr>
              <a:xfrm>
                <a:off x="7108559" y="5401721"/>
                <a:ext cx="676275" cy="918637"/>
              </a:xfrm>
              <a:custGeom>
                <a:rect b="b" l="l" r="r" t="t"/>
                <a:pathLst>
                  <a:path extrusionOk="0" h="918268" w="675040">
                    <a:moveTo>
                      <a:pt x="0" y="894029"/>
                    </a:moveTo>
                    <a:cubicBezTo>
                      <a:pt x="111484" y="603455"/>
                      <a:pt x="127519" y="615275"/>
                      <a:pt x="186623" y="1724"/>
                    </a:cubicBezTo>
                    <a:cubicBezTo>
                      <a:pt x="431451" y="14348"/>
                      <a:pt x="449377" y="35256"/>
                      <a:pt x="675040" y="0"/>
                    </a:cubicBezTo>
                    <a:cubicBezTo>
                      <a:pt x="377586" y="467035"/>
                      <a:pt x="377233" y="643076"/>
                      <a:pt x="270986" y="918268"/>
                    </a:cubicBezTo>
                    <a:cubicBezTo>
                      <a:pt x="136701" y="889632"/>
                      <a:pt x="92525" y="908114"/>
                      <a:pt x="0" y="894029"/>
                    </a:cubicBezTo>
                    <a:close/>
                  </a:path>
                </a:pathLst>
              </a:custGeom>
              <a:gradFill>
                <a:gsLst>
                  <a:gs pos="0">
                    <a:srgbClr val="F2F2F2">
                      <a:alpha val="54901"/>
                    </a:srgbClr>
                  </a:gs>
                  <a:gs pos="100000">
                    <a:srgbClr val="BFBFB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31" name="Google Shape;5331;p84"/>
              <p:cNvSpPr/>
              <p:nvPr/>
            </p:nvSpPr>
            <p:spPr>
              <a:xfrm rot="10800000">
                <a:off x="7290624" y="4495800"/>
                <a:ext cx="498084" cy="412662"/>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32" name="Google Shape;5332;p84"/>
              <p:cNvCxnSpPr>
                <a:stCxn id="5333" idx="6"/>
              </p:cNvCxnSpPr>
              <p:nvPr/>
            </p:nvCxnSpPr>
            <p:spPr>
              <a:xfrm>
                <a:off x="7792404" y="4459742"/>
                <a:ext cx="3600" cy="873000"/>
              </a:xfrm>
              <a:prstGeom prst="straightConnector1">
                <a:avLst/>
              </a:prstGeom>
              <a:noFill/>
              <a:ln cap="flat" cmpd="sng" w="9525">
                <a:solidFill>
                  <a:srgbClr val="000000"/>
                </a:solidFill>
                <a:prstDash val="dash"/>
                <a:round/>
                <a:headEnd len="sm" w="sm" type="none"/>
                <a:tailEnd len="sm" w="sm" type="none"/>
              </a:ln>
            </p:spPr>
          </p:cxnSp>
          <p:grpSp>
            <p:nvGrpSpPr>
              <p:cNvPr id="5334" name="Google Shape;5334;p84"/>
              <p:cNvGrpSpPr/>
              <p:nvPr/>
            </p:nvGrpSpPr>
            <p:grpSpPr>
              <a:xfrm>
                <a:off x="7287945" y="5254938"/>
                <a:ext cx="508000" cy="225425"/>
                <a:chOff x="4128205" y="3600530"/>
                <a:chExt cx="568606" cy="344311"/>
              </a:xfrm>
            </p:grpSpPr>
            <p:sp>
              <p:nvSpPr>
                <p:cNvPr id="5335" name="Google Shape;5335;p84"/>
                <p:cNvSpPr/>
                <p:nvPr/>
              </p:nvSpPr>
              <p:spPr>
                <a:xfrm>
                  <a:off x="4128205" y="3719341"/>
                  <a:ext cx="568606" cy="225500"/>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36" name="Google Shape;5336;p84"/>
                <p:cNvSpPr/>
                <p:nvPr/>
              </p:nvSpPr>
              <p:spPr>
                <a:xfrm>
                  <a:off x="4128205" y="3719341"/>
                  <a:ext cx="568606" cy="111537"/>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37" name="Google Shape;5337;p84"/>
                <p:cNvSpPr/>
                <p:nvPr/>
              </p:nvSpPr>
              <p:spPr>
                <a:xfrm>
                  <a:off x="4128205" y="3600530"/>
                  <a:ext cx="568606" cy="230348"/>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38" name="Google Shape;5338;p84"/>
                <p:cNvCxnSpPr/>
                <p:nvPr/>
              </p:nvCxnSpPr>
              <p:spPr>
                <a:xfrm>
                  <a:off x="4696811" y="3719341"/>
                  <a:ext cx="0" cy="111537"/>
                </a:xfrm>
                <a:prstGeom prst="straightConnector1">
                  <a:avLst/>
                </a:prstGeom>
                <a:noFill/>
                <a:ln cap="flat" cmpd="sng" w="9525">
                  <a:solidFill>
                    <a:srgbClr val="000000"/>
                  </a:solidFill>
                  <a:prstDash val="solid"/>
                  <a:round/>
                  <a:headEnd len="sm" w="sm" type="none"/>
                  <a:tailEnd len="sm" w="sm" type="none"/>
                </a:ln>
              </p:spPr>
            </p:cxnSp>
            <p:cxnSp>
              <p:nvCxnSpPr>
                <p:cNvPr id="5339" name="Google Shape;5339;p84"/>
                <p:cNvCxnSpPr/>
                <p:nvPr/>
              </p:nvCxnSpPr>
              <p:spPr>
                <a:xfrm>
                  <a:off x="4128205" y="3719341"/>
                  <a:ext cx="0" cy="111537"/>
                </a:xfrm>
                <a:prstGeom prst="straightConnector1">
                  <a:avLst/>
                </a:prstGeom>
                <a:noFill/>
                <a:ln cap="flat" cmpd="sng" w="9525">
                  <a:solidFill>
                    <a:srgbClr val="000000"/>
                  </a:solidFill>
                  <a:prstDash val="solid"/>
                  <a:round/>
                  <a:headEnd len="sm" w="sm" type="none"/>
                  <a:tailEnd len="sm" w="sm" type="none"/>
                </a:ln>
              </p:spPr>
            </p:cxnSp>
          </p:grpSp>
          <p:sp>
            <p:nvSpPr>
              <p:cNvPr id="5340" name="Google Shape;5340;p84"/>
              <p:cNvSpPr/>
              <p:nvPr/>
            </p:nvSpPr>
            <p:spPr>
              <a:xfrm>
                <a:off x="7289533" y="4897315"/>
                <a:ext cx="496887" cy="438584"/>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41" name="Google Shape;5341;p84"/>
              <p:cNvCxnSpPr>
                <a:stCxn id="5333" idx="2"/>
              </p:cNvCxnSpPr>
              <p:nvPr/>
            </p:nvCxnSpPr>
            <p:spPr>
              <a:xfrm flipH="1">
                <a:off x="7283254" y="4459742"/>
                <a:ext cx="7500" cy="966600"/>
              </a:xfrm>
              <a:prstGeom prst="straightConnector1">
                <a:avLst/>
              </a:prstGeom>
              <a:noFill/>
              <a:ln cap="flat" cmpd="sng" w="9525">
                <a:solidFill>
                  <a:srgbClr val="000000"/>
                </a:solidFill>
                <a:prstDash val="dash"/>
                <a:round/>
                <a:headEnd len="sm" w="sm" type="none"/>
                <a:tailEnd len="sm" w="sm" type="none"/>
              </a:ln>
            </p:spPr>
          </p:cxnSp>
          <p:grpSp>
            <p:nvGrpSpPr>
              <p:cNvPr id="5342" name="Google Shape;5342;p84"/>
              <p:cNvGrpSpPr/>
              <p:nvPr/>
            </p:nvGrpSpPr>
            <p:grpSpPr>
              <a:xfrm>
                <a:off x="7290754" y="4371636"/>
                <a:ext cx="503237" cy="247650"/>
                <a:chOff x="2184881" y="1564505"/>
                <a:chExt cx="1198747" cy="439186"/>
              </a:xfrm>
            </p:grpSpPr>
            <p:sp>
              <p:nvSpPr>
                <p:cNvPr id="5343" name="Google Shape;5343;p84"/>
                <p:cNvSpPr/>
                <p:nvPr/>
              </p:nvSpPr>
              <p:spPr>
                <a:xfrm flipH="1" rot="10800000">
                  <a:off x="2188662" y="1691192"/>
                  <a:ext cx="1194966" cy="312499"/>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44" name="Google Shape;5344;p84"/>
                <p:cNvSpPr/>
                <p:nvPr/>
              </p:nvSpPr>
              <p:spPr>
                <a:xfrm>
                  <a:off x="2184881" y="1736237"/>
                  <a:ext cx="1198746" cy="112612"/>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33" name="Google Shape;5333;p84"/>
                <p:cNvSpPr/>
                <p:nvPr/>
              </p:nvSpPr>
              <p:spPr>
                <a:xfrm flipH="1" rot="10800000">
                  <a:off x="2184881" y="1564505"/>
                  <a:ext cx="1194966" cy="312497"/>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45" name="Google Shape;5345;p84"/>
                <p:cNvSpPr/>
                <p:nvPr/>
              </p:nvSpPr>
              <p:spPr>
                <a:xfrm>
                  <a:off x="2491185" y="1671486"/>
                  <a:ext cx="582357" cy="154840"/>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46" name="Google Shape;5346;p84"/>
                <p:cNvSpPr/>
                <p:nvPr/>
              </p:nvSpPr>
              <p:spPr>
                <a:xfrm>
                  <a:off x="2430680" y="1629256"/>
                  <a:ext cx="703366" cy="109797"/>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347" name="Google Shape;5347;p84"/>
                <p:cNvSpPr/>
                <p:nvPr/>
              </p:nvSpPr>
              <p:spPr>
                <a:xfrm>
                  <a:off x="2892028" y="1722161"/>
                  <a:ext cx="260927" cy="95720"/>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348" name="Google Shape;5348;p84"/>
                <p:cNvSpPr/>
                <p:nvPr/>
              </p:nvSpPr>
              <p:spPr>
                <a:xfrm>
                  <a:off x="2419337" y="1724976"/>
                  <a:ext cx="253362" cy="95720"/>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5349" name="Google Shape;5349;p84"/>
                <p:cNvCxnSpPr>
                  <a:endCxn id="5333" idx="2"/>
                </p:cNvCxnSpPr>
                <p:nvPr/>
              </p:nvCxnSpPr>
              <p:spPr>
                <a:xfrm rot="10800000">
                  <a:off x="2184881" y="1720754"/>
                  <a:ext cx="3900" cy="1212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5350" name="Google Shape;5350;p84"/>
                <p:cNvCxnSpPr/>
                <p:nvPr/>
              </p:nvCxnSpPr>
              <p:spPr>
                <a:xfrm rot="10800000">
                  <a:off x="3379847" y="1727792"/>
                  <a:ext cx="3780" cy="121057"/>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nvGrpSpPr>
            <p:cNvPr id="5351" name="Google Shape;5351;p84"/>
            <p:cNvGrpSpPr/>
            <p:nvPr/>
          </p:nvGrpSpPr>
          <p:grpSpPr>
            <a:xfrm>
              <a:off x="7920869" y="4329546"/>
              <a:ext cx="870439" cy="1680309"/>
              <a:chOff x="7920869" y="4329546"/>
              <a:chExt cx="870439" cy="1680309"/>
            </a:xfrm>
          </p:grpSpPr>
          <p:sp>
            <p:nvSpPr>
              <p:cNvPr id="5352" name="Google Shape;5352;p84"/>
              <p:cNvSpPr/>
              <p:nvPr/>
            </p:nvSpPr>
            <p:spPr>
              <a:xfrm>
                <a:off x="7920869" y="5455817"/>
                <a:ext cx="865187" cy="554038"/>
              </a:xfrm>
              <a:custGeom>
                <a:rect b="b" l="l" r="r" t="t"/>
                <a:pathLst>
                  <a:path extrusionOk="0" h="553361" w="86625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rgbClr val="F2F2F2">
                      <a:alpha val="54901"/>
                    </a:srgbClr>
                  </a:gs>
                  <a:gs pos="100000">
                    <a:srgbClr val="BFBFB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53" name="Google Shape;5353;p84"/>
              <p:cNvSpPr/>
              <p:nvPr/>
            </p:nvSpPr>
            <p:spPr>
              <a:xfrm rot="10800000">
                <a:off x="8288771" y="4495799"/>
                <a:ext cx="498084" cy="361962"/>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54" name="Google Shape;5354;p84"/>
              <p:cNvCxnSpPr>
                <a:stCxn id="5355" idx="6"/>
              </p:cNvCxnSpPr>
              <p:nvPr/>
            </p:nvCxnSpPr>
            <p:spPr>
              <a:xfrm>
                <a:off x="8783370" y="4418446"/>
                <a:ext cx="7800" cy="955800"/>
              </a:xfrm>
              <a:prstGeom prst="straightConnector1">
                <a:avLst/>
              </a:prstGeom>
              <a:noFill/>
              <a:ln cap="flat" cmpd="sng" w="9525">
                <a:solidFill>
                  <a:srgbClr val="000000"/>
                </a:solidFill>
                <a:prstDash val="dash"/>
                <a:round/>
                <a:headEnd len="sm" w="sm" type="none"/>
                <a:tailEnd len="sm" w="sm" type="none"/>
              </a:ln>
            </p:spPr>
          </p:cxnSp>
          <p:grpSp>
            <p:nvGrpSpPr>
              <p:cNvPr id="5356" name="Google Shape;5356;p84"/>
              <p:cNvGrpSpPr/>
              <p:nvPr/>
            </p:nvGrpSpPr>
            <p:grpSpPr>
              <a:xfrm>
                <a:off x="8283308" y="5299752"/>
                <a:ext cx="508000" cy="222250"/>
                <a:chOff x="4128205" y="3605704"/>
                <a:chExt cx="568606" cy="339138"/>
              </a:xfrm>
            </p:grpSpPr>
            <p:sp>
              <p:nvSpPr>
                <p:cNvPr id="5357" name="Google Shape;5357;p84"/>
                <p:cNvSpPr/>
                <p:nvPr/>
              </p:nvSpPr>
              <p:spPr>
                <a:xfrm>
                  <a:off x="4128205" y="3719558"/>
                  <a:ext cx="568606" cy="225284"/>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58" name="Google Shape;5358;p84"/>
                <p:cNvSpPr/>
                <p:nvPr/>
              </p:nvSpPr>
              <p:spPr>
                <a:xfrm>
                  <a:off x="4128205" y="3719558"/>
                  <a:ext cx="568606" cy="111431"/>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59" name="Google Shape;5359;p84"/>
                <p:cNvSpPr/>
                <p:nvPr/>
              </p:nvSpPr>
              <p:spPr>
                <a:xfrm>
                  <a:off x="4128205" y="3605704"/>
                  <a:ext cx="568606" cy="225286"/>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60" name="Google Shape;5360;p84"/>
                <p:cNvCxnSpPr/>
                <p:nvPr/>
              </p:nvCxnSpPr>
              <p:spPr>
                <a:xfrm>
                  <a:off x="4696811" y="3719558"/>
                  <a:ext cx="0" cy="111431"/>
                </a:xfrm>
                <a:prstGeom prst="straightConnector1">
                  <a:avLst/>
                </a:prstGeom>
                <a:noFill/>
                <a:ln cap="flat" cmpd="sng" w="9525">
                  <a:solidFill>
                    <a:srgbClr val="000000"/>
                  </a:solidFill>
                  <a:prstDash val="solid"/>
                  <a:round/>
                  <a:headEnd len="sm" w="sm" type="none"/>
                  <a:tailEnd len="sm" w="sm" type="none"/>
                </a:ln>
              </p:spPr>
            </p:cxnSp>
            <p:cxnSp>
              <p:nvCxnSpPr>
                <p:cNvPr id="5361" name="Google Shape;5361;p84"/>
                <p:cNvCxnSpPr/>
                <p:nvPr/>
              </p:nvCxnSpPr>
              <p:spPr>
                <a:xfrm>
                  <a:off x="4128205" y="3719558"/>
                  <a:ext cx="0" cy="111431"/>
                </a:xfrm>
                <a:prstGeom prst="straightConnector1">
                  <a:avLst/>
                </a:prstGeom>
                <a:noFill/>
                <a:ln cap="flat" cmpd="sng" w="9525">
                  <a:solidFill>
                    <a:srgbClr val="000000"/>
                  </a:solidFill>
                  <a:prstDash val="solid"/>
                  <a:round/>
                  <a:headEnd len="sm" w="sm" type="none"/>
                  <a:tailEnd len="sm" w="sm" type="none"/>
                </a:ln>
              </p:spPr>
            </p:cxnSp>
          </p:grpSp>
          <p:sp>
            <p:nvSpPr>
              <p:cNvPr id="5362" name="Google Shape;5362;p84"/>
              <p:cNvSpPr/>
              <p:nvPr/>
            </p:nvSpPr>
            <p:spPr>
              <a:xfrm>
                <a:off x="8284895" y="4904436"/>
                <a:ext cx="496888" cy="473104"/>
              </a:xfrm>
              <a:prstGeom prst="rect">
                <a:avLst/>
              </a:prstGeom>
              <a:gradFill>
                <a:gsLst>
                  <a:gs pos="0">
                    <a:srgbClr val="8383E0"/>
                  </a:gs>
                  <a:gs pos="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63" name="Google Shape;5363;p84"/>
              <p:cNvCxnSpPr>
                <a:stCxn id="5355" idx="2"/>
              </p:cNvCxnSpPr>
              <p:nvPr/>
            </p:nvCxnSpPr>
            <p:spPr>
              <a:xfrm flipH="1">
                <a:off x="8278420" y="4418446"/>
                <a:ext cx="3300" cy="1049700"/>
              </a:xfrm>
              <a:prstGeom prst="straightConnector1">
                <a:avLst/>
              </a:prstGeom>
              <a:noFill/>
              <a:ln cap="flat" cmpd="sng" w="9525">
                <a:solidFill>
                  <a:srgbClr val="000000"/>
                </a:solidFill>
                <a:prstDash val="dash"/>
                <a:round/>
                <a:headEnd len="sm" w="sm" type="none"/>
                <a:tailEnd len="sm" w="sm" type="none"/>
              </a:ln>
            </p:spPr>
          </p:cxnSp>
          <p:grpSp>
            <p:nvGrpSpPr>
              <p:cNvPr id="5364" name="Google Shape;5364;p84"/>
              <p:cNvGrpSpPr/>
              <p:nvPr/>
            </p:nvGrpSpPr>
            <p:grpSpPr>
              <a:xfrm>
                <a:off x="8281720" y="4329546"/>
                <a:ext cx="503238" cy="249237"/>
                <a:chOff x="2184879" y="1564508"/>
                <a:chExt cx="1198749" cy="441581"/>
              </a:xfrm>
            </p:grpSpPr>
            <p:sp>
              <p:nvSpPr>
                <p:cNvPr id="5365" name="Google Shape;5365;p84"/>
                <p:cNvSpPr/>
                <p:nvPr/>
              </p:nvSpPr>
              <p:spPr>
                <a:xfrm flipH="1" rot="10800000">
                  <a:off x="2188662" y="1691075"/>
                  <a:ext cx="1194966" cy="315014"/>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66" name="Google Shape;5366;p84"/>
                <p:cNvSpPr/>
                <p:nvPr/>
              </p:nvSpPr>
              <p:spPr>
                <a:xfrm>
                  <a:off x="2184879" y="1736077"/>
                  <a:ext cx="1198749" cy="112505"/>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55" name="Google Shape;5355;p84"/>
                <p:cNvSpPr/>
                <p:nvPr/>
              </p:nvSpPr>
              <p:spPr>
                <a:xfrm flipH="1" rot="10800000">
                  <a:off x="2184879" y="1564508"/>
                  <a:ext cx="1194966" cy="315014"/>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67" name="Google Shape;5367;p84"/>
                <p:cNvSpPr/>
                <p:nvPr/>
              </p:nvSpPr>
              <p:spPr>
                <a:xfrm>
                  <a:off x="2491185" y="1671388"/>
                  <a:ext cx="582357" cy="157507"/>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5368" name="Google Shape;5368;p84"/>
                <p:cNvSpPr/>
                <p:nvPr/>
              </p:nvSpPr>
              <p:spPr>
                <a:xfrm>
                  <a:off x="2430680" y="1629198"/>
                  <a:ext cx="703366" cy="112505"/>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369" name="Google Shape;5369;p84"/>
                <p:cNvSpPr/>
                <p:nvPr/>
              </p:nvSpPr>
              <p:spPr>
                <a:xfrm>
                  <a:off x="2892028" y="1724827"/>
                  <a:ext cx="260925" cy="95629"/>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370" name="Google Shape;5370;p84"/>
                <p:cNvSpPr/>
                <p:nvPr/>
              </p:nvSpPr>
              <p:spPr>
                <a:xfrm>
                  <a:off x="2419334" y="1727640"/>
                  <a:ext cx="253364" cy="92816"/>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5371" name="Google Shape;5371;p84"/>
                <p:cNvCxnSpPr>
                  <a:endCxn id="5355" idx="2"/>
                </p:cNvCxnSpPr>
                <p:nvPr/>
              </p:nvCxnSpPr>
              <p:spPr>
                <a:xfrm rot="10800000">
                  <a:off x="2184879" y="1722015"/>
                  <a:ext cx="3900" cy="1209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5372" name="Google Shape;5372;p84"/>
                <p:cNvCxnSpPr/>
                <p:nvPr/>
              </p:nvCxnSpPr>
              <p:spPr>
                <a:xfrm rot="10800000">
                  <a:off x="3379845" y="1730452"/>
                  <a:ext cx="3783" cy="120944"/>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grpSp>
        <p:nvGrpSpPr>
          <p:cNvPr id="5373" name="Google Shape;5373;p84"/>
          <p:cNvGrpSpPr/>
          <p:nvPr/>
        </p:nvGrpSpPr>
        <p:grpSpPr>
          <a:xfrm>
            <a:off x="3766922" y="4729232"/>
            <a:ext cx="4980243" cy="692147"/>
            <a:chOff x="2056656" y="4691836"/>
            <a:chExt cx="4979352" cy="692748"/>
          </a:xfrm>
        </p:grpSpPr>
        <p:grpSp>
          <p:nvGrpSpPr>
            <p:cNvPr id="5374" name="Google Shape;5374;p84"/>
            <p:cNvGrpSpPr/>
            <p:nvPr/>
          </p:nvGrpSpPr>
          <p:grpSpPr>
            <a:xfrm>
              <a:off x="3621810" y="5055687"/>
              <a:ext cx="428216" cy="328897"/>
              <a:chOff x="2948176" y="3912858"/>
              <a:chExt cx="428535" cy="329059"/>
            </a:xfrm>
          </p:grpSpPr>
          <p:sp>
            <p:nvSpPr>
              <p:cNvPr id="5375" name="Google Shape;5375;p84"/>
              <p:cNvSpPr/>
              <p:nvPr/>
            </p:nvSpPr>
            <p:spPr>
              <a:xfrm>
                <a:off x="2951022" y="3912858"/>
                <a:ext cx="425689" cy="329059"/>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76" name="Google Shape;5376;p84"/>
              <p:cNvCxnSpPr/>
              <p:nvPr/>
            </p:nvCxnSpPr>
            <p:spPr>
              <a:xfrm>
                <a:off x="2948177" y="4005058"/>
                <a:ext cx="425689" cy="0"/>
              </a:xfrm>
              <a:prstGeom prst="straightConnector1">
                <a:avLst/>
              </a:prstGeom>
              <a:noFill/>
              <a:ln cap="flat" cmpd="sng" w="9525">
                <a:solidFill>
                  <a:srgbClr val="CC0000"/>
                </a:solidFill>
                <a:prstDash val="solid"/>
                <a:round/>
                <a:headEnd len="sm" w="sm" type="none"/>
                <a:tailEnd len="sm" w="sm" type="none"/>
              </a:ln>
            </p:spPr>
          </p:cxnSp>
          <p:cxnSp>
            <p:nvCxnSpPr>
              <p:cNvPr id="5377" name="Google Shape;5377;p84"/>
              <p:cNvCxnSpPr/>
              <p:nvPr/>
            </p:nvCxnSpPr>
            <p:spPr>
              <a:xfrm>
                <a:off x="2948176" y="4068645"/>
                <a:ext cx="425689" cy="0"/>
              </a:xfrm>
              <a:prstGeom prst="straightConnector1">
                <a:avLst/>
              </a:prstGeom>
              <a:noFill/>
              <a:ln cap="flat" cmpd="sng" w="9525">
                <a:solidFill>
                  <a:srgbClr val="CC0000"/>
                </a:solidFill>
                <a:prstDash val="solid"/>
                <a:round/>
                <a:headEnd len="sm" w="sm" type="none"/>
                <a:tailEnd len="sm" w="sm" type="none"/>
              </a:ln>
            </p:spPr>
          </p:cxnSp>
          <p:cxnSp>
            <p:nvCxnSpPr>
              <p:cNvPr id="5378" name="Google Shape;5378;p84"/>
              <p:cNvCxnSpPr>
                <a:stCxn id="5375" idx="2"/>
              </p:cNvCxnSpPr>
              <p:nvPr/>
            </p:nvCxnSpPr>
            <p:spPr>
              <a:xfrm rot="10800000">
                <a:off x="3162367" y="4004917"/>
                <a:ext cx="1500" cy="237000"/>
              </a:xfrm>
              <a:prstGeom prst="straightConnector1">
                <a:avLst/>
              </a:prstGeom>
              <a:noFill/>
              <a:ln cap="flat" cmpd="sng" w="9525">
                <a:solidFill>
                  <a:srgbClr val="CC0000"/>
                </a:solidFill>
                <a:prstDash val="solid"/>
                <a:round/>
                <a:headEnd len="sm" w="sm" type="none"/>
                <a:tailEnd len="sm" w="sm" type="none"/>
              </a:ln>
            </p:spPr>
          </p:cxnSp>
        </p:grpSp>
        <p:grpSp>
          <p:nvGrpSpPr>
            <p:cNvPr id="5379" name="Google Shape;5379;p84"/>
            <p:cNvGrpSpPr/>
            <p:nvPr/>
          </p:nvGrpSpPr>
          <p:grpSpPr>
            <a:xfrm>
              <a:off x="4404307" y="5055687"/>
              <a:ext cx="429383" cy="328897"/>
              <a:chOff x="2948037" y="3912924"/>
              <a:chExt cx="429703" cy="329059"/>
            </a:xfrm>
          </p:grpSpPr>
          <p:sp>
            <p:nvSpPr>
              <p:cNvPr id="5380" name="Google Shape;5380;p84"/>
              <p:cNvSpPr/>
              <p:nvPr/>
            </p:nvSpPr>
            <p:spPr>
              <a:xfrm>
                <a:off x="2950882" y="3912924"/>
                <a:ext cx="425689" cy="329059"/>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81" name="Google Shape;5381;p84"/>
              <p:cNvCxnSpPr/>
              <p:nvPr/>
            </p:nvCxnSpPr>
            <p:spPr>
              <a:xfrm>
                <a:off x="2952051" y="4005125"/>
                <a:ext cx="425689" cy="0"/>
              </a:xfrm>
              <a:prstGeom prst="straightConnector1">
                <a:avLst/>
              </a:prstGeom>
              <a:noFill/>
              <a:ln cap="flat" cmpd="sng" w="9525">
                <a:solidFill>
                  <a:srgbClr val="CC0000"/>
                </a:solidFill>
                <a:prstDash val="solid"/>
                <a:round/>
                <a:headEnd len="sm" w="sm" type="none"/>
                <a:tailEnd len="sm" w="sm" type="none"/>
              </a:ln>
            </p:spPr>
          </p:cxnSp>
          <p:cxnSp>
            <p:nvCxnSpPr>
              <p:cNvPr id="5382" name="Google Shape;5382;p84"/>
              <p:cNvCxnSpPr/>
              <p:nvPr/>
            </p:nvCxnSpPr>
            <p:spPr>
              <a:xfrm>
                <a:off x="2948037" y="4068711"/>
                <a:ext cx="425689" cy="0"/>
              </a:xfrm>
              <a:prstGeom prst="straightConnector1">
                <a:avLst/>
              </a:prstGeom>
              <a:noFill/>
              <a:ln cap="flat" cmpd="sng" w="9525">
                <a:solidFill>
                  <a:srgbClr val="CC0000"/>
                </a:solidFill>
                <a:prstDash val="solid"/>
                <a:round/>
                <a:headEnd len="sm" w="sm" type="none"/>
                <a:tailEnd len="sm" w="sm" type="none"/>
              </a:ln>
            </p:spPr>
          </p:cxnSp>
          <p:cxnSp>
            <p:nvCxnSpPr>
              <p:cNvPr id="5383" name="Google Shape;5383;p84"/>
              <p:cNvCxnSpPr>
                <a:stCxn id="5380" idx="2"/>
              </p:cNvCxnSpPr>
              <p:nvPr/>
            </p:nvCxnSpPr>
            <p:spPr>
              <a:xfrm rot="10800000">
                <a:off x="3162227" y="4004983"/>
                <a:ext cx="1500" cy="237000"/>
              </a:xfrm>
              <a:prstGeom prst="straightConnector1">
                <a:avLst/>
              </a:prstGeom>
              <a:noFill/>
              <a:ln cap="flat" cmpd="sng" w="9525">
                <a:solidFill>
                  <a:srgbClr val="CC0000"/>
                </a:solidFill>
                <a:prstDash val="solid"/>
                <a:round/>
                <a:headEnd len="sm" w="sm" type="none"/>
                <a:tailEnd len="sm" w="sm" type="none"/>
              </a:ln>
            </p:spPr>
          </p:cxnSp>
        </p:grpSp>
        <p:grpSp>
          <p:nvGrpSpPr>
            <p:cNvPr id="5384" name="Google Shape;5384;p84"/>
            <p:cNvGrpSpPr/>
            <p:nvPr/>
          </p:nvGrpSpPr>
          <p:grpSpPr>
            <a:xfrm>
              <a:off x="5611440" y="5052513"/>
              <a:ext cx="430135" cy="328897"/>
              <a:chOff x="2951837" y="3912722"/>
              <a:chExt cx="430454" cy="329058"/>
            </a:xfrm>
          </p:grpSpPr>
          <p:sp>
            <p:nvSpPr>
              <p:cNvPr id="5385" name="Google Shape;5385;p84"/>
              <p:cNvSpPr/>
              <p:nvPr/>
            </p:nvSpPr>
            <p:spPr>
              <a:xfrm>
                <a:off x="2956602" y="3912722"/>
                <a:ext cx="425689" cy="329058"/>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86" name="Google Shape;5386;p84"/>
              <p:cNvCxnSpPr/>
              <p:nvPr/>
            </p:nvCxnSpPr>
            <p:spPr>
              <a:xfrm>
                <a:off x="2951837" y="4004922"/>
                <a:ext cx="425689" cy="0"/>
              </a:xfrm>
              <a:prstGeom prst="straightConnector1">
                <a:avLst/>
              </a:prstGeom>
              <a:noFill/>
              <a:ln cap="flat" cmpd="sng" w="9525">
                <a:solidFill>
                  <a:srgbClr val="CC0000"/>
                </a:solidFill>
                <a:prstDash val="solid"/>
                <a:round/>
                <a:headEnd len="sm" w="sm" type="none"/>
                <a:tailEnd len="sm" w="sm" type="none"/>
              </a:ln>
            </p:spPr>
          </p:cxnSp>
          <p:cxnSp>
            <p:nvCxnSpPr>
              <p:cNvPr id="5387" name="Google Shape;5387;p84"/>
              <p:cNvCxnSpPr/>
              <p:nvPr/>
            </p:nvCxnSpPr>
            <p:spPr>
              <a:xfrm>
                <a:off x="2955849" y="4068509"/>
                <a:ext cx="425689" cy="0"/>
              </a:xfrm>
              <a:prstGeom prst="straightConnector1">
                <a:avLst/>
              </a:prstGeom>
              <a:noFill/>
              <a:ln cap="flat" cmpd="sng" w="9525">
                <a:solidFill>
                  <a:srgbClr val="CC0000"/>
                </a:solidFill>
                <a:prstDash val="solid"/>
                <a:round/>
                <a:headEnd len="sm" w="sm" type="none"/>
                <a:tailEnd len="sm" w="sm" type="none"/>
              </a:ln>
            </p:spPr>
          </p:cxnSp>
          <p:cxnSp>
            <p:nvCxnSpPr>
              <p:cNvPr id="5388" name="Google Shape;5388;p84"/>
              <p:cNvCxnSpPr>
                <a:stCxn id="5385" idx="2"/>
              </p:cNvCxnSpPr>
              <p:nvPr/>
            </p:nvCxnSpPr>
            <p:spPr>
              <a:xfrm rot="10800000">
                <a:off x="3167947" y="4004780"/>
                <a:ext cx="1500" cy="237000"/>
              </a:xfrm>
              <a:prstGeom prst="straightConnector1">
                <a:avLst/>
              </a:prstGeom>
              <a:noFill/>
              <a:ln cap="flat" cmpd="sng" w="9525">
                <a:solidFill>
                  <a:srgbClr val="CC0000"/>
                </a:solidFill>
                <a:prstDash val="solid"/>
                <a:round/>
                <a:headEnd len="sm" w="sm" type="none"/>
                <a:tailEnd len="sm" w="sm" type="none"/>
              </a:ln>
            </p:spPr>
          </p:cxnSp>
        </p:grpSp>
        <p:grpSp>
          <p:nvGrpSpPr>
            <p:cNvPr id="5389" name="Google Shape;5389;p84"/>
            <p:cNvGrpSpPr/>
            <p:nvPr/>
          </p:nvGrpSpPr>
          <p:grpSpPr>
            <a:xfrm>
              <a:off x="6605874" y="5046158"/>
              <a:ext cx="430134" cy="328898"/>
              <a:chOff x="2955740" y="3913102"/>
              <a:chExt cx="430453" cy="328747"/>
            </a:xfrm>
          </p:grpSpPr>
          <p:sp>
            <p:nvSpPr>
              <p:cNvPr id="5390" name="Google Shape;5390;p84"/>
              <p:cNvSpPr/>
              <p:nvPr/>
            </p:nvSpPr>
            <p:spPr>
              <a:xfrm>
                <a:off x="2960504" y="3913102"/>
                <a:ext cx="425689" cy="328747"/>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91" name="Google Shape;5391;p84"/>
              <p:cNvCxnSpPr/>
              <p:nvPr/>
            </p:nvCxnSpPr>
            <p:spPr>
              <a:xfrm>
                <a:off x="2955740" y="4005215"/>
                <a:ext cx="425689" cy="0"/>
              </a:xfrm>
              <a:prstGeom prst="straightConnector1">
                <a:avLst/>
              </a:prstGeom>
              <a:noFill/>
              <a:ln cap="flat" cmpd="sng" w="9525">
                <a:solidFill>
                  <a:srgbClr val="CC0000"/>
                </a:solidFill>
                <a:prstDash val="solid"/>
                <a:round/>
                <a:headEnd len="sm" w="sm" type="none"/>
                <a:tailEnd len="sm" w="sm" type="none"/>
              </a:ln>
            </p:spPr>
          </p:cxnSp>
          <p:cxnSp>
            <p:nvCxnSpPr>
              <p:cNvPr id="5392" name="Google Shape;5392;p84"/>
              <p:cNvCxnSpPr/>
              <p:nvPr/>
            </p:nvCxnSpPr>
            <p:spPr>
              <a:xfrm>
                <a:off x="2959751" y="4067152"/>
                <a:ext cx="425689" cy="0"/>
              </a:xfrm>
              <a:prstGeom prst="straightConnector1">
                <a:avLst/>
              </a:prstGeom>
              <a:noFill/>
              <a:ln cap="flat" cmpd="sng" w="9525">
                <a:solidFill>
                  <a:srgbClr val="CC0000"/>
                </a:solidFill>
                <a:prstDash val="solid"/>
                <a:round/>
                <a:headEnd len="sm" w="sm" type="none"/>
                <a:tailEnd len="sm" w="sm" type="none"/>
              </a:ln>
            </p:spPr>
          </p:cxnSp>
          <p:cxnSp>
            <p:nvCxnSpPr>
              <p:cNvPr id="5393" name="Google Shape;5393;p84"/>
              <p:cNvCxnSpPr>
                <a:stCxn id="5390" idx="2"/>
              </p:cNvCxnSpPr>
              <p:nvPr/>
            </p:nvCxnSpPr>
            <p:spPr>
              <a:xfrm rot="10800000">
                <a:off x="3171849" y="4005149"/>
                <a:ext cx="1500" cy="236700"/>
              </a:xfrm>
              <a:prstGeom prst="straightConnector1">
                <a:avLst/>
              </a:prstGeom>
              <a:noFill/>
              <a:ln cap="flat" cmpd="sng" w="9525">
                <a:solidFill>
                  <a:srgbClr val="CC0000"/>
                </a:solidFill>
                <a:prstDash val="solid"/>
                <a:round/>
                <a:headEnd len="sm" w="sm" type="none"/>
                <a:tailEnd len="sm" w="sm" type="none"/>
              </a:ln>
            </p:spPr>
          </p:cxnSp>
        </p:grpSp>
        <p:grpSp>
          <p:nvGrpSpPr>
            <p:cNvPr id="5394" name="Google Shape;5394;p84"/>
            <p:cNvGrpSpPr/>
            <p:nvPr/>
          </p:nvGrpSpPr>
          <p:grpSpPr>
            <a:xfrm>
              <a:off x="2056656" y="4691836"/>
              <a:ext cx="674567" cy="519563"/>
              <a:chOff x="2932675" y="3913607"/>
              <a:chExt cx="429970" cy="328266"/>
            </a:xfrm>
          </p:grpSpPr>
          <p:sp>
            <p:nvSpPr>
              <p:cNvPr id="5395" name="Google Shape;5395;p84"/>
              <p:cNvSpPr/>
              <p:nvPr/>
            </p:nvSpPr>
            <p:spPr>
              <a:xfrm>
                <a:off x="2936722" y="3913607"/>
                <a:ext cx="425923" cy="328266"/>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396" name="Google Shape;5396;p84"/>
              <p:cNvCxnSpPr/>
              <p:nvPr/>
            </p:nvCxnSpPr>
            <p:spPr>
              <a:xfrm>
                <a:off x="2932675" y="4004959"/>
                <a:ext cx="424911" cy="0"/>
              </a:xfrm>
              <a:prstGeom prst="straightConnector1">
                <a:avLst/>
              </a:prstGeom>
              <a:noFill/>
              <a:ln cap="flat" cmpd="sng" w="9525">
                <a:solidFill>
                  <a:srgbClr val="CC0000"/>
                </a:solidFill>
                <a:prstDash val="solid"/>
                <a:round/>
                <a:headEnd len="sm" w="sm" type="none"/>
                <a:tailEnd len="sm" w="sm" type="none"/>
              </a:ln>
            </p:spPr>
          </p:cxnSp>
          <p:cxnSp>
            <p:nvCxnSpPr>
              <p:cNvPr id="5397" name="Google Shape;5397;p84"/>
              <p:cNvCxnSpPr/>
              <p:nvPr/>
            </p:nvCxnSpPr>
            <p:spPr>
              <a:xfrm>
                <a:off x="2932675" y="4069207"/>
                <a:ext cx="424911" cy="0"/>
              </a:xfrm>
              <a:prstGeom prst="straightConnector1">
                <a:avLst/>
              </a:prstGeom>
              <a:noFill/>
              <a:ln cap="flat" cmpd="sng" w="9525">
                <a:solidFill>
                  <a:srgbClr val="CC0000"/>
                </a:solidFill>
                <a:prstDash val="solid"/>
                <a:round/>
                <a:headEnd len="sm" w="sm" type="none"/>
                <a:tailEnd len="sm" w="sm" type="none"/>
              </a:ln>
            </p:spPr>
          </p:cxnSp>
          <p:cxnSp>
            <p:nvCxnSpPr>
              <p:cNvPr id="5398" name="Google Shape;5398;p84"/>
              <p:cNvCxnSpPr>
                <a:stCxn id="5395" idx="2"/>
              </p:cNvCxnSpPr>
              <p:nvPr/>
            </p:nvCxnSpPr>
            <p:spPr>
              <a:xfrm rot="10800000">
                <a:off x="3148784" y="4004873"/>
                <a:ext cx="900" cy="237000"/>
              </a:xfrm>
              <a:prstGeom prst="straightConnector1">
                <a:avLst/>
              </a:prstGeom>
              <a:noFill/>
              <a:ln cap="flat" cmpd="sng" w="9525">
                <a:solidFill>
                  <a:srgbClr val="CC0000"/>
                </a:solidFill>
                <a:prstDash val="solid"/>
                <a:round/>
                <a:headEnd len="sm" w="sm" type="none"/>
                <a:tailEnd len="sm" w="sm" type="none"/>
              </a:ln>
            </p:spPr>
          </p:cxnSp>
        </p:grpSp>
      </p:grpSp>
      <p:sp>
        <p:nvSpPr>
          <p:cNvPr id="5399" name="Google Shape;5399;p84"/>
          <p:cNvSpPr txBox="1"/>
          <p:nvPr/>
        </p:nvSpPr>
        <p:spPr>
          <a:xfrm>
            <a:off x="834474" y="2563584"/>
            <a:ext cx="11259652" cy="1323439"/>
          </a:xfrm>
          <a:prstGeom prst="rect">
            <a:avLst/>
          </a:prstGeom>
          <a:noFill/>
          <a:ln>
            <a:noFill/>
          </a:ln>
        </p:spPr>
        <p:txBody>
          <a:bodyPr anchorCtr="0" anchor="t" bIns="45700" lIns="91425" spcFirstLastPara="1" rIns="91425" wrap="square" tIns="45700">
            <a:spAutoFit/>
          </a:bodyPr>
          <a:lstStyle/>
          <a:p>
            <a:pPr indent="-292100" lvl="1" marL="914400" marR="0" rtl="0" algn="l">
              <a:lnSpc>
                <a:spcPct val="100000"/>
              </a:lnSpc>
              <a:spcBef>
                <a:spcPts val="0"/>
              </a:spcBef>
              <a:spcAft>
                <a:spcPts val="0"/>
              </a:spcAft>
              <a:buClr>
                <a:srgbClr val="0013A3"/>
              </a:buClr>
              <a:buSzPts val="2800"/>
              <a:buFont typeface="Arial"/>
              <a:buChar char="•"/>
            </a:pPr>
            <a:r>
              <a:rPr b="0" i="1" lang="en-US" sz="2800" u="none" cap="none" strike="noStrike">
                <a:solidFill>
                  <a:srgbClr val="0013A3"/>
                </a:solidFill>
                <a:latin typeface="Calibri"/>
                <a:ea typeface="Calibri"/>
                <a:cs typeface="Calibri"/>
                <a:sym typeface="Calibri"/>
              </a:rPr>
              <a:t>generalized forwarding</a:t>
            </a:r>
            <a:r>
              <a:rPr b="0" i="0" lang="en-US" sz="2800" u="none" cap="none" strike="noStrike">
                <a:solidFill>
                  <a:srgbClr val="000000"/>
                </a:solidFill>
                <a:latin typeface="Calibri"/>
                <a:ea typeface="Calibri"/>
                <a:cs typeface="Calibri"/>
                <a:sym typeface="Calibri"/>
              </a:rPr>
              <a:t>: </a:t>
            </a:r>
            <a:endParaRPr/>
          </a:p>
          <a:p>
            <a:pPr indent="-292100" lvl="2" marL="1314450" marR="0" rtl="0" algn="l">
              <a:lnSpc>
                <a:spcPct val="100000"/>
              </a:lnSpc>
              <a:spcBef>
                <a:spcPts val="0"/>
              </a:spcBef>
              <a:spcAft>
                <a:spcPts val="0"/>
              </a:spcAft>
              <a:buClr>
                <a:srgbClr val="0013A3"/>
              </a:buClr>
              <a:buSzPts val="2600"/>
              <a:buFont typeface="Arial"/>
              <a:buChar char="•"/>
            </a:pPr>
            <a:r>
              <a:rPr b="0" i="0" lang="en-US" sz="2600" u="none" cap="none" strike="noStrike">
                <a:solidFill>
                  <a:srgbClr val="000000"/>
                </a:solidFill>
                <a:latin typeface="Calibri"/>
                <a:ea typeface="Calibri"/>
                <a:cs typeface="Calibri"/>
                <a:sym typeface="Calibri"/>
              </a:rPr>
              <a:t>many header fields can determine action</a:t>
            </a:r>
            <a:endParaRPr/>
          </a:p>
          <a:p>
            <a:pPr indent="-292100" lvl="2" marL="1314450" marR="0" rtl="0" algn="l">
              <a:lnSpc>
                <a:spcPct val="100000"/>
              </a:lnSpc>
              <a:spcBef>
                <a:spcPts val="0"/>
              </a:spcBef>
              <a:spcAft>
                <a:spcPts val="0"/>
              </a:spcAft>
              <a:buClr>
                <a:srgbClr val="0013A3"/>
              </a:buClr>
              <a:buSzPts val="2600"/>
              <a:buFont typeface="Arial"/>
              <a:buChar char="•"/>
            </a:pPr>
            <a:r>
              <a:rPr b="0" i="0" lang="en-US" sz="2600" u="none" cap="none" strike="noStrike">
                <a:solidFill>
                  <a:srgbClr val="000000"/>
                </a:solidFill>
                <a:latin typeface="Calibri"/>
                <a:ea typeface="Calibri"/>
                <a:cs typeface="Calibri"/>
                <a:sym typeface="Calibri"/>
              </a:rPr>
              <a:t>many action possible: drop/copy/modify/log packet</a:t>
            </a:r>
            <a:endParaRPr/>
          </a:p>
        </p:txBody>
      </p:sp>
      <p:grpSp>
        <p:nvGrpSpPr>
          <p:cNvPr id="5400" name="Google Shape;5400;p84"/>
          <p:cNvGrpSpPr/>
          <p:nvPr/>
        </p:nvGrpSpPr>
        <p:grpSpPr>
          <a:xfrm>
            <a:off x="1232001" y="4781571"/>
            <a:ext cx="2463699" cy="307777"/>
            <a:chOff x="1232001" y="4781571"/>
            <a:chExt cx="2463699" cy="307777"/>
          </a:xfrm>
        </p:grpSpPr>
        <p:sp>
          <p:nvSpPr>
            <p:cNvPr id="5401" name="Google Shape;5401;p84"/>
            <p:cNvSpPr txBox="1"/>
            <p:nvPr/>
          </p:nvSpPr>
          <p:spPr>
            <a:xfrm>
              <a:off x="1232001" y="4781571"/>
              <a:ext cx="19923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forwarding table</a:t>
              </a:r>
              <a:endParaRPr b="0" i="0" sz="1800" u="none" cap="none" strike="noStrike">
                <a:solidFill>
                  <a:srgbClr val="000000"/>
                </a:solidFill>
                <a:latin typeface="Arial"/>
                <a:ea typeface="Arial"/>
                <a:cs typeface="Arial"/>
                <a:sym typeface="Arial"/>
              </a:endParaRPr>
            </a:p>
          </p:txBody>
        </p:sp>
        <p:cxnSp>
          <p:nvCxnSpPr>
            <p:cNvPr id="5402" name="Google Shape;5402;p84"/>
            <p:cNvCxnSpPr/>
            <p:nvPr/>
          </p:nvCxnSpPr>
          <p:spPr>
            <a:xfrm>
              <a:off x="2641600" y="4953000"/>
              <a:ext cx="1054100" cy="0"/>
            </a:xfrm>
            <a:prstGeom prst="straightConnector1">
              <a:avLst/>
            </a:prstGeom>
            <a:noFill/>
            <a:ln cap="flat" cmpd="sng" w="12700">
              <a:solidFill>
                <a:srgbClr val="C00000"/>
              </a:solidFill>
              <a:prstDash val="solid"/>
              <a:miter lim="800000"/>
              <a:headEnd len="sm" w="sm" type="none"/>
              <a:tailEnd len="med" w="med" type="triangle"/>
            </a:ln>
          </p:spPr>
        </p:cxnSp>
      </p:grpSp>
      <p:grpSp>
        <p:nvGrpSpPr>
          <p:cNvPr id="5403" name="Google Shape;5403;p84"/>
          <p:cNvGrpSpPr/>
          <p:nvPr/>
        </p:nvGrpSpPr>
        <p:grpSpPr>
          <a:xfrm>
            <a:off x="1253574" y="1255484"/>
            <a:ext cx="9389026" cy="4030693"/>
            <a:chOff x="1253574" y="1255484"/>
            <a:chExt cx="9389026" cy="4030693"/>
          </a:xfrm>
        </p:grpSpPr>
        <p:sp>
          <p:nvSpPr>
            <p:cNvPr id="5404" name="Google Shape;5404;p84"/>
            <p:cNvSpPr txBox="1"/>
            <p:nvPr/>
          </p:nvSpPr>
          <p:spPr>
            <a:xfrm>
              <a:off x="8022674" y="1255484"/>
              <a:ext cx="261992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(aka:</a:t>
              </a:r>
              <a:r>
                <a:rPr b="0" i="0" lang="en-US" sz="2800" u="none" cap="none" strike="noStrike">
                  <a:solidFill>
                    <a:srgbClr val="CC0000"/>
                  </a:solidFill>
                  <a:latin typeface="Calibri"/>
                  <a:ea typeface="Calibri"/>
                  <a:cs typeface="Calibri"/>
                  <a:sym typeface="Calibri"/>
                </a:rPr>
                <a:t> flow table</a:t>
              </a:r>
              <a:r>
                <a:rPr b="0" i="0" lang="en-US" sz="2800" u="none" cap="none" strike="noStrike">
                  <a:solidFill>
                    <a:srgbClr val="000000"/>
                  </a:solidFill>
                  <a:latin typeface="Calibri"/>
                  <a:ea typeface="Calibri"/>
                  <a:cs typeface="Calibri"/>
                  <a:sym typeface="Calibri"/>
                </a:rPr>
                <a:t>)</a:t>
              </a:r>
              <a:endParaRPr/>
            </a:p>
          </p:txBody>
        </p:sp>
        <p:sp>
          <p:nvSpPr>
            <p:cNvPr id="5405" name="Google Shape;5405;p84"/>
            <p:cNvSpPr txBox="1"/>
            <p:nvPr/>
          </p:nvSpPr>
          <p:spPr>
            <a:xfrm>
              <a:off x="1253574" y="4978400"/>
              <a:ext cx="155312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(aka:</a:t>
              </a:r>
              <a:r>
                <a:rPr b="0" i="0" lang="en-US" sz="1400" u="none" cap="none" strike="noStrike">
                  <a:solidFill>
                    <a:srgbClr val="CC0000"/>
                  </a:solidFill>
                  <a:latin typeface="Calibri"/>
                  <a:ea typeface="Calibri"/>
                  <a:cs typeface="Calibri"/>
                  <a:sym typeface="Calibri"/>
                </a:rPr>
                <a:t> flow table</a:t>
              </a:r>
              <a:r>
                <a:rPr b="0" i="0" lang="en-US" sz="1400" u="none" cap="none" strike="noStrike">
                  <a:solidFill>
                    <a:srgbClr val="000000"/>
                  </a:solidFill>
                  <a:latin typeface="Calibri"/>
                  <a:ea typeface="Calibri"/>
                  <a:cs typeface="Calibri"/>
                  <a:sym typeface="Calibri"/>
                </a:rPr>
                <a:t>)</a:t>
              </a:r>
              <a:endParaRPr/>
            </a:p>
          </p:txBody>
        </p:sp>
      </p:grpSp>
      <p:sp>
        <p:nvSpPr>
          <p:cNvPr id="5406" name="Google Shape;5406;p84"/>
          <p:cNvSpPr txBox="1"/>
          <p:nvPr/>
        </p:nvSpPr>
        <p:spPr>
          <a:xfrm>
            <a:off x="836023" y="2139218"/>
            <a:ext cx="11259652" cy="523220"/>
          </a:xfrm>
          <a:prstGeom prst="rect">
            <a:avLst/>
          </a:prstGeom>
          <a:noFill/>
          <a:ln>
            <a:noFill/>
          </a:ln>
        </p:spPr>
        <p:txBody>
          <a:bodyPr anchorCtr="0" anchor="t" bIns="45700" lIns="91425" spcFirstLastPara="1" rIns="91425" wrap="square" tIns="45700">
            <a:spAutoFit/>
          </a:bodyPr>
          <a:lstStyle/>
          <a:p>
            <a:pPr indent="-292100" lvl="1" marL="914400" marR="0" rtl="0" algn="l">
              <a:lnSpc>
                <a:spcPct val="100000"/>
              </a:lnSpc>
              <a:spcBef>
                <a:spcPts val="0"/>
              </a:spcBef>
              <a:spcAft>
                <a:spcPts val="0"/>
              </a:spcAft>
              <a:buClr>
                <a:srgbClr val="0013A3"/>
              </a:buClr>
              <a:buSzPts val="2800"/>
              <a:buFont typeface="Arial"/>
              <a:buChar char="•"/>
            </a:pPr>
            <a:r>
              <a:rPr b="0" i="1" lang="en-US" sz="2800" u="none" cap="none" strike="noStrike">
                <a:solidFill>
                  <a:srgbClr val="0013A3"/>
                </a:solidFill>
                <a:latin typeface="Calibri"/>
                <a:ea typeface="Calibri"/>
                <a:cs typeface="Calibri"/>
                <a:sym typeface="Calibri"/>
              </a:rPr>
              <a:t>destination-based forwarding: </a:t>
            </a:r>
            <a:r>
              <a:rPr b="0" i="0" lang="en-US" sz="2800" u="none" cap="none" strike="noStrike">
                <a:solidFill>
                  <a:srgbClr val="000000"/>
                </a:solidFill>
                <a:latin typeface="Calibri"/>
                <a:ea typeface="Calibri"/>
                <a:cs typeface="Calibri"/>
                <a:sym typeface="Calibri"/>
              </a:rPr>
              <a:t>forward based on dest. IP address</a:t>
            </a:r>
            <a:endParaRPr/>
          </a:p>
        </p:txBody>
      </p:sp>
      <p:sp>
        <p:nvSpPr>
          <p:cNvPr id="5407" name="Google Shape;5407;p8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261"/>
                                        </p:tgtEl>
                                        <p:attrNameLst>
                                          <p:attrName>style.visibility</p:attrName>
                                        </p:attrNameLst>
                                      </p:cBhvr>
                                      <p:to>
                                        <p:strVal val="visible"/>
                                      </p:to>
                                    </p:set>
                                    <p:animEffect filter="fade" transition="in">
                                      <p:cBhvr>
                                        <p:cTn dur="500"/>
                                        <p:tgtEl>
                                          <p:spTgt spid="526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73"/>
                                        </p:tgtEl>
                                        <p:attrNameLst>
                                          <p:attrName>style.visibility</p:attrName>
                                        </p:attrNameLst>
                                      </p:cBhvr>
                                      <p:to>
                                        <p:strVal val="visible"/>
                                      </p:to>
                                    </p:set>
                                    <p:animEffect filter="fade" transition="in">
                                      <p:cBhvr>
                                        <p:cTn dur="1000"/>
                                        <p:tgtEl>
                                          <p:spTgt spid="5373"/>
                                        </p:tgtEl>
                                      </p:cBhvr>
                                    </p:animEffect>
                                  </p:childTnLst>
                                </p:cTn>
                              </p:par>
                              <p:par>
                                <p:cTn fill="hold" nodeType="withEffect" presetClass="entr" presetID="10" presetSubtype="0">
                                  <p:stCondLst>
                                    <p:cond delay="0"/>
                                  </p:stCondLst>
                                  <p:childTnLst>
                                    <p:set>
                                      <p:cBhvr>
                                        <p:cTn dur="1" fill="hold">
                                          <p:stCondLst>
                                            <p:cond delay="0"/>
                                          </p:stCondLst>
                                        </p:cTn>
                                        <p:tgtEl>
                                          <p:spTgt spid="5400"/>
                                        </p:tgtEl>
                                        <p:attrNameLst>
                                          <p:attrName>style.visibility</p:attrName>
                                        </p:attrNameLst>
                                      </p:cBhvr>
                                      <p:to>
                                        <p:strVal val="visible"/>
                                      </p:to>
                                    </p:set>
                                    <p:animEffect filter="fade" transition="in">
                                      <p:cBhvr>
                                        <p:cTn dur="500"/>
                                        <p:tgtEl>
                                          <p:spTgt spid="540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260"/>
                                        </p:tgtEl>
                                        <p:attrNameLst>
                                          <p:attrName>style.visibility</p:attrName>
                                        </p:attrNameLst>
                                      </p:cBhvr>
                                      <p:to>
                                        <p:strVal val="visible"/>
                                      </p:to>
                                    </p:set>
                                    <p:animEffect filter="fade" transition="in">
                                      <p:cBhvr>
                                        <p:cTn dur="500"/>
                                        <p:tgtEl>
                                          <p:spTgt spid="5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6"/>
                                        </p:tgtEl>
                                        <p:attrNameLst>
                                          <p:attrName>style.visibility</p:attrName>
                                        </p:attrNameLst>
                                      </p:cBhvr>
                                      <p:to>
                                        <p:strVal val="visible"/>
                                      </p:to>
                                    </p:set>
                                    <p:animEffect filter="fade" transition="in">
                                      <p:cBhvr>
                                        <p:cTn dur="500"/>
                                        <p:tgtEl>
                                          <p:spTgt spid="5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9"/>
                                        </p:tgtEl>
                                        <p:attrNameLst>
                                          <p:attrName>style.visibility</p:attrName>
                                        </p:attrNameLst>
                                      </p:cBhvr>
                                      <p:to>
                                        <p:strVal val="visible"/>
                                      </p:to>
                                    </p:set>
                                    <p:animEffect filter="fade" transition="in">
                                      <p:cBhvr>
                                        <p:cTn dur="500"/>
                                        <p:tgtEl>
                                          <p:spTgt spid="5399"/>
                                        </p:tgtEl>
                                      </p:cBhvr>
                                    </p:animEffect>
                                  </p:childTnLst>
                                </p:cTn>
                              </p:par>
                              <p:par>
                                <p:cTn fill="hold" nodeType="withEffect" presetClass="entr" presetID="10" presetSubtype="0">
                                  <p:stCondLst>
                                    <p:cond delay="0"/>
                                  </p:stCondLst>
                                  <p:childTnLst>
                                    <p:set>
                                      <p:cBhvr>
                                        <p:cTn dur="1" fill="hold">
                                          <p:stCondLst>
                                            <p:cond delay="0"/>
                                          </p:stCondLst>
                                        </p:cTn>
                                        <p:tgtEl>
                                          <p:spTgt spid="5403"/>
                                        </p:tgtEl>
                                        <p:attrNameLst>
                                          <p:attrName>style.visibility</p:attrName>
                                        </p:attrNameLst>
                                      </p:cBhvr>
                                      <p:to>
                                        <p:strVal val="visible"/>
                                      </p:to>
                                    </p:set>
                                    <p:animEffect filter="fade" transition="in">
                                      <p:cBhvr>
                                        <p:cTn dur="500"/>
                                        <p:tgtEl>
                                          <p:spTgt spid="54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3"/>
          <p:cNvSpPr txBox="1"/>
          <p:nvPr>
            <p:ph type="title"/>
          </p:nvPr>
        </p:nvSpPr>
        <p:spPr>
          <a:xfrm>
            <a:off x="417576" y="261255"/>
            <a:ext cx="11213592" cy="8946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0000A3"/>
              </a:buClr>
              <a:buSzPct val="100000"/>
              <a:buFont typeface="Calibri"/>
              <a:buNone/>
            </a:pPr>
            <a:r>
              <a:rPr lang="en-US" sz="4800"/>
              <a:t>Software-Defined Networking (SDN) control plane</a:t>
            </a:r>
            <a:endParaRPr/>
          </a:p>
        </p:txBody>
      </p:sp>
      <p:sp>
        <p:nvSpPr>
          <p:cNvPr id="905" name="Google Shape;905;p13"/>
          <p:cNvSpPr txBox="1"/>
          <p:nvPr/>
        </p:nvSpPr>
        <p:spPr>
          <a:xfrm>
            <a:off x="292609" y="1064529"/>
            <a:ext cx="1131073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Remote controller computes, installs forwarding tables in routers</a:t>
            </a:r>
            <a:endParaRPr/>
          </a:p>
        </p:txBody>
      </p:sp>
      <p:grpSp>
        <p:nvGrpSpPr>
          <p:cNvPr id="906" name="Google Shape;906;p13"/>
          <p:cNvGrpSpPr/>
          <p:nvPr/>
        </p:nvGrpSpPr>
        <p:grpSpPr>
          <a:xfrm>
            <a:off x="3203430" y="1967880"/>
            <a:ext cx="6027738" cy="1439862"/>
            <a:chOff x="1492879" y="2061336"/>
            <a:chExt cx="6027737" cy="1440135"/>
          </a:xfrm>
        </p:grpSpPr>
        <p:sp>
          <p:nvSpPr>
            <p:cNvPr id="907" name="Google Shape;907;p13"/>
            <p:cNvSpPr/>
            <p:nvPr/>
          </p:nvSpPr>
          <p:spPr>
            <a:xfrm>
              <a:off x="1929442" y="2064512"/>
              <a:ext cx="5043486" cy="1017780"/>
            </a:xfrm>
            <a:prstGeom prst="rect">
              <a:avLst/>
            </a:prstGeom>
            <a:solidFill>
              <a:srgbClr val="D0D0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908" name="Google Shape;908;p13"/>
            <p:cNvSpPr/>
            <p:nvPr/>
          </p:nvSpPr>
          <p:spPr>
            <a:xfrm>
              <a:off x="1740529" y="2067687"/>
              <a:ext cx="198438" cy="1386150"/>
            </a:xfrm>
            <a:custGeom>
              <a:rect b="b" l="l" r="r" t="t"/>
              <a:pathLst>
                <a:path extrusionOk="0" h="1385496" w="199855">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rgbClr val="F2F2F2"/>
                </a:gs>
                <a:gs pos="100000">
                  <a:srgbClr val="D0D0F4"/>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909" name="Google Shape;909;p13"/>
            <p:cNvSpPr/>
            <p:nvPr/>
          </p:nvSpPr>
          <p:spPr>
            <a:xfrm flipH="1">
              <a:off x="6969753" y="2061336"/>
              <a:ext cx="219075" cy="1370272"/>
            </a:xfrm>
            <a:custGeom>
              <a:rect b="b" l="l" r="r" t="t"/>
              <a:pathLst>
                <a:path extrusionOk="0" h="1370199" w="22023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rgbClr val="D0D0F4"/>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grpSp>
          <p:nvGrpSpPr>
            <p:cNvPr id="910" name="Google Shape;910;p13"/>
            <p:cNvGrpSpPr/>
            <p:nvPr/>
          </p:nvGrpSpPr>
          <p:grpSpPr>
            <a:xfrm>
              <a:off x="1492879" y="2820676"/>
              <a:ext cx="338137" cy="653816"/>
              <a:chOff x="4140" y="429"/>
              <a:chExt cx="1425" cy="2396"/>
            </a:xfrm>
          </p:grpSpPr>
          <p:sp>
            <p:nvSpPr>
              <p:cNvPr id="911" name="Google Shape;911;p1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12" name="Google Shape;912;p13"/>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3" name="Google Shape;913;p1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14" name="Google Shape;914;p1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15" name="Google Shape;915;p13"/>
              <p:cNvSpPr/>
              <p:nvPr/>
            </p:nvSpPr>
            <p:spPr>
              <a:xfrm>
                <a:off x="4210" y="690"/>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16" name="Google Shape;916;p13"/>
              <p:cNvGrpSpPr/>
              <p:nvPr/>
            </p:nvGrpSpPr>
            <p:grpSpPr>
              <a:xfrm>
                <a:off x="4748" y="666"/>
                <a:ext cx="578" cy="150"/>
                <a:chOff x="613" y="2566"/>
                <a:chExt cx="721" cy="144"/>
              </a:xfrm>
            </p:grpSpPr>
            <p:sp>
              <p:nvSpPr>
                <p:cNvPr id="917" name="Google Shape;917;p13"/>
                <p:cNvSpPr/>
                <p:nvPr/>
              </p:nvSpPr>
              <p:spPr>
                <a:xfrm>
                  <a:off x="613" y="2566"/>
                  <a:ext cx="721" cy="14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8" name="Google Shape;918;p13"/>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19" name="Google Shape;919;p13"/>
              <p:cNvSpPr/>
              <p:nvPr/>
            </p:nvSpPr>
            <p:spPr>
              <a:xfrm>
                <a:off x="4220" y="1022"/>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20" name="Google Shape;920;p13"/>
              <p:cNvGrpSpPr/>
              <p:nvPr/>
            </p:nvGrpSpPr>
            <p:grpSpPr>
              <a:xfrm>
                <a:off x="4748" y="990"/>
                <a:ext cx="578" cy="134"/>
                <a:chOff x="615" y="2564"/>
                <a:chExt cx="721" cy="139"/>
              </a:xfrm>
            </p:grpSpPr>
            <p:sp>
              <p:nvSpPr>
                <p:cNvPr id="921" name="Google Shape;921;p13"/>
                <p:cNvSpPr/>
                <p:nvPr/>
              </p:nvSpPr>
              <p:spPr>
                <a:xfrm>
                  <a:off x="615" y="2564"/>
                  <a:ext cx="721"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2" name="Google Shape;922;p13"/>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23" name="Google Shape;923;p13"/>
              <p:cNvSpPr/>
              <p:nvPr/>
            </p:nvSpPr>
            <p:spPr>
              <a:xfrm>
                <a:off x="4220" y="1354"/>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4" name="Google Shape;924;p13"/>
              <p:cNvSpPr/>
              <p:nvPr/>
            </p:nvSpPr>
            <p:spPr>
              <a:xfrm>
                <a:off x="4230" y="1655"/>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25" name="Google Shape;925;p13"/>
              <p:cNvGrpSpPr/>
              <p:nvPr/>
            </p:nvGrpSpPr>
            <p:grpSpPr>
              <a:xfrm>
                <a:off x="4738" y="1647"/>
                <a:ext cx="578" cy="135"/>
                <a:chOff x="618" y="2586"/>
                <a:chExt cx="720" cy="124"/>
              </a:xfrm>
            </p:grpSpPr>
            <p:sp>
              <p:nvSpPr>
                <p:cNvPr id="926" name="Google Shape;926;p13"/>
                <p:cNvSpPr/>
                <p:nvPr/>
              </p:nvSpPr>
              <p:spPr>
                <a:xfrm>
                  <a:off x="618" y="2586"/>
                  <a:ext cx="720" cy="12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7" name="Google Shape;927;p13"/>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28" name="Google Shape;928;p1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929" name="Google Shape;929;p13"/>
              <p:cNvGrpSpPr/>
              <p:nvPr/>
            </p:nvGrpSpPr>
            <p:grpSpPr>
              <a:xfrm>
                <a:off x="4738" y="1330"/>
                <a:ext cx="588" cy="134"/>
                <a:chOff x="613" y="2571"/>
                <a:chExt cx="732" cy="134"/>
              </a:xfrm>
            </p:grpSpPr>
            <p:sp>
              <p:nvSpPr>
                <p:cNvPr id="930" name="Google Shape;930;p13"/>
                <p:cNvSpPr/>
                <p:nvPr/>
              </p:nvSpPr>
              <p:spPr>
                <a:xfrm>
                  <a:off x="613" y="2571"/>
                  <a:ext cx="732" cy="13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1" name="Google Shape;931;p13"/>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32" name="Google Shape;932;p13"/>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3" name="Google Shape;933;p1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34" name="Google Shape;934;p1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35" name="Google Shape;935;p13"/>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6" name="Google Shape;936;p1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37" name="Google Shape;937;p13"/>
              <p:cNvSpPr/>
              <p:nvPr/>
            </p:nvSpPr>
            <p:spPr>
              <a:xfrm>
                <a:off x="4140" y="2675"/>
                <a:ext cx="1196" cy="150"/>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8" name="Google Shape;938;p13"/>
              <p:cNvSpPr/>
              <p:nvPr/>
            </p:nvSpPr>
            <p:spPr>
              <a:xfrm>
                <a:off x="4210" y="2714"/>
                <a:ext cx="1066" cy="79"/>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9" name="Google Shape;939;p13"/>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0" name="Google Shape;940;p13"/>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941" name="Google Shape;941;p13"/>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2" name="Google Shape;942;p13"/>
              <p:cNvSpPr/>
              <p:nvPr/>
            </p:nvSpPr>
            <p:spPr>
              <a:xfrm>
                <a:off x="5067" y="1837"/>
                <a:ext cx="80" cy="759"/>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943" name="Google Shape;943;p13"/>
            <p:cNvGrpSpPr/>
            <p:nvPr/>
          </p:nvGrpSpPr>
          <p:grpSpPr>
            <a:xfrm>
              <a:off x="7182479" y="2847655"/>
              <a:ext cx="338137" cy="653816"/>
              <a:chOff x="4140" y="429"/>
              <a:chExt cx="1425" cy="2396"/>
            </a:xfrm>
          </p:grpSpPr>
          <p:sp>
            <p:nvSpPr>
              <p:cNvPr id="944" name="Google Shape;944;p1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45" name="Google Shape;945;p13"/>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46" name="Google Shape;946;p1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47" name="Google Shape;947;p1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48" name="Google Shape;948;p13"/>
              <p:cNvSpPr/>
              <p:nvPr/>
            </p:nvSpPr>
            <p:spPr>
              <a:xfrm>
                <a:off x="4210" y="690"/>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49" name="Google Shape;949;p13"/>
              <p:cNvGrpSpPr/>
              <p:nvPr/>
            </p:nvGrpSpPr>
            <p:grpSpPr>
              <a:xfrm>
                <a:off x="4748" y="666"/>
                <a:ext cx="578" cy="150"/>
                <a:chOff x="613" y="2566"/>
                <a:chExt cx="721" cy="144"/>
              </a:xfrm>
            </p:grpSpPr>
            <p:sp>
              <p:nvSpPr>
                <p:cNvPr id="950" name="Google Shape;950;p13"/>
                <p:cNvSpPr/>
                <p:nvPr/>
              </p:nvSpPr>
              <p:spPr>
                <a:xfrm>
                  <a:off x="613" y="2566"/>
                  <a:ext cx="721" cy="14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1" name="Google Shape;951;p13"/>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52" name="Google Shape;952;p13"/>
              <p:cNvSpPr/>
              <p:nvPr/>
            </p:nvSpPr>
            <p:spPr>
              <a:xfrm>
                <a:off x="4220" y="1022"/>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53" name="Google Shape;953;p13"/>
              <p:cNvGrpSpPr/>
              <p:nvPr/>
            </p:nvGrpSpPr>
            <p:grpSpPr>
              <a:xfrm>
                <a:off x="4748" y="990"/>
                <a:ext cx="578" cy="134"/>
                <a:chOff x="615" y="2564"/>
                <a:chExt cx="721" cy="139"/>
              </a:xfrm>
            </p:grpSpPr>
            <p:sp>
              <p:nvSpPr>
                <p:cNvPr id="954" name="Google Shape;954;p13"/>
                <p:cNvSpPr/>
                <p:nvPr/>
              </p:nvSpPr>
              <p:spPr>
                <a:xfrm>
                  <a:off x="615" y="2564"/>
                  <a:ext cx="721"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5" name="Google Shape;955;p13"/>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56" name="Google Shape;956;p13"/>
              <p:cNvSpPr/>
              <p:nvPr/>
            </p:nvSpPr>
            <p:spPr>
              <a:xfrm>
                <a:off x="4220" y="1354"/>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57" name="Google Shape;957;p13"/>
              <p:cNvSpPr/>
              <p:nvPr/>
            </p:nvSpPr>
            <p:spPr>
              <a:xfrm>
                <a:off x="4230" y="1655"/>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958" name="Google Shape;958;p13"/>
              <p:cNvGrpSpPr/>
              <p:nvPr/>
            </p:nvGrpSpPr>
            <p:grpSpPr>
              <a:xfrm>
                <a:off x="4738" y="1647"/>
                <a:ext cx="578" cy="135"/>
                <a:chOff x="618" y="2586"/>
                <a:chExt cx="720" cy="124"/>
              </a:xfrm>
            </p:grpSpPr>
            <p:sp>
              <p:nvSpPr>
                <p:cNvPr id="959" name="Google Shape;959;p13"/>
                <p:cNvSpPr/>
                <p:nvPr/>
              </p:nvSpPr>
              <p:spPr>
                <a:xfrm>
                  <a:off x="618" y="2586"/>
                  <a:ext cx="720" cy="12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0" name="Google Shape;960;p13"/>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61" name="Google Shape;961;p1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962" name="Google Shape;962;p13"/>
              <p:cNvGrpSpPr/>
              <p:nvPr/>
            </p:nvGrpSpPr>
            <p:grpSpPr>
              <a:xfrm>
                <a:off x="4738" y="1330"/>
                <a:ext cx="588" cy="134"/>
                <a:chOff x="613" y="2571"/>
                <a:chExt cx="732" cy="134"/>
              </a:xfrm>
            </p:grpSpPr>
            <p:sp>
              <p:nvSpPr>
                <p:cNvPr id="963" name="Google Shape;963;p13"/>
                <p:cNvSpPr/>
                <p:nvPr/>
              </p:nvSpPr>
              <p:spPr>
                <a:xfrm>
                  <a:off x="613" y="2571"/>
                  <a:ext cx="732" cy="13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4" name="Google Shape;964;p13"/>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965" name="Google Shape;965;p13"/>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6" name="Google Shape;966;p1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67" name="Google Shape;967;p1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68" name="Google Shape;968;p13"/>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9" name="Google Shape;969;p1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970" name="Google Shape;970;p13"/>
              <p:cNvSpPr/>
              <p:nvPr/>
            </p:nvSpPr>
            <p:spPr>
              <a:xfrm>
                <a:off x="4140" y="2675"/>
                <a:ext cx="1196" cy="150"/>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1" name="Google Shape;971;p13"/>
              <p:cNvSpPr/>
              <p:nvPr/>
            </p:nvSpPr>
            <p:spPr>
              <a:xfrm>
                <a:off x="4210" y="2714"/>
                <a:ext cx="1066" cy="79"/>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2" name="Google Shape;972;p13"/>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3" name="Google Shape;973;p13"/>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974" name="Google Shape;974;p13"/>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75" name="Google Shape;975;p13"/>
              <p:cNvSpPr/>
              <p:nvPr/>
            </p:nvSpPr>
            <p:spPr>
              <a:xfrm>
                <a:off x="5067" y="1837"/>
                <a:ext cx="80" cy="759"/>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sp>
        <p:nvSpPr>
          <p:cNvPr id="976" name="Google Shape;976;p13"/>
          <p:cNvSpPr/>
          <p:nvPr/>
        </p:nvSpPr>
        <p:spPr>
          <a:xfrm>
            <a:off x="4341668" y="5696917"/>
            <a:ext cx="4027487" cy="939800"/>
          </a:xfrm>
          <a:custGeom>
            <a:rect b="b" l="l" r="r" t="t"/>
            <a:pathLst>
              <a:path extrusionOk="0" h="10125" w="10001">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977" name="Google Shape;977;p13"/>
          <p:cNvCxnSpPr/>
          <p:nvPr/>
        </p:nvCxnSpPr>
        <p:spPr>
          <a:xfrm flipH="1" rot="10800000">
            <a:off x="5011593" y="5847730"/>
            <a:ext cx="1316037" cy="131762"/>
          </a:xfrm>
          <a:prstGeom prst="straightConnector1">
            <a:avLst/>
          </a:prstGeom>
          <a:noFill/>
          <a:ln cap="flat" cmpd="sng" w="12700">
            <a:solidFill>
              <a:srgbClr val="000000"/>
            </a:solidFill>
            <a:prstDash val="solid"/>
            <a:round/>
            <a:headEnd len="sm" w="sm" type="none"/>
            <a:tailEnd len="sm" w="sm" type="none"/>
          </a:ln>
        </p:spPr>
      </p:cxnSp>
      <p:cxnSp>
        <p:nvCxnSpPr>
          <p:cNvPr id="978" name="Google Shape;978;p13"/>
          <p:cNvCxnSpPr/>
          <p:nvPr/>
        </p:nvCxnSpPr>
        <p:spPr>
          <a:xfrm>
            <a:off x="4900468" y="6035055"/>
            <a:ext cx="2259012" cy="298450"/>
          </a:xfrm>
          <a:prstGeom prst="straightConnector1">
            <a:avLst/>
          </a:prstGeom>
          <a:noFill/>
          <a:ln cap="flat" cmpd="sng" w="12700">
            <a:solidFill>
              <a:srgbClr val="000000"/>
            </a:solidFill>
            <a:prstDash val="solid"/>
            <a:round/>
            <a:headEnd len="sm" w="sm" type="none"/>
            <a:tailEnd len="sm" w="sm" type="none"/>
          </a:ln>
        </p:spPr>
      </p:cxnSp>
      <p:cxnSp>
        <p:nvCxnSpPr>
          <p:cNvPr id="979" name="Google Shape;979;p13"/>
          <p:cNvCxnSpPr/>
          <p:nvPr/>
        </p:nvCxnSpPr>
        <p:spPr>
          <a:xfrm>
            <a:off x="4913168" y="6139830"/>
            <a:ext cx="714375" cy="276225"/>
          </a:xfrm>
          <a:prstGeom prst="straightConnector1">
            <a:avLst/>
          </a:prstGeom>
          <a:noFill/>
          <a:ln cap="flat" cmpd="sng" w="12700">
            <a:solidFill>
              <a:srgbClr val="000000"/>
            </a:solidFill>
            <a:prstDash val="solid"/>
            <a:round/>
            <a:headEnd len="sm" w="sm" type="none"/>
            <a:tailEnd len="sm" w="sm" type="none"/>
          </a:ln>
        </p:spPr>
      </p:cxnSp>
      <p:cxnSp>
        <p:nvCxnSpPr>
          <p:cNvPr id="980" name="Google Shape;980;p13"/>
          <p:cNvCxnSpPr/>
          <p:nvPr/>
        </p:nvCxnSpPr>
        <p:spPr>
          <a:xfrm flipH="1" rot="10800000">
            <a:off x="5930755" y="6333505"/>
            <a:ext cx="1247775" cy="82550"/>
          </a:xfrm>
          <a:prstGeom prst="straightConnector1">
            <a:avLst/>
          </a:prstGeom>
          <a:noFill/>
          <a:ln cap="flat" cmpd="sng" w="12700">
            <a:solidFill>
              <a:srgbClr val="000000"/>
            </a:solidFill>
            <a:prstDash val="solid"/>
            <a:round/>
            <a:headEnd len="sm" w="sm" type="none"/>
            <a:tailEnd len="sm" w="sm" type="none"/>
          </a:ln>
        </p:spPr>
      </p:cxnSp>
      <p:cxnSp>
        <p:nvCxnSpPr>
          <p:cNvPr id="981" name="Google Shape;981;p13"/>
          <p:cNvCxnSpPr/>
          <p:nvPr/>
        </p:nvCxnSpPr>
        <p:spPr>
          <a:xfrm>
            <a:off x="6591155" y="5881067"/>
            <a:ext cx="1057275" cy="123825"/>
          </a:xfrm>
          <a:prstGeom prst="straightConnector1">
            <a:avLst/>
          </a:prstGeom>
          <a:noFill/>
          <a:ln cap="flat" cmpd="sng" w="12700">
            <a:solidFill>
              <a:srgbClr val="000000"/>
            </a:solidFill>
            <a:prstDash val="solid"/>
            <a:round/>
            <a:headEnd len="sm" w="sm" type="none"/>
            <a:tailEnd len="sm" w="sm" type="none"/>
          </a:ln>
        </p:spPr>
      </p:cxnSp>
      <p:cxnSp>
        <p:nvCxnSpPr>
          <p:cNvPr id="982" name="Google Shape;982;p13"/>
          <p:cNvCxnSpPr/>
          <p:nvPr/>
        </p:nvCxnSpPr>
        <p:spPr>
          <a:xfrm flipH="1" rot="10800000">
            <a:off x="5875193" y="6035055"/>
            <a:ext cx="1790700" cy="298450"/>
          </a:xfrm>
          <a:prstGeom prst="straightConnector1">
            <a:avLst/>
          </a:prstGeom>
          <a:noFill/>
          <a:ln cap="flat" cmpd="sng" w="12700">
            <a:solidFill>
              <a:srgbClr val="000000"/>
            </a:solidFill>
            <a:prstDash val="solid"/>
            <a:round/>
            <a:headEnd len="sm" w="sm" type="none"/>
            <a:tailEnd len="sm" w="sm" type="none"/>
          </a:ln>
        </p:spPr>
      </p:cxnSp>
      <p:cxnSp>
        <p:nvCxnSpPr>
          <p:cNvPr id="983" name="Google Shape;983;p13"/>
          <p:cNvCxnSpPr/>
          <p:nvPr/>
        </p:nvCxnSpPr>
        <p:spPr>
          <a:xfrm flipH="1" rot="10800000">
            <a:off x="7202343" y="6063630"/>
            <a:ext cx="588962" cy="269875"/>
          </a:xfrm>
          <a:prstGeom prst="straightConnector1">
            <a:avLst/>
          </a:prstGeom>
          <a:noFill/>
          <a:ln cap="flat" cmpd="sng" w="12700">
            <a:solidFill>
              <a:srgbClr val="000000"/>
            </a:solidFill>
            <a:prstDash val="solid"/>
            <a:round/>
            <a:headEnd len="sm" w="sm" type="none"/>
            <a:tailEnd len="sm" w="sm" type="none"/>
          </a:ln>
        </p:spPr>
      </p:cxnSp>
      <p:cxnSp>
        <p:nvCxnSpPr>
          <p:cNvPr id="984" name="Google Shape;984;p13"/>
          <p:cNvCxnSpPr/>
          <p:nvPr/>
        </p:nvCxnSpPr>
        <p:spPr>
          <a:xfrm>
            <a:off x="6345093" y="5847730"/>
            <a:ext cx="814387" cy="401637"/>
          </a:xfrm>
          <a:prstGeom prst="straightConnector1">
            <a:avLst/>
          </a:prstGeom>
          <a:noFill/>
          <a:ln cap="flat" cmpd="sng" w="12700">
            <a:solidFill>
              <a:srgbClr val="000000"/>
            </a:solidFill>
            <a:prstDash val="solid"/>
            <a:round/>
            <a:headEnd len="sm" w="sm" type="none"/>
            <a:tailEnd len="sm" w="sm" type="none"/>
          </a:ln>
        </p:spPr>
      </p:cxnSp>
      <p:grpSp>
        <p:nvGrpSpPr>
          <p:cNvPr id="985" name="Google Shape;985;p13"/>
          <p:cNvGrpSpPr/>
          <p:nvPr/>
        </p:nvGrpSpPr>
        <p:grpSpPr>
          <a:xfrm>
            <a:off x="3274868" y="2950542"/>
            <a:ext cx="6978650" cy="1096963"/>
            <a:chOff x="1526216" y="3003498"/>
            <a:chExt cx="6978041" cy="1096962"/>
          </a:xfrm>
        </p:grpSpPr>
        <p:sp>
          <p:nvSpPr>
            <p:cNvPr id="986" name="Google Shape;986;p13"/>
            <p:cNvSpPr txBox="1"/>
            <p:nvPr/>
          </p:nvSpPr>
          <p:spPr>
            <a:xfrm>
              <a:off x="7714291" y="3628973"/>
              <a:ext cx="595313" cy="471487"/>
            </a:xfrm>
            <a:prstGeom prst="rect">
              <a:avLst/>
            </a:prstGeom>
            <a:noFill/>
            <a:ln>
              <a:noFill/>
            </a:ln>
          </p:spPr>
          <p:txBody>
            <a:bodyPr anchorCtr="0" anchor="t" bIns="45700" lIns="91425" spcFirstLastPara="1" rIns="91425" wrap="square" tIns="45700">
              <a:spAutoFit/>
            </a:bodyPr>
            <a:lstStyle/>
            <a:p>
              <a:pPr indent="0" lvl="0" marL="0" marR="0" rtl="0" algn="ctr">
                <a:lnSpc>
                  <a:spcPct val="104499"/>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data</a:t>
              </a:r>
              <a:endParaRPr/>
            </a:p>
            <a:p>
              <a:pPr indent="0" lvl="0" marL="0" marR="0" rtl="0" algn="ctr">
                <a:lnSpc>
                  <a:spcPct val="104499"/>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plane</a:t>
              </a:r>
              <a:endParaRPr/>
            </a:p>
          </p:txBody>
        </p:sp>
        <p:sp>
          <p:nvSpPr>
            <p:cNvPr id="987" name="Google Shape;987;p13"/>
            <p:cNvSpPr txBox="1"/>
            <p:nvPr/>
          </p:nvSpPr>
          <p:spPr>
            <a:xfrm>
              <a:off x="7728579" y="3003498"/>
              <a:ext cx="709612" cy="471487"/>
            </a:xfrm>
            <a:prstGeom prst="rect">
              <a:avLst/>
            </a:prstGeom>
            <a:noFill/>
            <a:ln>
              <a:noFill/>
            </a:ln>
          </p:spPr>
          <p:txBody>
            <a:bodyPr anchorCtr="0" anchor="t" bIns="45700" lIns="91425" spcFirstLastPara="1" rIns="91425" wrap="square" tIns="45700">
              <a:spAutoFit/>
            </a:bodyPr>
            <a:lstStyle/>
            <a:p>
              <a:pPr indent="0" lvl="0" marL="0" marR="0" rtl="0" algn="ctr">
                <a:lnSpc>
                  <a:spcPct val="104499"/>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control</a:t>
              </a:r>
              <a:endParaRPr/>
            </a:p>
            <a:p>
              <a:pPr indent="0" lvl="0" marL="0" marR="0" rtl="0" algn="ctr">
                <a:lnSpc>
                  <a:spcPct val="104499"/>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plane</a:t>
              </a:r>
              <a:endParaRPr/>
            </a:p>
          </p:txBody>
        </p:sp>
        <p:cxnSp>
          <p:nvCxnSpPr>
            <p:cNvPr id="988" name="Google Shape;988;p13"/>
            <p:cNvCxnSpPr/>
            <p:nvPr/>
          </p:nvCxnSpPr>
          <p:spPr>
            <a:xfrm flipH="1" rot="10800000">
              <a:off x="1526216" y="3579760"/>
              <a:ext cx="6978041" cy="11112"/>
            </a:xfrm>
            <a:prstGeom prst="straightConnector1">
              <a:avLst/>
            </a:prstGeom>
            <a:noFill/>
            <a:ln cap="flat" cmpd="sng" w="25400">
              <a:solidFill>
                <a:srgbClr val="000000"/>
              </a:solidFill>
              <a:prstDash val="dash"/>
              <a:round/>
              <a:headEnd len="sm" w="sm" type="none"/>
              <a:tailEnd len="sm" w="sm" type="none"/>
            </a:ln>
          </p:spPr>
        </p:cxnSp>
      </p:grpSp>
      <p:grpSp>
        <p:nvGrpSpPr>
          <p:cNvPr id="989" name="Google Shape;989;p13"/>
          <p:cNvGrpSpPr/>
          <p:nvPr/>
        </p:nvGrpSpPr>
        <p:grpSpPr>
          <a:xfrm>
            <a:off x="4186093" y="2682255"/>
            <a:ext cx="4295775" cy="320675"/>
            <a:chOff x="2433511" y="2792111"/>
            <a:chExt cx="4296530" cy="320561"/>
          </a:xfrm>
        </p:grpSpPr>
        <p:grpSp>
          <p:nvGrpSpPr>
            <p:cNvPr id="990" name="Google Shape;990;p13"/>
            <p:cNvGrpSpPr/>
            <p:nvPr/>
          </p:nvGrpSpPr>
          <p:grpSpPr>
            <a:xfrm>
              <a:off x="2433511" y="2793697"/>
              <a:ext cx="349311" cy="317387"/>
              <a:chOff x="2931664" y="3912203"/>
              <a:chExt cx="430525" cy="329314"/>
            </a:xfrm>
          </p:grpSpPr>
          <p:sp>
            <p:nvSpPr>
              <p:cNvPr id="991" name="Google Shape;991;p13"/>
              <p:cNvSpPr/>
              <p:nvPr/>
            </p:nvSpPr>
            <p:spPr>
              <a:xfrm>
                <a:off x="2937534" y="3912203"/>
                <a:ext cx="424655" cy="329314"/>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992" name="Google Shape;992;p13"/>
              <p:cNvCxnSpPr/>
              <p:nvPr/>
            </p:nvCxnSpPr>
            <p:spPr>
              <a:xfrm>
                <a:off x="2931664" y="4004411"/>
                <a:ext cx="424654" cy="0"/>
              </a:xfrm>
              <a:prstGeom prst="straightConnector1">
                <a:avLst/>
              </a:prstGeom>
              <a:noFill/>
              <a:ln cap="flat" cmpd="sng" w="9525">
                <a:solidFill>
                  <a:srgbClr val="CC0000"/>
                </a:solidFill>
                <a:prstDash val="solid"/>
                <a:round/>
                <a:headEnd len="sm" w="sm" type="none"/>
                <a:tailEnd len="sm" w="sm" type="none"/>
              </a:ln>
            </p:spPr>
          </p:cxnSp>
          <p:cxnSp>
            <p:nvCxnSpPr>
              <p:cNvPr id="993" name="Google Shape;993;p13"/>
              <p:cNvCxnSpPr/>
              <p:nvPr/>
            </p:nvCxnSpPr>
            <p:spPr>
              <a:xfrm>
                <a:off x="2931664" y="4066980"/>
                <a:ext cx="424654" cy="0"/>
              </a:xfrm>
              <a:prstGeom prst="straightConnector1">
                <a:avLst/>
              </a:prstGeom>
              <a:noFill/>
              <a:ln cap="flat" cmpd="sng" w="9525">
                <a:solidFill>
                  <a:srgbClr val="CC0000"/>
                </a:solidFill>
                <a:prstDash val="solid"/>
                <a:round/>
                <a:headEnd len="sm" w="sm" type="none"/>
                <a:tailEnd len="sm" w="sm" type="none"/>
              </a:ln>
            </p:spPr>
          </p:cxnSp>
          <p:cxnSp>
            <p:nvCxnSpPr>
              <p:cNvPr id="994" name="Google Shape;994;p13"/>
              <p:cNvCxnSpPr>
                <a:stCxn id="991" idx="2"/>
              </p:cNvCxnSpPr>
              <p:nvPr/>
            </p:nvCxnSpPr>
            <p:spPr>
              <a:xfrm rot="10800000">
                <a:off x="3149862" y="4004517"/>
                <a:ext cx="0" cy="237000"/>
              </a:xfrm>
              <a:prstGeom prst="straightConnector1">
                <a:avLst/>
              </a:prstGeom>
              <a:noFill/>
              <a:ln cap="flat" cmpd="sng" w="9525">
                <a:solidFill>
                  <a:srgbClr val="CC0000"/>
                </a:solidFill>
                <a:prstDash val="solid"/>
                <a:round/>
                <a:headEnd len="sm" w="sm" type="none"/>
                <a:tailEnd len="sm" w="sm" type="none"/>
              </a:ln>
            </p:spPr>
          </p:cxnSp>
        </p:grpSp>
        <p:grpSp>
          <p:nvGrpSpPr>
            <p:cNvPr id="995" name="Google Shape;995;p13"/>
            <p:cNvGrpSpPr/>
            <p:nvPr/>
          </p:nvGrpSpPr>
          <p:grpSpPr>
            <a:xfrm>
              <a:off x="3348072" y="2792111"/>
              <a:ext cx="350899" cy="317387"/>
              <a:chOff x="2930935" y="3912603"/>
              <a:chExt cx="430525" cy="329314"/>
            </a:xfrm>
          </p:grpSpPr>
          <p:sp>
            <p:nvSpPr>
              <p:cNvPr id="996" name="Google Shape;996;p13"/>
              <p:cNvSpPr/>
              <p:nvPr/>
            </p:nvSpPr>
            <p:spPr>
              <a:xfrm>
                <a:off x="2936779" y="3912603"/>
                <a:ext cx="424681" cy="329314"/>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997" name="Google Shape;997;p13"/>
              <p:cNvCxnSpPr/>
              <p:nvPr/>
            </p:nvCxnSpPr>
            <p:spPr>
              <a:xfrm>
                <a:off x="2930935" y="4004811"/>
                <a:ext cx="424681" cy="0"/>
              </a:xfrm>
              <a:prstGeom prst="straightConnector1">
                <a:avLst/>
              </a:prstGeom>
              <a:noFill/>
              <a:ln cap="flat" cmpd="sng" w="9525">
                <a:solidFill>
                  <a:srgbClr val="CC0000"/>
                </a:solidFill>
                <a:prstDash val="solid"/>
                <a:round/>
                <a:headEnd len="sm" w="sm" type="none"/>
                <a:tailEnd len="sm" w="sm" type="none"/>
              </a:ln>
            </p:spPr>
          </p:cxnSp>
          <p:cxnSp>
            <p:nvCxnSpPr>
              <p:cNvPr id="998" name="Google Shape;998;p13"/>
              <p:cNvCxnSpPr/>
              <p:nvPr/>
            </p:nvCxnSpPr>
            <p:spPr>
              <a:xfrm>
                <a:off x="2930935" y="4067381"/>
                <a:ext cx="424681" cy="0"/>
              </a:xfrm>
              <a:prstGeom prst="straightConnector1">
                <a:avLst/>
              </a:prstGeom>
              <a:noFill/>
              <a:ln cap="flat" cmpd="sng" w="9525">
                <a:solidFill>
                  <a:srgbClr val="CC0000"/>
                </a:solidFill>
                <a:prstDash val="solid"/>
                <a:round/>
                <a:headEnd len="sm" w="sm" type="none"/>
                <a:tailEnd len="sm" w="sm" type="none"/>
              </a:ln>
            </p:spPr>
          </p:cxnSp>
          <p:cxnSp>
            <p:nvCxnSpPr>
              <p:cNvPr id="999" name="Google Shape;999;p13"/>
              <p:cNvCxnSpPr>
                <a:stCxn id="996" idx="2"/>
              </p:cNvCxnSpPr>
              <p:nvPr/>
            </p:nvCxnSpPr>
            <p:spPr>
              <a:xfrm rot="10800000">
                <a:off x="3147320" y="4004917"/>
                <a:ext cx="1800" cy="237000"/>
              </a:xfrm>
              <a:prstGeom prst="straightConnector1">
                <a:avLst/>
              </a:prstGeom>
              <a:noFill/>
              <a:ln cap="flat" cmpd="sng" w="9525">
                <a:solidFill>
                  <a:srgbClr val="CC0000"/>
                </a:solidFill>
                <a:prstDash val="solid"/>
                <a:round/>
                <a:headEnd len="sm" w="sm" type="none"/>
                <a:tailEnd len="sm" w="sm" type="none"/>
              </a:ln>
            </p:spPr>
          </p:cxnSp>
        </p:grpSp>
        <p:grpSp>
          <p:nvGrpSpPr>
            <p:cNvPr id="1000" name="Google Shape;1000;p13"/>
            <p:cNvGrpSpPr/>
            <p:nvPr/>
          </p:nvGrpSpPr>
          <p:grpSpPr>
            <a:xfrm>
              <a:off x="4181655" y="2792111"/>
              <a:ext cx="350900" cy="317387"/>
              <a:chOff x="2931113" y="3912603"/>
              <a:chExt cx="430527" cy="329314"/>
            </a:xfrm>
          </p:grpSpPr>
          <p:sp>
            <p:nvSpPr>
              <p:cNvPr id="1001" name="Google Shape;1001;p13"/>
              <p:cNvSpPr/>
              <p:nvPr/>
            </p:nvSpPr>
            <p:spPr>
              <a:xfrm>
                <a:off x="2936958" y="3912603"/>
                <a:ext cx="424682" cy="329314"/>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02" name="Google Shape;1002;p13"/>
              <p:cNvCxnSpPr/>
              <p:nvPr/>
            </p:nvCxnSpPr>
            <p:spPr>
              <a:xfrm>
                <a:off x="2931113" y="4004811"/>
                <a:ext cx="424682" cy="0"/>
              </a:xfrm>
              <a:prstGeom prst="straightConnector1">
                <a:avLst/>
              </a:prstGeom>
              <a:noFill/>
              <a:ln cap="flat" cmpd="sng" w="9525">
                <a:solidFill>
                  <a:srgbClr val="CC0000"/>
                </a:solidFill>
                <a:prstDash val="solid"/>
                <a:round/>
                <a:headEnd len="sm" w="sm" type="none"/>
                <a:tailEnd len="sm" w="sm" type="none"/>
              </a:ln>
            </p:spPr>
          </p:cxnSp>
          <p:cxnSp>
            <p:nvCxnSpPr>
              <p:cNvPr id="1003" name="Google Shape;1003;p13"/>
              <p:cNvCxnSpPr/>
              <p:nvPr/>
            </p:nvCxnSpPr>
            <p:spPr>
              <a:xfrm>
                <a:off x="2931113" y="4067381"/>
                <a:ext cx="424682" cy="0"/>
              </a:xfrm>
              <a:prstGeom prst="straightConnector1">
                <a:avLst/>
              </a:prstGeom>
              <a:noFill/>
              <a:ln cap="flat" cmpd="sng" w="9525">
                <a:solidFill>
                  <a:srgbClr val="CC0000"/>
                </a:solidFill>
                <a:prstDash val="solid"/>
                <a:round/>
                <a:headEnd len="sm" w="sm" type="none"/>
                <a:tailEnd len="sm" w="sm" type="none"/>
              </a:ln>
            </p:spPr>
          </p:cxnSp>
          <p:cxnSp>
            <p:nvCxnSpPr>
              <p:cNvPr id="1004" name="Google Shape;1004;p13"/>
              <p:cNvCxnSpPr>
                <a:stCxn id="1001" idx="2"/>
              </p:cNvCxnSpPr>
              <p:nvPr/>
            </p:nvCxnSpPr>
            <p:spPr>
              <a:xfrm rot="10800000">
                <a:off x="3147499" y="4004917"/>
                <a:ext cx="1800" cy="237000"/>
              </a:xfrm>
              <a:prstGeom prst="straightConnector1">
                <a:avLst/>
              </a:prstGeom>
              <a:noFill/>
              <a:ln cap="flat" cmpd="sng" w="9525">
                <a:solidFill>
                  <a:srgbClr val="CC0000"/>
                </a:solidFill>
                <a:prstDash val="solid"/>
                <a:round/>
                <a:headEnd len="sm" w="sm" type="none"/>
                <a:tailEnd len="sm" w="sm" type="none"/>
              </a:ln>
            </p:spPr>
          </p:cxnSp>
        </p:grpSp>
        <p:grpSp>
          <p:nvGrpSpPr>
            <p:cNvPr id="1005" name="Google Shape;1005;p13"/>
            <p:cNvGrpSpPr/>
            <p:nvPr/>
          </p:nvGrpSpPr>
          <p:grpSpPr>
            <a:xfrm>
              <a:off x="5374078" y="2795285"/>
              <a:ext cx="349311" cy="317387"/>
              <a:chOff x="2931371" y="3912603"/>
              <a:chExt cx="430525" cy="329314"/>
            </a:xfrm>
          </p:grpSpPr>
          <p:sp>
            <p:nvSpPr>
              <p:cNvPr id="1006" name="Google Shape;1006;p13"/>
              <p:cNvSpPr/>
              <p:nvPr/>
            </p:nvSpPr>
            <p:spPr>
              <a:xfrm>
                <a:off x="2937241" y="3912603"/>
                <a:ext cx="424655" cy="329314"/>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07" name="Google Shape;1007;p13"/>
              <p:cNvCxnSpPr/>
              <p:nvPr/>
            </p:nvCxnSpPr>
            <p:spPr>
              <a:xfrm>
                <a:off x="2931371" y="4004811"/>
                <a:ext cx="424654" cy="0"/>
              </a:xfrm>
              <a:prstGeom prst="straightConnector1">
                <a:avLst/>
              </a:prstGeom>
              <a:noFill/>
              <a:ln cap="flat" cmpd="sng" w="9525">
                <a:solidFill>
                  <a:srgbClr val="CC0000"/>
                </a:solidFill>
                <a:prstDash val="solid"/>
                <a:round/>
                <a:headEnd len="sm" w="sm" type="none"/>
                <a:tailEnd len="sm" w="sm" type="none"/>
              </a:ln>
            </p:spPr>
          </p:cxnSp>
          <p:cxnSp>
            <p:nvCxnSpPr>
              <p:cNvPr id="1008" name="Google Shape;1008;p13"/>
              <p:cNvCxnSpPr/>
              <p:nvPr/>
            </p:nvCxnSpPr>
            <p:spPr>
              <a:xfrm>
                <a:off x="2931371" y="4067381"/>
                <a:ext cx="424654" cy="0"/>
              </a:xfrm>
              <a:prstGeom prst="straightConnector1">
                <a:avLst/>
              </a:prstGeom>
              <a:noFill/>
              <a:ln cap="flat" cmpd="sng" w="9525">
                <a:solidFill>
                  <a:srgbClr val="CC0000"/>
                </a:solidFill>
                <a:prstDash val="solid"/>
                <a:round/>
                <a:headEnd len="sm" w="sm" type="none"/>
                <a:tailEnd len="sm" w="sm" type="none"/>
              </a:ln>
            </p:spPr>
          </p:cxnSp>
          <p:cxnSp>
            <p:nvCxnSpPr>
              <p:cNvPr id="1009" name="Google Shape;1009;p13"/>
              <p:cNvCxnSpPr>
                <a:stCxn id="1006" idx="2"/>
              </p:cNvCxnSpPr>
              <p:nvPr/>
            </p:nvCxnSpPr>
            <p:spPr>
              <a:xfrm rot="10800000">
                <a:off x="3149569" y="4004917"/>
                <a:ext cx="0" cy="237000"/>
              </a:xfrm>
              <a:prstGeom prst="straightConnector1">
                <a:avLst/>
              </a:prstGeom>
              <a:noFill/>
              <a:ln cap="flat" cmpd="sng" w="9525">
                <a:solidFill>
                  <a:srgbClr val="CC0000"/>
                </a:solidFill>
                <a:prstDash val="solid"/>
                <a:round/>
                <a:headEnd len="sm" w="sm" type="none"/>
                <a:tailEnd len="sm" w="sm" type="none"/>
              </a:ln>
            </p:spPr>
          </p:cxnSp>
        </p:grpSp>
        <p:grpSp>
          <p:nvGrpSpPr>
            <p:cNvPr id="1010" name="Google Shape;1010;p13"/>
            <p:cNvGrpSpPr/>
            <p:nvPr/>
          </p:nvGrpSpPr>
          <p:grpSpPr>
            <a:xfrm>
              <a:off x="6379141" y="2792111"/>
              <a:ext cx="350900" cy="317387"/>
              <a:chOff x="2931587" y="3912603"/>
              <a:chExt cx="430527" cy="329314"/>
            </a:xfrm>
          </p:grpSpPr>
          <p:sp>
            <p:nvSpPr>
              <p:cNvPr id="1011" name="Google Shape;1011;p13"/>
              <p:cNvSpPr/>
              <p:nvPr/>
            </p:nvSpPr>
            <p:spPr>
              <a:xfrm>
                <a:off x="2937432" y="3912603"/>
                <a:ext cx="424682" cy="329314"/>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12" name="Google Shape;1012;p13"/>
              <p:cNvCxnSpPr/>
              <p:nvPr/>
            </p:nvCxnSpPr>
            <p:spPr>
              <a:xfrm>
                <a:off x="2931587" y="4004811"/>
                <a:ext cx="424682" cy="0"/>
              </a:xfrm>
              <a:prstGeom prst="straightConnector1">
                <a:avLst/>
              </a:prstGeom>
              <a:noFill/>
              <a:ln cap="flat" cmpd="sng" w="9525">
                <a:solidFill>
                  <a:srgbClr val="CC0000"/>
                </a:solidFill>
                <a:prstDash val="solid"/>
                <a:round/>
                <a:headEnd len="sm" w="sm" type="none"/>
                <a:tailEnd len="sm" w="sm" type="none"/>
              </a:ln>
            </p:spPr>
          </p:cxnSp>
          <p:cxnSp>
            <p:nvCxnSpPr>
              <p:cNvPr id="1013" name="Google Shape;1013;p13"/>
              <p:cNvCxnSpPr/>
              <p:nvPr/>
            </p:nvCxnSpPr>
            <p:spPr>
              <a:xfrm>
                <a:off x="2931587" y="4067381"/>
                <a:ext cx="424682" cy="0"/>
              </a:xfrm>
              <a:prstGeom prst="straightConnector1">
                <a:avLst/>
              </a:prstGeom>
              <a:noFill/>
              <a:ln cap="flat" cmpd="sng" w="9525">
                <a:solidFill>
                  <a:srgbClr val="CC0000"/>
                </a:solidFill>
                <a:prstDash val="solid"/>
                <a:round/>
                <a:headEnd len="sm" w="sm" type="none"/>
                <a:tailEnd len="sm" w="sm" type="none"/>
              </a:ln>
            </p:spPr>
          </p:cxnSp>
          <p:cxnSp>
            <p:nvCxnSpPr>
              <p:cNvPr id="1014" name="Google Shape;1014;p13"/>
              <p:cNvCxnSpPr>
                <a:stCxn id="1011" idx="2"/>
              </p:cNvCxnSpPr>
              <p:nvPr/>
            </p:nvCxnSpPr>
            <p:spPr>
              <a:xfrm rot="10800000">
                <a:off x="3147973" y="4004917"/>
                <a:ext cx="1800" cy="237000"/>
              </a:xfrm>
              <a:prstGeom prst="straightConnector1">
                <a:avLst/>
              </a:prstGeom>
              <a:noFill/>
              <a:ln cap="flat" cmpd="sng" w="9525">
                <a:solidFill>
                  <a:srgbClr val="CC0000"/>
                </a:solidFill>
                <a:prstDash val="solid"/>
                <a:round/>
                <a:headEnd len="sm" w="sm" type="none"/>
                <a:tailEnd len="sm" w="sm" type="none"/>
              </a:ln>
            </p:spPr>
          </p:cxnSp>
        </p:grpSp>
      </p:grpSp>
      <p:grpSp>
        <p:nvGrpSpPr>
          <p:cNvPr id="1015" name="Google Shape;1015;p13"/>
          <p:cNvGrpSpPr/>
          <p:nvPr/>
        </p:nvGrpSpPr>
        <p:grpSpPr>
          <a:xfrm>
            <a:off x="3605068" y="3656980"/>
            <a:ext cx="5211762" cy="2740025"/>
            <a:chOff x="1856416" y="3709935"/>
            <a:chExt cx="5211763" cy="2739614"/>
          </a:xfrm>
        </p:grpSpPr>
        <p:sp>
          <p:nvSpPr>
            <p:cNvPr id="1016" name="Google Shape;1016;p13"/>
            <p:cNvSpPr/>
            <p:nvPr/>
          </p:nvSpPr>
          <p:spPr>
            <a:xfrm>
              <a:off x="1877053" y="5330529"/>
              <a:ext cx="1281113" cy="758711"/>
            </a:xfrm>
            <a:custGeom>
              <a:rect b="b" l="l" r="r" t="t"/>
              <a:pathLst>
                <a:path extrusionOk="0" h="759828" w="1280499">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rgbClr val="F2F2F2"/>
                </a:gs>
                <a:gs pos="100000">
                  <a:srgbClr val="BFBFBF"/>
                </a:gs>
              </a:gsLst>
              <a:lin ang="16200000" scaled="0"/>
            </a:gra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17" name="Google Shape;1017;p13"/>
            <p:cNvSpPr/>
            <p:nvPr/>
          </p:nvSpPr>
          <p:spPr>
            <a:xfrm>
              <a:off x="6202992" y="5428939"/>
              <a:ext cx="865187" cy="553955"/>
            </a:xfrm>
            <a:custGeom>
              <a:rect b="b" l="l" r="r" t="t"/>
              <a:pathLst>
                <a:path extrusionOk="0" h="553361" w="86625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rgbClr val="F2F2F2">
                    <a:alpha val="54901"/>
                  </a:srgbClr>
                </a:gs>
                <a:gs pos="100000">
                  <a:srgbClr val="BFBFBF"/>
                </a:gs>
              </a:gsLst>
              <a:lin ang="16200000" scaled="0"/>
            </a:gra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18" name="Google Shape;1018;p13"/>
            <p:cNvSpPr/>
            <p:nvPr/>
          </p:nvSpPr>
          <p:spPr>
            <a:xfrm>
              <a:off x="5377492" y="5449574"/>
              <a:ext cx="676275" cy="896802"/>
            </a:xfrm>
            <a:custGeom>
              <a:rect b="b" l="l" r="r" t="t"/>
              <a:pathLst>
                <a:path extrusionOk="0" h="896577" w="675040">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rgbClr val="F2F2F2">
                    <a:alpha val="54901"/>
                  </a:srgbClr>
                </a:gs>
                <a:gs pos="100000">
                  <a:srgbClr val="BFBFBF"/>
                </a:gs>
              </a:gsLst>
              <a:lin ang="16200000" scaled="0"/>
            </a:gra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19" name="Google Shape;1019;p13"/>
            <p:cNvSpPr/>
            <p:nvPr/>
          </p:nvSpPr>
          <p:spPr>
            <a:xfrm>
              <a:off x="4340853" y="5470208"/>
              <a:ext cx="514350" cy="401578"/>
            </a:xfrm>
            <a:custGeom>
              <a:rect b="b" l="l" r="r" t="t"/>
              <a:pathLst>
                <a:path extrusionOk="0" h="402193" w="514180">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rgbClr val="F2F2F2">
                    <a:alpha val="54901"/>
                  </a:srgbClr>
                </a:gs>
                <a:gs pos="100000">
                  <a:srgbClr val="BFBFBF"/>
                </a:gs>
              </a:gsLst>
              <a:lin ang="16200000" scaled="0"/>
            </a:gra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20" name="Google Shape;1020;p13"/>
            <p:cNvSpPr/>
            <p:nvPr/>
          </p:nvSpPr>
          <p:spPr>
            <a:xfrm>
              <a:off x="3561391" y="5433701"/>
              <a:ext cx="573087" cy="1015848"/>
            </a:xfrm>
            <a:custGeom>
              <a:rect b="b" l="l" r="r" t="t"/>
              <a:pathLst>
                <a:path extrusionOk="0" h="1015244" w="574100">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rgbClr val="F2F2F2">
                    <a:alpha val="54901"/>
                  </a:srgbClr>
                </a:gs>
                <a:gs pos="100000">
                  <a:srgbClr val="BFBFBF"/>
                </a:gs>
              </a:gsLst>
              <a:lin ang="16200000" scaled="0"/>
            </a:gradFill>
            <a:ln cap="flat" cmpd="sng" w="9525">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grpSp>
          <p:nvGrpSpPr>
            <p:cNvPr id="1021" name="Google Shape;1021;p13"/>
            <p:cNvGrpSpPr/>
            <p:nvPr/>
          </p:nvGrpSpPr>
          <p:grpSpPr>
            <a:xfrm>
              <a:off x="1856416" y="3709935"/>
              <a:ext cx="1049337" cy="1739639"/>
              <a:chOff x="1856416" y="3709935"/>
              <a:chExt cx="1049337" cy="1739639"/>
            </a:xfrm>
          </p:grpSpPr>
          <p:sp>
            <p:nvSpPr>
              <p:cNvPr id="1022" name="Google Shape;1022;p13"/>
              <p:cNvSpPr/>
              <p:nvPr/>
            </p:nvSpPr>
            <p:spPr>
              <a:xfrm rot="10800000">
                <a:off x="1867528" y="3957548"/>
                <a:ext cx="1027113" cy="611095"/>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grpSp>
            <p:nvGrpSpPr>
              <p:cNvPr id="1023" name="Google Shape;1023;p13"/>
              <p:cNvGrpSpPr/>
              <p:nvPr/>
            </p:nvGrpSpPr>
            <p:grpSpPr>
              <a:xfrm>
                <a:off x="1859590" y="5089265"/>
                <a:ext cx="1035050" cy="360309"/>
                <a:chOff x="4129067" y="3606966"/>
                <a:chExt cx="567968" cy="338045"/>
              </a:xfrm>
            </p:grpSpPr>
            <p:sp>
              <p:nvSpPr>
                <p:cNvPr id="1024" name="Google Shape;1024;p13"/>
                <p:cNvSpPr/>
                <p:nvPr/>
              </p:nvSpPr>
              <p:spPr>
                <a:xfrm>
                  <a:off x="4129067" y="3720144"/>
                  <a:ext cx="567968" cy="224867"/>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25" name="Google Shape;1025;p13"/>
                <p:cNvSpPr/>
                <p:nvPr/>
              </p:nvSpPr>
              <p:spPr>
                <a:xfrm>
                  <a:off x="4129067" y="3720144"/>
                  <a:ext cx="567968" cy="111689"/>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26" name="Google Shape;1026;p13"/>
                <p:cNvSpPr/>
                <p:nvPr/>
              </p:nvSpPr>
              <p:spPr>
                <a:xfrm>
                  <a:off x="4129067" y="3606966"/>
                  <a:ext cx="567968" cy="224867"/>
                </a:xfrm>
                <a:prstGeom prst="ellipse">
                  <a:avLst/>
                </a:prstGeom>
                <a:solidFill>
                  <a:srgbClr val="8383E0">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27" name="Google Shape;1027;p13"/>
                <p:cNvCxnSpPr/>
                <p:nvPr/>
              </p:nvCxnSpPr>
              <p:spPr>
                <a:xfrm>
                  <a:off x="4697035" y="3720144"/>
                  <a:ext cx="0" cy="111689"/>
                </a:xfrm>
                <a:prstGeom prst="straightConnector1">
                  <a:avLst/>
                </a:prstGeom>
                <a:noFill/>
                <a:ln cap="flat" cmpd="sng" w="9525">
                  <a:solidFill>
                    <a:srgbClr val="000000"/>
                  </a:solidFill>
                  <a:prstDash val="solid"/>
                  <a:round/>
                  <a:headEnd len="sm" w="sm" type="none"/>
                  <a:tailEnd len="sm" w="sm" type="none"/>
                </a:ln>
              </p:spPr>
            </p:cxnSp>
            <p:cxnSp>
              <p:nvCxnSpPr>
                <p:cNvPr id="1028" name="Google Shape;1028;p13"/>
                <p:cNvCxnSpPr/>
                <p:nvPr/>
              </p:nvCxnSpPr>
              <p:spPr>
                <a:xfrm>
                  <a:off x="4129067" y="3720144"/>
                  <a:ext cx="0" cy="111689"/>
                </a:xfrm>
                <a:prstGeom prst="straightConnector1">
                  <a:avLst/>
                </a:prstGeom>
                <a:noFill/>
                <a:ln cap="flat" cmpd="sng" w="9525">
                  <a:solidFill>
                    <a:srgbClr val="000000"/>
                  </a:solidFill>
                  <a:prstDash val="solid"/>
                  <a:round/>
                  <a:headEnd len="sm" w="sm" type="none"/>
                  <a:tailEnd len="sm" w="sm" type="none"/>
                </a:ln>
              </p:spPr>
            </p:cxnSp>
          </p:grpSp>
          <p:sp>
            <p:nvSpPr>
              <p:cNvPr id="1029" name="Google Shape;1029;p13"/>
              <p:cNvSpPr/>
              <p:nvPr/>
            </p:nvSpPr>
            <p:spPr>
              <a:xfrm>
                <a:off x="1877053" y="4705148"/>
                <a:ext cx="1028700" cy="522210"/>
              </a:xfrm>
              <a:prstGeom prst="rect">
                <a:avLst/>
              </a:prstGeom>
              <a:gradFill>
                <a:gsLst>
                  <a:gs pos="0">
                    <a:srgbClr val="ACACEA"/>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30" name="Google Shape;1030;p13"/>
              <p:cNvCxnSpPr/>
              <p:nvPr/>
            </p:nvCxnSpPr>
            <p:spPr>
              <a:xfrm>
                <a:off x="1861178" y="3981356"/>
                <a:ext cx="17463" cy="1301555"/>
              </a:xfrm>
              <a:prstGeom prst="straightConnector1">
                <a:avLst/>
              </a:prstGeom>
              <a:noFill/>
              <a:ln cap="flat" cmpd="sng" w="9525">
                <a:solidFill>
                  <a:srgbClr val="000000"/>
                </a:solidFill>
                <a:prstDash val="dash"/>
                <a:round/>
                <a:headEnd len="sm" w="sm" type="none"/>
                <a:tailEnd len="sm" w="sm" type="none"/>
              </a:ln>
            </p:spPr>
          </p:cxnSp>
          <p:cxnSp>
            <p:nvCxnSpPr>
              <p:cNvPr id="1031" name="Google Shape;1031;p13"/>
              <p:cNvCxnSpPr/>
              <p:nvPr/>
            </p:nvCxnSpPr>
            <p:spPr>
              <a:xfrm flipH="1">
                <a:off x="2894641" y="3971833"/>
                <a:ext cx="6350" cy="1269810"/>
              </a:xfrm>
              <a:prstGeom prst="straightConnector1">
                <a:avLst/>
              </a:prstGeom>
              <a:noFill/>
              <a:ln cap="flat" cmpd="sng" w="9525">
                <a:solidFill>
                  <a:srgbClr val="000000"/>
                </a:solidFill>
                <a:prstDash val="dash"/>
                <a:round/>
                <a:headEnd len="sm" w="sm" type="none"/>
                <a:tailEnd len="sm" w="sm" type="none"/>
              </a:ln>
            </p:spPr>
          </p:cxnSp>
          <p:grpSp>
            <p:nvGrpSpPr>
              <p:cNvPr id="1032" name="Google Shape;1032;p13"/>
              <p:cNvGrpSpPr/>
              <p:nvPr/>
            </p:nvGrpSpPr>
            <p:grpSpPr>
              <a:xfrm>
                <a:off x="1856416" y="3709935"/>
                <a:ext cx="1044574" cy="398402"/>
                <a:chOff x="2183302" y="1574638"/>
                <a:chExt cx="1199996" cy="429505"/>
              </a:xfrm>
            </p:grpSpPr>
            <p:sp>
              <p:nvSpPr>
                <p:cNvPr id="1033" name="Google Shape;1033;p13"/>
                <p:cNvSpPr/>
                <p:nvPr/>
              </p:nvSpPr>
              <p:spPr>
                <a:xfrm flipH="1" rot="10800000">
                  <a:off x="2185125" y="1689286"/>
                  <a:ext cx="1196349" cy="314857"/>
                </a:xfrm>
                <a:prstGeom prst="ellipse">
                  <a:avLst/>
                </a:prstGeom>
                <a:gradFill>
                  <a:gsLst>
                    <a:gs pos="0">
                      <a:srgbClr val="262699"/>
                    </a:gs>
                    <a:gs pos="31000">
                      <a:srgbClr val="8383E0"/>
                    </a:gs>
                    <a:gs pos="100000">
                      <a:srgbClr val="D5D5F4"/>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34" name="Google Shape;1034;p13"/>
                <p:cNvSpPr/>
                <p:nvPr/>
              </p:nvSpPr>
              <p:spPr>
                <a:xfrm>
                  <a:off x="2183302" y="1735489"/>
                  <a:ext cx="1198172" cy="112938"/>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35" name="Google Shape;1035;p13"/>
                <p:cNvSpPr/>
                <p:nvPr/>
              </p:nvSpPr>
              <p:spPr>
                <a:xfrm flipH="1" rot="10800000">
                  <a:off x="2183302" y="1574638"/>
                  <a:ext cx="1196349" cy="314857"/>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36" name="Google Shape;1036;p13"/>
                <p:cNvSpPr/>
                <p:nvPr/>
              </p:nvSpPr>
              <p:spPr>
                <a:xfrm>
                  <a:off x="2489684" y="1670464"/>
                  <a:ext cx="581761" cy="157429"/>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37" name="Google Shape;1037;p13"/>
                <p:cNvSpPr/>
                <p:nvPr/>
              </p:nvSpPr>
              <p:spPr>
                <a:xfrm>
                  <a:off x="2429501" y="1629396"/>
                  <a:ext cx="703949" cy="111226"/>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38" name="Google Shape;1038;p13"/>
                <p:cNvSpPr/>
                <p:nvPr/>
              </p:nvSpPr>
              <p:spPr>
                <a:xfrm>
                  <a:off x="2892722" y="1723510"/>
                  <a:ext cx="257143" cy="95826"/>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39" name="Google Shape;1039;p13"/>
                <p:cNvSpPr/>
                <p:nvPr/>
              </p:nvSpPr>
              <p:spPr>
                <a:xfrm>
                  <a:off x="2416736" y="1725222"/>
                  <a:ext cx="255318" cy="94114"/>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1040" name="Google Shape;1040;p13"/>
                <p:cNvCxnSpPr>
                  <a:endCxn id="1035" idx="2"/>
                </p:cNvCxnSpPr>
                <p:nvPr/>
              </p:nvCxnSpPr>
              <p:spPr>
                <a:xfrm rot="10800000">
                  <a:off x="2183302" y="1732067"/>
                  <a:ext cx="1800" cy="1215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1041" name="Google Shape;1041;p13"/>
                <p:cNvCxnSpPr/>
                <p:nvPr/>
              </p:nvCxnSpPr>
              <p:spPr>
                <a:xfrm rot="10800000">
                  <a:off x="3381474" y="1728644"/>
                  <a:ext cx="1824" cy="121493"/>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nvGrpSpPr>
            <p:cNvPr id="1042" name="Google Shape;1042;p13"/>
            <p:cNvGrpSpPr/>
            <p:nvPr/>
          </p:nvGrpSpPr>
          <p:grpSpPr>
            <a:xfrm>
              <a:off x="3566153" y="3862312"/>
              <a:ext cx="514350" cy="1669799"/>
              <a:chOff x="3566153" y="3862312"/>
              <a:chExt cx="514350" cy="1669799"/>
            </a:xfrm>
          </p:grpSpPr>
          <p:sp>
            <p:nvSpPr>
              <p:cNvPr id="1043" name="Google Shape;1043;p13"/>
              <p:cNvSpPr/>
              <p:nvPr/>
            </p:nvSpPr>
            <p:spPr>
              <a:xfrm rot="10800000">
                <a:off x="3569201" y="3946092"/>
                <a:ext cx="498084" cy="628647"/>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44" name="Google Shape;1044;p13"/>
              <p:cNvCxnSpPr/>
              <p:nvPr/>
            </p:nvCxnSpPr>
            <p:spPr>
              <a:xfrm flipH="1">
                <a:off x="4078916" y="4019450"/>
                <a:ext cx="1587" cy="1365045"/>
              </a:xfrm>
              <a:prstGeom prst="straightConnector1">
                <a:avLst/>
              </a:prstGeom>
              <a:noFill/>
              <a:ln cap="flat" cmpd="sng" w="9525">
                <a:solidFill>
                  <a:srgbClr val="000000"/>
                </a:solidFill>
                <a:prstDash val="dash"/>
                <a:round/>
                <a:headEnd len="sm" w="sm" type="none"/>
                <a:tailEnd len="sm" w="sm" type="none"/>
              </a:ln>
            </p:spPr>
          </p:cxnSp>
          <p:grpSp>
            <p:nvGrpSpPr>
              <p:cNvPr id="1045" name="Google Shape;1045;p13"/>
              <p:cNvGrpSpPr/>
              <p:nvPr/>
            </p:nvGrpSpPr>
            <p:grpSpPr>
              <a:xfrm>
                <a:off x="3570916" y="5306720"/>
                <a:ext cx="508000" cy="225391"/>
                <a:chOff x="4128204" y="3600527"/>
                <a:chExt cx="568606" cy="344310"/>
              </a:xfrm>
            </p:grpSpPr>
            <p:sp>
              <p:nvSpPr>
                <p:cNvPr id="1046" name="Google Shape;1046;p13"/>
                <p:cNvSpPr/>
                <p:nvPr/>
              </p:nvSpPr>
              <p:spPr>
                <a:xfrm>
                  <a:off x="4128204" y="3719337"/>
                  <a:ext cx="568606" cy="225500"/>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47" name="Google Shape;1047;p13"/>
                <p:cNvSpPr/>
                <p:nvPr/>
              </p:nvSpPr>
              <p:spPr>
                <a:xfrm>
                  <a:off x="4128204" y="3719337"/>
                  <a:ext cx="568606" cy="111537"/>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48" name="Google Shape;1048;p13"/>
                <p:cNvSpPr/>
                <p:nvPr/>
              </p:nvSpPr>
              <p:spPr>
                <a:xfrm>
                  <a:off x="4128204" y="3600527"/>
                  <a:ext cx="568606" cy="230348"/>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49" name="Google Shape;1049;p13"/>
                <p:cNvCxnSpPr/>
                <p:nvPr/>
              </p:nvCxnSpPr>
              <p:spPr>
                <a:xfrm>
                  <a:off x="4696810" y="3719337"/>
                  <a:ext cx="0" cy="111537"/>
                </a:xfrm>
                <a:prstGeom prst="straightConnector1">
                  <a:avLst/>
                </a:prstGeom>
                <a:noFill/>
                <a:ln cap="flat" cmpd="sng" w="9525">
                  <a:solidFill>
                    <a:srgbClr val="000000"/>
                  </a:solidFill>
                  <a:prstDash val="solid"/>
                  <a:round/>
                  <a:headEnd len="sm" w="sm" type="none"/>
                  <a:tailEnd len="sm" w="sm" type="none"/>
                </a:ln>
              </p:spPr>
            </p:cxnSp>
            <p:cxnSp>
              <p:nvCxnSpPr>
                <p:cNvPr id="1050" name="Google Shape;1050;p13"/>
                <p:cNvCxnSpPr/>
                <p:nvPr/>
              </p:nvCxnSpPr>
              <p:spPr>
                <a:xfrm>
                  <a:off x="4128204" y="3719337"/>
                  <a:ext cx="0" cy="111537"/>
                </a:xfrm>
                <a:prstGeom prst="straightConnector1">
                  <a:avLst/>
                </a:prstGeom>
                <a:noFill/>
                <a:ln cap="flat" cmpd="sng" w="9525">
                  <a:solidFill>
                    <a:srgbClr val="000000"/>
                  </a:solidFill>
                  <a:prstDash val="solid"/>
                  <a:round/>
                  <a:headEnd len="sm" w="sm" type="none"/>
                  <a:tailEnd len="sm" w="sm" type="none"/>
                </a:ln>
              </p:spPr>
            </p:cxnSp>
          </p:grpSp>
          <p:sp>
            <p:nvSpPr>
              <p:cNvPr id="1051" name="Google Shape;1051;p13"/>
              <p:cNvSpPr/>
              <p:nvPr/>
            </p:nvSpPr>
            <p:spPr>
              <a:xfrm>
                <a:off x="3572503" y="4574992"/>
                <a:ext cx="496888" cy="812678"/>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52" name="Google Shape;1052;p13"/>
              <p:cNvCxnSpPr/>
              <p:nvPr/>
            </p:nvCxnSpPr>
            <p:spPr>
              <a:xfrm flipH="1">
                <a:off x="3566153" y="4027387"/>
                <a:ext cx="3175" cy="1450757"/>
              </a:xfrm>
              <a:prstGeom prst="straightConnector1">
                <a:avLst/>
              </a:prstGeom>
              <a:noFill/>
              <a:ln cap="flat" cmpd="sng" w="9525">
                <a:solidFill>
                  <a:srgbClr val="000000"/>
                </a:solidFill>
                <a:prstDash val="dash"/>
                <a:round/>
                <a:headEnd len="sm" w="sm" type="none"/>
                <a:tailEnd len="sm" w="sm" type="none"/>
              </a:ln>
            </p:spPr>
          </p:cxnSp>
          <p:grpSp>
            <p:nvGrpSpPr>
              <p:cNvPr id="1053" name="Google Shape;1053;p13"/>
              <p:cNvGrpSpPr/>
              <p:nvPr/>
            </p:nvGrpSpPr>
            <p:grpSpPr>
              <a:xfrm>
                <a:off x="3569328" y="3862312"/>
                <a:ext cx="503238" cy="247614"/>
                <a:chOff x="2184877" y="1564501"/>
                <a:chExt cx="1198749" cy="439187"/>
              </a:xfrm>
            </p:grpSpPr>
            <p:sp>
              <p:nvSpPr>
                <p:cNvPr id="1054" name="Google Shape;1054;p13"/>
                <p:cNvSpPr/>
                <p:nvPr/>
              </p:nvSpPr>
              <p:spPr>
                <a:xfrm flipH="1" rot="10800000">
                  <a:off x="2188659" y="1691189"/>
                  <a:ext cx="1194966" cy="312499"/>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55" name="Google Shape;1055;p13"/>
                <p:cNvSpPr/>
                <p:nvPr/>
              </p:nvSpPr>
              <p:spPr>
                <a:xfrm>
                  <a:off x="2184877" y="1736233"/>
                  <a:ext cx="1198749" cy="112612"/>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56" name="Google Shape;1056;p13"/>
                <p:cNvSpPr/>
                <p:nvPr/>
              </p:nvSpPr>
              <p:spPr>
                <a:xfrm flipH="1" rot="10800000">
                  <a:off x="2184877" y="1564501"/>
                  <a:ext cx="1194966" cy="312497"/>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57" name="Google Shape;1057;p13"/>
                <p:cNvSpPr/>
                <p:nvPr/>
              </p:nvSpPr>
              <p:spPr>
                <a:xfrm>
                  <a:off x="2491182" y="1671482"/>
                  <a:ext cx="582357" cy="154840"/>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58" name="Google Shape;1058;p13"/>
                <p:cNvSpPr/>
                <p:nvPr/>
              </p:nvSpPr>
              <p:spPr>
                <a:xfrm>
                  <a:off x="2430678" y="1629252"/>
                  <a:ext cx="703366" cy="109797"/>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59" name="Google Shape;1059;p13"/>
                <p:cNvSpPr/>
                <p:nvPr/>
              </p:nvSpPr>
              <p:spPr>
                <a:xfrm>
                  <a:off x="2892025" y="1722158"/>
                  <a:ext cx="260925" cy="95720"/>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60" name="Google Shape;1060;p13"/>
                <p:cNvSpPr/>
                <p:nvPr/>
              </p:nvSpPr>
              <p:spPr>
                <a:xfrm>
                  <a:off x="2419332" y="1724972"/>
                  <a:ext cx="253364" cy="95720"/>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1061" name="Google Shape;1061;p13"/>
                <p:cNvCxnSpPr>
                  <a:endCxn id="1056" idx="2"/>
                </p:cNvCxnSpPr>
                <p:nvPr/>
              </p:nvCxnSpPr>
              <p:spPr>
                <a:xfrm rot="10800000">
                  <a:off x="2184877" y="1720750"/>
                  <a:ext cx="3900" cy="1212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1062" name="Google Shape;1062;p13"/>
                <p:cNvCxnSpPr/>
                <p:nvPr/>
              </p:nvCxnSpPr>
              <p:spPr>
                <a:xfrm rot="10800000">
                  <a:off x="3379842" y="1727788"/>
                  <a:ext cx="3783" cy="121057"/>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nvGrpSpPr>
            <p:cNvPr id="1063" name="Google Shape;1063;p13"/>
            <p:cNvGrpSpPr/>
            <p:nvPr/>
          </p:nvGrpSpPr>
          <p:grpSpPr>
            <a:xfrm>
              <a:off x="4348791" y="3867073"/>
              <a:ext cx="514350" cy="1669799"/>
              <a:chOff x="4348791" y="3867073"/>
              <a:chExt cx="514350" cy="1669799"/>
            </a:xfrm>
          </p:grpSpPr>
          <p:sp>
            <p:nvSpPr>
              <p:cNvPr id="1064" name="Google Shape;1064;p13"/>
              <p:cNvSpPr/>
              <p:nvPr/>
            </p:nvSpPr>
            <p:spPr>
              <a:xfrm rot="10800000">
                <a:off x="4351838" y="3950855"/>
                <a:ext cx="498084" cy="628647"/>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65" name="Google Shape;1065;p13"/>
              <p:cNvCxnSpPr/>
              <p:nvPr/>
            </p:nvCxnSpPr>
            <p:spPr>
              <a:xfrm flipH="1">
                <a:off x="4861553" y="4024212"/>
                <a:ext cx="1588" cy="1365045"/>
              </a:xfrm>
              <a:prstGeom prst="straightConnector1">
                <a:avLst/>
              </a:prstGeom>
              <a:noFill/>
              <a:ln cap="flat" cmpd="sng" w="9525">
                <a:solidFill>
                  <a:srgbClr val="000000"/>
                </a:solidFill>
                <a:prstDash val="dash"/>
                <a:round/>
                <a:headEnd len="sm" w="sm" type="none"/>
                <a:tailEnd len="sm" w="sm" type="none"/>
              </a:ln>
            </p:spPr>
          </p:cxnSp>
          <p:grpSp>
            <p:nvGrpSpPr>
              <p:cNvPr id="1066" name="Google Shape;1066;p13"/>
              <p:cNvGrpSpPr/>
              <p:nvPr/>
            </p:nvGrpSpPr>
            <p:grpSpPr>
              <a:xfrm>
                <a:off x="4353553" y="5311481"/>
                <a:ext cx="508000" cy="225391"/>
                <a:chOff x="4128204" y="3600524"/>
                <a:chExt cx="568606" cy="344310"/>
              </a:xfrm>
            </p:grpSpPr>
            <p:sp>
              <p:nvSpPr>
                <p:cNvPr id="1067" name="Google Shape;1067;p13"/>
                <p:cNvSpPr/>
                <p:nvPr/>
              </p:nvSpPr>
              <p:spPr>
                <a:xfrm>
                  <a:off x="4128204" y="3719336"/>
                  <a:ext cx="568606" cy="225498"/>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68" name="Google Shape;1068;p13"/>
                <p:cNvSpPr/>
                <p:nvPr/>
              </p:nvSpPr>
              <p:spPr>
                <a:xfrm>
                  <a:off x="4128204" y="3719336"/>
                  <a:ext cx="568606" cy="111537"/>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69" name="Google Shape;1069;p13"/>
                <p:cNvSpPr/>
                <p:nvPr/>
              </p:nvSpPr>
              <p:spPr>
                <a:xfrm>
                  <a:off x="4128204" y="3600524"/>
                  <a:ext cx="568606" cy="230349"/>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70" name="Google Shape;1070;p13"/>
                <p:cNvCxnSpPr/>
                <p:nvPr/>
              </p:nvCxnSpPr>
              <p:spPr>
                <a:xfrm>
                  <a:off x="4696810" y="3719336"/>
                  <a:ext cx="0" cy="111537"/>
                </a:xfrm>
                <a:prstGeom prst="straightConnector1">
                  <a:avLst/>
                </a:prstGeom>
                <a:noFill/>
                <a:ln cap="flat" cmpd="sng" w="9525">
                  <a:solidFill>
                    <a:srgbClr val="000000"/>
                  </a:solidFill>
                  <a:prstDash val="solid"/>
                  <a:round/>
                  <a:headEnd len="sm" w="sm" type="none"/>
                  <a:tailEnd len="sm" w="sm" type="none"/>
                </a:ln>
              </p:spPr>
            </p:cxnSp>
            <p:cxnSp>
              <p:nvCxnSpPr>
                <p:cNvPr id="1071" name="Google Shape;1071;p13"/>
                <p:cNvCxnSpPr/>
                <p:nvPr/>
              </p:nvCxnSpPr>
              <p:spPr>
                <a:xfrm>
                  <a:off x="4128204" y="3719336"/>
                  <a:ext cx="0" cy="111537"/>
                </a:xfrm>
                <a:prstGeom prst="straightConnector1">
                  <a:avLst/>
                </a:prstGeom>
                <a:noFill/>
                <a:ln cap="flat" cmpd="sng" w="9525">
                  <a:solidFill>
                    <a:srgbClr val="000000"/>
                  </a:solidFill>
                  <a:prstDash val="solid"/>
                  <a:round/>
                  <a:headEnd len="sm" w="sm" type="none"/>
                  <a:tailEnd len="sm" w="sm" type="none"/>
                </a:ln>
              </p:spPr>
            </p:cxnSp>
          </p:grpSp>
          <p:sp>
            <p:nvSpPr>
              <p:cNvPr id="1072" name="Google Shape;1072;p13"/>
              <p:cNvSpPr/>
              <p:nvPr/>
            </p:nvSpPr>
            <p:spPr>
              <a:xfrm>
                <a:off x="4355141" y="4579754"/>
                <a:ext cx="496887" cy="812678"/>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73" name="Google Shape;1073;p13"/>
              <p:cNvCxnSpPr/>
              <p:nvPr/>
            </p:nvCxnSpPr>
            <p:spPr>
              <a:xfrm flipH="1">
                <a:off x="4348791" y="4032148"/>
                <a:ext cx="3175" cy="1450757"/>
              </a:xfrm>
              <a:prstGeom prst="straightConnector1">
                <a:avLst/>
              </a:prstGeom>
              <a:noFill/>
              <a:ln cap="flat" cmpd="sng" w="9525">
                <a:solidFill>
                  <a:srgbClr val="000000"/>
                </a:solidFill>
                <a:prstDash val="dash"/>
                <a:round/>
                <a:headEnd len="sm" w="sm" type="none"/>
                <a:tailEnd len="sm" w="sm" type="none"/>
              </a:ln>
            </p:spPr>
          </p:cxnSp>
          <p:grpSp>
            <p:nvGrpSpPr>
              <p:cNvPr id="1074" name="Google Shape;1074;p13"/>
              <p:cNvGrpSpPr/>
              <p:nvPr/>
            </p:nvGrpSpPr>
            <p:grpSpPr>
              <a:xfrm>
                <a:off x="4351966" y="3867073"/>
                <a:ext cx="503237" cy="247613"/>
                <a:chOff x="2184879" y="1564498"/>
                <a:chExt cx="1198746" cy="439186"/>
              </a:xfrm>
            </p:grpSpPr>
            <p:sp>
              <p:nvSpPr>
                <p:cNvPr id="1075" name="Google Shape;1075;p13"/>
                <p:cNvSpPr/>
                <p:nvPr/>
              </p:nvSpPr>
              <p:spPr>
                <a:xfrm flipH="1" rot="10800000">
                  <a:off x="2188659" y="1691187"/>
                  <a:ext cx="1194966" cy="312497"/>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76" name="Google Shape;1076;p13"/>
                <p:cNvSpPr/>
                <p:nvPr/>
              </p:nvSpPr>
              <p:spPr>
                <a:xfrm>
                  <a:off x="2184879" y="1736232"/>
                  <a:ext cx="1198746" cy="112612"/>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77" name="Google Shape;1077;p13"/>
                <p:cNvSpPr/>
                <p:nvPr/>
              </p:nvSpPr>
              <p:spPr>
                <a:xfrm flipH="1" rot="10800000">
                  <a:off x="2184879" y="1564498"/>
                  <a:ext cx="1194966" cy="312499"/>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78" name="Google Shape;1078;p13"/>
                <p:cNvSpPr/>
                <p:nvPr/>
              </p:nvSpPr>
              <p:spPr>
                <a:xfrm>
                  <a:off x="2491182" y="1671479"/>
                  <a:ext cx="582357" cy="154842"/>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79" name="Google Shape;1079;p13"/>
                <p:cNvSpPr/>
                <p:nvPr/>
              </p:nvSpPr>
              <p:spPr>
                <a:xfrm>
                  <a:off x="2430678" y="1629250"/>
                  <a:ext cx="703366" cy="109796"/>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80" name="Google Shape;1080;p13"/>
                <p:cNvSpPr/>
                <p:nvPr/>
              </p:nvSpPr>
              <p:spPr>
                <a:xfrm>
                  <a:off x="2892025" y="1722154"/>
                  <a:ext cx="260927" cy="95720"/>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081" name="Google Shape;1081;p13"/>
                <p:cNvSpPr/>
                <p:nvPr/>
              </p:nvSpPr>
              <p:spPr>
                <a:xfrm>
                  <a:off x="2419334" y="1724970"/>
                  <a:ext cx="253362" cy="95720"/>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1082" name="Google Shape;1082;p13"/>
                <p:cNvCxnSpPr>
                  <a:endCxn id="1077" idx="2"/>
                </p:cNvCxnSpPr>
                <p:nvPr/>
              </p:nvCxnSpPr>
              <p:spPr>
                <a:xfrm rot="10800000">
                  <a:off x="2184879" y="1720747"/>
                  <a:ext cx="3900" cy="1212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1083" name="Google Shape;1083;p13"/>
                <p:cNvCxnSpPr/>
                <p:nvPr/>
              </p:nvCxnSpPr>
              <p:spPr>
                <a:xfrm rot="10800000">
                  <a:off x="3379845" y="1727785"/>
                  <a:ext cx="3780" cy="121059"/>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nvGrpSpPr>
            <p:cNvPr id="1084" name="Google Shape;1084;p13"/>
            <p:cNvGrpSpPr/>
            <p:nvPr/>
          </p:nvGrpSpPr>
          <p:grpSpPr>
            <a:xfrm>
              <a:off x="5552117" y="3849614"/>
              <a:ext cx="514350" cy="1669799"/>
              <a:chOff x="5552117" y="3849614"/>
              <a:chExt cx="514350" cy="1669799"/>
            </a:xfrm>
          </p:grpSpPr>
          <p:sp>
            <p:nvSpPr>
              <p:cNvPr id="1085" name="Google Shape;1085;p13"/>
              <p:cNvSpPr/>
              <p:nvPr/>
            </p:nvSpPr>
            <p:spPr>
              <a:xfrm rot="10800000">
                <a:off x="5555163" y="3933392"/>
                <a:ext cx="498084" cy="628647"/>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86" name="Google Shape;1086;p13"/>
              <p:cNvCxnSpPr/>
              <p:nvPr/>
            </p:nvCxnSpPr>
            <p:spPr>
              <a:xfrm flipH="1">
                <a:off x="6064879" y="4006752"/>
                <a:ext cx="1588" cy="1365045"/>
              </a:xfrm>
              <a:prstGeom prst="straightConnector1">
                <a:avLst/>
              </a:prstGeom>
              <a:noFill/>
              <a:ln cap="flat" cmpd="sng" w="9525">
                <a:solidFill>
                  <a:srgbClr val="000000"/>
                </a:solidFill>
                <a:prstDash val="dash"/>
                <a:round/>
                <a:headEnd len="sm" w="sm" type="none"/>
                <a:tailEnd len="sm" w="sm" type="none"/>
              </a:ln>
            </p:spPr>
          </p:cxnSp>
          <p:grpSp>
            <p:nvGrpSpPr>
              <p:cNvPr id="1087" name="Google Shape;1087;p13"/>
              <p:cNvGrpSpPr/>
              <p:nvPr/>
            </p:nvGrpSpPr>
            <p:grpSpPr>
              <a:xfrm>
                <a:off x="5556879" y="5294022"/>
                <a:ext cx="508000" cy="225392"/>
                <a:chOff x="4128205" y="3600530"/>
                <a:chExt cx="568606" cy="344311"/>
              </a:xfrm>
            </p:grpSpPr>
            <p:sp>
              <p:nvSpPr>
                <p:cNvPr id="1088" name="Google Shape;1088;p13"/>
                <p:cNvSpPr/>
                <p:nvPr/>
              </p:nvSpPr>
              <p:spPr>
                <a:xfrm>
                  <a:off x="4128205" y="3719341"/>
                  <a:ext cx="568606" cy="225500"/>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89" name="Google Shape;1089;p13"/>
                <p:cNvSpPr/>
                <p:nvPr/>
              </p:nvSpPr>
              <p:spPr>
                <a:xfrm>
                  <a:off x="4128205" y="3719341"/>
                  <a:ext cx="568606" cy="111537"/>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90" name="Google Shape;1090;p13"/>
                <p:cNvSpPr/>
                <p:nvPr/>
              </p:nvSpPr>
              <p:spPr>
                <a:xfrm>
                  <a:off x="4128205" y="3600530"/>
                  <a:ext cx="568606" cy="230348"/>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91" name="Google Shape;1091;p13"/>
                <p:cNvCxnSpPr/>
                <p:nvPr/>
              </p:nvCxnSpPr>
              <p:spPr>
                <a:xfrm>
                  <a:off x="4696811" y="3719341"/>
                  <a:ext cx="0" cy="111537"/>
                </a:xfrm>
                <a:prstGeom prst="straightConnector1">
                  <a:avLst/>
                </a:prstGeom>
                <a:noFill/>
                <a:ln cap="flat" cmpd="sng" w="9525">
                  <a:solidFill>
                    <a:srgbClr val="000000"/>
                  </a:solidFill>
                  <a:prstDash val="solid"/>
                  <a:round/>
                  <a:headEnd len="sm" w="sm" type="none"/>
                  <a:tailEnd len="sm" w="sm" type="none"/>
                </a:ln>
              </p:spPr>
            </p:cxnSp>
            <p:cxnSp>
              <p:nvCxnSpPr>
                <p:cNvPr id="1092" name="Google Shape;1092;p13"/>
                <p:cNvCxnSpPr/>
                <p:nvPr/>
              </p:nvCxnSpPr>
              <p:spPr>
                <a:xfrm>
                  <a:off x="4128205" y="3719341"/>
                  <a:ext cx="0" cy="111537"/>
                </a:xfrm>
                <a:prstGeom prst="straightConnector1">
                  <a:avLst/>
                </a:prstGeom>
                <a:noFill/>
                <a:ln cap="flat" cmpd="sng" w="9525">
                  <a:solidFill>
                    <a:srgbClr val="000000"/>
                  </a:solidFill>
                  <a:prstDash val="solid"/>
                  <a:round/>
                  <a:headEnd len="sm" w="sm" type="none"/>
                  <a:tailEnd len="sm" w="sm" type="none"/>
                </a:ln>
              </p:spPr>
            </p:cxnSp>
          </p:grpSp>
          <p:sp>
            <p:nvSpPr>
              <p:cNvPr id="1093" name="Google Shape;1093;p13"/>
              <p:cNvSpPr/>
              <p:nvPr/>
            </p:nvSpPr>
            <p:spPr>
              <a:xfrm>
                <a:off x="5558467" y="4562294"/>
                <a:ext cx="496887" cy="812678"/>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094" name="Google Shape;1094;p13"/>
              <p:cNvCxnSpPr/>
              <p:nvPr/>
            </p:nvCxnSpPr>
            <p:spPr>
              <a:xfrm flipH="1">
                <a:off x="5552117" y="4014689"/>
                <a:ext cx="3175" cy="1450757"/>
              </a:xfrm>
              <a:prstGeom prst="straightConnector1">
                <a:avLst/>
              </a:prstGeom>
              <a:noFill/>
              <a:ln cap="flat" cmpd="sng" w="9525">
                <a:solidFill>
                  <a:srgbClr val="000000"/>
                </a:solidFill>
                <a:prstDash val="dash"/>
                <a:round/>
                <a:headEnd len="sm" w="sm" type="none"/>
                <a:tailEnd len="sm" w="sm" type="none"/>
              </a:ln>
            </p:spPr>
          </p:cxnSp>
          <p:grpSp>
            <p:nvGrpSpPr>
              <p:cNvPr id="1095" name="Google Shape;1095;p13"/>
              <p:cNvGrpSpPr/>
              <p:nvPr/>
            </p:nvGrpSpPr>
            <p:grpSpPr>
              <a:xfrm>
                <a:off x="5555292" y="3849614"/>
                <a:ext cx="503237" cy="247613"/>
                <a:chOff x="2184881" y="1564505"/>
                <a:chExt cx="1198747" cy="439186"/>
              </a:xfrm>
            </p:grpSpPr>
            <p:sp>
              <p:nvSpPr>
                <p:cNvPr id="1096" name="Google Shape;1096;p13"/>
                <p:cNvSpPr/>
                <p:nvPr/>
              </p:nvSpPr>
              <p:spPr>
                <a:xfrm flipH="1" rot="10800000">
                  <a:off x="2188662" y="1691192"/>
                  <a:ext cx="1194966" cy="312499"/>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97" name="Google Shape;1097;p13"/>
                <p:cNvSpPr/>
                <p:nvPr/>
              </p:nvSpPr>
              <p:spPr>
                <a:xfrm>
                  <a:off x="2184881" y="1736237"/>
                  <a:ext cx="1198746" cy="112612"/>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98" name="Google Shape;1098;p13"/>
                <p:cNvSpPr/>
                <p:nvPr/>
              </p:nvSpPr>
              <p:spPr>
                <a:xfrm flipH="1" rot="10800000">
                  <a:off x="2184881" y="1564505"/>
                  <a:ext cx="1194966" cy="312497"/>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099" name="Google Shape;1099;p13"/>
                <p:cNvSpPr/>
                <p:nvPr/>
              </p:nvSpPr>
              <p:spPr>
                <a:xfrm>
                  <a:off x="2491185" y="1671486"/>
                  <a:ext cx="582357" cy="154840"/>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00" name="Google Shape;1100;p13"/>
                <p:cNvSpPr/>
                <p:nvPr/>
              </p:nvSpPr>
              <p:spPr>
                <a:xfrm>
                  <a:off x="2430680" y="1629256"/>
                  <a:ext cx="703366" cy="109797"/>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01" name="Google Shape;1101;p13"/>
                <p:cNvSpPr/>
                <p:nvPr/>
              </p:nvSpPr>
              <p:spPr>
                <a:xfrm>
                  <a:off x="2892028" y="1722161"/>
                  <a:ext cx="260927" cy="95720"/>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02" name="Google Shape;1102;p13"/>
                <p:cNvSpPr/>
                <p:nvPr/>
              </p:nvSpPr>
              <p:spPr>
                <a:xfrm>
                  <a:off x="2419337" y="1724976"/>
                  <a:ext cx="253362" cy="95720"/>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1103" name="Google Shape;1103;p13"/>
                <p:cNvCxnSpPr>
                  <a:endCxn id="1098" idx="2"/>
                </p:cNvCxnSpPr>
                <p:nvPr/>
              </p:nvCxnSpPr>
              <p:spPr>
                <a:xfrm rot="10800000">
                  <a:off x="2184881" y="1720754"/>
                  <a:ext cx="3900" cy="1212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1104" name="Google Shape;1104;p13"/>
                <p:cNvCxnSpPr/>
                <p:nvPr/>
              </p:nvCxnSpPr>
              <p:spPr>
                <a:xfrm rot="10800000">
                  <a:off x="3379847" y="1727792"/>
                  <a:ext cx="3780" cy="121057"/>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nvGrpSpPr>
            <p:cNvPr id="1105" name="Google Shape;1105;p13"/>
            <p:cNvGrpSpPr/>
            <p:nvPr/>
          </p:nvGrpSpPr>
          <p:grpSpPr>
            <a:xfrm>
              <a:off x="6547479" y="3836916"/>
              <a:ext cx="514350" cy="1671386"/>
              <a:chOff x="6547479" y="3836916"/>
              <a:chExt cx="514350" cy="1671386"/>
            </a:xfrm>
          </p:grpSpPr>
          <p:sp>
            <p:nvSpPr>
              <p:cNvPr id="1106" name="Google Shape;1106;p13"/>
              <p:cNvSpPr/>
              <p:nvPr/>
            </p:nvSpPr>
            <p:spPr>
              <a:xfrm rot="10800000">
                <a:off x="6550526" y="3920772"/>
                <a:ext cx="498084" cy="629245"/>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107" name="Google Shape;1107;p13"/>
              <p:cNvCxnSpPr/>
              <p:nvPr/>
            </p:nvCxnSpPr>
            <p:spPr>
              <a:xfrm flipH="1">
                <a:off x="7060242" y="3994054"/>
                <a:ext cx="1587" cy="1366633"/>
              </a:xfrm>
              <a:prstGeom prst="straightConnector1">
                <a:avLst/>
              </a:prstGeom>
              <a:noFill/>
              <a:ln cap="flat" cmpd="sng" w="9525">
                <a:solidFill>
                  <a:srgbClr val="000000"/>
                </a:solidFill>
                <a:prstDash val="dash"/>
                <a:round/>
                <a:headEnd len="sm" w="sm" type="none"/>
                <a:tailEnd len="sm" w="sm" type="none"/>
              </a:ln>
            </p:spPr>
          </p:cxnSp>
          <p:grpSp>
            <p:nvGrpSpPr>
              <p:cNvPr id="1108" name="Google Shape;1108;p13"/>
              <p:cNvGrpSpPr/>
              <p:nvPr/>
            </p:nvGrpSpPr>
            <p:grpSpPr>
              <a:xfrm>
                <a:off x="6552242" y="5286085"/>
                <a:ext cx="508000" cy="222217"/>
                <a:chOff x="4128205" y="3605704"/>
                <a:chExt cx="568606" cy="339138"/>
              </a:xfrm>
            </p:grpSpPr>
            <p:sp>
              <p:nvSpPr>
                <p:cNvPr id="1109" name="Google Shape;1109;p13"/>
                <p:cNvSpPr/>
                <p:nvPr/>
              </p:nvSpPr>
              <p:spPr>
                <a:xfrm>
                  <a:off x="4128205" y="3719558"/>
                  <a:ext cx="568606" cy="225284"/>
                </a:xfrm>
                <a:prstGeom prst="ellipse">
                  <a:avLst/>
                </a:prstGeom>
                <a:solidFill>
                  <a:srgbClr val="262699"/>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10" name="Google Shape;1110;p13"/>
                <p:cNvSpPr/>
                <p:nvPr/>
              </p:nvSpPr>
              <p:spPr>
                <a:xfrm>
                  <a:off x="4128205" y="3719558"/>
                  <a:ext cx="568606" cy="111431"/>
                </a:xfrm>
                <a:prstGeom prst="rect">
                  <a:avLst/>
                </a:prstGeom>
                <a:solidFill>
                  <a:srgbClr val="262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11" name="Google Shape;1111;p13"/>
                <p:cNvSpPr/>
                <p:nvPr/>
              </p:nvSpPr>
              <p:spPr>
                <a:xfrm>
                  <a:off x="4128205" y="3605704"/>
                  <a:ext cx="568606" cy="225286"/>
                </a:xfrm>
                <a:prstGeom prst="ellipse">
                  <a:avLst/>
                </a:prstGeom>
                <a:solidFill>
                  <a:srgbClr val="ACACEA">
                    <a:alpha val="5490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112" name="Google Shape;1112;p13"/>
                <p:cNvCxnSpPr/>
                <p:nvPr/>
              </p:nvCxnSpPr>
              <p:spPr>
                <a:xfrm>
                  <a:off x="4696811" y="3719558"/>
                  <a:ext cx="0" cy="111431"/>
                </a:xfrm>
                <a:prstGeom prst="straightConnector1">
                  <a:avLst/>
                </a:prstGeom>
                <a:noFill/>
                <a:ln cap="flat" cmpd="sng" w="9525">
                  <a:solidFill>
                    <a:srgbClr val="000000"/>
                  </a:solidFill>
                  <a:prstDash val="solid"/>
                  <a:round/>
                  <a:headEnd len="sm" w="sm" type="none"/>
                  <a:tailEnd len="sm" w="sm" type="none"/>
                </a:ln>
              </p:spPr>
            </p:cxnSp>
            <p:cxnSp>
              <p:nvCxnSpPr>
                <p:cNvPr id="1113" name="Google Shape;1113;p13"/>
                <p:cNvCxnSpPr/>
                <p:nvPr/>
              </p:nvCxnSpPr>
              <p:spPr>
                <a:xfrm>
                  <a:off x="4128205" y="3719558"/>
                  <a:ext cx="0" cy="111431"/>
                </a:xfrm>
                <a:prstGeom prst="straightConnector1">
                  <a:avLst/>
                </a:prstGeom>
                <a:noFill/>
                <a:ln cap="flat" cmpd="sng" w="9525">
                  <a:solidFill>
                    <a:srgbClr val="000000"/>
                  </a:solidFill>
                  <a:prstDash val="solid"/>
                  <a:round/>
                  <a:headEnd len="sm" w="sm" type="none"/>
                  <a:tailEnd len="sm" w="sm" type="none"/>
                </a:ln>
              </p:spPr>
            </p:cxnSp>
          </p:grpSp>
          <p:sp>
            <p:nvSpPr>
              <p:cNvPr id="1114" name="Google Shape;1114;p13"/>
              <p:cNvSpPr/>
              <p:nvPr/>
            </p:nvSpPr>
            <p:spPr>
              <a:xfrm>
                <a:off x="6553829" y="4551184"/>
                <a:ext cx="496888" cy="812678"/>
              </a:xfrm>
              <a:prstGeom prst="rect">
                <a:avLst/>
              </a:prstGeom>
              <a:gradFill>
                <a:gsLst>
                  <a:gs pos="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115" name="Google Shape;1115;p13"/>
              <p:cNvCxnSpPr/>
              <p:nvPr/>
            </p:nvCxnSpPr>
            <p:spPr>
              <a:xfrm flipH="1">
                <a:off x="6547479" y="4001991"/>
                <a:ext cx="3175" cy="1452344"/>
              </a:xfrm>
              <a:prstGeom prst="straightConnector1">
                <a:avLst/>
              </a:prstGeom>
              <a:noFill/>
              <a:ln cap="flat" cmpd="sng" w="9525">
                <a:solidFill>
                  <a:srgbClr val="000000"/>
                </a:solidFill>
                <a:prstDash val="dash"/>
                <a:round/>
                <a:headEnd len="sm" w="sm" type="none"/>
                <a:tailEnd len="sm" w="sm" type="none"/>
              </a:ln>
            </p:spPr>
          </p:cxnSp>
          <p:grpSp>
            <p:nvGrpSpPr>
              <p:cNvPr id="1116" name="Google Shape;1116;p13"/>
              <p:cNvGrpSpPr/>
              <p:nvPr/>
            </p:nvGrpSpPr>
            <p:grpSpPr>
              <a:xfrm>
                <a:off x="6550654" y="3836916"/>
                <a:ext cx="503238" cy="249200"/>
                <a:chOff x="2184879" y="1564508"/>
                <a:chExt cx="1198749" cy="441581"/>
              </a:xfrm>
            </p:grpSpPr>
            <p:sp>
              <p:nvSpPr>
                <p:cNvPr id="1117" name="Google Shape;1117;p13"/>
                <p:cNvSpPr/>
                <p:nvPr/>
              </p:nvSpPr>
              <p:spPr>
                <a:xfrm flipH="1" rot="10800000">
                  <a:off x="2188662" y="1691075"/>
                  <a:ext cx="1194966" cy="315014"/>
                </a:xfrm>
                <a:prstGeom prst="ellipse">
                  <a:avLst/>
                </a:prstGeom>
                <a:gradFill>
                  <a:gsLst>
                    <a:gs pos="0">
                      <a:srgbClr val="262699"/>
                    </a:gs>
                    <a:gs pos="31000">
                      <a:srgbClr val="8383E0"/>
                    </a:gs>
                    <a:gs pos="100000">
                      <a:srgbClr val="FFFFFF"/>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18" name="Google Shape;1118;p13"/>
                <p:cNvSpPr/>
                <p:nvPr/>
              </p:nvSpPr>
              <p:spPr>
                <a:xfrm>
                  <a:off x="2184879" y="1736077"/>
                  <a:ext cx="1198749" cy="112505"/>
                </a:xfrm>
                <a:prstGeom prst="rect">
                  <a:avLst/>
                </a:prstGeom>
                <a:gradFill>
                  <a:gsLst>
                    <a:gs pos="0">
                      <a:srgbClr val="ACACEA"/>
                    </a:gs>
                    <a:gs pos="54000">
                      <a:srgbClr val="8383E0"/>
                    </a:gs>
                    <a:gs pos="100000">
                      <a:srgbClr val="262699"/>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19" name="Google Shape;1119;p13"/>
                <p:cNvSpPr/>
                <p:nvPr/>
              </p:nvSpPr>
              <p:spPr>
                <a:xfrm flipH="1" rot="10800000">
                  <a:off x="2184879" y="1564508"/>
                  <a:ext cx="1194966" cy="315014"/>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20" name="Google Shape;1120;p13"/>
                <p:cNvSpPr/>
                <p:nvPr/>
              </p:nvSpPr>
              <p:spPr>
                <a:xfrm>
                  <a:off x="2491185" y="1671388"/>
                  <a:ext cx="582357" cy="157507"/>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21" name="Google Shape;1121;p13"/>
                <p:cNvSpPr/>
                <p:nvPr/>
              </p:nvSpPr>
              <p:spPr>
                <a:xfrm>
                  <a:off x="2430680" y="1629198"/>
                  <a:ext cx="703366" cy="112505"/>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22" name="Google Shape;1122;p13"/>
                <p:cNvSpPr/>
                <p:nvPr/>
              </p:nvSpPr>
              <p:spPr>
                <a:xfrm>
                  <a:off x="2892028" y="1724827"/>
                  <a:ext cx="260925" cy="95629"/>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23" name="Google Shape;1123;p13"/>
                <p:cNvSpPr/>
                <p:nvPr/>
              </p:nvSpPr>
              <p:spPr>
                <a:xfrm>
                  <a:off x="2419334" y="1727640"/>
                  <a:ext cx="253364" cy="92816"/>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1124" name="Google Shape;1124;p13"/>
                <p:cNvCxnSpPr>
                  <a:endCxn id="1119" idx="2"/>
                </p:cNvCxnSpPr>
                <p:nvPr/>
              </p:nvCxnSpPr>
              <p:spPr>
                <a:xfrm rot="10800000">
                  <a:off x="2184879" y="1722015"/>
                  <a:ext cx="3900" cy="1209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1125" name="Google Shape;1125;p13"/>
                <p:cNvCxnSpPr/>
                <p:nvPr/>
              </p:nvCxnSpPr>
              <p:spPr>
                <a:xfrm rot="10800000">
                  <a:off x="3379845" y="1730452"/>
                  <a:ext cx="3783" cy="120944"/>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grpSp>
      <p:grpSp>
        <p:nvGrpSpPr>
          <p:cNvPr id="1126" name="Google Shape;1126;p13"/>
          <p:cNvGrpSpPr/>
          <p:nvPr/>
        </p:nvGrpSpPr>
        <p:grpSpPr>
          <a:xfrm>
            <a:off x="4130530" y="2423492"/>
            <a:ext cx="4416425" cy="2314575"/>
            <a:chOff x="2381956" y="2435173"/>
            <a:chExt cx="4415330" cy="2315048"/>
          </a:xfrm>
        </p:grpSpPr>
        <p:sp>
          <p:nvSpPr>
            <p:cNvPr id="1127" name="Google Shape;1127;p13"/>
            <p:cNvSpPr/>
            <p:nvPr/>
          </p:nvSpPr>
          <p:spPr>
            <a:xfrm>
              <a:off x="2381956" y="2439937"/>
              <a:ext cx="296789" cy="1743431"/>
            </a:xfrm>
            <a:custGeom>
              <a:rect b="b" l="l" r="r" t="t"/>
              <a:pathLst>
                <a:path extrusionOk="0" h="2022548" w="228538">
                  <a:moveTo>
                    <a:pt x="228538" y="0"/>
                  </a:moveTo>
                  <a:lnTo>
                    <a:pt x="0" y="6607"/>
                  </a:lnTo>
                  <a:lnTo>
                    <a:pt x="0" y="2022548"/>
                  </a:lnTo>
                </a:path>
              </a:pathLst>
            </a:custGeom>
            <a:noFill/>
            <a:ln cap="flat" cmpd="sng" w="31750">
              <a:solidFill>
                <a:srgbClr val="CC0000"/>
              </a:solidFill>
              <a:prstDash val="solid"/>
              <a:round/>
              <a:headEnd len="med" w="med" type="triangle"/>
              <a:tailEnd len="med" w="med" type="triangl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CC0000"/>
                </a:solidFill>
                <a:latin typeface="Gill Sans"/>
                <a:ea typeface="Gill Sans"/>
                <a:cs typeface="Gill Sans"/>
                <a:sym typeface="Gill Sans"/>
              </a:endParaRPr>
            </a:p>
          </p:txBody>
        </p:sp>
        <p:sp>
          <p:nvSpPr>
            <p:cNvPr id="1128" name="Google Shape;1128;p13"/>
            <p:cNvSpPr/>
            <p:nvPr/>
          </p:nvSpPr>
          <p:spPr>
            <a:xfrm flipH="1">
              <a:off x="6411620" y="2435173"/>
              <a:ext cx="385666" cy="2300758"/>
            </a:xfrm>
            <a:custGeom>
              <a:rect b="b" l="l" r="r" t="t"/>
              <a:pathLst>
                <a:path extrusionOk="0" h="2117725" w="307275">
                  <a:moveTo>
                    <a:pt x="307275" y="0"/>
                  </a:moveTo>
                  <a:lnTo>
                    <a:pt x="0" y="0"/>
                  </a:lnTo>
                  <a:lnTo>
                    <a:pt x="0" y="2117725"/>
                  </a:lnTo>
                </a:path>
              </a:pathLst>
            </a:custGeom>
            <a:noFill/>
            <a:ln cap="flat" cmpd="sng" w="31750">
              <a:solidFill>
                <a:srgbClr val="CC0000"/>
              </a:solidFill>
              <a:prstDash val="solid"/>
              <a:round/>
              <a:headEnd len="med" w="med" type="triangle"/>
              <a:tailEnd len="med" w="med" type="triangl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Gill Sans"/>
                <a:ea typeface="Gill Sans"/>
                <a:cs typeface="Gill Sans"/>
                <a:sym typeface="Gill Sans"/>
              </a:endParaRPr>
            </a:p>
          </p:txBody>
        </p:sp>
        <p:cxnSp>
          <p:nvCxnSpPr>
            <p:cNvPr id="1129" name="Google Shape;1129;p13"/>
            <p:cNvCxnSpPr/>
            <p:nvPr/>
          </p:nvCxnSpPr>
          <p:spPr>
            <a:xfrm flipH="1" rot="10800000">
              <a:off x="5791061" y="2687638"/>
              <a:ext cx="7936" cy="2062583"/>
            </a:xfrm>
            <a:prstGeom prst="straightConnector1">
              <a:avLst/>
            </a:prstGeom>
            <a:noFill/>
            <a:ln cap="flat" cmpd="sng" w="31750">
              <a:solidFill>
                <a:srgbClr val="CC0000"/>
              </a:solidFill>
              <a:prstDash val="solid"/>
              <a:round/>
              <a:headEnd len="med" w="med" type="triangle"/>
              <a:tailEnd len="med" w="med" type="triangle"/>
            </a:ln>
          </p:spPr>
        </p:cxnSp>
        <p:cxnSp>
          <p:nvCxnSpPr>
            <p:cNvPr id="1130" name="Google Shape;1130;p13"/>
            <p:cNvCxnSpPr/>
            <p:nvPr/>
          </p:nvCxnSpPr>
          <p:spPr>
            <a:xfrm flipH="1" rot="10800000">
              <a:off x="4599144" y="2708279"/>
              <a:ext cx="17458" cy="2037179"/>
            </a:xfrm>
            <a:prstGeom prst="straightConnector1">
              <a:avLst/>
            </a:prstGeom>
            <a:noFill/>
            <a:ln cap="flat" cmpd="sng" w="31750">
              <a:solidFill>
                <a:srgbClr val="CC0000"/>
              </a:solidFill>
              <a:prstDash val="solid"/>
              <a:round/>
              <a:headEnd len="med" w="med" type="triangle"/>
              <a:tailEnd len="med" w="med" type="triangle"/>
            </a:ln>
          </p:spPr>
        </p:cxnSp>
        <p:cxnSp>
          <p:nvCxnSpPr>
            <p:cNvPr id="1131" name="Google Shape;1131;p13"/>
            <p:cNvCxnSpPr/>
            <p:nvPr/>
          </p:nvCxnSpPr>
          <p:spPr>
            <a:xfrm rot="10800000">
              <a:off x="3807178" y="2762265"/>
              <a:ext cx="9523" cy="1983193"/>
            </a:xfrm>
            <a:prstGeom prst="straightConnector1">
              <a:avLst/>
            </a:prstGeom>
            <a:noFill/>
            <a:ln cap="flat" cmpd="sng" w="31750">
              <a:solidFill>
                <a:srgbClr val="CC0000"/>
              </a:solidFill>
              <a:prstDash val="solid"/>
              <a:round/>
              <a:headEnd len="med" w="med" type="triangle"/>
              <a:tailEnd len="med" w="med" type="triangle"/>
            </a:ln>
          </p:spPr>
        </p:cxnSp>
      </p:grpSp>
      <p:grpSp>
        <p:nvGrpSpPr>
          <p:cNvPr id="1132" name="Google Shape;1132;p13"/>
          <p:cNvGrpSpPr/>
          <p:nvPr/>
        </p:nvGrpSpPr>
        <p:grpSpPr>
          <a:xfrm>
            <a:off x="3806679" y="4636468"/>
            <a:ext cx="4956176" cy="692149"/>
            <a:chOff x="2056656" y="4691836"/>
            <a:chExt cx="4955291" cy="692750"/>
          </a:xfrm>
        </p:grpSpPr>
        <p:grpSp>
          <p:nvGrpSpPr>
            <p:cNvPr id="1133" name="Google Shape;1133;p13"/>
            <p:cNvGrpSpPr/>
            <p:nvPr/>
          </p:nvGrpSpPr>
          <p:grpSpPr>
            <a:xfrm>
              <a:off x="3605780" y="5055689"/>
              <a:ext cx="430136" cy="328897"/>
              <a:chOff x="2932124" y="3912858"/>
              <a:chExt cx="430455" cy="329059"/>
            </a:xfrm>
          </p:grpSpPr>
          <p:sp>
            <p:nvSpPr>
              <p:cNvPr id="1134" name="Google Shape;1134;p13"/>
              <p:cNvSpPr/>
              <p:nvPr/>
            </p:nvSpPr>
            <p:spPr>
              <a:xfrm>
                <a:off x="2936890" y="3912858"/>
                <a:ext cx="425689" cy="329059"/>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135" name="Google Shape;1135;p13"/>
              <p:cNvCxnSpPr/>
              <p:nvPr/>
            </p:nvCxnSpPr>
            <p:spPr>
              <a:xfrm>
                <a:off x="2932124" y="4005058"/>
                <a:ext cx="425689" cy="0"/>
              </a:xfrm>
              <a:prstGeom prst="straightConnector1">
                <a:avLst/>
              </a:prstGeom>
              <a:noFill/>
              <a:ln cap="flat" cmpd="sng" w="9525">
                <a:solidFill>
                  <a:srgbClr val="CC0000"/>
                </a:solidFill>
                <a:prstDash val="solid"/>
                <a:round/>
                <a:headEnd len="sm" w="sm" type="none"/>
                <a:tailEnd len="sm" w="sm" type="none"/>
              </a:ln>
            </p:spPr>
          </p:cxnSp>
          <p:cxnSp>
            <p:nvCxnSpPr>
              <p:cNvPr id="1136" name="Google Shape;1136;p13"/>
              <p:cNvCxnSpPr/>
              <p:nvPr/>
            </p:nvCxnSpPr>
            <p:spPr>
              <a:xfrm>
                <a:off x="2932124" y="4068645"/>
                <a:ext cx="425689" cy="0"/>
              </a:xfrm>
              <a:prstGeom prst="straightConnector1">
                <a:avLst/>
              </a:prstGeom>
              <a:noFill/>
              <a:ln cap="flat" cmpd="sng" w="9525">
                <a:solidFill>
                  <a:srgbClr val="CC0000"/>
                </a:solidFill>
                <a:prstDash val="solid"/>
                <a:round/>
                <a:headEnd len="sm" w="sm" type="none"/>
                <a:tailEnd len="sm" w="sm" type="none"/>
              </a:ln>
            </p:spPr>
          </p:cxnSp>
          <p:cxnSp>
            <p:nvCxnSpPr>
              <p:cNvPr id="1137" name="Google Shape;1137;p13"/>
              <p:cNvCxnSpPr>
                <a:stCxn id="1134" idx="2"/>
              </p:cNvCxnSpPr>
              <p:nvPr/>
            </p:nvCxnSpPr>
            <p:spPr>
              <a:xfrm rot="10800000">
                <a:off x="3148235" y="4004917"/>
                <a:ext cx="1500" cy="237000"/>
              </a:xfrm>
              <a:prstGeom prst="straightConnector1">
                <a:avLst/>
              </a:prstGeom>
              <a:noFill/>
              <a:ln cap="flat" cmpd="sng" w="9525">
                <a:solidFill>
                  <a:srgbClr val="CC0000"/>
                </a:solidFill>
                <a:prstDash val="solid"/>
                <a:round/>
                <a:headEnd len="sm" w="sm" type="none"/>
                <a:tailEnd len="sm" w="sm" type="none"/>
              </a:ln>
            </p:spPr>
          </p:cxnSp>
        </p:grpSp>
        <p:grpSp>
          <p:nvGrpSpPr>
            <p:cNvPr id="1138" name="Google Shape;1138;p13"/>
            <p:cNvGrpSpPr/>
            <p:nvPr/>
          </p:nvGrpSpPr>
          <p:grpSpPr>
            <a:xfrm>
              <a:off x="4388278" y="5055689"/>
              <a:ext cx="430135" cy="328897"/>
              <a:chOff x="2931985" y="3912924"/>
              <a:chExt cx="430454" cy="329059"/>
            </a:xfrm>
          </p:grpSpPr>
          <p:sp>
            <p:nvSpPr>
              <p:cNvPr id="1139" name="Google Shape;1139;p13"/>
              <p:cNvSpPr/>
              <p:nvPr/>
            </p:nvSpPr>
            <p:spPr>
              <a:xfrm>
                <a:off x="2936750" y="3912924"/>
                <a:ext cx="425689" cy="329059"/>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140" name="Google Shape;1140;p13"/>
              <p:cNvCxnSpPr/>
              <p:nvPr/>
            </p:nvCxnSpPr>
            <p:spPr>
              <a:xfrm>
                <a:off x="2931985" y="4005125"/>
                <a:ext cx="425689" cy="0"/>
              </a:xfrm>
              <a:prstGeom prst="straightConnector1">
                <a:avLst/>
              </a:prstGeom>
              <a:noFill/>
              <a:ln cap="flat" cmpd="sng" w="9525">
                <a:solidFill>
                  <a:srgbClr val="CC0000"/>
                </a:solidFill>
                <a:prstDash val="solid"/>
                <a:round/>
                <a:headEnd len="sm" w="sm" type="none"/>
                <a:tailEnd len="sm" w="sm" type="none"/>
              </a:ln>
            </p:spPr>
          </p:cxnSp>
          <p:cxnSp>
            <p:nvCxnSpPr>
              <p:cNvPr id="1141" name="Google Shape;1141;p13"/>
              <p:cNvCxnSpPr/>
              <p:nvPr/>
            </p:nvCxnSpPr>
            <p:spPr>
              <a:xfrm>
                <a:off x="2931985" y="4068711"/>
                <a:ext cx="425689" cy="0"/>
              </a:xfrm>
              <a:prstGeom prst="straightConnector1">
                <a:avLst/>
              </a:prstGeom>
              <a:noFill/>
              <a:ln cap="flat" cmpd="sng" w="9525">
                <a:solidFill>
                  <a:srgbClr val="CC0000"/>
                </a:solidFill>
                <a:prstDash val="solid"/>
                <a:round/>
                <a:headEnd len="sm" w="sm" type="none"/>
                <a:tailEnd len="sm" w="sm" type="none"/>
              </a:ln>
            </p:spPr>
          </p:cxnSp>
          <p:cxnSp>
            <p:nvCxnSpPr>
              <p:cNvPr id="1142" name="Google Shape;1142;p13"/>
              <p:cNvCxnSpPr>
                <a:stCxn id="1139" idx="2"/>
              </p:cNvCxnSpPr>
              <p:nvPr/>
            </p:nvCxnSpPr>
            <p:spPr>
              <a:xfrm rot="10800000">
                <a:off x="3148095" y="4004983"/>
                <a:ext cx="1500" cy="237000"/>
              </a:xfrm>
              <a:prstGeom prst="straightConnector1">
                <a:avLst/>
              </a:prstGeom>
              <a:noFill/>
              <a:ln cap="flat" cmpd="sng" w="9525">
                <a:solidFill>
                  <a:srgbClr val="CC0000"/>
                </a:solidFill>
                <a:prstDash val="solid"/>
                <a:round/>
                <a:headEnd len="sm" w="sm" type="none"/>
                <a:tailEnd len="sm" w="sm" type="none"/>
              </a:ln>
            </p:spPr>
          </p:cxnSp>
        </p:grpSp>
        <p:grpSp>
          <p:nvGrpSpPr>
            <p:cNvPr id="1143" name="Google Shape;1143;p13"/>
            <p:cNvGrpSpPr/>
            <p:nvPr/>
          </p:nvGrpSpPr>
          <p:grpSpPr>
            <a:xfrm>
              <a:off x="5591389" y="5052511"/>
              <a:ext cx="430134" cy="328897"/>
              <a:chOff x="2931771" y="3912722"/>
              <a:chExt cx="430453" cy="329058"/>
            </a:xfrm>
          </p:grpSpPr>
          <p:sp>
            <p:nvSpPr>
              <p:cNvPr id="1144" name="Google Shape;1144;p13"/>
              <p:cNvSpPr/>
              <p:nvPr/>
            </p:nvSpPr>
            <p:spPr>
              <a:xfrm>
                <a:off x="2936535" y="3912722"/>
                <a:ext cx="425689" cy="329058"/>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145" name="Google Shape;1145;p13"/>
              <p:cNvCxnSpPr/>
              <p:nvPr/>
            </p:nvCxnSpPr>
            <p:spPr>
              <a:xfrm>
                <a:off x="2931771" y="4004922"/>
                <a:ext cx="425689" cy="0"/>
              </a:xfrm>
              <a:prstGeom prst="straightConnector1">
                <a:avLst/>
              </a:prstGeom>
              <a:noFill/>
              <a:ln cap="flat" cmpd="sng" w="9525">
                <a:solidFill>
                  <a:srgbClr val="CC0000"/>
                </a:solidFill>
                <a:prstDash val="solid"/>
                <a:round/>
                <a:headEnd len="sm" w="sm" type="none"/>
                <a:tailEnd len="sm" w="sm" type="none"/>
              </a:ln>
            </p:spPr>
          </p:cxnSp>
          <p:cxnSp>
            <p:nvCxnSpPr>
              <p:cNvPr id="1146" name="Google Shape;1146;p13"/>
              <p:cNvCxnSpPr/>
              <p:nvPr/>
            </p:nvCxnSpPr>
            <p:spPr>
              <a:xfrm>
                <a:off x="2931771" y="4068509"/>
                <a:ext cx="425689" cy="0"/>
              </a:xfrm>
              <a:prstGeom prst="straightConnector1">
                <a:avLst/>
              </a:prstGeom>
              <a:noFill/>
              <a:ln cap="flat" cmpd="sng" w="9525">
                <a:solidFill>
                  <a:srgbClr val="CC0000"/>
                </a:solidFill>
                <a:prstDash val="solid"/>
                <a:round/>
                <a:headEnd len="sm" w="sm" type="none"/>
                <a:tailEnd len="sm" w="sm" type="none"/>
              </a:ln>
            </p:spPr>
          </p:cxnSp>
          <p:cxnSp>
            <p:nvCxnSpPr>
              <p:cNvPr id="1147" name="Google Shape;1147;p13"/>
              <p:cNvCxnSpPr>
                <a:stCxn id="1144" idx="2"/>
              </p:cNvCxnSpPr>
              <p:nvPr/>
            </p:nvCxnSpPr>
            <p:spPr>
              <a:xfrm rot="10800000">
                <a:off x="3147880" y="4004780"/>
                <a:ext cx="1500" cy="237000"/>
              </a:xfrm>
              <a:prstGeom prst="straightConnector1">
                <a:avLst/>
              </a:prstGeom>
              <a:noFill/>
              <a:ln cap="flat" cmpd="sng" w="9525">
                <a:solidFill>
                  <a:srgbClr val="CC0000"/>
                </a:solidFill>
                <a:prstDash val="solid"/>
                <a:round/>
                <a:headEnd len="sm" w="sm" type="none"/>
                <a:tailEnd len="sm" w="sm" type="none"/>
              </a:ln>
            </p:spPr>
          </p:cxnSp>
        </p:grpSp>
        <p:grpSp>
          <p:nvGrpSpPr>
            <p:cNvPr id="1148" name="Google Shape;1148;p13"/>
            <p:cNvGrpSpPr/>
            <p:nvPr/>
          </p:nvGrpSpPr>
          <p:grpSpPr>
            <a:xfrm>
              <a:off x="6581812" y="5046155"/>
              <a:ext cx="430135" cy="328898"/>
              <a:chOff x="2931660" y="3913102"/>
              <a:chExt cx="430454" cy="328747"/>
            </a:xfrm>
          </p:grpSpPr>
          <p:sp>
            <p:nvSpPr>
              <p:cNvPr id="1149" name="Google Shape;1149;p13"/>
              <p:cNvSpPr/>
              <p:nvPr/>
            </p:nvSpPr>
            <p:spPr>
              <a:xfrm>
                <a:off x="2936425" y="3913102"/>
                <a:ext cx="425689" cy="328747"/>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150" name="Google Shape;1150;p13"/>
              <p:cNvCxnSpPr/>
              <p:nvPr/>
            </p:nvCxnSpPr>
            <p:spPr>
              <a:xfrm>
                <a:off x="2931660" y="4005215"/>
                <a:ext cx="425689" cy="0"/>
              </a:xfrm>
              <a:prstGeom prst="straightConnector1">
                <a:avLst/>
              </a:prstGeom>
              <a:noFill/>
              <a:ln cap="flat" cmpd="sng" w="9525">
                <a:solidFill>
                  <a:srgbClr val="CC0000"/>
                </a:solidFill>
                <a:prstDash val="solid"/>
                <a:round/>
                <a:headEnd len="sm" w="sm" type="none"/>
                <a:tailEnd len="sm" w="sm" type="none"/>
              </a:ln>
            </p:spPr>
          </p:cxnSp>
          <p:cxnSp>
            <p:nvCxnSpPr>
              <p:cNvPr id="1151" name="Google Shape;1151;p13"/>
              <p:cNvCxnSpPr/>
              <p:nvPr/>
            </p:nvCxnSpPr>
            <p:spPr>
              <a:xfrm>
                <a:off x="2931660" y="4067152"/>
                <a:ext cx="425689" cy="0"/>
              </a:xfrm>
              <a:prstGeom prst="straightConnector1">
                <a:avLst/>
              </a:prstGeom>
              <a:noFill/>
              <a:ln cap="flat" cmpd="sng" w="9525">
                <a:solidFill>
                  <a:srgbClr val="CC0000"/>
                </a:solidFill>
                <a:prstDash val="solid"/>
                <a:round/>
                <a:headEnd len="sm" w="sm" type="none"/>
                <a:tailEnd len="sm" w="sm" type="none"/>
              </a:ln>
            </p:spPr>
          </p:cxnSp>
          <p:cxnSp>
            <p:nvCxnSpPr>
              <p:cNvPr id="1152" name="Google Shape;1152;p13"/>
              <p:cNvCxnSpPr>
                <a:stCxn id="1149" idx="2"/>
              </p:cNvCxnSpPr>
              <p:nvPr/>
            </p:nvCxnSpPr>
            <p:spPr>
              <a:xfrm rot="10800000">
                <a:off x="3147770" y="4005149"/>
                <a:ext cx="1500" cy="236700"/>
              </a:xfrm>
              <a:prstGeom prst="straightConnector1">
                <a:avLst/>
              </a:prstGeom>
              <a:noFill/>
              <a:ln cap="flat" cmpd="sng" w="9525">
                <a:solidFill>
                  <a:srgbClr val="CC0000"/>
                </a:solidFill>
                <a:prstDash val="solid"/>
                <a:round/>
                <a:headEnd len="sm" w="sm" type="none"/>
                <a:tailEnd len="sm" w="sm" type="none"/>
              </a:ln>
            </p:spPr>
          </p:cxnSp>
        </p:grpSp>
        <p:grpSp>
          <p:nvGrpSpPr>
            <p:cNvPr id="1153" name="Google Shape;1153;p13"/>
            <p:cNvGrpSpPr/>
            <p:nvPr/>
          </p:nvGrpSpPr>
          <p:grpSpPr>
            <a:xfrm>
              <a:off x="2056656" y="4691836"/>
              <a:ext cx="674567" cy="519563"/>
              <a:chOff x="2932675" y="3913607"/>
              <a:chExt cx="429970" cy="328266"/>
            </a:xfrm>
          </p:grpSpPr>
          <p:sp>
            <p:nvSpPr>
              <p:cNvPr id="1154" name="Google Shape;1154;p13"/>
              <p:cNvSpPr/>
              <p:nvPr/>
            </p:nvSpPr>
            <p:spPr>
              <a:xfrm>
                <a:off x="2936722" y="3913607"/>
                <a:ext cx="425923" cy="328266"/>
              </a:xfrm>
              <a:prstGeom prst="rect">
                <a:avLst/>
              </a:prstGeom>
              <a:solidFill>
                <a:srgbClr val="FFFFFF"/>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1155" name="Google Shape;1155;p13"/>
              <p:cNvCxnSpPr/>
              <p:nvPr/>
            </p:nvCxnSpPr>
            <p:spPr>
              <a:xfrm>
                <a:off x="2932675" y="4004959"/>
                <a:ext cx="424911" cy="0"/>
              </a:xfrm>
              <a:prstGeom prst="straightConnector1">
                <a:avLst/>
              </a:prstGeom>
              <a:noFill/>
              <a:ln cap="flat" cmpd="sng" w="9525">
                <a:solidFill>
                  <a:srgbClr val="CC0000"/>
                </a:solidFill>
                <a:prstDash val="solid"/>
                <a:round/>
                <a:headEnd len="sm" w="sm" type="none"/>
                <a:tailEnd len="sm" w="sm" type="none"/>
              </a:ln>
            </p:spPr>
          </p:cxnSp>
          <p:cxnSp>
            <p:nvCxnSpPr>
              <p:cNvPr id="1156" name="Google Shape;1156;p13"/>
              <p:cNvCxnSpPr/>
              <p:nvPr/>
            </p:nvCxnSpPr>
            <p:spPr>
              <a:xfrm>
                <a:off x="2932675" y="4069207"/>
                <a:ext cx="424911" cy="0"/>
              </a:xfrm>
              <a:prstGeom prst="straightConnector1">
                <a:avLst/>
              </a:prstGeom>
              <a:noFill/>
              <a:ln cap="flat" cmpd="sng" w="9525">
                <a:solidFill>
                  <a:srgbClr val="CC0000"/>
                </a:solidFill>
                <a:prstDash val="solid"/>
                <a:round/>
                <a:headEnd len="sm" w="sm" type="none"/>
                <a:tailEnd len="sm" w="sm" type="none"/>
              </a:ln>
            </p:spPr>
          </p:cxnSp>
          <p:cxnSp>
            <p:nvCxnSpPr>
              <p:cNvPr id="1157" name="Google Shape;1157;p13"/>
              <p:cNvCxnSpPr>
                <a:stCxn id="1154" idx="2"/>
              </p:cNvCxnSpPr>
              <p:nvPr/>
            </p:nvCxnSpPr>
            <p:spPr>
              <a:xfrm rot="10800000">
                <a:off x="3148784" y="4004873"/>
                <a:ext cx="900" cy="237000"/>
              </a:xfrm>
              <a:prstGeom prst="straightConnector1">
                <a:avLst/>
              </a:prstGeom>
              <a:noFill/>
              <a:ln cap="flat" cmpd="sng" w="9525">
                <a:solidFill>
                  <a:srgbClr val="CC0000"/>
                </a:solidFill>
                <a:prstDash val="solid"/>
                <a:round/>
                <a:headEnd len="sm" w="sm" type="none"/>
                <a:tailEnd len="sm" w="sm" type="none"/>
              </a:ln>
            </p:spPr>
          </p:cxnSp>
        </p:grpSp>
      </p:grpSp>
      <p:grpSp>
        <p:nvGrpSpPr>
          <p:cNvPr id="1158" name="Google Shape;1158;p13"/>
          <p:cNvGrpSpPr/>
          <p:nvPr/>
        </p:nvGrpSpPr>
        <p:grpSpPr>
          <a:xfrm>
            <a:off x="7605568" y="5890592"/>
            <a:ext cx="588962" cy="242888"/>
            <a:chOff x="1871277" y="1576300"/>
            <a:chExt cx="1128371" cy="437861"/>
          </a:xfrm>
        </p:grpSpPr>
        <p:sp>
          <p:nvSpPr>
            <p:cNvPr id="1159" name="Google Shape;1159;p13"/>
            <p:cNvSpPr/>
            <p:nvPr/>
          </p:nvSpPr>
          <p:spPr>
            <a:xfrm flipH="1" rot="10800000">
              <a:off x="1874317" y="1693636"/>
              <a:ext cx="1125331" cy="320525"/>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60" name="Google Shape;1160;p13"/>
            <p:cNvSpPr/>
            <p:nvPr/>
          </p:nvSpPr>
          <p:spPr>
            <a:xfrm>
              <a:off x="1871277" y="1739425"/>
              <a:ext cx="1128371" cy="117334"/>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61" name="Google Shape;1161;p13"/>
            <p:cNvSpPr/>
            <p:nvPr/>
          </p:nvSpPr>
          <p:spPr>
            <a:xfrm flipH="1" rot="10800000">
              <a:off x="1871277" y="1576300"/>
              <a:ext cx="1125331" cy="320525"/>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62" name="Google Shape;1162;p13"/>
            <p:cNvSpPr/>
            <p:nvPr/>
          </p:nvSpPr>
          <p:spPr>
            <a:xfrm>
              <a:off x="2160212" y="1673602"/>
              <a:ext cx="547458" cy="160263"/>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63" name="Google Shape;1163;p13"/>
            <p:cNvSpPr/>
            <p:nvPr/>
          </p:nvSpPr>
          <p:spPr>
            <a:xfrm>
              <a:off x="2102426" y="1633537"/>
              <a:ext cx="663033" cy="111612"/>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64" name="Google Shape;1164;p13"/>
            <p:cNvSpPr/>
            <p:nvPr/>
          </p:nvSpPr>
          <p:spPr>
            <a:xfrm>
              <a:off x="2537350" y="1727978"/>
              <a:ext cx="243315" cy="97302"/>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65" name="Google Shape;1165;p13"/>
            <p:cNvSpPr/>
            <p:nvPr/>
          </p:nvSpPr>
          <p:spPr>
            <a:xfrm>
              <a:off x="2090260" y="1730839"/>
              <a:ext cx="240272" cy="97302"/>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1166" name="Google Shape;1166;p13"/>
            <p:cNvCxnSpPr>
              <a:endCxn id="1161" idx="2"/>
            </p:cNvCxnSpPr>
            <p:nvPr/>
          </p:nvCxnSpPr>
          <p:spPr>
            <a:xfrm rot="10800000">
              <a:off x="1871277" y="1736563"/>
              <a:ext cx="30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1167" name="Google Shape;1167;p13"/>
            <p:cNvCxnSpPr/>
            <p:nvPr/>
          </p:nvCxnSpPr>
          <p:spPr>
            <a:xfrm rot="10800000">
              <a:off x="2996608" y="1733702"/>
              <a:ext cx="3040" cy="123058"/>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1168" name="Google Shape;1168;p13"/>
          <p:cNvGrpSpPr/>
          <p:nvPr/>
        </p:nvGrpSpPr>
        <p:grpSpPr>
          <a:xfrm>
            <a:off x="6124430" y="5749305"/>
            <a:ext cx="588963" cy="242887"/>
            <a:chOff x="1871277" y="1576300"/>
            <a:chExt cx="1128371" cy="437861"/>
          </a:xfrm>
        </p:grpSpPr>
        <p:sp>
          <p:nvSpPr>
            <p:cNvPr id="1169" name="Google Shape;1169;p13"/>
            <p:cNvSpPr/>
            <p:nvPr/>
          </p:nvSpPr>
          <p:spPr>
            <a:xfrm flipH="1" rot="10800000">
              <a:off x="1874319" y="1693635"/>
              <a:ext cx="1125329" cy="320526"/>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70" name="Google Shape;1170;p1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71" name="Google Shape;1171;p13"/>
            <p:cNvSpPr/>
            <p:nvPr/>
          </p:nvSpPr>
          <p:spPr>
            <a:xfrm flipH="1" rot="10800000">
              <a:off x="1871277" y="1576300"/>
              <a:ext cx="1125329" cy="320526"/>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72" name="Google Shape;1172;p13"/>
            <p:cNvSpPr/>
            <p:nvPr/>
          </p:nvSpPr>
          <p:spPr>
            <a:xfrm>
              <a:off x="2160214" y="1673603"/>
              <a:ext cx="547457" cy="160263"/>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73" name="Google Shape;1173;p13"/>
            <p:cNvSpPr/>
            <p:nvPr/>
          </p:nvSpPr>
          <p:spPr>
            <a:xfrm>
              <a:off x="2102426" y="1633537"/>
              <a:ext cx="663031" cy="111611"/>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74" name="Google Shape;1174;p13"/>
            <p:cNvSpPr/>
            <p:nvPr/>
          </p:nvSpPr>
          <p:spPr>
            <a:xfrm>
              <a:off x="2537351" y="1727977"/>
              <a:ext cx="243314" cy="97303"/>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75" name="Google Shape;1175;p13"/>
            <p:cNvSpPr/>
            <p:nvPr/>
          </p:nvSpPr>
          <p:spPr>
            <a:xfrm>
              <a:off x="2090260" y="1730839"/>
              <a:ext cx="240274" cy="97303"/>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1176" name="Google Shape;1176;p13"/>
            <p:cNvCxnSpPr>
              <a:endCxn id="1171" idx="2"/>
            </p:cNvCxnSpPr>
            <p:nvPr/>
          </p:nvCxnSpPr>
          <p:spPr>
            <a:xfrm rot="10800000">
              <a:off x="1871277" y="1736563"/>
              <a:ext cx="30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1177" name="Google Shape;1177;p13"/>
            <p:cNvCxnSpPr/>
            <p:nvPr/>
          </p:nvCxnSpPr>
          <p:spPr>
            <a:xfrm rot="10800000">
              <a:off x="2996606" y="1733700"/>
              <a:ext cx="3042" cy="12306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1178" name="Google Shape;1178;p13"/>
          <p:cNvGrpSpPr/>
          <p:nvPr/>
        </p:nvGrpSpPr>
        <p:grpSpPr>
          <a:xfrm>
            <a:off x="6916593" y="6209680"/>
            <a:ext cx="588962" cy="242887"/>
            <a:chOff x="1871277" y="1576300"/>
            <a:chExt cx="1128371" cy="437861"/>
          </a:xfrm>
        </p:grpSpPr>
        <p:sp>
          <p:nvSpPr>
            <p:cNvPr id="1179" name="Google Shape;1179;p13"/>
            <p:cNvSpPr/>
            <p:nvPr/>
          </p:nvSpPr>
          <p:spPr>
            <a:xfrm flipH="1" rot="10800000">
              <a:off x="1874317" y="1693635"/>
              <a:ext cx="1125331" cy="320526"/>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80" name="Google Shape;1180;p1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81" name="Google Shape;1181;p13"/>
            <p:cNvSpPr/>
            <p:nvPr/>
          </p:nvSpPr>
          <p:spPr>
            <a:xfrm flipH="1" rot="10800000">
              <a:off x="1871277" y="1576300"/>
              <a:ext cx="1125331" cy="320526"/>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82" name="Google Shape;1182;p13"/>
            <p:cNvSpPr/>
            <p:nvPr/>
          </p:nvSpPr>
          <p:spPr>
            <a:xfrm>
              <a:off x="2160212" y="1673603"/>
              <a:ext cx="547458" cy="160263"/>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83" name="Google Shape;1183;p13"/>
            <p:cNvSpPr/>
            <p:nvPr/>
          </p:nvSpPr>
          <p:spPr>
            <a:xfrm>
              <a:off x="2102426" y="1633537"/>
              <a:ext cx="663033" cy="111611"/>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84" name="Google Shape;1184;p13"/>
            <p:cNvSpPr/>
            <p:nvPr/>
          </p:nvSpPr>
          <p:spPr>
            <a:xfrm>
              <a:off x="2537350" y="1727977"/>
              <a:ext cx="243315" cy="97303"/>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85" name="Google Shape;1185;p13"/>
            <p:cNvSpPr/>
            <p:nvPr/>
          </p:nvSpPr>
          <p:spPr>
            <a:xfrm>
              <a:off x="2090260" y="1730839"/>
              <a:ext cx="240272" cy="97303"/>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1186" name="Google Shape;1186;p13"/>
            <p:cNvCxnSpPr>
              <a:endCxn id="1181" idx="2"/>
            </p:cNvCxnSpPr>
            <p:nvPr/>
          </p:nvCxnSpPr>
          <p:spPr>
            <a:xfrm rot="10800000">
              <a:off x="1871277" y="1736563"/>
              <a:ext cx="30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1187" name="Google Shape;1187;p13"/>
            <p:cNvCxnSpPr/>
            <p:nvPr/>
          </p:nvCxnSpPr>
          <p:spPr>
            <a:xfrm rot="10800000">
              <a:off x="2996608" y="1733700"/>
              <a:ext cx="3040" cy="12306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1188" name="Google Shape;1188;p13"/>
          <p:cNvGrpSpPr/>
          <p:nvPr/>
        </p:nvGrpSpPr>
        <p:grpSpPr>
          <a:xfrm>
            <a:off x="5452918" y="6301755"/>
            <a:ext cx="588962" cy="242887"/>
            <a:chOff x="1871277" y="1576300"/>
            <a:chExt cx="1128371" cy="437861"/>
          </a:xfrm>
        </p:grpSpPr>
        <p:sp>
          <p:nvSpPr>
            <p:cNvPr id="1189" name="Google Shape;1189;p13"/>
            <p:cNvSpPr/>
            <p:nvPr/>
          </p:nvSpPr>
          <p:spPr>
            <a:xfrm flipH="1" rot="10800000">
              <a:off x="1874317" y="1693635"/>
              <a:ext cx="1125331" cy="320526"/>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90" name="Google Shape;1190;p1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91" name="Google Shape;1191;p13"/>
            <p:cNvSpPr/>
            <p:nvPr/>
          </p:nvSpPr>
          <p:spPr>
            <a:xfrm flipH="1" rot="10800000">
              <a:off x="1871277" y="1576300"/>
              <a:ext cx="1125331" cy="320526"/>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92" name="Google Shape;1192;p13"/>
            <p:cNvSpPr/>
            <p:nvPr/>
          </p:nvSpPr>
          <p:spPr>
            <a:xfrm>
              <a:off x="2160212" y="1673603"/>
              <a:ext cx="547458" cy="160263"/>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193" name="Google Shape;1193;p13"/>
            <p:cNvSpPr/>
            <p:nvPr/>
          </p:nvSpPr>
          <p:spPr>
            <a:xfrm>
              <a:off x="2102426" y="1633537"/>
              <a:ext cx="663033" cy="111611"/>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94" name="Google Shape;1194;p13"/>
            <p:cNvSpPr/>
            <p:nvPr/>
          </p:nvSpPr>
          <p:spPr>
            <a:xfrm>
              <a:off x="2537350" y="1727977"/>
              <a:ext cx="243315" cy="97303"/>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195" name="Google Shape;1195;p13"/>
            <p:cNvSpPr/>
            <p:nvPr/>
          </p:nvSpPr>
          <p:spPr>
            <a:xfrm>
              <a:off x="2090260" y="1730839"/>
              <a:ext cx="240272" cy="97303"/>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1196" name="Google Shape;1196;p13"/>
            <p:cNvCxnSpPr>
              <a:endCxn id="1191" idx="2"/>
            </p:cNvCxnSpPr>
            <p:nvPr/>
          </p:nvCxnSpPr>
          <p:spPr>
            <a:xfrm rot="10800000">
              <a:off x="1871277" y="1736563"/>
              <a:ext cx="30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1197" name="Google Shape;1197;p13"/>
            <p:cNvCxnSpPr/>
            <p:nvPr/>
          </p:nvCxnSpPr>
          <p:spPr>
            <a:xfrm rot="10800000">
              <a:off x="2996608" y="1733700"/>
              <a:ext cx="3040" cy="12306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grpSp>
        <p:nvGrpSpPr>
          <p:cNvPr id="1198" name="Google Shape;1198;p13"/>
          <p:cNvGrpSpPr/>
          <p:nvPr/>
        </p:nvGrpSpPr>
        <p:grpSpPr>
          <a:xfrm>
            <a:off x="4494068" y="2167905"/>
            <a:ext cx="3598862" cy="493712"/>
            <a:chOff x="2704632" y="2011398"/>
            <a:chExt cx="3598520" cy="493919"/>
          </a:xfrm>
        </p:grpSpPr>
        <p:sp>
          <p:nvSpPr>
            <p:cNvPr id="1199" name="Google Shape;1199;p13"/>
            <p:cNvSpPr/>
            <p:nvPr/>
          </p:nvSpPr>
          <p:spPr>
            <a:xfrm>
              <a:off x="2722092" y="2011398"/>
              <a:ext cx="3581060" cy="492331"/>
            </a:xfrm>
            <a:prstGeom prst="ellipse">
              <a:avLst/>
            </a:prstGeom>
            <a:solidFill>
              <a:srgbClr val="FFFFFF">
                <a:alpha val="419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00" name="Google Shape;1200;p13"/>
            <p:cNvSpPr/>
            <p:nvPr/>
          </p:nvSpPr>
          <p:spPr>
            <a:xfrm>
              <a:off x="2704632" y="2012986"/>
              <a:ext cx="3581060" cy="492331"/>
            </a:xfrm>
            <a:prstGeom prst="ellipse">
              <a:avLst/>
            </a:prstGeom>
            <a:solidFill>
              <a:srgbClr val="CC0000">
                <a:alpha val="41960"/>
              </a:srgbClr>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01" name="Google Shape;1201;p13"/>
            <p:cNvSpPr txBox="1"/>
            <p:nvPr/>
          </p:nvSpPr>
          <p:spPr>
            <a:xfrm>
              <a:off x="3452664" y="2127167"/>
              <a:ext cx="2057700" cy="296128"/>
            </a:xfrm>
            <a:prstGeom prst="rect">
              <a:avLst/>
            </a:prstGeom>
            <a:noFill/>
            <a:ln>
              <a:noFill/>
            </a:ln>
          </p:spPr>
          <p:txBody>
            <a:bodyPr anchorCtr="0" anchor="t" bIns="45700" lIns="91425" spcFirstLastPara="1" rIns="91425" wrap="square" tIns="45700">
              <a:spAutoFit/>
            </a:bodyPr>
            <a:lstStyle/>
            <a:p>
              <a:pPr indent="0" lvl="0" marL="0" marR="0" rtl="0" algn="ctr">
                <a:lnSpc>
                  <a:spcPct val="81944"/>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Remote Controller</a:t>
              </a:r>
              <a:endParaRPr/>
            </a:p>
          </p:txBody>
        </p:sp>
      </p:grpSp>
      <p:grpSp>
        <p:nvGrpSpPr>
          <p:cNvPr id="1202" name="Google Shape;1202;p13"/>
          <p:cNvGrpSpPr/>
          <p:nvPr/>
        </p:nvGrpSpPr>
        <p:grpSpPr>
          <a:xfrm>
            <a:off x="3674918" y="4177680"/>
            <a:ext cx="5095875" cy="822325"/>
            <a:chOff x="3674918" y="4177680"/>
            <a:chExt cx="5095875" cy="822325"/>
          </a:xfrm>
        </p:grpSpPr>
        <p:grpSp>
          <p:nvGrpSpPr>
            <p:cNvPr id="1203" name="Google Shape;1203;p13"/>
            <p:cNvGrpSpPr/>
            <p:nvPr/>
          </p:nvGrpSpPr>
          <p:grpSpPr>
            <a:xfrm>
              <a:off x="3674918" y="4177680"/>
              <a:ext cx="923925" cy="406399"/>
              <a:chOff x="2705100" y="2011480"/>
              <a:chExt cx="3598690" cy="494427"/>
            </a:xfrm>
          </p:grpSpPr>
          <p:sp>
            <p:nvSpPr>
              <p:cNvPr id="1204" name="Google Shape;1204;p13"/>
              <p:cNvSpPr/>
              <p:nvPr/>
            </p:nvSpPr>
            <p:spPr>
              <a:xfrm>
                <a:off x="2723648" y="2011480"/>
                <a:ext cx="3580142" cy="492496"/>
              </a:xfrm>
              <a:prstGeom prst="ellipse">
                <a:avLst/>
              </a:prstGeom>
              <a:solidFill>
                <a:srgbClr val="FFFFFF">
                  <a:alpha val="419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05" name="Google Shape;1205;p13"/>
              <p:cNvSpPr/>
              <p:nvPr/>
            </p:nvSpPr>
            <p:spPr>
              <a:xfrm>
                <a:off x="2705100" y="2013410"/>
                <a:ext cx="3580138" cy="492497"/>
              </a:xfrm>
              <a:prstGeom prst="ellipse">
                <a:avLst/>
              </a:prstGeom>
              <a:solidFill>
                <a:srgbClr val="CC0000">
                  <a:alpha val="41960"/>
                </a:srgbClr>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06" name="Google Shape;1206;p13"/>
              <p:cNvSpPr txBox="1"/>
              <p:nvPr/>
            </p:nvSpPr>
            <p:spPr>
              <a:xfrm>
                <a:off x="3901810" y="2127167"/>
                <a:ext cx="1159411" cy="296128"/>
              </a:xfrm>
              <a:prstGeom prst="rect">
                <a:avLst/>
              </a:prstGeom>
              <a:noFill/>
              <a:ln>
                <a:noFill/>
              </a:ln>
            </p:spPr>
            <p:txBody>
              <a:bodyPr anchorCtr="0" anchor="t" bIns="45700" lIns="91425" spcFirstLastPara="1" rIns="91425" wrap="square" tIns="45700">
                <a:spAutoFit/>
              </a:bodyPr>
              <a:lstStyle/>
              <a:p>
                <a:pPr indent="0" lvl="0" marL="0" marR="0" rtl="0" algn="ctr">
                  <a:lnSpc>
                    <a:spcPct val="81944"/>
                  </a:lnSpc>
                  <a:spcBef>
                    <a:spcPts val="0"/>
                  </a:spcBef>
                  <a:spcAft>
                    <a:spcPts val="0"/>
                  </a:spcAft>
                  <a:buClr>
                    <a:srgbClr val="FFFFFF"/>
                  </a:buClr>
                  <a:buSzPts val="1800"/>
                  <a:buFont typeface="Arial"/>
                  <a:buNone/>
                </a:pPr>
                <a:r>
                  <a:rPr b="0" i="0" lang="en-US" sz="1800" u="none" cap="none" strike="noStrike">
                    <a:solidFill>
                      <a:srgbClr val="FFFFFF"/>
                    </a:solidFill>
                    <a:latin typeface="Arial"/>
                    <a:ea typeface="Arial"/>
                    <a:cs typeface="Arial"/>
                    <a:sym typeface="Arial"/>
                  </a:rPr>
                  <a:t>CA</a:t>
                </a:r>
                <a:endParaRPr/>
              </a:p>
            </p:txBody>
          </p:sp>
        </p:grpSp>
        <p:grpSp>
          <p:nvGrpSpPr>
            <p:cNvPr id="1207" name="Google Shape;1207;p13"/>
            <p:cNvGrpSpPr/>
            <p:nvPr/>
          </p:nvGrpSpPr>
          <p:grpSpPr>
            <a:xfrm>
              <a:off x="5338618" y="4714256"/>
              <a:ext cx="463550" cy="285749"/>
              <a:chOff x="3558760" y="4573304"/>
              <a:chExt cx="463506" cy="285869"/>
            </a:xfrm>
          </p:grpSpPr>
          <p:grpSp>
            <p:nvGrpSpPr>
              <p:cNvPr id="1208" name="Google Shape;1208;p13"/>
              <p:cNvGrpSpPr/>
              <p:nvPr/>
            </p:nvGrpSpPr>
            <p:grpSpPr>
              <a:xfrm>
                <a:off x="3558760" y="4578067"/>
                <a:ext cx="463506" cy="262048"/>
                <a:chOff x="3558760" y="4578067"/>
                <a:chExt cx="463506" cy="262048"/>
              </a:xfrm>
            </p:grpSpPr>
            <p:sp>
              <p:nvSpPr>
                <p:cNvPr id="1209" name="Google Shape;1209;p13"/>
                <p:cNvSpPr/>
                <p:nvPr/>
              </p:nvSpPr>
              <p:spPr>
                <a:xfrm>
                  <a:off x="3573046" y="4578067"/>
                  <a:ext cx="439696" cy="260459"/>
                </a:xfrm>
                <a:prstGeom prst="ellipse">
                  <a:avLst/>
                </a:prstGeom>
                <a:solidFill>
                  <a:srgbClr val="FFFFFF">
                    <a:alpha val="419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10" name="Google Shape;1210;p13"/>
                <p:cNvSpPr/>
                <p:nvPr/>
              </p:nvSpPr>
              <p:spPr>
                <a:xfrm>
                  <a:off x="3558760" y="4587596"/>
                  <a:ext cx="463506" cy="252519"/>
                </a:xfrm>
                <a:prstGeom prst="ellipse">
                  <a:avLst/>
                </a:prstGeom>
                <a:solidFill>
                  <a:srgbClr val="CC0000">
                    <a:alpha val="41960"/>
                  </a:srgbClr>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grpSp>
          <p:sp>
            <p:nvSpPr>
              <p:cNvPr id="1211" name="Google Shape;1211;p13"/>
              <p:cNvSpPr txBox="1"/>
              <p:nvPr/>
            </p:nvSpPr>
            <p:spPr>
              <a:xfrm>
                <a:off x="3565935" y="4573304"/>
                <a:ext cx="434071" cy="285869"/>
              </a:xfrm>
              <a:prstGeom prst="rect">
                <a:avLst/>
              </a:prstGeom>
              <a:noFill/>
              <a:ln>
                <a:noFill/>
              </a:ln>
            </p:spPr>
            <p:txBody>
              <a:bodyPr anchorCtr="0" anchor="t" bIns="45700" lIns="91425" spcFirstLastPara="1" rIns="91425" wrap="square" tIns="45700">
                <a:spAutoFit/>
              </a:bodyPr>
              <a:lstStyle/>
              <a:p>
                <a:pPr indent="0" lvl="0" marL="0" marR="0" rtl="0" algn="ctr">
                  <a:lnSpc>
                    <a:spcPct val="105357"/>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CA</a:t>
                </a:r>
                <a:endParaRPr b="0" i="0" sz="1800" u="none" cap="none" strike="noStrike">
                  <a:solidFill>
                    <a:srgbClr val="FFFFFF"/>
                  </a:solidFill>
                  <a:latin typeface="Arial"/>
                  <a:ea typeface="Arial"/>
                  <a:cs typeface="Arial"/>
                  <a:sym typeface="Arial"/>
                </a:endParaRPr>
              </a:p>
            </p:txBody>
          </p:sp>
        </p:grpSp>
        <p:grpSp>
          <p:nvGrpSpPr>
            <p:cNvPr id="1212" name="Google Shape;1212;p13"/>
            <p:cNvGrpSpPr/>
            <p:nvPr/>
          </p:nvGrpSpPr>
          <p:grpSpPr>
            <a:xfrm>
              <a:off x="6119668" y="4712138"/>
              <a:ext cx="463550" cy="285749"/>
              <a:chOff x="3559588" y="4573304"/>
              <a:chExt cx="463506" cy="285869"/>
            </a:xfrm>
          </p:grpSpPr>
          <p:grpSp>
            <p:nvGrpSpPr>
              <p:cNvPr id="1213" name="Google Shape;1213;p13"/>
              <p:cNvGrpSpPr/>
              <p:nvPr/>
            </p:nvGrpSpPr>
            <p:grpSpPr>
              <a:xfrm>
                <a:off x="3559588" y="4581775"/>
                <a:ext cx="463506" cy="258870"/>
                <a:chOff x="3559588" y="4581775"/>
                <a:chExt cx="463506" cy="258870"/>
              </a:xfrm>
            </p:grpSpPr>
            <p:sp>
              <p:nvSpPr>
                <p:cNvPr id="1214" name="Google Shape;1214;p13"/>
                <p:cNvSpPr/>
                <p:nvPr/>
              </p:nvSpPr>
              <p:spPr>
                <a:xfrm>
                  <a:off x="3573874" y="4581775"/>
                  <a:ext cx="439696" cy="257283"/>
                </a:xfrm>
                <a:prstGeom prst="ellipse">
                  <a:avLst/>
                </a:prstGeom>
                <a:solidFill>
                  <a:srgbClr val="FFFFFF">
                    <a:alpha val="419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15" name="Google Shape;1215;p13"/>
                <p:cNvSpPr/>
                <p:nvPr/>
              </p:nvSpPr>
              <p:spPr>
                <a:xfrm>
                  <a:off x="3559588" y="4591304"/>
                  <a:ext cx="463506" cy="249341"/>
                </a:xfrm>
                <a:prstGeom prst="ellipse">
                  <a:avLst/>
                </a:prstGeom>
                <a:solidFill>
                  <a:srgbClr val="CC0000">
                    <a:alpha val="41960"/>
                  </a:srgbClr>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grpSp>
          <p:sp>
            <p:nvSpPr>
              <p:cNvPr id="1216" name="Google Shape;1216;p13"/>
              <p:cNvSpPr txBox="1"/>
              <p:nvPr/>
            </p:nvSpPr>
            <p:spPr>
              <a:xfrm>
                <a:off x="3565935" y="4573304"/>
                <a:ext cx="434071" cy="285869"/>
              </a:xfrm>
              <a:prstGeom prst="rect">
                <a:avLst/>
              </a:prstGeom>
              <a:noFill/>
              <a:ln>
                <a:noFill/>
              </a:ln>
            </p:spPr>
            <p:txBody>
              <a:bodyPr anchorCtr="0" anchor="t" bIns="45700" lIns="91425" spcFirstLastPara="1" rIns="91425" wrap="square" tIns="45700">
                <a:spAutoFit/>
              </a:bodyPr>
              <a:lstStyle/>
              <a:p>
                <a:pPr indent="0" lvl="0" marL="0" marR="0" rtl="0" algn="ctr">
                  <a:lnSpc>
                    <a:spcPct val="105357"/>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CA</a:t>
                </a:r>
                <a:endParaRPr b="0" i="0" sz="1800" u="none" cap="none" strike="noStrike">
                  <a:solidFill>
                    <a:srgbClr val="FFFFFF"/>
                  </a:solidFill>
                  <a:latin typeface="Arial"/>
                  <a:ea typeface="Arial"/>
                  <a:cs typeface="Arial"/>
                  <a:sym typeface="Arial"/>
                </a:endParaRPr>
              </a:p>
            </p:txBody>
          </p:sp>
        </p:grpSp>
        <p:grpSp>
          <p:nvGrpSpPr>
            <p:cNvPr id="1217" name="Google Shape;1217;p13"/>
            <p:cNvGrpSpPr/>
            <p:nvPr/>
          </p:nvGrpSpPr>
          <p:grpSpPr>
            <a:xfrm>
              <a:off x="7319818" y="4710021"/>
              <a:ext cx="463550" cy="285749"/>
              <a:chOff x="3559368" y="4573304"/>
              <a:chExt cx="463506" cy="285869"/>
            </a:xfrm>
          </p:grpSpPr>
          <p:grpSp>
            <p:nvGrpSpPr>
              <p:cNvPr id="1218" name="Google Shape;1218;p13"/>
              <p:cNvGrpSpPr/>
              <p:nvPr/>
            </p:nvGrpSpPr>
            <p:grpSpPr>
              <a:xfrm>
                <a:off x="3559368" y="4577540"/>
                <a:ext cx="463506" cy="262047"/>
                <a:chOff x="3559368" y="4577540"/>
                <a:chExt cx="463506" cy="262047"/>
              </a:xfrm>
            </p:grpSpPr>
            <p:sp>
              <p:nvSpPr>
                <p:cNvPr id="1219" name="Google Shape;1219;p13"/>
                <p:cNvSpPr/>
                <p:nvPr/>
              </p:nvSpPr>
              <p:spPr>
                <a:xfrm>
                  <a:off x="3573654" y="4577540"/>
                  <a:ext cx="439696" cy="260459"/>
                </a:xfrm>
                <a:prstGeom prst="ellipse">
                  <a:avLst/>
                </a:prstGeom>
                <a:solidFill>
                  <a:srgbClr val="FFFFFF">
                    <a:alpha val="419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20" name="Google Shape;1220;p13"/>
                <p:cNvSpPr/>
                <p:nvPr/>
              </p:nvSpPr>
              <p:spPr>
                <a:xfrm>
                  <a:off x="3559368" y="4587069"/>
                  <a:ext cx="463506" cy="252518"/>
                </a:xfrm>
                <a:prstGeom prst="ellipse">
                  <a:avLst/>
                </a:prstGeom>
                <a:solidFill>
                  <a:srgbClr val="CC0000">
                    <a:alpha val="41960"/>
                  </a:srgbClr>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grpSp>
          <p:sp>
            <p:nvSpPr>
              <p:cNvPr id="1221" name="Google Shape;1221;p13"/>
              <p:cNvSpPr txBox="1"/>
              <p:nvPr/>
            </p:nvSpPr>
            <p:spPr>
              <a:xfrm>
                <a:off x="3565935" y="4573304"/>
                <a:ext cx="434071" cy="285869"/>
              </a:xfrm>
              <a:prstGeom prst="rect">
                <a:avLst/>
              </a:prstGeom>
              <a:noFill/>
              <a:ln>
                <a:noFill/>
              </a:ln>
            </p:spPr>
            <p:txBody>
              <a:bodyPr anchorCtr="0" anchor="t" bIns="45700" lIns="91425" spcFirstLastPara="1" rIns="91425" wrap="square" tIns="45700">
                <a:spAutoFit/>
              </a:bodyPr>
              <a:lstStyle/>
              <a:p>
                <a:pPr indent="0" lvl="0" marL="0" marR="0" rtl="0" algn="ctr">
                  <a:lnSpc>
                    <a:spcPct val="105357"/>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CA</a:t>
                </a:r>
                <a:endParaRPr b="0" i="0" sz="1800" u="none" cap="none" strike="noStrike">
                  <a:solidFill>
                    <a:srgbClr val="FFFFFF"/>
                  </a:solidFill>
                  <a:latin typeface="Arial"/>
                  <a:ea typeface="Arial"/>
                  <a:cs typeface="Arial"/>
                  <a:sym typeface="Arial"/>
                </a:endParaRPr>
              </a:p>
            </p:txBody>
          </p:sp>
        </p:grpSp>
        <p:grpSp>
          <p:nvGrpSpPr>
            <p:cNvPr id="1222" name="Google Shape;1222;p13"/>
            <p:cNvGrpSpPr/>
            <p:nvPr/>
          </p:nvGrpSpPr>
          <p:grpSpPr>
            <a:xfrm>
              <a:off x="8307243" y="4707904"/>
              <a:ext cx="463550" cy="285749"/>
              <a:chOff x="3558912" y="4573304"/>
              <a:chExt cx="463506" cy="285869"/>
            </a:xfrm>
          </p:grpSpPr>
          <p:grpSp>
            <p:nvGrpSpPr>
              <p:cNvPr id="1223" name="Google Shape;1223;p13"/>
              <p:cNvGrpSpPr/>
              <p:nvPr/>
            </p:nvGrpSpPr>
            <p:grpSpPr>
              <a:xfrm>
                <a:off x="3558912" y="4578069"/>
                <a:ext cx="463506" cy="262048"/>
                <a:chOff x="3558912" y="4578069"/>
                <a:chExt cx="463506" cy="262048"/>
              </a:xfrm>
            </p:grpSpPr>
            <p:sp>
              <p:nvSpPr>
                <p:cNvPr id="1224" name="Google Shape;1224;p13"/>
                <p:cNvSpPr/>
                <p:nvPr/>
              </p:nvSpPr>
              <p:spPr>
                <a:xfrm>
                  <a:off x="3573198" y="4578069"/>
                  <a:ext cx="439696" cy="260459"/>
                </a:xfrm>
                <a:prstGeom prst="ellipse">
                  <a:avLst/>
                </a:prstGeom>
                <a:solidFill>
                  <a:srgbClr val="FFFFFF">
                    <a:alpha val="4196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25" name="Google Shape;1225;p13"/>
                <p:cNvSpPr/>
                <p:nvPr/>
              </p:nvSpPr>
              <p:spPr>
                <a:xfrm>
                  <a:off x="3558912" y="4587598"/>
                  <a:ext cx="463506" cy="252519"/>
                </a:xfrm>
                <a:prstGeom prst="ellipse">
                  <a:avLst/>
                </a:prstGeom>
                <a:solidFill>
                  <a:srgbClr val="CC0000">
                    <a:alpha val="41960"/>
                  </a:srgbClr>
                </a:solidFill>
                <a:ln cap="flat" cmpd="sng" w="9525">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grpSp>
          <p:sp>
            <p:nvSpPr>
              <p:cNvPr id="1226" name="Google Shape;1226;p13"/>
              <p:cNvSpPr txBox="1"/>
              <p:nvPr/>
            </p:nvSpPr>
            <p:spPr>
              <a:xfrm>
                <a:off x="3565935" y="4573304"/>
                <a:ext cx="434071" cy="285869"/>
              </a:xfrm>
              <a:prstGeom prst="rect">
                <a:avLst/>
              </a:prstGeom>
              <a:noFill/>
              <a:ln>
                <a:noFill/>
              </a:ln>
            </p:spPr>
            <p:txBody>
              <a:bodyPr anchorCtr="0" anchor="t" bIns="45700" lIns="91425" spcFirstLastPara="1" rIns="91425" wrap="square" tIns="45700">
                <a:spAutoFit/>
              </a:bodyPr>
              <a:lstStyle/>
              <a:p>
                <a:pPr indent="0" lvl="0" marL="0" marR="0" rtl="0" algn="ctr">
                  <a:lnSpc>
                    <a:spcPct val="105357"/>
                  </a:lnSpc>
                  <a:spcBef>
                    <a:spcPts val="0"/>
                  </a:spcBef>
                  <a:spcAft>
                    <a:spcPts val="0"/>
                  </a:spcAft>
                  <a:buClr>
                    <a:srgbClr val="FFFFFF"/>
                  </a:buClr>
                  <a:buSzPts val="1400"/>
                  <a:buFont typeface="Arial"/>
                  <a:buNone/>
                </a:pPr>
                <a:r>
                  <a:rPr b="0" i="0" lang="en-US" sz="1400" u="none" cap="none" strike="noStrike">
                    <a:solidFill>
                      <a:srgbClr val="FFFFFF"/>
                    </a:solidFill>
                    <a:latin typeface="Arial"/>
                    <a:ea typeface="Arial"/>
                    <a:cs typeface="Arial"/>
                    <a:sym typeface="Arial"/>
                  </a:rPr>
                  <a:t>CA</a:t>
                </a:r>
                <a:endParaRPr b="0" i="0" sz="1800" u="none" cap="none" strike="noStrike">
                  <a:solidFill>
                    <a:srgbClr val="FFFFFF"/>
                  </a:solidFill>
                  <a:latin typeface="Arial"/>
                  <a:ea typeface="Arial"/>
                  <a:cs typeface="Arial"/>
                  <a:sym typeface="Arial"/>
                </a:endParaRPr>
              </a:p>
            </p:txBody>
          </p:sp>
        </p:grpSp>
      </p:grpSp>
      <p:grpSp>
        <p:nvGrpSpPr>
          <p:cNvPr id="1227" name="Google Shape;1227;p13"/>
          <p:cNvGrpSpPr/>
          <p:nvPr/>
        </p:nvGrpSpPr>
        <p:grpSpPr>
          <a:xfrm>
            <a:off x="2687493" y="5474667"/>
            <a:ext cx="2698750" cy="903288"/>
            <a:chOff x="938213" y="5237163"/>
            <a:chExt cx="2698750" cy="903287"/>
          </a:xfrm>
        </p:grpSpPr>
        <p:cxnSp>
          <p:nvCxnSpPr>
            <p:cNvPr id="1228" name="Google Shape;1228;p13"/>
            <p:cNvCxnSpPr/>
            <p:nvPr/>
          </p:nvCxnSpPr>
          <p:spPr>
            <a:xfrm flipH="1">
              <a:off x="1282700" y="5802312"/>
              <a:ext cx="1508125" cy="1588"/>
            </a:xfrm>
            <a:prstGeom prst="straightConnector1">
              <a:avLst/>
            </a:prstGeom>
            <a:noFill/>
            <a:ln cap="flat" cmpd="sng" w="9525">
              <a:solidFill>
                <a:srgbClr val="000000"/>
              </a:solidFill>
              <a:prstDash val="solid"/>
              <a:round/>
              <a:headEnd len="sm" w="sm" type="none"/>
              <a:tailEnd len="sm" w="sm" type="none"/>
            </a:ln>
          </p:spPr>
        </p:cxnSp>
        <p:sp>
          <p:nvSpPr>
            <p:cNvPr id="1229" name="Google Shape;1229;p13"/>
            <p:cNvSpPr txBox="1"/>
            <p:nvPr/>
          </p:nvSpPr>
          <p:spPr>
            <a:xfrm>
              <a:off x="3198813" y="5473700"/>
              <a:ext cx="26352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p:txBody>
        </p:sp>
        <p:sp>
          <p:nvSpPr>
            <p:cNvPr id="1230" name="Google Shape;1230;p13"/>
            <p:cNvSpPr txBox="1"/>
            <p:nvPr/>
          </p:nvSpPr>
          <p:spPr>
            <a:xfrm>
              <a:off x="3373438" y="5761038"/>
              <a:ext cx="26352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p:txBody>
        </p:sp>
        <p:grpSp>
          <p:nvGrpSpPr>
            <p:cNvPr id="1231" name="Google Shape;1231;p13"/>
            <p:cNvGrpSpPr/>
            <p:nvPr/>
          </p:nvGrpSpPr>
          <p:grpSpPr>
            <a:xfrm>
              <a:off x="938213" y="5237163"/>
              <a:ext cx="1616075" cy="487362"/>
              <a:chOff x="-4079003" y="2717403"/>
              <a:chExt cx="1616718" cy="488475"/>
            </a:xfrm>
          </p:grpSpPr>
          <p:sp>
            <p:nvSpPr>
              <p:cNvPr id="1232" name="Google Shape;1232;p13"/>
              <p:cNvSpPr/>
              <p:nvPr/>
            </p:nvSpPr>
            <p:spPr>
              <a:xfrm>
                <a:off x="-4079003" y="2985994"/>
                <a:ext cx="1281675" cy="208750"/>
              </a:xfrm>
              <a:prstGeom prst="rect">
                <a:avLst/>
              </a:prstGeom>
              <a:solidFill>
                <a:srgbClr val="3333CC"/>
              </a:solidFill>
              <a:ln cap="flat" cmpd="sng" w="9525">
                <a:solidFill>
                  <a:srgbClr val="000000"/>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1233" name="Google Shape;1233;p13"/>
              <p:cNvCxnSpPr/>
              <p:nvPr/>
            </p:nvCxnSpPr>
            <p:spPr>
              <a:xfrm>
                <a:off x="-2933828" y="3101502"/>
                <a:ext cx="471543" cy="0"/>
              </a:xfrm>
              <a:prstGeom prst="straightConnector1">
                <a:avLst/>
              </a:prstGeom>
              <a:noFill/>
              <a:ln cap="flat" cmpd="sng" w="9525">
                <a:solidFill>
                  <a:srgbClr val="3333CC"/>
                </a:solidFill>
                <a:prstDash val="solid"/>
                <a:round/>
                <a:headEnd len="med" w="med" type="none"/>
                <a:tailEnd len="med" w="med" type="triangle"/>
              </a:ln>
            </p:spPr>
          </p:cxnSp>
          <p:sp>
            <p:nvSpPr>
              <p:cNvPr id="1234" name="Google Shape;1234;p13"/>
              <p:cNvSpPr/>
              <p:nvPr/>
            </p:nvSpPr>
            <p:spPr>
              <a:xfrm>
                <a:off x="-3377007" y="2988777"/>
                <a:ext cx="476861" cy="210142"/>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35" name="Google Shape;1235;p13"/>
              <p:cNvSpPr txBox="1"/>
              <p:nvPr/>
            </p:nvSpPr>
            <p:spPr>
              <a:xfrm>
                <a:off x="-3430189" y="2965119"/>
                <a:ext cx="581451" cy="2407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0111</a:t>
                </a:r>
                <a:endParaRPr/>
              </a:p>
            </p:txBody>
          </p:sp>
          <p:cxnSp>
            <p:nvCxnSpPr>
              <p:cNvPr id="1236" name="Google Shape;1236;p13"/>
              <p:cNvCxnSpPr/>
              <p:nvPr/>
            </p:nvCxnSpPr>
            <p:spPr>
              <a:xfrm>
                <a:off x="-3621642" y="2717403"/>
                <a:ext cx="405953" cy="300600"/>
              </a:xfrm>
              <a:prstGeom prst="straightConnector1">
                <a:avLst/>
              </a:prstGeom>
              <a:noFill/>
              <a:ln cap="flat" cmpd="sng" w="9525">
                <a:solidFill>
                  <a:srgbClr val="000000"/>
                </a:solidFill>
                <a:prstDash val="solid"/>
                <a:round/>
                <a:headEnd len="med" w="med" type="none"/>
                <a:tailEnd len="med" w="med" type="triangle"/>
              </a:ln>
            </p:spPr>
          </p:cxnSp>
        </p:grpSp>
        <p:sp>
          <p:nvSpPr>
            <p:cNvPr id="1237" name="Google Shape;1237;p13"/>
            <p:cNvSpPr/>
            <p:nvPr/>
          </p:nvSpPr>
          <p:spPr>
            <a:xfrm>
              <a:off x="2493963" y="5668963"/>
              <a:ext cx="982662" cy="233362"/>
            </a:xfrm>
            <a:custGeom>
              <a:rect b="b" l="l" r="r" t="t"/>
              <a:pathLst>
                <a:path extrusionOk="0" h="167" w="554">
                  <a:moveTo>
                    <a:pt x="0" y="10"/>
                  </a:moveTo>
                  <a:cubicBezTo>
                    <a:pt x="102" y="0"/>
                    <a:pt x="240" y="5"/>
                    <a:pt x="324" y="26"/>
                  </a:cubicBezTo>
                  <a:cubicBezTo>
                    <a:pt x="416" y="52"/>
                    <a:pt x="502" y="120"/>
                    <a:pt x="554" y="167"/>
                  </a:cubicBezTo>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1238" name="Google Shape;1238;p13"/>
            <p:cNvGrpSpPr/>
            <p:nvPr/>
          </p:nvGrpSpPr>
          <p:grpSpPr>
            <a:xfrm>
              <a:off x="2714625" y="5659438"/>
              <a:ext cx="565150" cy="293688"/>
              <a:chOff x="1871277" y="1576300"/>
              <a:chExt cx="1128371" cy="437862"/>
            </a:xfrm>
          </p:grpSpPr>
          <p:sp>
            <p:nvSpPr>
              <p:cNvPr id="1239" name="Google Shape;1239;p13"/>
              <p:cNvSpPr/>
              <p:nvPr/>
            </p:nvSpPr>
            <p:spPr>
              <a:xfrm flipH="1" rot="10800000">
                <a:off x="1874448" y="1694641"/>
                <a:ext cx="1125200" cy="319521"/>
              </a:xfrm>
              <a:prstGeom prst="ellipse">
                <a:avLst/>
              </a:prstGeom>
              <a:gradFill>
                <a:gsLst>
                  <a:gs pos="0">
                    <a:srgbClr val="262699"/>
                  </a:gs>
                  <a:gs pos="52999">
                    <a:srgbClr val="8585E0"/>
                  </a:gs>
                  <a:gs pos="100000">
                    <a:srgbClr val="262699"/>
                  </a:gs>
                </a:gsLst>
                <a:lin ang="0" scaled="0"/>
              </a:gra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40" name="Google Shape;1240;p13"/>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41" name="Google Shape;1241;p13"/>
              <p:cNvSpPr/>
              <p:nvPr/>
            </p:nvSpPr>
            <p:spPr>
              <a:xfrm flipH="1" rot="10800000">
                <a:off x="1871277" y="1576300"/>
                <a:ext cx="1125202" cy="319521"/>
              </a:xfrm>
              <a:prstGeom prst="ellipse">
                <a:avLst/>
              </a:prstGeom>
              <a:solidFill>
                <a:srgbClr val="BFBFBF"/>
              </a:solidFill>
              <a:ln cap="flat" cmpd="sng" w="9525">
                <a:solidFill>
                  <a:srgbClr val="000000"/>
                </a:solidFill>
                <a:prstDash val="solid"/>
                <a:round/>
                <a:headEnd len="sm" w="sm" type="none"/>
                <a:tailEnd len="sm" w="sm" type="none"/>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42" name="Google Shape;1242;p13"/>
              <p:cNvSpPr/>
              <p:nvPr/>
            </p:nvSpPr>
            <p:spPr>
              <a:xfrm>
                <a:off x="2159710" y="1673340"/>
                <a:ext cx="548337" cy="160944"/>
              </a:xfrm>
              <a:custGeom>
                <a:rect b="b" l="l" r="r" t="t"/>
                <a:pathLst>
                  <a:path extrusionOk="0" h="1321259" w="307606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sp>
            <p:nvSpPr>
              <p:cNvPr id="1243" name="Google Shape;1243;p13"/>
              <p:cNvSpPr/>
              <p:nvPr/>
            </p:nvSpPr>
            <p:spPr>
              <a:xfrm>
                <a:off x="2102657" y="1633104"/>
                <a:ext cx="662442" cy="111241"/>
              </a:xfrm>
              <a:custGeom>
                <a:rect b="b" l="l" r="r" t="t"/>
                <a:pathLst>
                  <a:path extrusionOk="0" h="932950" w="3723451">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44" name="Google Shape;1244;p13"/>
              <p:cNvSpPr/>
              <p:nvPr/>
            </p:nvSpPr>
            <p:spPr>
              <a:xfrm>
                <a:off x="2536889" y="1727776"/>
                <a:ext cx="244059" cy="97040"/>
              </a:xfrm>
              <a:custGeom>
                <a:rect b="b" l="l" r="r" t="t"/>
                <a:pathLst>
                  <a:path extrusionOk="0" h="809868" w="1366596">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1245" name="Google Shape;1245;p13"/>
              <p:cNvSpPr/>
              <p:nvPr/>
            </p:nvSpPr>
            <p:spPr>
              <a:xfrm>
                <a:off x="2089979" y="1730144"/>
                <a:ext cx="240888" cy="97039"/>
              </a:xfrm>
              <a:custGeom>
                <a:rect b="b" l="l" r="r" t="t"/>
                <a:pathLst>
                  <a:path extrusionOk="0" h="791462" w="1348191">
                    <a:moveTo>
                      <a:pt x="1329786" y="0"/>
                    </a:moveTo>
                    <a:lnTo>
                      <a:pt x="1348191" y="381926"/>
                    </a:lnTo>
                    <a:lnTo>
                      <a:pt x="487742" y="791462"/>
                    </a:lnTo>
                    <a:lnTo>
                      <a:pt x="0" y="612002"/>
                    </a:lnTo>
                    <a:lnTo>
                      <a:pt x="1329786" y="0"/>
                    </a:lnTo>
                    <a:close/>
                  </a:path>
                </a:pathLst>
              </a:custGeom>
              <a:solidFill>
                <a:srgbClr val="2626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cxnSp>
            <p:nvCxnSpPr>
              <p:cNvPr id="1246" name="Google Shape;1246;p13"/>
              <p:cNvCxnSpPr>
                <a:endCxn id="1241" idx="2"/>
              </p:cNvCxnSpPr>
              <p:nvPr/>
            </p:nvCxnSpPr>
            <p:spPr>
              <a:xfrm rot="10800000">
                <a:off x="1871277" y="1736061"/>
                <a:ext cx="3300" cy="123000"/>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cxnSp>
            <p:nvCxnSpPr>
              <p:cNvPr id="1247" name="Google Shape;1247;p13"/>
              <p:cNvCxnSpPr/>
              <p:nvPr/>
            </p:nvCxnSpPr>
            <p:spPr>
              <a:xfrm rot="10800000">
                <a:off x="2996479" y="1734878"/>
                <a:ext cx="3169" cy="123075"/>
              </a:xfrm>
              <a:prstGeom prst="straightConnector1">
                <a:avLst/>
              </a:prstGeom>
              <a:noFill/>
              <a:ln cap="flat" cmpd="sng" w="9525">
                <a:solidFill>
                  <a:srgbClr val="000000"/>
                </a:solidFill>
                <a:prstDash val="solid"/>
                <a:round/>
                <a:headEnd len="med" w="med" type="none"/>
                <a:tailEnd len="med" w="med" type="none"/>
              </a:ln>
              <a:effectLst>
                <a:outerShdw blurRad="40005" rotWithShape="0" algn="tl" dir="5400000" dist="19939">
                  <a:srgbClr val="808080">
                    <a:alpha val="37647"/>
                  </a:srgbClr>
                </a:outerShdw>
              </a:effectLst>
            </p:spPr>
          </p:cxnSp>
        </p:grpSp>
        <p:sp>
          <p:nvSpPr>
            <p:cNvPr id="1248" name="Google Shape;1248;p13"/>
            <p:cNvSpPr txBox="1"/>
            <p:nvPr/>
          </p:nvSpPr>
          <p:spPr>
            <a:xfrm>
              <a:off x="3068638" y="5862638"/>
              <a:ext cx="261937"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p:txBody>
        </p:sp>
      </p:grpSp>
      <p:sp>
        <p:nvSpPr>
          <p:cNvPr id="1249" name="Google Shape;1249;p13"/>
          <p:cNvSpPr txBox="1"/>
          <p:nvPr/>
        </p:nvSpPr>
        <p:spPr>
          <a:xfrm>
            <a:off x="1946130" y="4850780"/>
            <a:ext cx="1992313" cy="52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values in arriving </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packet header</a:t>
            </a:r>
            <a:endParaRPr b="0" i="0" sz="1800" u="none" cap="none" strike="noStrike">
              <a:solidFill>
                <a:srgbClr val="000000"/>
              </a:solidFill>
              <a:latin typeface="Arial"/>
              <a:ea typeface="Arial"/>
              <a:cs typeface="Arial"/>
              <a:sym typeface="Arial"/>
            </a:endParaRPr>
          </a:p>
        </p:txBody>
      </p:sp>
      <p:grpSp>
        <p:nvGrpSpPr>
          <p:cNvPr id="1250" name="Google Shape;1250;p13"/>
          <p:cNvGrpSpPr/>
          <p:nvPr/>
        </p:nvGrpSpPr>
        <p:grpSpPr>
          <a:xfrm>
            <a:off x="4390906" y="2898842"/>
            <a:ext cx="4051268" cy="2367063"/>
            <a:chOff x="-3855475" y="3644638"/>
            <a:chExt cx="4051268" cy="2367866"/>
          </a:xfrm>
        </p:grpSpPr>
        <p:cxnSp>
          <p:nvCxnSpPr>
            <p:cNvPr id="1251" name="Google Shape;1251;p13"/>
            <p:cNvCxnSpPr/>
            <p:nvPr/>
          </p:nvCxnSpPr>
          <p:spPr>
            <a:xfrm>
              <a:off x="-3855475" y="3664699"/>
              <a:ext cx="0" cy="2094800"/>
            </a:xfrm>
            <a:prstGeom prst="straightConnector1">
              <a:avLst/>
            </a:prstGeom>
            <a:noFill/>
            <a:ln cap="flat" cmpd="sng" w="12700">
              <a:solidFill>
                <a:srgbClr val="CC0000"/>
              </a:solidFill>
              <a:prstDash val="solid"/>
              <a:round/>
              <a:headEnd len="sm" w="sm" type="none"/>
              <a:tailEnd len="med" w="med" type="triangle"/>
            </a:ln>
          </p:spPr>
        </p:cxnSp>
        <p:cxnSp>
          <p:nvCxnSpPr>
            <p:cNvPr id="1252" name="Google Shape;1252;p13"/>
            <p:cNvCxnSpPr/>
            <p:nvPr/>
          </p:nvCxnSpPr>
          <p:spPr>
            <a:xfrm>
              <a:off x="-2818087" y="3658010"/>
              <a:ext cx="0" cy="2354494"/>
            </a:xfrm>
            <a:prstGeom prst="straightConnector1">
              <a:avLst/>
            </a:prstGeom>
            <a:noFill/>
            <a:ln cap="flat" cmpd="sng" w="9525">
              <a:solidFill>
                <a:srgbClr val="CC0000"/>
              </a:solidFill>
              <a:prstDash val="solid"/>
              <a:round/>
              <a:headEnd len="med" w="med" type="none"/>
              <a:tailEnd len="med" w="med" type="triangle"/>
            </a:ln>
            <a:effectLst>
              <a:outerShdw blurRad="40000" rotWithShape="0" dir="5400000" dist="20000">
                <a:srgbClr val="808080">
                  <a:alpha val="37647"/>
                </a:srgbClr>
              </a:outerShdw>
            </a:effectLst>
          </p:spPr>
        </p:cxnSp>
        <p:cxnSp>
          <p:nvCxnSpPr>
            <p:cNvPr id="1253" name="Google Shape;1253;p13"/>
            <p:cNvCxnSpPr/>
            <p:nvPr/>
          </p:nvCxnSpPr>
          <p:spPr>
            <a:xfrm>
              <a:off x="-2006679" y="3655204"/>
              <a:ext cx="31396" cy="2331351"/>
            </a:xfrm>
            <a:prstGeom prst="straightConnector1">
              <a:avLst/>
            </a:prstGeom>
            <a:noFill/>
            <a:ln cap="flat" cmpd="sng" w="9525">
              <a:solidFill>
                <a:srgbClr val="CC0000"/>
              </a:solidFill>
              <a:prstDash val="solid"/>
              <a:round/>
              <a:headEnd len="med" w="med" type="none"/>
              <a:tailEnd len="med" w="med" type="triangle"/>
            </a:ln>
            <a:effectLst>
              <a:outerShdw blurRad="40000" rotWithShape="0" dir="5400000" dist="20000">
                <a:srgbClr val="808080">
                  <a:alpha val="37647"/>
                </a:srgbClr>
              </a:outerShdw>
            </a:effectLst>
          </p:spPr>
        </p:cxnSp>
        <p:cxnSp>
          <p:nvCxnSpPr>
            <p:cNvPr id="1254" name="Google Shape;1254;p13"/>
            <p:cNvCxnSpPr/>
            <p:nvPr/>
          </p:nvCxnSpPr>
          <p:spPr>
            <a:xfrm>
              <a:off x="-817641" y="3644638"/>
              <a:ext cx="0" cy="2364624"/>
            </a:xfrm>
            <a:prstGeom prst="straightConnector1">
              <a:avLst/>
            </a:prstGeom>
            <a:noFill/>
            <a:ln cap="flat" cmpd="sng" w="9525">
              <a:solidFill>
                <a:srgbClr val="CC0000"/>
              </a:solidFill>
              <a:prstDash val="solid"/>
              <a:round/>
              <a:headEnd len="med" w="med" type="none"/>
              <a:tailEnd len="med" w="med" type="triangle"/>
            </a:ln>
            <a:effectLst>
              <a:outerShdw blurRad="40000" rotWithShape="0" dir="5400000" dist="20000">
                <a:srgbClr val="808080">
                  <a:alpha val="37647"/>
                </a:srgbClr>
              </a:outerShdw>
            </a:effectLst>
          </p:spPr>
        </p:cxnSp>
        <p:cxnSp>
          <p:nvCxnSpPr>
            <p:cNvPr id="1255" name="Google Shape;1255;p13"/>
            <p:cNvCxnSpPr/>
            <p:nvPr/>
          </p:nvCxnSpPr>
          <p:spPr>
            <a:xfrm>
              <a:off x="195792" y="3690049"/>
              <a:ext cx="1" cy="2311566"/>
            </a:xfrm>
            <a:prstGeom prst="straightConnector1">
              <a:avLst/>
            </a:prstGeom>
            <a:noFill/>
            <a:ln cap="flat" cmpd="sng" w="9525">
              <a:solidFill>
                <a:srgbClr val="CC0000"/>
              </a:solidFill>
              <a:prstDash val="solid"/>
              <a:round/>
              <a:headEnd len="med" w="med" type="none"/>
              <a:tailEnd len="med" w="med" type="triangle"/>
            </a:ln>
            <a:effectLst>
              <a:outerShdw blurRad="40000" rotWithShape="0" dir="5400000" dist="20000">
                <a:srgbClr val="808080">
                  <a:alpha val="37647"/>
                </a:srgbClr>
              </a:outerShdw>
            </a:effectLst>
          </p:spPr>
        </p:cxnSp>
      </p:grpSp>
      <p:sp>
        <p:nvSpPr>
          <p:cNvPr id="1256" name="Google Shape;1256;p1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500"/>
                                        <p:tgtEl>
                                          <p:spTgt spid="10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500"/>
                                        <p:tgtEl>
                                          <p:spTgt spid="906"/>
                                        </p:tgtEl>
                                      </p:cBhvr>
                                    </p:animEffect>
                                  </p:childTnLst>
                                </p:cTn>
                              </p:par>
                              <p:par>
                                <p:cTn fill="hold" nodeType="withEffect" presetClass="entr" presetID="10" presetSubtype="0">
                                  <p:stCondLst>
                                    <p:cond delay="0"/>
                                  </p:stCondLst>
                                  <p:childTnLst>
                                    <p:set>
                                      <p:cBhvr>
                                        <p:cTn dur="1" fill="hold">
                                          <p:stCondLst>
                                            <p:cond delay="0"/>
                                          </p:stCondLst>
                                        </p:cTn>
                                        <p:tgtEl>
                                          <p:spTgt spid="1198"/>
                                        </p:tgtEl>
                                        <p:attrNameLst>
                                          <p:attrName>style.visibility</p:attrName>
                                        </p:attrNameLst>
                                      </p:cBhvr>
                                      <p:to>
                                        <p:strVal val="visible"/>
                                      </p:to>
                                    </p:set>
                                    <p:animEffect filter="fade" transition="in">
                                      <p:cBhvr>
                                        <p:cTn dur="500"/>
                                        <p:tgtEl>
                                          <p:spTgt spid="1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500"/>
                                        <p:tgtEl>
                                          <p:spTgt spid="9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0"/>
                                        </p:tgtEl>
                                        <p:attrNameLst>
                                          <p:attrName>style.visibility</p:attrName>
                                        </p:attrNameLst>
                                      </p:cBhvr>
                                      <p:to>
                                        <p:strVal val="visible"/>
                                      </p:to>
                                    </p:set>
                                    <p:animEffect filter="fade" transition="in">
                                      <p:cBhvr>
                                        <p:cTn dur="500"/>
                                        <p:tgtEl>
                                          <p:spTgt spid="1250"/>
                                        </p:tgtEl>
                                      </p:cBhvr>
                                    </p:animEffect>
                                  </p:childTnLst>
                                </p:cTn>
                              </p:par>
                              <p:par>
                                <p:cTn fill="hold" nodeType="with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500"/>
                                        <p:tgtEl>
                                          <p:spTgt spid="1126"/>
                                        </p:tgtEl>
                                      </p:cBhvr>
                                    </p:animEffect>
                                  </p:childTnLst>
                                </p:cTn>
                              </p:par>
                              <p:par>
                                <p:cTn fill="hold" nodeType="withEffect" presetClass="entr" presetID="10" presetSubtype="0">
                                  <p:stCondLst>
                                    <p:cond delay="0"/>
                                  </p:stCondLst>
                                  <p:childTnLst>
                                    <p:set>
                                      <p:cBhvr>
                                        <p:cTn dur="1" fill="hold">
                                          <p:stCondLst>
                                            <p:cond delay="0"/>
                                          </p:stCondLst>
                                        </p:cTn>
                                        <p:tgtEl>
                                          <p:spTgt spid="1202"/>
                                        </p:tgtEl>
                                        <p:attrNameLst>
                                          <p:attrName>style.visibility</p:attrName>
                                        </p:attrNameLst>
                                      </p:cBhvr>
                                      <p:to>
                                        <p:strVal val="visible"/>
                                      </p:to>
                                    </p:set>
                                    <p:animEffect filter="fade" transition="in">
                                      <p:cBhvr>
                                        <p:cTn dur="500"/>
                                        <p:tgtEl>
                                          <p:spTgt spid="1202"/>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1132"/>
                                        </p:tgtEl>
                                        <p:attrNameLst>
                                          <p:attrName>style.visibility</p:attrName>
                                        </p:attrNameLst>
                                      </p:cBhvr>
                                      <p:to>
                                        <p:strVal val="visible"/>
                                      </p:to>
                                    </p:set>
                                    <p:animEffect filter="fade" transition="in">
                                      <p:cBhvr>
                                        <p:cTn dur="2000"/>
                                        <p:tgtEl>
                                          <p:spTgt spid="1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500"/>
                                        <p:tgtEl>
                                          <p:spTgt spid="9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2" name="Shape 5412"/>
        <p:cNvGrpSpPr/>
        <p:nvPr/>
      </p:nvGrpSpPr>
      <p:grpSpPr>
        <a:xfrm>
          <a:off x="0" y="0"/>
          <a:ext cx="0" cy="0"/>
          <a:chOff x="0" y="0"/>
          <a:chExt cx="0" cy="0"/>
        </a:xfrm>
      </p:grpSpPr>
      <p:sp>
        <p:nvSpPr>
          <p:cNvPr id="5413" name="Google Shape;5413;p85"/>
          <p:cNvSpPr txBox="1"/>
          <p:nvPr>
            <p:ph idx="1" type="body"/>
          </p:nvPr>
        </p:nvSpPr>
        <p:spPr>
          <a:xfrm>
            <a:off x="838200" y="1326467"/>
            <a:ext cx="10854128" cy="3046751"/>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2800"/>
              <a:buChar char="▪"/>
            </a:pPr>
            <a:r>
              <a:rPr lang="en-US">
                <a:solidFill>
                  <a:srgbClr val="C00000"/>
                </a:solidFill>
                <a:latin typeface="Calibri"/>
                <a:ea typeface="Calibri"/>
                <a:cs typeface="Calibri"/>
                <a:sym typeface="Calibri"/>
              </a:rPr>
              <a:t>flow: </a:t>
            </a:r>
            <a:r>
              <a:rPr lang="en-US">
                <a:latin typeface="Calibri"/>
                <a:ea typeface="Calibri"/>
                <a:cs typeface="Calibri"/>
                <a:sym typeface="Calibri"/>
              </a:rPr>
              <a:t>defined by header field values </a:t>
            </a:r>
            <a:r>
              <a:rPr lang="en-US" sz="2400">
                <a:latin typeface="Calibri"/>
                <a:ea typeface="Calibri"/>
                <a:cs typeface="Calibri"/>
                <a:sym typeface="Calibri"/>
              </a:rPr>
              <a:t>(in link-, network-, transport-layer fields)</a:t>
            </a:r>
            <a:endParaRPr>
              <a:latin typeface="Calibri"/>
              <a:ea typeface="Calibri"/>
              <a:cs typeface="Calibri"/>
              <a:sym typeface="Calibri"/>
            </a:endParaRPr>
          </a:p>
          <a:p>
            <a:pPr indent="-222250" lvl="0" marL="352425" rtl="0" algn="l">
              <a:lnSpc>
                <a:spcPct val="90000"/>
              </a:lnSpc>
              <a:spcBef>
                <a:spcPts val="1000"/>
              </a:spcBef>
              <a:spcAft>
                <a:spcPts val="0"/>
              </a:spcAft>
              <a:buSzPts val="2800"/>
              <a:buChar char="▪"/>
            </a:pPr>
            <a:r>
              <a:rPr lang="en-US">
                <a:solidFill>
                  <a:srgbClr val="C00000"/>
                </a:solidFill>
                <a:latin typeface="Calibri"/>
                <a:ea typeface="Calibri"/>
                <a:cs typeface="Calibri"/>
                <a:sym typeface="Calibri"/>
              </a:rPr>
              <a:t>generalized forwarding: </a:t>
            </a:r>
            <a:r>
              <a:rPr lang="en-US">
                <a:latin typeface="Calibri"/>
                <a:ea typeface="Calibri"/>
                <a:cs typeface="Calibri"/>
                <a:sym typeface="Calibri"/>
              </a:rPr>
              <a:t>simple</a:t>
            </a:r>
            <a:r>
              <a:rPr lang="en-US">
                <a:solidFill>
                  <a:srgbClr val="C00000"/>
                </a:solidFill>
                <a:latin typeface="Calibri"/>
                <a:ea typeface="Calibri"/>
                <a:cs typeface="Calibri"/>
                <a:sym typeface="Calibri"/>
              </a:rPr>
              <a:t> </a:t>
            </a:r>
            <a:r>
              <a:rPr lang="en-US">
                <a:latin typeface="Calibri"/>
                <a:ea typeface="Calibri"/>
                <a:cs typeface="Calibri"/>
                <a:sym typeface="Calibri"/>
              </a:rPr>
              <a:t>packet-handling rules</a:t>
            </a:r>
            <a:endParaRPr/>
          </a:p>
          <a:p>
            <a:pPr indent="-231775" lvl="1" marL="695325" rtl="0" algn="l">
              <a:lnSpc>
                <a:spcPct val="90000"/>
              </a:lnSpc>
              <a:spcBef>
                <a:spcPts val="500"/>
              </a:spcBef>
              <a:spcAft>
                <a:spcPts val="0"/>
              </a:spcAft>
              <a:buSzPts val="2400"/>
              <a:buChar char="•"/>
            </a:pPr>
            <a:r>
              <a:rPr lang="en-US">
                <a:solidFill>
                  <a:srgbClr val="0000A8"/>
                </a:solidFill>
                <a:latin typeface="Calibri"/>
                <a:ea typeface="Calibri"/>
                <a:cs typeface="Calibri"/>
                <a:sym typeface="Calibri"/>
              </a:rPr>
              <a:t>match:</a:t>
            </a:r>
            <a:r>
              <a:rPr lang="en-US">
                <a:solidFill>
                  <a:srgbClr val="000090"/>
                </a:solidFill>
                <a:latin typeface="Calibri"/>
                <a:ea typeface="Calibri"/>
                <a:cs typeface="Calibri"/>
                <a:sym typeface="Calibri"/>
              </a:rPr>
              <a:t> </a:t>
            </a:r>
            <a:r>
              <a:rPr lang="en-US">
                <a:latin typeface="Calibri"/>
                <a:ea typeface="Calibri"/>
                <a:cs typeface="Calibri"/>
                <a:sym typeface="Calibri"/>
              </a:rPr>
              <a:t>pattern</a:t>
            </a:r>
            <a:r>
              <a:rPr lang="en-US">
                <a:solidFill>
                  <a:srgbClr val="000090"/>
                </a:solidFill>
                <a:latin typeface="Calibri"/>
                <a:ea typeface="Calibri"/>
                <a:cs typeface="Calibri"/>
                <a:sym typeface="Calibri"/>
              </a:rPr>
              <a:t> </a:t>
            </a:r>
            <a:r>
              <a:rPr lang="en-US">
                <a:latin typeface="Calibri"/>
                <a:ea typeface="Calibri"/>
                <a:cs typeface="Calibri"/>
                <a:sym typeface="Calibri"/>
              </a:rPr>
              <a:t>values in packet header fields</a:t>
            </a:r>
            <a:endParaRPr/>
          </a:p>
          <a:p>
            <a:pPr indent="-231775" lvl="1" marL="695325" rtl="0" algn="l">
              <a:lnSpc>
                <a:spcPct val="90000"/>
              </a:lnSpc>
              <a:spcBef>
                <a:spcPts val="500"/>
              </a:spcBef>
              <a:spcAft>
                <a:spcPts val="0"/>
              </a:spcAft>
              <a:buSzPts val="2400"/>
              <a:buChar char="•"/>
            </a:pPr>
            <a:r>
              <a:rPr lang="en-US">
                <a:solidFill>
                  <a:srgbClr val="0000A8"/>
                </a:solidFill>
                <a:latin typeface="Calibri"/>
                <a:ea typeface="Calibri"/>
                <a:cs typeface="Calibri"/>
                <a:sym typeface="Calibri"/>
              </a:rPr>
              <a:t>actions: </a:t>
            </a:r>
            <a:r>
              <a:rPr lang="en-US">
                <a:latin typeface="Calibri"/>
                <a:ea typeface="Calibri"/>
                <a:cs typeface="Calibri"/>
                <a:sym typeface="Calibri"/>
              </a:rPr>
              <a:t>for matched packet: drop, forward, modify, matched packet or send matched packet to controller </a:t>
            </a:r>
            <a:endParaRPr/>
          </a:p>
          <a:p>
            <a:pPr indent="-231775" lvl="1" marL="695325" rtl="0" algn="l">
              <a:lnSpc>
                <a:spcPct val="90000"/>
              </a:lnSpc>
              <a:spcBef>
                <a:spcPts val="500"/>
              </a:spcBef>
              <a:spcAft>
                <a:spcPts val="0"/>
              </a:spcAft>
              <a:buSzPts val="2400"/>
              <a:buChar char="•"/>
            </a:pPr>
            <a:r>
              <a:rPr lang="en-US">
                <a:solidFill>
                  <a:srgbClr val="0000A8"/>
                </a:solidFill>
                <a:latin typeface="Calibri"/>
                <a:ea typeface="Calibri"/>
                <a:cs typeface="Calibri"/>
                <a:sym typeface="Calibri"/>
              </a:rPr>
              <a:t>priority: </a:t>
            </a:r>
            <a:r>
              <a:rPr lang="en-US">
                <a:latin typeface="Calibri"/>
                <a:ea typeface="Calibri"/>
                <a:cs typeface="Calibri"/>
                <a:sym typeface="Calibri"/>
              </a:rPr>
              <a:t>disambiguate overlapping patterns</a:t>
            </a:r>
            <a:endParaRPr/>
          </a:p>
          <a:p>
            <a:pPr indent="-231775" lvl="1" marL="695325" rtl="0" algn="l">
              <a:lnSpc>
                <a:spcPct val="90000"/>
              </a:lnSpc>
              <a:spcBef>
                <a:spcPts val="500"/>
              </a:spcBef>
              <a:spcAft>
                <a:spcPts val="0"/>
              </a:spcAft>
              <a:buSzPts val="2400"/>
              <a:buChar char="•"/>
            </a:pPr>
            <a:r>
              <a:rPr lang="en-US">
                <a:solidFill>
                  <a:srgbClr val="0000A8"/>
                </a:solidFill>
                <a:latin typeface="Calibri"/>
                <a:ea typeface="Calibri"/>
                <a:cs typeface="Calibri"/>
                <a:sym typeface="Calibri"/>
              </a:rPr>
              <a:t>counters: </a:t>
            </a:r>
            <a:r>
              <a:rPr lang="en-US">
                <a:latin typeface="Calibri"/>
                <a:ea typeface="Calibri"/>
                <a:cs typeface="Calibri"/>
                <a:sym typeface="Calibri"/>
              </a:rPr>
              <a:t>#bytes and #packets</a:t>
            </a:r>
            <a:endParaRPr/>
          </a:p>
        </p:txBody>
      </p:sp>
      <p:sp>
        <p:nvSpPr>
          <p:cNvPr id="5414" name="Google Shape;5414;p85"/>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Flow table abstraction</a:t>
            </a:r>
            <a:endParaRPr/>
          </a:p>
        </p:txBody>
      </p:sp>
      <p:grpSp>
        <p:nvGrpSpPr>
          <p:cNvPr id="5415" name="Google Shape;5415;p85"/>
          <p:cNvGrpSpPr/>
          <p:nvPr/>
        </p:nvGrpSpPr>
        <p:grpSpPr>
          <a:xfrm>
            <a:off x="847391" y="4483100"/>
            <a:ext cx="7244522" cy="2202828"/>
            <a:chOff x="848139" y="4484689"/>
            <a:chExt cx="7244522" cy="2202828"/>
          </a:xfrm>
        </p:grpSpPr>
        <p:cxnSp>
          <p:nvCxnSpPr>
            <p:cNvPr id="5416" name="Google Shape;5416;p85"/>
            <p:cNvCxnSpPr/>
            <p:nvPr/>
          </p:nvCxnSpPr>
          <p:spPr>
            <a:xfrm>
              <a:off x="848139" y="6202017"/>
              <a:ext cx="5194852" cy="0"/>
            </a:xfrm>
            <a:prstGeom prst="straightConnector1">
              <a:avLst/>
            </a:prstGeom>
            <a:noFill/>
            <a:ln cap="flat" cmpd="sng" w="31750">
              <a:solidFill>
                <a:schemeClr val="dk1"/>
              </a:solidFill>
              <a:prstDash val="solid"/>
              <a:miter lim="800000"/>
              <a:headEnd len="sm" w="sm" type="none"/>
              <a:tailEnd len="sm" w="sm" type="none"/>
            </a:ln>
          </p:spPr>
        </p:cxnSp>
        <p:grpSp>
          <p:nvGrpSpPr>
            <p:cNvPr id="5417" name="Google Shape;5417;p85"/>
            <p:cNvGrpSpPr/>
            <p:nvPr/>
          </p:nvGrpSpPr>
          <p:grpSpPr>
            <a:xfrm>
              <a:off x="2117350" y="5637144"/>
              <a:ext cx="2269120" cy="1028699"/>
              <a:chOff x="7493876" y="2774731"/>
              <a:chExt cx="1481958" cy="894622"/>
            </a:xfrm>
          </p:grpSpPr>
          <p:sp>
            <p:nvSpPr>
              <p:cNvPr id="5418" name="Google Shape;5418;p85"/>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419" name="Google Shape;5419;p85"/>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420" name="Google Shape;5420;p85"/>
              <p:cNvGrpSpPr/>
              <p:nvPr/>
            </p:nvGrpSpPr>
            <p:grpSpPr>
              <a:xfrm>
                <a:off x="7713663" y="2848339"/>
                <a:ext cx="1042107" cy="425543"/>
                <a:chOff x="7786941" y="2884917"/>
                <a:chExt cx="897649" cy="353919"/>
              </a:xfrm>
            </p:grpSpPr>
            <p:sp>
              <p:nvSpPr>
                <p:cNvPr id="5421" name="Google Shape;5421;p85"/>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22" name="Google Shape;5422;p85"/>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23" name="Google Shape;5423;p85"/>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24" name="Google Shape;5424;p85"/>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5425" name="Google Shape;5425;p85"/>
            <p:cNvSpPr txBox="1"/>
            <p:nvPr/>
          </p:nvSpPr>
          <p:spPr>
            <a:xfrm>
              <a:off x="4737100" y="4484689"/>
              <a:ext cx="3355561"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Router’s flow table define router’s match+action rules</a:t>
              </a:r>
              <a:endParaRPr/>
            </a:p>
          </p:txBody>
        </p:sp>
        <p:grpSp>
          <p:nvGrpSpPr>
            <p:cNvPr id="5426" name="Google Shape;5426;p85"/>
            <p:cNvGrpSpPr/>
            <p:nvPr/>
          </p:nvGrpSpPr>
          <p:grpSpPr>
            <a:xfrm>
              <a:off x="2535862" y="4518992"/>
              <a:ext cx="1998847" cy="1325048"/>
              <a:chOff x="8327282" y="4055165"/>
              <a:chExt cx="2091509" cy="1325048"/>
            </a:xfrm>
          </p:grpSpPr>
          <p:grpSp>
            <p:nvGrpSpPr>
              <p:cNvPr id="5427" name="Google Shape;5427;p85"/>
              <p:cNvGrpSpPr/>
              <p:nvPr/>
            </p:nvGrpSpPr>
            <p:grpSpPr>
              <a:xfrm>
                <a:off x="8327282" y="4121430"/>
                <a:ext cx="2091509" cy="1258783"/>
                <a:chOff x="2932675" y="3919324"/>
                <a:chExt cx="429970" cy="319189"/>
              </a:xfrm>
            </p:grpSpPr>
            <p:sp>
              <p:nvSpPr>
                <p:cNvPr id="5428" name="Google Shape;5428;p85"/>
                <p:cNvSpPr/>
                <p:nvPr/>
              </p:nvSpPr>
              <p:spPr>
                <a:xfrm>
                  <a:off x="2936722" y="3919324"/>
                  <a:ext cx="425923" cy="319189"/>
                </a:xfrm>
                <a:prstGeom prst="rect">
                  <a:avLst/>
                </a:prstGeom>
                <a:solidFill>
                  <a:srgbClr val="FFFFFF"/>
                </a:solidFill>
                <a:ln cap="flat" cmpd="sng" w="25400">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429" name="Google Shape;5429;p85"/>
                <p:cNvCxnSpPr/>
                <p:nvPr/>
              </p:nvCxnSpPr>
              <p:spPr>
                <a:xfrm>
                  <a:off x="2932675" y="4004959"/>
                  <a:ext cx="424911" cy="0"/>
                </a:xfrm>
                <a:prstGeom prst="straightConnector1">
                  <a:avLst/>
                </a:prstGeom>
                <a:noFill/>
                <a:ln cap="flat" cmpd="sng" w="25400">
                  <a:solidFill>
                    <a:srgbClr val="CC0000"/>
                  </a:solidFill>
                  <a:prstDash val="solid"/>
                  <a:round/>
                  <a:headEnd len="sm" w="sm" type="none"/>
                  <a:tailEnd len="sm" w="sm" type="none"/>
                </a:ln>
              </p:spPr>
            </p:cxnSp>
            <p:cxnSp>
              <p:nvCxnSpPr>
                <p:cNvPr id="5430" name="Google Shape;5430;p85"/>
                <p:cNvCxnSpPr/>
                <p:nvPr/>
              </p:nvCxnSpPr>
              <p:spPr>
                <a:xfrm>
                  <a:off x="2932675" y="4069207"/>
                  <a:ext cx="424911" cy="0"/>
                </a:xfrm>
                <a:prstGeom prst="straightConnector1">
                  <a:avLst/>
                </a:prstGeom>
                <a:noFill/>
                <a:ln cap="flat" cmpd="sng" w="25400">
                  <a:solidFill>
                    <a:srgbClr val="CC0000"/>
                  </a:solidFill>
                  <a:prstDash val="solid"/>
                  <a:round/>
                  <a:headEnd len="sm" w="sm" type="none"/>
                  <a:tailEnd len="sm" w="sm" type="none"/>
                </a:ln>
              </p:spPr>
            </p:cxnSp>
            <p:cxnSp>
              <p:nvCxnSpPr>
                <p:cNvPr id="5431" name="Google Shape;5431;p85"/>
                <p:cNvCxnSpPr>
                  <a:stCxn id="5428" idx="2"/>
                </p:cNvCxnSpPr>
                <p:nvPr/>
              </p:nvCxnSpPr>
              <p:spPr>
                <a:xfrm rot="10800000">
                  <a:off x="3148184" y="4001513"/>
                  <a:ext cx="1500" cy="237000"/>
                </a:xfrm>
                <a:prstGeom prst="straightConnector1">
                  <a:avLst/>
                </a:prstGeom>
                <a:noFill/>
                <a:ln cap="flat" cmpd="sng" w="25400">
                  <a:solidFill>
                    <a:srgbClr val="CC0000"/>
                  </a:solidFill>
                  <a:prstDash val="solid"/>
                  <a:round/>
                  <a:headEnd len="sm" w="sm" type="none"/>
                  <a:tailEnd len="sm" w="sm" type="none"/>
                </a:ln>
              </p:spPr>
            </p:cxnSp>
          </p:grpSp>
          <p:sp>
            <p:nvSpPr>
              <p:cNvPr id="5432" name="Google Shape;5432;p85"/>
              <p:cNvSpPr txBox="1"/>
              <p:nvPr/>
            </p:nvSpPr>
            <p:spPr>
              <a:xfrm>
                <a:off x="8759686" y="4055165"/>
                <a:ext cx="126573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Flow table</a:t>
                </a:r>
                <a:endParaRPr/>
              </a:p>
            </p:txBody>
          </p:sp>
          <p:sp>
            <p:nvSpPr>
              <p:cNvPr id="5433" name="Google Shape;5433;p85"/>
              <p:cNvSpPr txBox="1"/>
              <p:nvPr/>
            </p:nvSpPr>
            <p:spPr>
              <a:xfrm>
                <a:off x="8461513" y="4379843"/>
                <a:ext cx="8379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match</a:t>
                </a:r>
                <a:endParaRPr/>
              </a:p>
            </p:txBody>
          </p:sp>
          <p:sp>
            <p:nvSpPr>
              <p:cNvPr id="5434" name="Google Shape;5434;p85"/>
              <p:cNvSpPr txBox="1"/>
              <p:nvPr/>
            </p:nvSpPr>
            <p:spPr>
              <a:xfrm>
                <a:off x="9409044" y="4386470"/>
                <a:ext cx="83227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action</a:t>
                </a:r>
                <a:endParaRPr/>
              </a:p>
            </p:txBody>
          </p:sp>
        </p:grpSp>
        <p:cxnSp>
          <p:nvCxnSpPr>
            <p:cNvPr id="5435" name="Google Shape;5435;p85"/>
            <p:cNvCxnSpPr>
              <a:stCxn id="5418" idx="0"/>
            </p:cNvCxnSpPr>
            <p:nvPr/>
          </p:nvCxnSpPr>
          <p:spPr>
            <a:xfrm flipH="1" rot="10800000">
              <a:off x="4386238" y="5804314"/>
              <a:ext cx="2398800" cy="190500"/>
            </a:xfrm>
            <a:prstGeom prst="straightConnector1">
              <a:avLst/>
            </a:prstGeom>
            <a:noFill/>
            <a:ln cap="flat" cmpd="sng" w="31750">
              <a:solidFill>
                <a:schemeClr val="dk1"/>
              </a:solidFill>
              <a:prstDash val="solid"/>
              <a:miter lim="800000"/>
              <a:headEnd len="sm" w="sm" type="none"/>
              <a:tailEnd len="sm" w="sm" type="none"/>
            </a:ln>
          </p:spPr>
        </p:cxnSp>
        <p:cxnSp>
          <p:nvCxnSpPr>
            <p:cNvPr id="5436" name="Google Shape;5436;p85"/>
            <p:cNvCxnSpPr/>
            <p:nvPr/>
          </p:nvCxnSpPr>
          <p:spPr>
            <a:xfrm>
              <a:off x="4399722" y="6361044"/>
              <a:ext cx="755373" cy="326473"/>
            </a:xfrm>
            <a:prstGeom prst="straightConnector1">
              <a:avLst/>
            </a:prstGeom>
            <a:noFill/>
            <a:ln cap="flat" cmpd="sng" w="31750">
              <a:solidFill>
                <a:schemeClr val="dk1"/>
              </a:solidFill>
              <a:prstDash val="solid"/>
              <a:miter lim="800000"/>
              <a:headEnd len="sm" w="sm" type="none"/>
              <a:tailEnd len="sm" w="sm" type="none"/>
            </a:ln>
          </p:spPr>
        </p:cxnSp>
      </p:grpSp>
      <p:sp>
        <p:nvSpPr>
          <p:cNvPr id="5437" name="Google Shape;5437;p85"/>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5"/>
                                        </p:tgtEl>
                                        <p:attrNameLst>
                                          <p:attrName>style.visibility</p:attrName>
                                        </p:attrNameLst>
                                      </p:cBhvr>
                                      <p:to>
                                        <p:strVal val="visible"/>
                                      </p:to>
                                    </p:set>
                                    <p:animEffect filter="fade" transition="in">
                                      <p:cBhvr>
                                        <p:cTn dur="500"/>
                                        <p:tgtEl>
                                          <p:spTgt spid="5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3">
                                            <p:txEl>
                                              <p:pRg end="0" st="0"/>
                                            </p:txEl>
                                          </p:spTgt>
                                        </p:tgtEl>
                                        <p:attrNameLst>
                                          <p:attrName>style.visibility</p:attrName>
                                        </p:attrNameLst>
                                      </p:cBhvr>
                                      <p:to>
                                        <p:strVal val="visible"/>
                                      </p:to>
                                    </p:set>
                                    <p:animEffect filter="fade" transition="in">
                                      <p:cBhvr>
                                        <p:cTn dur="500"/>
                                        <p:tgtEl>
                                          <p:spTgt spid="54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3">
                                            <p:txEl>
                                              <p:pRg end="1" st="1"/>
                                            </p:txEl>
                                          </p:spTgt>
                                        </p:tgtEl>
                                        <p:attrNameLst>
                                          <p:attrName>style.visibility</p:attrName>
                                        </p:attrNameLst>
                                      </p:cBhvr>
                                      <p:to>
                                        <p:strVal val="visible"/>
                                      </p:to>
                                    </p:set>
                                    <p:animEffect filter="fade" transition="in">
                                      <p:cBhvr>
                                        <p:cTn dur="500"/>
                                        <p:tgtEl>
                                          <p:spTgt spid="54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3">
                                            <p:txEl>
                                              <p:pRg end="2" st="2"/>
                                            </p:txEl>
                                          </p:spTgt>
                                        </p:tgtEl>
                                        <p:attrNameLst>
                                          <p:attrName>style.visibility</p:attrName>
                                        </p:attrNameLst>
                                      </p:cBhvr>
                                      <p:to>
                                        <p:strVal val="visible"/>
                                      </p:to>
                                    </p:set>
                                    <p:animEffect filter="fade" transition="in">
                                      <p:cBhvr>
                                        <p:cTn dur="500"/>
                                        <p:tgtEl>
                                          <p:spTgt spid="54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3">
                                            <p:txEl>
                                              <p:pRg end="3" st="3"/>
                                            </p:txEl>
                                          </p:spTgt>
                                        </p:tgtEl>
                                        <p:attrNameLst>
                                          <p:attrName>style.visibility</p:attrName>
                                        </p:attrNameLst>
                                      </p:cBhvr>
                                      <p:to>
                                        <p:strVal val="visible"/>
                                      </p:to>
                                    </p:set>
                                    <p:animEffect filter="fade" transition="in">
                                      <p:cBhvr>
                                        <p:cTn dur="500"/>
                                        <p:tgtEl>
                                          <p:spTgt spid="54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3">
                                            <p:txEl>
                                              <p:pRg end="4" st="4"/>
                                            </p:txEl>
                                          </p:spTgt>
                                        </p:tgtEl>
                                        <p:attrNameLst>
                                          <p:attrName>style.visibility</p:attrName>
                                        </p:attrNameLst>
                                      </p:cBhvr>
                                      <p:to>
                                        <p:strVal val="visible"/>
                                      </p:to>
                                    </p:set>
                                    <p:animEffect filter="fade" transition="in">
                                      <p:cBhvr>
                                        <p:cTn dur="500"/>
                                        <p:tgtEl>
                                          <p:spTgt spid="54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3">
                                            <p:txEl>
                                              <p:pRg end="5" st="5"/>
                                            </p:txEl>
                                          </p:spTgt>
                                        </p:tgtEl>
                                        <p:attrNameLst>
                                          <p:attrName>style.visibility</p:attrName>
                                        </p:attrNameLst>
                                      </p:cBhvr>
                                      <p:to>
                                        <p:strVal val="visible"/>
                                      </p:to>
                                    </p:set>
                                    <p:animEffect filter="fade" transition="in">
                                      <p:cBhvr>
                                        <p:cTn dur="500"/>
                                        <p:tgtEl>
                                          <p:spTgt spid="541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2" name="Shape 5442"/>
        <p:cNvGrpSpPr/>
        <p:nvPr/>
      </p:nvGrpSpPr>
      <p:grpSpPr>
        <a:xfrm>
          <a:off x="0" y="0"/>
          <a:ext cx="0" cy="0"/>
          <a:chOff x="0" y="0"/>
          <a:chExt cx="0" cy="0"/>
        </a:xfrm>
      </p:grpSpPr>
      <p:sp>
        <p:nvSpPr>
          <p:cNvPr id="5443" name="Google Shape;5443;p86"/>
          <p:cNvSpPr txBox="1"/>
          <p:nvPr>
            <p:ph idx="1" type="body"/>
          </p:nvPr>
        </p:nvSpPr>
        <p:spPr>
          <a:xfrm>
            <a:off x="838200" y="1326467"/>
            <a:ext cx="10515600" cy="3046751"/>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2800"/>
              <a:buChar char="▪"/>
            </a:pPr>
            <a:r>
              <a:rPr lang="en-US">
                <a:solidFill>
                  <a:srgbClr val="C00000"/>
                </a:solidFill>
                <a:latin typeface="Calibri"/>
                <a:ea typeface="Calibri"/>
                <a:cs typeface="Calibri"/>
                <a:sym typeface="Calibri"/>
              </a:rPr>
              <a:t>flow: </a:t>
            </a:r>
            <a:r>
              <a:rPr lang="en-US">
                <a:latin typeface="Calibri"/>
                <a:ea typeface="Calibri"/>
                <a:cs typeface="Calibri"/>
                <a:sym typeface="Calibri"/>
              </a:rPr>
              <a:t>defined by header fields</a:t>
            </a:r>
            <a:endParaRPr/>
          </a:p>
          <a:p>
            <a:pPr indent="-222250" lvl="0" marL="352425" rtl="0" algn="l">
              <a:lnSpc>
                <a:spcPct val="90000"/>
              </a:lnSpc>
              <a:spcBef>
                <a:spcPts val="1000"/>
              </a:spcBef>
              <a:spcAft>
                <a:spcPts val="0"/>
              </a:spcAft>
              <a:buSzPts val="2800"/>
              <a:buChar char="▪"/>
            </a:pPr>
            <a:r>
              <a:rPr lang="en-US">
                <a:solidFill>
                  <a:srgbClr val="C00000"/>
                </a:solidFill>
                <a:latin typeface="Calibri"/>
                <a:ea typeface="Calibri"/>
                <a:cs typeface="Calibri"/>
                <a:sym typeface="Calibri"/>
              </a:rPr>
              <a:t>generalized forwarding: simple </a:t>
            </a:r>
            <a:r>
              <a:rPr lang="en-US">
                <a:latin typeface="Calibri"/>
                <a:ea typeface="Calibri"/>
                <a:cs typeface="Calibri"/>
                <a:sym typeface="Calibri"/>
              </a:rPr>
              <a:t>packet-handling rules</a:t>
            </a:r>
            <a:endParaRPr/>
          </a:p>
          <a:p>
            <a:pPr indent="-231775" lvl="1" marL="695325" rtl="0" algn="l">
              <a:lnSpc>
                <a:spcPct val="90000"/>
              </a:lnSpc>
              <a:spcBef>
                <a:spcPts val="500"/>
              </a:spcBef>
              <a:spcAft>
                <a:spcPts val="0"/>
              </a:spcAft>
              <a:buSzPts val="2400"/>
              <a:buChar char="•"/>
            </a:pPr>
            <a:r>
              <a:rPr lang="en-US">
                <a:solidFill>
                  <a:srgbClr val="0000A8"/>
                </a:solidFill>
                <a:latin typeface="Calibri"/>
                <a:ea typeface="Calibri"/>
                <a:cs typeface="Calibri"/>
                <a:sym typeface="Calibri"/>
              </a:rPr>
              <a:t>match:</a:t>
            </a:r>
            <a:r>
              <a:rPr lang="en-US">
                <a:solidFill>
                  <a:srgbClr val="000090"/>
                </a:solidFill>
                <a:latin typeface="Calibri"/>
                <a:ea typeface="Calibri"/>
                <a:cs typeface="Calibri"/>
                <a:sym typeface="Calibri"/>
              </a:rPr>
              <a:t> </a:t>
            </a:r>
            <a:r>
              <a:rPr lang="en-US">
                <a:latin typeface="Calibri"/>
                <a:ea typeface="Calibri"/>
                <a:cs typeface="Calibri"/>
                <a:sym typeface="Calibri"/>
              </a:rPr>
              <a:t>pattern</a:t>
            </a:r>
            <a:r>
              <a:rPr lang="en-US">
                <a:solidFill>
                  <a:srgbClr val="000090"/>
                </a:solidFill>
                <a:latin typeface="Calibri"/>
                <a:ea typeface="Calibri"/>
                <a:cs typeface="Calibri"/>
                <a:sym typeface="Calibri"/>
              </a:rPr>
              <a:t> </a:t>
            </a:r>
            <a:r>
              <a:rPr lang="en-US">
                <a:latin typeface="Calibri"/>
                <a:ea typeface="Calibri"/>
                <a:cs typeface="Calibri"/>
                <a:sym typeface="Calibri"/>
              </a:rPr>
              <a:t>values in packet header fields</a:t>
            </a:r>
            <a:endParaRPr/>
          </a:p>
          <a:p>
            <a:pPr indent="-231775" lvl="1" marL="695325" rtl="0" algn="l">
              <a:lnSpc>
                <a:spcPct val="90000"/>
              </a:lnSpc>
              <a:spcBef>
                <a:spcPts val="500"/>
              </a:spcBef>
              <a:spcAft>
                <a:spcPts val="0"/>
              </a:spcAft>
              <a:buSzPts val="2400"/>
              <a:buChar char="•"/>
            </a:pPr>
            <a:r>
              <a:rPr lang="en-US">
                <a:solidFill>
                  <a:srgbClr val="0000A8"/>
                </a:solidFill>
                <a:latin typeface="Calibri"/>
                <a:ea typeface="Calibri"/>
                <a:cs typeface="Calibri"/>
                <a:sym typeface="Calibri"/>
              </a:rPr>
              <a:t>actions: </a:t>
            </a:r>
            <a:r>
              <a:rPr lang="en-US">
                <a:latin typeface="Calibri"/>
                <a:ea typeface="Calibri"/>
                <a:cs typeface="Calibri"/>
                <a:sym typeface="Calibri"/>
              </a:rPr>
              <a:t>for matched packet: drop, forward, modify, matched packet or send matched packet to controller </a:t>
            </a:r>
            <a:endParaRPr/>
          </a:p>
          <a:p>
            <a:pPr indent="-231775" lvl="1" marL="695325" rtl="0" algn="l">
              <a:lnSpc>
                <a:spcPct val="90000"/>
              </a:lnSpc>
              <a:spcBef>
                <a:spcPts val="500"/>
              </a:spcBef>
              <a:spcAft>
                <a:spcPts val="0"/>
              </a:spcAft>
              <a:buSzPts val="2400"/>
              <a:buChar char="•"/>
            </a:pPr>
            <a:r>
              <a:rPr lang="en-US">
                <a:solidFill>
                  <a:srgbClr val="0000A8"/>
                </a:solidFill>
                <a:latin typeface="Calibri"/>
                <a:ea typeface="Calibri"/>
                <a:cs typeface="Calibri"/>
                <a:sym typeface="Calibri"/>
              </a:rPr>
              <a:t>priority: </a:t>
            </a:r>
            <a:r>
              <a:rPr lang="en-US">
                <a:latin typeface="Calibri"/>
                <a:ea typeface="Calibri"/>
                <a:cs typeface="Calibri"/>
                <a:sym typeface="Calibri"/>
              </a:rPr>
              <a:t>disambiguate overlapping patterns</a:t>
            </a:r>
            <a:endParaRPr/>
          </a:p>
          <a:p>
            <a:pPr indent="-231775" lvl="1" marL="695325" rtl="0" algn="l">
              <a:lnSpc>
                <a:spcPct val="90000"/>
              </a:lnSpc>
              <a:spcBef>
                <a:spcPts val="500"/>
              </a:spcBef>
              <a:spcAft>
                <a:spcPts val="0"/>
              </a:spcAft>
              <a:buSzPts val="2400"/>
              <a:buChar char="•"/>
            </a:pPr>
            <a:r>
              <a:rPr lang="en-US">
                <a:solidFill>
                  <a:srgbClr val="0000A8"/>
                </a:solidFill>
                <a:latin typeface="Calibri"/>
                <a:ea typeface="Calibri"/>
                <a:cs typeface="Calibri"/>
                <a:sym typeface="Calibri"/>
              </a:rPr>
              <a:t>counters: </a:t>
            </a:r>
            <a:r>
              <a:rPr lang="en-US">
                <a:latin typeface="Calibri"/>
                <a:ea typeface="Calibri"/>
                <a:cs typeface="Calibri"/>
                <a:sym typeface="Calibri"/>
              </a:rPr>
              <a:t>#bytes and #packets</a:t>
            </a:r>
            <a:endParaRPr/>
          </a:p>
        </p:txBody>
      </p:sp>
      <p:cxnSp>
        <p:nvCxnSpPr>
          <p:cNvPr id="5444" name="Google Shape;5444;p86"/>
          <p:cNvCxnSpPr/>
          <p:nvPr/>
        </p:nvCxnSpPr>
        <p:spPr>
          <a:xfrm>
            <a:off x="848139" y="6202017"/>
            <a:ext cx="5194852" cy="0"/>
          </a:xfrm>
          <a:prstGeom prst="straightConnector1">
            <a:avLst/>
          </a:prstGeom>
          <a:noFill/>
          <a:ln cap="flat" cmpd="sng" w="31750">
            <a:solidFill>
              <a:schemeClr val="dk1"/>
            </a:solidFill>
            <a:prstDash val="solid"/>
            <a:miter lim="800000"/>
            <a:headEnd len="sm" w="sm" type="none"/>
            <a:tailEnd len="sm" w="sm" type="none"/>
          </a:ln>
        </p:spPr>
      </p:cxnSp>
      <p:grpSp>
        <p:nvGrpSpPr>
          <p:cNvPr id="5445" name="Google Shape;5445;p86"/>
          <p:cNvGrpSpPr/>
          <p:nvPr/>
        </p:nvGrpSpPr>
        <p:grpSpPr>
          <a:xfrm>
            <a:off x="2117350" y="5637144"/>
            <a:ext cx="2269120" cy="1028699"/>
            <a:chOff x="7493876" y="2774731"/>
            <a:chExt cx="1481958" cy="894622"/>
          </a:xfrm>
        </p:grpSpPr>
        <p:sp>
          <p:nvSpPr>
            <p:cNvPr id="5446" name="Google Shape;5446;p8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447" name="Google Shape;5447;p86"/>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448" name="Google Shape;5448;p86"/>
            <p:cNvGrpSpPr/>
            <p:nvPr/>
          </p:nvGrpSpPr>
          <p:grpSpPr>
            <a:xfrm>
              <a:off x="7713663" y="2848339"/>
              <a:ext cx="1042107" cy="425543"/>
              <a:chOff x="7786941" y="2884917"/>
              <a:chExt cx="897649" cy="353919"/>
            </a:xfrm>
          </p:grpSpPr>
          <p:sp>
            <p:nvSpPr>
              <p:cNvPr id="5449" name="Google Shape;5449;p8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50" name="Google Shape;5450;p8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51" name="Google Shape;5451;p8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452" name="Google Shape;5452;p8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453" name="Google Shape;5453;p86"/>
          <p:cNvGrpSpPr/>
          <p:nvPr/>
        </p:nvGrpSpPr>
        <p:grpSpPr>
          <a:xfrm>
            <a:off x="2535862" y="4518992"/>
            <a:ext cx="1998847" cy="1325048"/>
            <a:chOff x="8327282" y="4055165"/>
            <a:chExt cx="2091509" cy="1325048"/>
          </a:xfrm>
        </p:grpSpPr>
        <p:grpSp>
          <p:nvGrpSpPr>
            <p:cNvPr id="5454" name="Google Shape;5454;p86"/>
            <p:cNvGrpSpPr/>
            <p:nvPr/>
          </p:nvGrpSpPr>
          <p:grpSpPr>
            <a:xfrm>
              <a:off x="8327282" y="4121430"/>
              <a:ext cx="2091509" cy="1258783"/>
              <a:chOff x="2932675" y="3919324"/>
              <a:chExt cx="429970" cy="319189"/>
            </a:xfrm>
          </p:grpSpPr>
          <p:sp>
            <p:nvSpPr>
              <p:cNvPr id="5455" name="Google Shape;5455;p86"/>
              <p:cNvSpPr/>
              <p:nvPr/>
            </p:nvSpPr>
            <p:spPr>
              <a:xfrm>
                <a:off x="2936722" y="3919324"/>
                <a:ext cx="425923" cy="319189"/>
              </a:xfrm>
              <a:prstGeom prst="rect">
                <a:avLst/>
              </a:prstGeom>
              <a:solidFill>
                <a:srgbClr val="FFFFFF"/>
              </a:solidFill>
              <a:ln cap="flat" cmpd="sng" w="25400">
                <a:solidFill>
                  <a:srgbClr val="CC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Gill Sans"/>
                  <a:ea typeface="Gill Sans"/>
                  <a:cs typeface="Gill Sans"/>
                  <a:sym typeface="Gill Sans"/>
                </a:endParaRPr>
              </a:p>
            </p:txBody>
          </p:sp>
          <p:cxnSp>
            <p:nvCxnSpPr>
              <p:cNvPr id="5456" name="Google Shape;5456;p86"/>
              <p:cNvCxnSpPr/>
              <p:nvPr/>
            </p:nvCxnSpPr>
            <p:spPr>
              <a:xfrm>
                <a:off x="2932675" y="4004959"/>
                <a:ext cx="424911" cy="0"/>
              </a:xfrm>
              <a:prstGeom prst="straightConnector1">
                <a:avLst/>
              </a:prstGeom>
              <a:noFill/>
              <a:ln cap="flat" cmpd="sng" w="25400">
                <a:solidFill>
                  <a:srgbClr val="CC0000"/>
                </a:solidFill>
                <a:prstDash val="solid"/>
                <a:round/>
                <a:headEnd len="sm" w="sm" type="none"/>
                <a:tailEnd len="sm" w="sm" type="none"/>
              </a:ln>
            </p:spPr>
          </p:cxnSp>
          <p:cxnSp>
            <p:nvCxnSpPr>
              <p:cNvPr id="5457" name="Google Shape;5457;p86"/>
              <p:cNvCxnSpPr/>
              <p:nvPr/>
            </p:nvCxnSpPr>
            <p:spPr>
              <a:xfrm>
                <a:off x="2932675" y="4069207"/>
                <a:ext cx="424911" cy="0"/>
              </a:xfrm>
              <a:prstGeom prst="straightConnector1">
                <a:avLst/>
              </a:prstGeom>
              <a:noFill/>
              <a:ln cap="flat" cmpd="sng" w="25400">
                <a:solidFill>
                  <a:srgbClr val="CC0000"/>
                </a:solidFill>
                <a:prstDash val="solid"/>
                <a:round/>
                <a:headEnd len="sm" w="sm" type="none"/>
                <a:tailEnd len="sm" w="sm" type="none"/>
              </a:ln>
            </p:spPr>
          </p:cxnSp>
          <p:cxnSp>
            <p:nvCxnSpPr>
              <p:cNvPr id="5458" name="Google Shape;5458;p86"/>
              <p:cNvCxnSpPr>
                <a:stCxn id="5455" idx="2"/>
              </p:cNvCxnSpPr>
              <p:nvPr/>
            </p:nvCxnSpPr>
            <p:spPr>
              <a:xfrm rot="10800000">
                <a:off x="3148184" y="4001513"/>
                <a:ext cx="1500" cy="237000"/>
              </a:xfrm>
              <a:prstGeom prst="straightConnector1">
                <a:avLst/>
              </a:prstGeom>
              <a:noFill/>
              <a:ln cap="flat" cmpd="sng" w="25400">
                <a:solidFill>
                  <a:srgbClr val="CC0000"/>
                </a:solidFill>
                <a:prstDash val="solid"/>
                <a:round/>
                <a:headEnd len="sm" w="sm" type="none"/>
                <a:tailEnd len="sm" w="sm" type="none"/>
              </a:ln>
            </p:spPr>
          </p:cxnSp>
        </p:grpSp>
        <p:sp>
          <p:nvSpPr>
            <p:cNvPr id="5459" name="Google Shape;5459;p86"/>
            <p:cNvSpPr txBox="1"/>
            <p:nvPr/>
          </p:nvSpPr>
          <p:spPr>
            <a:xfrm>
              <a:off x="8759686" y="4055165"/>
              <a:ext cx="1265731"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Flow table</a:t>
              </a:r>
              <a:endParaRPr/>
            </a:p>
          </p:txBody>
        </p:sp>
        <p:sp>
          <p:nvSpPr>
            <p:cNvPr id="5460" name="Google Shape;5460;p86"/>
            <p:cNvSpPr txBox="1"/>
            <p:nvPr/>
          </p:nvSpPr>
          <p:spPr>
            <a:xfrm>
              <a:off x="8461513" y="4379843"/>
              <a:ext cx="83798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match</a:t>
              </a:r>
              <a:endParaRPr/>
            </a:p>
          </p:txBody>
        </p:sp>
        <p:sp>
          <p:nvSpPr>
            <p:cNvPr id="5461" name="Google Shape;5461;p86"/>
            <p:cNvSpPr txBox="1"/>
            <p:nvPr/>
          </p:nvSpPr>
          <p:spPr>
            <a:xfrm>
              <a:off x="9409044" y="4386470"/>
              <a:ext cx="83227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action</a:t>
              </a:r>
              <a:endParaRPr/>
            </a:p>
          </p:txBody>
        </p:sp>
      </p:grpSp>
      <p:cxnSp>
        <p:nvCxnSpPr>
          <p:cNvPr id="5462" name="Google Shape;5462;p86"/>
          <p:cNvCxnSpPr>
            <a:stCxn id="5446" idx="0"/>
          </p:cNvCxnSpPr>
          <p:nvPr/>
        </p:nvCxnSpPr>
        <p:spPr>
          <a:xfrm flipH="1" rot="10800000">
            <a:off x="4386238" y="5804314"/>
            <a:ext cx="2398800" cy="190500"/>
          </a:xfrm>
          <a:prstGeom prst="straightConnector1">
            <a:avLst/>
          </a:prstGeom>
          <a:noFill/>
          <a:ln cap="flat" cmpd="sng" w="31750">
            <a:solidFill>
              <a:schemeClr val="dk1"/>
            </a:solidFill>
            <a:prstDash val="solid"/>
            <a:miter lim="800000"/>
            <a:headEnd len="sm" w="sm" type="none"/>
            <a:tailEnd len="sm" w="sm" type="none"/>
          </a:ln>
        </p:spPr>
      </p:cxnSp>
      <p:cxnSp>
        <p:nvCxnSpPr>
          <p:cNvPr id="5463" name="Google Shape;5463;p86"/>
          <p:cNvCxnSpPr/>
          <p:nvPr/>
        </p:nvCxnSpPr>
        <p:spPr>
          <a:xfrm>
            <a:off x="4399722" y="6361044"/>
            <a:ext cx="755373" cy="326473"/>
          </a:xfrm>
          <a:prstGeom prst="straightConnector1">
            <a:avLst/>
          </a:prstGeom>
          <a:noFill/>
          <a:ln cap="flat" cmpd="sng" w="31750">
            <a:solidFill>
              <a:schemeClr val="dk1"/>
            </a:solidFill>
            <a:prstDash val="solid"/>
            <a:miter lim="800000"/>
            <a:headEnd len="sm" w="sm" type="none"/>
            <a:tailEnd len="sm" w="sm" type="none"/>
          </a:ln>
        </p:spPr>
      </p:cxnSp>
      <p:sp>
        <p:nvSpPr>
          <p:cNvPr id="5464" name="Google Shape;5464;p86"/>
          <p:cNvSpPr txBox="1"/>
          <p:nvPr/>
        </p:nvSpPr>
        <p:spPr>
          <a:xfrm>
            <a:off x="1828800" y="5870713"/>
            <a:ext cx="3016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1</a:t>
            </a:r>
            <a:endParaRPr/>
          </a:p>
        </p:txBody>
      </p:sp>
      <p:sp>
        <p:nvSpPr>
          <p:cNvPr id="5465" name="Google Shape;5465;p86"/>
          <p:cNvSpPr txBox="1"/>
          <p:nvPr/>
        </p:nvSpPr>
        <p:spPr>
          <a:xfrm>
            <a:off x="4340087" y="6367669"/>
            <a:ext cx="3016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2</a:t>
            </a:r>
            <a:endParaRPr/>
          </a:p>
        </p:txBody>
      </p:sp>
      <p:sp>
        <p:nvSpPr>
          <p:cNvPr id="5466" name="Google Shape;5466;p86"/>
          <p:cNvSpPr txBox="1"/>
          <p:nvPr/>
        </p:nvSpPr>
        <p:spPr>
          <a:xfrm>
            <a:off x="4784035" y="6149009"/>
            <a:ext cx="3016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3</a:t>
            </a:r>
            <a:endParaRPr/>
          </a:p>
        </p:txBody>
      </p:sp>
      <p:sp>
        <p:nvSpPr>
          <p:cNvPr id="5467" name="Google Shape;5467;p86"/>
          <p:cNvSpPr txBox="1"/>
          <p:nvPr/>
        </p:nvSpPr>
        <p:spPr>
          <a:xfrm>
            <a:off x="4565375" y="5784575"/>
            <a:ext cx="301686"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4</a:t>
            </a:r>
            <a:endParaRPr/>
          </a:p>
        </p:txBody>
      </p:sp>
      <p:grpSp>
        <p:nvGrpSpPr>
          <p:cNvPr id="5468" name="Google Shape;5468;p86"/>
          <p:cNvGrpSpPr/>
          <p:nvPr/>
        </p:nvGrpSpPr>
        <p:grpSpPr>
          <a:xfrm>
            <a:off x="4533981" y="4345979"/>
            <a:ext cx="6820091" cy="1571138"/>
            <a:chOff x="4518991" y="4315999"/>
            <a:chExt cx="6820091" cy="1571138"/>
          </a:xfrm>
        </p:grpSpPr>
        <p:sp>
          <p:nvSpPr>
            <p:cNvPr id="5469" name="Google Shape;5469;p86"/>
            <p:cNvSpPr txBox="1"/>
            <p:nvPr/>
          </p:nvSpPr>
          <p:spPr>
            <a:xfrm>
              <a:off x="7424876" y="5517805"/>
              <a:ext cx="131318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 wildcard</a:t>
              </a:r>
              <a:endParaRPr/>
            </a:p>
          </p:txBody>
        </p:sp>
        <p:sp>
          <p:nvSpPr>
            <p:cNvPr id="5470" name="Google Shape;5470;p86"/>
            <p:cNvSpPr/>
            <p:nvPr/>
          </p:nvSpPr>
          <p:spPr>
            <a:xfrm>
              <a:off x="4518991" y="4320209"/>
              <a:ext cx="808383" cy="1497495"/>
            </a:xfrm>
            <a:custGeom>
              <a:rect b="b" l="l" r="r" t="t"/>
              <a:pathLst>
                <a:path extrusionOk="0" h="1497495" w="808383">
                  <a:moveTo>
                    <a:pt x="13252" y="1497495"/>
                  </a:moveTo>
                  <a:lnTo>
                    <a:pt x="808383" y="1192695"/>
                  </a:lnTo>
                  <a:lnTo>
                    <a:pt x="795131" y="0"/>
                  </a:lnTo>
                  <a:lnTo>
                    <a:pt x="0" y="887895"/>
                  </a:lnTo>
                  <a:lnTo>
                    <a:pt x="13252" y="1497495"/>
                  </a:lnTo>
                  <a:close/>
                </a:path>
              </a:pathLst>
            </a:custGeom>
            <a:gradFill>
              <a:gsLst>
                <a:gs pos="0">
                  <a:srgbClr val="F2F2F2"/>
                </a:gs>
                <a:gs pos="100000">
                  <a:srgbClr val="D8D8D8"/>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5471" name="Google Shape;5471;p86"/>
            <p:cNvCxnSpPr/>
            <p:nvPr/>
          </p:nvCxnSpPr>
          <p:spPr>
            <a:xfrm>
              <a:off x="8691768" y="4315999"/>
              <a:ext cx="0" cy="1200150"/>
            </a:xfrm>
            <a:prstGeom prst="straightConnector1">
              <a:avLst/>
            </a:prstGeom>
            <a:noFill/>
            <a:ln cap="flat" cmpd="sng" w="25400">
              <a:solidFill>
                <a:srgbClr val="7F7F7F"/>
              </a:solidFill>
              <a:prstDash val="solid"/>
              <a:miter lim="800000"/>
              <a:headEnd len="sm" w="sm" type="none"/>
              <a:tailEnd len="sm" w="sm" type="none"/>
            </a:ln>
          </p:spPr>
        </p:cxnSp>
        <p:sp>
          <p:nvSpPr>
            <p:cNvPr id="5472" name="Google Shape;5472;p86"/>
            <p:cNvSpPr/>
            <p:nvPr/>
          </p:nvSpPr>
          <p:spPr>
            <a:xfrm>
              <a:off x="5318056" y="4334323"/>
              <a:ext cx="3362117" cy="1191833"/>
            </a:xfrm>
            <a:prstGeom prst="rect">
              <a:avLst/>
            </a:prstGeom>
            <a:solidFill>
              <a:srgbClr val="BBE0E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3" name="Google Shape;5473;p86"/>
            <p:cNvSpPr/>
            <p:nvPr/>
          </p:nvSpPr>
          <p:spPr>
            <a:xfrm>
              <a:off x="8712339" y="4334323"/>
              <a:ext cx="2618270" cy="1191834"/>
            </a:xfrm>
            <a:prstGeom prst="rect">
              <a:avLst/>
            </a:prstGeom>
            <a:solidFill>
              <a:srgbClr val="E1EFD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74" name="Google Shape;5474;p86"/>
            <p:cNvSpPr/>
            <p:nvPr/>
          </p:nvSpPr>
          <p:spPr>
            <a:xfrm>
              <a:off x="5322405" y="5059180"/>
              <a:ext cx="5981700" cy="46166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src=10.1.2.3, dest=*.*.*.*     send to controller</a:t>
              </a:r>
              <a:endParaRPr b="0" i="0" sz="2400" u="none" cap="none" strike="noStrike">
                <a:solidFill>
                  <a:srgbClr val="000000"/>
                </a:solidFill>
                <a:latin typeface="Calibri"/>
                <a:ea typeface="Calibri"/>
                <a:cs typeface="Calibri"/>
                <a:sym typeface="Calibri"/>
              </a:endParaRPr>
            </a:p>
          </p:txBody>
        </p:sp>
        <p:sp>
          <p:nvSpPr>
            <p:cNvPr id="5475" name="Google Shape;5475;p86"/>
            <p:cNvSpPr/>
            <p:nvPr/>
          </p:nvSpPr>
          <p:spPr>
            <a:xfrm>
              <a:off x="5339894" y="4686925"/>
              <a:ext cx="598170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src=1.2.*.*, dest=*.*.*.*       drop                        </a:t>
              </a:r>
              <a:endParaRPr/>
            </a:p>
          </p:txBody>
        </p:sp>
        <p:sp>
          <p:nvSpPr>
            <p:cNvPr id="5476" name="Google Shape;5476;p86"/>
            <p:cNvSpPr/>
            <p:nvPr/>
          </p:nvSpPr>
          <p:spPr>
            <a:xfrm>
              <a:off x="5357382" y="4344648"/>
              <a:ext cx="598170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src = *.*.*.*, dest=3.4.*.*     forward(2)</a:t>
              </a:r>
              <a:endParaRPr/>
            </a:p>
          </p:txBody>
        </p:sp>
      </p:grpSp>
      <p:sp>
        <p:nvSpPr>
          <p:cNvPr id="5477" name="Google Shape;5477;p86"/>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Flow table abstraction</a:t>
            </a:r>
            <a:endParaRPr/>
          </a:p>
        </p:txBody>
      </p:sp>
      <p:sp>
        <p:nvSpPr>
          <p:cNvPr id="5478" name="Google Shape;5478;p86"/>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8"/>
                                        </p:tgtEl>
                                        <p:attrNameLst>
                                          <p:attrName>style.visibility</p:attrName>
                                        </p:attrNameLst>
                                      </p:cBhvr>
                                      <p:to>
                                        <p:strVal val="visible"/>
                                      </p:to>
                                    </p:set>
                                    <p:animEffect filter="fade" transition="in">
                                      <p:cBhvr>
                                        <p:cTn dur="500"/>
                                        <p:tgtEl>
                                          <p:spTgt spid="54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3" name="Shape 5483"/>
        <p:cNvGrpSpPr/>
        <p:nvPr/>
      </p:nvGrpSpPr>
      <p:grpSpPr>
        <a:xfrm>
          <a:off x="0" y="0"/>
          <a:ext cx="0" cy="0"/>
          <a:chOff x="0" y="0"/>
          <a:chExt cx="0" cy="0"/>
        </a:xfrm>
      </p:grpSpPr>
      <p:sp>
        <p:nvSpPr>
          <p:cNvPr id="5484" name="Google Shape;5484;p87"/>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OpenFlow: flow table entries</a:t>
            </a:r>
            <a:endParaRPr/>
          </a:p>
        </p:txBody>
      </p:sp>
      <p:sp>
        <p:nvSpPr>
          <p:cNvPr id="5485" name="Google Shape;5485;p87"/>
          <p:cNvSpPr/>
          <p:nvPr/>
        </p:nvSpPr>
        <p:spPr>
          <a:xfrm>
            <a:off x="2071274" y="1501983"/>
            <a:ext cx="1446212" cy="687387"/>
          </a:xfrm>
          <a:prstGeom prst="rect">
            <a:avLst/>
          </a:prstGeom>
          <a:solidFill>
            <a:srgbClr val="BBE0E3"/>
          </a:solidFill>
          <a:ln cap="flat" cmpd="sng" w="1270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6" name="Google Shape;5486;p87"/>
          <p:cNvSpPr/>
          <p:nvPr/>
        </p:nvSpPr>
        <p:spPr>
          <a:xfrm>
            <a:off x="2412586" y="1705589"/>
            <a:ext cx="599395" cy="276999"/>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Match</a:t>
            </a:r>
            <a:endParaRPr/>
          </a:p>
        </p:txBody>
      </p:sp>
      <p:sp>
        <p:nvSpPr>
          <p:cNvPr id="5487" name="Google Shape;5487;p87"/>
          <p:cNvSpPr/>
          <p:nvPr/>
        </p:nvSpPr>
        <p:spPr>
          <a:xfrm>
            <a:off x="3517486" y="1501983"/>
            <a:ext cx="1446213" cy="687387"/>
          </a:xfrm>
          <a:prstGeom prst="rect">
            <a:avLst/>
          </a:prstGeom>
          <a:solidFill>
            <a:srgbClr val="E1EFD8"/>
          </a:solidFill>
          <a:ln cap="flat" cmpd="sng" w="12700">
            <a:solidFill>
              <a:srgbClr val="697D3A"/>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88" name="Google Shape;5488;p87"/>
          <p:cNvSpPr/>
          <p:nvPr/>
        </p:nvSpPr>
        <p:spPr>
          <a:xfrm>
            <a:off x="3690524" y="1705183"/>
            <a:ext cx="603250" cy="27781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Action</a:t>
            </a:r>
            <a:endParaRPr/>
          </a:p>
        </p:txBody>
      </p:sp>
      <p:sp>
        <p:nvSpPr>
          <p:cNvPr id="5489" name="Google Shape;5489;p87"/>
          <p:cNvSpPr/>
          <p:nvPr/>
        </p:nvSpPr>
        <p:spPr>
          <a:xfrm>
            <a:off x="4963699" y="1501983"/>
            <a:ext cx="1447800" cy="687387"/>
          </a:xfrm>
          <a:prstGeom prst="rect">
            <a:avLst/>
          </a:prstGeom>
          <a:solidFill>
            <a:srgbClr val="F2F2F2"/>
          </a:solidFill>
          <a:ln cap="flat" cmpd="sng" w="12700">
            <a:solidFill>
              <a:srgbClr val="8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90" name="Google Shape;5490;p87"/>
          <p:cNvSpPr/>
          <p:nvPr/>
        </p:nvSpPr>
        <p:spPr>
          <a:xfrm>
            <a:off x="5403642" y="1705183"/>
            <a:ext cx="460375" cy="27781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Stats</a:t>
            </a:r>
            <a:endParaRPr/>
          </a:p>
        </p:txBody>
      </p:sp>
      <p:grpSp>
        <p:nvGrpSpPr>
          <p:cNvPr id="5491" name="Google Shape;5491;p87"/>
          <p:cNvGrpSpPr/>
          <p:nvPr/>
        </p:nvGrpSpPr>
        <p:grpSpPr>
          <a:xfrm>
            <a:off x="3169824" y="2200944"/>
            <a:ext cx="5634037" cy="2162712"/>
            <a:chOff x="3169824" y="2200944"/>
            <a:chExt cx="5634037" cy="2162712"/>
          </a:xfrm>
        </p:grpSpPr>
        <p:sp>
          <p:nvSpPr>
            <p:cNvPr id="5492" name="Google Shape;5492;p87"/>
            <p:cNvSpPr/>
            <p:nvPr/>
          </p:nvSpPr>
          <p:spPr>
            <a:xfrm>
              <a:off x="3169824" y="2967245"/>
              <a:ext cx="5634037" cy="1396411"/>
            </a:xfrm>
            <a:prstGeom prst="rect">
              <a:avLst/>
            </a:prstGeom>
            <a:solidFill>
              <a:srgbClr val="E1EFD8"/>
            </a:solidFill>
            <a:ln cap="flat" cmpd="sng" w="12700">
              <a:solidFill>
                <a:srgbClr val="697D3A"/>
              </a:solidFill>
              <a:prstDash val="solid"/>
              <a:miter lim="800000"/>
              <a:headEnd len="sm" w="sm" type="none"/>
              <a:tailEnd len="sm" w="sm" type="none"/>
            </a:ln>
          </p:spPr>
          <p:txBody>
            <a:bodyPr anchorCtr="0" anchor="ctr" bIns="0" lIns="0" spcFirstLastPara="1" rIns="0" wrap="square" tIns="0">
              <a:noAutofit/>
            </a:bodyPr>
            <a:lstStyle/>
            <a:p>
              <a:pPr indent="-330200" lvl="0" marL="357188" marR="0" rtl="0" algn="l">
                <a:lnSpc>
                  <a:spcPct val="100000"/>
                </a:lnSpc>
                <a:spcBef>
                  <a:spcPts val="0"/>
                </a:spcBef>
                <a:spcAft>
                  <a:spcPts val="0"/>
                </a:spcAft>
                <a:buClr>
                  <a:srgbClr val="000000"/>
                </a:buClr>
                <a:buSzPts val="2200"/>
                <a:buFont typeface="Calibri"/>
                <a:buAutoNum type="arabicPeriod"/>
              </a:pPr>
              <a:r>
                <a:rPr b="0" i="0" lang="en-US" sz="2200" u="none" cap="none" strike="noStrike">
                  <a:solidFill>
                    <a:srgbClr val="000000"/>
                  </a:solidFill>
                  <a:latin typeface="Calibri"/>
                  <a:ea typeface="Calibri"/>
                  <a:cs typeface="Calibri"/>
                  <a:sym typeface="Calibri"/>
                </a:rPr>
                <a:t>Forward packet to port(s)</a:t>
              </a:r>
              <a:endParaRPr/>
            </a:p>
            <a:p>
              <a:pPr indent="-330200" lvl="0" marL="357188" marR="0" rtl="0" algn="l">
                <a:lnSpc>
                  <a:spcPct val="100000"/>
                </a:lnSpc>
                <a:spcBef>
                  <a:spcPts val="0"/>
                </a:spcBef>
                <a:spcAft>
                  <a:spcPts val="0"/>
                </a:spcAft>
                <a:buClr>
                  <a:srgbClr val="000000"/>
                </a:buClr>
                <a:buSzPts val="2200"/>
                <a:buFont typeface="Calibri"/>
                <a:buAutoNum type="arabicPeriod"/>
              </a:pPr>
              <a:r>
                <a:rPr b="0" i="0" lang="en-US" sz="2200" u="none" cap="none" strike="noStrike">
                  <a:solidFill>
                    <a:srgbClr val="000000"/>
                  </a:solidFill>
                  <a:latin typeface="Calibri"/>
                  <a:ea typeface="Calibri"/>
                  <a:cs typeface="Calibri"/>
                  <a:sym typeface="Calibri"/>
                </a:rPr>
                <a:t>Drop packet</a:t>
              </a:r>
              <a:endParaRPr/>
            </a:p>
            <a:p>
              <a:pPr indent="-330200" lvl="0" marL="357188" marR="0" rtl="0" algn="l">
                <a:lnSpc>
                  <a:spcPct val="100000"/>
                </a:lnSpc>
                <a:spcBef>
                  <a:spcPts val="0"/>
                </a:spcBef>
                <a:spcAft>
                  <a:spcPts val="0"/>
                </a:spcAft>
                <a:buClr>
                  <a:srgbClr val="000000"/>
                </a:buClr>
                <a:buSzPts val="2200"/>
                <a:buFont typeface="Calibri"/>
                <a:buAutoNum type="arabicPeriod"/>
              </a:pPr>
              <a:r>
                <a:rPr b="0" i="0" lang="en-US" sz="2200" u="none" cap="none" strike="noStrike">
                  <a:solidFill>
                    <a:srgbClr val="000000"/>
                  </a:solidFill>
                  <a:latin typeface="Calibri"/>
                  <a:ea typeface="Calibri"/>
                  <a:cs typeface="Calibri"/>
                  <a:sym typeface="Calibri"/>
                </a:rPr>
                <a:t>Modify fields in header(s)</a:t>
              </a:r>
              <a:endParaRPr/>
            </a:p>
            <a:p>
              <a:pPr indent="-330200" lvl="0" marL="357188" marR="0" rtl="0" algn="l">
                <a:lnSpc>
                  <a:spcPct val="100000"/>
                </a:lnSpc>
                <a:spcBef>
                  <a:spcPts val="0"/>
                </a:spcBef>
                <a:spcAft>
                  <a:spcPts val="0"/>
                </a:spcAft>
                <a:buClr>
                  <a:srgbClr val="000000"/>
                </a:buClr>
                <a:buSzPts val="2200"/>
                <a:buFont typeface="Calibri"/>
                <a:buAutoNum type="arabicPeriod"/>
              </a:pPr>
              <a:r>
                <a:rPr b="0" i="0" lang="en-US" sz="2200" u="none" cap="none" strike="noStrike">
                  <a:solidFill>
                    <a:srgbClr val="000000"/>
                  </a:solidFill>
                  <a:latin typeface="Calibri"/>
                  <a:ea typeface="Calibri"/>
                  <a:cs typeface="Calibri"/>
                  <a:sym typeface="Calibri"/>
                </a:rPr>
                <a:t>Encapsulate and forward to controller</a:t>
              </a:r>
              <a:endParaRPr/>
            </a:p>
          </p:txBody>
        </p:sp>
        <p:cxnSp>
          <p:nvCxnSpPr>
            <p:cNvPr id="5493" name="Google Shape;5493;p87"/>
            <p:cNvCxnSpPr/>
            <p:nvPr/>
          </p:nvCxnSpPr>
          <p:spPr>
            <a:xfrm>
              <a:off x="3616272" y="2200944"/>
              <a:ext cx="1588" cy="758825"/>
            </a:xfrm>
            <a:prstGeom prst="straightConnector1">
              <a:avLst/>
            </a:prstGeom>
            <a:noFill/>
            <a:ln cap="flat" cmpd="sng" w="38100">
              <a:solidFill>
                <a:srgbClr val="000000"/>
              </a:solidFill>
              <a:prstDash val="dot"/>
              <a:round/>
              <a:headEnd len="med" w="med" type="none"/>
              <a:tailEnd len="med" w="med" type="none"/>
            </a:ln>
          </p:spPr>
        </p:cxnSp>
      </p:grpSp>
      <p:grpSp>
        <p:nvGrpSpPr>
          <p:cNvPr id="5494" name="Google Shape;5494;p87"/>
          <p:cNvGrpSpPr/>
          <p:nvPr/>
        </p:nvGrpSpPr>
        <p:grpSpPr>
          <a:xfrm>
            <a:off x="5035074" y="2200945"/>
            <a:ext cx="3044825" cy="623425"/>
            <a:chOff x="5116099" y="2200945"/>
            <a:chExt cx="3044825" cy="623425"/>
          </a:xfrm>
        </p:grpSpPr>
        <p:sp>
          <p:nvSpPr>
            <p:cNvPr id="5495" name="Google Shape;5495;p87"/>
            <p:cNvSpPr/>
            <p:nvPr/>
          </p:nvSpPr>
          <p:spPr>
            <a:xfrm>
              <a:off x="5116099" y="2440195"/>
              <a:ext cx="3044825" cy="384175"/>
            </a:xfrm>
            <a:prstGeom prst="rect">
              <a:avLst/>
            </a:prstGeom>
            <a:solidFill>
              <a:srgbClr val="F2F2F2"/>
            </a:solidFill>
            <a:ln cap="flat" cmpd="sng" w="12700">
              <a:solidFill>
                <a:srgbClr val="8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5496" name="Google Shape;5496;p87"/>
            <p:cNvGrpSpPr/>
            <p:nvPr/>
          </p:nvGrpSpPr>
          <p:grpSpPr>
            <a:xfrm>
              <a:off x="5187757" y="2200945"/>
              <a:ext cx="2652492" cy="599613"/>
              <a:chOff x="5187757" y="2200945"/>
              <a:chExt cx="2652492" cy="599613"/>
            </a:xfrm>
          </p:grpSpPr>
          <p:sp>
            <p:nvSpPr>
              <p:cNvPr id="5497" name="Google Shape;5497;p87"/>
              <p:cNvSpPr/>
              <p:nvPr/>
            </p:nvSpPr>
            <p:spPr>
              <a:xfrm>
                <a:off x="5258974" y="2462420"/>
                <a:ext cx="2581275" cy="338138"/>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Packet + byte counters</a:t>
                </a:r>
                <a:endParaRPr/>
              </a:p>
            </p:txBody>
          </p:sp>
          <p:cxnSp>
            <p:nvCxnSpPr>
              <p:cNvPr id="5498" name="Google Shape;5498;p87"/>
              <p:cNvCxnSpPr/>
              <p:nvPr/>
            </p:nvCxnSpPr>
            <p:spPr>
              <a:xfrm flipH="1" rot="10800000">
                <a:off x="5187757" y="2200945"/>
                <a:ext cx="1587" cy="231775"/>
              </a:xfrm>
              <a:prstGeom prst="straightConnector1">
                <a:avLst/>
              </a:prstGeom>
              <a:noFill/>
              <a:ln cap="flat" cmpd="sng" w="38100">
                <a:solidFill>
                  <a:srgbClr val="000000"/>
                </a:solidFill>
                <a:prstDash val="dot"/>
                <a:round/>
                <a:headEnd len="med" w="med" type="none"/>
                <a:tailEnd len="med" w="med" type="none"/>
              </a:ln>
            </p:spPr>
          </p:cxnSp>
        </p:grpSp>
      </p:grpSp>
      <p:grpSp>
        <p:nvGrpSpPr>
          <p:cNvPr id="5499" name="Google Shape;5499;p87"/>
          <p:cNvGrpSpPr/>
          <p:nvPr/>
        </p:nvGrpSpPr>
        <p:grpSpPr>
          <a:xfrm>
            <a:off x="2117511" y="2200761"/>
            <a:ext cx="8446528" cy="3709144"/>
            <a:chOff x="2117511" y="2200761"/>
            <a:chExt cx="8446528" cy="3709144"/>
          </a:xfrm>
        </p:grpSpPr>
        <p:sp>
          <p:nvSpPr>
            <p:cNvPr id="5500" name="Google Shape;5500;p87"/>
            <p:cNvSpPr txBox="1"/>
            <p:nvPr/>
          </p:nvSpPr>
          <p:spPr>
            <a:xfrm>
              <a:off x="2154100" y="4847642"/>
              <a:ext cx="2429474"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Header fields to match:</a:t>
              </a:r>
              <a:endParaRPr b="0" i="0" sz="1800" u="none" cap="none" strike="noStrike">
                <a:solidFill>
                  <a:srgbClr val="000000"/>
                </a:solidFill>
                <a:latin typeface="Calibri"/>
                <a:ea typeface="Calibri"/>
                <a:cs typeface="Calibri"/>
                <a:sym typeface="Calibri"/>
              </a:endParaRPr>
            </a:p>
          </p:txBody>
        </p:sp>
        <p:cxnSp>
          <p:nvCxnSpPr>
            <p:cNvPr id="5501" name="Google Shape;5501;p87"/>
            <p:cNvCxnSpPr/>
            <p:nvPr/>
          </p:nvCxnSpPr>
          <p:spPr>
            <a:xfrm>
              <a:off x="2127885" y="2200761"/>
              <a:ext cx="1858" cy="3054145"/>
            </a:xfrm>
            <a:prstGeom prst="straightConnector1">
              <a:avLst/>
            </a:prstGeom>
            <a:noFill/>
            <a:ln cap="flat" cmpd="sng" w="38100">
              <a:solidFill>
                <a:srgbClr val="000000"/>
              </a:solidFill>
              <a:prstDash val="dot"/>
              <a:round/>
              <a:headEnd len="med" w="med" type="none"/>
              <a:tailEnd len="med" w="med" type="none"/>
            </a:ln>
          </p:spPr>
        </p:cxnSp>
        <p:sp>
          <p:nvSpPr>
            <p:cNvPr id="5502" name="Google Shape;5502;p87"/>
            <p:cNvSpPr/>
            <p:nvPr/>
          </p:nvSpPr>
          <p:spPr>
            <a:xfrm>
              <a:off x="2117511" y="5262205"/>
              <a:ext cx="771961" cy="647700"/>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Ingress Port</a:t>
              </a:r>
              <a:endParaRPr b="0" i="0" sz="1400" u="none" cap="none" strike="noStrike">
                <a:solidFill>
                  <a:srgbClr val="FFFFFF"/>
                </a:solidFill>
                <a:latin typeface="Calibri"/>
                <a:ea typeface="Calibri"/>
                <a:cs typeface="Calibri"/>
                <a:sym typeface="Calibri"/>
              </a:endParaRPr>
            </a:p>
          </p:txBody>
        </p:sp>
        <p:sp>
          <p:nvSpPr>
            <p:cNvPr id="5503" name="Google Shape;5503;p87"/>
            <p:cNvSpPr/>
            <p:nvPr/>
          </p:nvSpPr>
          <p:spPr>
            <a:xfrm>
              <a:off x="2889472"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Src MAC</a:t>
              </a:r>
              <a:endParaRPr b="0" i="0" sz="1400" u="none" cap="none" strike="noStrike">
                <a:solidFill>
                  <a:srgbClr val="FFFFFF"/>
                </a:solidFill>
                <a:latin typeface="Calibri"/>
                <a:ea typeface="Calibri"/>
                <a:cs typeface="Calibri"/>
                <a:sym typeface="Calibri"/>
              </a:endParaRPr>
            </a:p>
          </p:txBody>
        </p:sp>
        <p:sp>
          <p:nvSpPr>
            <p:cNvPr id="5504" name="Google Shape;5504;p87"/>
            <p:cNvSpPr/>
            <p:nvPr/>
          </p:nvSpPr>
          <p:spPr>
            <a:xfrm>
              <a:off x="3544933"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Dst MAC</a:t>
              </a:r>
              <a:endParaRPr b="0" i="0" sz="1400" u="none" cap="none" strike="noStrike">
                <a:solidFill>
                  <a:srgbClr val="FFFFFF"/>
                </a:solidFill>
                <a:latin typeface="Calibri"/>
                <a:ea typeface="Calibri"/>
                <a:cs typeface="Calibri"/>
                <a:sym typeface="Calibri"/>
              </a:endParaRPr>
            </a:p>
          </p:txBody>
        </p:sp>
        <p:sp>
          <p:nvSpPr>
            <p:cNvPr id="5505" name="Google Shape;5505;p87"/>
            <p:cNvSpPr/>
            <p:nvPr/>
          </p:nvSpPr>
          <p:spPr>
            <a:xfrm>
              <a:off x="4200392"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Eth Type</a:t>
              </a:r>
              <a:endParaRPr b="0" i="0" sz="1400" u="none" cap="none" strike="noStrike">
                <a:solidFill>
                  <a:srgbClr val="FFFFFF"/>
                </a:solidFill>
                <a:latin typeface="Calibri"/>
                <a:ea typeface="Calibri"/>
                <a:cs typeface="Calibri"/>
                <a:sym typeface="Calibri"/>
              </a:endParaRPr>
            </a:p>
          </p:txBody>
        </p:sp>
        <p:sp>
          <p:nvSpPr>
            <p:cNvPr id="5506" name="Google Shape;5506;p87"/>
            <p:cNvSpPr/>
            <p:nvPr/>
          </p:nvSpPr>
          <p:spPr>
            <a:xfrm>
              <a:off x="4855852"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VLAN</a:t>
              </a:r>
              <a:endParaRPr/>
            </a:p>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 ID</a:t>
              </a:r>
              <a:endParaRPr b="0" i="0" sz="1400" u="none" cap="none" strike="noStrike">
                <a:solidFill>
                  <a:srgbClr val="FFFFFF"/>
                </a:solidFill>
                <a:latin typeface="Calibri"/>
                <a:ea typeface="Calibri"/>
                <a:cs typeface="Calibri"/>
                <a:sym typeface="Calibri"/>
              </a:endParaRPr>
            </a:p>
          </p:txBody>
        </p:sp>
        <p:sp>
          <p:nvSpPr>
            <p:cNvPr id="5507" name="Google Shape;5507;p87"/>
            <p:cNvSpPr/>
            <p:nvPr/>
          </p:nvSpPr>
          <p:spPr>
            <a:xfrm>
              <a:off x="8068323"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IP</a:t>
              </a:r>
              <a:endParaRPr/>
            </a:p>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ToS</a:t>
              </a:r>
              <a:endParaRPr b="0" i="0" sz="1400" u="none" cap="none" strike="noStrike">
                <a:solidFill>
                  <a:srgbClr val="FFFFFF"/>
                </a:solidFill>
                <a:latin typeface="Calibri"/>
                <a:ea typeface="Calibri"/>
                <a:cs typeface="Calibri"/>
                <a:sym typeface="Calibri"/>
              </a:endParaRPr>
            </a:p>
          </p:txBody>
        </p:sp>
        <p:sp>
          <p:nvSpPr>
            <p:cNvPr id="5508" name="Google Shape;5508;p87"/>
            <p:cNvSpPr/>
            <p:nvPr/>
          </p:nvSpPr>
          <p:spPr>
            <a:xfrm>
              <a:off x="7437016"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IP Proto</a:t>
              </a:r>
              <a:endParaRPr b="0" i="0" sz="1400" u="none" cap="none" strike="noStrike">
                <a:solidFill>
                  <a:srgbClr val="FFFFFF"/>
                </a:solidFill>
                <a:latin typeface="Calibri"/>
                <a:ea typeface="Calibri"/>
                <a:cs typeface="Calibri"/>
                <a:sym typeface="Calibri"/>
              </a:endParaRPr>
            </a:p>
          </p:txBody>
        </p:sp>
        <p:sp>
          <p:nvSpPr>
            <p:cNvPr id="5509" name="Google Shape;5509;p87"/>
            <p:cNvSpPr/>
            <p:nvPr/>
          </p:nvSpPr>
          <p:spPr>
            <a:xfrm>
              <a:off x="6174401"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IP Src</a:t>
              </a:r>
              <a:endParaRPr b="0" i="0" sz="1400" u="none" cap="none" strike="noStrike">
                <a:solidFill>
                  <a:srgbClr val="FFFFFF"/>
                </a:solidFill>
                <a:latin typeface="Calibri"/>
                <a:ea typeface="Calibri"/>
                <a:cs typeface="Calibri"/>
                <a:sym typeface="Calibri"/>
              </a:endParaRPr>
            </a:p>
          </p:txBody>
        </p:sp>
        <p:sp>
          <p:nvSpPr>
            <p:cNvPr id="5510" name="Google Shape;5510;p87"/>
            <p:cNvSpPr/>
            <p:nvPr/>
          </p:nvSpPr>
          <p:spPr>
            <a:xfrm>
              <a:off x="6805709"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IP Dst</a:t>
              </a:r>
              <a:endParaRPr b="0" i="0" sz="1400" u="none" cap="none" strike="noStrike">
                <a:solidFill>
                  <a:srgbClr val="FFFFFF"/>
                </a:solidFill>
                <a:latin typeface="Calibri"/>
                <a:ea typeface="Calibri"/>
                <a:cs typeface="Calibri"/>
                <a:sym typeface="Calibri"/>
              </a:endParaRPr>
            </a:p>
          </p:txBody>
        </p:sp>
        <p:sp>
          <p:nvSpPr>
            <p:cNvPr id="5511" name="Google Shape;5511;p87"/>
            <p:cNvSpPr/>
            <p:nvPr/>
          </p:nvSpPr>
          <p:spPr>
            <a:xfrm>
              <a:off x="8706447" y="5262205"/>
              <a:ext cx="928796" cy="647700"/>
            </a:xfrm>
            <a:prstGeom prst="rect">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5714"/>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TCP/UDP Src Port</a:t>
              </a:r>
              <a:endParaRPr b="0" i="0" sz="1400" u="none" cap="none" strike="noStrike">
                <a:solidFill>
                  <a:srgbClr val="FFFFFF"/>
                </a:solidFill>
                <a:latin typeface="Calibri"/>
                <a:ea typeface="Calibri"/>
                <a:cs typeface="Calibri"/>
                <a:sym typeface="Calibri"/>
              </a:endParaRPr>
            </a:p>
          </p:txBody>
        </p:sp>
        <p:sp>
          <p:nvSpPr>
            <p:cNvPr id="5512" name="Google Shape;5512;p87"/>
            <p:cNvSpPr/>
            <p:nvPr/>
          </p:nvSpPr>
          <p:spPr>
            <a:xfrm>
              <a:off x="5511311"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VLAN</a:t>
              </a:r>
              <a:endParaRPr/>
            </a:p>
            <a:p>
              <a:pPr indent="0" lvl="0" marL="0" marR="0" rtl="0" algn="ctr">
                <a:lnSpc>
                  <a:spcPct val="100000"/>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 Pri</a:t>
              </a:r>
              <a:endParaRPr b="0" i="0" sz="1400" u="none" cap="none" strike="noStrike">
                <a:solidFill>
                  <a:srgbClr val="FFFFFF"/>
                </a:solidFill>
                <a:latin typeface="Calibri"/>
                <a:ea typeface="Calibri"/>
                <a:cs typeface="Calibri"/>
                <a:sym typeface="Calibri"/>
              </a:endParaRPr>
            </a:p>
          </p:txBody>
        </p:sp>
        <p:sp>
          <p:nvSpPr>
            <p:cNvPr id="5513" name="Google Shape;5513;p87"/>
            <p:cNvSpPr/>
            <p:nvPr/>
          </p:nvSpPr>
          <p:spPr>
            <a:xfrm>
              <a:off x="9635243" y="5262205"/>
              <a:ext cx="928796" cy="647700"/>
            </a:xfrm>
            <a:prstGeom prst="rect">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5714"/>
                </a:lnSpc>
                <a:spcBef>
                  <a:spcPts val="0"/>
                </a:spcBef>
                <a:spcAft>
                  <a:spcPts val="0"/>
                </a:spcAft>
                <a:buClr>
                  <a:srgbClr val="FFFFFF"/>
                </a:buClr>
                <a:buSzPts val="1400"/>
                <a:buFont typeface="Calibri"/>
                <a:buNone/>
              </a:pPr>
              <a:r>
                <a:rPr b="0" i="0" lang="en-US" sz="1400" u="none" cap="none" strike="noStrike">
                  <a:solidFill>
                    <a:srgbClr val="FFFFFF"/>
                  </a:solidFill>
                  <a:latin typeface="Calibri"/>
                  <a:ea typeface="Calibri"/>
                  <a:cs typeface="Calibri"/>
                  <a:sym typeface="Calibri"/>
                </a:rPr>
                <a:t>TCP/UDP Dst Port</a:t>
              </a:r>
              <a:endParaRPr b="0" i="0" sz="1400" u="none" cap="none" strike="noStrike">
                <a:solidFill>
                  <a:srgbClr val="FFFFFF"/>
                </a:solidFill>
                <a:latin typeface="Calibri"/>
                <a:ea typeface="Calibri"/>
                <a:cs typeface="Calibri"/>
                <a:sym typeface="Calibri"/>
              </a:endParaRPr>
            </a:p>
          </p:txBody>
        </p:sp>
      </p:grpSp>
      <p:grpSp>
        <p:nvGrpSpPr>
          <p:cNvPr id="5514" name="Google Shape;5514;p87"/>
          <p:cNvGrpSpPr/>
          <p:nvPr/>
        </p:nvGrpSpPr>
        <p:grpSpPr>
          <a:xfrm>
            <a:off x="2930744" y="6077944"/>
            <a:ext cx="3235564" cy="549153"/>
            <a:chOff x="2826569" y="5888454"/>
            <a:chExt cx="3235564" cy="549153"/>
          </a:xfrm>
        </p:grpSpPr>
        <p:sp>
          <p:nvSpPr>
            <p:cNvPr id="5515" name="Google Shape;5515;p87"/>
            <p:cNvSpPr txBox="1"/>
            <p:nvPr/>
          </p:nvSpPr>
          <p:spPr>
            <a:xfrm>
              <a:off x="3946642" y="6069307"/>
              <a:ext cx="960438"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Link layer</a:t>
              </a:r>
              <a:endParaRPr b="0" i="0" sz="1800" u="none" cap="none" strike="noStrike">
                <a:solidFill>
                  <a:srgbClr val="000000"/>
                </a:solidFill>
                <a:latin typeface="Calibri"/>
                <a:ea typeface="Calibri"/>
                <a:cs typeface="Calibri"/>
                <a:sym typeface="Calibri"/>
              </a:endParaRPr>
            </a:p>
          </p:txBody>
        </p:sp>
        <p:sp>
          <p:nvSpPr>
            <p:cNvPr id="5516" name="Google Shape;5516;p87"/>
            <p:cNvSpPr/>
            <p:nvPr/>
          </p:nvSpPr>
          <p:spPr>
            <a:xfrm rot="-5400000">
              <a:off x="4340578" y="4374445"/>
              <a:ext cx="207546" cy="3235564"/>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5517" name="Google Shape;5517;p87"/>
          <p:cNvGrpSpPr/>
          <p:nvPr/>
        </p:nvGrpSpPr>
        <p:grpSpPr>
          <a:xfrm>
            <a:off x="6210167" y="6082290"/>
            <a:ext cx="2473565" cy="543987"/>
            <a:chOff x="6105992" y="5892799"/>
            <a:chExt cx="2473565" cy="543988"/>
          </a:xfrm>
        </p:grpSpPr>
        <p:sp>
          <p:nvSpPr>
            <p:cNvPr id="5518" name="Google Shape;5518;p87"/>
            <p:cNvSpPr txBox="1"/>
            <p:nvPr/>
          </p:nvSpPr>
          <p:spPr>
            <a:xfrm>
              <a:off x="6643718" y="6066899"/>
              <a:ext cx="1350963"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Network layer</a:t>
              </a:r>
              <a:endParaRPr b="0" i="0" sz="1800" u="none" cap="none" strike="noStrike">
                <a:solidFill>
                  <a:srgbClr val="000000"/>
                </a:solidFill>
                <a:latin typeface="Calibri"/>
                <a:ea typeface="Calibri"/>
                <a:cs typeface="Calibri"/>
                <a:sym typeface="Calibri"/>
              </a:endParaRPr>
            </a:p>
          </p:txBody>
        </p:sp>
        <p:sp>
          <p:nvSpPr>
            <p:cNvPr id="5519" name="Google Shape;5519;p87"/>
            <p:cNvSpPr/>
            <p:nvPr/>
          </p:nvSpPr>
          <p:spPr>
            <a:xfrm rot="-5400000">
              <a:off x="7238352" y="4760439"/>
              <a:ext cx="208844" cy="2473565"/>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5520" name="Google Shape;5520;p87"/>
          <p:cNvGrpSpPr/>
          <p:nvPr/>
        </p:nvGrpSpPr>
        <p:grpSpPr>
          <a:xfrm>
            <a:off x="8436668" y="6082291"/>
            <a:ext cx="2349500" cy="547817"/>
            <a:chOff x="8332493" y="5892801"/>
            <a:chExt cx="2349500" cy="547816"/>
          </a:xfrm>
        </p:grpSpPr>
        <p:sp>
          <p:nvSpPr>
            <p:cNvPr id="5521" name="Google Shape;5521;p87"/>
            <p:cNvSpPr txBox="1"/>
            <p:nvPr/>
          </p:nvSpPr>
          <p:spPr>
            <a:xfrm>
              <a:off x="8332493" y="6070729"/>
              <a:ext cx="2349500" cy="36988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Transport layer</a:t>
              </a:r>
              <a:endParaRPr b="0" i="0" sz="1800" u="none" cap="none" strike="noStrike">
                <a:solidFill>
                  <a:srgbClr val="000000"/>
                </a:solidFill>
                <a:latin typeface="Calibri"/>
                <a:ea typeface="Calibri"/>
                <a:cs typeface="Calibri"/>
                <a:sym typeface="Calibri"/>
              </a:endParaRPr>
            </a:p>
          </p:txBody>
        </p:sp>
        <p:sp>
          <p:nvSpPr>
            <p:cNvPr id="5522" name="Google Shape;5522;p87"/>
            <p:cNvSpPr/>
            <p:nvPr/>
          </p:nvSpPr>
          <p:spPr>
            <a:xfrm rot="-5400000">
              <a:off x="9405820" y="5104751"/>
              <a:ext cx="214489" cy="1790588"/>
            </a:xfrm>
            <a:prstGeom prst="leftBrace">
              <a:avLst>
                <a:gd fmla="val 8333"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5523" name="Google Shape;5523;p87"/>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9"/>
                                        </p:tgtEl>
                                        <p:attrNameLst>
                                          <p:attrName>style.visibility</p:attrName>
                                        </p:attrNameLst>
                                      </p:cBhvr>
                                      <p:to>
                                        <p:strVal val="visible"/>
                                      </p:to>
                                    </p:set>
                                    <p:animEffect filter="fade" transition="in">
                                      <p:cBhvr>
                                        <p:cTn dur="500"/>
                                        <p:tgtEl>
                                          <p:spTgt spid="5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7"/>
                                        </p:tgtEl>
                                        <p:attrNameLst>
                                          <p:attrName>style.visibility</p:attrName>
                                        </p:attrNameLst>
                                      </p:cBhvr>
                                      <p:to>
                                        <p:strVal val="visible"/>
                                      </p:to>
                                    </p:set>
                                    <p:animEffect filter="fade" transition="in">
                                      <p:cBhvr>
                                        <p:cTn dur="500"/>
                                        <p:tgtEl>
                                          <p:spTgt spid="5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0"/>
                                        </p:tgtEl>
                                        <p:attrNameLst>
                                          <p:attrName>style.visibility</p:attrName>
                                        </p:attrNameLst>
                                      </p:cBhvr>
                                      <p:to>
                                        <p:strVal val="visible"/>
                                      </p:to>
                                    </p:set>
                                    <p:animEffect filter="fade" transition="in">
                                      <p:cBhvr>
                                        <p:cTn dur="500"/>
                                        <p:tgtEl>
                                          <p:spTgt spid="5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4"/>
                                        </p:tgtEl>
                                        <p:attrNameLst>
                                          <p:attrName>style.visibility</p:attrName>
                                        </p:attrNameLst>
                                      </p:cBhvr>
                                      <p:to>
                                        <p:strVal val="visible"/>
                                      </p:to>
                                    </p:set>
                                    <p:animEffect filter="fade" transition="in">
                                      <p:cBhvr>
                                        <p:cTn dur="500"/>
                                        <p:tgtEl>
                                          <p:spTgt spid="5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1"/>
                                        </p:tgtEl>
                                        <p:attrNameLst>
                                          <p:attrName>style.visibility</p:attrName>
                                        </p:attrNameLst>
                                      </p:cBhvr>
                                      <p:to>
                                        <p:strVal val="visible"/>
                                      </p:to>
                                    </p:set>
                                    <p:animEffect filter="fade" transition="in">
                                      <p:cBhvr>
                                        <p:cTn dur="500"/>
                                        <p:tgtEl>
                                          <p:spTgt spid="54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4"/>
                                        </p:tgtEl>
                                        <p:attrNameLst>
                                          <p:attrName>style.visibility</p:attrName>
                                        </p:attrNameLst>
                                      </p:cBhvr>
                                      <p:to>
                                        <p:strVal val="visible"/>
                                      </p:to>
                                    </p:set>
                                    <p:animEffect filter="fade" transition="in">
                                      <p:cBhvr>
                                        <p:cTn dur="500"/>
                                        <p:tgtEl>
                                          <p:spTgt spid="5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8" name="Shape 5528"/>
        <p:cNvGrpSpPr/>
        <p:nvPr/>
      </p:nvGrpSpPr>
      <p:grpSpPr>
        <a:xfrm>
          <a:off x="0" y="0"/>
          <a:ext cx="0" cy="0"/>
          <a:chOff x="0" y="0"/>
          <a:chExt cx="0" cy="0"/>
        </a:xfrm>
      </p:grpSpPr>
      <p:sp>
        <p:nvSpPr>
          <p:cNvPr id="5529" name="Google Shape;5529;p88"/>
          <p:cNvSpPr txBox="1"/>
          <p:nvPr>
            <p:ph type="title"/>
          </p:nvPr>
        </p:nvSpPr>
        <p:spPr>
          <a:xfrm>
            <a:off x="914400" y="248378"/>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OpenFlow: examples</a:t>
            </a:r>
            <a:endParaRPr/>
          </a:p>
        </p:txBody>
      </p:sp>
      <p:sp>
        <p:nvSpPr>
          <p:cNvPr id="5530" name="Google Shape;5530;p88"/>
          <p:cNvSpPr/>
          <p:nvPr/>
        </p:nvSpPr>
        <p:spPr>
          <a:xfrm>
            <a:off x="798077" y="2691365"/>
            <a:ext cx="9342781" cy="307777"/>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IP datagrams destined to IP address  51.6.0.8 should be forwarded to router output port 6 </a:t>
            </a:r>
            <a:endParaRPr/>
          </a:p>
        </p:txBody>
      </p:sp>
      <p:sp>
        <p:nvSpPr>
          <p:cNvPr id="5531" name="Google Shape;5531;p88"/>
          <p:cNvSpPr/>
          <p:nvPr/>
        </p:nvSpPr>
        <p:spPr>
          <a:xfrm>
            <a:off x="887520" y="4590922"/>
            <a:ext cx="7781917" cy="30777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Block (do not forward) all datagrams destined to TCP  port 22 (ssh port #)</a:t>
            </a:r>
            <a:endParaRPr/>
          </a:p>
        </p:txBody>
      </p:sp>
      <p:sp>
        <p:nvSpPr>
          <p:cNvPr id="5532" name="Google Shape;5532;p88"/>
          <p:cNvSpPr/>
          <p:nvPr/>
        </p:nvSpPr>
        <p:spPr>
          <a:xfrm>
            <a:off x="182298" y="6039302"/>
            <a:ext cx="7067480" cy="307777"/>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Block (do not forward) all datagrams sent by host 128.119.1.1</a:t>
            </a:r>
            <a:endParaRPr/>
          </a:p>
        </p:txBody>
      </p:sp>
      <p:grpSp>
        <p:nvGrpSpPr>
          <p:cNvPr id="5533" name="Google Shape;5533;p88"/>
          <p:cNvGrpSpPr/>
          <p:nvPr/>
        </p:nvGrpSpPr>
        <p:grpSpPr>
          <a:xfrm>
            <a:off x="899508" y="1408083"/>
            <a:ext cx="8825324" cy="1339207"/>
            <a:chOff x="899508" y="1408083"/>
            <a:chExt cx="8825324" cy="1339207"/>
          </a:xfrm>
        </p:grpSpPr>
        <p:sp>
          <p:nvSpPr>
            <p:cNvPr id="5534" name="Google Shape;5534;p88"/>
            <p:cNvSpPr/>
            <p:nvPr/>
          </p:nvSpPr>
          <p:spPr>
            <a:xfrm>
              <a:off x="899508" y="1408083"/>
              <a:ext cx="3791487" cy="36933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90"/>
                </a:buClr>
                <a:buSzPts val="2400"/>
                <a:buFont typeface="Calibri"/>
                <a:buNone/>
              </a:pPr>
              <a:r>
                <a:rPr b="0" i="0" lang="en-US" sz="2400" u="none" cap="none" strike="noStrike">
                  <a:solidFill>
                    <a:srgbClr val="000090"/>
                  </a:solidFill>
                  <a:latin typeface="Calibri"/>
                  <a:ea typeface="Calibri"/>
                  <a:cs typeface="Calibri"/>
                  <a:sym typeface="Calibri"/>
                </a:rPr>
                <a:t>Destination-based forwarding:</a:t>
              </a:r>
              <a:endParaRPr/>
            </a:p>
          </p:txBody>
        </p:sp>
        <p:sp>
          <p:nvSpPr>
            <p:cNvPr id="5535" name="Google Shape;5535;p88"/>
            <p:cNvSpPr/>
            <p:nvPr/>
          </p:nvSpPr>
          <p:spPr>
            <a:xfrm>
              <a:off x="914523" y="242097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36" name="Google Shape;5536;p88"/>
            <p:cNvSpPr/>
            <p:nvPr/>
          </p:nvSpPr>
          <p:spPr>
            <a:xfrm>
              <a:off x="1574923" y="242097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37" name="Google Shape;5537;p88"/>
            <p:cNvSpPr/>
            <p:nvPr/>
          </p:nvSpPr>
          <p:spPr>
            <a:xfrm>
              <a:off x="2003548" y="2420970"/>
              <a:ext cx="1133475"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38" name="Google Shape;5538;p88"/>
            <p:cNvSpPr/>
            <p:nvPr/>
          </p:nvSpPr>
          <p:spPr>
            <a:xfrm>
              <a:off x="2895723" y="2420970"/>
              <a:ext cx="661988"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39" name="Google Shape;5539;p88"/>
            <p:cNvSpPr/>
            <p:nvPr/>
          </p:nvSpPr>
          <p:spPr>
            <a:xfrm>
              <a:off x="3557711" y="242097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40" name="Google Shape;5540;p88"/>
            <p:cNvSpPr/>
            <p:nvPr/>
          </p:nvSpPr>
          <p:spPr>
            <a:xfrm>
              <a:off x="4218111" y="242097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41" name="Google Shape;5541;p88"/>
            <p:cNvSpPr/>
            <p:nvPr/>
          </p:nvSpPr>
          <p:spPr>
            <a:xfrm>
              <a:off x="5619044" y="2384457"/>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51.6.0.8</a:t>
              </a:r>
              <a:endParaRPr/>
            </a:p>
          </p:txBody>
        </p:sp>
        <p:sp>
          <p:nvSpPr>
            <p:cNvPr id="5542" name="Google Shape;5542;p88"/>
            <p:cNvSpPr/>
            <p:nvPr/>
          </p:nvSpPr>
          <p:spPr>
            <a:xfrm>
              <a:off x="6288969" y="242097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43" name="Google Shape;5543;p88"/>
            <p:cNvSpPr/>
            <p:nvPr/>
          </p:nvSpPr>
          <p:spPr>
            <a:xfrm>
              <a:off x="6949369" y="2420970"/>
              <a:ext cx="661987"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44" name="Google Shape;5544;p88"/>
            <p:cNvSpPr/>
            <p:nvPr/>
          </p:nvSpPr>
          <p:spPr>
            <a:xfrm>
              <a:off x="7576455" y="241748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45" name="Google Shape;5545;p88"/>
            <p:cNvSpPr/>
            <p:nvPr/>
          </p:nvSpPr>
          <p:spPr>
            <a:xfrm>
              <a:off x="8967593" y="2364472"/>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port6</a:t>
              </a:r>
              <a:endParaRPr/>
            </a:p>
          </p:txBody>
        </p:sp>
        <p:grpSp>
          <p:nvGrpSpPr>
            <p:cNvPr id="5546" name="Google Shape;5546;p88"/>
            <p:cNvGrpSpPr/>
            <p:nvPr/>
          </p:nvGrpSpPr>
          <p:grpSpPr>
            <a:xfrm>
              <a:off x="908298" y="1842896"/>
              <a:ext cx="8816534" cy="537306"/>
              <a:chOff x="908298" y="1842896"/>
              <a:chExt cx="8816534" cy="537306"/>
            </a:xfrm>
          </p:grpSpPr>
          <p:sp>
            <p:nvSpPr>
              <p:cNvPr id="5547" name="Google Shape;5547;p88"/>
              <p:cNvSpPr/>
              <p:nvPr/>
            </p:nvSpPr>
            <p:spPr>
              <a:xfrm>
                <a:off x="916112" y="1847978"/>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48" name="Google Shape;5548;p88"/>
              <p:cNvSpPr/>
              <p:nvPr/>
            </p:nvSpPr>
            <p:spPr>
              <a:xfrm>
                <a:off x="908298" y="1851027"/>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Switch</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Port</a:t>
                </a:r>
                <a:endParaRPr/>
              </a:p>
            </p:txBody>
          </p:sp>
          <p:sp>
            <p:nvSpPr>
              <p:cNvPr id="5549" name="Google Shape;5549;p88"/>
              <p:cNvSpPr/>
              <p:nvPr/>
            </p:nvSpPr>
            <p:spPr>
              <a:xfrm>
                <a:off x="1576944"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0" name="Google Shape;5550;p88"/>
              <p:cNvSpPr/>
              <p:nvPr/>
            </p:nvSpPr>
            <p:spPr>
              <a:xfrm>
                <a:off x="1572479" y="1842896"/>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MAC</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src</a:t>
                </a:r>
                <a:endParaRPr/>
              </a:p>
            </p:txBody>
          </p:sp>
          <p:sp>
            <p:nvSpPr>
              <p:cNvPr id="5551" name="Google Shape;5551;p88"/>
              <p:cNvSpPr/>
              <p:nvPr/>
            </p:nvSpPr>
            <p:spPr>
              <a:xfrm>
                <a:off x="2238892"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2" name="Google Shape;5552;p88"/>
              <p:cNvSpPr/>
              <p:nvPr/>
            </p:nvSpPr>
            <p:spPr>
              <a:xfrm>
                <a:off x="2269031" y="1842896"/>
                <a:ext cx="63292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MAC</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dst</a:t>
                </a:r>
                <a:endParaRPr/>
              </a:p>
            </p:txBody>
          </p:sp>
          <p:sp>
            <p:nvSpPr>
              <p:cNvPr id="5553" name="Google Shape;5553;p88"/>
              <p:cNvSpPr/>
              <p:nvPr/>
            </p:nvSpPr>
            <p:spPr>
              <a:xfrm>
                <a:off x="2908654"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4" name="Google Shape;5554;p88"/>
              <p:cNvSpPr/>
              <p:nvPr/>
            </p:nvSpPr>
            <p:spPr>
              <a:xfrm>
                <a:off x="2906422" y="1842896"/>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Eth</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type</a:t>
                </a:r>
                <a:endParaRPr/>
              </a:p>
            </p:txBody>
          </p:sp>
          <p:sp>
            <p:nvSpPr>
              <p:cNvPr id="5555" name="Google Shape;5555;p88"/>
              <p:cNvSpPr/>
              <p:nvPr/>
            </p:nvSpPr>
            <p:spPr>
              <a:xfrm>
                <a:off x="3570602"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6" name="Google Shape;5556;p88"/>
              <p:cNvSpPr/>
              <p:nvPr/>
            </p:nvSpPr>
            <p:spPr>
              <a:xfrm>
                <a:off x="3572835" y="1842896"/>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VLAN</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ID</a:t>
                </a:r>
                <a:endParaRPr/>
              </a:p>
            </p:txBody>
          </p:sp>
          <p:sp>
            <p:nvSpPr>
              <p:cNvPr id="5557" name="Google Shape;5557;p88"/>
              <p:cNvSpPr/>
              <p:nvPr/>
            </p:nvSpPr>
            <p:spPr>
              <a:xfrm>
                <a:off x="4898598"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58" name="Google Shape;5558;p88"/>
              <p:cNvSpPr/>
              <p:nvPr/>
            </p:nvSpPr>
            <p:spPr>
              <a:xfrm>
                <a:off x="4905295" y="1842896"/>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Src</a:t>
                </a:r>
                <a:endParaRPr/>
              </a:p>
            </p:txBody>
          </p:sp>
          <p:sp>
            <p:nvSpPr>
              <p:cNvPr id="5559" name="Google Shape;5559;p88"/>
              <p:cNvSpPr/>
              <p:nvPr/>
            </p:nvSpPr>
            <p:spPr>
              <a:xfrm>
                <a:off x="5568360"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0" name="Google Shape;5560;p88"/>
              <p:cNvSpPr/>
              <p:nvPr/>
            </p:nvSpPr>
            <p:spPr>
              <a:xfrm>
                <a:off x="5563895" y="1842896"/>
                <a:ext cx="66641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Dst</a:t>
                </a:r>
                <a:endParaRPr/>
              </a:p>
            </p:txBody>
          </p:sp>
          <p:sp>
            <p:nvSpPr>
              <p:cNvPr id="5561" name="Google Shape;5561;p88"/>
              <p:cNvSpPr/>
              <p:nvPr/>
            </p:nvSpPr>
            <p:spPr>
              <a:xfrm>
                <a:off x="6230308" y="1847978"/>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2" name="Google Shape;5562;p88"/>
              <p:cNvSpPr/>
              <p:nvPr/>
            </p:nvSpPr>
            <p:spPr>
              <a:xfrm>
                <a:off x="6231424" y="1842896"/>
                <a:ext cx="65078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Prot</a:t>
                </a:r>
                <a:endParaRPr/>
              </a:p>
            </p:txBody>
          </p:sp>
          <p:sp>
            <p:nvSpPr>
              <p:cNvPr id="5563" name="Google Shape;5563;p88"/>
              <p:cNvSpPr/>
              <p:nvPr/>
            </p:nvSpPr>
            <p:spPr>
              <a:xfrm>
                <a:off x="7551454" y="185495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4" name="Google Shape;5564;p88"/>
              <p:cNvSpPr/>
              <p:nvPr/>
            </p:nvSpPr>
            <p:spPr>
              <a:xfrm>
                <a:off x="7589786" y="1849876"/>
                <a:ext cx="665297"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TCP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s-port</a:t>
                </a:r>
                <a:endParaRPr/>
              </a:p>
            </p:txBody>
          </p:sp>
          <p:sp>
            <p:nvSpPr>
              <p:cNvPr id="5565" name="Google Shape;5565;p88"/>
              <p:cNvSpPr/>
              <p:nvPr/>
            </p:nvSpPr>
            <p:spPr>
              <a:xfrm>
                <a:off x="8221216" y="185495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6" name="Google Shape;5566;p88"/>
              <p:cNvSpPr/>
              <p:nvPr/>
            </p:nvSpPr>
            <p:spPr>
              <a:xfrm>
                <a:off x="8215634" y="1849876"/>
                <a:ext cx="66641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TCP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d-port</a:t>
                </a:r>
                <a:endParaRPr/>
              </a:p>
            </p:txBody>
          </p:sp>
          <p:sp>
            <p:nvSpPr>
              <p:cNvPr id="5567" name="Google Shape;5567;p88"/>
              <p:cNvSpPr/>
              <p:nvPr/>
            </p:nvSpPr>
            <p:spPr>
              <a:xfrm>
                <a:off x="8887488" y="1852728"/>
                <a:ext cx="834970" cy="495980"/>
              </a:xfrm>
              <a:prstGeom prst="rect">
                <a:avLst/>
              </a:prstGeom>
              <a:solidFill>
                <a:srgbClr val="E1EFD8"/>
              </a:solidFill>
              <a:ln cap="flat" cmpd="sng" w="12700">
                <a:solidFill>
                  <a:srgbClr val="697D3A"/>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68" name="Google Shape;5568;p88"/>
              <p:cNvSpPr/>
              <p:nvPr/>
            </p:nvSpPr>
            <p:spPr>
              <a:xfrm>
                <a:off x="8882048" y="1972855"/>
                <a:ext cx="842784" cy="292709"/>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Action</a:t>
                </a:r>
                <a:endParaRPr/>
              </a:p>
            </p:txBody>
          </p:sp>
          <p:sp>
            <p:nvSpPr>
              <p:cNvPr id="5569" name="Google Shape;5569;p88"/>
              <p:cNvSpPr/>
              <p:nvPr/>
            </p:nvSpPr>
            <p:spPr>
              <a:xfrm>
                <a:off x="4231002" y="1846643"/>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0" name="Google Shape;5570;p88"/>
              <p:cNvSpPr/>
              <p:nvPr/>
            </p:nvSpPr>
            <p:spPr>
              <a:xfrm>
                <a:off x="4221946" y="1859830"/>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VLAN</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Pri</a:t>
                </a:r>
                <a:endParaRPr/>
              </a:p>
            </p:txBody>
          </p:sp>
          <p:sp>
            <p:nvSpPr>
              <p:cNvPr id="5571" name="Google Shape;5571;p88"/>
              <p:cNvSpPr/>
              <p:nvPr/>
            </p:nvSpPr>
            <p:spPr>
              <a:xfrm>
                <a:off x="6890708" y="1853623"/>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72" name="Google Shape;5572;p88"/>
              <p:cNvSpPr/>
              <p:nvPr/>
            </p:nvSpPr>
            <p:spPr>
              <a:xfrm>
                <a:off x="6891824" y="1848541"/>
                <a:ext cx="65078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ToS</a:t>
                </a:r>
                <a:endParaRPr/>
              </a:p>
            </p:txBody>
          </p:sp>
        </p:grpSp>
        <p:sp>
          <p:nvSpPr>
            <p:cNvPr id="5573" name="Google Shape;5573;p88"/>
            <p:cNvSpPr/>
            <p:nvPr/>
          </p:nvSpPr>
          <p:spPr>
            <a:xfrm>
              <a:off x="8181445" y="2426615"/>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74" name="Google Shape;5574;p88"/>
            <p:cNvSpPr/>
            <p:nvPr/>
          </p:nvSpPr>
          <p:spPr>
            <a:xfrm>
              <a:off x="4865811" y="242097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grpSp>
      <p:grpSp>
        <p:nvGrpSpPr>
          <p:cNvPr id="5575" name="Google Shape;5575;p88"/>
          <p:cNvGrpSpPr/>
          <p:nvPr/>
        </p:nvGrpSpPr>
        <p:grpSpPr>
          <a:xfrm>
            <a:off x="914400" y="3333754"/>
            <a:ext cx="8816534" cy="1376391"/>
            <a:chOff x="914400" y="3333754"/>
            <a:chExt cx="8816534" cy="1376391"/>
          </a:xfrm>
        </p:grpSpPr>
        <p:sp>
          <p:nvSpPr>
            <p:cNvPr id="5576" name="Google Shape;5576;p88"/>
            <p:cNvSpPr/>
            <p:nvPr/>
          </p:nvSpPr>
          <p:spPr>
            <a:xfrm>
              <a:off x="920625" y="438947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77" name="Google Shape;5577;p88"/>
            <p:cNvSpPr/>
            <p:nvPr/>
          </p:nvSpPr>
          <p:spPr>
            <a:xfrm>
              <a:off x="1581025" y="438947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78" name="Google Shape;5578;p88"/>
            <p:cNvSpPr/>
            <p:nvPr/>
          </p:nvSpPr>
          <p:spPr>
            <a:xfrm>
              <a:off x="2009650" y="4389470"/>
              <a:ext cx="1133475"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79" name="Google Shape;5579;p88"/>
            <p:cNvSpPr/>
            <p:nvPr/>
          </p:nvSpPr>
          <p:spPr>
            <a:xfrm>
              <a:off x="2901825" y="4389470"/>
              <a:ext cx="661988"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80" name="Google Shape;5580;p88"/>
            <p:cNvSpPr/>
            <p:nvPr/>
          </p:nvSpPr>
          <p:spPr>
            <a:xfrm>
              <a:off x="3563813" y="438947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81" name="Google Shape;5581;p88"/>
            <p:cNvSpPr/>
            <p:nvPr/>
          </p:nvSpPr>
          <p:spPr>
            <a:xfrm>
              <a:off x="4224213" y="438947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82" name="Google Shape;5582;p88"/>
            <p:cNvSpPr/>
            <p:nvPr/>
          </p:nvSpPr>
          <p:spPr>
            <a:xfrm>
              <a:off x="5625146" y="4379333"/>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t>
              </a:r>
              <a:endParaRPr/>
            </a:p>
          </p:txBody>
        </p:sp>
        <p:sp>
          <p:nvSpPr>
            <p:cNvPr id="5583" name="Google Shape;5583;p88"/>
            <p:cNvSpPr/>
            <p:nvPr/>
          </p:nvSpPr>
          <p:spPr>
            <a:xfrm>
              <a:off x="6295071" y="438947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84" name="Google Shape;5584;p88"/>
            <p:cNvSpPr/>
            <p:nvPr/>
          </p:nvSpPr>
          <p:spPr>
            <a:xfrm>
              <a:off x="6955471" y="4389470"/>
              <a:ext cx="661987"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85" name="Google Shape;5585;p88"/>
            <p:cNvSpPr/>
            <p:nvPr/>
          </p:nvSpPr>
          <p:spPr>
            <a:xfrm>
              <a:off x="7582557" y="4385980"/>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586" name="Google Shape;5586;p88"/>
            <p:cNvSpPr/>
            <p:nvPr/>
          </p:nvSpPr>
          <p:spPr>
            <a:xfrm>
              <a:off x="914400" y="3333754"/>
              <a:ext cx="1053815" cy="36933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90"/>
                </a:buClr>
                <a:buSzPts val="2400"/>
                <a:buFont typeface="Calibri"/>
                <a:buNone/>
              </a:pPr>
              <a:r>
                <a:rPr b="0" i="0" lang="en-US" sz="2400" u="none" cap="none" strike="noStrike">
                  <a:solidFill>
                    <a:srgbClr val="000090"/>
                  </a:solidFill>
                  <a:latin typeface="Calibri"/>
                  <a:ea typeface="Calibri"/>
                  <a:cs typeface="Calibri"/>
                  <a:sym typeface="Calibri"/>
                </a:rPr>
                <a:t>Firewall:</a:t>
              </a:r>
              <a:endParaRPr/>
            </a:p>
          </p:txBody>
        </p:sp>
        <p:sp>
          <p:nvSpPr>
            <p:cNvPr id="5587" name="Google Shape;5587;p88"/>
            <p:cNvSpPr/>
            <p:nvPr/>
          </p:nvSpPr>
          <p:spPr>
            <a:xfrm>
              <a:off x="8973695" y="4331996"/>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drop</a:t>
              </a:r>
              <a:endParaRPr/>
            </a:p>
          </p:txBody>
        </p:sp>
        <p:grpSp>
          <p:nvGrpSpPr>
            <p:cNvPr id="5588" name="Google Shape;5588;p88"/>
            <p:cNvGrpSpPr/>
            <p:nvPr/>
          </p:nvGrpSpPr>
          <p:grpSpPr>
            <a:xfrm>
              <a:off x="914400" y="3811396"/>
              <a:ext cx="8816534" cy="537306"/>
              <a:chOff x="908298" y="1842896"/>
              <a:chExt cx="8816534" cy="537306"/>
            </a:xfrm>
          </p:grpSpPr>
          <p:sp>
            <p:nvSpPr>
              <p:cNvPr id="5589" name="Google Shape;5589;p88"/>
              <p:cNvSpPr/>
              <p:nvPr/>
            </p:nvSpPr>
            <p:spPr>
              <a:xfrm>
                <a:off x="916112" y="1847978"/>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0" name="Google Shape;5590;p88"/>
              <p:cNvSpPr/>
              <p:nvPr/>
            </p:nvSpPr>
            <p:spPr>
              <a:xfrm>
                <a:off x="908298" y="1851027"/>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Switch</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Port</a:t>
                </a:r>
                <a:endParaRPr/>
              </a:p>
            </p:txBody>
          </p:sp>
          <p:sp>
            <p:nvSpPr>
              <p:cNvPr id="5591" name="Google Shape;5591;p88"/>
              <p:cNvSpPr/>
              <p:nvPr/>
            </p:nvSpPr>
            <p:spPr>
              <a:xfrm>
                <a:off x="1576944"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2" name="Google Shape;5592;p88"/>
              <p:cNvSpPr/>
              <p:nvPr/>
            </p:nvSpPr>
            <p:spPr>
              <a:xfrm>
                <a:off x="1572479" y="1842896"/>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MAC</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src</a:t>
                </a:r>
                <a:endParaRPr/>
              </a:p>
            </p:txBody>
          </p:sp>
          <p:sp>
            <p:nvSpPr>
              <p:cNvPr id="5593" name="Google Shape;5593;p88"/>
              <p:cNvSpPr/>
              <p:nvPr/>
            </p:nvSpPr>
            <p:spPr>
              <a:xfrm>
                <a:off x="2238892"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4" name="Google Shape;5594;p88"/>
              <p:cNvSpPr/>
              <p:nvPr/>
            </p:nvSpPr>
            <p:spPr>
              <a:xfrm>
                <a:off x="2269031" y="1842896"/>
                <a:ext cx="63292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MAC</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dst</a:t>
                </a:r>
                <a:endParaRPr/>
              </a:p>
            </p:txBody>
          </p:sp>
          <p:sp>
            <p:nvSpPr>
              <p:cNvPr id="5595" name="Google Shape;5595;p88"/>
              <p:cNvSpPr/>
              <p:nvPr/>
            </p:nvSpPr>
            <p:spPr>
              <a:xfrm>
                <a:off x="2908654"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6" name="Google Shape;5596;p88"/>
              <p:cNvSpPr/>
              <p:nvPr/>
            </p:nvSpPr>
            <p:spPr>
              <a:xfrm>
                <a:off x="2906422" y="1842896"/>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Eth</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type</a:t>
                </a:r>
                <a:endParaRPr/>
              </a:p>
            </p:txBody>
          </p:sp>
          <p:sp>
            <p:nvSpPr>
              <p:cNvPr id="5597" name="Google Shape;5597;p88"/>
              <p:cNvSpPr/>
              <p:nvPr/>
            </p:nvSpPr>
            <p:spPr>
              <a:xfrm>
                <a:off x="3570602"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98" name="Google Shape;5598;p88"/>
              <p:cNvSpPr/>
              <p:nvPr/>
            </p:nvSpPr>
            <p:spPr>
              <a:xfrm>
                <a:off x="3572835" y="1842896"/>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VLAN</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ID</a:t>
                </a:r>
                <a:endParaRPr/>
              </a:p>
            </p:txBody>
          </p:sp>
          <p:sp>
            <p:nvSpPr>
              <p:cNvPr id="5599" name="Google Shape;5599;p88"/>
              <p:cNvSpPr/>
              <p:nvPr/>
            </p:nvSpPr>
            <p:spPr>
              <a:xfrm>
                <a:off x="4898598"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0" name="Google Shape;5600;p88"/>
              <p:cNvSpPr/>
              <p:nvPr/>
            </p:nvSpPr>
            <p:spPr>
              <a:xfrm>
                <a:off x="4905295" y="1842896"/>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Src</a:t>
                </a:r>
                <a:endParaRPr/>
              </a:p>
            </p:txBody>
          </p:sp>
          <p:sp>
            <p:nvSpPr>
              <p:cNvPr id="5601" name="Google Shape;5601;p88"/>
              <p:cNvSpPr/>
              <p:nvPr/>
            </p:nvSpPr>
            <p:spPr>
              <a:xfrm>
                <a:off x="5568360"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2" name="Google Shape;5602;p88"/>
              <p:cNvSpPr/>
              <p:nvPr/>
            </p:nvSpPr>
            <p:spPr>
              <a:xfrm>
                <a:off x="5563895" y="1842896"/>
                <a:ext cx="66641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Dst</a:t>
                </a:r>
                <a:endParaRPr/>
              </a:p>
            </p:txBody>
          </p:sp>
          <p:sp>
            <p:nvSpPr>
              <p:cNvPr id="5603" name="Google Shape;5603;p88"/>
              <p:cNvSpPr/>
              <p:nvPr/>
            </p:nvSpPr>
            <p:spPr>
              <a:xfrm>
                <a:off x="6230308" y="1847978"/>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4" name="Google Shape;5604;p88"/>
              <p:cNvSpPr/>
              <p:nvPr/>
            </p:nvSpPr>
            <p:spPr>
              <a:xfrm>
                <a:off x="6231424" y="1842896"/>
                <a:ext cx="65078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Prot</a:t>
                </a:r>
                <a:endParaRPr/>
              </a:p>
            </p:txBody>
          </p:sp>
          <p:sp>
            <p:nvSpPr>
              <p:cNvPr id="5605" name="Google Shape;5605;p88"/>
              <p:cNvSpPr/>
              <p:nvPr/>
            </p:nvSpPr>
            <p:spPr>
              <a:xfrm>
                <a:off x="7551454" y="185495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6" name="Google Shape;5606;p88"/>
              <p:cNvSpPr/>
              <p:nvPr/>
            </p:nvSpPr>
            <p:spPr>
              <a:xfrm>
                <a:off x="7589786" y="1849876"/>
                <a:ext cx="665297"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TCP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s-port</a:t>
                </a:r>
                <a:endParaRPr/>
              </a:p>
            </p:txBody>
          </p:sp>
          <p:sp>
            <p:nvSpPr>
              <p:cNvPr id="5607" name="Google Shape;5607;p88"/>
              <p:cNvSpPr/>
              <p:nvPr/>
            </p:nvSpPr>
            <p:spPr>
              <a:xfrm>
                <a:off x="8221216" y="185495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08" name="Google Shape;5608;p88"/>
              <p:cNvSpPr/>
              <p:nvPr/>
            </p:nvSpPr>
            <p:spPr>
              <a:xfrm>
                <a:off x="8215634" y="1849876"/>
                <a:ext cx="66641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TCP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d-port</a:t>
                </a:r>
                <a:endParaRPr/>
              </a:p>
            </p:txBody>
          </p:sp>
          <p:sp>
            <p:nvSpPr>
              <p:cNvPr id="5609" name="Google Shape;5609;p88"/>
              <p:cNvSpPr/>
              <p:nvPr/>
            </p:nvSpPr>
            <p:spPr>
              <a:xfrm>
                <a:off x="8887488" y="1852728"/>
                <a:ext cx="834970" cy="495980"/>
              </a:xfrm>
              <a:prstGeom prst="rect">
                <a:avLst/>
              </a:prstGeom>
              <a:solidFill>
                <a:srgbClr val="E1EFD8"/>
              </a:solidFill>
              <a:ln cap="flat" cmpd="sng" w="12700">
                <a:solidFill>
                  <a:srgbClr val="697D3A"/>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0" name="Google Shape;5610;p88"/>
              <p:cNvSpPr/>
              <p:nvPr/>
            </p:nvSpPr>
            <p:spPr>
              <a:xfrm>
                <a:off x="8882048" y="1972855"/>
                <a:ext cx="842784" cy="292709"/>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Action</a:t>
                </a:r>
                <a:endParaRPr/>
              </a:p>
            </p:txBody>
          </p:sp>
          <p:sp>
            <p:nvSpPr>
              <p:cNvPr id="5611" name="Google Shape;5611;p88"/>
              <p:cNvSpPr/>
              <p:nvPr/>
            </p:nvSpPr>
            <p:spPr>
              <a:xfrm>
                <a:off x="4231002" y="1846643"/>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2" name="Google Shape;5612;p88"/>
              <p:cNvSpPr/>
              <p:nvPr/>
            </p:nvSpPr>
            <p:spPr>
              <a:xfrm>
                <a:off x="4221946" y="1859830"/>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VLAN</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Pri</a:t>
                </a:r>
                <a:endParaRPr/>
              </a:p>
            </p:txBody>
          </p:sp>
          <p:sp>
            <p:nvSpPr>
              <p:cNvPr id="5613" name="Google Shape;5613;p88"/>
              <p:cNvSpPr/>
              <p:nvPr/>
            </p:nvSpPr>
            <p:spPr>
              <a:xfrm>
                <a:off x="6890708" y="1853623"/>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14" name="Google Shape;5614;p88"/>
              <p:cNvSpPr/>
              <p:nvPr/>
            </p:nvSpPr>
            <p:spPr>
              <a:xfrm>
                <a:off x="6891824" y="1848541"/>
                <a:ext cx="65078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ToS</a:t>
                </a:r>
                <a:endParaRPr/>
              </a:p>
            </p:txBody>
          </p:sp>
        </p:grpSp>
        <p:sp>
          <p:nvSpPr>
            <p:cNvPr id="5615" name="Google Shape;5615;p88"/>
            <p:cNvSpPr/>
            <p:nvPr/>
          </p:nvSpPr>
          <p:spPr>
            <a:xfrm>
              <a:off x="8187547" y="4342363"/>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22</a:t>
              </a:r>
              <a:endParaRPr/>
            </a:p>
          </p:txBody>
        </p:sp>
        <p:sp>
          <p:nvSpPr>
            <p:cNvPr id="5616" name="Google Shape;5616;p88"/>
            <p:cNvSpPr/>
            <p:nvPr/>
          </p:nvSpPr>
          <p:spPr>
            <a:xfrm>
              <a:off x="4898315" y="4382264"/>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t>
              </a:r>
              <a:endParaRPr/>
            </a:p>
          </p:txBody>
        </p:sp>
      </p:grpSp>
      <p:grpSp>
        <p:nvGrpSpPr>
          <p:cNvPr id="5617" name="Google Shape;5617;p88"/>
          <p:cNvGrpSpPr/>
          <p:nvPr/>
        </p:nvGrpSpPr>
        <p:grpSpPr>
          <a:xfrm>
            <a:off x="914400" y="5202287"/>
            <a:ext cx="8816534" cy="910324"/>
            <a:chOff x="914400" y="5202287"/>
            <a:chExt cx="8816534" cy="910324"/>
          </a:xfrm>
        </p:grpSpPr>
        <p:grpSp>
          <p:nvGrpSpPr>
            <p:cNvPr id="5618" name="Google Shape;5618;p88"/>
            <p:cNvGrpSpPr/>
            <p:nvPr/>
          </p:nvGrpSpPr>
          <p:grpSpPr>
            <a:xfrm>
              <a:off x="914400" y="5202287"/>
              <a:ext cx="8816534" cy="537306"/>
              <a:chOff x="908298" y="1842896"/>
              <a:chExt cx="8816534" cy="537306"/>
            </a:xfrm>
          </p:grpSpPr>
          <p:sp>
            <p:nvSpPr>
              <p:cNvPr id="5619" name="Google Shape;5619;p88"/>
              <p:cNvSpPr/>
              <p:nvPr/>
            </p:nvSpPr>
            <p:spPr>
              <a:xfrm>
                <a:off x="916112" y="1847978"/>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0" name="Google Shape;5620;p88"/>
              <p:cNvSpPr/>
              <p:nvPr/>
            </p:nvSpPr>
            <p:spPr>
              <a:xfrm>
                <a:off x="908298" y="1851027"/>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Switch</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Port</a:t>
                </a:r>
                <a:endParaRPr/>
              </a:p>
            </p:txBody>
          </p:sp>
          <p:sp>
            <p:nvSpPr>
              <p:cNvPr id="5621" name="Google Shape;5621;p88"/>
              <p:cNvSpPr/>
              <p:nvPr/>
            </p:nvSpPr>
            <p:spPr>
              <a:xfrm>
                <a:off x="1576944"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2" name="Google Shape;5622;p88"/>
              <p:cNvSpPr/>
              <p:nvPr/>
            </p:nvSpPr>
            <p:spPr>
              <a:xfrm>
                <a:off x="1572479" y="1842896"/>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MAC</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src</a:t>
                </a:r>
                <a:endParaRPr/>
              </a:p>
            </p:txBody>
          </p:sp>
          <p:sp>
            <p:nvSpPr>
              <p:cNvPr id="5623" name="Google Shape;5623;p88"/>
              <p:cNvSpPr/>
              <p:nvPr/>
            </p:nvSpPr>
            <p:spPr>
              <a:xfrm>
                <a:off x="2238892"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4" name="Google Shape;5624;p88"/>
              <p:cNvSpPr/>
              <p:nvPr/>
            </p:nvSpPr>
            <p:spPr>
              <a:xfrm>
                <a:off x="2269031" y="1842896"/>
                <a:ext cx="63292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MAC</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dst</a:t>
                </a:r>
                <a:endParaRPr/>
              </a:p>
            </p:txBody>
          </p:sp>
          <p:sp>
            <p:nvSpPr>
              <p:cNvPr id="5625" name="Google Shape;5625;p88"/>
              <p:cNvSpPr/>
              <p:nvPr/>
            </p:nvSpPr>
            <p:spPr>
              <a:xfrm>
                <a:off x="2908654"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6" name="Google Shape;5626;p88"/>
              <p:cNvSpPr/>
              <p:nvPr/>
            </p:nvSpPr>
            <p:spPr>
              <a:xfrm>
                <a:off x="2906422" y="1842896"/>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Eth</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type</a:t>
                </a:r>
                <a:endParaRPr/>
              </a:p>
            </p:txBody>
          </p:sp>
          <p:sp>
            <p:nvSpPr>
              <p:cNvPr id="5627" name="Google Shape;5627;p88"/>
              <p:cNvSpPr/>
              <p:nvPr/>
            </p:nvSpPr>
            <p:spPr>
              <a:xfrm>
                <a:off x="3570602"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28" name="Google Shape;5628;p88"/>
              <p:cNvSpPr/>
              <p:nvPr/>
            </p:nvSpPr>
            <p:spPr>
              <a:xfrm>
                <a:off x="3572835" y="1842896"/>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VLAN</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ID</a:t>
                </a:r>
                <a:endParaRPr/>
              </a:p>
            </p:txBody>
          </p:sp>
          <p:sp>
            <p:nvSpPr>
              <p:cNvPr id="5629" name="Google Shape;5629;p88"/>
              <p:cNvSpPr/>
              <p:nvPr/>
            </p:nvSpPr>
            <p:spPr>
              <a:xfrm>
                <a:off x="4898598"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0" name="Google Shape;5630;p88"/>
              <p:cNvSpPr/>
              <p:nvPr/>
            </p:nvSpPr>
            <p:spPr>
              <a:xfrm>
                <a:off x="4905295" y="1842896"/>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Src</a:t>
                </a:r>
                <a:endParaRPr/>
              </a:p>
            </p:txBody>
          </p:sp>
          <p:sp>
            <p:nvSpPr>
              <p:cNvPr id="5631" name="Google Shape;5631;p88"/>
              <p:cNvSpPr/>
              <p:nvPr/>
            </p:nvSpPr>
            <p:spPr>
              <a:xfrm>
                <a:off x="5568360"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2" name="Google Shape;5632;p88"/>
              <p:cNvSpPr/>
              <p:nvPr/>
            </p:nvSpPr>
            <p:spPr>
              <a:xfrm>
                <a:off x="5563895" y="1842896"/>
                <a:ext cx="66641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Dst</a:t>
                </a:r>
                <a:endParaRPr/>
              </a:p>
            </p:txBody>
          </p:sp>
          <p:sp>
            <p:nvSpPr>
              <p:cNvPr id="5633" name="Google Shape;5633;p88"/>
              <p:cNvSpPr/>
              <p:nvPr/>
            </p:nvSpPr>
            <p:spPr>
              <a:xfrm>
                <a:off x="6230308" y="1847978"/>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4" name="Google Shape;5634;p88"/>
              <p:cNvSpPr/>
              <p:nvPr/>
            </p:nvSpPr>
            <p:spPr>
              <a:xfrm>
                <a:off x="6231424" y="1842896"/>
                <a:ext cx="65078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Prot</a:t>
                </a:r>
                <a:endParaRPr/>
              </a:p>
            </p:txBody>
          </p:sp>
          <p:sp>
            <p:nvSpPr>
              <p:cNvPr id="5635" name="Google Shape;5635;p88"/>
              <p:cNvSpPr/>
              <p:nvPr/>
            </p:nvSpPr>
            <p:spPr>
              <a:xfrm>
                <a:off x="7551454" y="185495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6" name="Google Shape;5636;p88"/>
              <p:cNvSpPr/>
              <p:nvPr/>
            </p:nvSpPr>
            <p:spPr>
              <a:xfrm>
                <a:off x="7589786" y="1849876"/>
                <a:ext cx="665297"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TCP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s-port</a:t>
                </a:r>
                <a:endParaRPr/>
              </a:p>
            </p:txBody>
          </p:sp>
          <p:sp>
            <p:nvSpPr>
              <p:cNvPr id="5637" name="Google Shape;5637;p88"/>
              <p:cNvSpPr/>
              <p:nvPr/>
            </p:nvSpPr>
            <p:spPr>
              <a:xfrm>
                <a:off x="8221216" y="185495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38" name="Google Shape;5638;p88"/>
              <p:cNvSpPr/>
              <p:nvPr/>
            </p:nvSpPr>
            <p:spPr>
              <a:xfrm>
                <a:off x="8215634" y="1849876"/>
                <a:ext cx="66641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TCP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d-port</a:t>
                </a:r>
                <a:endParaRPr/>
              </a:p>
            </p:txBody>
          </p:sp>
          <p:sp>
            <p:nvSpPr>
              <p:cNvPr id="5639" name="Google Shape;5639;p88"/>
              <p:cNvSpPr/>
              <p:nvPr/>
            </p:nvSpPr>
            <p:spPr>
              <a:xfrm>
                <a:off x="8887488" y="1852728"/>
                <a:ext cx="834970" cy="495980"/>
              </a:xfrm>
              <a:prstGeom prst="rect">
                <a:avLst/>
              </a:prstGeom>
              <a:solidFill>
                <a:srgbClr val="E1EFD8"/>
              </a:solidFill>
              <a:ln cap="flat" cmpd="sng" w="12700">
                <a:solidFill>
                  <a:srgbClr val="697D3A"/>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0" name="Google Shape;5640;p88"/>
              <p:cNvSpPr/>
              <p:nvPr/>
            </p:nvSpPr>
            <p:spPr>
              <a:xfrm>
                <a:off x="8882048" y="1972855"/>
                <a:ext cx="842784" cy="292709"/>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Action</a:t>
                </a:r>
                <a:endParaRPr/>
              </a:p>
            </p:txBody>
          </p:sp>
          <p:sp>
            <p:nvSpPr>
              <p:cNvPr id="5641" name="Google Shape;5641;p88"/>
              <p:cNvSpPr/>
              <p:nvPr/>
            </p:nvSpPr>
            <p:spPr>
              <a:xfrm>
                <a:off x="4231002" y="1846643"/>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2" name="Google Shape;5642;p88"/>
              <p:cNvSpPr/>
              <p:nvPr/>
            </p:nvSpPr>
            <p:spPr>
              <a:xfrm>
                <a:off x="4221946" y="1859830"/>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VLAN</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Pri</a:t>
                </a:r>
                <a:endParaRPr/>
              </a:p>
            </p:txBody>
          </p:sp>
          <p:sp>
            <p:nvSpPr>
              <p:cNvPr id="5643" name="Google Shape;5643;p88"/>
              <p:cNvSpPr/>
              <p:nvPr/>
            </p:nvSpPr>
            <p:spPr>
              <a:xfrm>
                <a:off x="6890708" y="1853623"/>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44" name="Google Shape;5644;p88"/>
              <p:cNvSpPr/>
              <p:nvPr/>
            </p:nvSpPr>
            <p:spPr>
              <a:xfrm>
                <a:off x="6891824" y="1848541"/>
                <a:ext cx="65078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ToS</a:t>
                </a:r>
                <a:endParaRPr/>
              </a:p>
            </p:txBody>
          </p:sp>
        </p:grpSp>
        <p:sp>
          <p:nvSpPr>
            <p:cNvPr id="5645" name="Google Shape;5645;p88"/>
            <p:cNvSpPr/>
            <p:nvPr/>
          </p:nvSpPr>
          <p:spPr>
            <a:xfrm>
              <a:off x="914400" y="5791936"/>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46" name="Google Shape;5646;p88"/>
            <p:cNvSpPr/>
            <p:nvPr/>
          </p:nvSpPr>
          <p:spPr>
            <a:xfrm>
              <a:off x="1574800" y="5791936"/>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47" name="Google Shape;5647;p88"/>
            <p:cNvSpPr/>
            <p:nvPr/>
          </p:nvSpPr>
          <p:spPr>
            <a:xfrm>
              <a:off x="2003425" y="5791936"/>
              <a:ext cx="1133475"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48" name="Google Shape;5648;p88"/>
            <p:cNvSpPr/>
            <p:nvPr/>
          </p:nvSpPr>
          <p:spPr>
            <a:xfrm>
              <a:off x="2895600" y="5791936"/>
              <a:ext cx="661988"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49" name="Google Shape;5649;p88"/>
            <p:cNvSpPr/>
            <p:nvPr/>
          </p:nvSpPr>
          <p:spPr>
            <a:xfrm>
              <a:off x="3557588" y="5791936"/>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50" name="Google Shape;5650;p88"/>
            <p:cNvSpPr/>
            <p:nvPr/>
          </p:nvSpPr>
          <p:spPr>
            <a:xfrm>
              <a:off x="4217988" y="5791936"/>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51" name="Google Shape;5651;p88"/>
            <p:cNvSpPr/>
            <p:nvPr/>
          </p:nvSpPr>
          <p:spPr>
            <a:xfrm>
              <a:off x="5618921" y="5781799"/>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a:t>
              </a:r>
              <a:endParaRPr/>
            </a:p>
          </p:txBody>
        </p:sp>
        <p:sp>
          <p:nvSpPr>
            <p:cNvPr id="5652" name="Google Shape;5652;p88"/>
            <p:cNvSpPr/>
            <p:nvPr/>
          </p:nvSpPr>
          <p:spPr>
            <a:xfrm>
              <a:off x="6288846" y="5791936"/>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53" name="Google Shape;5653;p88"/>
            <p:cNvSpPr/>
            <p:nvPr/>
          </p:nvSpPr>
          <p:spPr>
            <a:xfrm>
              <a:off x="6949246" y="5791936"/>
              <a:ext cx="661987"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54" name="Google Shape;5654;p88"/>
            <p:cNvSpPr/>
            <p:nvPr/>
          </p:nvSpPr>
          <p:spPr>
            <a:xfrm>
              <a:off x="7576332" y="5788446"/>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55" name="Google Shape;5655;p88"/>
            <p:cNvSpPr/>
            <p:nvPr/>
          </p:nvSpPr>
          <p:spPr>
            <a:xfrm>
              <a:off x="8967470" y="5734462"/>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drop</a:t>
              </a:r>
              <a:endParaRPr/>
            </a:p>
          </p:txBody>
        </p:sp>
        <p:sp>
          <p:nvSpPr>
            <p:cNvPr id="5656" name="Google Shape;5656;p88"/>
            <p:cNvSpPr/>
            <p:nvPr/>
          </p:nvSpPr>
          <p:spPr>
            <a:xfrm>
              <a:off x="8181322" y="5791129"/>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57" name="Google Shape;5657;p88"/>
            <p:cNvSpPr/>
            <p:nvPr/>
          </p:nvSpPr>
          <p:spPr>
            <a:xfrm>
              <a:off x="4834217" y="5750006"/>
              <a:ext cx="79108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Calibri"/>
                <a:buNone/>
              </a:pPr>
              <a:r>
                <a:rPr b="0" i="0" lang="en-US" sz="1200" u="none" cap="none" strike="noStrike">
                  <a:solidFill>
                    <a:srgbClr val="000000"/>
                  </a:solidFill>
                  <a:latin typeface="Calibri"/>
                  <a:ea typeface="Calibri"/>
                  <a:cs typeface="Calibri"/>
                  <a:sym typeface="Calibri"/>
                </a:rPr>
                <a:t>128.119.1.1</a:t>
              </a:r>
              <a:endParaRPr/>
            </a:p>
          </p:txBody>
        </p:sp>
      </p:grpSp>
      <p:sp>
        <p:nvSpPr>
          <p:cNvPr id="5658" name="Google Shape;5658;p88"/>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3"/>
                                        </p:tgtEl>
                                        <p:attrNameLst>
                                          <p:attrName>style.visibility</p:attrName>
                                        </p:attrNameLst>
                                      </p:cBhvr>
                                      <p:to>
                                        <p:strVal val="visible"/>
                                      </p:to>
                                    </p:set>
                                    <p:animEffect filter="fade" transition="in">
                                      <p:cBhvr>
                                        <p:cTn dur="500"/>
                                        <p:tgtEl>
                                          <p:spTgt spid="5533"/>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5530"/>
                                        </p:tgtEl>
                                        <p:attrNameLst>
                                          <p:attrName>style.visibility</p:attrName>
                                        </p:attrNameLst>
                                      </p:cBhvr>
                                      <p:to>
                                        <p:strVal val="visible"/>
                                      </p:to>
                                    </p:set>
                                    <p:animEffect filter="fade" transition="in">
                                      <p:cBhvr>
                                        <p:cTn dur="500"/>
                                        <p:tgtEl>
                                          <p:spTgt spid="5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5"/>
                                        </p:tgtEl>
                                        <p:attrNameLst>
                                          <p:attrName>style.visibility</p:attrName>
                                        </p:attrNameLst>
                                      </p:cBhvr>
                                      <p:to>
                                        <p:strVal val="visible"/>
                                      </p:to>
                                    </p:set>
                                    <p:animEffect filter="fade" transition="in">
                                      <p:cBhvr>
                                        <p:cTn dur="500"/>
                                        <p:tgtEl>
                                          <p:spTgt spid="5575"/>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5531"/>
                                        </p:tgtEl>
                                        <p:attrNameLst>
                                          <p:attrName>style.visibility</p:attrName>
                                        </p:attrNameLst>
                                      </p:cBhvr>
                                      <p:to>
                                        <p:strVal val="visible"/>
                                      </p:to>
                                    </p:set>
                                    <p:animEffect filter="fade" transition="in">
                                      <p:cBhvr>
                                        <p:cTn dur="500"/>
                                        <p:tgtEl>
                                          <p:spTgt spid="5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7"/>
                                        </p:tgtEl>
                                        <p:attrNameLst>
                                          <p:attrName>style.visibility</p:attrName>
                                        </p:attrNameLst>
                                      </p:cBhvr>
                                      <p:to>
                                        <p:strVal val="visible"/>
                                      </p:to>
                                    </p:set>
                                    <p:animEffect filter="fade" transition="in">
                                      <p:cBhvr>
                                        <p:cTn dur="500"/>
                                        <p:tgtEl>
                                          <p:spTgt spid="5617"/>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5532"/>
                                        </p:tgtEl>
                                        <p:attrNameLst>
                                          <p:attrName>style.visibility</p:attrName>
                                        </p:attrNameLst>
                                      </p:cBhvr>
                                      <p:to>
                                        <p:strVal val="visible"/>
                                      </p:to>
                                    </p:set>
                                    <p:animEffect filter="fade" transition="in">
                                      <p:cBhvr>
                                        <p:cTn dur="500"/>
                                        <p:tgtEl>
                                          <p:spTgt spid="55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3" name="Shape 5663"/>
        <p:cNvGrpSpPr/>
        <p:nvPr/>
      </p:nvGrpSpPr>
      <p:grpSpPr>
        <a:xfrm>
          <a:off x="0" y="0"/>
          <a:ext cx="0" cy="0"/>
          <a:chOff x="0" y="0"/>
          <a:chExt cx="0" cy="0"/>
        </a:xfrm>
      </p:grpSpPr>
      <p:sp>
        <p:nvSpPr>
          <p:cNvPr id="5664" name="Google Shape;5664;p89"/>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OpenFlow: examples</a:t>
            </a:r>
            <a:endParaRPr/>
          </a:p>
        </p:txBody>
      </p:sp>
      <p:sp>
        <p:nvSpPr>
          <p:cNvPr id="5665" name="Google Shape;5665;p89"/>
          <p:cNvSpPr/>
          <p:nvPr/>
        </p:nvSpPr>
        <p:spPr>
          <a:xfrm>
            <a:off x="914400" y="1558262"/>
            <a:ext cx="4726166" cy="369332"/>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90"/>
              </a:buClr>
              <a:buSzPts val="2400"/>
              <a:buFont typeface="Calibri"/>
              <a:buNone/>
            </a:pPr>
            <a:r>
              <a:rPr b="0" i="0" lang="en-US" sz="2400" u="none" cap="none" strike="noStrike">
                <a:solidFill>
                  <a:srgbClr val="000090"/>
                </a:solidFill>
                <a:latin typeface="Calibri"/>
                <a:ea typeface="Calibri"/>
                <a:cs typeface="Calibri"/>
                <a:sym typeface="Calibri"/>
              </a:rPr>
              <a:t>Layer 2 destination-based forwarding:</a:t>
            </a:r>
            <a:endParaRPr/>
          </a:p>
        </p:txBody>
      </p:sp>
      <p:sp>
        <p:nvSpPr>
          <p:cNvPr id="5666" name="Google Shape;5666;p89"/>
          <p:cNvSpPr/>
          <p:nvPr/>
        </p:nvSpPr>
        <p:spPr>
          <a:xfrm>
            <a:off x="914400" y="3287099"/>
            <a:ext cx="9342781" cy="615553"/>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layer 2 frames with destination  MAC address 22:A7:23:11:E1:02 should be forwarded to output port 3 </a:t>
            </a:r>
            <a:endParaRPr/>
          </a:p>
        </p:txBody>
      </p:sp>
      <p:grpSp>
        <p:nvGrpSpPr>
          <p:cNvPr id="5667" name="Google Shape;5667;p89"/>
          <p:cNvGrpSpPr/>
          <p:nvPr/>
        </p:nvGrpSpPr>
        <p:grpSpPr>
          <a:xfrm>
            <a:off x="914400" y="2912790"/>
            <a:ext cx="8729763" cy="396694"/>
            <a:chOff x="685800" y="2252402"/>
            <a:chExt cx="8729763" cy="396694"/>
          </a:xfrm>
        </p:grpSpPr>
        <p:sp>
          <p:nvSpPr>
            <p:cNvPr id="5668" name="Google Shape;5668;p89"/>
            <p:cNvSpPr/>
            <p:nvPr/>
          </p:nvSpPr>
          <p:spPr>
            <a:xfrm>
              <a:off x="685800" y="2312988"/>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69" name="Google Shape;5669;p89"/>
            <p:cNvSpPr/>
            <p:nvPr/>
          </p:nvSpPr>
          <p:spPr>
            <a:xfrm>
              <a:off x="1116937" y="2301413"/>
              <a:ext cx="1133475"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70" name="Google Shape;5670;p89"/>
            <p:cNvSpPr/>
            <p:nvPr/>
          </p:nvSpPr>
          <p:spPr>
            <a:xfrm>
              <a:off x="2667000" y="2312988"/>
              <a:ext cx="661988"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71" name="Google Shape;5671;p89"/>
            <p:cNvSpPr/>
            <p:nvPr/>
          </p:nvSpPr>
          <p:spPr>
            <a:xfrm>
              <a:off x="3328988" y="2312988"/>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72" name="Google Shape;5672;p89"/>
            <p:cNvSpPr/>
            <p:nvPr/>
          </p:nvSpPr>
          <p:spPr>
            <a:xfrm>
              <a:off x="3989388" y="2312988"/>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73" name="Google Shape;5673;p89"/>
            <p:cNvSpPr/>
            <p:nvPr/>
          </p:nvSpPr>
          <p:spPr>
            <a:xfrm>
              <a:off x="4649788" y="2312988"/>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74" name="Google Shape;5674;p89"/>
            <p:cNvSpPr/>
            <p:nvPr/>
          </p:nvSpPr>
          <p:spPr>
            <a:xfrm>
              <a:off x="5319713" y="2312988"/>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75" name="Google Shape;5675;p89"/>
            <p:cNvSpPr/>
            <p:nvPr/>
          </p:nvSpPr>
          <p:spPr>
            <a:xfrm>
              <a:off x="5980113" y="2312988"/>
              <a:ext cx="661987"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76" name="Google Shape;5676;p89"/>
            <p:cNvSpPr/>
            <p:nvPr/>
          </p:nvSpPr>
          <p:spPr>
            <a:xfrm>
              <a:off x="6642100" y="2312988"/>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77" name="Google Shape;5677;p89"/>
            <p:cNvSpPr/>
            <p:nvPr/>
          </p:nvSpPr>
          <p:spPr>
            <a:xfrm>
              <a:off x="8755163" y="2255115"/>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port3</a:t>
              </a:r>
              <a:endParaRPr/>
            </a:p>
          </p:txBody>
        </p:sp>
        <p:sp>
          <p:nvSpPr>
            <p:cNvPr id="5678" name="Google Shape;5678;p89"/>
            <p:cNvSpPr/>
            <p:nvPr/>
          </p:nvSpPr>
          <p:spPr>
            <a:xfrm>
              <a:off x="2026856" y="2252402"/>
              <a:ext cx="658813" cy="31115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Calibri"/>
                <a:buNone/>
              </a:pPr>
              <a:r>
                <a:rPr b="0" i="0" lang="en-US" sz="1100" u="none" cap="none" strike="noStrike">
                  <a:solidFill>
                    <a:srgbClr val="000000"/>
                  </a:solidFill>
                  <a:latin typeface="Calibri"/>
                  <a:ea typeface="Calibri"/>
                  <a:cs typeface="Calibri"/>
                  <a:sym typeface="Calibri"/>
                </a:rPr>
                <a:t>22:A7:23:</a:t>
              </a:r>
              <a:endParaRPr/>
            </a:p>
            <a:p>
              <a:pPr indent="0" lvl="0" marL="0" marR="0" rtl="0" algn="ctr">
                <a:lnSpc>
                  <a:spcPct val="100000"/>
                </a:lnSpc>
                <a:spcBef>
                  <a:spcPts val="0"/>
                </a:spcBef>
                <a:spcAft>
                  <a:spcPts val="0"/>
                </a:spcAft>
                <a:buClr>
                  <a:srgbClr val="000000"/>
                </a:buClr>
                <a:buSzPts val="1100"/>
                <a:buFont typeface="Calibri"/>
                <a:buNone/>
              </a:pPr>
              <a:r>
                <a:rPr b="0" i="0" lang="en-US" sz="1100" u="none" cap="none" strike="noStrike">
                  <a:solidFill>
                    <a:srgbClr val="000000"/>
                  </a:solidFill>
                  <a:latin typeface="Calibri"/>
                  <a:ea typeface="Calibri"/>
                  <a:cs typeface="Calibri"/>
                  <a:sym typeface="Calibri"/>
                </a:rPr>
                <a:t>11:E1:02</a:t>
              </a:r>
              <a:endParaRPr/>
            </a:p>
          </p:txBody>
        </p:sp>
        <p:sp>
          <p:nvSpPr>
            <p:cNvPr id="5679" name="Google Shape;5679;p89"/>
            <p:cNvSpPr/>
            <p:nvPr/>
          </p:nvSpPr>
          <p:spPr>
            <a:xfrm>
              <a:off x="7303786" y="2326492"/>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sp>
          <p:nvSpPr>
            <p:cNvPr id="5680" name="Google Shape;5680;p89"/>
            <p:cNvSpPr/>
            <p:nvPr/>
          </p:nvSpPr>
          <p:spPr>
            <a:xfrm>
              <a:off x="7965472" y="2328421"/>
              <a:ext cx="660400" cy="320675"/>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t>
              </a:r>
              <a:endParaRPr/>
            </a:p>
          </p:txBody>
        </p:sp>
      </p:grpSp>
      <p:grpSp>
        <p:nvGrpSpPr>
          <p:cNvPr id="5681" name="Google Shape;5681;p89"/>
          <p:cNvGrpSpPr/>
          <p:nvPr/>
        </p:nvGrpSpPr>
        <p:grpSpPr>
          <a:xfrm>
            <a:off x="914400" y="2179365"/>
            <a:ext cx="8816534" cy="537306"/>
            <a:chOff x="908298" y="1842896"/>
            <a:chExt cx="8816534" cy="537306"/>
          </a:xfrm>
        </p:grpSpPr>
        <p:sp>
          <p:nvSpPr>
            <p:cNvPr id="5682" name="Google Shape;5682;p89"/>
            <p:cNvSpPr/>
            <p:nvPr/>
          </p:nvSpPr>
          <p:spPr>
            <a:xfrm>
              <a:off x="916112" y="1847978"/>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3" name="Google Shape;5683;p89"/>
            <p:cNvSpPr/>
            <p:nvPr/>
          </p:nvSpPr>
          <p:spPr>
            <a:xfrm>
              <a:off x="908298" y="1851027"/>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Switch</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Port</a:t>
              </a:r>
              <a:endParaRPr/>
            </a:p>
          </p:txBody>
        </p:sp>
        <p:sp>
          <p:nvSpPr>
            <p:cNvPr id="5684" name="Google Shape;5684;p89"/>
            <p:cNvSpPr/>
            <p:nvPr/>
          </p:nvSpPr>
          <p:spPr>
            <a:xfrm>
              <a:off x="1576944"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5" name="Google Shape;5685;p89"/>
            <p:cNvSpPr/>
            <p:nvPr/>
          </p:nvSpPr>
          <p:spPr>
            <a:xfrm>
              <a:off x="1572479" y="1842896"/>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MAC</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src</a:t>
              </a:r>
              <a:endParaRPr/>
            </a:p>
          </p:txBody>
        </p:sp>
        <p:sp>
          <p:nvSpPr>
            <p:cNvPr id="5686" name="Google Shape;5686;p89"/>
            <p:cNvSpPr/>
            <p:nvPr/>
          </p:nvSpPr>
          <p:spPr>
            <a:xfrm>
              <a:off x="2238892"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7" name="Google Shape;5687;p89"/>
            <p:cNvSpPr/>
            <p:nvPr/>
          </p:nvSpPr>
          <p:spPr>
            <a:xfrm>
              <a:off x="2269031" y="1842896"/>
              <a:ext cx="63292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MAC</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dst</a:t>
              </a:r>
              <a:endParaRPr/>
            </a:p>
          </p:txBody>
        </p:sp>
        <p:sp>
          <p:nvSpPr>
            <p:cNvPr id="5688" name="Google Shape;5688;p89"/>
            <p:cNvSpPr/>
            <p:nvPr/>
          </p:nvSpPr>
          <p:spPr>
            <a:xfrm>
              <a:off x="2908654"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89" name="Google Shape;5689;p89"/>
            <p:cNvSpPr/>
            <p:nvPr/>
          </p:nvSpPr>
          <p:spPr>
            <a:xfrm>
              <a:off x="2906422" y="1842896"/>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Eth</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type</a:t>
              </a:r>
              <a:endParaRPr/>
            </a:p>
          </p:txBody>
        </p:sp>
        <p:sp>
          <p:nvSpPr>
            <p:cNvPr id="5690" name="Google Shape;5690;p89"/>
            <p:cNvSpPr/>
            <p:nvPr/>
          </p:nvSpPr>
          <p:spPr>
            <a:xfrm>
              <a:off x="3570602"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1" name="Google Shape;5691;p89"/>
            <p:cNvSpPr/>
            <p:nvPr/>
          </p:nvSpPr>
          <p:spPr>
            <a:xfrm>
              <a:off x="3572835" y="1842896"/>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VLAN</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ID</a:t>
              </a:r>
              <a:endParaRPr/>
            </a:p>
          </p:txBody>
        </p:sp>
        <p:sp>
          <p:nvSpPr>
            <p:cNvPr id="5692" name="Google Shape;5692;p89"/>
            <p:cNvSpPr/>
            <p:nvPr/>
          </p:nvSpPr>
          <p:spPr>
            <a:xfrm>
              <a:off x="4898598"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3" name="Google Shape;5693;p89"/>
            <p:cNvSpPr/>
            <p:nvPr/>
          </p:nvSpPr>
          <p:spPr>
            <a:xfrm>
              <a:off x="4905295" y="1842896"/>
              <a:ext cx="65748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Src</a:t>
              </a:r>
              <a:endParaRPr/>
            </a:p>
          </p:txBody>
        </p:sp>
        <p:sp>
          <p:nvSpPr>
            <p:cNvPr id="5694" name="Google Shape;5694;p89"/>
            <p:cNvSpPr/>
            <p:nvPr/>
          </p:nvSpPr>
          <p:spPr>
            <a:xfrm>
              <a:off x="5568360" y="184797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5" name="Google Shape;5695;p89"/>
            <p:cNvSpPr/>
            <p:nvPr/>
          </p:nvSpPr>
          <p:spPr>
            <a:xfrm>
              <a:off x="5563895" y="1842896"/>
              <a:ext cx="66641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Dst</a:t>
              </a:r>
              <a:endParaRPr/>
            </a:p>
          </p:txBody>
        </p:sp>
        <p:sp>
          <p:nvSpPr>
            <p:cNvPr id="5696" name="Google Shape;5696;p89"/>
            <p:cNvSpPr/>
            <p:nvPr/>
          </p:nvSpPr>
          <p:spPr>
            <a:xfrm>
              <a:off x="6230308" y="1847978"/>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7" name="Google Shape;5697;p89"/>
            <p:cNvSpPr/>
            <p:nvPr/>
          </p:nvSpPr>
          <p:spPr>
            <a:xfrm>
              <a:off x="6231424" y="1842896"/>
              <a:ext cx="65078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Prot</a:t>
              </a:r>
              <a:endParaRPr/>
            </a:p>
          </p:txBody>
        </p:sp>
        <p:sp>
          <p:nvSpPr>
            <p:cNvPr id="5698" name="Google Shape;5698;p89"/>
            <p:cNvSpPr/>
            <p:nvPr/>
          </p:nvSpPr>
          <p:spPr>
            <a:xfrm>
              <a:off x="7551454" y="185495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99" name="Google Shape;5699;p89"/>
            <p:cNvSpPr/>
            <p:nvPr/>
          </p:nvSpPr>
          <p:spPr>
            <a:xfrm>
              <a:off x="7589786" y="1849876"/>
              <a:ext cx="665297"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TCP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s-port</a:t>
              </a:r>
              <a:endParaRPr/>
            </a:p>
          </p:txBody>
        </p:sp>
        <p:sp>
          <p:nvSpPr>
            <p:cNvPr id="5700" name="Google Shape;5700;p89"/>
            <p:cNvSpPr/>
            <p:nvPr/>
          </p:nvSpPr>
          <p:spPr>
            <a:xfrm>
              <a:off x="8221216" y="1854958"/>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1" name="Google Shape;5701;p89"/>
            <p:cNvSpPr/>
            <p:nvPr/>
          </p:nvSpPr>
          <p:spPr>
            <a:xfrm>
              <a:off x="8215634" y="1849876"/>
              <a:ext cx="666413"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TCP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d-port</a:t>
              </a:r>
              <a:endParaRPr/>
            </a:p>
          </p:txBody>
        </p:sp>
        <p:sp>
          <p:nvSpPr>
            <p:cNvPr id="5702" name="Google Shape;5702;p89"/>
            <p:cNvSpPr/>
            <p:nvPr/>
          </p:nvSpPr>
          <p:spPr>
            <a:xfrm>
              <a:off x="8887488" y="1852728"/>
              <a:ext cx="834970" cy="495980"/>
            </a:xfrm>
            <a:prstGeom prst="rect">
              <a:avLst/>
            </a:prstGeom>
            <a:solidFill>
              <a:srgbClr val="E1EFD8"/>
            </a:solidFill>
            <a:ln cap="flat" cmpd="sng" w="12700">
              <a:solidFill>
                <a:srgbClr val="697D3A"/>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3" name="Google Shape;5703;p89"/>
            <p:cNvSpPr/>
            <p:nvPr/>
          </p:nvSpPr>
          <p:spPr>
            <a:xfrm>
              <a:off x="8882048" y="1972855"/>
              <a:ext cx="842784" cy="292709"/>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Action</a:t>
              </a:r>
              <a:endParaRPr/>
            </a:p>
          </p:txBody>
        </p:sp>
        <p:sp>
          <p:nvSpPr>
            <p:cNvPr id="5704" name="Google Shape;5704;p89"/>
            <p:cNvSpPr/>
            <p:nvPr/>
          </p:nvSpPr>
          <p:spPr>
            <a:xfrm>
              <a:off x="4231002" y="1846643"/>
              <a:ext cx="661948"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5" name="Google Shape;5705;p89"/>
            <p:cNvSpPr/>
            <p:nvPr/>
          </p:nvSpPr>
          <p:spPr>
            <a:xfrm>
              <a:off x="4221946" y="1859830"/>
              <a:ext cx="658599"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VLAN</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Pri</a:t>
              </a:r>
              <a:endParaRPr/>
            </a:p>
          </p:txBody>
        </p:sp>
        <p:sp>
          <p:nvSpPr>
            <p:cNvPr id="5706" name="Google Shape;5706;p89"/>
            <p:cNvSpPr/>
            <p:nvPr/>
          </p:nvSpPr>
          <p:spPr>
            <a:xfrm>
              <a:off x="6890708" y="1853623"/>
              <a:ext cx="660832" cy="487849"/>
            </a:xfrm>
            <a:prstGeom prst="rect">
              <a:avLst/>
            </a:prstGeom>
            <a:solidFill>
              <a:srgbClr val="BBE0E3"/>
            </a:solidFill>
            <a:ln cap="flat" cmpd="sng" w="12700">
              <a:solidFill>
                <a:schemeClr val="dk1"/>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07" name="Google Shape;5707;p89"/>
            <p:cNvSpPr/>
            <p:nvPr/>
          </p:nvSpPr>
          <p:spPr>
            <a:xfrm>
              <a:off x="6891824" y="1848541"/>
              <a:ext cx="650785" cy="520372"/>
            </a:xfrm>
            <a:prstGeom prst="rect">
              <a:avLst/>
            </a:prstGeom>
            <a:noFill/>
            <a:ln>
              <a:noFill/>
            </a:ln>
          </p:spPr>
          <p:txBody>
            <a:bodyPr anchorCtr="0" anchor="ctr" bIns="0" lIns="0" spcFirstLastPara="1" rIns="0" wrap="square" tIns="0">
              <a:noAutofit/>
            </a:bodyPr>
            <a:lstStyle/>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IP</a:t>
              </a:r>
              <a:endParaRPr/>
            </a:p>
            <a:p>
              <a:pPr indent="0" lvl="0" marL="0" marR="0" rtl="0" algn="ctr">
                <a:lnSpc>
                  <a:spcPct val="85000"/>
                </a:lnSpc>
                <a:spcBef>
                  <a:spcPts val="0"/>
                </a:spcBef>
                <a:spcAft>
                  <a:spcPts val="0"/>
                </a:spcAft>
                <a:buClr>
                  <a:srgbClr val="000000"/>
                </a:buClr>
                <a:buSzPts val="1700"/>
                <a:buFont typeface="Calibri"/>
                <a:buNone/>
              </a:pPr>
              <a:r>
                <a:rPr b="0" i="0" lang="en-US" sz="1700" u="none" cap="none" strike="noStrike">
                  <a:solidFill>
                    <a:srgbClr val="000000"/>
                  </a:solidFill>
                  <a:latin typeface="Calibri"/>
                  <a:ea typeface="Calibri"/>
                  <a:cs typeface="Calibri"/>
                  <a:sym typeface="Calibri"/>
                </a:rPr>
                <a:t>ToS</a:t>
              </a:r>
              <a:endParaRPr/>
            </a:p>
          </p:txBody>
        </p:sp>
      </p:grpSp>
      <p:sp>
        <p:nvSpPr>
          <p:cNvPr id="5708" name="Google Shape;5708;p89"/>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5666"/>
                                        </p:tgtEl>
                                        <p:attrNameLst>
                                          <p:attrName>style.visibility</p:attrName>
                                        </p:attrNameLst>
                                      </p:cBhvr>
                                      <p:to>
                                        <p:strVal val="visible"/>
                                      </p:to>
                                    </p:set>
                                    <p:animEffect filter="fade" transition="in">
                                      <p:cBhvr>
                                        <p:cTn dur="500"/>
                                        <p:tgtEl>
                                          <p:spTgt spid="56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3" name="Shape 5713"/>
        <p:cNvGrpSpPr/>
        <p:nvPr/>
      </p:nvGrpSpPr>
      <p:grpSpPr>
        <a:xfrm>
          <a:off x="0" y="0"/>
          <a:ext cx="0" cy="0"/>
          <a:chOff x="0" y="0"/>
          <a:chExt cx="0" cy="0"/>
        </a:xfrm>
      </p:grpSpPr>
      <p:sp>
        <p:nvSpPr>
          <p:cNvPr id="5714" name="Google Shape;5714;p90"/>
          <p:cNvSpPr txBox="1"/>
          <p:nvPr>
            <p:ph idx="1" type="body"/>
          </p:nvPr>
        </p:nvSpPr>
        <p:spPr>
          <a:xfrm>
            <a:off x="838200" y="1326467"/>
            <a:ext cx="10515600" cy="515585"/>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Clr>
                <a:srgbClr val="000090"/>
              </a:buClr>
              <a:buSzPts val="2800"/>
              <a:buChar char="▪"/>
            </a:pPr>
            <a:r>
              <a:rPr lang="en-US">
                <a:solidFill>
                  <a:srgbClr val="C00000"/>
                </a:solidFill>
                <a:latin typeface="Calibri"/>
                <a:ea typeface="Calibri"/>
                <a:cs typeface="Calibri"/>
                <a:sym typeface="Calibri"/>
              </a:rPr>
              <a:t>match+action: </a:t>
            </a:r>
            <a:r>
              <a:rPr lang="en-US">
                <a:latin typeface="Calibri"/>
                <a:ea typeface="Calibri"/>
                <a:cs typeface="Calibri"/>
                <a:sym typeface="Calibri"/>
              </a:rPr>
              <a:t>abstraction</a:t>
            </a:r>
            <a:r>
              <a:rPr lang="en-US">
                <a:solidFill>
                  <a:srgbClr val="C00000"/>
                </a:solidFill>
                <a:latin typeface="Calibri"/>
                <a:ea typeface="Calibri"/>
                <a:cs typeface="Calibri"/>
                <a:sym typeface="Calibri"/>
              </a:rPr>
              <a:t> </a:t>
            </a:r>
            <a:r>
              <a:rPr lang="en-US">
                <a:latin typeface="Calibri"/>
                <a:ea typeface="Calibri"/>
                <a:cs typeface="Calibri"/>
                <a:sym typeface="Calibri"/>
              </a:rPr>
              <a:t>unifies different kinds of devices</a:t>
            </a:r>
            <a:endParaRPr/>
          </a:p>
        </p:txBody>
      </p:sp>
      <p:sp>
        <p:nvSpPr>
          <p:cNvPr id="5715" name="Google Shape;5715;p90"/>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OpenFlow abstraction</a:t>
            </a:r>
            <a:endParaRPr/>
          </a:p>
        </p:txBody>
      </p:sp>
      <p:sp>
        <p:nvSpPr>
          <p:cNvPr id="5716" name="Google Shape;5716;p90"/>
          <p:cNvSpPr txBox="1"/>
          <p:nvPr/>
        </p:nvSpPr>
        <p:spPr>
          <a:xfrm>
            <a:off x="1447800" y="2185507"/>
            <a:ext cx="4489173" cy="3936999"/>
          </a:xfrm>
          <a:prstGeom prst="rect">
            <a:avLst/>
          </a:prstGeom>
          <a:noFill/>
          <a:ln>
            <a:noFill/>
          </a:ln>
        </p:spPr>
        <p:txBody>
          <a:bodyPr anchorCtr="0" anchor="t" bIns="45700" lIns="91425" spcFirstLastPara="1" rIns="91425" wrap="square" tIns="45700">
            <a:normAutofit/>
          </a:bodyPr>
          <a:lstStyle/>
          <a:p>
            <a:pPr indent="0" lvl="0" marL="130175" marR="0" rtl="0" algn="l">
              <a:lnSpc>
                <a:spcPct val="90000"/>
              </a:lnSpc>
              <a:spcBef>
                <a:spcPts val="0"/>
              </a:spcBef>
              <a:spcAft>
                <a:spcPts val="0"/>
              </a:spcAft>
              <a:buClr>
                <a:srgbClr val="000090"/>
              </a:buClr>
              <a:buSzPts val="3200"/>
              <a:buFont typeface="Noto Sans Symbols"/>
              <a:buNone/>
            </a:pPr>
            <a:r>
              <a:rPr b="0" i="0" lang="en-US" sz="3200" u="none" cap="none" strike="noStrike">
                <a:solidFill>
                  <a:srgbClr val="C00000"/>
                </a:solidFill>
                <a:latin typeface="Calibri"/>
                <a:ea typeface="Calibri"/>
                <a:cs typeface="Calibri"/>
                <a:sym typeface="Calibri"/>
              </a:rPr>
              <a:t>Router</a:t>
            </a:r>
            <a:endParaRPr/>
          </a:p>
          <a:p>
            <a:pPr indent="-215900" lvl="1" marL="677863" marR="0" rtl="0" algn="l">
              <a:lnSpc>
                <a:spcPct val="90000"/>
              </a:lnSpc>
              <a:spcBef>
                <a:spcPts val="0"/>
              </a:spcBef>
              <a:spcAft>
                <a:spcPts val="0"/>
              </a:spcAft>
              <a:buClr>
                <a:srgbClr val="000090"/>
              </a:buClr>
              <a:buSzPts val="2828"/>
              <a:buFont typeface="Arial"/>
              <a:buChar char="•"/>
            </a:pPr>
            <a:r>
              <a:rPr b="0" i="1" lang="en-US" sz="2800" u="none" cap="none" strike="noStrike">
                <a:solidFill>
                  <a:srgbClr val="000090"/>
                </a:solidFill>
                <a:latin typeface="Calibri"/>
                <a:ea typeface="Calibri"/>
                <a:cs typeface="Calibri"/>
                <a:sym typeface="Calibri"/>
              </a:rPr>
              <a:t>match: </a:t>
            </a:r>
            <a:r>
              <a:rPr b="0" i="0" lang="en-US" sz="2800" u="none" cap="none" strike="noStrike">
                <a:solidFill>
                  <a:srgbClr val="000000"/>
                </a:solidFill>
                <a:latin typeface="Calibri"/>
                <a:ea typeface="Calibri"/>
                <a:cs typeface="Calibri"/>
                <a:sym typeface="Calibri"/>
              </a:rPr>
              <a:t>longest destination IP prefix</a:t>
            </a:r>
            <a:endParaRPr/>
          </a:p>
          <a:p>
            <a:pPr indent="-215900" lvl="1" marL="677863" marR="0" rtl="0" algn="l">
              <a:lnSpc>
                <a:spcPct val="90000"/>
              </a:lnSpc>
              <a:spcBef>
                <a:spcPts val="0"/>
              </a:spcBef>
              <a:spcAft>
                <a:spcPts val="0"/>
              </a:spcAft>
              <a:buClr>
                <a:srgbClr val="000090"/>
              </a:buClr>
              <a:buSzPts val="2828"/>
              <a:buFont typeface="Arial"/>
              <a:buChar char="•"/>
            </a:pPr>
            <a:r>
              <a:rPr b="0" i="1" lang="en-US" sz="2800" u="none" cap="none" strike="noStrike">
                <a:solidFill>
                  <a:srgbClr val="000090"/>
                </a:solidFill>
                <a:latin typeface="Calibri"/>
                <a:ea typeface="Calibri"/>
                <a:cs typeface="Calibri"/>
                <a:sym typeface="Calibri"/>
              </a:rPr>
              <a:t>action: </a:t>
            </a:r>
            <a:r>
              <a:rPr b="0" i="0" lang="en-US" sz="2800" u="none" cap="none" strike="noStrike">
                <a:solidFill>
                  <a:srgbClr val="000000"/>
                </a:solidFill>
                <a:latin typeface="Calibri"/>
                <a:ea typeface="Calibri"/>
                <a:cs typeface="Calibri"/>
                <a:sym typeface="Calibri"/>
              </a:rPr>
              <a:t>forward out a link</a:t>
            </a:r>
            <a:endParaRPr/>
          </a:p>
          <a:p>
            <a:pPr indent="0" lvl="0" marL="0" marR="0" rtl="0" algn="l">
              <a:lnSpc>
                <a:spcPct val="90000"/>
              </a:lnSpc>
              <a:spcBef>
                <a:spcPts val="0"/>
              </a:spcBef>
              <a:spcAft>
                <a:spcPts val="0"/>
              </a:spcAft>
              <a:buClr>
                <a:srgbClr val="000090"/>
              </a:buClr>
              <a:buSzPts val="3200"/>
              <a:buFont typeface="Noto Sans Symbols"/>
              <a:buNone/>
            </a:pPr>
            <a:r>
              <a:rPr b="0" i="0" lang="en-US" sz="3200" u="none" cap="none" strike="noStrike">
                <a:solidFill>
                  <a:srgbClr val="C00000"/>
                </a:solidFill>
                <a:latin typeface="Calibri"/>
                <a:ea typeface="Calibri"/>
                <a:cs typeface="Calibri"/>
                <a:sym typeface="Calibri"/>
              </a:rPr>
              <a:t>Switch</a:t>
            </a:r>
            <a:endParaRPr b="0" i="0" sz="2800" u="none" cap="none" strike="noStrike">
              <a:solidFill>
                <a:srgbClr val="C00000"/>
              </a:solidFill>
              <a:latin typeface="Calibri"/>
              <a:ea typeface="Calibri"/>
              <a:cs typeface="Calibri"/>
              <a:sym typeface="Calibri"/>
            </a:endParaRPr>
          </a:p>
          <a:p>
            <a:pPr indent="-215900" lvl="1" marL="677863" marR="0" rtl="0" algn="l">
              <a:lnSpc>
                <a:spcPct val="90000"/>
              </a:lnSpc>
              <a:spcBef>
                <a:spcPts val="0"/>
              </a:spcBef>
              <a:spcAft>
                <a:spcPts val="0"/>
              </a:spcAft>
              <a:buClr>
                <a:srgbClr val="000090"/>
              </a:buClr>
              <a:buSzPts val="2800"/>
              <a:buFont typeface="Arial"/>
              <a:buChar char="•"/>
            </a:pPr>
            <a:r>
              <a:rPr b="0" i="1" lang="en-US" sz="2800" u="none" cap="none" strike="noStrike">
                <a:solidFill>
                  <a:srgbClr val="000090"/>
                </a:solidFill>
                <a:latin typeface="Calibri"/>
                <a:ea typeface="Calibri"/>
                <a:cs typeface="Calibri"/>
                <a:sym typeface="Calibri"/>
              </a:rPr>
              <a:t>match: </a:t>
            </a:r>
            <a:r>
              <a:rPr b="0" i="0" lang="en-US" sz="2800" u="none" cap="none" strike="noStrike">
                <a:solidFill>
                  <a:srgbClr val="000000"/>
                </a:solidFill>
                <a:latin typeface="Calibri"/>
                <a:ea typeface="Calibri"/>
                <a:cs typeface="Calibri"/>
                <a:sym typeface="Calibri"/>
              </a:rPr>
              <a:t>destination MAC address</a:t>
            </a:r>
            <a:endParaRPr/>
          </a:p>
          <a:p>
            <a:pPr indent="-215900" lvl="1" marL="677863" marR="0" rtl="0" algn="l">
              <a:lnSpc>
                <a:spcPct val="90000"/>
              </a:lnSpc>
              <a:spcBef>
                <a:spcPts val="0"/>
              </a:spcBef>
              <a:spcAft>
                <a:spcPts val="0"/>
              </a:spcAft>
              <a:buClr>
                <a:srgbClr val="000090"/>
              </a:buClr>
              <a:buSzPts val="2800"/>
              <a:buFont typeface="Arial"/>
              <a:buChar char="•"/>
            </a:pPr>
            <a:r>
              <a:rPr b="0" i="1" lang="en-US" sz="2800" u="none" cap="none" strike="noStrike">
                <a:solidFill>
                  <a:srgbClr val="000090"/>
                </a:solidFill>
                <a:latin typeface="Calibri"/>
                <a:ea typeface="Calibri"/>
                <a:cs typeface="Calibri"/>
                <a:sym typeface="Calibri"/>
              </a:rPr>
              <a:t>action: </a:t>
            </a:r>
            <a:r>
              <a:rPr b="0" i="0" lang="en-US" sz="2800" u="none" cap="none" strike="noStrike">
                <a:solidFill>
                  <a:srgbClr val="000000"/>
                </a:solidFill>
                <a:latin typeface="Calibri"/>
                <a:ea typeface="Calibri"/>
                <a:cs typeface="Calibri"/>
                <a:sym typeface="Calibri"/>
              </a:rPr>
              <a:t>forward or flood</a:t>
            </a:r>
            <a:endParaRPr/>
          </a:p>
        </p:txBody>
      </p:sp>
      <p:sp>
        <p:nvSpPr>
          <p:cNvPr id="5717" name="Google Shape;5717;p90"/>
          <p:cNvSpPr txBox="1"/>
          <p:nvPr/>
        </p:nvSpPr>
        <p:spPr>
          <a:xfrm>
            <a:off x="6563139" y="2192892"/>
            <a:ext cx="4727714" cy="4648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90"/>
              </a:buClr>
              <a:buSzPts val="3200"/>
              <a:buFont typeface="Noto Sans Symbols"/>
              <a:buNone/>
            </a:pPr>
            <a:r>
              <a:rPr b="0" i="0" lang="en-US" sz="3200" u="none" cap="none" strike="noStrike">
                <a:solidFill>
                  <a:srgbClr val="C00000"/>
                </a:solidFill>
                <a:latin typeface="Calibri"/>
                <a:ea typeface="Calibri"/>
                <a:cs typeface="Calibri"/>
                <a:sym typeface="Calibri"/>
              </a:rPr>
              <a:t>Firewall</a:t>
            </a:r>
            <a:endParaRPr/>
          </a:p>
          <a:p>
            <a:pPr indent="-219075" lvl="1" marL="508000" marR="0" rtl="0" algn="l">
              <a:lnSpc>
                <a:spcPct val="90000"/>
              </a:lnSpc>
              <a:spcBef>
                <a:spcPts val="0"/>
              </a:spcBef>
              <a:spcAft>
                <a:spcPts val="0"/>
              </a:spcAft>
              <a:buClr>
                <a:srgbClr val="000090"/>
              </a:buClr>
              <a:buSzPts val="2800"/>
              <a:buFont typeface="Arial"/>
              <a:buChar char="•"/>
            </a:pPr>
            <a:r>
              <a:rPr b="0" i="1" lang="en-US" sz="2800" u="none" cap="none" strike="noStrike">
                <a:solidFill>
                  <a:srgbClr val="000090"/>
                </a:solidFill>
                <a:latin typeface="Calibri"/>
                <a:ea typeface="Calibri"/>
                <a:cs typeface="Calibri"/>
                <a:sym typeface="Calibri"/>
              </a:rPr>
              <a:t>match</a:t>
            </a:r>
            <a:r>
              <a:rPr b="0" i="0" lang="en-US" sz="2800" u="none" cap="none" strike="noStrike">
                <a:solidFill>
                  <a:srgbClr val="000000"/>
                </a:solidFill>
                <a:latin typeface="Calibri"/>
                <a:ea typeface="Calibri"/>
                <a:cs typeface="Calibri"/>
                <a:sym typeface="Calibri"/>
              </a:rPr>
              <a:t>: IP addresses and TCP/UDP port numbers</a:t>
            </a:r>
            <a:endParaRPr/>
          </a:p>
          <a:p>
            <a:pPr indent="-219075" lvl="1" marL="508000" marR="0" rtl="0" algn="l">
              <a:lnSpc>
                <a:spcPct val="90000"/>
              </a:lnSpc>
              <a:spcBef>
                <a:spcPts val="0"/>
              </a:spcBef>
              <a:spcAft>
                <a:spcPts val="0"/>
              </a:spcAft>
              <a:buClr>
                <a:srgbClr val="000090"/>
              </a:buClr>
              <a:buSzPts val="2800"/>
              <a:buFont typeface="Arial"/>
              <a:buChar char="•"/>
            </a:pPr>
            <a:r>
              <a:rPr b="0" i="1" lang="en-US" sz="2800" u="none" cap="none" strike="noStrike">
                <a:solidFill>
                  <a:srgbClr val="000090"/>
                </a:solidFill>
                <a:latin typeface="Calibri"/>
                <a:ea typeface="Calibri"/>
                <a:cs typeface="Calibri"/>
                <a:sym typeface="Calibri"/>
              </a:rPr>
              <a:t>action: </a:t>
            </a:r>
            <a:r>
              <a:rPr b="0" i="0" lang="en-US" sz="2800" u="none" cap="none" strike="noStrike">
                <a:solidFill>
                  <a:srgbClr val="000000"/>
                </a:solidFill>
                <a:latin typeface="Calibri"/>
                <a:ea typeface="Calibri"/>
                <a:cs typeface="Calibri"/>
                <a:sym typeface="Calibri"/>
              </a:rPr>
              <a:t>permit or deny </a:t>
            </a:r>
            <a:endParaRPr/>
          </a:p>
          <a:p>
            <a:pPr indent="0" lvl="0" marL="0" marR="0" rtl="0" algn="l">
              <a:lnSpc>
                <a:spcPct val="90000"/>
              </a:lnSpc>
              <a:spcBef>
                <a:spcPts val="0"/>
              </a:spcBef>
              <a:spcAft>
                <a:spcPts val="0"/>
              </a:spcAft>
              <a:buClr>
                <a:srgbClr val="000090"/>
              </a:buClr>
              <a:buSzPts val="3200"/>
              <a:buFont typeface="Noto Sans Symbols"/>
              <a:buNone/>
            </a:pPr>
            <a:r>
              <a:t/>
            </a:r>
            <a:endParaRPr b="0" i="0" sz="3200" u="none" cap="none" strike="noStrike">
              <a:solidFill>
                <a:srgbClr val="C00000"/>
              </a:solidFill>
              <a:latin typeface="Calibri"/>
              <a:ea typeface="Calibri"/>
              <a:cs typeface="Calibri"/>
              <a:sym typeface="Calibri"/>
            </a:endParaRPr>
          </a:p>
          <a:p>
            <a:pPr indent="0" lvl="0" marL="0" marR="0" rtl="0" algn="l">
              <a:lnSpc>
                <a:spcPct val="90000"/>
              </a:lnSpc>
              <a:spcBef>
                <a:spcPts val="0"/>
              </a:spcBef>
              <a:spcAft>
                <a:spcPts val="0"/>
              </a:spcAft>
              <a:buClr>
                <a:srgbClr val="000090"/>
              </a:buClr>
              <a:buSzPts val="3200"/>
              <a:buFont typeface="Noto Sans Symbols"/>
              <a:buNone/>
            </a:pPr>
            <a:r>
              <a:rPr b="0" i="0" lang="en-US" sz="3200" u="none" cap="none" strike="noStrike">
                <a:solidFill>
                  <a:srgbClr val="C00000"/>
                </a:solidFill>
                <a:latin typeface="Calibri"/>
                <a:ea typeface="Calibri"/>
                <a:cs typeface="Calibri"/>
                <a:sym typeface="Calibri"/>
              </a:rPr>
              <a:t>NAT</a:t>
            </a:r>
            <a:endParaRPr/>
          </a:p>
          <a:p>
            <a:pPr indent="-230187" lvl="1" marL="519113" marR="0" rtl="0" algn="l">
              <a:lnSpc>
                <a:spcPct val="90000"/>
              </a:lnSpc>
              <a:spcBef>
                <a:spcPts val="0"/>
              </a:spcBef>
              <a:spcAft>
                <a:spcPts val="0"/>
              </a:spcAft>
              <a:buClr>
                <a:srgbClr val="000090"/>
              </a:buClr>
              <a:buSzPts val="2800"/>
              <a:buFont typeface="Arial"/>
              <a:buChar char="•"/>
            </a:pPr>
            <a:r>
              <a:rPr b="0" i="1" lang="en-US" sz="2800" u="none" cap="none" strike="noStrike">
                <a:solidFill>
                  <a:srgbClr val="000090"/>
                </a:solidFill>
                <a:latin typeface="Calibri"/>
                <a:ea typeface="Calibri"/>
                <a:cs typeface="Calibri"/>
                <a:sym typeface="Calibri"/>
              </a:rPr>
              <a:t>match: </a:t>
            </a:r>
            <a:r>
              <a:rPr b="0" i="0" lang="en-US" sz="2800" u="none" cap="none" strike="noStrike">
                <a:solidFill>
                  <a:srgbClr val="000000"/>
                </a:solidFill>
                <a:latin typeface="Calibri"/>
                <a:ea typeface="Calibri"/>
                <a:cs typeface="Calibri"/>
                <a:sym typeface="Calibri"/>
              </a:rPr>
              <a:t>IP address and port</a:t>
            </a:r>
            <a:endParaRPr/>
          </a:p>
          <a:p>
            <a:pPr indent="-230187" lvl="1" marL="519113" marR="0" rtl="0" algn="l">
              <a:lnSpc>
                <a:spcPct val="90000"/>
              </a:lnSpc>
              <a:spcBef>
                <a:spcPts val="0"/>
              </a:spcBef>
              <a:spcAft>
                <a:spcPts val="0"/>
              </a:spcAft>
              <a:buClr>
                <a:srgbClr val="000090"/>
              </a:buClr>
              <a:buSzPts val="2800"/>
              <a:buFont typeface="Arial"/>
              <a:buChar char="•"/>
            </a:pPr>
            <a:r>
              <a:rPr b="0" i="1" lang="en-US" sz="2800" u="none" cap="none" strike="noStrike">
                <a:solidFill>
                  <a:srgbClr val="000090"/>
                </a:solidFill>
                <a:latin typeface="Calibri"/>
                <a:ea typeface="Calibri"/>
                <a:cs typeface="Calibri"/>
                <a:sym typeface="Calibri"/>
              </a:rPr>
              <a:t>action: </a:t>
            </a:r>
            <a:r>
              <a:rPr b="0" i="0" lang="en-US" sz="2800" u="none" cap="none" strike="noStrike">
                <a:solidFill>
                  <a:srgbClr val="000000"/>
                </a:solidFill>
                <a:latin typeface="Calibri"/>
                <a:ea typeface="Calibri"/>
                <a:cs typeface="Calibri"/>
                <a:sym typeface="Calibri"/>
              </a:rPr>
              <a:t>rewrite address and port</a:t>
            </a:r>
            <a:endParaRPr/>
          </a:p>
          <a:p>
            <a:pPr indent="203200" lvl="0" marL="0" marR="0" rtl="0" algn="l">
              <a:lnSpc>
                <a:spcPct val="90000"/>
              </a:lnSpc>
              <a:spcBef>
                <a:spcPts val="0"/>
              </a:spcBef>
              <a:spcAft>
                <a:spcPts val="0"/>
              </a:spcAft>
              <a:buClr>
                <a:srgbClr val="0000A3"/>
              </a:buClr>
              <a:buSzPts val="3200"/>
              <a:buFont typeface="Noto Sans Symbols"/>
              <a:buNone/>
            </a:pPr>
            <a:r>
              <a:t/>
            </a:r>
            <a:endParaRPr b="0" i="0" sz="3200" u="none" cap="none" strike="noStrike">
              <a:solidFill>
                <a:srgbClr val="000000"/>
              </a:solidFill>
              <a:latin typeface="Calibri"/>
              <a:ea typeface="Calibri"/>
              <a:cs typeface="Calibri"/>
              <a:sym typeface="Calibri"/>
            </a:endParaRPr>
          </a:p>
        </p:txBody>
      </p:sp>
      <p:sp>
        <p:nvSpPr>
          <p:cNvPr id="5718" name="Google Shape;5718;p90"/>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3" name="Shape 5723"/>
        <p:cNvGrpSpPr/>
        <p:nvPr/>
      </p:nvGrpSpPr>
      <p:grpSpPr>
        <a:xfrm>
          <a:off x="0" y="0"/>
          <a:ext cx="0" cy="0"/>
          <a:chOff x="0" y="0"/>
          <a:chExt cx="0" cy="0"/>
        </a:xfrm>
      </p:grpSpPr>
      <p:sp>
        <p:nvSpPr>
          <p:cNvPr id="5724" name="Google Shape;5724;p91"/>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OpenFlow example</a:t>
            </a:r>
            <a:endParaRPr/>
          </a:p>
        </p:txBody>
      </p:sp>
      <p:cxnSp>
        <p:nvCxnSpPr>
          <p:cNvPr id="5725" name="Google Shape;5725;p91"/>
          <p:cNvCxnSpPr/>
          <p:nvPr/>
        </p:nvCxnSpPr>
        <p:spPr>
          <a:xfrm>
            <a:off x="4145096" y="2562225"/>
            <a:ext cx="2157412" cy="1846263"/>
          </a:xfrm>
          <a:prstGeom prst="straightConnector1">
            <a:avLst/>
          </a:prstGeom>
          <a:noFill/>
          <a:ln cap="flat" cmpd="sng" w="9525">
            <a:solidFill>
              <a:srgbClr val="000000"/>
            </a:solidFill>
            <a:prstDash val="solid"/>
            <a:round/>
            <a:headEnd len="med" w="med" type="none"/>
            <a:tailEnd len="med" w="med" type="none"/>
          </a:ln>
        </p:spPr>
      </p:cxnSp>
      <p:cxnSp>
        <p:nvCxnSpPr>
          <p:cNvPr id="5726" name="Google Shape;5726;p91"/>
          <p:cNvCxnSpPr/>
          <p:nvPr/>
        </p:nvCxnSpPr>
        <p:spPr>
          <a:xfrm>
            <a:off x="4424496" y="4497388"/>
            <a:ext cx="2046287" cy="0"/>
          </a:xfrm>
          <a:prstGeom prst="straightConnector1">
            <a:avLst/>
          </a:prstGeom>
          <a:noFill/>
          <a:ln cap="flat" cmpd="sng" w="9525">
            <a:solidFill>
              <a:srgbClr val="000000"/>
            </a:solidFill>
            <a:prstDash val="solid"/>
            <a:round/>
            <a:headEnd len="med" w="med" type="none"/>
            <a:tailEnd len="med" w="med" type="none"/>
          </a:ln>
        </p:spPr>
      </p:cxnSp>
      <p:cxnSp>
        <p:nvCxnSpPr>
          <p:cNvPr id="5727" name="Google Shape;5727;p91"/>
          <p:cNvCxnSpPr/>
          <p:nvPr/>
        </p:nvCxnSpPr>
        <p:spPr>
          <a:xfrm>
            <a:off x="4226058" y="2690813"/>
            <a:ext cx="0" cy="1574800"/>
          </a:xfrm>
          <a:prstGeom prst="straightConnector1">
            <a:avLst/>
          </a:prstGeom>
          <a:noFill/>
          <a:ln cap="flat" cmpd="sng" w="9525">
            <a:solidFill>
              <a:srgbClr val="000000"/>
            </a:solidFill>
            <a:prstDash val="solid"/>
            <a:round/>
            <a:headEnd len="med" w="med" type="none"/>
            <a:tailEnd len="med" w="med" type="none"/>
          </a:ln>
        </p:spPr>
      </p:cxnSp>
      <p:cxnSp>
        <p:nvCxnSpPr>
          <p:cNvPr id="5728" name="Google Shape;5728;p91"/>
          <p:cNvCxnSpPr/>
          <p:nvPr/>
        </p:nvCxnSpPr>
        <p:spPr>
          <a:xfrm flipH="1">
            <a:off x="4346708" y="3154363"/>
            <a:ext cx="1477963" cy="1311275"/>
          </a:xfrm>
          <a:prstGeom prst="straightConnector1">
            <a:avLst/>
          </a:prstGeom>
          <a:noFill/>
          <a:ln cap="flat" cmpd="sng" w="12700">
            <a:solidFill>
              <a:srgbClr val="CC0000">
                <a:alpha val="49803"/>
              </a:srgbClr>
            </a:solidFill>
            <a:prstDash val="dash"/>
            <a:round/>
            <a:headEnd len="med" w="med" type="none"/>
            <a:tailEnd len="med" w="med" type="none"/>
          </a:ln>
        </p:spPr>
      </p:cxnSp>
      <p:cxnSp>
        <p:nvCxnSpPr>
          <p:cNvPr id="5729" name="Google Shape;5729;p91"/>
          <p:cNvCxnSpPr/>
          <p:nvPr/>
        </p:nvCxnSpPr>
        <p:spPr>
          <a:xfrm rot="10800000">
            <a:off x="4294321" y="4567238"/>
            <a:ext cx="6350" cy="657225"/>
          </a:xfrm>
          <a:prstGeom prst="straightConnector1">
            <a:avLst/>
          </a:prstGeom>
          <a:noFill/>
          <a:ln cap="flat" cmpd="sng" w="25400">
            <a:solidFill>
              <a:srgbClr val="000000"/>
            </a:solidFill>
            <a:prstDash val="solid"/>
            <a:round/>
            <a:headEnd len="sm" w="sm" type="none"/>
            <a:tailEnd len="sm" w="sm" type="none"/>
          </a:ln>
        </p:spPr>
      </p:cxnSp>
      <p:cxnSp>
        <p:nvCxnSpPr>
          <p:cNvPr id="5730" name="Google Shape;5730;p91"/>
          <p:cNvCxnSpPr/>
          <p:nvPr/>
        </p:nvCxnSpPr>
        <p:spPr>
          <a:xfrm>
            <a:off x="3338646" y="4524375"/>
            <a:ext cx="531812" cy="0"/>
          </a:xfrm>
          <a:prstGeom prst="straightConnector1">
            <a:avLst/>
          </a:prstGeom>
          <a:noFill/>
          <a:ln cap="flat" cmpd="sng" w="25400">
            <a:solidFill>
              <a:srgbClr val="000000"/>
            </a:solidFill>
            <a:prstDash val="solid"/>
            <a:round/>
            <a:headEnd len="sm" w="sm" type="none"/>
            <a:tailEnd len="sm" w="sm" type="none"/>
          </a:ln>
        </p:spPr>
      </p:cxnSp>
      <p:grpSp>
        <p:nvGrpSpPr>
          <p:cNvPr id="5731" name="Google Shape;5731;p91"/>
          <p:cNvGrpSpPr/>
          <p:nvPr/>
        </p:nvGrpSpPr>
        <p:grpSpPr>
          <a:xfrm>
            <a:off x="2740158" y="4043363"/>
            <a:ext cx="757238" cy="628650"/>
            <a:chOff x="-44" y="1473"/>
            <a:chExt cx="981" cy="1105"/>
          </a:xfrm>
        </p:grpSpPr>
        <p:pic>
          <p:nvPicPr>
            <p:cNvPr descr="desktop_computer_stylized_medium" id="5732" name="Google Shape;5732;p9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733" name="Google Shape;5733;p9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5734" name="Google Shape;5734;p91"/>
          <p:cNvGrpSpPr/>
          <p:nvPr/>
        </p:nvGrpSpPr>
        <p:grpSpPr>
          <a:xfrm>
            <a:off x="3803783" y="4892675"/>
            <a:ext cx="757238" cy="628650"/>
            <a:chOff x="188" y="1473"/>
            <a:chExt cx="981" cy="1105"/>
          </a:xfrm>
        </p:grpSpPr>
        <p:pic>
          <p:nvPicPr>
            <p:cNvPr descr="desktop_computer_stylized_medium" id="5735" name="Google Shape;5735;p91"/>
            <p:cNvPicPr preferRelativeResize="0"/>
            <p:nvPr/>
          </p:nvPicPr>
          <p:blipFill rotWithShape="1">
            <a:blip r:embed="rId3">
              <a:alphaModFix/>
            </a:blip>
            <a:srcRect b="0" l="0" r="0" t="0"/>
            <a:stretch/>
          </p:blipFill>
          <p:spPr>
            <a:xfrm flipH="1">
              <a:off x="188" y="1473"/>
              <a:ext cx="981" cy="1105"/>
            </a:xfrm>
            <a:prstGeom prst="rect">
              <a:avLst/>
            </a:prstGeom>
            <a:noFill/>
            <a:ln>
              <a:noFill/>
            </a:ln>
          </p:spPr>
        </p:pic>
        <p:sp>
          <p:nvSpPr>
            <p:cNvPr id="5736" name="Google Shape;5736;p91"/>
            <p:cNvSpPr/>
            <p:nvPr/>
          </p:nvSpPr>
          <p:spPr>
            <a:xfrm flipH="1">
              <a:off x="598" y="1587"/>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5737" name="Google Shape;5737;p91"/>
          <p:cNvSpPr txBox="1"/>
          <p:nvPr/>
        </p:nvSpPr>
        <p:spPr>
          <a:xfrm>
            <a:off x="2145917" y="4216884"/>
            <a:ext cx="833437" cy="7381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h1</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10.1.0.1</a:t>
            </a:r>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8" name="Google Shape;5738;p91"/>
          <p:cNvSpPr txBox="1"/>
          <p:nvPr/>
        </p:nvSpPr>
        <p:spPr>
          <a:xfrm>
            <a:off x="3903312" y="5453407"/>
            <a:ext cx="833438" cy="8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h2</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10.1.0.2</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5739" name="Google Shape;5739;p91"/>
          <p:cNvCxnSpPr/>
          <p:nvPr/>
        </p:nvCxnSpPr>
        <p:spPr>
          <a:xfrm flipH="1" rot="10800000">
            <a:off x="5992946" y="4568825"/>
            <a:ext cx="306387" cy="490538"/>
          </a:xfrm>
          <a:prstGeom prst="straightConnector1">
            <a:avLst/>
          </a:prstGeom>
          <a:noFill/>
          <a:ln cap="flat" cmpd="sng" w="25400">
            <a:solidFill>
              <a:srgbClr val="000000"/>
            </a:solidFill>
            <a:prstDash val="solid"/>
            <a:round/>
            <a:headEnd len="sm" w="sm" type="none"/>
            <a:tailEnd len="sm" w="sm" type="none"/>
          </a:ln>
        </p:spPr>
      </p:cxnSp>
      <p:cxnSp>
        <p:nvCxnSpPr>
          <p:cNvPr id="5740" name="Google Shape;5740;p91"/>
          <p:cNvCxnSpPr/>
          <p:nvPr/>
        </p:nvCxnSpPr>
        <p:spPr>
          <a:xfrm>
            <a:off x="6747008" y="4448175"/>
            <a:ext cx="531813" cy="0"/>
          </a:xfrm>
          <a:prstGeom prst="straightConnector1">
            <a:avLst/>
          </a:prstGeom>
          <a:noFill/>
          <a:ln cap="flat" cmpd="sng" w="25400">
            <a:solidFill>
              <a:srgbClr val="000000"/>
            </a:solidFill>
            <a:prstDash val="solid"/>
            <a:round/>
            <a:headEnd len="sm" w="sm" type="none"/>
            <a:tailEnd len="sm" w="sm" type="none"/>
          </a:ln>
        </p:spPr>
      </p:cxnSp>
      <p:grpSp>
        <p:nvGrpSpPr>
          <p:cNvPr id="5741" name="Google Shape;5741;p91"/>
          <p:cNvGrpSpPr/>
          <p:nvPr/>
        </p:nvGrpSpPr>
        <p:grpSpPr>
          <a:xfrm>
            <a:off x="6953383" y="4221163"/>
            <a:ext cx="757238" cy="628650"/>
            <a:chOff x="-44" y="1473"/>
            <a:chExt cx="981" cy="1105"/>
          </a:xfrm>
        </p:grpSpPr>
        <p:pic>
          <p:nvPicPr>
            <p:cNvPr descr="desktop_computer_stylized_medium" id="5742" name="Google Shape;5742;p9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743" name="Google Shape;5743;p9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5744" name="Google Shape;5744;p91"/>
          <p:cNvGrpSpPr/>
          <p:nvPr/>
        </p:nvGrpSpPr>
        <p:grpSpPr>
          <a:xfrm>
            <a:off x="5475421" y="4835525"/>
            <a:ext cx="757237" cy="628650"/>
            <a:chOff x="-44" y="1473"/>
            <a:chExt cx="981" cy="1105"/>
          </a:xfrm>
        </p:grpSpPr>
        <p:pic>
          <p:nvPicPr>
            <p:cNvPr descr="desktop_computer_stylized_medium" id="5745" name="Google Shape;5745;p9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746" name="Google Shape;5746;p9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5747" name="Google Shape;5747;p91"/>
          <p:cNvSpPr txBox="1"/>
          <p:nvPr/>
        </p:nvSpPr>
        <p:spPr>
          <a:xfrm>
            <a:off x="7645947" y="4249738"/>
            <a:ext cx="833438" cy="8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h4</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10.2.0.4</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48" name="Google Shape;5748;p91"/>
          <p:cNvSpPr txBox="1"/>
          <p:nvPr/>
        </p:nvSpPr>
        <p:spPr>
          <a:xfrm>
            <a:off x="5524907" y="5349807"/>
            <a:ext cx="833438" cy="8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h3</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10.2.0.3</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5749" name="Google Shape;5749;p91"/>
          <p:cNvCxnSpPr/>
          <p:nvPr/>
        </p:nvCxnSpPr>
        <p:spPr>
          <a:xfrm>
            <a:off x="3349758" y="2681288"/>
            <a:ext cx="706438" cy="0"/>
          </a:xfrm>
          <a:prstGeom prst="straightConnector1">
            <a:avLst/>
          </a:prstGeom>
          <a:noFill/>
          <a:ln cap="flat" cmpd="sng" w="25400">
            <a:solidFill>
              <a:srgbClr val="000000"/>
            </a:solidFill>
            <a:prstDash val="solid"/>
            <a:round/>
            <a:headEnd len="sm" w="sm" type="none"/>
            <a:tailEnd len="sm" w="sm" type="none"/>
          </a:ln>
        </p:spPr>
      </p:cxnSp>
      <p:cxnSp>
        <p:nvCxnSpPr>
          <p:cNvPr id="5750" name="Google Shape;5750;p91"/>
          <p:cNvCxnSpPr/>
          <p:nvPr/>
        </p:nvCxnSpPr>
        <p:spPr>
          <a:xfrm rot="10800000">
            <a:off x="4327658" y="2014538"/>
            <a:ext cx="0" cy="474662"/>
          </a:xfrm>
          <a:prstGeom prst="straightConnector1">
            <a:avLst/>
          </a:prstGeom>
          <a:noFill/>
          <a:ln cap="flat" cmpd="sng" w="25400">
            <a:solidFill>
              <a:srgbClr val="000000"/>
            </a:solidFill>
            <a:prstDash val="solid"/>
            <a:round/>
            <a:headEnd len="sm" w="sm" type="none"/>
            <a:tailEnd len="sm" w="sm" type="none"/>
          </a:ln>
        </p:spPr>
      </p:cxnSp>
      <p:grpSp>
        <p:nvGrpSpPr>
          <p:cNvPr id="5751" name="Google Shape;5751;p91"/>
          <p:cNvGrpSpPr/>
          <p:nvPr/>
        </p:nvGrpSpPr>
        <p:grpSpPr>
          <a:xfrm>
            <a:off x="3846646" y="1622425"/>
            <a:ext cx="757237" cy="628650"/>
            <a:chOff x="-44" y="1473"/>
            <a:chExt cx="981" cy="1105"/>
          </a:xfrm>
        </p:grpSpPr>
        <p:pic>
          <p:nvPicPr>
            <p:cNvPr descr="desktop_computer_stylized_medium" id="5752" name="Google Shape;5752;p9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753" name="Google Shape;5753;p9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5754" name="Google Shape;5754;p91"/>
          <p:cNvGrpSpPr/>
          <p:nvPr/>
        </p:nvGrpSpPr>
        <p:grpSpPr>
          <a:xfrm>
            <a:off x="2792546" y="2561879"/>
            <a:ext cx="757237" cy="628650"/>
            <a:chOff x="-44" y="1473"/>
            <a:chExt cx="981" cy="1105"/>
          </a:xfrm>
        </p:grpSpPr>
        <p:pic>
          <p:nvPicPr>
            <p:cNvPr descr="desktop_computer_stylized_medium" id="5755" name="Google Shape;5755;p91"/>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756" name="Google Shape;5756;p91"/>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5757" name="Google Shape;5757;p91"/>
          <p:cNvSpPr txBox="1"/>
          <p:nvPr/>
        </p:nvSpPr>
        <p:spPr>
          <a:xfrm>
            <a:off x="2881446" y="3065116"/>
            <a:ext cx="833437"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h5</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10.3.0.5</a:t>
            </a:r>
            <a:endParaRPr/>
          </a:p>
        </p:txBody>
      </p:sp>
      <p:sp>
        <p:nvSpPr>
          <p:cNvPr id="5758" name="Google Shape;5758;p91"/>
          <p:cNvSpPr txBox="1"/>
          <p:nvPr/>
        </p:nvSpPr>
        <p:spPr>
          <a:xfrm>
            <a:off x="4289558" y="3949700"/>
            <a:ext cx="428625"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Arial"/>
              <a:buNone/>
            </a:pPr>
            <a:r>
              <a:rPr b="0" i="0" lang="en-US" sz="1800" u="none" cap="none" strike="noStrike">
                <a:solidFill>
                  <a:srgbClr val="C00000"/>
                </a:solidFill>
                <a:latin typeface="Arial"/>
                <a:ea typeface="Arial"/>
                <a:cs typeface="Arial"/>
                <a:sym typeface="Arial"/>
              </a:rPr>
              <a:t>s1</a:t>
            </a:r>
            <a:endParaRPr/>
          </a:p>
        </p:txBody>
      </p:sp>
      <p:sp>
        <p:nvSpPr>
          <p:cNvPr id="5759" name="Google Shape;5759;p91"/>
          <p:cNvSpPr txBox="1"/>
          <p:nvPr/>
        </p:nvSpPr>
        <p:spPr>
          <a:xfrm>
            <a:off x="6450146" y="3976688"/>
            <a:ext cx="4286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Arial"/>
              <a:buNone/>
            </a:pPr>
            <a:r>
              <a:rPr b="0" i="0" lang="en-US" sz="1800" u="none" cap="none" strike="noStrike">
                <a:solidFill>
                  <a:srgbClr val="C00000"/>
                </a:solidFill>
                <a:latin typeface="Arial"/>
                <a:ea typeface="Arial"/>
                <a:cs typeface="Arial"/>
                <a:sym typeface="Arial"/>
              </a:rPr>
              <a:t>s2</a:t>
            </a:r>
            <a:endParaRPr/>
          </a:p>
        </p:txBody>
      </p:sp>
      <p:sp>
        <p:nvSpPr>
          <p:cNvPr id="5760" name="Google Shape;5760;p91"/>
          <p:cNvSpPr txBox="1"/>
          <p:nvPr/>
        </p:nvSpPr>
        <p:spPr>
          <a:xfrm>
            <a:off x="4507046" y="2168525"/>
            <a:ext cx="428625"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Arial"/>
              <a:buNone/>
            </a:pPr>
            <a:r>
              <a:rPr b="0" i="0" lang="en-US" sz="1800" u="none" cap="none" strike="noStrike">
                <a:solidFill>
                  <a:srgbClr val="C00000"/>
                </a:solidFill>
                <a:latin typeface="Arial"/>
                <a:ea typeface="Arial"/>
                <a:cs typeface="Arial"/>
                <a:sym typeface="Arial"/>
              </a:rPr>
              <a:t>s3</a:t>
            </a:r>
            <a:endParaRPr/>
          </a:p>
        </p:txBody>
      </p:sp>
      <p:cxnSp>
        <p:nvCxnSpPr>
          <p:cNvPr id="5761" name="Google Shape;5761;p91"/>
          <p:cNvCxnSpPr/>
          <p:nvPr/>
        </p:nvCxnSpPr>
        <p:spPr>
          <a:xfrm>
            <a:off x="4346708" y="2871788"/>
            <a:ext cx="1392238" cy="219075"/>
          </a:xfrm>
          <a:prstGeom prst="straightConnector1">
            <a:avLst/>
          </a:prstGeom>
          <a:noFill/>
          <a:ln cap="flat" cmpd="sng" w="12700">
            <a:solidFill>
              <a:srgbClr val="CC0000">
                <a:alpha val="49803"/>
              </a:srgbClr>
            </a:solidFill>
            <a:prstDash val="dash"/>
            <a:round/>
            <a:headEnd len="med" w="med" type="none"/>
            <a:tailEnd len="med" w="med" type="none"/>
          </a:ln>
        </p:spPr>
      </p:cxnSp>
      <p:cxnSp>
        <p:nvCxnSpPr>
          <p:cNvPr id="5762" name="Google Shape;5762;p91"/>
          <p:cNvCxnSpPr/>
          <p:nvPr/>
        </p:nvCxnSpPr>
        <p:spPr>
          <a:xfrm>
            <a:off x="5824671" y="3154363"/>
            <a:ext cx="533400" cy="976312"/>
          </a:xfrm>
          <a:prstGeom prst="straightConnector1">
            <a:avLst/>
          </a:prstGeom>
          <a:noFill/>
          <a:ln cap="flat" cmpd="sng" w="12700">
            <a:solidFill>
              <a:srgbClr val="CC0000">
                <a:alpha val="49803"/>
              </a:srgbClr>
            </a:solidFill>
            <a:prstDash val="dash"/>
            <a:round/>
            <a:headEnd len="med" w="med" type="none"/>
            <a:tailEnd len="med" w="med" type="none"/>
          </a:ln>
        </p:spPr>
      </p:cxnSp>
      <p:sp>
        <p:nvSpPr>
          <p:cNvPr id="5763" name="Google Shape;5763;p91"/>
          <p:cNvSpPr txBox="1"/>
          <p:nvPr/>
        </p:nvSpPr>
        <p:spPr>
          <a:xfrm>
            <a:off x="4118108" y="2173288"/>
            <a:ext cx="271463"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p:txBody>
      </p:sp>
      <p:sp>
        <p:nvSpPr>
          <p:cNvPr id="5764" name="Google Shape;5764;p91"/>
          <p:cNvSpPr txBox="1"/>
          <p:nvPr/>
        </p:nvSpPr>
        <p:spPr>
          <a:xfrm>
            <a:off x="3649796" y="2419350"/>
            <a:ext cx="27305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p:txBody>
      </p:sp>
      <p:sp>
        <p:nvSpPr>
          <p:cNvPr id="5765" name="Google Shape;5765;p91"/>
          <p:cNvSpPr txBox="1"/>
          <p:nvPr/>
        </p:nvSpPr>
        <p:spPr>
          <a:xfrm>
            <a:off x="4018096" y="2790894"/>
            <a:ext cx="269875"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p:txBody>
      </p:sp>
      <p:sp>
        <p:nvSpPr>
          <p:cNvPr id="5766" name="Google Shape;5766;p91"/>
          <p:cNvSpPr txBox="1"/>
          <p:nvPr/>
        </p:nvSpPr>
        <p:spPr>
          <a:xfrm>
            <a:off x="4495933" y="2687638"/>
            <a:ext cx="274638"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p:txBody>
      </p:sp>
      <p:sp>
        <p:nvSpPr>
          <p:cNvPr id="5767" name="Google Shape;5767;p91"/>
          <p:cNvSpPr txBox="1"/>
          <p:nvPr/>
        </p:nvSpPr>
        <p:spPr>
          <a:xfrm>
            <a:off x="4021271" y="4006850"/>
            <a:ext cx="26987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p:txBody>
      </p:sp>
      <p:sp>
        <p:nvSpPr>
          <p:cNvPr id="5768" name="Google Shape;5768;p91"/>
          <p:cNvSpPr txBox="1"/>
          <p:nvPr/>
        </p:nvSpPr>
        <p:spPr>
          <a:xfrm>
            <a:off x="3664083" y="4276725"/>
            <a:ext cx="27463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p:txBody>
      </p:sp>
      <p:sp>
        <p:nvSpPr>
          <p:cNvPr id="5769" name="Google Shape;5769;p91"/>
          <p:cNvSpPr txBox="1"/>
          <p:nvPr/>
        </p:nvSpPr>
        <p:spPr>
          <a:xfrm>
            <a:off x="4046671" y="4624388"/>
            <a:ext cx="26987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p:txBody>
      </p:sp>
      <p:sp>
        <p:nvSpPr>
          <p:cNvPr id="5770" name="Google Shape;5770;p91"/>
          <p:cNvSpPr txBox="1"/>
          <p:nvPr/>
        </p:nvSpPr>
        <p:spPr>
          <a:xfrm>
            <a:off x="4554671" y="4437063"/>
            <a:ext cx="273050"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p:txBody>
      </p:sp>
      <p:sp>
        <p:nvSpPr>
          <p:cNvPr id="5771" name="Google Shape;5771;p91"/>
          <p:cNvSpPr txBox="1"/>
          <p:nvPr/>
        </p:nvSpPr>
        <p:spPr>
          <a:xfrm>
            <a:off x="5811971" y="4089400"/>
            <a:ext cx="269875"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p:txBody>
      </p:sp>
      <p:sp>
        <p:nvSpPr>
          <p:cNvPr id="5772" name="Google Shape;5772;p91"/>
          <p:cNvSpPr txBox="1"/>
          <p:nvPr/>
        </p:nvSpPr>
        <p:spPr>
          <a:xfrm>
            <a:off x="5783396" y="4437063"/>
            <a:ext cx="2746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p:txBody>
      </p:sp>
      <p:sp>
        <p:nvSpPr>
          <p:cNvPr id="5773" name="Google Shape;5773;p91"/>
          <p:cNvSpPr txBox="1"/>
          <p:nvPr/>
        </p:nvSpPr>
        <p:spPr>
          <a:xfrm>
            <a:off x="6150108" y="4641850"/>
            <a:ext cx="269875"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p:txBody>
      </p:sp>
      <p:sp>
        <p:nvSpPr>
          <p:cNvPr id="5774" name="Google Shape;5774;p91"/>
          <p:cNvSpPr txBox="1"/>
          <p:nvPr/>
        </p:nvSpPr>
        <p:spPr>
          <a:xfrm>
            <a:off x="6708908" y="4394200"/>
            <a:ext cx="27463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p:txBody>
      </p:sp>
      <p:sp>
        <p:nvSpPr>
          <p:cNvPr id="5775" name="Google Shape;5775;p91"/>
          <p:cNvSpPr txBox="1"/>
          <p:nvPr/>
        </p:nvSpPr>
        <p:spPr>
          <a:xfrm>
            <a:off x="4469291" y="1666393"/>
            <a:ext cx="835025"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h6</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10.3.0.6</a:t>
            </a:r>
            <a:endParaRPr/>
          </a:p>
        </p:txBody>
      </p:sp>
      <p:grpSp>
        <p:nvGrpSpPr>
          <p:cNvPr id="5776" name="Google Shape;5776;p91"/>
          <p:cNvGrpSpPr/>
          <p:nvPr/>
        </p:nvGrpSpPr>
        <p:grpSpPr>
          <a:xfrm>
            <a:off x="5400808" y="1862138"/>
            <a:ext cx="1270000" cy="1482725"/>
            <a:chOff x="5418667" y="1587500"/>
            <a:chExt cx="1270000" cy="1481667"/>
          </a:xfrm>
        </p:grpSpPr>
        <p:grpSp>
          <p:nvGrpSpPr>
            <p:cNvPr id="5777" name="Google Shape;5777;p91"/>
            <p:cNvGrpSpPr/>
            <p:nvPr/>
          </p:nvGrpSpPr>
          <p:grpSpPr>
            <a:xfrm>
              <a:off x="5440087" y="1742411"/>
              <a:ext cx="1047344" cy="1163369"/>
              <a:chOff x="5440087" y="1742411"/>
              <a:chExt cx="1047344" cy="1163369"/>
            </a:xfrm>
          </p:grpSpPr>
          <p:grpSp>
            <p:nvGrpSpPr>
              <p:cNvPr id="5778" name="Google Shape;5778;p91"/>
              <p:cNvGrpSpPr/>
              <p:nvPr/>
            </p:nvGrpSpPr>
            <p:grpSpPr>
              <a:xfrm>
                <a:off x="5838397" y="2273382"/>
                <a:ext cx="350328" cy="632398"/>
                <a:chOff x="4140" y="429"/>
                <a:chExt cx="1425" cy="2396"/>
              </a:xfrm>
            </p:grpSpPr>
            <p:sp>
              <p:nvSpPr>
                <p:cNvPr id="5779" name="Google Shape;5779;p9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780" name="Google Shape;5780;p91"/>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81" name="Google Shape;5781;p9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782" name="Google Shape;5782;p9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783" name="Google Shape;5783;p91"/>
                <p:cNvSpPr/>
                <p:nvPr/>
              </p:nvSpPr>
              <p:spPr>
                <a:xfrm>
                  <a:off x="4210" y="690"/>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784" name="Google Shape;5784;p91"/>
                <p:cNvGrpSpPr/>
                <p:nvPr/>
              </p:nvGrpSpPr>
              <p:grpSpPr>
                <a:xfrm>
                  <a:off x="4748" y="666"/>
                  <a:ext cx="578" cy="150"/>
                  <a:chOff x="613" y="2566"/>
                  <a:chExt cx="721" cy="144"/>
                </a:xfrm>
              </p:grpSpPr>
              <p:sp>
                <p:nvSpPr>
                  <p:cNvPr id="5785" name="Google Shape;5785;p91"/>
                  <p:cNvSpPr/>
                  <p:nvPr/>
                </p:nvSpPr>
                <p:spPr>
                  <a:xfrm>
                    <a:off x="613" y="2566"/>
                    <a:ext cx="721" cy="14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86" name="Google Shape;5786;p91"/>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787" name="Google Shape;5787;p91"/>
                <p:cNvSpPr/>
                <p:nvPr/>
              </p:nvSpPr>
              <p:spPr>
                <a:xfrm>
                  <a:off x="4220" y="1022"/>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788" name="Google Shape;5788;p91"/>
                <p:cNvGrpSpPr/>
                <p:nvPr/>
              </p:nvGrpSpPr>
              <p:grpSpPr>
                <a:xfrm>
                  <a:off x="4748" y="990"/>
                  <a:ext cx="578" cy="134"/>
                  <a:chOff x="615" y="2564"/>
                  <a:chExt cx="721" cy="139"/>
                </a:xfrm>
              </p:grpSpPr>
              <p:sp>
                <p:nvSpPr>
                  <p:cNvPr id="5789" name="Google Shape;5789;p91"/>
                  <p:cNvSpPr/>
                  <p:nvPr/>
                </p:nvSpPr>
                <p:spPr>
                  <a:xfrm>
                    <a:off x="615" y="2564"/>
                    <a:ext cx="721"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90" name="Google Shape;5790;p91"/>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791" name="Google Shape;5791;p91"/>
                <p:cNvSpPr/>
                <p:nvPr/>
              </p:nvSpPr>
              <p:spPr>
                <a:xfrm>
                  <a:off x="4220" y="1354"/>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92" name="Google Shape;5792;p91"/>
                <p:cNvSpPr/>
                <p:nvPr/>
              </p:nvSpPr>
              <p:spPr>
                <a:xfrm>
                  <a:off x="4230" y="1655"/>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793" name="Google Shape;5793;p91"/>
                <p:cNvGrpSpPr/>
                <p:nvPr/>
              </p:nvGrpSpPr>
              <p:grpSpPr>
                <a:xfrm>
                  <a:off x="4738" y="1647"/>
                  <a:ext cx="578" cy="135"/>
                  <a:chOff x="618" y="2586"/>
                  <a:chExt cx="720" cy="124"/>
                </a:xfrm>
              </p:grpSpPr>
              <p:sp>
                <p:nvSpPr>
                  <p:cNvPr id="5794" name="Google Shape;5794;p91"/>
                  <p:cNvSpPr/>
                  <p:nvPr/>
                </p:nvSpPr>
                <p:spPr>
                  <a:xfrm>
                    <a:off x="618" y="2586"/>
                    <a:ext cx="720" cy="12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95" name="Google Shape;5795;p91"/>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796" name="Google Shape;5796;p9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5797" name="Google Shape;5797;p91"/>
                <p:cNvGrpSpPr/>
                <p:nvPr/>
              </p:nvGrpSpPr>
              <p:grpSpPr>
                <a:xfrm>
                  <a:off x="4738" y="1330"/>
                  <a:ext cx="588" cy="134"/>
                  <a:chOff x="613" y="2571"/>
                  <a:chExt cx="732" cy="134"/>
                </a:xfrm>
              </p:grpSpPr>
              <p:sp>
                <p:nvSpPr>
                  <p:cNvPr id="5798" name="Google Shape;5798;p91"/>
                  <p:cNvSpPr/>
                  <p:nvPr/>
                </p:nvSpPr>
                <p:spPr>
                  <a:xfrm>
                    <a:off x="613" y="2571"/>
                    <a:ext cx="732" cy="13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99" name="Google Shape;5799;p91"/>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00" name="Google Shape;5800;p91"/>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01" name="Google Shape;5801;p9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802" name="Google Shape;5802;p9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803" name="Google Shape;5803;p91"/>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04" name="Google Shape;5804;p9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805" name="Google Shape;5805;p91"/>
                <p:cNvSpPr/>
                <p:nvPr/>
              </p:nvSpPr>
              <p:spPr>
                <a:xfrm>
                  <a:off x="4140" y="2675"/>
                  <a:ext cx="1196" cy="150"/>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06" name="Google Shape;5806;p91"/>
                <p:cNvSpPr/>
                <p:nvPr/>
              </p:nvSpPr>
              <p:spPr>
                <a:xfrm>
                  <a:off x="4210" y="2714"/>
                  <a:ext cx="1066" cy="79"/>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07" name="Google Shape;5807;p91"/>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08" name="Google Shape;5808;p91"/>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5809" name="Google Shape;5809;p91"/>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10" name="Google Shape;5810;p91"/>
                <p:cNvSpPr/>
                <p:nvPr/>
              </p:nvSpPr>
              <p:spPr>
                <a:xfrm>
                  <a:off x="5067" y="1837"/>
                  <a:ext cx="80" cy="759"/>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pic>
            <p:nvPicPr>
              <p:cNvPr id="5811" name="Google Shape;5811;p91"/>
              <p:cNvPicPr preferRelativeResize="0"/>
              <p:nvPr/>
            </p:nvPicPr>
            <p:blipFill rotWithShape="1">
              <a:blip r:embed="rId4">
                <a:alphaModFix/>
              </a:blip>
              <a:srcRect b="0" l="0" r="0" t="0"/>
              <a:stretch/>
            </p:blipFill>
            <p:spPr>
              <a:xfrm>
                <a:off x="5440087" y="1742411"/>
                <a:ext cx="1039824" cy="309703"/>
              </a:xfrm>
              <a:prstGeom prst="rect">
                <a:avLst/>
              </a:prstGeom>
              <a:noFill/>
              <a:ln>
                <a:noFill/>
              </a:ln>
            </p:spPr>
          </p:pic>
          <p:sp>
            <p:nvSpPr>
              <p:cNvPr id="5812" name="Google Shape;5812;p91"/>
              <p:cNvSpPr txBox="1"/>
              <p:nvPr/>
            </p:nvSpPr>
            <p:spPr>
              <a:xfrm>
                <a:off x="5558972" y="1947149"/>
                <a:ext cx="928459"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controller</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13" name="Google Shape;5813;p91"/>
            <p:cNvSpPr/>
            <p:nvPr/>
          </p:nvSpPr>
          <p:spPr>
            <a:xfrm>
              <a:off x="5418667" y="1587500"/>
              <a:ext cx="1270000" cy="1481667"/>
            </a:xfrm>
            <a:prstGeom prst="rect">
              <a:avLst/>
            </a:prstGeom>
            <a:solidFill>
              <a:srgbClr val="FFFFFF">
                <a:alpha val="6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814" name="Google Shape;5814;p91"/>
          <p:cNvSpPr txBox="1"/>
          <p:nvPr/>
        </p:nvSpPr>
        <p:spPr>
          <a:xfrm>
            <a:off x="7200353" y="1519586"/>
            <a:ext cx="4619940" cy="2111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Orchestrated tables can create </a:t>
            </a:r>
            <a:r>
              <a:rPr b="0" i="1" lang="en-US" sz="2800" u="none" cap="none" strike="noStrike">
                <a:solidFill>
                  <a:srgbClr val="CC0000"/>
                </a:solidFill>
                <a:latin typeface="Calibri"/>
                <a:ea typeface="Calibri"/>
                <a:cs typeface="Calibri"/>
                <a:sym typeface="Calibri"/>
              </a:rPr>
              <a:t>network-wide</a:t>
            </a:r>
            <a:r>
              <a:rPr b="0" i="0" lang="en-US" sz="2800" u="none" cap="none" strike="noStrike">
                <a:solidFill>
                  <a:srgbClr val="CC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behavior, e.g.,:</a:t>
            </a:r>
            <a:endParaRPr/>
          </a:p>
          <a:p>
            <a:pPr indent="-225425" lvl="0" marL="342900" marR="0" rtl="0" algn="l">
              <a:lnSpc>
                <a:spcPct val="90000"/>
              </a:lnSpc>
              <a:spcBef>
                <a:spcPts val="600"/>
              </a:spcBef>
              <a:spcAft>
                <a:spcPts val="0"/>
              </a:spcAft>
              <a:buClr>
                <a:srgbClr val="0000A8"/>
              </a:buClr>
              <a:buSzPts val="2600"/>
              <a:buFont typeface="Noto Sans Symbols"/>
              <a:buChar char="▪"/>
            </a:pPr>
            <a:r>
              <a:rPr b="0" i="0" lang="en-US" sz="2600" u="none" cap="none" strike="noStrike">
                <a:solidFill>
                  <a:srgbClr val="000000"/>
                </a:solidFill>
                <a:latin typeface="Calibri"/>
                <a:ea typeface="Calibri"/>
                <a:cs typeface="Calibri"/>
                <a:sym typeface="Calibri"/>
              </a:rPr>
              <a:t>datagrams from hosts h5 and h6 should be sent to h3 or h4, via s1 and from there to s2</a:t>
            </a:r>
            <a:endParaRPr/>
          </a:p>
        </p:txBody>
      </p:sp>
      <p:grpSp>
        <p:nvGrpSpPr>
          <p:cNvPr id="5815" name="Google Shape;5815;p91"/>
          <p:cNvGrpSpPr/>
          <p:nvPr/>
        </p:nvGrpSpPr>
        <p:grpSpPr>
          <a:xfrm>
            <a:off x="3869633" y="4253948"/>
            <a:ext cx="728870" cy="410817"/>
            <a:chOff x="7493876" y="2774731"/>
            <a:chExt cx="1481958" cy="894622"/>
          </a:xfrm>
        </p:grpSpPr>
        <p:sp>
          <p:nvSpPr>
            <p:cNvPr id="5816" name="Google Shape;5816;p9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817" name="Google Shape;5817;p91"/>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818" name="Google Shape;5818;p91"/>
            <p:cNvGrpSpPr/>
            <p:nvPr/>
          </p:nvGrpSpPr>
          <p:grpSpPr>
            <a:xfrm>
              <a:off x="7713663" y="2848339"/>
              <a:ext cx="1042107" cy="425543"/>
              <a:chOff x="7786941" y="2884917"/>
              <a:chExt cx="897649" cy="353919"/>
            </a:xfrm>
          </p:grpSpPr>
          <p:sp>
            <p:nvSpPr>
              <p:cNvPr id="5819" name="Google Shape;5819;p9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20" name="Google Shape;5820;p9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21" name="Google Shape;5821;p9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22" name="Google Shape;5822;p9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823" name="Google Shape;5823;p91"/>
          <p:cNvGrpSpPr/>
          <p:nvPr/>
        </p:nvGrpSpPr>
        <p:grpSpPr>
          <a:xfrm>
            <a:off x="6009859" y="4287078"/>
            <a:ext cx="728870" cy="410817"/>
            <a:chOff x="7493876" y="2774731"/>
            <a:chExt cx="1481958" cy="894622"/>
          </a:xfrm>
        </p:grpSpPr>
        <p:sp>
          <p:nvSpPr>
            <p:cNvPr id="5824" name="Google Shape;5824;p9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825" name="Google Shape;5825;p91"/>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826" name="Google Shape;5826;p91"/>
            <p:cNvGrpSpPr/>
            <p:nvPr/>
          </p:nvGrpSpPr>
          <p:grpSpPr>
            <a:xfrm>
              <a:off x="7713663" y="2848339"/>
              <a:ext cx="1042107" cy="425543"/>
              <a:chOff x="7786941" y="2884917"/>
              <a:chExt cx="897649" cy="353919"/>
            </a:xfrm>
          </p:grpSpPr>
          <p:sp>
            <p:nvSpPr>
              <p:cNvPr id="5827" name="Google Shape;5827;p9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28" name="Google Shape;5828;p9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29" name="Google Shape;5829;p9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30" name="Google Shape;5830;p9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831" name="Google Shape;5831;p91"/>
          <p:cNvGrpSpPr/>
          <p:nvPr/>
        </p:nvGrpSpPr>
        <p:grpSpPr>
          <a:xfrm>
            <a:off x="3882885" y="2411896"/>
            <a:ext cx="728870" cy="410817"/>
            <a:chOff x="7493876" y="2774731"/>
            <a:chExt cx="1481958" cy="894622"/>
          </a:xfrm>
        </p:grpSpPr>
        <p:sp>
          <p:nvSpPr>
            <p:cNvPr id="5832" name="Google Shape;5832;p9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833" name="Google Shape;5833;p91"/>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834" name="Google Shape;5834;p91"/>
            <p:cNvGrpSpPr/>
            <p:nvPr/>
          </p:nvGrpSpPr>
          <p:grpSpPr>
            <a:xfrm>
              <a:off x="7713663" y="2848339"/>
              <a:ext cx="1042107" cy="425543"/>
              <a:chOff x="7786941" y="2884917"/>
              <a:chExt cx="897649" cy="353919"/>
            </a:xfrm>
          </p:grpSpPr>
          <p:sp>
            <p:nvSpPr>
              <p:cNvPr id="5835" name="Google Shape;5835;p9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36" name="Google Shape;5836;p9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37" name="Google Shape;5837;p9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38" name="Google Shape;5838;p9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839" name="Google Shape;5839;p91"/>
          <p:cNvGrpSpPr/>
          <p:nvPr/>
        </p:nvGrpSpPr>
        <p:grpSpPr>
          <a:xfrm>
            <a:off x="3414532" y="2789499"/>
            <a:ext cx="3842795" cy="2465405"/>
            <a:chOff x="3414532" y="2693870"/>
            <a:chExt cx="3842795" cy="2595759"/>
          </a:xfrm>
        </p:grpSpPr>
        <p:sp>
          <p:nvSpPr>
            <p:cNvPr id="5840" name="Google Shape;5840;p91"/>
            <p:cNvSpPr/>
            <p:nvPr/>
          </p:nvSpPr>
          <p:spPr>
            <a:xfrm>
              <a:off x="3414532" y="2693870"/>
              <a:ext cx="3842795" cy="2040239"/>
            </a:xfrm>
            <a:custGeom>
              <a:rect b="b" l="l" r="r" t="t"/>
              <a:pathLst>
                <a:path extrusionOk="0" h="2040239" w="3842795">
                  <a:moveTo>
                    <a:pt x="0" y="3032"/>
                  </a:moveTo>
                  <a:cubicBezTo>
                    <a:pt x="381965" y="14606"/>
                    <a:pt x="571192" y="-50652"/>
                    <a:pt x="658002" y="119110"/>
                  </a:cubicBezTo>
                  <a:cubicBezTo>
                    <a:pt x="744812" y="288872"/>
                    <a:pt x="538223" y="1604196"/>
                    <a:pt x="729205" y="1924429"/>
                  </a:cubicBezTo>
                  <a:cubicBezTo>
                    <a:pt x="844952" y="2152065"/>
                    <a:pt x="2812648" y="1974585"/>
                    <a:pt x="3842795" y="1970727"/>
                  </a:cubicBezTo>
                </a:path>
              </a:pathLst>
            </a:custGeom>
            <a:noFill/>
            <a:ln cap="flat" cmpd="sng" w="730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41" name="Google Shape;5841;p91"/>
            <p:cNvSpPr/>
            <p:nvPr/>
          </p:nvSpPr>
          <p:spPr>
            <a:xfrm>
              <a:off x="5465338" y="4722802"/>
              <a:ext cx="823595" cy="566827"/>
            </a:xfrm>
            <a:custGeom>
              <a:rect b="b" l="l" r="r" t="t"/>
              <a:pathLst>
                <a:path extrusionOk="0" h="566827" w="823595">
                  <a:moveTo>
                    <a:pt x="0" y="0"/>
                  </a:moveTo>
                  <a:cubicBezTo>
                    <a:pt x="281651" y="46299"/>
                    <a:pt x="669592" y="55668"/>
                    <a:pt x="784991" y="150139"/>
                  </a:cubicBezTo>
                  <a:cubicBezTo>
                    <a:pt x="900390" y="244610"/>
                    <a:pt x="723260" y="427931"/>
                    <a:pt x="692394" y="566827"/>
                  </a:cubicBezTo>
                </a:path>
              </a:pathLst>
            </a:custGeom>
            <a:noFill/>
            <a:ln cap="flat" cmpd="sng" w="730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5842" name="Google Shape;5842;p91"/>
          <p:cNvGrpSpPr/>
          <p:nvPr/>
        </p:nvGrpSpPr>
        <p:grpSpPr>
          <a:xfrm>
            <a:off x="4311464" y="1958381"/>
            <a:ext cx="3143235" cy="3158697"/>
            <a:chOff x="4114093" y="2303316"/>
            <a:chExt cx="3143235" cy="3158697"/>
          </a:xfrm>
        </p:grpSpPr>
        <p:sp>
          <p:nvSpPr>
            <p:cNvPr id="5843" name="Google Shape;5843;p91"/>
            <p:cNvSpPr/>
            <p:nvPr/>
          </p:nvSpPr>
          <p:spPr>
            <a:xfrm>
              <a:off x="4114093" y="2303316"/>
              <a:ext cx="3143235" cy="2416160"/>
            </a:xfrm>
            <a:custGeom>
              <a:rect b="b" l="l" r="r" t="t"/>
              <a:pathLst>
                <a:path extrusionOk="0" h="2416160" w="3143235">
                  <a:moveTo>
                    <a:pt x="33392" y="0"/>
                  </a:moveTo>
                  <a:cubicBezTo>
                    <a:pt x="30261" y="244713"/>
                    <a:pt x="-37668" y="2215855"/>
                    <a:pt x="29645" y="2314984"/>
                  </a:cubicBezTo>
                  <a:cubicBezTo>
                    <a:pt x="175372" y="2508892"/>
                    <a:pt x="2113088" y="2365140"/>
                    <a:pt x="3143235" y="2361282"/>
                  </a:cubicBezTo>
                </a:path>
              </a:pathLst>
            </a:custGeom>
            <a:noFill/>
            <a:ln cap="flat" cmpd="sng" w="730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844" name="Google Shape;5844;p91"/>
            <p:cNvSpPr/>
            <p:nvPr/>
          </p:nvSpPr>
          <p:spPr>
            <a:xfrm>
              <a:off x="4906955" y="4715304"/>
              <a:ext cx="814542" cy="746709"/>
            </a:xfrm>
            <a:custGeom>
              <a:rect b="b" l="l" r="r" t="t"/>
              <a:pathLst>
                <a:path extrusionOk="0" h="746709" w="814542">
                  <a:moveTo>
                    <a:pt x="0" y="0"/>
                  </a:moveTo>
                  <a:cubicBezTo>
                    <a:pt x="281651" y="46299"/>
                    <a:pt x="680835" y="25688"/>
                    <a:pt x="784991" y="150139"/>
                  </a:cubicBezTo>
                  <a:cubicBezTo>
                    <a:pt x="889147" y="274590"/>
                    <a:pt x="689533" y="604065"/>
                    <a:pt x="624939" y="746709"/>
                  </a:cubicBezTo>
                </a:path>
              </a:pathLst>
            </a:custGeom>
            <a:noFill/>
            <a:ln cap="flat" cmpd="sng" w="730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5845" name="Google Shape;5845;p91"/>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4"/>
                                        </p:tgtEl>
                                        <p:attrNameLst>
                                          <p:attrName>style.visibility</p:attrName>
                                        </p:attrNameLst>
                                      </p:cBhvr>
                                      <p:to>
                                        <p:strVal val="visible"/>
                                      </p:to>
                                    </p:set>
                                    <p:animEffect filter="fade" transition="in">
                                      <p:cBhvr>
                                        <p:cTn dur="500"/>
                                        <p:tgtEl>
                                          <p:spTgt spid="58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9"/>
                                        </p:tgtEl>
                                        <p:attrNameLst>
                                          <p:attrName>style.visibility</p:attrName>
                                        </p:attrNameLst>
                                      </p:cBhvr>
                                      <p:to>
                                        <p:strVal val="visible"/>
                                      </p:to>
                                    </p:set>
                                    <p:animEffect filter="fade" transition="in">
                                      <p:cBhvr>
                                        <p:cTn dur="500"/>
                                        <p:tgtEl>
                                          <p:spTgt spid="58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842"/>
                                        </p:tgtEl>
                                        <p:attrNameLst>
                                          <p:attrName>style.visibility</p:attrName>
                                        </p:attrNameLst>
                                      </p:cBhvr>
                                      <p:to>
                                        <p:strVal val="visible"/>
                                      </p:to>
                                    </p:set>
                                    <p:animEffect filter="fade" transition="in">
                                      <p:cBhvr>
                                        <p:cTn dur="500"/>
                                        <p:tgtEl>
                                          <p:spTgt spid="58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0" name="Shape 5850"/>
        <p:cNvGrpSpPr/>
        <p:nvPr/>
      </p:nvGrpSpPr>
      <p:grpSpPr>
        <a:xfrm>
          <a:off x="0" y="0"/>
          <a:ext cx="0" cy="0"/>
          <a:chOff x="0" y="0"/>
          <a:chExt cx="0" cy="0"/>
        </a:xfrm>
      </p:grpSpPr>
      <p:sp>
        <p:nvSpPr>
          <p:cNvPr id="5851" name="Google Shape;5851;p92"/>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OpenFlow example</a:t>
            </a:r>
            <a:endParaRPr/>
          </a:p>
        </p:txBody>
      </p:sp>
      <p:grpSp>
        <p:nvGrpSpPr>
          <p:cNvPr id="5852" name="Google Shape;5852;p92"/>
          <p:cNvGrpSpPr/>
          <p:nvPr/>
        </p:nvGrpSpPr>
        <p:grpSpPr>
          <a:xfrm>
            <a:off x="1022483" y="1382918"/>
            <a:ext cx="2997200" cy="1262063"/>
            <a:chOff x="637575" y="1263648"/>
            <a:chExt cx="2998252" cy="1261939"/>
          </a:xfrm>
        </p:grpSpPr>
        <p:sp>
          <p:nvSpPr>
            <p:cNvPr id="5853" name="Google Shape;5853;p92"/>
            <p:cNvSpPr/>
            <p:nvPr/>
          </p:nvSpPr>
          <p:spPr>
            <a:xfrm flipH="1" rot="10800000">
              <a:off x="678864" y="2160498"/>
              <a:ext cx="2956963" cy="365089"/>
            </a:xfrm>
            <a:custGeom>
              <a:rect b="b" l="l" r="r" t="t"/>
              <a:pathLst>
                <a:path extrusionOk="0" h="364586" w="2957279">
                  <a:moveTo>
                    <a:pt x="3018" y="364586"/>
                  </a:moveTo>
                  <a:cubicBezTo>
                    <a:pt x="-83949" y="327008"/>
                    <a:pt x="1733141" y="192516"/>
                    <a:pt x="2225518" y="131752"/>
                  </a:cubicBezTo>
                  <a:cubicBezTo>
                    <a:pt x="2717895" y="70988"/>
                    <a:pt x="2402554" y="114689"/>
                    <a:pt x="2957279" y="0"/>
                  </a:cubicBezTo>
                  <a:cubicBezTo>
                    <a:pt x="2832942" y="71922"/>
                    <a:pt x="2815596" y="78695"/>
                    <a:pt x="2780603" y="138232"/>
                  </a:cubicBezTo>
                  <a:cubicBezTo>
                    <a:pt x="2745610" y="197769"/>
                    <a:pt x="2727394" y="213043"/>
                    <a:pt x="2747322" y="357223"/>
                  </a:cubicBezTo>
                  <a:lnTo>
                    <a:pt x="3018" y="364586"/>
                  </a:lnTo>
                  <a:close/>
                </a:path>
              </a:pathLst>
            </a:custGeom>
            <a:gradFill>
              <a:gsLst>
                <a:gs pos="0">
                  <a:srgbClr val="FFFFFF"/>
                </a:gs>
                <a:gs pos="100000">
                  <a:srgbClr val="BFBFBF"/>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5854" name="Google Shape;5854;p92"/>
            <p:cNvGrpSpPr/>
            <p:nvPr/>
          </p:nvGrpSpPr>
          <p:grpSpPr>
            <a:xfrm>
              <a:off x="637575" y="1263648"/>
              <a:ext cx="2833213" cy="915898"/>
              <a:chOff x="-994833" y="4042832"/>
              <a:chExt cx="2833213" cy="915898"/>
            </a:xfrm>
          </p:grpSpPr>
          <p:sp>
            <p:nvSpPr>
              <p:cNvPr id="5855" name="Google Shape;5855;p92"/>
              <p:cNvSpPr/>
              <p:nvPr/>
            </p:nvSpPr>
            <p:spPr>
              <a:xfrm>
                <a:off x="-977364" y="4042832"/>
                <a:ext cx="2775924" cy="915898"/>
              </a:xfrm>
              <a:prstGeom prst="rect">
                <a:avLst/>
              </a:prstGeom>
              <a:solidFill>
                <a:srgbClr val="F2F2F2"/>
              </a:solidFill>
              <a:ln cap="flat" cmpd="sng" w="9525">
                <a:solidFill>
                  <a:schemeClr val="dk1"/>
                </a:solidFill>
                <a:prstDash val="solid"/>
                <a:round/>
                <a:headEnd len="sm" w="sm" type="none"/>
                <a:tailEnd len="sm" w="sm" type="none"/>
              </a:ln>
              <a:effectLst>
                <a:outerShdw blurRad="50800" rotWithShape="0" algn="bl" dir="189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856" name="Google Shape;5856;p92"/>
              <p:cNvSpPr txBox="1"/>
              <p:nvPr/>
            </p:nvSpPr>
            <p:spPr>
              <a:xfrm>
                <a:off x="-931177" y="4360336"/>
                <a:ext cx="1646504"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 Src = 10.3.*.*</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 Dst = 10.2.*.*</a:t>
                </a:r>
                <a:endParaRPr/>
              </a:p>
            </p:txBody>
          </p:sp>
          <p:sp>
            <p:nvSpPr>
              <p:cNvPr id="5857" name="Google Shape;5857;p92"/>
              <p:cNvSpPr txBox="1"/>
              <p:nvPr/>
            </p:nvSpPr>
            <p:spPr>
              <a:xfrm>
                <a:off x="718763" y="4491568"/>
                <a:ext cx="1119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forward(3)</a:t>
                </a:r>
                <a:endParaRPr/>
              </a:p>
            </p:txBody>
          </p:sp>
          <p:cxnSp>
            <p:nvCxnSpPr>
              <p:cNvPr id="5858" name="Google Shape;5858;p92"/>
              <p:cNvCxnSpPr/>
              <p:nvPr/>
            </p:nvCxnSpPr>
            <p:spPr>
              <a:xfrm>
                <a:off x="-994833" y="4402666"/>
                <a:ext cx="2794000" cy="0"/>
              </a:xfrm>
              <a:prstGeom prst="straightConnector1">
                <a:avLst/>
              </a:prstGeom>
              <a:noFill/>
              <a:ln cap="flat" cmpd="sng" w="9525">
                <a:solidFill>
                  <a:srgbClr val="000000"/>
                </a:solidFill>
                <a:prstDash val="solid"/>
                <a:round/>
                <a:headEnd len="med" w="med" type="none"/>
                <a:tailEnd len="med" w="med" type="none"/>
              </a:ln>
            </p:spPr>
          </p:cxnSp>
          <p:sp>
            <p:nvSpPr>
              <p:cNvPr id="5859" name="Google Shape;5859;p92"/>
              <p:cNvSpPr txBox="1"/>
              <p:nvPr/>
            </p:nvSpPr>
            <p:spPr>
              <a:xfrm>
                <a:off x="-674004" y="4051301"/>
                <a:ext cx="7434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match</a:t>
                </a:r>
                <a:endParaRPr/>
              </a:p>
            </p:txBody>
          </p:sp>
          <p:sp>
            <p:nvSpPr>
              <p:cNvPr id="5860" name="Google Shape;5860;p92"/>
              <p:cNvSpPr txBox="1"/>
              <p:nvPr/>
            </p:nvSpPr>
            <p:spPr>
              <a:xfrm>
                <a:off x="875396" y="4055535"/>
                <a:ext cx="73219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action</a:t>
                </a:r>
                <a:endParaRPr/>
              </a:p>
            </p:txBody>
          </p:sp>
          <p:cxnSp>
            <p:nvCxnSpPr>
              <p:cNvPr id="5861" name="Google Shape;5861;p92"/>
              <p:cNvCxnSpPr/>
              <p:nvPr/>
            </p:nvCxnSpPr>
            <p:spPr>
              <a:xfrm>
                <a:off x="738264" y="4049182"/>
                <a:ext cx="1" cy="904875"/>
              </a:xfrm>
              <a:prstGeom prst="straightConnector1">
                <a:avLst/>
              </a:prstGeom>
              <a:noFill/>
              <a:ln cap="flat" cmpd="sng" w="9525">
                <a:solidFill>
                  <a:srgbClr val="000000"/>
                </a:solidFill>
                <a:prstDash val="solid"/>
                <a:round/>
                <a:headEnd len="med" w="med" type="none"/>
                <a:tailEnd len="med" w="med" type="none"/>
              </a:ln>
            </p:spPr>
          </p:cxnSp>
        </p:grpSp>
      </p:grpSp>
      <p:grpSp>
        <p:nvGrpSpPr>
          <p:cNvPr id="5862" name="Google Shape;5862;p92"/>
          <p:cNvGrpSpPr/>
          <p:nvPr/>
        </p:nvGrpSpPr>
        <p:grpSpPr>
          <a:xfrm>
            <a:off x="6340608" y="4510088"/>
            <a:ext cx="2894013" cy="2022475"/>
            <a:chOff x="5956617" y="4509743"/>
            <a:chExt cx="2893901" cy="2022127"/>
          </a:xfrm>
        </p:grpSpPr>
        <p:sp>
          <p:nvSpPr>
            <p:cNvPr id="5863" name="Google Shape;5863;p92"/>
            <p:cNvSpPr/>
            <p:nvPr/>
          </p:nvSpPr>
          <p:spPr>
            <a:xfrm flipH="1">
              <a:off x="5956617" y="4509743"/>
              <a:ext cx="2838340" cy="630129"/>
            </a:xfrm>
            <a:custGeom>
              <a:rect b="b" l="l" r="r" t="t"/>
              <a:pathLst>
                <a:path extrusionOk="0" h="630630" w="2839117">
                  <a:moveTo>
                    <a:pt x="2979" y="630630"/>
                  </a:moveTo>
                  <a:cubicBezTo>
                    <a:pt x="-83988" y="593052"/>
                    <a:pt x="1757818" y="502095"/>
                    <a:pt x="2225479" y="397796"/>
                  </a:cubicBezTo>
                  <a:cubicBezTo>
                    <a:pt x="2693140" y="293497"/>
                    <a:pt x="2720754" y="36586"/>
                    <a:pt x="2808948" y="4836"/>
                  </a:cubicBezTo>
                  <a:cubicBezTo>
                    <a:pt x="2897142" y="-26914"/>
                    <a:pt x="2764923" y="104224"/>
                    <a:pt x="2754646" y="207296"/>
                  </a:cubicBezTo>
                  <a:cubicBezTo>
                    <a:pt x="2744369" y="310368"/>
                    <a:pt x="2727355" y="479087"/>
                    <a:pt x="2747283" y="623267"/>
                  </a:cubicBezTo>
                  <a:lnTo>
                    <a:pt x="2979" y="630630"/>
                  </a:lnTo>
                  <a:close/>
                </a:path>
              </a:pathLst>
            </a:custGeom>
            <a:gradFill>
              <a:gsLst>
                <a:gs pos="0">
                  <a:srgbClr val="FFFFFF"/>
                </a:gs>
                <a:gs pos="100000">
                  <a:srgbClr val="BFBFBF"/>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5864" name="Google Shape;5864;p92"/>
            <p:cNvGrpSpPr/>
            <p:nvPr/>
          </p:nvGrpSpPr>
          <p:grpSpPr>
            <a:xfrm>
              <a:off x="6031592" y="5136697"/>
              <a:ext cx="2818926" cy="1395173"/>
              <a:chOff x="-999973" y="4042381"/>
              <a:chExt cx="2818926" cy="1395173"/>
            </a:xfrm>
          </p:grpSpPr>
          <p:sp>
            <p:nvSpPr>
              <p:cNvPr id="5865" name="Google Shape;5865;p92"/>
              <p:cNvSpPr/>
              <p:nvPr/>
            </p:nvSpPr>
            <p:spPr>
              <a:xfrm>
                <a:off x="-978114" y="4042381"/>
                <a:ext cx="2778018" cy="1344382"/>
              </a:xfrm>
              <a:prstGeom prst="rect">
                <a:avLst/>
              </a:prstGeom>
              <a:solidFill>
                <a:srgbClr val="F2F2F2"/>
              </a:solidFill>
              <a:ln cap="flat" cmpd="sng" w="9525">
                <a:solidFill>
                  <a:srgbClr val="7F7F7F"/>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866" name="Google Shape;5866;p92"/>
              <p:cNvSpPr txBox="1"/>
              <p:nvPr/>
            </p:nvSpPr>
            <p:spPr>
              <a:xfrm>
                <a:off x="-999973" y="4360336"/>
                <a:ext cx="1715033"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ingress port = 2</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 Dst = 10.2.0.3</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ingress port = 2</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 Dst = 10.2.0.4</a:t>
                </a:r>
                <a:endParaRPr/>
              </a:p>
            </p:txBody>
          </p:sp>
          <p:sp>
            <p:nvSpPr>
              <p:cNvPr id="5867" name="Google Shape;5867;p92"/>
              <p:cNvSpPr txBox="1"/>
              <p:nvPr/>
            </p:nvSpPr>
            <p:spPr>
              <a:xfrm>
                <a:off x="671327" y="4474229"/>
                <a:ext cx="1119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forward(3)</a:t>
                </a:r>
                <a:endParaRPr/>
              </a:p>
            </p:txBody>
          </p:sp>
          <p:cxnSp>
            <p:nvCxnSpPr>
              <p:cNvPr id="5868" name="Google Shape;5868;p92"/>
              <p:cNvCxnSpPr/>
              <p:nvPr/>
            </p:nvCxnSpPr>
            <p:spPr>
              <a:xfrm>
                <a:off x="-994833" y="4402666"/>
                <a:ext cx="2794000" cy="0"/>
              </a:xfrm>
              <a:prstGeom prst="straightConnector1">
                <a:avLst/>
              </a:prstGeom>
              <a:noFill/>
              <a:ln cap="flat" cmpd="sng" w="9525">
                <a:solidFill>
                  <a:srgbClr val="000000"/>
                </a:solidFill>
                <a:prstDash val="solid"/>
                <a:round/>
                <a:headEnd len="med" w="med" type="none"/>
                <a:tailEnd len="med" w="med" type="none"/>
              </a:ln>
            </p:spPr>
          </p:cxnSp>
          <p:sp>
            <p:nvSpPr>
              <p:cNvPr id="5869" name="Google Shape;5869;p92"/>
              <p:cNvSpPr txBox="1"/>
              <p:nvPr/>
            </p:nvSpPr>
            <p:spPr>
              <a:xfrm>
                <a:off x="-674004" y="4051301"/>
                <a:ext cx="7434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match</a:t>
                </a:r>
                <a:endParaRPr/>
              </a:p>
            </p:txBody>
          </p:sp>
          <p:sp>
            <p:nvSpPr>
              <p:cNvPr id="5870" name="Google Shape;5870;p92"/>
              <p:cNvSpPr txBox="1"/>
              <p:nvPr/>
            </p:nvSpPr>
            <p:spPr>
              <a:xfrm>
                <a:off x="875396" y="4055535"/>
                <a:ext cx="73219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action</a:t>
                </a:r>
                <a:endParaRPr/>
              </a:p>
            </p:txBody>
          </p:sp>
          <p:cxnSp>
            <p:nvCxnSpPr>
              <p:cNvPr id="5871" name="Google Shape;5871;p92"/>
              <p:cNvCxnSpPr/>
              <p:nvPr/>
            </p:nvCxnSpPr>
            <p:spPr>
              <a:xfrm>
                <a:off x="660503" y="4042833"/>
                <a:ext cx="4690" cy="1349464"/>
              </a:xfrm>
              <a:prstGeom prst="straightConnector1">
                <a:avLst/>
              </a:prstGeom>
              <a:noFill/>
              <a:ln cap="flat" cmpd="sng" w="9525">
                <a:solidFill>
                  <a:srgbClr val="000000"/>
                </a:solidFill>
                <a:prstDash val="solid"/>
                <a:round/>
                <a:headEnd len="med" w="med" type="none"/>
                <a:tailEnd len="med" w="med" type="none"/>
              </a:ln>
            </p:spPr>
          </p:cxnSp>
          <p:cxnSp>
            <p:nvCxnSpPr>
              <p:cNvPr id="5872" name="Google Shape;5872;p92"/>
              <p:cNvCxnSpPr/>
              <p:nvPr/>
            </p:nvCxnSpPr>
            <p:spPr>
              <a:xfrm>
                <a:off x="-975047" y="4896787"/>
                <a:ext cx="2794000" cy="0"/>
              </a:xfrm>
              <a:prstGeom prst="straightConnector1">
                <a:avLst/>
              </a:prstGeom>
              <a:noFill/>
              <a:ln cap="flat" cmpd="sng" w="9525">
                <a:solidFill>
                  <a:srgbClr val="000000"/>
                </a:solidFill>
                <a:prstDash val="solid"/>
                <a:round/>
                <a:headEnd len="med" w="med" type="none"/>
                <a:tailEnd len="med" w="med" type="none"/>
              </a:ln>
            </p:spPr>
          </p:cxnSp>
          <p:sp>
            <p:nvSpPr>
              <p:cNvPr id="5873" name="Google Shape;5873;p92"/>
              <p:cNvSpPr txBox="1"/>
              <p:nvPr/>
            </p:nvSpPr>
            <p:spPr>
              <a:xfrm>
                <a:off x="670712" y="4973448"/>
                <a:ext cx="1119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forward(4)</a:t>
                </a:r>
                <a:endParaRPr/>
              </a:p>
            </p:txBody>
          </p:sp>
        </p:grpSp>
      </p:grpSp>
      <p:grpSp>
        <p:nvGrpSpPr>
          <p:cNvPr id="5874" name="Google Shape;5874;p92"/>
          <p:cNvGrpSpPr/>
          <p:nvPr/>
        </p:nvGrpSpPr>
        <p:grpSpPr>
          <a:xfrm>
            <a:off x="971683" y="4398137"/>
            <a:ext cx="3089275" cy="2001837"/>
            <a:chOff x="587526" y="4569769"/>
            <a:chExt cx="3089750" cy="2002482"/>
          </a:xfrm>
        </p:grpSpPr>
        <p:sp>
          <p:nvSpPr>
            <p:cNvPr id="5875" name="Google Shape;5875;p92"/>
            <p:cNvSpPr/>
            <p:nvPr/>
          </p:nvSpPr>
          <p:spPr>
            <a:xfrm>
              <a:off x="631983" y="4569769"/>
              <a:ext cx="3045293" cy="849586"/>
            </a:xfrm>
            <a:custGeom>
              <a:rect b="b" l="l" r="r" t="t"/>
              <a:pathLst>
                <a:path extrusionOk="0" h="848898" w="3045074">
                  <a:moveTo>
                    <a:pt x="2799" y="848898"/>
                  </a:moveTo>
                  <a:cubicBezTo>
                    <a:pt x="-84168" y="811320"/>
                    <a:pt x="1881874" y="743370"/>
                    <a:pt x="2225299" y="616064"/>
                  </a:cubicBezTo>
                  <a:cubicBezTo>
                    <a:pt x="2568724" y="488758"/>
                    <a:pt x="2941438" y="33981"/>
                    <a:pt x="3029632" y="2231"/>
                  </a:cubicBezTo>
                  <a:cubicBezTo>
                    <a:pt x="3117826" y="-29519"/>
                    <a:pt x="2801554" y="285680"/>
                    <a:pt x="2754466" y="425564"/>
                  </a:cubicBezTo>
                  <a:cubicBezTo>
                    <a:pt x="2707378" y="565448"/>
                    <a:pt x="2727175" y="697355"/>
                    <a:pt x="2747103" y="841535"/>
                  </a:cubicBezTo>
                  <a:lnTo>
                    <a:pt x="2799" y="848898"/>
                  </a:lnTo>
                  <a:close/>
                </a:path>
              </a:pathLst>
            </a:custGeom>
            <a:gradFill>
              <a:gsLst>
                <a:gs pos="0">
                  <a:srgbClr val="FFFFFF"/>
                </a:gs>
                <a:gs pos="100000">
                  <a:srgbClr val="BFBFBF"/>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5876" name="Google Shape;5876;p92"/>
            <p:cNvGrpSpPr/>
            <p:nvPr/>
          </p:nvGrpSpPr>
          <p:grpSpPr>
            <a:xfrm>
              <a:off x="587526" y="5408084"/>
              <a:ext cx="2799193" cy="1164167"/>
              <a:chOff x="-999973" y="4042833"/>
              <a:chExt cx="2799193" cy="1164167"/>
            </a:xfrm>
          </p:grpSpPr>
          <p:sp>
            <p:nvSpPr>
              <p:cNvPr id="5877" name="Google Shape;5877;p92"/>
              <p:cNvSpPr/>
              <p:nvPr/>
            </p:nvSpPr>
            <p:spPr>
              <a:xfrm>
                <a:off x="-977745" y="4042988"/>
                <a:ext cx="2776965" cy="1164012"/>
              </a:xfrm>
              <a:prstGeom prst="rect">
                <a:avLst/>
              </a:prstGeom>
              <a:solidFill>
                <a:srgbClr val="F2F2F2"/>
              </a:solidFill>
              <a:ln cap="flat" cmpd="sng" w="9525">
                <a:solidFill>
                  <a:schemeClr val="dk1"/>
                </a:solidFill>
                <a:prstDash val="solid"/>
                <a:round/>
                <a:headEnd len="sm" w="sm" type="none"/>
                <a:tailEnd len="sm" w="sm" type="none"/>
              </a:ln>
              <a:effectLst>
                <a:outerShdw blurRad="50800" rotWithShape="0" algn="tr" dir="81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878" name="Google Shape;5878;p92"/>
              <p:cNvSpPr txBox="1"/>
              <p:nvPr/>
            </p:nvSpPr>
            <p:spPr>
              <a:xfrm>
                <a:off x="-999973" y="4360336"/>
                <a:ext cx="164650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ingress port = 1</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 Src = 10.3.*.*</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IP Dst = 10.2.*.*</a:t>
                </a:r>
                <a:endParaRPr/>
              </a:p>
            </p:txBody>
          </p:sp>
          <p:sp>
            <p:nvSpPr>
              <p:cNvPr id="5879" name="Google Shape;5879;p92"/>
              <p:cNvSpPr txBox="1"/>
              <p:nvPr/>
            </p:nvSpPr>
            <p:spPr>
              <a:xfrm>
                <a:off x="676427" y="4576235"/>
                <a:ext cx="1119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forward(4)</a:t>
                </a:r>
                <a:endParaRPr/>
              </a:p>
            </p:txBody>
          </p:sp>
          <p:cxnSp>
            <p:nvCxnSpPr>
              <p:cNvPr id="5880" name="Google Shape;5880;p92"/>
              <p:cNvCxnSpPr/>
              <p:nvPr/>
            </p:nvCxnSpPr>
            <p:spPr>
              <a:xfrm>
                <a:off x="-994833" y="4402666"/>
                <a:ext cx="2794000" cy="0"/>
              </a:xfrm>
              <a:prstGeom prst="straightConnector1">
                <a:avLst/>
              </a:prstGeom>
              <a:noFill/>
              <a:ln cap="flat" cmpd="sng" w="9525">
                <a:solidFill>
                  <a:srgbClr val="000000"/>
                </a:solidFill>
                <a:prstDash val="solid"/>
                <a:round/>
                <a:headEnd len="med" w="med" type="none"/>
                <a:tailEnd len="med" w="med" type="none"/>
              </a:ln>
            </p:spPr>
          </p:cxnSp>
          <p:sp>
            <p:nvSpPr>
              <p:cNvPr id="5881" name="Google Shape;5881;p92"/>
              <p:cNvSpPr txBox="1"/>
              <p:nvPr/>
            </p:nvSpPr>
            <p:spPr>
              <a:xfrm>
                <a:off x="-674004" y="4051301"/>
                <a:ext cx="743413"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match</a:t>
                </a:r>
                <a:endParaRPr/>
              </a:p>
            </p:txBody>
          </p:sp>
          <p:sp>
            <p:nvSpPr>
              <p:cNvPr id="5882" name="Google Shape;5882;p92"/>
              <p:cNvSpPr txBox="1"/>
              <p:nvPr/>
            </p:nvSpPr>
            <p:spPr>
              <a:xfrm>
                <a:off x="875396" y="4055535"/>
                <a:ext cx="732192"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action</a:t>
                </a:r>
                <a:endParaRPr/>
              </a:p>
            </p:txBody>
          </p:sp>
          <p:cxnSp>
            <p:nvCxnSpPr>
              <p:cNvPr id="5883" name="Google Shape;5883;p92"/>
              <p:cNvCxnSpPr/>
              <p:nvPr/>
            </p:nvCxnSpPr>
            <p:spPr>
              <a:xfrm>
                <a:off x="634998" y="4042833"/>
                <a:ext cx="0" cy="1164167"/>
              </a:xfrm>
              <a:prstGeom prst="straightConnector1">
                <a:avLst/>
              </a:prstGeom>
              <a:noFill/>
              <a:ln cap="flat" cmpd="sng" w="9525">
                <a:solidFill>
                  <a:srgbClr val="000000"/>
                </a:solidFill>
                <a:prstDash val="solid"/>
                <a:round/>
                <a:headEnd len="med" w="med" type="none"/>
                <a:tailEnd len="med" w="med" type="none"/>
              </a:ln>
            </p:spPr>
          </p:cxnSp>
        </p:grpSp>
      </p:grpSp>
      <p:cxnSp>
        <p:nvCxnSpPr>
          <p:cNvPr id="5884" name="Google Shape;5884;p92"/>
          <p:cNvCxnSpPr/>
          <p:nvPr/>
        </p:nvCxnSpPr>
        <p:spPr>
          <a:xfrm>
            <a:off x="4145096" y="2562225"/>
            <a:ext cx="2157412" cy="1846263"/>
          </a:xfrm>
          <a:prstGeom prst="straightConnector1">
            <a:avLst/>
          </a:prstGeom>
          <a:noFill/>
          <a:ln cap="flat" cmpd="sng" w="9525">
            <a:solidFill>
              <a:srgbClr val="000000"/>
            </a:solidFill>
            <a:prstDash val="solid"/>
            <a:round/>
            <a:headEnd len="med" w="med" type="none"/>
            <a:tailEnd len="med" w="med" type="none"/>
          </a:ln>
        </p:spPr>
      </p:cxnSp>
      <p:cxnSp>
        <p:nvCxnSpPr>
          <p:cNvPr id="5885" name="Google Shape;5885;p92"/>
          <p:cNvCxnSpPr/>
          <p:nvPr/>
        </p:nvCxnSpPr>
        <p:spPr>
          <a:xfrm>
            <a:off x="4424496" y="4497388"/>
            <a:ext cx="2046287" cy="0"/>
          </a:xfrm>
          <a:prstGeom prst="straightConnector1">
            <a:avLst/>
          </a:prstGeom>
          <a:noFill/>
          <a:ln cap="flat" cmpd="sng" w="9525">
            <a:solidFill>
              <a:srgbClr val="000000"/>
            </a:solidFill>
            <a:prstDash val="solid"/>
            <a:round/>
            <a:headEnd len="med" w="med" type="none"/>
            <a:tailEnd len="med" w="med" type="none"/>
          </a:ln>
        </p:spPr>
      </p:cxnSp>
      <p:cxnSp>
        <p:nvCxnSpPr>
          <p:cNvPr id="5886" name="Google Shape;5886;p92"/>
          <p:cNvCxnSpPr/>
          <p:nvPr/>
        </p:nvCxnSpPr>
        <p:spPr>
          <a:xfrm>
            <a:off x="4226058" y="2690813"/>
            <a:ext cx="0" cy="1574800"/>
          </a:xfrm>
          <a:prstGeom prst="straightConnector1">
            <a:avLst/>
          </a:prstGeom>
          <a:noFill/>
          <a:ln cap="flat" cmpd="sng" w="9525">
            <a:solidFill>
              <a:srgbClr val="000000"/>
            </a:solidFill>
            <a:prstDash val="solid"/>
            <a:round/>
            <a:headEnd len="med" w="med" type="none"/>
            <a:tailEnd len="med" w="med" type="none"/>
          </a:ln>
        </p:spPr>
      </p:cxnSp>
      <p:cxnSp>
        <p:nvCxnSpPr>
          <p:cNvPr id="5887" name="Google Shape;5887;p92"/>
          <p:cNvCxnSpPr/>
          <p:nvPr/>
        </p:nvCxnSpPr>
        <p:spPr>
          <a:xfrm flipH="1">
            <a:off x="4346708" y="3154363"/>
            <a:ext cx="1477963" cy="1311275"/>
          </a:xfrm>
          <a:prstGeom prst="straightConnector1">
            <a:avLst/>
          </a:prstGeom>
          <a:noFill/>
          <a:ln cap="flat" cmpd="sng" w="12700">
            <a:solidFill>
              <a:srgbClr val="CC0000">
                <a:alpha val="49803"/>
              </a:srgbClr>
            </a:solidFill>
            <a:prstDash val="dash"/>
            <a:round/>
            <a:headEnd len="med" w="med" type="none"/>
            <a:tailEnd len="med" w="med" type="none"/>
          </a:ln>
        </p:spPr>
      </p:cxnSp>
      <p:cxnSp>
        <p:nvCxnSpPr>
          <p:cNvPr id="5888" name="Google Shape;5888;p92"/>
          <p:cNvCxnSpPr/>
          <p:nvPr/>
        </p:nvCxnSpPr>
        <p:spPr>
          <a:xfrm rot="10800000">
            <a:off x="4294321" y="4567238"/>
            <a:ext cx="6350" cy="657225"/>
          </a:xfrm>
          <a:prstGeom prst="straightConnector1">
            <a:avLst/>
          </a:prstGeom>
          <a:noFill/>
          <a:ln cap="flat" cmpd="sng" w="25400">
            <a:solidFill>
              <a:srgbClr val="000000"/>
            </a:solidFill>
            <a:prstDash val="solid"/>
            <a:round/>
            <a:headEnd len="sm" w="sm" type="none"/>
            <a:tailEnd len="sm" w="sm" type="none"/>
          </a:ln>
        </p:spPr>
      </p:cxnSp>
      <p:cxnSp>
        <p:nvCxnSpPr>
          <p:cNvPr id="5889" name="Google Shape;5889;p92"/>
          <p:cNvCxnSpPr/>
          <p:nvPr/>
        </p:nvCxnSpPr>
        <p:spPr>
          <a:xfrm>
            <a:off x="3338646" y="4524375"/>
            <a:ext cx="531812" cy="0"/>
          </a:xfrm>
          <a:prstGeom prst="straightConnector1">
            <a:avLst/>
          </a:prstGeom>
          <a:noFill/>
          <a:ln cap="flat" cmpd="sng" w="25400">
            <a:solidFill>
              <a:srgbClr val="000000"/>
            </a:solidFill>
            <a:prstDash val="solid"/>
            <a:round/>
            <a:headEnd len="sm" w="sm" type="none"/>
            <a:tailEnd len="sm" w="sm" type="none"/>
          </a:ln>
        </p:spPr>
      </p:cxnSp>
      <p:grpSp>
        <p:nvGrpSpPr>
          <p:cNvPr id="5890" name="Google Shape;5890;p92"/>
          <p:cNvGrpSpPr/>
          <p:nvPr/>
        </p:nvGrpSpPr>
        <p:grpSpPr>
          <a:xfrm>
            <a:off x="2740158" y="4043363"/>
            <a:ext cx="757238" cy="628650"/>
            <a:chOff x="-44" y="1473"/>
            <a:chExt cx="981" cy="1105"/>
          </a:xfrm>
        </p:grpSpPr>
        <p:pic>
          <p:nvPicPr>
            <p:cNvPr descr="desktop_computer_stylized_medium" id="5891" name="Google Shape;5891;p9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892" name="Google Shape;5892;p9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5893" name="Google Shape;5893;p92"/>
          <p:cNvGrpSpPr/>
          <p:nvPr/>
        </p:nvGrpSpPr>
        <p:grpSpPr>
          <a:xfrm>
            <a:off x="3803783" y="4892675"/>
            <a:ext cx="757238" cy="628650"/>
            <a:chOff x="188" y="1473"/>
            <a:chExt cx="981" cy="1105"/>
          </a:xfrm>
        </p:grpSpPr>
        <p:pic>
          <p:nvPicPr>
            <p:cNvPr descr="desktop_computer_stylized_medium" id="5894" name="Google Shape;5894;p92"/>
            <p:cNvPicPr preferRelativeResize="0"/>
            <p:nvPr/>
          </p:nvPicPr>
          <p:blipFill rotWithShape="1">
            <a:blip r:embed="rId3">
              <a:alphaModFix/>
            </a:blip>
            <a:srcRect b="0" l="0" r="0" t="0"/>
            <a:stretch/>
          </p:blipFill>
          <p:spPr>
            <a:xfrm flipH="1">
              <a:off x="188" y="1473"/>
              <a:ext cx="981" cy="1105"/>
            </a:xfrm>
            <a:prstGeom prst="rect">
              <a:avLst/>
            </a:prstGeom>
            <a:noFill/>
            <a:ln>
              <a:noFill/>
            </a:ln>
          </p:spPr>
        </p:pic>
        <p:sp>
          <p:nvSpPr>
            <p:cNvPr id="5895" name="Google Shape;5895;p92"/>
            <p:cNvSpPr/>
            <p:nvPr/>
          </p:nvSpPr>
          <p:spPr>
            <a:xfrm flipH="1">
              <a:off x="598" y="1587"/>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5896" name="Google Shape;5896;p92"/>
          <p:cNvSpPr txBox="1"/>
          <p:nvPr/>
        </p:nvSpPr>
        <p:spPr>
          <a:xfrm>
            <a:off x="2145917" y="4216884"/>
            <a:ext cx="833437" cy="7381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h1</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10.1.0.1</a:t>
            </a:r>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7" name="Google Shape;5897;p92"/>
          <p:cNvSpPr txBox="1"/>
          <p:nvPr/>
        </p:nvSpPr>
        <p:spPr>
          <a:xfrm>
            <a:off x="3903312" y="5453407"/>
            <a:ext cx="833438" cy="8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h2</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10.1.0.2</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5898" name="Google Shape;5898;p92"/>
          <p:cNvCxnSpPr/>
          <p:nvPr/>
        </p:nvCxnSpPr>
        <p:spPr>
          <a:xfrm flipH="1" rot="10800000">
            <a:off x="5992946" y="4568825"/>
            <a:ext cx="306387" cy="490538"/>
          </a:xfrm>
          <a:prstGeom prst="straightConnector1">
            <a:avLst/>
          </a:prstGeom>
          <a:noFill/>
          <a:ln cap="flat" cmpd="sng" w="25400">
            <a:solidFill>
              <a:srgbClr val="000000"/>
            </a:solidFill>
            <a:prstDash val="solid"/>
            <a:round/>
            <a:headEnd len="sm" w="sm" type="none"/>
            <a:tailEnd len="sm" w="sm" type="none"/>
          </a:ln>
        </p:spPr>
      </p:cxnSp>
      <p:cxnSp>
        <p:nvCxnSpPr>
          <p:cNvPr id="5899" name="Google Shape;5899;p92"/>
          <p:cNvCxnSpPr/>
          <p:nvPr/>
        </p:nvCxnSpPr>
        <p:spPr>
          <a:xfrm>
            <a:off x="6747008" y="4448175"/>
            <a:ext cx="531813" cy="0"/>
          </a:xfrm>
          <a:prstGeom prst="straightConnector1">
            <a:avLst/>
          </a:prstGeom>
          <a:noFill/>
          <a:ln cap="flat" cmpd="sng" w="25400">
            <a:solidFill>
              <a:srgbClr val="000000"/>
            </a:solidFill>
            <a:prstDash val="solid"/>
            <a:round/>
            <a:headEnd len="sm" w="sm" type="none"/>
            <a:tailEnd len="sm" w="sm" type="none"/>
          </a:ln>
        </p:spPr>
      </p:cxnSp>
      <p:grpSp>
        <p:nvGrpSpPr>
          <p:cNvPr id="5900" name="Google Shape;5900;p92"/>
          <p:cNvGrpSpPr/>
          <p:nvPr/>
        </p:nvGrpSpPr>
        <p:grpSpPr>
          <a:xfrm>
            <a:off x="6953383" y="4221163"/>
            <a:ext cx="757238" cy="628650"/>
            <a:chOff x="-44" y="1473"/>
            <a:chExt cx="981" cy="1105"/>
          </a:xfrm>
        </p:grpSpPr>
        <p:pic>
          <p:nvPicPr>
            <p:cNvPr descr="desktop_computer_stylized_medium" id="5901" name="Google Shape;5901;p9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902" name="Google Shape;5902;p9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5903" name="Google Shape;5903;p92"/>
          <p:cNvGrpSpPr/>
          <p:nvPr/>
        </p:nvGrpSpPr>
        <p:grpSpPr>
          <a:xfrm>
            <a:off x="5475421" y="4835525"/>
            <a:ext cx="757237" cy="628650"/>
            <a:chOff x="-44" y="1473"/>
            <a:chExt cx="981" cy="1105"/>
          </a:xfrm>
        </p:grpSpPr>
        <p:pic>
          <p:nvPicPr>
            <p:cNvPr descr="desktop_computer_stylized_medium" id="5904" name="Google Shape;5904;p9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905" name="Google Shape;5905;p9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5906" name="Google Shape;5906;p92"/>
          <p:cNvSpPr txBox="1"/>
          <p:nvPr/>
        </p:nvSpPr>
        <p:spPr>
          <a:xfrm>
            <a:off x="7645947" y="4249738"/>
            <a:ext cx="833438" cy="8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h4</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10.2.0.4</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07" name="Google Shape;5907;p92"/>
          <p:cNvSpPr txBox="1"/>
          <p:nvPr/>
        </p:nvSpPr>
        <p:spPr>
          <a:xfrm>
            <a:off x="5524907" y="5349807"/>
            <a:ext cx="833438" cy="8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h3</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10.2.0.3</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5908" name="Google Shape;5908;p92"/>
          <p:cNvCxnSpPr/>
          <p:nvPr/>
        </p:nvCxnSpPr>
        <p:spPr>
          <a:xfrm>
            <a:off x="3349758" y="2681288"/>
            <a:ext cx="706438" cy="0"/>
          </a:xfrm>
          <a:prstGeom prst="straightConnector1">
            <a:avLst/>
          </a:prstGeom>
          <a:noFill/>
          <a:ln cap="flat" cmpd="sng" w="25400">
            <a:solidFill>
              <a:srgbClr val="000000"/>
            </a:solidFill>
            <a:prstDash val="solid"/>
            <a:round/>
            <a:headEnd len="sm" w="sm" type="none"/>
            <a:tailEnd len="sm" w="sm" type="none"/>
          </a:ln>
        </p:spPr>
      </p:cxnSp>
      <p:cxnSp>
        <p:nvCxnSpPr>
          <p:cNvPr id="5909" name="Google Shape;5909;p92"/>
          <p:cNvCxnSpPr/>
          <p:nvPr/>
        </p:nvCxnSpPr>
        <p:spPr>
          <a:xfrm rot="10800000">
            <a:off x="4327658" y="2014538"/>
            <a:ext cx="0" cy="474662"/>
          </a:xfrm>
          <a:prstGeom prst="straightConnector1">
            <a:avLst/>
          </a:prstGeom>
          <a:noFill/>
          <a:ln cap="flat" cmpd="sng" w="25400">
            <a:solidFill>
              <a:srgbClr val="000000"/>
            </a:solidFill>
            <a:prstDash val="solid"/>
            <a:round/>
            <a:headEnd len="sm" w="sm" type="none"/>
            <a:tailEnd len="sm" w="sm" type="none"/>
          </a:ln>
        </p:spPr>
      </p:cxnSp>
      <p:grpSp>
        <p:nvGrpSpPr>
          <p:cNvPr id="5910" name="Google Shape;5910;p92"/>
          <p:cNvGrpSpPr/>
          <p:nvPr/>
        </p:nvGrpSpPr>
        <p:grpSpPr>
          <a:xfrm>
            <a:off x="3846646" y="1622425"/>
            <a:ext cx="757237" cy="628650"/>
            <a:chOff x="-44" y="1473"/>
            <a:chExt cx="981" cy="1105"/>
          </a:xfrm>
        </p:grpSpPr>
        <p:pic>
          <p:nvPicPr>
            <p:cNvPr descr="desktop_computer_stylized_medium" id="5911" name="Google Shape;5911;p9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912" name="Google Shape;5912;p9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grpSp>
        <p:nvGrpSpPr>
          <p:cNvPr id="5913" name="Google Shape;5913;p92"/>
          <p:cNvGrpSpPr/>
          <p:nvPr/>
        </p:nvGrpSpPr>
        <p:grpSpPr>
          <a:xfrm>
            <a:off x="2792546" y="2561879"/>
            <a:ext cx="757237" cy="628650"/>
            <a:chOff x="-44" y="1473"/>
            <a:chExt cx="981" cy="1105"/>
          </a:xfrm>
        </p:grpSpPr>
        <p:pic>
          <p:nvPicPr>
            <p:cNvPr descr="desktop_computer_stylized_medium" id="5914" name="Google Shape;5914;p92"/>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5915" name="Google Shape;5915;p92"/>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sp>
        <p:nvSpPr>
          <p:cNvPr id="5916" name="Google Shape;5916;p92"/>
          <p:cNvSpPr txBox="1"/>
          <p:nvPr/>
        </p:nvSpPr>
        <p:spPr>
          <a:xfrm>
            <a:off x="2881446" y="3065116"/>
            <a:ext cx="833437"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h5</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10.3.0.5</a:t>
            </a:r>
            <a:endParaRPr/>
          </a:p>
        </p:txBody>
      </p:sp>
      <p:sp>
        <p:nvSpPr>
          <p:cNvPr id="5917" name="Google Shape;5917;p92"/>
          <p:cNvSpPr txBox="1"/>
          <p:nvPr/>
        </p:nvSpPr>
        <p:spPr>
          <a:xfrm>
            <a:off x="4289558" y="3949700"/>
            <a:ext cx="428625"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Arial"/>
              <a:buNone/>
            </a:pPr>
            <a:r>
              <a:rPr b="0" i="0" lang="en-US" sz="1800" u="none" cap="none" strike="noStrike">
                <a:solidFill>
                  <a:srgbClr val="C00000"/>
                </a:solidFill>
                <a:latin typeface="Arial"/>
                <a:ea typeface="Arial"/>
                <a:cs typeface="Arial"/>
                <a:sym typeface="Arial"/>
              </a:rPr>
              <a:t>s1</a:t>
            </a:r>
            <a:endParaRPr/>
          </a:p>
        </p:txBody>
      </p:sp>
      <p:sp>
        <p:nvSpPr>
          <p:cNvPr id="5918" name="Google Shape;5918;p92"/>
          <p:cNvSpPr txBox="1"/>
          <p:nvPr/>
        </p:nvSpPr>
        <p:spPr>
          <a:xfrm>
            <a:off x="6450146" y="3976688"/>
            <a:ext cx="4286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Arial"/>
              <a:buNone/>
            </a:pPr>
            <a:r>
              <a:rPr b="0" i="0" lang="en-US" sz="1800" u="none" cap="none" strike="noStrike">
                <a:solidFill>
                  <a:srgbClr val="C00000"/>
                </a:solidFill>
                <a:latin typeface="Arial"/>
                <a:ea typeface="Arial"/>
                <a:cs typeface="Arial"/>
                <a:sym typeface="Arial"/>
              </a:rPr>
              <a:t>s2</a:t>
            </a:r>
            <a:endParaRPr/>
          </a:p>
        </p:txBody>
      </p:sp>
      <p:sp>
        <p:nvSpPr>
          <p:cNvPr id="5919" name="Google Shape;5919;p92"/>
          <p:cNvSpPr txBox="1"/>
          <p:nvPr/>
        </p:nvSpPr>
        <p:spPr>
          <a:xfrm>
            <a:off x="4507046" y="2168525"/>
            <a:ext cx="428625"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1800"/>
              <a:buFont typeface="Arial"/>
              <a:buNone/>
            </a:pPr>
            <a:r>
              <a:rPr b="0" i="0" lang="en-US" sz="1800" u="none" cap="none" strike="noStrike">
                <a:solidFill>
                  <a:srgbClr val="C00000"/>
                </a:solidFill>
                <a:latin typeface="Arial"/>
                <a:ea typeface="Arial"/>
                <a:cs typeface="Arial"/>
                <a:sym typeface="Arial"/>
              </a:rPr>
              <a:t>s3</a:t>
            </a:r>
            <a:endParaRPr/>
          </a:p>
        </p:txBody>
      </p:sp>
      <p:cxnSp>
        <p:nvCxnSpPr>
          <p:cNvPr id="5920" name="Google Shape;5920;p92"/>
          <p:cNvCxnSpPr/>
          <p:nvPr/>
        </p:nvCxnSpPr>
        <p:spPr>
          <a:xfrm>
            <a:off x="4346708" y="2871788"/>
            <a:ext cx="1392238" cy="219075"/>
          </a:xfrm>
          <a:prstGeom prst="straightConnector1">
            <a:avLst/>
          </a:prstGeom>
          <a:noFill/>
          <a:ln cap="flat" cmpd="sng" w="12700">
            <a:solidFill>
              <a:srgbClr val="CC0000">
                <a:alpha val="49803"/>
              </a:srgbClr>
            </a:solidFill>
            <a:prstDash val="dash"/>
            <a:round/>
            <a:headEnd len="med" w="med" type="none"/>
            <a:tailEnd len="med" w="med" type="none"/>
          </a:ln>
        </p:spPr>
      </p:cxnSp>
      <p:cxnSp>
        <p:nvCxnSpPr>
          <p:cNvPr id="5921" name="Google Shape;5921;p92"/>
          <p:cNvCxnSpPr/>
          <p:nvPr/>
        </p:nvCxnSpPr>
        <p:spPr>
          <a:xfrm>
            <a:off x="5824671" y="3154363"/>
            <a:ext cx="533400" cy="976312"/>
          </a:xfrm>
          <a:prstGeom prst="straightConnector1">
            <a:avLst/>
          </a:prstGeom>
          <a:noFill/>
          <a:ln cap="flat" cmpd="sng" w="12700">
            <a:solidFill>
              <a:srgbClr val="CC0000">
                <a:alpha val="49803"/>
              </a:srgbClr>
            </a:solidFill>
            <a:prstDash val="dash"/>
            <a:round/>
            <a:headEnd len="med" w="med" type="none"/>
            <a:tailEnd len="med" w="med" type="none"/>
          </a:ln>
        </p:spPr>
      </p:cxnSp>
      <p:sp>
        <p:nvSpPr>
          <p:cNvPr id="5922" name="Google Shape;5922;p92"/>
          <p:cNvSpPr txBox="1"/>
          <p:nvPr/>
        </p:nvSpPr>
        <p:spPr>
          <a:xfrm>
            <a:off x="4118108" y="2173288"/>
            <a:ext cx="271463"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p:txBody>
      </p:sp>
      <p:sp>
        <p:nvSpPr>
          <p:cNvPr id="5923" name="Google Shape;5923;p92"/>
          <p:cNvSpPr txBox="1"/>
          <p:nvPr/>
        </p:nvSpPr>
        <p:spPr>
          <a:xfrm>
            <a:off x="3649796" y="2419350"/>
            <a:ext cx="27305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p:txBody>
      </p:sp>
      <p:sp>
        <p:nvSpPr>
          <p:cNvPr id="5924" name="Google Shape;5924;p92"/>
          <p:cNvSpPr txBox="1"/>
          <p:nvPr/>
        </p:nvSpPr>
        <p:spPr>
          <a:xfrm>
            <a:off x="4018096" y="2790894"/>
            <a:ext cx="269875"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p:txBody>
      </p:sp>
      <p:sp>
        <p:nvSpPr>
          <p:cNvPr id="5925" name="Google Shape;5925;p92"/>
          <p:cNvSpPr txBox="1"/>
          <p:nvPr/>
        </p:nvSpPr>
        <p:spPr>
          <a:xfrm>
            <a:off x="4495933" y="2687638"/>
            <a:ext cx="274638"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p:txBody>
      </p:sp>
      <p:sp>
        <p:nvSpPr>
          <p:cNvPr id="5926" name="Google Shape;5926;p92"/>
          <p:cNvSpPr txBox="1"/>
          <p:nvPr/>
        </p:nvSpPr>
        <p:spPr>
          <a:xfrm>
            <a:off x="4021271" y="4006850"/>
            <a:ext cx="26987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p:txBody>
      </p:sp>
      <p:sp>
        <p:nvSpPr>
          <p:cNvPr id="5927" name="Google Shape;5927;p92"/>
          <p:cNvSpPr txBox="1"/>
          <p:nvPr/>
        </p:nvSpPr>
        <p:spPr>
          <a:xfrm>
            <a:off x="3664083" y="4276725"/>
            <a:ext cx="27463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p:txBody>
      </p:sp>
      <p:sp>
        <p:nvSpPr>
          <p:cNvPr id="5928" name="Google Shape;5928;p92"/>
          <p:cNvSpPr txBox="1"/>
          <p:nvPr/>
        </p:nvSpPr>
        <p:spPr>
          <a:xfrm>
            <a:off x="4046671" y="4624388"/>
            <a:ext cx="269875"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p:txBody>
      </p:sp>
      <p:sp>
        <p:nvSpPr>
          <p:cNvPr id="5929" name="Google Shape;5929;p92"/>
          <p:cNvSpPr txBox="1"/>
          <p:nvPr/>
        </p:nvSpPr>
        <p:spPr>
          <a:xfrm>
            <a:off x="4554671" y="4437063"/>
            <a:ext cx="273050" cy="2778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p:txBody>
      </p:sp>
      <p:sp>
        <p:nvSpPr>
          <p:cNvPr id="5930" name="Google Shape;5930;p92"/>
          <p:cNvSpPr txBox="1"/>
          <p:nvPr/>
        </p:nvSpPr>
        <p:spPr>
          <a:xfrm>
            <a:off x="5811971" y="4089400"/>
            <a:ext cx="269875"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1</a:t>
            </a:r>
            <a:endParaRPr/>
          </a:p>
        </p:txBody>
      </p:sp>
      <p:sp>
        <p:nvSpPr>
          <p:cNvPr id="5931" name="Google Shape;5931;p92"/>
          <p:cNvSpPr txBox="1"/>
          <p:nvPr/>
        </p:nvSpPr>
        <p:spPr>
          <a:xfrm>
            <a:off x="5783396" y="4437063"/>
            <a:ext cx="274637"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2</a:t>
            </a:r>
            <a:endParaRPr/>
          </a:p>
        </p:txBody>
      </p:sp>
      <p:sp>
        <p:nvSpPr>
          <p:cNvPr id="5932" name="Google Shape;5932;p92"/>
          <p:cNvSpPr txBox="1"/>
          <p:nvPr/>
        </p:nvSpPr>
        <p:spPr>
          <a:xfrm>
            <a:off x="6150108" y="4641850"/>
            <a:ext cx="269875" cy="2778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3</a:t>
            </a:r>
            <a:endParaRPr/>
          </a:p>
        </p:txBody>
      </p:sp>
      <p:sp>
        <p:nvSpPr>
          <p:cNvPr id="5933" name="Google Shape;5933;p92"/>
          <p:cNvSpPr txBox="1"/>
          <p:nvPr/>
        </p:nvSpPr>
        <p:spPr>
          <a:xfrm>
            <a:off x="6708908" y="4394200"/>
            <a:ext cx="274638"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4</a:t>
            </a:r>
            <a:endParaRPr/>
          </a:p>
        </p:txBody>
      </p:sp>
      <p:sp>
        <p:nvSpPr>
          <p:cNvPr id="5934" name="Google Shape;5934;p92"/>
          <p:cNvSpPr txBox="1"/>
          <p:nvPr/>
        </p:nvSpPr>
        <p:spPr>
          <a:xfrm>
            <a:off x="4469291" y="1666393"/>
            <a:ext cx="835025" cy="523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A8"/>
              </a:buClr>
              <a:buSzPts val="1400"/>
              <a:buFont typeface="Arial"/>
              <a:buNone/>
            </a:pPr>
            <a:r>
              <a:rPr b="0" i="0" lang="en-US" sz="1400" u="none" cap="none" strike="noStrike">
                <a:solidFill>
                  <a:srgbClr val="0000A8"/>
                </a:solidFill>
                <a:latin typeface="Arial"/>
                <a:ea typeface="Arial"/>
                <a:cs typeface="Arial"/>
                <a:sym typeface="Arial"/>
              </a:rPr>
              <a:t>Host h6</a:t>
            </a:r>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10.3.0.6</a:t>
            </a:r>
            <a:endParaRPr/>
          </a:p>
        </p:txBody>
      </p:sp>
      <p:grpSp>
        <p:nvGrpSpPr>
          <p:cNvPr id="5935" name="Google Shape;5935;p92"/>
          <p:cNvGrpSpPr/>
          <p:nvPr/>
        </p:nvGrpSpPr>
        <p:grpSpPr>
          <a:xfrm>
            <a:off x="5400808" y="1862138"/>
            <a:ext cx="1270000" cy="1482725"/>
            <a:chOff x="5418667" y="1587500"/>
            <a:chExt cx="1270000" cy="1481667"/>
          </a:xfrm>
        </p:grpSpPr>
        <p:grpSp>
          <p:nvGrpSpPr>
            <p:cNvPr id="5936" name="Google Shape;5936;p92"/>
            <p:cNvGrpSpPr/>
            <p:nvPr/>
          </p:nvGrpSpPr>
          <p:grpSpPr>
            <a:xfrm>
              <a:off x="5440087" y="1742411"/>
              <a:ext cx="1047344" cy="1163369"/>
              <a:chOff x="5440087" y="1742411"/>
              <a:chExt cx="1047344" cy="1163369"/>
            </a:xfrm>
          </p:grpSpPr>
          <p:grpSp>
            <p:nvGrpSpPr>
              <p:cNvPr id="5937" name="Google Shape;5937;p92"/>
              <p:cNvGrpSpPr/>
              <p:nvPr/>
            </p:nvGrpSpPr>
            <p:grpSpPr>
              <a:xfrm>
                <a:off x="5838397" y="2273382"/>
                <a:ext cx="350328" cy="632398"/>
                <a:chOff x="4140" y="429"/>
                <a:chExt cx="1425" cy="2396"/>
              </a:xfrm>
            </p:grpSpPr>
            <p:sp>
              <p:nvSpPr>
                <p:cNvPr id="5938" name="Google Shape;5938;p92"/>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939" name="Google Shape;5939;p92"/>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40" name="Google Shape;5940;p92"/>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941" name="Google Shape;5941;p92"/>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942" name="Google Shape;5942;p92"/>
                <p:cNvSpPr/>
                <p:nvPr/>
              </p:nvSpPr>
              <p:spPr>
                <a:xfrm>
                  <a:off x="4210" y="690"/>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943" name="Google Shape;5943;p92"/>
                <p:cNvGrpSpPr/>
                <p:nvPr/>
              </p:nvGrpSpPr>
              <p:grpSpPr>
                <a:xfrm>
                  <a:off x="4748" y="666"/>
                  <a:ext cx="578" cy="150"/>
                  <a:chOff x="613" y="2566"/>
                  <a:chExt cx="721" cy="144"/>
                </a:xfrm>
              </p:grpSpPr>
              <p:sp>
                <p:nvSpPr>
                  <p:cNvPr id="5944" name="Google Shape;5944;p92"/>
                  <p:cNvSpPr/>
                  <p:nvPr/>
                </p:nvSpPr>
                <p:spPr>
                  <a:xfrm>
                    <a:off x="613" y="2566"/>
                    <a:ext cx="721" cy="14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45" name="Google Shape;5945;p92"/>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946" name="Google Shape;5946;p92"/>
                <p:cNvSpPr/>
                <p:nvPr/>
              </p:nvSpPr>
              <p:spPr>
                <a:xfrm>
                  <a:off x="4220" y="1022"/>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947" name="Google Shape;5947;p92"/>
                <p:cNvGrpSpPr/>
                <p:nvPr/>
              </p:nvGrpSpPr>
              <p:grpSpPr>
                <a:xfrm>
                  <a:off x="4748" y="990"/>
                  <a:ext cx="578" cy="134"/>
                  <a:chOff x="615" y="2564"/>
                  <a:chExt cx="721" cy="139"/>
                </a:xfrm>
              </p:grpSpPr>
              <p:sp>
                <p:nvSpPr>
                  <p:cNvPr id="5948" name="Google Shape;5948;p92"/>
                  <p:cNvSpPr/>
                  <p:nvPr/>
                </p:nvSpPr>
                <p:spPr>
                  <a:xfrm>
                    <a:off x="615" y="2564"/>
                    <a:ext cx="721" cy="139"/>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49" name="Google Shape;5949;p92"/>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950" name="Google Shape;5950;p92"/>
                <p:cNvSpPr/>
                <p:nvPr/>
              </p:nvSpPr>
              <p:spPr>
                <a:xfrm>
                  <a:off x="4220" y="1354"/>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51" name="Google Shape;5951;p92"/>
                <p:cNvSpPr/>
                <p:nvPr/>
              </p:nvSpPr>
              <p:spPr>
                <a:xfrm>
                  <a:off x="4230" y="1655"/>
                  <a:ext cx="598" cy="47"/>
                </a:xfrm>
                <a:prstGeom prst="rect">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5952" name="Google Shape;5952;p92"/>
                <p:cNvGrpSpPr/>
                <p:nvPr/>
              </p:nvGrpSpPr>
              <p:grpSpPr>
                <a:xfrm>
                  <a:off x="4738" y="1647"/>
                  <a:ext cx="578" cy="135"/>
                  <a:chOff x="618" y="2586"/>
                  <a:chExt cx="720" cy="124"/>
                </a:xfrm>
              </p:grpSpPr>
              <p:sp>
                <p:nvSpPr>
                  <p:cNvPr id="5953" name="Google Shape;5953;p92"/>
                  <p:cNvSpPr/>
                  <p:nvPr/>
                </p:nvSpPr>
                <p:spPr>
                  <a:xfrm>
                    <a:off x="618" y="2586"/>
                    <a:ext cx="720" cy="12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54" name="Google Shape;5954;p92"/>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955" name="Google Shape;5955;p92"/>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grpSp>
              <p:nvGrpSpPr>
                <p:cNvPr id="5956" name="Google Shape;5956;p92"/>
                <p:cNvGrpSpPr/>
                <p:nvPr/>
              </p:nvGrpSpPr>
              <p:grpSpPr>
                <a:xfrm>
                  <a:off x="4738" y="1330"/>
                  <a:ext cx="588" cy="134"/>
                  <a:chOff x="613" y="2571"/>
                  <a:chExt cx="732" cy="134"/>
                </a:xfrm>
              </p:grpSpPr>
              <p:sp>
                <p:nvSpPr>
                  <p:cNvPr id="5957" name="Google Shape;5957;p92"/>
                  <p:cNvSpPr/>
                  <p:nvPr/>
                </p:nvSpPr>
                <p:spPr>
                  <a:xfrm>
                    <a:off x="613" y="2571"/>
                    <a:ext cx="732" cy="134"/>
                  </a:xfrm>
                  <a:prstGeom prst="roundRect">
                    <a:avLst>
                      <a:gd fmla="val 50000"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58" name="Google Shape;5958;p92"/>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959" name="Google Shape;5959;p92"/>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60" name="Google Shape;5960;p92"/>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961" name="Google Shape;5961;p92"/>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962" name="Google Shape;5962;p92"/>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63" name="Google Shape;5963;p92"/>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Arial"/>
                    <a:ea typeface="Arial"/>
                    <a:cs typeface="Arial"/>
                    <a:sym typeface="Arial"/>
                  </a:endParaRPr>
                </a:p>
              </p:txBody>
            </p:sp>
            <p:sp>
              <p:nvSpPr>
                <p:cNvPr id="5964" name="Google Shape;5964;p92"/>
                <p:cNvSpPr/>
                <p:nvPr/>
              </p:nvSpPr>
              <p:spPr>
                <a:xfrm>
                  <a:off x="4140" y="2675"/>
                  <a:ext cx="1196" cy="150"/>
                </a:xfrm>
                <a:prstGeom prst="roundRect">
                  <a:avLst>
                    <a:gd fmla="val 50000" name="adj"/>
                  </a:avLst>
                </a:prstGeom>
                <a:solidFill>
                  <a:srgbClr val="DDDDDD"/>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65" name="Google Shape;5965;p92"/>
                <p:cNvSpPr/>
                <p:nvPr/>
              </p:nvSpPr>
              <p:spPr>
                <a:xfrm>
                  <a:off x="4210" y="2714"/>
                  <a:ext cx="1066" cy="79"/>
                </a:xfrm>
                <a:prstGeom prst="roundRect">
                  <a:avLst>
                    <a:gd fmla="val 50000" name="adj"/>
                  </a:avLst>
                </a:prstGeom>
                <a:gradFill>
                  <a:gsLst>
                    <a:gs pos="0">
                      <a:srgbClr val="000000"/>
                    </a:gs>
                    <a:gs pos="100000">
                      <a:srgbClr val="808080"/>
                    </a:gs>
                  </a:gsLst>
                  <a:lin ang="0" scaled="0"/>
                </a:gra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66" name="Google Shape;5966;p92"/>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67" name="Google Shape;5967;p92"/>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0000"/>
                    </a:solidFill>
                    <a:latin typeface="Arial"/>
                    <a:ea typeface="Arial"/>
                    <a:cs typeface="Arial"/>
                    <a:sym typeface="Arial"/>
                  </a:endParaRPr>
                </a:p>
              </p:txBody>
            </p:sp>
            <p:sp>
              <p:nvSpPr>
                <p:cNvPr id="5968" name="Google Shape;5968;p92"/>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69" name="Google Shape;5969;p92"/>
                <p:cNvSpPr/>
                <p:nvPr/>
              </p:nvSpPr>
              <p:spPr>
                <a:xfrm>
                  <a:off x="5067" y="1837"/>
                  <a:ext cx="80" cy="759"/>
                </a:xfrm>
                <a:prstGeom prst="rect">
                  <a:avLst/>
                </a:prstGeom>
                <a:solidFill>
                  <a:srgbClr val="292929"/>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pic>
            <p:nvPicPr>
              <p:cNvPr id="5970" name="Google Shape;5970;p92"/>
              <p:cNvPicPr preferRelativeResize="0"/>
              <p:nvPr/>
            </p:nvPicPr>
            <p:blipFill rotWithShape="1">
              <a:blip r:embed="rId4">
                <a:alphaModFix/>
              </a:blip>
              <a:srcRect b="0" l="0" r="0" t="0"/>
              <a:stretch/>
            </p:blipFill>
            <p:spPr>
              <a:xfrm>
                <a:off x="5440087" y="1742411"/>
                <a:ext cx="1039824" cy="309703"/>
              </a:xfrm>
              <a:prstGeom prst="rect">
                <a:avLst/>
              </a:prstGeom>
              <a:noFill/>
              <a:ln>
                <a:noFill/>
              </a:ln>
            </p:spPr>
          </p:pic>
          <p:sp>
            <p:nvSpPr>
              <p:cNvPr id="5971" name="Google Shape;5971;p92"/>
              <p:cNvSpPr txBox="1"/>
              <p:nvPr/>
            </p:nvSpPr>
            <p:spPr>
              <a:xfrm>
                <a:off x="5558972" y="1947149"/>
                <a:ext cx="928459"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controller</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5972" name="Google Shape;5972;p92"/>
            <p:cNvSpPr/>
            <p:nvPr/>
          </p:nvSpPr>
          <p:spPr>
            <a:xfrm>
              <a:off x="5418667" y="1587500"/>
              <a:ext cx="1270000" cy="1481667"/>
            </a:xfrm>
            <a:prstGeom prst="rect">
              <a:avLst/>
            </a:prstGeom>
            <a:solidFill>
              <a:srgbClr val="FFFFFF">
                <a:alpha val="6549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grpSp>
        <p:nvGrpSpPr>
          <p:cNvPr id="5973" name="Google Shape;5973;p92"/>
          <p:cNvGrpSpPr/>
          <p:nvPr/>
        </p:nvGrpSpPr>
        <p:grpSpPr>
          <a:xfrm>
            <a:off x="3869633" y="4253948"/>
            <a:ext cx="728870" cy="410817"/>
            <a:chOff x="7493876" y="2774731"/>
            <a:chExt cx="1481958" cy="894622"/>
          </a:xfrm>
        </p:grpSpPr>
        <p:sp>
          <p:nvSpPr>
            <p:cNvPr id="5974" name="Google Shape;5974;p92"/>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975" name="Google Shape;5975;p92"/>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976" name="Google Shape;5976;p92"/>
            <p:cNvGrpSpPr/>
            <p:nvPr/>
          </p:nvGrpSpPr>
          <p:grpSpPr>
            <a:xfrm>
              <a:off x="7713663" y="2848339"/>
              <a:ext cx="1042107" cy="425543"/>
              <a:chOff x="7786941" y="2884917"/>
              <a:chExt cx="897649" cy="353919"/>
            </a:xfrm>
          </p:grpSpPr>
          <p:sp>
            <p:nvSpPr>
              <p:cNvPr id="5977" name="Google Shape;5977;p92"/>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78" name="Google Shape;5978;p92"/>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79" name="Google Shape;5979;p92"/>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80" name="Google Shape;5980;p92"/>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981" name="Google Shape;5981;p92"/>
          <p:cNvGrpSpPr/>
          <p:nvPr/>
        </p:nvGrpSpPr>
        <p:grpSpPr>
          <a:xfrm>
            <a:off x="6009859" y="4287078"/>
            <a:ext cx="728870" cy="410817"/>
            <a:chOff x="7493876" y="2774731"/>
            <a:chExt cx="1481958" cy="894622"/>
          </a:xfrm>
        </p:grpSpPr>
        <p:sp>
          <p:nvSpPr>
            <p:cNvPr id="5982" name="Google Shape;5982;p92"/>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983" name="Google Shape;5983;p92"/>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984" name="Google Shape;5984;p92"/>
            <p:cNvGrpSpPr/>
            <p:nvPr/>
          </p:nvGrpSpPr>
          <p:grpSpPr>
            <a:xfrm>
              <a:off x="7713663" y="2848339"/>
              <a:ext cx="1042107" cy="425543"/>
              <a:chOff x="7786941" y="2884917"/>
              <a:chExt cx="897649" cy="353919"/>
            </a:xfrm>
          </p:grpSpPr>
          <p:sp>
            <p:nvSpPr>
              <p:cNvPr id="5985" name="Google Shape;5985;p92"/>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86" name="Google Shape;5986;p92"/>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87" name="Google Shape;5987;p92"/>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88" name="Google Shape;5988;p92"/>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5989" name="Google Shape;5989;p92"/>
          <p:cNvGrpSpPr/>
          <p:nvPr/>
        </p:nvGrpSpPr>
        <p:grpSpPr>
          <a:xfrm>
            <a:off x="3882885" y="2411896"/>
            <a:ext cx="728870" cy="410817"/>
            <a:chOff x="7493876" y="2774731"/>
            <a:chExt cx="1481958" cy="894622"/>
          </a:xfrm>
        </p:grpSpPr>
        <p:sp>
          <p:nvSpPr>
            <p:cNvPr id="5990" name="Google Shape;5990;p92"/>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5991" name="Google Shape;5991;p92"/>
            <p:cNvSpPr/>
            <p:nvPr/>
          </p:nvSpPr>
          <p:spPr>
            <a:xfrm>
              <a:off x="7494729" y="2774731"/>
              <a:ext cx="1480163" cy="579140"/>
            </a:xfrm>
            <a:prstGeom prst="ellipse">
              <a:avLst/>
            </a:prstGeom>
            <a:solidFill>
              <a:srgbClr val="B8C2C9"/>
            </a:solidFill>
            <a:ln cap="flat" cmpd="sng" w="9525">
              <a:solidFill>
                <a:srgbClr val="0000A8"/>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5992" name="Google Shape;5992;p92"/>
            <p:cNvGrpSpPr/>
            <p:nvPr/>
          </p:nvGrpSpPr>
          <p:grpSpPr>
            <a:xfrm>
              <a:off x="7713663" y="2848339"/>
              <a:ext cx="1042107" cy="425543"/>
              <a:chOff x="7786941" y="2884917"/>
              <a:chExt cx="897649" cy="353919"/>
            </a:xfrm>
          </p:grpSpPr>
          <p:sp>
            <p:nvSpPr>
              <p:cNvPr id="5993" name="Google Shape;5993;p92"/>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94" name="Google Shape;5994;p92"/>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95" name="Google Shape;5995;p92"/>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96" name="Google Shape;5996;p92"/>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sp>
        <p:nvSpPr>
          <p:cNvPr id="5997" name="Google Shape;5997;p92"/>
          <p:cNvSpPr txBox="1"/>
          <p:nvPr/>
        </p:nvSpPr>
        <p:spPr>
          <a:xfrm>
            <a:off x="7200353" y="1519586"/>
            <a:ext cx="4619940" cy="21113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Orchestrated tables can create </a:t>
            </a:r>
            <a:r>
              <a:rPr b="0" i="1" lang="en-US" sz="2800" u="none" cap="none" strike="noStrike">
                <a:solidFill>
                  <a:srgbClr val="CC0000"/>
                </a:solidFill>
                <a:latin typeface="Calibri"/>
                <a:ea typeface="Calibri"/>
                <a:cs typeface="Calibri"/>
                <a:sym typeface="Calibri"/>
              </a:rPr>
              <a:t>network-wide</a:t>
            </a:r>
            <a:r>
              <a:rPr b="0" i="0" lang="en-US" sz="2800" u="none" cap="none" strike="noStrike">
                <a:solidFill>
                  <a:srgbClr val="CC0000"/>
                </a:solidFill>
                <a:latin typeface="Calibri"/>
                <a:ea typeface="Calibri"/>
                <a:cs typeface="Calibri"/>
                <a:sym typeface="Calibri"/>
              </a:rPr>
              <a:t> </a:t>
            </a:r>
            <a:r>
              <a:rPr b="0" i="0" lang="en-US" sz="2800" u="none" cap="none" strike="noStrike">
                <a:solidFill>
                  <a:srgbClr val="000000"/>
                </a:solidFill>
                <a:latin typeface="Calibri"/>
                <a:ea typeface="Calibri"/>
                <a:cs typeface="Calibri"/>
                <a:sym typeface="Calibri"/>
              </a:rPr>
              <a:t>behavior, e.g.,:</a:t>
            </a:r>
            <a:endParaRPr/>
          </a:p>
          <a:p>
            <a:pPr indent="-225425" lvl="0" marL="342900" marR="0" rtl="0" algn="l">
              <a:lnSpc>
                <a:spcPct val="90000"/>
              </a:lnSpc>
              <a:spcBef>
                <a:spcPts val="600"/>
              </a:spcBef>
              <a:spcAft>
                <a:spcPts val="0"/>
              </a:spcAft>
              <a:buClr>
                <a:srgbClr val="0000A8"/>
              </a:buClr>
              <a:buSzPts val="2600"/>
              <a:buFont typeface="Noto Sans Symbols"/>
              <a:buChar char="▪"/>
            </a:pPr>
            <a:r>
              <a:rPr b="0" i="0" lang="en-US" sz="2600" u="none" cap="none" strike="noStrike">
                <a:solidFill>
                  <a:srgbClr val="000000"/>
                </a:solidFill>
                <a:latin typeface="Calibri"/>
                <a:ea typeface="Calibri"/>
                <a:cs typeface="Calibri"/>
                <a:sym typeface="Calibri"/>
              </a:rPr>
              <a:t>datagrams from hosts h5 and h6 should be sent to h3 or h4, via s1 and from there to s2</a:t>
            </a:r>
            <a:endParaRPr/>
          </a:p>
        </p:txBody>
      </p:sp>
      <p:sp>
        <p:nvSpPr>
          <p:cNvPr id="5998" name="Google Shape;5998;p92"/>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2"/>
                                        </p:tgtEl>
                                        <p:attrNameLst>
                                          <p:attrName>style.visibility</p:attrName>
                                        </p:attrNameLst>
                                      </p:cBhvr>
                                      <p:to>
                                        <p:strVal val="visible"/>
                                      </p:to>
                                    </p:set>
                                    <p:animEffect filter="fade" transition="in">
                                      <p:cBhvr>
                                        <p:cTn dur="500"/>
                                        <p:tgtEl>
                                          <p:spTgt spid="58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4"/>
                                        </p:tgtEl>
                                        <p:attrNameLst>
                                          <p:attrName>style.visibility</p:attrName>
                                        </p:attrNameLst>
                                      </p:cBhvr>
                                      <p:to>
                                        <p:strVal val="visible"/>
                                      </p:to>
                                    </p:set>
                                    <p:animEffect filter="fade" transition="in">
                                      <p:cBhvr>
                                        <p:cTn dur="500"/>
                                        <p:tgtEl>
                                          <p:spTgt spid="58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2"/>
                                        </p:tgtEl>
                                        <p:attrNameLst>
                                          <p:attrName>style.visibility</p:attrName>
                                        </p:attrNameLst>
                                      </p:cBhvr>
                                      <p:to>
                                        <p:strVal val="visible"/>
                                      </p:to>
                                    </p:set>
                                    <p:animEffect filter="fade" transition="in">
                                      <p:cBhvr>
                                        <p:cTn dur="500"/>
                                        <p:tgtEl>
                                          <p:spTgt spid="58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3" name="Shape 6003"/>
        <p:cNvGrpSpPr/>
        <p:nvPr/>
      </p:nvGrpSpPr>
      <p:grpSpPr>
        <a:xfrm>
          <a:off x="0" y="0"/>
          <a:ext cx="0" cy="0"/>
          <a:chOff x="0" y="0"/>
          <a:chExt cx="0" cy="0"/>
        </a:xfrm>
      </p:grpSpPr>
      <p:sp>
        <p:nvSpPr>
          <p:cNvPr id="6004" name="Google Shape;6004;p93"/>
          <p:cNvSpPr txBox="1"/>
          <p:nvPr>
            <p:ph type="title"/>
          </p:nvPr>
        </p:nvSpPr>
        <p:spPr>
          <a:xfrm>
            <a:off x="838199" y="279543"/>
            <a:ext cx="10847119"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99"/>
              </a:buClr>
              <a:buSzPts val="4800"/>
              <a:buFont typeface="Calibri"/>
              <a:buNone/>
            </a:pPr>
            <a:r>
              <a:rPr b="0" lang="en-US" sz="4800">
                <a:solidFill>
                  <a:srgbClr val="000099"/>
                </a:solidFill>
                <a:latin typeface="Calibri"/>
                <a:ea typeface="Calibri"/>
                <a:cs typeface="Calibri"/>
                <a:sym typeface="Calibri"/>
              </a:rPr>
              <a:t>Generalized forwarding: summary</a:t>
            </a:r>
            <a:endParaRPr/>
          </a:p>
        </p:txBody>
      </p:sp>
      <p:sp>
        <p:nvSpPr>
          <p:cNvPr id="6005" name="Google Shape;6005;p93"/>
          <p:cNvSpPr txBox="1"/>
          <p:nvPr/>
        </p:nvSpPr>
        <p:spPr>
          <a:xfrm>
            <a:off x="764316" y="1301513"/>
            <a:ext cx="11259652" cy="4832092"/>
          </a:xfrm>
          <a:prstGeom prst="rect">
            <a:avLst/>
          </a:prstGeom>
          <a:noFill/>
          <a:ln>
            <a:noFill/>
          </a:ln>
        </p:spPr>
        <p:txBody>
          <a:bodyPr anchorCtr="0" anchor="t" bIns="45700" lIns="91425" spcFirstLastPara="1" rIns="91425" wrap="square" tIns="45700">
            <a:spAutoFit/>
          </a:bodyPr>
          <a:lstStyle/>
          <a:p>
            <a:pPr indent="-277813" lvl="0" marL="288925" marR="0" rtl="0" algn="l">
              <a:lnSpc>
                <a:spcPct val="100000"/>
              </a:lnSpc>
              <a:spcBef>
                <a:spcPts val="0"/>
              </a:spcBef>
              <a:spcAft>
                <a:spcPts val="0"/>
              </a:spcAft>
              <a:buClr>
                <a:srgbClr val="0013A3"/>
              </a:buClr>
              <a:buSzPts val="2800"/>
              <a:buFont typeface="Noto Sans Symbols"/>
              <a:buChar char="▪"/>
            </a:pPr>
            <a:r>
              <a:rPr b="0" i="0" lang="en-US" sz="2800" u="none" cap="none" strike="noStrike">
                <a:solidFill>
                  <a:srgbClr val="CC0000"/>
                </a:solidFill>
                <a:latin typeface="Calibri"/>
                <a:ea typeface="Calibri"/>
                <a:cs typeface="Calibri"/>
                <a:sym typeface="Calibri"/>
              </a:rPr>
              <a:t>“match plus action” </a:t>
            </a:r>
            <a:r>
              <a:rPr b="0" i="0" lang="en-US" sz="2800" u="none" cap="none" strike="noStrike">
                <a:solidFill>
                  <a:srgbClr val="000000"/>
                </a:solidFill>
                <a:latin typeface="Calibri"/>
                <a:ea typeface="Calibri"/>
                <a:cs typeface="Calibri"/>
                <a:sym typeface="Calibri"/>
              </a:rPr>
              <a:t>abstraction: match bits in arriving packet header(s) in any layers, take action</a:t>
            </a:r>
            <a:endParaRPr/>
          </a:p>
          <a:p>
            <a:pPr indent="-292100" lvl="1" marL="914400" marR="0" rtl="0" algn="l">
              <a:lnSpc>
                <a:spcPct val="100000"/>
              </a:lnSpc>
              <a:spcBef>
                <a:spcPts val="0"/>
              </a:spcBef>
              <a:spcAft>
                <a:spcPts val="0"/>
              </a:spcAft>
              <a:buClr>
                <a:srgbClr val="0013A3"/>
              </a:buClr>
              <a:buSzPts val="2800"/>
              <a:buFont typeface="Arial"/>
              <a:buChar char="•"/>
            </a:pPr>
            <a:r>
              <a:rPr b="0" i="0" lang="en-US" sz="2800" u="none" cap="none" strike="noStrike">
                <a:solidFill>
                  <a:srgbClr val="000000"/>
                </a:solidFill>
                <a:latin typeface="Calibri"/>
                <a:ea typeface="Calibri"/>
                <a:cs typeface="Calibri"/>
                <a:sym typeface="Calibri"/>
              </a:rPr>
              <a:t>matching over many fields (link-, network-, transport-layer)</a:t>
            </a:r>
            <a:endParaRPr/>
          </a:p>
          <a:p>
            <a:pPr indent="-292100" lvl="1" marL="914400" marR="0" rtl="0" algn="l">
              <a:lnSpc>
                <a:spcPct val="100000"/>
              </a:lnSpc>
              <a:spcBef>
                <a:spcPts val="0"/>
              </a:spcBef>
              <a:spcAft>
                <a:spcPts val="0"/>
              </a:spcAft>
              <a:buClr>
                <a:srgbClr val="0013A3"/>
              </a:buClr>
              <a:buSzPts val="2800"/>
              <a:buFont typeface="Arial"/>
              <a:buChar char="•"/>
            </a:pPr>
            <a:r>
              <a:rPr b="0" i="0" lang="en-US" sz="2800" u="none" cap="none" strike="noStrike">
                <a:solidFill>
                  <a:srgbClr val="000000"/>
                </a:solidFill>
                <a:latin typeface="Calibri"/>
                <a:ea typeface="Calibri"/>
                <a:cs typeface="Calibri"/>
                <a:sym typeface="Calibri"/>
              </a:rPr>
              <a:t>local actions: drop, forward, modify, or send matched packet to controller</a:t>
            </a:r>
            <a:endParaRPr/>
          </a:p>
          <a:p>
            <a:pPr indent="-292100" lvl="1" marL="914400" marR="0" rtl="0" algn="l">
              <a:lnSpc>
                <a:spcPct val="100000"/>
              </a:lnSpc>
              <a:spcBef>
                <a:spcPts val="0"/>
              </a:spcBef>
              <a:spcAft>
                <a:spcPts val="0"/>
              </a:spcAft>
              <a:buClr>
                <a:srgbClr val="0013A3"/>
              </a:buClr>
              <a:buSzPts val="2800"/>
              <a:buFont typeface="Arial"/>
              <a:buChar char="•"/>
            </a:pPr>
            <a:r>
              <a:rPr b="0" i="0" lang="en-US" sz="2800" u="none" cap="none" strike="noStrike">
                <a:solidFill>
                  <a:srgbClr val="000000"/>
                </a:solidFill>
                <a:latin typeface="Calibri"/>
                <a:ea typeface="Calibri"/>
                <a:cs typeface="Calibri"/>
                <a:sym typeface="Calibri"/>
              </a:rPr>
              <a:t>“program” n</a:t>
            </a:r>
            <a:r>
              <a:rPr b="0" i="1" lang="en-US" sz="2800" u="none" cap="none" strike="noStrike">
                <a:solidFill>
                  <a:srgbClr val="000000"/>
                </a:solidFill>
                <a:latin typeface="Calibri"/>
                <a:ea typeface="Calibri"/>
                <a:cs typeface="Calibri"/>
                <a:sym typeface="Calibri"/>
              </a:rPr>
              <a:t>etwork-wide</a:t>
            </a:r>
            <a:r>
              <a:rPr b="0" i="0" lang="en-US" sz="2800" u="none" cap="none" strike="noStrike">
                <a:solidFill>
                  <a:srgbClr val="000000"/>
                </a:solidFill>
                <a:latin typeface="Calibri"/>
                <a:ea typeface="Calibri"/>
                <a:cs typeface="Calibri"/>
                <a:sym typeface="Calibri"/>
              </a:rPr>
              <a:t> behaviors</a:t>
            </a:r>
            <a:endParaRPr/>
          </a:p>
          <a:p>
            <a:pPr indent="-311150" lvl="0" marL="311150" marR="0" rtl="0" algn="l">
              <a:lnSpc>
                <a:spcPct val="100000"/>
              </a:lnSpc>
              <a:spcBef>
                <a:spcPts val="0"/>
              </a:spcBef>
              <a:spcAft>
                <a:spcPts val="0"/>
              </a:spcAft>
              <a:buClr>
                <a:srgbClr val="0013A3"/>
              </a:buClr>
              <a:buSzPts val="2800"/>
              <a:buFont typeface="Noto Sans Symbols"/>
              <a:buChar char="▪"/>
            </a:pPr>
            <a:r>
              <a:rPr b="0" i="0" lang="en-US" sz="2800" u="none" cap="none" strike="noStrike">
                <a:solidFill>
                  <a:srgbClr val="000000"/>
                </a:solidFill>
                <a:latin typeface="Calibri"/>
                <a:ea typeface="Calibri"/>
                <a:cs typeface="Calibri"/>
                <a:sym typeface="Calibri"/>
              </a:rPr>
              <a:t>simple form of “network programmability”</a:t>
            </a:r>
            <a:endParaRPr/>
          </a:p>
          <a:p>
            <a:pPr indent="-292100" lvl="1" marL="914400" marR="0" rtl="0" algn="l">
              <a:lnSpc>
                <a:spcPct val="100000"/>
              </a:lnSpc>
              <a:spcBef>
                <a:spcPts val="0"/>
              </a:spcBef>
              <a:spcAft>
                <a:spcPts val="0"/>
              </a:spcAft>
              <a:buClr>
                <a:srgbClr val="0013A3"/>
              </a:buClr>
              <a:buSzPts val="2800"/>
              <a:buFont typeface="Arial"/>
              <a:buChar char="•"/>
            </a:pPr>
            <a:r>
              <a:rPr b="0" i="0" lang="en-US" sz="2800" u="none" cap="none" strike="noStrike">
                <a:solidFill>
                  <a:srgbClr val="000000"/>
                </a:solidFill>
                <a:latin typeface="Calibri"/>
                <a:ea typeface="Calibri"/>
                <a:cs typeface="Calibri"/>
                <a:sym typeface="Calibri"/>
              </a:rPr>
              <a:t>programmable, per-packet “processing”</a:t>
            </a:r>
            <a:endParaRPr/>
          </a:p>
          <a:p>
            <a:pPr indent="-292100" lvl="1" marL="914400" marR="0" rtl="0" algn="l">
              <a:lnSpc>
                <a:spcPct val="100000"/>
              </a:lnSpc>
              <a:spcBef>
                <a:spcPts val="0"/>
              </a:spcBef>
              <a:spcAft>
                <a:spcPts val="0"/>
              </a:spcAft>
              <a:buClr>
                <a:srgbClr val="0013A3"/>
              </a:buClr>
              <a:buSzPts val="2800"/>
              <a:buFont typeface="Arial"/>
              <a:buChar char="•"/>
            </a:pPr>
            <a:r>
              <a:rPr b="0" i="1" lang="en-US" sz="2800" u="none" cap="none" strike="noStrike">
                <a:solidFill>
                  <a:srgbClr val="000000"/>
                </a:solidFill>
                <a:latin typeface="Calibri"/>
                <a:ea typeface="Calibri"/>
                <a:cs typeface="Calibri"/>
                <a:sym typeface="Calibri"/>
              </a:rPr>
              <a:t>historical roots: </a:t>
            </a:r>
            <a:r>
              <a:rPr b="0" i="0" lang="en-US" sz="2800" u="none" cap="none" strike="noStrike">
                <a:solidFill>
                  <a:srgbClr val="000000"/>
                </a:solidFill>
                <a:latin typeface="Calibri"/>
                <a:ea typeface="Calibri"/>
                <a:cs typeface="Calibri"/>
                <a:sym typeface="Calibri"/>
              </a:rPr>
              <a:t>active networking</a:t>
            </a:r>
            <a:endParaRPr/>
          </a:p>
          <a:p>
            <a:pPr indent="-292100" lvl="1" marL="914400" marR="0" rtl="0" algn="l">
              <a:lnSpc>
                <a:spcPct val="100000"/>
              </a:lnSpc>
              <a:spcBef>
                <a:spcPts val="0"/>
              </a:spcBef>
              <a:spcAft>
                <a:spcPts val="0"/>
              </a:spcAft>
              <a:buClr>
                <a:srgbClr val="0013A3"/>
              </a:buClr>
              <a:buSzPts val="2800"/>
              <a:buFont typeface="Arial"/>
              <a:buChar char="•"/>
            </a:pPr>
            <a:r>
              <a:rPr b="0" i="1" lang="en-US" sz="2800" u="none" cap="none" strike="noStrike">
                <a:solidFill>
                  <a:srgbClr val="000000"/>
                </a:solidFill>
                <a:latin typeface="Calibri"/>
                <a:ea typeface="Calibri"/>
                <a:cs typeface="Calibri"/>
                <a:sym typeface="Calibri"/>
              </a:rPr>
              <a:t>today: </a:t>
            </a:r>
            <a:r>
              <a:rPr b="0" i="0" lang="en-US" sz="2800" u="none" cap="none" strike="noStrike">
                <a:solidFill>
                  <a:srgbClr val="000000"/>
                </a:solidFill>
                <a:latin typeface="Calibri"/>
                <a:ea typeface="Calibri"/>
                <a:cs typeface="Calibri"/>
                <a:sym typeface="Calibri"/>
              </a:rPr>
              <a:t>more generalized programming: </a:t>
            </a:r>
            <a:endParaRPr/>
          </a:p>
          <a:p>
            <a:pPr indent="0" lvl="1" marL="622300" marR="0" rtl="0" algn="l">
              <a:lnSpc>
                <a:spcPct val="100000"/>
              </a:lnSpc>
              <a:spcBef>
                <a:spcPts val="0"/>
              </a:spcBef>
              <a:spcAft>
                <a:spcPts val="0"/>
              </a:spcAft>
              <a:buClr>
                <a:srgbClr val="0013A3"/>
              </a:buClr>
              <a:buSzPts val="2800"/>
              <a:buFont typeface="Calibri"/>
              <a:buNone/>
            </a:pPr>
            <a:r>
              <a:rPr b="0" i="0" lang="en-US" sz="2800" u="none" cap="none" strike="noStrike">
                <a:solidFill>
                  <a:srgbClr val="000000"/>
                </a:solidFill>
                <a:latin typeface="Calibri"/>
                <a:ea typeface="Calibri"/>
                <a:cs typeface="Calibri"/>
                <a:sym typeface="Calibri"/>
              </a:rPr>
              <a:t>    P4 (see p4.org).</a:t>
            </a:r>
            <a:endParaRPr b="0" i="0" sz="2800" u="none" cap="none" strike="noStrike">
              <a:solidFill>
                <a:srgbClr val="000000"/>
              </a:solidFill>
              <a:latin typeface="Calibri"/>
              <a:ea typeface="Calibri"/>
              <a:cs typeface="Calibri"/>
              <a:sym typeface="Calibri"/>
            </a:endParaRPr>
          </a:p>
        </p:txBody>
      </p:sp>
      <p:sp>
        <p:nvSpPr>
          <p:cNvPr id="6006" name="Google Shape;6006;p93"/>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5">
                                            <p:txEl>
                                              <p:pRg end="0" st="0"/>
                                            </p:txEl>
                                          </p:spTgt>
                                        </p:tgtEl>
                                        <p:attrNameLst>
                                          <p:attrName>style.visibility</p:attrName>
                                        </p:attrNameLst>
                                      </p:cBhvr>
                                      <p:to>
                                        <p:strVal val="visible"/>
                                      </p:to>
                                    </p:set>
                                    <p:animEffect filter="fade" transition="in">
                                      <p:cBhvr>
                                        <p:cTn dur="500"/>
                                        <p:tgtEl>
                                          <p:spTgt spid="60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5">
                                            <p:txEl>
                                              <p:pRg end="1" st="1"/>
                                            </p:txEl>
                                          </p:spTgt>
                                        </p:tgtEl>
                                        <p:attrNameLst>
                                          <p:attrName>style.visibility</p:attrName>
                                        </p:attrNameLst>
                                      </p:cBhvr>
                                      <p:to>
                                        <p:strVal val="visible"/>
                                      </p:to>
                                    </p:set>
                                    <p:animEffect filter="fade" transition="in">
                                      <p:cBhvr>
                                        <p:cTn dur="500"/>
                                        <p:tgtEl>
                                          <p:spTgt spid="60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5">
                                            <p:txEl>
                                              <p:pRg end="2" st="2"/>
                                            </p:txEl>
                                          </p:spTgt>
                                        </p:tgtEl>
                                        <p:attrNameLst>
                                          <p:attrName>style.visibility</p:attrName>
                                        </p:attrNameLst>
                                      </p:cBhvr>
                                      <p:to>
                                        <p:strVal val="visible"/>
                                      </p:to>
                                    </p:set>
                                    <p:animEffect filter="fade" transition="in">
                                      <p:cBhvr>
                                        <p:cTn dur="500"/>
                                        <p:tgtEl>
                                          <p:spTgt spid="60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5">
                                            <p:txEl>
                                              <p:pRg end="3" st="3"/>
                                            </p:txEl>
                                          </p:spTgt>
                                        </p:tgtEl>
                                        <p:attrNameLst>
                                          <p:attrName>style.visibility</p:attrName>
                                        </p:attrNameLst>
                                      </p:cBhvr>
                                      <p:to>
                                        <p:strVal val="visible"/>
                                      </p:to>
                                    </p:set>
                                    <p:animEffect filter="fade" transition="in">
                                      <p:cBhvr>
                                        <p:cTn dur="500"/>
                                        <p:tgtEl>
                                          <p:spTgt spid="60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5">
                                            <p:txEl>
                                              <p:pRg end="4" st="4"/>
                                            </p:txEl>
                                          </p:spTgt>
                                        </p:tgtEl>
                                        <p:attrNameLst>
                                          <p:attrName>style.visibility</p:attrName>
                                        </p:attrNameLst>
                                      </p:cBhvr>
                                      <p:to>
                                        <p:strVal val="visible"/>
                                      </p:to>
                                    </p:set>
                                    <p:animEffect filter="fade" transition="in">
                                      <p:cBhvr>
                                        <p:cTn dur="500"/>
                                        <p:tgtEl>
                                          <p:spTgt spid="60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5">
                                            <p:txEl>
                                              <p:pRg end="5" st="5"/>
                                            </p:txEl>
                                          </p:spTgt>
                                        </p:tgtEl>
                                        <p:attrNameLst>
                                          <p:attrName>style.visibility</p:attrName>
                                        </p:attrNameLst>
                                      </p:cBhvr>
                                      <p:to>
                                        <p:strVal val="visible"/>
                                      </p:to>
                                    </p:set>
                                    <p:animEffect filter="fade" transition="in">
                                      <p:cBhvr>
                                        <p:cTn dur="500"/>
                                        <p:tgtEl>
                                          <p:spTgt spid="60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5">
                                            <p:txEl>
                                              <p:pRg end="6" st="6"/>
                                            </p:txEl>
                                          </p:spTgt>
                                        </p:tgtEl>
                                        <p:attrNameLst>
                                          <p:attrName>style.visibility</p:attrName>
                                        </p:attrNameLst>
                                      </p:cBhvr>
                                      <p:to>
                                        <p:strVal val="visible"/>
                                      </p:to>
                                    </p:set>
                                    <p:animEffect filter="fade" transition="in">
                                      <p:cBhvr>
                                        <p:cTn dur="500"/>
                                        <p:tgtEl>
                                          <p:spTgt spid="60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5">
                                            <p:txEl>
                                              <p:pRg end="7" st="7"/>
                                            </p:txEl>
                                          </p:spTgt>
                                        </p:tgtEl>
                                        <p:attrNameLst>
                                          <p:attrName>style.visibility</p:attrName>
                                        </p:attrNameLst>
                                      </p:cBhvr>
                                      <p:to>
                                        <p:strVal val="visible"/>
                                      </p:to>
                                    </p:set>
                                    <p:animEffect filter="fade" transition="in">
                                      <p:cBhvr>
                                        <p:cTn dur="500"/>
                                        <p:tgtEl>
                                          <p:spTgt spid="60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5">
                                            <p:txEl>
                                              <p:pRg end="8" st="8"/>
                                            </p:txEl>
                                          </p:spTgt>
                                        </p:tgtEl>
                                        <p:attrNameLst>
                                          <p:attrName>style.visibility</p:attrName>
                                        </p:attrNameLst>
                                      </p:cBhvr>
                                      <p:to>
                                        <p:strVal val="visible"/>
                                      </p:to>
                                    </p:set>
                                    <p:animEffect filter="fade" transition="in">
                                      <p:cBhvr>
                                        <p:cTn dur="500"/>
                                        <p:tgtEl>
                                          <p:spTgt spid="60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1" name="Shape 6011"/>
        <p:cNvGrpSpPr/>
        <p:nvPr/>
      </p:nvGrpSpPr>
      <p:grpSpPr>
        <a:xfrm>
          <a:off x="0" y="0"/>
          <a:ext cx="0" cy="0"/>
          <a:chOff x="0" y="0"/>
          <a:chExt cx="0" cy="0"/>
        </a:xfrm>
      </p:grpSpPr>
      <p:sp>
        <p:nvSpPr>
          <p:cNvPr id="6012" name="Google Shape;6012;p94"/>
          <p:cNvSpPr txBox="1"/>
          <p:nvPr>
            <p:ph type="title"/>
          </p:nvPr>
        </p:nvSpPr>
        <p:spPr>
          <a:xfrm>
            <a:off x="798691" y="28932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sz="4400"/>
              <a:t>Network layer: “data plane” roadmap</a:t>
            </a:r>
            <a:endParaRPr sz="4400"/>
          </a:p>
        </p:txBody>
      </p:sp>
      <p:pic>
        <p:nvPicPr>
          <p:cNvPr descr="A train crossing a bridge over a body of water&#10;&#10;Description automatically generated" id="6013" name="Google Shape;6013;p94"/>
          <p:cNvPicPr preferRelativeResize="0"/>
          <p:nvPr/>
        </p:nvPicPr>
        <p:blipFill rotWithShape="1">
          <a:blip r:embed="rId3">
            <a:alphaModFix/>
          </a:blip>
          <a:srcRect b="0" l="0" r="0" t="0"/>
          <a:stretch/>
        </p:blipFill>
        <p:spPr>
          <a:xfrm>
            <a:off x="8015288" y="1379196"/>
            <a:ext cx="3102316" cy="2326737"/>
          </a:xfrm>
          <a:prstGeom prst="rect">
            <a:avLst/>
          </a:prstGeom>
          <a:noFill/>
          <a:ln>
            <a:noFill/>
          </a:ln>
        </p:spPr>
      </p:pic>
      <p:sp>
        <p:nvSpPr>
          <p:cNvPr id="6014" name="Google Shape;6014;p9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
        <p:nvSpPr>
          <p:cNvPr id="6015" name="Google Shape;6015;p94"/>
          <p:cNvSpPr txBox="1"/>
          <p:nvPr/>
        </p:nvSpPr>
        <p:spPr>
          <a:xfrm>
            <a:off x="755191" y="1922053"/>
            <a:ext cx="6618109" cy="3461321"/>
          </a:xfrm>
          <a:prstGeom prst="rect">
            <a:avLst/>
          </a:prstGeom>
          <a:noFill/>
          <a:ln>
            <a:noFill/>
          </a:ln>
        </p:spPr>
        <p:txBody>
          <a:bodyPr anchorCtr="0" anchor="t" bIns="45700" lIns="91425" spcFirstLastPara="1" rIns="91425" wrap="square" tIns="45700">
            <a:noAutofit/>
          </a:bodyPr>
          <a:lstStyle/>
          <a:p>
            <a:pPr indent="-277813" lvl="0" marL="407988" marR="0" rtl="0" algn="l">
              <a:lnSpc>
                <a:spcPct val="90000"/>
              </a:lnSpc>
              <a:spcBef>
                <a:spcPts val="0"/>
              </a:spcBef>
              <a:spcAft>
                <a:spcPts val="0"/>
              </a:spcAft>
              <a:buClr>
                <a:srgbClr val="BFBFBF"/>
              </a:buClr>
              <a:buSzPts val="3200"/>
              <a:buFont typeface="Noto Sans Symbols"/>
              <a:buChar char="▪"/>
            </a:pPr>
            <a:r>
              <a:rPr lang="en-US" sz="3200">
                <a:solidFill>
                  <a:srgbClr val="BFBFBF"/>
                </a:solidFill>
                <a:latin typeface="Calibri"/>
                <a:ea typeface="Calibri"/>
                <a:cs typeface="Calibri"/>
                <a:sym typeface="Calibri"/>
              </a:rPr>
              <a:t>Network layer: overview</a:t>
            </a:r>
            <a:endParaRPr/>
          </a:p>
          <a:p>
            <a:pPr indent="-277813" lvl="0" marL="407988" marR="0" rtl="0" algn="l">
              <a:lnSpc>
                <a:spcPct val="90000"/>
              </a:lnSpc>
              <a:spcBef>
                <a:spcPts val="600"/>
              </a:spcBef>
              <a:spcAft>
                <a:spcPts val="0"/>
              </a:spcAft>
              <a:buClr>
                <a:srgbClr val="BFBFBF"/>
              </a:buClr>
              <a:buSzPts val="3200"/>
              <a:buFont typeface="Noto Sans Symbols"/>
              <a:buChar char="▪"/>
            </a:pPr>
            <a:r>
              <a:rPr lang="en-US" sz="3200">
                <a:solidFill>
                  <a:srgbClr val="BFBFBF"/>
                </a:solidFill>
                <a:latin typeface="Calibri"/>
                <a:ea typeface="Calibri"/>
                <a:cs typeface="Calibri"/>
                <a:sym typeface="Calibri"/>
              </a:rPr>
              <a:t>What’s inside a router</a:t>
            </a:r>
            <a:endParaRPr/>
          </a:p>
          <a:p>
            <a:pPr indent="-277813" lvl="0" marL="407988" marR="0" rtl="0" algn="l">
              <a:lnSpc>
                <a:spcPct val="90000"/>
              </a:lnSpc>
              <a:spcBef>
                <a:spcPts val="600"/>
              </a:spcBef>
              <a:spcAft>
                <a:spcPts val="0"/>
              </a:spcAft>
              <a:buClr>
                <a:srgbClr val="BFBFBF"/>
              </a:buClr>
              <a:buSzPts val="3200"/>
              <a:buFont typeface="Noto Sans Symbols"/>
              <a:buChar char="▪"/>
            </a:pPr>
            <a:r>
              <a:rPr lang="en-US" sz="3200">
                <a:solidFill>
                  <a:srgbClr val="BFBFBF"/>
                </a:solidFill>
                <a:latin typeface="Calibri"/>
                <a:ea typeface="Calibri"/>
                <a:cs typeface="Calibri"/>
                <a:sym typeface="Calibri"/>
              </a:rPr>
              <a:t>IP: the Internet Protocol</a:t>
            </a:r>
            <a:endParaRPr/>
          </a:p>
          <a:p>
            <a:pPr indent="-277813" lvl="0" marL="407988" marR="0" rtl="0" algn="l">
              <a:lnSpc>
                <a:spcPct val="90000"/>
              </a:lnSpc>
              <a:spcBef>
                <a:spcPts val="600"/>
              </a:spcBef>
              <a:spcAft>
                <a:spcPts val="0"/>
              </a:spcAft>
              <a:buClr>
                <a:srgbClr val="BFBFBF"/>
              </a:buClr>
              <a:buSzPts val="3200"/>
              <a:buFont typeface="Noto Sans Symbols"/>
              <a:buChar char="▪"/>
            </a:pPr>
            <a:r>
              <a:rPr lang="en-US" sz="3200">
                <a:solidFill>
                  <a:srgbClr val="BFBFBF"/>
                </a:solidFill>
                <a:latin typeface="Calibri"/>
                <a:ea typeface="Calibri"/>
                <a:cs typeface="Calibri"/>
                <a:sym typeface="Calibri"/>
              </a:rPr>
              <a:t>Generalized Forwarding</a:t>
            </a:r>
            <a:endParaRPr/>
          </a:p>
          <a:p>
            <a:pPr indent="-285750" lvl="0" marL="403225" marR="0" rtl="0" algn="l">
              <a:lnSpc>
                <a:spcPct val="90000"/>
              </a:lnSpc>
              <a:spcBef>
                <a:spcPts val="800"/>
              </a:spcBef>
              <a:spcAft>
                <a:spcPts val="0"/>
              </a:spcAft>
              <a:buClr>
                <a:srgbClr val="0013A3"/>
              </a:buClr>
              <a:buSzPts val="3600"/>
              <a:buFont typeface="Noto Sans Symbols"/>
              <a:buChar char="▪"/>
            </a:pPr>
            <a:r>
              <a:rPr lang="en-US" sz="3600">
                <a:solidFill>
                  <a:schemeClr val="dk1"/>
                </a:solidFill>
                <a:latin typeface="Calibri"/>
                <a:ea typeface="Calibri"/>
                <a:cs typeface="Calibri"/>
                <a:sym typeface="Calibri"/>
              </a:rPr>
              <a:t>Middleboxes</a:t>
            </a:r>
            <a:endParaRPr/>
          </a:p>
          <a:p>
            <a:pPr indent="-285750" lvl="1" marL="746125" marR="0" rtl="0" algn="l">
              <a:lnSpc>
                <a:spcPct val="90000"/>
              </a:lnSpc>
              <a:spcBef>
                <a:spcPts val="800"/>
              </a:spcBef>
              <a:spcAft>
                <a:spcPts val="0"/>
              </a:spcAft>
              <a:buClr>
                <a:srgbClr val="0013A3"/>
              </a:buClr>
              <a:buSzPts val="2800"/>
              <a:buFont typeface="Arial"/>
              <a:buChar char="•"/>
            </a:pPr>
            <a:r>
              <a:rPr b="0" i="0" lang="en-US" sz="2800" u="none" cap="none" strike="noStrike">
                <a:solidFill>
                  <a:schemeClr val="dk1"/>
                </a:solidFill>
                <a:latin typeface="Calibri"/>
                <a:ea typeface="Calibri"/>
                <a:cs typeface="Calibri"/>
                <a:sym typeface="Calibri"/>
              </a:rPr>
              <a:t>middlebox functions</a:t>
            </a:r>
            <a:endParaRPr/>
          </a:p>
          <a:p>
            <a:pPr indent="-285750" lvl="1" marL="746125" marR="0" rtl="0" algn="l">
              <a:lnSpc>
                <a:spcPct val="90000"/>
              </a:lnSpc>
              <a:spcBef>
                <a:spcPts val="800"/>
              </a:spcBef>
              <a:spcAft>
                <a:spcPts val="0"/>
              </a:spcAft>
              <a:buClr>
                <a:srgbClr val="0013A3"/>
              </a:buClr>
              <a:buSzPts val="2800"/>
              <a:buFont typeface="Arial"/>
              <a:buChar char="•"/>
            </a:pPr>
            <a:r>
              <a:rPr b="0" i="0" lang="en-US" sz="2800" u="none" cap="none" strike="noStrike">
                <a:solidFill>
                  <a:schemeClr val="dk1"/>
                </a:solidFill>
                <a:latin typeface="Calibri"/>
                <a:ea typeface="Calibri"/>
                <a:cs typeface="Calibri"/>
                <a:sym typeface="Calibri"/>
              </a:rPr>
              <a:t>evolution, architectural principles of the Internet</a:t>
            </a:r>
            <a:endParaRPr/>
          </a:p>
          <a:p>
            <a:pPr indent="-74612" lvl="0" marL="407988" marR="0" rtl="0" algn="l">
              <a:lnSpc>
                <a:spcPct val="90000"/>
              </a:lnSpc>
              <a:spcBef>
                <a:spcPts val="600"/>
              </a:spcBef>
              <a:spcAft>
                <a:spcPts val="0"/>
              </a:spcAft>
              <a:buClr>
                <a:srgbClr val="BFBFBF"/>
              </a:buClr>
              <a:buSzPts val="3200"/>
              <a:buFont typeface="Noto Sans Symbols"/>
              <a:buNone/>
            </a:pPr>
            <a:r>
              <a:t/>
            </a:r>
            <a:endParaRPr sz="3200">
              <a:solidFill>
                <a:srgbClr val="BFBFB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14"/>
          <p:cNvSpPr txBox="1"/>
          <p:nvPr>
            <p:ph type="title"/>
          </p:nvPr>
        </p:nvSpPr>
        <p:spPr>
          <a:xfrm>
            <a:off x="838200" y="398812"/>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Network service model</a:t>
            </a:r>
            <a:endParaRPr/>
          </a:p>
        </p:txBody>
      </p:sp>
      <p:sp>
        <p:nvSpPr>
          <p:cNvPr id="1263" name="Google Shape;1263;p14"/>
          <p:cNvSpPr txBox="1"/>
          <p:nvPr>
            <p:ph idx="1" type="body"/>
          </p:nvPr>
        </p:nvSpPr>
        <p:spPr>
          <a:xfrm>
            <a:off x="1050233" y="2623931"/>
            <a:ext cx="4621697" cy="3208477"/>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3200"/>
              <a:buFont typeface="Noto Sans Symbols"/>
              <a:buNone/>
            </a:pPr>
            <a:r>
              <a:rPr lang="en-US" sz="3200">
                <a:solidFill>
                  <a:srgbClr val="C00000"/>
                </a:solidFill>
              </a:rPr>
              <a:t>example services for </a:t>
            </a:r>
            <a:r>
              <a:rPr i="1" lang="en-US" sz="3200">
                <a:solidFill>
                  <a:srgbClr val="C00000"/>
                </a:solidFill>
              </a:rPr>
              <a:t>individual</a:t>
            </a:r>
            <a:r>
              <a:rPr lang="en-US" sz="3200">
                <a:solidFill>
                  <a:srgbClr val="C00000"/>
                </a:solidFill>
              </a:rPr>
              <a:t> datagrams</a:t>
            </a:r>
            <a:r>
              <a:rPr lang="en-US" sz="3200">
                <a:solidFill>
                  <a:srgbClr val="CC0000"/>
                </a:solidFill>
              </a:rPr>
              <a:t>:</a:t>
            </a:r>
            <a:endParaRPr/>
          </a:p>
          <a:p>
            <a:pPr indent="-222250" lvl="0" marL="352425" rtl="0" algn="l">
              <a:lnSpc>
                <a:spcPct val="90000"/>
              </a:lnSpc>
              <a:spcBef>
                <a:spcPts val="1000"/>
              </a:spcBef>
              <a:spcAft>
                <a:spcPts val="0"/>
              </a:spcAft>
              <a:buSzPts val="2800"/>
              <a:buFont typeface="Noto Sans Symbols"/>
              <a:buChar char="▪"/>
            </a:pPr>
            <a:r>
              <a:rPr lang="en-US"/>
              <a:t>guaranteed delivery</a:t>
            </a:r>
            <a:endParaRPr/>
          </a:p>
          <a:p>
            <a:pPr indent="-222250" lvl="0" marL="352425" rtl="0" algn="l">
              <a:lnSpc>
                <a:spcPct val="90000"/>
              </a:lnSpc>
              <a:spcBef>
                <a:spcPts val="1000"/>
              </a:spcBef>
              <a:spcAft>
                <a:spcPts val="0"/>
              </a:spcAft>
              <a:buSzPts val="2800"/>
              <a:buFont typeface="Noto Sans Symbols"/>
              <a:buChar char="▪"/>
            </a:pPr>
            <a:r>
              <a:rPr lang="en-US"/>
              <a:t>guaranteed delivery with less than 40 msec delay</a:t>
            </a:r>
            <a:endParaRPr/>
          </a:p>
          <a:p>
            <a:pPr indent="0" lvl="0" marL="130175" rtl="0" algn="l">
              <a:lnSpc>
                <a:spcPct val="90000"/>
              </a:lnSpc>
              <a:spcBef>
                <a:spcPts val="1000"/>
              </a:spcBef>
              <a:spcAft>
                <a:spcPts val="0"/>
              </a:spcAft>
              <a:buSzPts val="2800"/>
              <a:buNone/>
            </a:pPr>
            <a:r>
              <a:t/>
            </a:r>
            <a:endParaRPr/>
          </a:p>
        </p:txBody>
      </p:sp>
      <p:sp>
        <p:nvSpPr>
          <p:cNvPr id="1264" name="Google Shape;1264;p14"/>
          <p:cNvSpPr txBox="1"/>
          <p:nvPr>
            <p:ph idx="2" type="body"/>
          </p:nvPr>
        </p:nvSpPr>
        <p:spPr>
          <a:xfrm>
            <a:off x="6278216" y="2597426"/>
            <a:ext cx="5502965" cy="3564837"/>
          </a:xfrm>
          <a:prstGeom prst="rect">
            <a:avLst/>
          </a:prstGeom>
          <a:noFill/>
          <a:ln>
            <a:noFill/>
          </a:ln>
        </p:spPr>
        <p:txBody>
          <a:bodyPr anchorCtr="0" anchor="t" bIns="45700" lIns="91425" spcFirstLastPara="1" rIns="91425" wrap="square" tIns="45700">
            <a:normAutofit/>
          </a:bodyPr>
          <a:lstStyle/>
          <a:p>
            <a:pPr indent="-222250" lvl="0" marL="352425" rtl="0" algn="l">
              <a:lnSpc>
                <a:spcPct val="90000"/>
              </a:lnSpc>
              <a:spcBef>
                <a:spcPts val="0"/>
              </a:spcBef>
              <a:spcAft>
                <a:spcPts val="0"/>
              </a:spcAft>
              <a:buSzPts val="3200"/>
              <a:buNone/>
            </a:pPr>
            <a:r>
              <a:rPr lang="en-US" sz="3200">
                <a:solidFill>
                  <a:srgbClr val="CC0000"/>
                </a:solidFill>
              </a:rPr>
              <a:t>example services for a </a:t>
            </a:r>
            <a:r>
              <a:rPr i="1" lang="en-US" sz="3200">
                <a:solidFill>
                  <a:srgbClr val="CC0000"/>
                </a:solidFill>
              </a:rPr>
              <a:t>flow</a:t>
            </a:r>
            <a:r>
              <a:rPr lang="en-US" sz="3200">
                <a:solidFill>
                  <a:srgbClr val="CC0000"/>
                </a:solidFill>
              </a:rPr>
              <a:t> of datagrams:</a:t>
            </a:r>
            <a:endParaRPr/>
          </a:p>
          <a:p>
            <a:pPr indent="-222250" lvl="0" marL="352425" rtl="0" algn="l">
              <a:lnSpc>
                <a:spcPct val="90000"/>
              </a:lnSpc>
              <a:spcBef>
                <a:spcPts val="1000"/>
              </a:spcBef>
              <a:spcAft>
                <a:spcPts val="0"/>
              </a:spcAft>
              <a:buSzPts val="2800"/>
              <a:buChar char="▪"/>
            </a:pPr>
            <a:r>
              <a:rPr lang="en-US"/>
              <a:t>in-order datagram delivery</a:t>
            </a:r>
            <a:endParaRPr/>
          </a:p>
          <a:p>
            <a:pPr indent="-222250" lvl="0" marL="352425" rtl="0" algn="l">
              <a:lnSpc>
                <a:spcPct val="90000"/>
              </a:lnSpc>
              <a:spcBef>
                <a:spcPts val="1000"/>
              </a:spcBef>
              <a:spcAft>
                <a:spcPts val="0"/>
              </a:spcAft>
              <a:buSzPts val="2800"/>
              <a:buChar char="▪"/>
            </a:pPr>
            <a:r>
              <a:rPr lang="en-US"/>
              <a:t>guaranteed minimum bandwidth to flow</a:t>
            </a:r>
            <a:endParaRPr/>
          </a:p>
          <a:p>
            <a:pPr indent="-222250" lvl="0" marL="352425" rtl="0" algn="l">
              <a:lnSpc>
                <a:spcPct val="90000"/>
              </a:lnSpc>
              <a:spcBef>
                <a:spcPts val="1000"/>
              </a:spcBef>
              <a:spcAft>
                <a:spcPts val="0"/>
              </a:spcAft>
              <a:buSzPts val="2800"/>
              <a:buChar char="▪"/>
            </a:pPr>
            <a:r>
              <a:rPr lang="en-US"/>
              <a:t>restrictions on changes in inter-packet spacing</a:t>
            </a:r>
            <a:endParaRPr/>
          </a:p>
          <a:p>
            <a:pPr indent="-44450" lvl="0" marL="352425" rtl="0" algn="l">
              <a:lnSpc>
                <a:spcPct val="90000"/>
              </a:lnSpc>
              <a:spcBef>
                <a:spcPts val="1000"/>
              </a:spcBef>
              <a:spcAft>
                <a:spcPts val="0"/>
              </a:spcAft>
              <a:buSzPts val="2800"/>
              <a:buNone/>
            </a:pPr>
            <a:r>
              <a:t/>
            </a:r>
            <a:endParaRPr/>
          </a:p>
        </p:txBody>
      </p:sp>
      <p:sp>
        <p:nvSpPr>
          <p:cNvPr id="1265" name="Google Shape;1265;p14"/>
          <p:cNvSpPr/>
          <p:nvPr/>
        </p:nvSpPr>
        <p:spPr>
          <a:xfrm>
            <a:off x="1033668" y="1403834"/>
            <a:ext cx="10787270" cy="10772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ED7D31"/>
              </a:buClr>
              <a:buSzPts val="2720"/>
              <a:buFont typeface="Arial"/>
              <a:buNone/>
            </a:pPr>
            <a:r>
              <a:rPr b="0" i="1" lang="en-US" sz="3200" u="none" cap="none" strike="noStrike">
                <a:solidFill>
                  <a:srgbClr val="CC0000"/>
                </a:solidFill>
                <a:latin typeface="Calibri"/>
                <a:ea typeface="Calibri"/>
                <a:cs typeface="Calibri"/>
                <a:sym typeface="Calibri"/>
              </a:rPr>
              <a:t>Q:</a:t>
            </a:r>
            <a:r>
              <a:rPr b="0" i="0" lang="en-US" sz="3200" u="none" cap="none" strike="noStrike">
                <a:solidFill>
                  <a:srgbClr val="000000"/>
                </a:solidFill>
                <a:latin typeface="Calibri"/>
                <a:ea typeface="Calibri"/>
                <a:cs typeface="Calibri"/>
                <a:sym typeface="Calibri"/>
              </a:rPr>
              <a:t> What </a:t>
            </a:r>
            <a:r>
              <a:rPr b="0" i="1" lang="en-US" sz="3200" u="none" cap="none" strike="noStrike">
                <a:solidFill>
                  <a:srgbClr val="000099"/>
                </a:solidFill>
                <a:latin typeface="Calibri"/>
                <a:ea typeface="Calibri"/>
                <a:cs typeface="Calibri"/>
                <a:sym typeface="Calibri"/>
              </a:rPr>
              <a:t>service model</a:t>
            </a:r>
            <a:r>
              <a:rPr b="0" i="0" lang="en-US" sz="3200" u="none" cap="none" strike="noStrike">
                <a:solidFill>
                  <a:srgbClr val="000000"/>
                </a:solidFill>
                <a:latin typeface="Calibri"/>
                <a:ea typeface="Calibri"/>
                <a:cs typeface="Calibri"/>
                <a:sym typeface="Calibri"/>
              </a:rPr>
              <a:t> for “channel” transporting datagrams from sender to receiver?</a:t>
            </a:r>
            <a:endParaRPr b="0" i="0" sz="3200" u="none" cap="none" strike="noStrike">
              <a:solidFill>
                <a:srgbClr val="000000"/>
              </a:solidFill>
              <a:latin typeface="Calibri"/>
              <a:ea typeface="Calibri"/>
              <a:cs typeface="Calibri"/>
              <a:sym typeface="Calibri"/>
            </a:endParaRPr>
          </a:p>
        </p:txBody>
      </p:sp>
      <p:sp>
        <p:nvSpPr>
          <p:cNvPr id="1266" name="Google Shape;1266;p14"/>
          <p:cNvSpPr txBox="1"/>
          <p:nvPr>
            <p:ph idx="12" type="sldNum"/>
          </p:nvPr>
        </p:nvSpPr>
        <p:spPr>
          <a:xfrm>
            <a:off x="9219616" y="6443089"/>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Network Layer: 4-</a:t>
            </a: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3">
                                            <p:txEl>
                                              <p:pRg end="0" st="0"/>
                                            </p:txEl>
                                          </p:spTgt>
                                        </p:tgtEl>
                                        <p:attrNameLst>
                                          <p:attrName>style.visibility</p:attrName>
                                        </p:attrNameLst>
                                      </p:cBhvr>
                                      <p:to>
                                        <p:strVal val="visible"/>
                                      </p:to>
                                    </p:set>
                                    <p:animEffect filter="fade" transition="in">
                                      <p:cBhvr>
                                        <p:cTn dur="500"/>
                                        <p:tgtEl>
                                          <p:spTgt spid="1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3">
                                            <p:txEl>
                                              <p:pRg end="1" st="1"/>
                                            </p:txEl>
                                          </p:spTgt>
                                        </p:tgtEl>
                                        <p:attrNameLst>
                                          <p:attrName>style.visibility</p:attrName>
                                        </p:attrNameLst>
                                      </p:cBhvr>
                                      <p:to>
                                        <p:strVal val="visible"/>
                                      </p:to>
                                    </p:set>
                                    <p:animEffect filter="fade" transition="in">
                                      <p:cBhvr>
                                        <p:cTn dur="500"/>
                                        <p:tgtEl>
                                          <p:spTgt spid="1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3">
                                            <p:txEl>
                                              <p:pRg end="2" st="2"/>
                                            </p:txEl>
                                          </p:spTgt>
                                        </p:tgtEl>
                                        <p:attrNameLst>
                                          <p:attrName>style.visibility</p:attrName>
                                        </p:attrNameLst>
                                      </p:cBhvr>
                                      <p:to>
                                        <p:strVal val="visible"/>
                                      </p:to>
                                    </p:set>
                                    <p:animEffect filter="fade" transition="in">
                                      <p:cBhvr>
                                        <p:cTn dur="500"/>
                                        <p:tgtEl>
                                          <p:spTgt spid="1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3">
                                            <p:txEl>
                                              <p:pRg end="3" st="3"/>
                                            </p:txEl>
                                          </p:spTgt>
                                        </p:tgtEl>
                                        <p:attrNameLst>
                                          <p:attrName>style.visibility</p:attrName>
                                        </p:attrNameLst>
                                      </p:cBhvr>
                                      <p:to>
                                        <p:strVal val="visible"/>
                                      </p:to>
                                    </p:set>
                                    <p:animEffect filter="fade" transition="in">
                                      <p:cBhvr>
                                        <p:cTn dur="500"/>
                                        <p:tgtEl>
                                          <p:spTgt spid="1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4"/>
                                        </p:tgtEl>
                                        <p:attrNameLst>
                                          <p:attrName>style.visibility</p:attrName>
                                        </p:attrNameLst>
                                      </p:cBhvr>
                                      <p:to>
                                        <p:strVal val="visible"/>
                                      </p:to>
                                    </p:set>
                                    <p:animEffect filter="fade" transition="in">
                                      <p:cBhvr>
                                        <p:cTn dur="500"/>
                                        <p:tgtEl>
                                          <p:spTgt spid="1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0" name="Shape 6020"/>
        <p:cNvGrpSpPr/>
        <p:nvPr/>
      </p:nvGrpSpPr>
      <p:grpSpPr>
        <a:xfrm>
          <a:off x="0" y="0"/>
          <a:ext cx="0" cy="0"/>
          <a:chOff x="0" y="0"/>
          <a:chExt cx="0" cy="0"/>
        </a:xfrm>
      </p:grpSpPr>
      <p:sp>
        <p:nvSpPr>
          <p:cNvPr id="6021" name="Google Shape;6021;p95"/>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Middleboxes</a:t>
            </a:r>
            <a:endParaRPr/>
          </a:p>
        </p:txBody>
      </p:sp>
      <p:sp>
        <p:nvSpPr>
          <p:cNvPr id="6022" name="Google Shape;6022;p95"/>
          <p:cNvSpPr txBox="1"/>
          <p:nvPr/>
        </p:nvSpPr>
        <p:spPr>
          <a:xfrm>
            <a:off x="2023441" y="2348120"/>
            <a:ext cx="8563597" cy="23391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“any intermediary box performing functions apart from normal, standard functions of an IP router on the data path between a source host and destination host”</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23" name="Google Shape;6023;p95"/>
          <p:cNvSpPr/>
          <p:nvPr/>
        </p:nvSpPr>
        <p:spPr>
          <a:xfrm>
            <a:off x="1756329" y="1865864"/>
            <a:ext cx="9187896" cy="2920450"/>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24" name="Google Shape;6024;p95"/>
          <p:cNvSpPr txBox="1"/>
          <p:nvPr/>
        </p:nvSpPr>
        <p:spPr>
          <a:xfrm>
            <a:off x="2208971" y="1685512"/>
            <a:ext cx="3000437"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Middlebox (RFC  3234)</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8" name="Shape 6028"/>
        <p:cNvGrpSpPr/>
        <p:nvPr/>
      </p:nvGrpSpPr>
      <p:grpSpPr>
        <a:xfrm>
          <a:off x="0" y="0"/>
          <a:ext cx="0" cy="0"/>
          <a:chOff x="0" y="0"/>
          <a:chExt cx="0" cy="0"/>
        </a:xfrm>
      </p:grpSpPr>
      <p:sp>
        <p:nvSpPr>
          <p:cNvPr id="6029" name="Google Shape;6029;p96"/>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Middleboxes everywhere!</a:t>
            </a:r>
            <a:endParaRPr/>
          </a:p>
        </p:txBody>
      </p:sp>
      <p:sp>
        <p:nvSpPr>
          <p:cNvPr id="6030" name="Google Shape;6030;p96"/>
          <p:cNvSpPr/>
          <p:nvPr/>
        </p:nvSpPr>
        <p:spPr>
          <a:xfrm>
            <a:off x="5738405" y="3238056"/>
            <a:ext cx="1124807" cy="1337915"/>
          </a:xfrm>
          <a:custGeom>
            <a:rect b="b" l="l" r="r" t="t"/>
            <a:pathLst>
              <a:path extrusionOk="0" h="1800235" w="1549812">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31" name="Google Shape;6031;p96"/>
          <p:cNvSpPr/>
          <p:nvPr/>
        </p:nvSpPr>
        <p:spPr>
          <a:xfrm>
            <a:off x="4037567" y="2012012"/>
            <a:ext cx="1736725" cy="1317704"/>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032" name="Google Shape;6032;p96"/>
          <p:cNvGrpSpPr/>
          <p:nvPr/>
        </p:nvGrpSpPr>
        <p:grpSpPr>
          <a:xfrm>
            <a:off x="3958567" y="3461529"/>
            <a:ext cx="1458912" cy="933450"/>
            <a:chOff x="2889" y="1631"/>
            <a:chExt cx="980" cy="743"/>
          </a:xfrm>
        </p:grpSpPr>
        <p:sp>
          <p:nvSpPr>
            <p:cNvPr id="6033" name="Google Shape;6033;p96"/>
            <p:cNvSpPr/>
            <p:nvPr/>
          </p:nvSpPr>
          <p:spPr>
            <a:xfrm>
              <a:off x="3046" y="1841"/>
              <a:ext cx="663" cy="533"/>
            </a:xfrm>
            <a:prstGeom prst="rect">
              <a:avLst/>
            </a:prstGeom>
            <a:solidFill>
              <a:srgbClr val="9CD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034" name="Google Shape;6034;p96"/>
            <p:cNvSpPr/>
            <p:nvPr/>
          </p:nvSpPr>
          <p:spPr>
            <a:xfrm>
              <a:off x="2889" y="1631"/>
              <a:ext cx="980" cy="253"/>
            </a:xfrm>
            <a:prstGeom prst="triangle">
              <a:avLst>
                <a:gd fmla="val 50000" name="adj"/>
              </a:avLst>
            </a:prstGeom>
            <a:solidFill>
              <a:srgbClr val="9CDF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Noto Sans Symbols"/>
                <a:buNone/>
              </a:pPr>
              <a:r>
                <a:t/>
              </a:r>
              <a:endParaRPr b="0" i="0" sz="2400" u="none" cap="none" strike="noStrike">
                <a:solidFill>
                  <a:srgbClr val="00CCFF"/>
                </a:solidFill>
                <a:latin typeface="Arial"/>
                <a:ea typeface="Arial"/>
                <a:cs typeface="Arial"/>
                <a:sym typeface="Arial"/>
              </a:endParaRPr>
            </a:p>
          </p:txBody>
        </p:sp>
      </p:grpSp>
      <p:sp>
        <p:nvSpPr>
          <p:cNvPr id="6035" name="Google Shape;6035;p96"/>
          <p:cNvSpPr/>
          <p:nvPr/>
        </p:nvSpPr>
        <p:spPr>
          <a:xfrm>
            <a:off x="4465618" y="4855412"/>
            <a:ext cx="3079750" cy="1665288"/>
          </a:xfrm>
          <a:custGeom>
            <a:rect b="b" l="l" r="r" t="t"/>
            <a:pathLst>
              <a:path extrusionOk="0" h="1049" w="194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036" name="Google Shape;6036;p96"/>
          <p:cNvSpPr txBox="1"/>
          <p:nvPr/>
        </p:nvSpPr>
        <p:spPr>
          <a:xfrm>
            <a:off x="4060125" y="5952053"/>
            <a:ext cx="1195135" cy="44127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000000"/>
              </a:buClr>
              <a:buSzPts val="1400"/>
              <a:buFont typeface="Noto Sans Symbols"/>
              <a:buNone/>
            </a:pPr>
            <a:r>
              <a:rPr b="0" i="0" lang="en-US" sz="1400" u="none" cap="none" strike="noStrike">
                <a:solidFill>
                  <a:srgbClr val="000000"/>
                </a:solidFill>
                <a:latin typeface="Calibri"/>
                <a:ea typeface="Calibri"/>
                <a:cs typeface="Calibri"/>
                <a:sym typeface="Calibri"/>
              </a:rPr>
              <a:t>enterprise</a:t>
            </a:r>
            <a:endParaRPr/>
          </a:p>
          <a:p>
            <a:pPr indent="0" lvl="0" marL="0" marR="0" rtl="0" algn="l">
              <a:lnSpc>
                <a:spcPct val="80000"/>
              </a:lnSpc>
              <a:spcBef>
                <a:spcPts val="0"/>
              </a:spcBef>
              <a:spcAft>
                <a:spcPts val="0"/>
              </a:spcAft>
              <a:buClr>
                <a:srgbClr val="000000"/>
              </a:buClr>
              <a:buSzPts val="1400"/>
              <a:buFont typeface="Noto Sans Symbols"/>
              <a:buNone/>
            </a:pPr>
            <a:r>
              <a:rPr b="0" i="0" lang="en-US" sz="1400" u="none" cap="none" strike="noStrike">
                <a:solidFill>
                  <a:srgbClr val="000000"/>
                </a:solidFill>
                <a:latin typeface="Calibri"/>
                <a:ea typeface="Calibri"/>
                <a:cs typeface="Calibri"/>
                <a:sym typeface="Calibri"/>
              </a:rPr>
              <a:t>          network</a:t>
            </a:r>
            <a:endParaRPr/>
          </a:p>
        </p:txBody>
      </p:sp>
      <p:sp>
        <p:nvSpPr>
          <p:cNvPr id="6037" name="Google Shape;6037;p96"/>
          <p:cNvSpPr/>
          <p:nvPr/>
        </p:nvSpPr>
        <p:spPr>
          <a:xfrm>
            <a:off x="6975363" y="3351818"/>
            <a:ext cx="1273167" cy="1935748"/>
          </a:xfrm>
          <a:custGeom>
            <a:rect b="b" l="l" r="r" t="t"/>
            <a:pathLst>
              <a:path extrusionOk="0" h="1952840" w="1447873">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a:gsLst>
              <a:gs pos="0">
                <a:srgbClr val="9CDFF9"/>
              </a:gs>
              <a:gs pos="58999">
                <a:srgbClr val="DDEAF6"/>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6038" name="Google Shape;6038;p96"/>
          <p:cNvGrpSpPr/>
          <p:nvPr/>
        </p:nvGrpSpPr>
        <p:grpSpPr>
          <a:xfrm>
            <a:off x="7590917" y="4100328"/>
            <a:ext cx="687393" cy="721548"/>
            <a:chOff x="5203089" y="1751190"/>
            <a:chExt cx="858331" cy="662414"/>
          </a:xfrm>
        </p:grpSpPr>
        <p:sp>
          <p:nvSpPr>
            <p:cNvPr id="6039" name="Google Shape;6039;p96"/>
            <p:cNvSpPr/>
            <p:nvPr/>
          </p:nvSpPr>
          <p:spPr>
            <a:xfrm>
              <a:off x="5536769" y="1751190"/>
              <a:ext cx="524651" cy="662124"/>
            </a:xfrm>
            <a:custGeom>
              <a:rect b="b" l="l" r="r" t="t"/>
              <a:pathLst>
                <a:path extrusionOk="0" h="662124" w="524651">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cap="flat" cmpd="sng" w="12700">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40" name="Google Shape;6040;p96"/>
            <p:cNvSpPr/>
            <p:nvPr/>
          </p:nvSpPr>
          <p:spPr>
            <a:xfrm>
              <a:off x="5203089" y="1921244"/>
              <a:ext cx="651290" cy="492070"/>
            </a:xfrm>
            <a:custGeom>
              <a:rect b="b" l="l" r="r" t="t"/>
              <a:pathLst>
                <a:path extrusionOk="0" h="492070" w="651290">
                  <a:moveTo>
                    <a:pt x="3618" y="492070"/>
                  </a:moveTo>
                  <a:lnTo>
                    <a:pt x="0" y="141108"/>
                  </a:lnTo>
                  <a:lnTo>
                    <a:pt x="423338" y="0"/>
                  </a:lnTo>
                  <a:lnTo>
                    <a:pt x="647672" y="57891"/>
                  </a:lnTo>
                  <a:lnTo>
                    <a:pt x="651290" y="492070"/>
                  </a:lnTo>
                  <a:lnTo>
                    <a:pt x="3618" y="492070"/>
                  </a:lnTo>
                  <a:close/>
                </a:path>
              </a:pathLst>
            </a:custGeom>
            <a:solidFill>
              <a:srgbClr val="E0EBF1"/>
            </a:solidFill>
            <a:ln cap="flat" cmpd="sng" w="12700">
              <a:solidFill>
                <a:srgbClr val="0000A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6041" name="Google Shape;6041;p96"/>
            <p:cNvCxnSpPr/>
            <p:nvPr/>
          </p:nvCxnSpPr>
          <p:spPr>
            <a:xfrm flipH="1" rot="10800000">
              <a:off x="5270526" y="2029553"/>
              <a:ext cx="295249" cy="73468"/>
            </a:xfrm>
            <a:prstGeom prst="straightConnector1">
              <a:avLst/>
            </a:prstGeom>
            <a:noFill/>
            <a:ln cap="flat" cmpd="sng" w="44450">
              <a:solidFill>
                <a:schemeClr val="lt1"/>
              </a:solidFill>
              <a:prstDash val="solid"/>
              <a:miter lim="800000"/>
              <a:headEnd len="sm" w="sm" type="none"/>
              <a:tailEnd len="sm" w="sm" type="none"/>
            </a:ln>
          </p:spPr>
        </p:cxnSp>
        <p:cxnSp>
          <p:nvCxnSpPr>
            <p:cNvPr id="6042" name="Google Shape;6042;p96"/>
            <p:cNvCxnSpPr/>
            <p:nvPr/>
          </p:nvCxnSpPr>
          <p:spPr>
            <a:xfrm flipH="1" rot="10800000">
              <a:off x="5275406" y="2261710"/>
              <a:ext cx="290369" cy="16752"/>
            </a:xfrm>
            <a:prstGeom prst="straightConnector1">
              <a:avLst/>
            </a:prstGeom>
            <a:noFill/>
            <a:ln cap="flat" cmpd="sng" w="44450">
              <a:solidFill>
                <a:schemeClr val="lt1"/>
              </a:solidFill>
              <a:prstDash val="solid"/>
              <a:miter lim="800000"/>
              <a:headEnd len="sm" w="sm" type="none"/>
              <a:tailEnd len="sm" w="sm" type="none"/>
            </a:ln>
          </p:spPr>
        </p:cxnSp>
        <p:cxnSp>
          <p:nvCxnSpPr>
            <p:cNvPr id="6043" name="Google Shape;6043;p96"/>
            <p:cNvCxnSpPr/>
            <p:nvPr/>
          </p:nvCxnSpPr>
          <p:spPr>
            <a:xfrm flipH="1" rot="10800000">
              <a:off x="5275406" y="2151772"/>
              <a:ext cx="290369" cy="48402"/>
            </a:xfrm>
            <a:prstGeom prst="straightConnector1">
              <a:avLst/>
            </a:prstGeom>
            <a:noFill/>
            <a:ln cap="flat" cmpd="sng" w="44450">
              <a:solidFill>
                <a:schemeClr val="lt1"/>
              </a:solidFill>
              <a:prstDash val="solid"/>
              <a:miter lim="800000"/>
              <a:headEnd len="sm" w="sm" type="none"/>
              <a:tailEnd len="sm" w="sm" type="none"/>
            </a:ln>
          </p:spPr>
        </p:cxnSp>
        <p:cxnSp>
          <p:nvCxnSpPr>
            <p:cNvPr id="6044" name="Google Shape;6044;p96"/>
            <p:cNvCxnSpPr/>
            <p:nvPr/>
          </p:nvCxnSpPr>
          <p:spPr>
            <a:xfrm>
              <a:off x="5270094" y="2354086"/>
              <a:ext cx="295681" cy="0"/>
            </a:xfrm>
            <a:prstGeom prst="straightConnector1">
              <a:avLst/>
            </a:prstGeom>
            <a:noFill/>
            <a:ln cap="flat" cmpd="sng" w="44450">
              <a:solidFill>
                <a:schemeClr val="lt1"/>
              </a:solidFill>
              <a:prstDash val="solid"/>
              <a:miter lim="800000"/>
              <a:headEnd len="sm" w="sm" type="none"/>
              <a:tailEnd len="sm" w="sm" type="none"/>
            </a:ln>
          </p:spPr>
        </p:cxnSp>
        <p:cxnSp>
          <p:nvCxnSpPr>
            <p:cNvPr id="6045" name="Google Shape;6045;p96"/>
            <p:cNvCxnSpPr/>
            <p:nvPr/>
          </p:nvCxnSpPr>
          <p:spPr>
            <a:xfrm rot="10800000">
              <a:off x="5950242" y="1866900"/>
              <a:ext cx="0" cy="465273"/>
            </a:xfrm>
            <a:prstGeom prst="straightConnector1">
              <a:avLst/>
            </a:prstGeom>
            <a:noFill/>
            <a:ln cap="flat" cmpd="sng" w="44450">
              <a:solidFill>
                <a:schemeClr val="lt1"/>
              </a:solidFill>
              <a:prstDash val="dash"/>
              <a:miter lim="800000"/>
              <a:headEnd len="sm" w="sm" type="none"/>
              <a:tailEnd len="sm" w="sm" type="none"/>
            </a:ln>
          </p:spPr>
        </p:cxnSp>
        <p:cxnSp>
          <p:nvCxnSpPr>
            <p:cNvPr id="6046" name="Google Shape;6046;p96"/>
            <p:cNvCxnSpPr/>
            <p:nvPr/>
          </p:nvCxnSpPr>
          <p:spPr>
            <a:xfrm>
              <a:off x="5628589" y="1936750"/>
              <a:ext cx="0" cy="476854"/>
            </a:xfrm>
            <a:prstGeom prst="straightConnector1">
              <a:avLst/>
            </a:prstGeom>
            <a:noFill/>
            <a:ln cap="flat" cmpd="sng" w="15875">
              <a:solidFill>
                <a:srgbClr val="0000A8"/>
              </a:solidFill>
              <a:prstDash val="solid"/>
              <a:miter lim="800000"/>
              <a:headEnd len="sm" w="sm" type="none"/>
              <a:tailEnd len="sm" w="sm" type="none"/>
            </a:ln>
          </p:spPr>
        </p:cxnSp>
      </p:grpSp>
      <p:grpSp>
        <p:nvGrpSpPr>
          <p:cNvPr id="6047" name="Google Shape;6047;p96"/>
          <p:cNvGrpSpPr/>
          <p:nvPr/>
        </p:nvGrpSpPr>
        <p:grpSpPr>
          <a:xfrm>
            <a:off x="7524388" y="3366449"/>
            <a:ext cx="594613" cy="648336"/>
            <a:chOff x="5203089" y="1751190"/>
            <a:chExt cx="858331" cy="662414"/>
          </a:xfrm>
        </p:grpSpPr>
        <p:sp>
          <p:nvSpPr>
            <p:cNvPr id="6048" name="Google Shape;6048;p96"/>
            <p:cNvSpPr/>
            <p:nvPr/>
          </p:nvSpPr>
          <p:spPr>
            <a:xfrm>
              <a:off x="5536769" y="1751190"/>
              <a:ext cx="524651" cy="662124"/>
            </a:xfrm>
            <a:custGeom>
              <a:rect b="b" l="l" r="r" t="t"/>
              <a:pathLst>
                <a:path extrusionOk="0" h="662124" w="524651">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cap="flat" cmpd="sng" w="12700">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49" name="Google Shape;6049;p96"/>
            <p:cNvSpPr/>
            <p:nvPr/>
          </p:nvSpPr>
          <p:spPr>
            <a:xfrm>
              <a:off x="5203089" y="1921244"/>
              <a:ext cx="651290" cy="492070"/>
            </a:xfrm>
            <a:custGeom>
              <a:rect b="b" l="l" r="r" t="t"/>
              <a:pathLst>
                <a:path extrusionOk="0" h="492070" w="651290">
                  <a:moveTo>
                    <a:pt x="3618" y="492070"/>
                  </a:moveTo>
                  <a:lnTo>
                    <a:pt x="0" y="141108"/>
                  </a:lnTo>
                  <a:lnTo>
                    <a:pt x="423338" y="0"/>
                  </a:lnTo>
                  <a:lnTo>
                    <a:pt x="647672" y="57891"/>
                  </a:lnTo>
                  <a:lnTo>
                    <a:pt x="651290" y="492070"/>
                  </a:lnTo>
                  <a:lnTo>
                    <a:pt x="3618" y="492070"/>
                  </a:lnTo>
                  <a:close/>
                </a:path>
              </a:pathLst>
            </a:custGeom>
            <a:solidFill>
              <a:srgbClr val="E0EBF1"/>
            </a:solidFill>
            <a:ln cap="flat" cmpd="sng" w="12700">
              <a:solidFill>
                <a:srgbClr val="0000A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6050" name="Google Shape;6050;p96"/>
            <p:cNvCxnSpPr/>
            <p:nvPr/>
          </p:nvCxnSpPr>
          <p:spPr>
            <a:xfrm flipH="1" rot="10800000">
              <a:off x="5270526" y="2029553"/>
              <a:ext cx="295249" cy="73468"/>
            </a:xfrm>
            <a:prstGeom prst="straightConnector1">
              <a:avLst/>
            </a:prstGeom>
            <a:noFill/>
            <a:ln cap="flat" cmpd="sng" w="44450">
              <a:solidFill>
                <a:schemeClr val="lt1"/>
              </a:solidFill>
              <a:prstDash val="solid"/>
              <a:miter lim="800000"/>
              <a:headEnd len="sm" w="sm" type="none"/>
              <a:tailEnd len="sm" w="sm" type="none"/>
            </a:ln>
          </p:spPr>
        </p:cxnSp>
        <p:cxnSp>
          <p:nvCxnSpPr>
            <p:cNvPr id="6051" name="Google Shape;6051;p96"/>
            <p:cNvCxnSpPr/>
            <p:nvPr/>
          </p:nvCxnSpPr>
          <p:spPr>
            <a:xfrm flipH="1" rot="10800000">
              <a:off x="5275406" y="2261710"/>
              <a:ext cx="290369" cy="16752"/>
            </a:xfrm>
            <a:prstGeom prst="straightConnector1">
              <a:avLst/>
            </a:prstGeom>
            <a:noFill/>
            <a:ln cap="flat" cmpd="sng" w="44450">
              <a:solidFill>
                <a:schemeClr val="lt1"/>
              </a:solidFill>
              <a:prstDash val="solid"/>
              <a:miter lim="800000"/>
              <a:headEnd len="sm" w="sm" type="none"/>
              <a:tailEnd len="sm" w="sm" type="none"/>
            </a:ln>
          </p:spPr>
        </p:cxnSp>
        <p:cxnSp>
          <p:nvCxnSpPr>
            <p:cNvPr id="6052" name="Google Shape;6052;p96"/>
            <p:cNvCxnSpPr/>
            <p:nvPr/>
          </p:nvCxnSpPr>
          <p:spPr>
            <a:xfrm flipH="1" rot="10800000">
              <a:off x="5275406" y="2151772"/>
              <a:ext cx="290369" cy="48402"/>
            </a:xfrm>
            <a:prstGeom prst="straightConnector1">
              <a:avLst/>
            </a:prstGeom>
            <a:noFill/>
            <a:ln cap="flat" cmpd="sng" w="44450">
              <a:solidFill>
                <a:schemeClr val="lt1"/>
              </a:solidFill>
              <a:prstDash val="solid"/>
              <a:miter lim="800000"/>
              <a:headEnd len="sm" w="sm" type="none"/>
              <a:tailEnd len="sm" w="sm" type="none"/>
            </a:ln>
          </p:spPr>
        </p:cxnSp>
        <p:cxnSp>
          <p:nvCxnSpPr>
            <p:cNvPr id="6053" name="Google Shape;6053;p96"/>
            <p:cNvCxnSpPr/>
            <p:nvPr/>
          </p:nvCxnSpPr>
          <p:spPr>
            <a:xfrm>
              <a:off x="5270094" y="2354086"/>
              <a:ext cx="295681" cy="0"/>
            </a:xfrm>
            <a:prstGeom prst="straightConnector1">
              <a:avLst/>
            </a:prstGeom>
            <a:noFill/>
            <a:ln cap="flat" cmpd="sng" w="44450">
              <a:solidFill>
                <a:schemeClr val="lt1"/>
              </a:solidFill>
              <a:prstDash val="solid"/>
              <a:miter lim="800000"/>
              <a:headEnd len="sm" w="sm" type="none"/>
              <a:tailEnd len="sm" w="sm" type="none"/>
            </a:ln>
          </p:spPr>
        </p:cxnSp>
        <p:cxnSp>
          <p:nvCxnSpPr>
            <p:cNvPr id="6054" name="Google Shape;6054;p96"/>
            <p:cNvCxnSpPr/>
            <p:nvPr/>
          </p:nvCxnSpPr>
          <p:spPr>
            <a:xfrm rot="10800000">
              <a:off x="5950242" y="1866900"/>
              <a:ext cx="0" cy="465273"/>
            </a:xfrm>
            <a:prstGeom prst="straightConnector1">
              <a:avLst/>
            </a:prstGeom>
            <a:noFill/>
            <a:ln cap="flat" cmpd="sng" w="44450">
              <a:solidFill>
                <a:schemeClr val="lt1"/>
              </a:solidFill>
              <a:prstDash val="dash"/>
              <a:miter lim="800000"/>
              <a:headEnd len="sm" w="sm" type="none"/>
              <a:tailEnd len="sm" w="sm" type="none"/>
            </a:ln>
          </p:spPr>
        </p:cxnSp>
        <p:cxnSp>
          <p:nvCxnSpPr>
            <p:cNvPr id="6055" name="Google Shape;6055;p96"/>
            <p:cNvCxnSpPr/>
            <p:nvPr/>
          </p:nvCxnSpPr>
          <p:spPr>
            <a:xfrm>
              <a:off x="5628589" y="1936750"/>
              <a:ext cx="0" cy="476854"/>
            </a:xfrm>
            <a:prstGeom prst="straightConnector1">
              <a:avLst/>
            </a:prstGeom>
            <a:noFill/>
            <a:ln cap="flat" cmpd="sng" w="15875">
              <a:solidFill>
                <a:srgbClr val="0000A8"/>
              </a:solidFill>
              <a:prstDash val="solid"/>
              <a:miter lim="800000"/>
              <a:headEnd len="sm" w="sm" type="none"/>
              <a:tailEnd len="sm" w="sm" type="none"/>
            </a:ln>
          </p:spPr>
        </p:cxnSp>
      </p:grpSp>
      <p:sp>
        <p:nvSpPr>
          <p:cNvPr id="6056" name="Google Shape;6056;p96"/>
          <p:cNvSpPr/>
          <p:nvPr/>
        </p:nvSpPr>
        <p:spPr>
          <a:xfrm>
            <a:off x="6294030" y="1954320"/>
            <a:ext cx="1497864" cy="1386455"/>
          </a:xfrm>
          <a:custGeom>
            <a:rect b="b" l="l" r="r" t="t"/>
            <a:pathLst>
              <a:path extrusionOk="0" h="1796376" w="1634267">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a:gsLst>
              <a:gs pos="0">
                <a:srgbClr val="9CDFF9"/>
              </a:gs>
              <a:gs pos="57000">
                <a:srgbClr val="DDEAF6"/>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57" name="Google Shape;6057;p96"/>
          <p:cNvSpPr txBox="1"/>
          <p:nvPr/>
        </p:nvSpPr>
        <p:spPr>
          <a:xfrm>
            <a:off x="6180418" y="2023473"/>
            <a:ext cx="1725088" cy="2862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Calibri"/>
              <a:buNone/>
            </a:pPr>
            <a:r>
              <a:rPr b="0" i="0" lang="en-US" sz="1400" u="none" cap="none" strike="noStrike">
                <a:solidFill>
                  <a:srgbClr val="000000"/>
                </a:solidFill>
                <a:latin typeface="Calibri"/>
                <a:ea typeface="Calibri"/>
                <a:cs typeface="Calibri"/>
                <a:sym typeface="Calibri"/>
              </a:rPr>
              <a:t>national or global ISP</a:t>
            </a:r>
            <a:endParaRPr/>
          </a:p>
        </p:txBody>
      </p:sp>
      <p:sp>
        <p:nvSpPr>
          <p:cNvPr id="6058" name="Google Shape;6058;p96"/>
          <p:cNvSpPr/>
          <p:nvPr/>
        </p:nvSpPr>
        <p:spPr>
          <a:xfrm>
            <a:off x="6032285" y="3850186"/>
            <a:ext cx="305749" cy="197847"/>
          </a:xfrm>
          <a:prstGeom prst="rect">
            <a:avLst/>
          </a:prstGeom>
          <a:solidFill>
            <a:srgbClr val="9CDF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59" name="Google Shape;6059;p96"/>
          <p:cNvSpPr txBox="1"/>
          <p:nvPr/>
        </p:nvSpPr>
        <p:spPr>
          <a:xfrm>
            <a:off x="7670984" y="4850215"/>
            <a:ext cx="813043" cy="38318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050"/>
              <a:buFont typeface="Calibri"/>
              <a:buNone/>
            </a:pPr>
            <a:r>
              <a:rPr b="0" i="0" lang="en-US" sz="1050" u="none" cap="none" strike="noStrike">
                <a:solidFill>
                  <a:srgbClr val="000000"/>
                </a:solidFill>
                <a:latin typeface="Calibri"/>
                <a:ea typeface="Calibri"/>
                <a:cs typeface="Calibri"/>
                <a:sym typeface="Calibri"/>
              </a:rPr>
              <a:t>datacenter </a:t>
            </a:r>
            <a:endParaRPr/>
          </a:p>
          <a:p>
            <a:pPr indent="0" lvl="0" marL="0" marR="0" rtl="0" algn="l">
              <a:lnSpc>
                <a:spcPct val="90000"/>
              </a:lnSpc>
              <a:spcBef>
                <a:spcPts val="0"/>
              </a:spcBef>
              <a:spcAft>
                <a:spcPts val="0"/>
              </a:spcAft>
              <a:buClr>
                <a:srgbClr val="000000"/>
              </a:buClr>
              <a:buSzPts val="1050"/>
              <a:buFont typeface="Calibri"/>
              <a:buNone/>
            </a:pPr>
            <a:r>
              <a:rPr b="0" i="0" lang="en-US" sz="1050" u="none" cap="none" strike="noStrike">
                <a:solidFill>
                  <a:srgbClr val="000000"/>
                </a:solidFill>
                <a:latin typeface="Calibri"/>
                <a:ea typeface="Calibri"/>
                <a:cs typeface="Calibri"/>
                <a:sym typeface="Calibri"/>
              </a:rPr>
              <a:t>network</a:t>
            </a:r>
            <a:endParaRPr/>
          </a:p>
        </p:txBody>
      </p:sp>
      <p:cxnSp>
        <p:nvCxnSpPr>
          <p:cNvPr id="6060" name="Google Shape;6060;p96"/>
          <p:cNvCxnSpPr/>
          <p:nvPr/>
        </p:nvCxnSpPr>
        <p:spPr>
          <a:xfrm rot="10800000">
            <a:off x="7313137" y="3752403"/>
            <a:ext cx="412964" cy="63712"/>
          </a:xfrm>
          <a:prstGeom prst="straightConnector1">
            <a:avLst/>
          </a:prstGeom>
          <a:noFill/>
          <a:ln cap="flat" cmpd="sng" w="9525">
            <a:solidFill>
              <a:schemeClr val="dk1"/>
            </a:solidFill>
            <a:prstDash val="solid"/>
            <a:miter lim="800000"/>
            <a:headEnd len="sm" w="sm" type="none"/>
            <a:tailEnd len="sm" w="sm" type="none"/>
          </a:ln>
        </p:spPr>
      </p:cxnSp>
      <p:cxnSp>
        <p:nvCxnSpPr>
          <p:cNvPr id="6061" name="Google Shape;6061;p96"/>
          <p:cNvCxnSpPr/>
          <p:nvPr/>
        </p:nvCxnSpPr>
        <p:spPr>
          <a:xfrm rot="10800000">
            <a:off x="7414052" y="3812962"/>
            <a:ext cx="345866" cy="738975"/>
          </a:xfrm>
          <a:prstGeom prst="straightConnector1">
            <a:avLst/>
          </a:prstGeom>
          <a:noFill/>
          <a:ln cap="flat" cmpd="sng" w="9525">
            <a:solidFill>
              <a:schemeClr val="dk1"/>
            </a:solidFill>
            <a:prstDash val="solid"/>
            <a:miter lim="800000"/>
            <a:headEnd len="sm" w="sm" type="none"/>
            <a:tailEnd len="sm" w="sm" type="none"/>
          </a:ln>
        </p:spPr>
      </p:cxnSp>
      <p:cxnSp>
        <p:nvCxnSpPr>
          <p:cNvPr id="6062" name="Google Shape;6062;p96"/>
          <p:cNvCxnSpPr/>
          <p:nvPr/>
        </p:nvCxnSpPr>
        <p:spPr>
          <a:xfrm flipH="1" rot="10800000">
            <a:off x="7390114" y="3805699"/>
            <a:ext cx="335987" cy="395340"/>
          </a:xfrm>
          <a:prstGeom prst="straightConnector1">
            <a:avLst/>
          </a:prstGeom>
          <a:noFill/>
          <a:ln cap="flat" cmpd="sng" w="9525">
            <a:solidFill>
              <a:schemeClr val="dk1"/>
            </a:solidFill>
            <a:prstDash val="solid"/>
            <a:miter lim="800000"/>
            <a:headEnd len="sm" w="sm" type="none"/>
            <a:tailEnd len="sm" w="sm" type="none"/>
          </a:ln>
        </p:spPr>
      </p:cxnSp>
      <p:cxnSp>
        <p:nvCxnSpPr>
          <p:cNvPr id="6063" name="Google Shape;6063;p96"/>
          <p:cNvCxnSpPr/>
          <p:nvPr/>
        </p:nvCxnSpPr>
        <p:spPr>
          <a:xfrm rot="10800000">
            <a:off x="7323991" y="3767174"/>
            <a:ext cx="1" cy="485748"/>
          </a:xfrm>
          <a:prstGeom prst="straightConnector1">
            <a:avLst/>
          </a:prstGeom>
          <a:noFill/>
          <a:ln cap="flat" cmpd="sng" w="9525">
            <a:solidFill>
              <a:schemeClr val="dk1"/>
            </a:solidFill>
            <a:prstDash val="solid"/>
            <a:miter lim="800000"/>
            <a:headEnd len="sm" w="sm" type="none"/>
            <a:tailEnd len="sm" w="sm" type="none"/>
          </a:ln>
        </p:spPr>
      </p:cxnSp>
      <p:cxnSp>
        <p:nvCxnSpPr>
          <p:cNvPr id="6064" name="Google Shape;6064;p96"/>
          <p:cNvCxnSpPr/>
          <p:nvPr/>
        </p:nvCxnSpPr>
        <p:spPr>
          <a:xfrm rot="10800000">
            <a:off x="7303837" y="4243920"/>
            <a:ext cx="508543" cy="348647"/>
          </a:xfrm>
          <a:prstGeom prst="straightConnector1">
            <a:avLst/>
          </a:prstGeom>
          <a:noFill/>
          <a:ln cap="flat" cmpd="sng" w="9525">
            <a:solidFill>
              <a:schemeClr val="dk1"/>
            </a:solidFill>
            <a:prstDash val="solid"/>
            <a:miter lim="800000"/>
            <a:headEnd len="sm" w="sm" type="none"/>
            <a:tailEnd len="sm" w="sm" type="none"/>
          </a:ln>
        </p:spPr>
      </p:cxnSp>
      <p:cxnSp>
        <p:nvCxnSpPr>
          <p:cNvPr id="6065" name="Google Shape;6065;p96"/>
          <p:cNvCxnSpPr/>
          <p:nvPr/>
        </p:nvCxnSpPr>
        <p:spPr>
          <a:xfrm rot="10800000">
            <a:off x="6648412" y="4260020"/>
            <a:ext cx="655425" cy="0"/>
          </a:xfrm>
          <a:prstGeom prst="straightConnector1">
            <a:avLst/>
          </a:prstGeom>
          <a:noFill/>
          <a:ln cap="flat" cmpd="sng" w="9525">
            <a:solidFill>
              <a:schemeClr val="dk1"/>
            </a:solidFill>
            <a:prstDash val="solid"/>
            <a:miter lim="800000"/>
            <a:headEnd len="sm" w="sm" type="none"/>
            <a:tailEnd len="sm" w="sm" type="none"/>
          </a:ln>
        </p:spPr>
      </p:cxnSp>
      <p:cxnSp>
        <p:nvCxnSpPr>
          <p:cNvPr id="6066" name="Google Shape;6066;p96"/>
          <p:cNvCxnSpPr/>
          <p:nvPr/>
        </p:nvCxnSpPr>
        <p:spPr>
          <a:xfrm rot="10800000">
            <a:off x="5972833" y="4260020"/>
            <a:ext cx="655425" cy="0"/>
          </a:xfrm>
          <a:prstGeom prst="straightConnector1">
            <a:avLst/>
          </a:prstGeom>
          <a:noFill/>
          <a:ln cap="flat" cmpd="sng" w="9525">
            <a:solidFill>
              <a:schemeClr val="dk1"/>
            </a:solidFill>
            <a:prstDash val="solid"/>
            <a:miter lim="800000"/>
            <a:headEnd len="sm" w="sm" type="none"/>
            <a:tailEnd len="sm" w="sm" type="none"/>
          </a:ln>
        </p:spPr>
      </p:cxnSp>
      <p:cxnSp>
        <p:nvCxnSpPr>
          <p:cNvPr id="6067" name="Google Shape;6067;p96"/>
          <p:cNvCxnSpPr/>
          <p:nvPr/>
        </p:nvCxnSpPr>
        <p:spPr>
          <a:xfrm flipH="1">
            <a:off x="6030085" y="3679950"/>
            <a:ext cx="382424" cy="517050"/>
          </a:xfrm>
          <a:prstGeom prst="straightConnector1">
            <a:avLst/>
          </a:prstGeom>
          <a:noFill/>
          <a:ln cap="flat" cmpd="sng" w="9525">
            <a:solidFill>
              <a:schemeClr val="dk1"/>
            </a:solidFill>
            <a:prstDash val="solid"/>
            <a:miter lim="800000"/>
            <a:headEnd len="sm" w="sm" type="none"/>
            <a:tailEnd len="sm" w="sm" type="none"/>
          </a:ln>
        </p:spPr>
      </p:cxnSp>
      <p:cxnSp>
        <p:nvCxnSpPr>
          <p:cNvPr id="6068" name="Google Shape;6068;p96"/>
          <p:cNvCxnSpPr/>
          <p:nvPr/>
        </p:nvCxnSpPr>
        <p:spPr>
          <a:xfrm>
            <a:off x="6486286" y="3679950"/>
            <a:ext cx="0" cy="540294"/>
          </a:xfrm>
          <a:prstGeom prst="straightConnector1">
            <a:avLst/>
          </a:prstGeom>
          <a:noFill/>
          <a:ln cap="flat" cmpd="sng" w="9525">
            <a:solidFill>
              <a:schemeClr val="dk1"/>
            </a:solidFill>
            <a:prstDash val="solid"/>
            <a:miter lim="800000"/>
            <a:headEnd len="sm" w="sm" type="none"/>
            <a:tailEnd len="sm" w="sm" type="none"/>
          </a:ln>
        </p:spPr>
      </p:cxnSp>
      <p:cxnSp>
        <p:nvCxnSpPr>
          <p:cNvPr id="6069" name="Google Shape;6069;p96"/>
          <p:cNvCxnSpPr/>
          <p:nvPr/>
        </p:nvCxnSpPr>
        <p:spPr>
          <a:xfrm>
            <a:off x="6890885" y="2926970"/>
            <a:ext cx="488174" cy="839333"/>
          </a:xfrm>
          <a:prstGeom prst="straightConnector1">
            <a:avLst/>
          </a:prstGeom>
          <a:noFill/>
          <a:ln cap="flat" cmpd="sng" w="9525">
            <a:solidFill>
              <a:schemeClr val="dk1"/>
            </a:solidFill>
            <a:prstDash val="solid"/>
            <a:miter lim="800000"/>
            <a:headEnd len="sm" w="sm" type="none"/>
            <a:tailEnd len="sm" w="sm" type="none"/>
          </a:ln>
        </p:spPr>
      </p:cxnSp>
      <p:cxnSp>
        <p:nvCxnSpPr>
          <p:cNvPr id="6070" name="Google Shape;6070;p96"/>
          <p:cNvCxnSpPr/>
          <p:nvPr/>
        </p:nvCxnSpPr>
        <p:spPr>
          <a:xfrm flipH="1">
            <a:off x="6551936" y="2867291"/>
            <a:ext cx="380432" cy="694807"/>
          </a:xfrm>
          <a:prstGeom prst="straightConnector1">
            <a:avLst/>
          </a:prstGeom>
          <a:noFill/>
          <a:ln cap="flat" cmpd="sng" w="12700">
            <a:solidFill>
              <a:schemeClr val="dk1"/>
            </a:solidFill>
            <a:prstDash val="solid"/>
            <a:miter lim="800000"/>
            <a:headEnd len="sm" w="sm" type="none"/>
            <a:tailEnd len="sm" w="sm" type="none"/>
          </a:ln>
        </p:spPr>
      </p:cxnSp>
      <p:grpSp>
        <p:nvGrpSpPr>
          <p:cNvPr id="6071" name="Google Shape;6071;p96"/>
          <p:cNvGrpSpPr/>
          <p:nvPr/>
        </p:nvGrpSpPr>
        <p:grpSpPr>
          <a:xfrm>
            <a:off x="4610470" y="2299603"/>
            <a:ext cx="3283852" cy="3640284"/>
            <a:chOff x="7881336" y="2104198"/>
            <a:chExt cx="3283852" cy="3640284"/>
          </a:xfrm>
        </p:grpSpPr>
        <p:cxnSp>
          <p:nvCxnSpPr>
            <p:cNvPr id="6072" name="Google Shape;6072;p96"/>
            <p:cNvCxnSpPr/>
            <p:nvPr/>
          </p:nvCxnSpPr>
          <p:spPr>
            <a:xfrm flipH="1" rot="5400000">
              <a:off x="9813692" y="5228612"/>
              <a:ext cx="388062" cy="7560"/>
            </a:xfrm>
            <a:prstGeom prst="straightConnector1">
              <a:avLst/>
            </a:prstGeom>
            <a:noFill/>
            <a:ln cap="flat" cmpd="sng" w="12700">
              <a:solidFill>
                <a:schemeClr val="dk1"/>
              </a:solidFill>
              <a:prstDash val="solid"/>
              <a:round/>
              <a:headEnd len="med" w="med" type="none"/>
              <a:tailEnd len="med" w="med" type="none"/>
            </a:ln>
          </p:spPr>
        </p:cxnSp>
        <p:cxnSp>
          <p:nvCxnSpPr>
            <p:cNvPr id="6073" name="Google Shape;6073;p96"/>
            <p:cNvCxnSpPr/>
            <p:nvPr/>
          </p:nvCxnSpPr>
          <p:spPr>
            <a:xfrm rot="10800000">
              <a:off x="10234009" y="5382159"/>
              <a:ext cx="0" cy="114300"/>
            </a:xfrm>
            <a:prstGeom prst="straightConnector1">
              <a:avLst/>
            </a:prstGeom>
            <a:noFill/>
            <a:ln cap="flat" cmpd="sng" w="12700">
              <a:solidFill>
                <a:schemeClr val="dk1"/>
              </a:solidFill>
              <a:prstDash val="solid"/>
              <a:round/>
              <a:headEnd len="med" w="med" type="none"/>
              <a:tailEnd len="med" w="med" type="none"/>
            </a:ln>
          </p:spPr>
        </p:cxnSp>
        <p:cxnSp>
          <p:nvCxnSpPr>
            <p:cNvPr id="6074" name="Google Shape;6074;p96"/>
            <p:cNvCxnSpPr/>
            <p:nvPr/>
          </p:nvCxnSpPr>
          <p:spPr>
            <a:xfrm>
              <a:off x="9457042" y="4815390"/>
              <a:ext cx="524483" cy="261537"/>
            </a:xfrm>
            <a:prstGeom prst="straightConnector1">
              <a:avLst/>
            </a:prstGeom>
            <a:noFill/>
            <a:ln cap="flat" cmpd="sng" w="9525">
              <a:solidFill>
                <a:schemeClr val="dk1"/>
              </a:solidFill>
              <a:prstDash val="solid"/>
              <a:round/>
              <a:headEnd len="med" w="med" type="none"/>
              <a:tailEnd len="med" w="med" type="none"/>
            </a:ln>
          </p:spPr>
        </p:cxnSp>
        <p:cxnSp>
          <p:nvCxnSpPr>
            <p:cNvPr id="6075" name="Google Shape;6075;p96"/>
            <p:cNvCxnSpPr/>
            <p:nvPr/>
          </p:nvCxnSpPr>
          <p:spPr>
            <a:xfrm flipH="1" rot="10800000">
              <a:off x="8874149" y="4815390"/>
              <a:ext cx="569255" cy="246266"/>
            </a:xfrm>
            <a:prstGeom prst="straightConnector1">
              <a:avLst/>
            </a:prstGeom>
            <a:noFill/>
            <a:ln cap="flat" cmpd="sng" w="9525">
              <a:solidFill>
                <a:schemeClr val="dk1"/>
              </a:solidFill>
              <a:prstDash val="solid"/>
              <a:round/>
              <a:headEnd len="med" w="med" type="none"/>
              <a:tailEnd len="med" w="med" type="none"/>
            </a:ln>
          </p:spPr>
        </p:cxnSp>
        <p:cxnSp>
          <p:nvCxnSpPr>
            <p:cNvPr id="6076" name="Google Shape;6076;p96"/>
            <p:cNvCxnSpPr/>
            <p:nvPr/>
          </p:nvCxnSpPr>
          <p:spPr>
            <a:xfrm>
              <a:off x="8845827" y="5085749"/>
              <a:ext cx="1030502" cy="0"/>
            </a:xfrm>
            <a:prstGeom prst="straightConnector1">
              <a:avLst/>
            </a:prstGeom>
            <a:noFill/>
            <a:ln cap="flat" cmpd="sng" w="9525">
              <a:solidFill>
                <a:schemeClr val="dk1"/>
              </a:solidFill>
              <a:prstDash val="solid"/>
              <a:round/>
              <a:headEnd len="med" w="med" type="none"/>
              <a:tailEnd len="med" w="med" type="none"/>
            </a:ln>
          </p:spPr>
        </p:cxnSp>
        <p:cxnSp>
          <p:nvCxnSpPr>
            <p:cNvPr id="6077" name="Google Shape;6077;p96"/>
            <p:cNvCxnSpPr/>
            <p:nvPr/>
          </p:nvCxnSpPr>
          <p:spPr>
            <a:xfrm>
              <a:off x="8234290" y="5094207"/>
              <a:ext cx="226800" cy="127000"/>
            </a:xfrm>
            <a:prstGeom prst="straightConnector1">
              <a:avLst/>
            </a:prstGeom>
            <a:noFill/>
            <a:ln cap="flat" cmpd="sng" w="9525">
              <a:solidFill>
                <a:schemeClr val="dk1"/>
              </a:solidFill>
              <a:prstDash val="solid"/>
              <a:round/>
              <a:headEnd len="med" w="med" type="none"/>
              <a:tailEnd len="med" w="med" type="none"/>
            </a:ln>
          </p:spPr>
        </p:cxnSp>
        <p:cxnSp>
          <p:nvCxnSpPr>
            <p:cNvPr id="6078" name="Google Shape;6078;p96"/>
            <p:cNvCxnSpPr/>
            <p:nvPr/>
          </p:nvCxnSpPr>
          <p:spPr>
            <a:xfrm flipH="1" rot="10800000">
              <a:off x="7972450" y="5267343"/>
              <a:ext cx="412750" cy="127000"/>
            </a:xfrm>
            <a:prstGeom prst="straightConnector1">
              <a:avLst/>
            </a:prstGeom>
            <a:noFill/>
            <a:ln cap="flat" cmpd="sng" w="9525">
              <a:solidFill>
                <a:schemeClr val="dk1"/>
              </a:solidFill>
              <a:prstDash val="solid"/>
              <a:round/>
              <a:headEnd len="med" w="med" type="none"/>
              <a:tailEnd len="med" w="med" type="none"/>
            </a:ln>
          </p:spPr>
        </p:cxnSp>
        <p:cxnSp>
          <p:nvCxnSpPr>
            <p:cNvPr id="6079" name="Google Shape;6079;p96"/>
            <p:cNvCxnSpPr/>
            <p:nvPr/>
          </p:nvCxnSpPr>
          <p:spPr>
            <a:xfrm flipH="1">
              <a:off x="8397900" y="5259125"/>
              <a:ext cx="68080" cy="293968"/>
            </a:xfrm>
            <a:prstGeom prst="straightConnector1">
              <a:avLst/>
            </a:prstGeom>
            <a:noFill/>
            <a:ln cap="flat" cmpd="sng" w="9525">
              <a:solidFill>
                <a:schemeClr val="dk1"/>
              </a:solidFill>
              <a:prstDash val="solid"/>
              <a:round/>
              <a:headEnd len="med" w="med" type="none"/>
              <a:tailEnd len="med" w="med" type="none"/>
            </a:ln>
          </p:spPr>
        </p:cxnSp>
        <p:cxnSp>
          <p:nvCxnSpPr>
            <p:cNvPr id="6080" name="Google Shape;6080;p96"/>
            <p:cNvCxnSpPr/>
            <p:nvPr/>
          </p:nvCxnSpPr>
          <p:spPr>
            <a:xfrm rot="10800000">
              <a:off x="8512814" y="5284804"/>
              <a:ext cx="280374" cy="269876"/>
            </a:xfrm>
            <a:prstGeom prst="straightConnector1">
              <a:avLst/>
            </a:prstGeom>
            <a:noFill/>
            <a:ln cap="flat" cmpd="sng" w="9525">
              <a:solidFill>
                <a:schemeClr val="dk1"/>
              </a:solidFill>
              <a:prstDash val="solid"/>
              <a:round/>
              <a:headEnd len="med" w="med" type="none"/>
              <a:tailEnd len="med" w="med" type="none"/>
            </a:ln>
          </p:spPr>
        </p:cxnSp>
        <p:cxnSp>
          <p:nvCxnSpPr>
            <p:cNvPr id="6081" name="Google Shape;6081;p96"/>
            <p:cNvCxnSpPr/>
            <p:nvPr/>
          </p:nvCxnSpPr>
          <p:spPr>
            <a:xfrm>
              <a:off x="8512814" y="5234921"/>
              <a:ext cx="914184" cy="468622"/>
            </a:xfrm>
            <a:prstGeom prst="straightConnector1">
              <a:avLst/>
            </a:prstGeom>
            <a:noFill/>
            <a:ln cap="flat" cmpd="sng" w="9525">
              <a:solidFill>
                <a:schemeClr val="dk1"/>
              </a:solidFill>
              <a:prstDash val="solid"/>
              <a:round/>
              <a:headEnd len="med" w="med" type="none"/>
              <a:tailEnd len="med" w="med" type="none"/>
            </a:ln>
          </p:spPr>
        </p:cxnSp>
        <p:cxnSp>
          <p:nvCxnSpPr>
            <p:cNvPr id="6082" name="Google Shape;6082;p96"/>
            <p:cNvCxnSpPr/>
            <p:nvPr/>
          </p:nvCxnSpPr>
          <p:spPr>
            <a:xfrm>
              <a:off x="8271861" y="3806843"/>
              <a:ext cx="0" cy="131762"/>
            </a:xfrm>
            <a:prstGeom prst="straightConnector1">
              <a:avLst/>
            </a:prstGeom>
            <a:noFill/>
            <a:ln cap="flat" cmpd="sng" w="9525">
              <a:solidFill>
                <a:schemeClr val="dk1"/>
              </a:solidFill>
              <a:prstDash val="solid"/>
              <a:round/>
              <a:headEnd len="med" w="med" type="none"/>
              <a:tailEnd len="med" w="med" type="none"/>
            </a:ln>
          </p:spPr>
        </p:cxnSp>
        <p:cxnSp>
          <p:nvCxnSpPr>
            <p:cNvPr id="6083" name="Google Shape;6083;p96"/>
            <p:cNvCxnSpPr/>
            <p:nvPr/>
          </p:nvCxnSpPr>
          <p:spPr>
            <a:xfrm flipH="1" rot="10800000">
              <a:off x="7881336" y="4017980"/>
              <a:ext cx="168275" cy="3175"/>
            </a:xfrm>
            <a:prstGeom prst="straightConnector1">
              <a:avLst/>
            </a:prstGeom>
            <a:noFill/>
            <a:ln cap="flat" cmpd="sng" w="9525">
              <a:solidFill>
                <a:schemeClr val="dk1"/>
              </a:solidFill>
              <a:prstDash val="solid"/>
              <a:round/>
              <a:headEnd len="med" w="med" type="none"/>
              <a:tailEnd len="med" w="med" type="none"/>
            </a:ln>
          </p:spPr>
        </p:cxnSp>
        <p:cxnSp>
          <p:nvCxnSpPr>
            <p:cNvPr id="6084" name="Google Shape;6084;p96"/>
            <p:cNvCxnSpPr/>
            <p:nvPr/>
          </p:nvCxnSpPr>
          <p:spPr>
            <a:xfrm flipH="1" rot="5400000">
              <a:off x="9909628" y="5560344"/>
              <a:ext cx="366793" cy="1482"/>
            </a:xfrm>
            <a:prstGeom prst="straightConnector1">
              <a:avLst/>
            </a:prstGeom>
            <a:noFill/>
            <a:ln cap="flat" cmpd="sng" w="12700">
              <a:solidFill>
                <a:schemeClr val="dk1"/>
              </a:solidFill>
              <a:prstDash val="solid"/>
              <a:round/>
              <a:headEnd len="med" w="med" type="none"/>
              <a:tailEnd len="med" w="med" type="none"/>
            </a:ln>
          </p:spPr>
        </p:cxnSp>
        <p:cxnSp>
          <p:nvCxnSpPr>
            <p:cNvPr id="6085" name="Google Shape;6085;p96"/>
            <p:cNvCxnSpPr/>
            <p:nvPr/>
          </p:nvCxnSpPr>
          <p:spPr>
            <a:xfrm flipH="1" rot="10800000">
              <a:off x="8483508" y="5013435"/>
              <a:ext cx="404236" cy="207771"/>
            </a:xfrm>
            <a:prstGeom prst="straightConnector1">
              <a:avLst/>
            </a:prstGeom>
            <a:noFill/>
            <a:ln cap="flat" cmpd="sng" w="9525">
              <a:solidFill>
                <a:schemeClr val="dk1"/>
              </a:solidFill>
              <a:prstDash val="solid"/>
              <a:round/>
              <a:headEnd len="med" w="med" type="none"/>
              <a:tailEnd len="med" w="med" type="none"/>
            </a:ln>
          </p:spPr>
        </p:cxnSp>
        <p:cxnSp>
          <p:nvCxnSpPr>
            <p:cNvPr id="6086" name="Google Shape;6086;p96"/>
            <p:cNvCxnSpPr/>
            <p:nvPr/>
          </p:nvCxnSpPr>
          <p:spPr>
            <a:xfrm flipH="1">
              <a:off x="10124718" y="2146305"/>
              <a:ext cx="761467" cy="577355"/>
            </a:xfrm>
            <a:prstGeom prst="straightConnector1">
              <a:avLst/>
            </a:prstGeom>
            <a:noFill/>
            <a:ln cap="flat" cmpd="sng" w="12700">
              <a:solidFill>
                <a:schemeClr val="dk1"/>
              </a:solidFill>
              <a:prstDash val="solid"/>
              <a:miter lim="800000"/>
              <a:headEnd len="sm" w="sm" type="none"/>
              <a:tailEnd len="sm" w="sm" type="none"/>
            </a:ln>
          </p:spPr>
        </p:cxnSp>
        <p:cxnSp>
          <p:nvCxnSpPr>
            <p:cNvPr id="6087" name="Google Shape;6087;p96"/>
            <p:cNvCxnSpPr/>
            <p:nvPr/>
          </p:nvCxnSpPr>
          <p:spPr>
            <a:xfrm flipH="1">
              <a:off x="10124718" y="2245186"/>
              <a:ext cx="3970" cy="518461"/>
            </a:xfrm>
            <a:prstGeom prst="straightConnector1">
              <a:avLst/>
            </a:prstGeom>
            <a:noFill/>
            <a:ln cap="flat" cmpd="sng" w="12700">
              <a:solidFill>
                <a:schemeClr val="dk1"/>
              </a:solidFill>
              <a:prstDash val="solid"/>
              <a:miter lim="800000"/>
              <a:headEnd len="sm" w="sm" type="none"/>
              <a:tailEnd len="sm" w="sm" type="none"/>
            </a:ln>
          </p:spPr>
        </p:cxnSp>
        <p:cxnSp>
          <p:nvCxnSpPr>
            <p:cNvPr id="6088" name="Google Shape;6088;p96"/>
            <p:cNvCxnSpPr/>
            <p:nvPr/>
          </p:nvCxnSpPr>
          <p:spPr>
            <a:xfrm flipH="1">
              <a:off x="10696218" y="2177379"/>
              <a:ext cx="149360" cy="518461"/>
            </a:xfrm>
            <a:prstGeom prst="straightConnector1">
              <a:avLst/>
            </a:prstGeom>
            <a:noFill/>
            <a:ln cap="flat" cmpd="sng" w="12700">
              <a:solidFill>
                <a:schemeClr val="dk1"/>
              </a:solidFill>
              <a:prstDash val="solid"/>
              <a:miter lim="800000"/>
              <a:headEnd len="sm" w="sm" type="none"/>
              <a:tailEnd len="sm" w="sm" type="none"/>
            </a:ln>
          </p:spPr>
        </p:cxnSp>
        <p:cxnSp>
          <p:nvCxnSpPr>
            <p:cNvPr id="6089" name="Google Shape;6089;p96"/>
            <p:cNvCxnSpPr/>
            <p:nvPr/>
          </p:nvCxnSpPr>
          <p:spPr>
            <a:xfrm flipH="1">
              <a:off x="10166249" y="2695840"/>
              <a:ext cx="574283" cy="27820"/>
            </a:xfrm>
            <a:prstGeom prst="straightConnector1">
              <a:avLst/>
            </a:prstGeom>
            <a:noFill/>
            <a:ln cap="flat" cmpd="sng" w="12700">
              <a:solidFill>
                <a:schemeClr val="dk1"/>
              </a:solidFill>
              <a:prstDash val="solid"/>
              <a:miter lim="800000"/>
              <a:headEnd len="sm" w="sm" type="none"/>
              <a:tailEnd len="sm" w="sm" type="none"/>
            </a:ln>
          </p:spPr>
        </p:cxnSp>
        <p:cxnSp>
          <p:nvCxnSpPr>
            <p:cNvPr id="6090" name="Google Shape;6090;p96"/>
            <p:cNvCxnSpPr/>
            <p:nvPr/>
          </p:nvCxnSpPr>
          <p:spPr>
            <a:xfrm flipH="1">
              <a:off x="10093625" y="2146305"/>
              <a:ext cx="788589" cy="98881"/>
            </a:xfrm>
            <a:prstGeom prst="straightConnector1">
              <a:avLst/>
            </a:prstGeom>
            <a:noFill/>
            <a:ln cap="flat" cmpd="sng" w="12700">
              <a:solidFill>
                <a:schemeClr val="dk1"/>
              </a:solidFill>
              <a:prstDash val="solid"/>
              <a:miter lim="800000"/>
              <a:headEnd len="sm" w="sm" type="none"/>
              <a:tailEnd len="sm" w="sm" type="none"/>
            </a:ln>
          </p:spPr>
        </p:cxnSp>
        <p:cxnSp>
          <p:nvCxnSpPr>
            <p:cNvPr id="6091" name="Google Shape;6091;p96"/>
            <p:cNvCxnSpPr/>
            <p:nvPr/>
          </p:nvCxnSpPr>
          <p:spPr>
            <a:xfrm flipH="1">
              <a:off x="10886186" y="2104198"/>
              <a:ext cx="279002" cy="42107"/>
            </a:xfrm>
            <a:prstGeom prst="straightConnector1">
              <a:avLst/>
            </a:prstGeom>
            <a:noFill/>
            <a:ln cap="flat" cmpd="sng" w="12700">
              <a:solidFill>
                <a:schemeClr val="dk1"/>
              </a:solidFill>
              <a:prstDash val="solid"/>
              <a:miter lim="800000"/>
              <a:headEnd len="sm" w="sm" type="none"/>
              <a:tailEnd len="sm" w="sm" type="none"/>
            </a:ln>
          </p:spPr>
        </p:cxnSp>
        <p:cxnSp>
          <p:nvCxnSpPr>
            <p:cNvPr id="6092" name="Google Shape;6092;p96"/>
            <p:cNvCxnSpPr/>
            <p:nvPr/>
          </p:nvCxnSpPr>
          <p:spPr>
            <a:xfrm rot="10800000">
              <a:off x="10706077" y="2695840"/>
              <a:ext cx="353541" cy="67807"/>
            </a:xfrm>
            <a:prstGeom prst="straightConnector1">
              <a:avLst/>
            </a:prstGeom>
            <a:noFill/>
            <a:ln cap="flat" cmpd="sng" w="12700">
              <a:solidFill>
                <a:schemeClr val="dk1"/>
              </a:solidFill>
              <a:prstDash val="solid"/>
              <a:miter lim="800000"/>
              <a:headEnd len="sm" w="sm" type="none"/>
              <a:tailEnd len="sm" w="sm" type="none"/>
            </a:ln>
          </p:spPr>
        </p:cxnSp>
        <p:cxnSp>
          <p:nvCxnSpPr>
            <p:cNvPr id="6093" name="Google Shape;6093;p96"/>
            <p:cNvCxnSpPr/>
            <p:nvPr/>
          </p:nvCxnSpPr>
          <p:spPr>
            <a:xfrm flipH="1">
              <a:off x="8793306" y="2245186"/>
              <a:ext cx="1300319" cy="606622"/>
            </a:xfrm>
            <a:prstGeom prst="straightConnector1">
              <a:avLst/>
            </a:prstGeom>
            <a:noFill/>
            <a:ln cap="flat" cmpd="sng" w="12700">
              <a:solidFill>
                <a:schemeClr val="dk1"/>
              </a:solidFill>
              <a:prstDash val="solid"/>
              <a:miter lim="800000"/>
              <a:headEnd len="sm" w="sm" type="none"/>
              <a:tailEnd len="sm" w="sm" type="none"/>
            </a:ln>
          </p:spPr>
        </p:cxnSp>
        <p:cxnSp>
          <p:nvCxnSpPr>
            <p:cNvPr id="6094" name="Google Shape;6094;p96"/>
            <p:cNvCxnSpPr/>
            <p:nvPr/>
          </p:nvCxnSpPr>
          <p:spPr>
            <a:xfrm flipH="1" rot="10800000">
              <a:off x="9402788" y="4090252"/>
              <a:ext cx="429324" cy="705603"/>
            </a:xfrm>
            <a:prstGeom prst="straightConnector1">
              <a:avLst/>
            </a:prstGeom>
            <a:noFill/>
            <a:ln cap="flat" cmpd="sng" w="9525">
              <a:solidFill>
                <a:schemeClr val="dk1"/>
              </a:solidFill>
              <a:prstDash val="solid"/>
              <a:round/>
              <a:headEnd len="med" w="med" type="none"/>
              <a:tailEnd len="med" w="med" type="none"/>
            </a:ln>
          </p:spPr>
        </p:cxnSp>
        <p:cxnSp>
          <p:nvCxnSpPr>
            <p:cNvPr id="6095" name="Google Shape;6095;p96"/>
            <p:cNvCxnSpPr/>
            <p:nvPr/>
          </p:nvCxnSpPr>
          <p:spPr>
            <a:xfrm flipH="1" rot="10800000">
              <a:off x="8268637" y="4024329"/>
              <a:ext cx="969051" cy="3175"/>
            </a:xfrm>
            <a:prstGeom prst="straightConnector1">
              <a:avLst/>
            </a:prstGeom>
            <a:noFill/>
            <a:ln cap="flat" cmpd="sng" w="9525">
              <a:solidFill>
                <a:schemeClr val="dk1"/>
              </a:solidFill>
              <a:prstDash val="solid"/>
              <a:round/>
              <a:headEnd len="med" w="med" type="none"/>
              <a:tailEnd len="med" w="med" type="none"/>
            </a:ln>
          </p:spPr>
        </p:cxnSp>
      </p:grpSp>
      <p:pic>
        <p:nvPicPr>
          <p:cNvPr descr="antenna_radiation_stylized" id="6096" name="Google Shape;6096;p96"/>
          <p:cNvPicPr preferRelativeResize="0"/>
          <p:nvPr/>
        </p:nvPicPr>
        <p:blipFill rotWithShape="1">
          <a:blip r:embed="rId3">
            <a:alphaModFix/>
          </a:blip>
          <a:srcRect b="0" l="0" r="0" t="0"/>
          <a:stretch/>
        </p:blipFill>
        <p:spPr>
          <a:xfrm>
            <a:off x="4315455" y="3986208"/>
            <a:ext cx="506412" cy="106009"/>
          </a:xfrm>
          <a:prstGeom prst="rect">
            <a:avLst/>
          </a:prstGeom>
          <a:noFill/>
          <a:ln>
            <a:noFill/>
          </a:ln>
        </p:spPr>
      </p:pic>
      <p:pic>
        <p:nvPicPr>
          <p:cNvPr descr="antenna_radiation_stylized" id="6097" name="Google Shape;6097;p96"/>
          <p:cNvPicPr preferRelativeResize="0"/>
          <p:nvPr/>
        </p:nvPicPr>
        <p:blipFill rotWithShape="1">
          <a:blip r:embed="rId4">
            <a:alphaModFix/>
          </a:blip>
          <a:srcRect b="0" l="0" r="0" t="0"/>
          <a:stretch/>
        </p:blipFill>
        <p:spPr>
          <a:xfrm>
            <a:off x="5995290" y="5653216"/>
            <a:ext cx="452014" cy="95159"/>
          </a:xfrm>
          <a:prstGeom prst="rect">
            <a:avLst/>
          </a:prstGeom>
          <a:noFill/>
          <a:ln>
            <a:noFill/>
          </a:ln>
        </p:spPr>
      </p:pic>
      <p:cxnSp>
        <p:nvCxnSpPr>
          <p:cNvPr id="6098" name="Google Shape;6098;p96"/>
          <p:cNvCxnSpPr/>
          <p:nvPr/>
        </p:nvCxnSpPr>
        <p:spPr>
          <a:xfrm>
            <a:off x="5109681" y="2907587"/>
            <a:ext cx="151280" cy="81182"/>
          </a:xfrm>
          <a:prstGeom prst="straightConnector1">
            <a:avLst/>
          </a:prstGeom>
          <a:noFill/>
          <a:ln cap="flat" cmpd="sng" w="9525">
            <a:solidFill>
              <a:schemeClr val="dk1"/>
            </a:solidFill>
            <a:prstDash val="solid"/>
            <a:round/>
            <a:headEnd len="med" w="med" type="none"/>
            <a:tailEnd len="med" w="med" type="none"/>
          </a:ln>
        </p:spPr>
      </p:cxnSp>
      <p:pic>
        <p:nvPicPr>
          <p:cNvPr descr="access_point_stylized_small" id="6099" name="Google Shape;6099;p96"/>
          <p:cNvPicPr preferRelativeResize="0"/>
          <p:nvPr/>
        </p:nvPicPr>
        <p:blipFill rotWithShape="1">
          <a:blip r:embed="rId5">
            <a:alphaModFix/>
          </a:blip>
          <a:srcRect b="0" l="0" r="0" t="0"/>
          <a:stretch/>
        </p:blipFill>
        <p:spPr>
          <a:xfrm>
            <a:off x="4367099" y="4034177"/>
            <a:ext cx="370169" cy="306751"/>
          </a:xfrm>
          <a:prstGeom prst="rect">
            <a:avLst/>
          </a:prstGeom>
          <a:noFill/>
          <a:ln>
            <a:noFill/>
          </a:ln>
        </p:spPr>
      </p:pic>
      <p:pic>
        <p:nvPicPr>
          <p:cNvPr descr="access_point_stylized_small" id="6100" name="Google Shape;6100;p96"/>
          <p:cNvPicPr preferRelativeResize="0"/>
          <p:nvPr/>
        </p:nvPicPr>
        <p:blipFill rotWithShape="1">
          <a:blip r:embed="rId5">
            <a:alphaModFix/>
          </a:blip>
          <a:srcRect b="0" l="0" r="0" t="0"/>
          <a:stretch/>
        </p:blipFill>
        <p:spPr>
          <a:xfrm>
            <a:off x="6043827" y="5696510"/>
            <a:ext cx="380935" cy="317464"/>
          </a:xfrm>
          <a:prstGeom prst="rect">
            <a:avLst/>
          </a:prstGeom>
          <a:noFill/>
          <a:ln>
            <a:noFill/>
          </a:ln>
        </p:spPr>
      </p:pic>
      <p:grpSp>
        <p:nvGrpSpPr>
          <p:cNvPr id="6101" name="Google Shape;6101;p96"/>
          <p:cNvGrpSpPr/>
          <p:nvPr/>
        </p:nvGrpSpPr>
        <p:grpSpPr>
          <a:xfrm>
            <a:off x="6602582" y="5511315"/>
            <a:ext cx="309740" cy="190838"/>
            <a:chOff x="3668110" y="2448910"/>
            <a:chExt cx="3794234" cy="2165130"/>
          </a:xfrm>
        </p:grpSpPr>
        <p:sp>
          <p:nvSpPr>
            <p:cNvPr id="6102" name="Google Shape;6102;p96"/>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03" name="Google Shape;6103;p96"/>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6104" name="Google Shape;6104;p96"/>
            <p:cNvGrpSpPr/>
            <p:nvPr/>
          </p:nvGrpSpPr>
          <p:grpSpPr>
            <a:xfrm>
              <a:off x="3941378" y="2603243"/>
              <a:ext cx="3202061" cy="1066110"/>
              <a:chOff x="7939341" y="3037317"/>
              <a:chExt cx="897649" cy="353919"/>
            </a:xfrm>
          </p:grpSpPr>
          <p:sp>
            <p:nvSpPr>
              <p:cNvPr id="6105" name="Google Shape;6105;p96"/>
              <p:cNvSpPr/>
              <p:nvPr/>
            </p:nvSpPr>
            <p:spPr>
              <a:xfrm>
                <a:off x="7964170" y="30373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06" name="Google Shape;6106;p96"/>
              <p:cNvSpPr/>
              <p:nvPr/>
            </p:nvSpPr>
            <p:spPr>
              <a:xfrm>
                <a:off x="8519948" y="32067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07" name="Google Shape;6107;p96"/>
              <p:cNvSpPr/>
              <p:nvPr/>
            </p:nvSpPr>
            <p:spPr>
              <a:xfrm>
                <a:off x="7939341" y="32067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08" name="Google Shape;6108;p96"/>
              <p:cNvSpPr/>
              <p:nvPr/>
            </p:nvSpPr>
            <p:spPr>
              <a:xfrm>
                <a:off x="8047413" y="31234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09" name="Google Shape;6109;p96"/>
          <p:cNvGrpSpPr/>
          <p:nvPr/>
        </p:nvGrpSpPr>
        <p:grpSpPr>
          <a:xfrm>
            <a:off x="5429836" y="5139698"/>
            <a:ext cx="393760" cy="218578"/>
            <a:chOff x="7493876" y="2774731"/>
            <a:chExt cx="1481958" cy="894622"/>
          </a:xfrm>
        </p:grpSpPr>
        <p:sp>
          <p:nvSpPr>
            <p:cNvPr id="6110" name="Google Shape;6110;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111" name="Google Shape;6111;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112" name="Google Shape;6112;p96"/>
            <p:cNvGrpSpPr/>
            <p:nvPr/>
          </p:nvGrpSpPr>
          <p:grpSpPr>
            <a:xfrm>
              <a:off x="7713663" y="2848339"/>
              <a:ext cx="1042107" cy="425543"/>
              <a:chOff x="7786941" y="2884917"/>
              <a:chExt cx="897649" cy="353919"/>
            </a:xfrm>
          </p:grpSpPr>
          <p:sp>
            <p:nvSpPr>
              <p:cNvPr id="6113" name="Google Shape;6113;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14" name="Google Shape;6114;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15" name="Google Shape;6115;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16" name="Google Shape;6116;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17" name="Google Shape;6117;p96"/>
          <p:cNvGrpSpPr/>
          <p:nvPr/>
        </p:nvGrpSpPr>
        <p:grpSpPr>
          <a:xfrm>
            <a:off x="5064737" y="5366711"/>
            <a:ext cx="309740" cy="190838"/>
            <a:chOff x="3668110" y="2448910"/>
            <a:chExt cx="3794234" cy="2165130"/>
          </a:xfrm>
        </p:grpSpPr>
        <p:sp>
          <p:nvSpPr>
            <p:cNvPr id="6118" name="Google Shape;6118;p96"/>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19" name="Google Shape;6119;p96"/>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6120" name="Google Shape;6120;p96"/>
            <p:cNvGrpSpPr/>
            <p:nvPr/>
          </p:nvGrpSpPr>
          <p:grpSpPr>
            <a:xfrm>
              <a:off x="3941378" y="2603243"/>
              <a:ext cx="3202061" cy="1066110"/>
              <a:chOff x="7939341" y="3037317"/>
              <a:chExt cx="897649" cy="353919"/>
            </a:xfrm>
          </p:grpSpPr>
          <p:sp>
            <p:nvSpPr>
              <p:cNvPr id="6121" name="Google Shape;6121;p96"/>
              <p:cNvSpPr/>
              <p:nvPr/>
            </p:nvSpPr>
            <p:spPr>
              <a:xfrm>
                <a:off x="7964170" y="30373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22" name="Google Shape;6122;p96"/>
              <p:cNvSpPr/>
              <p:nvPr/>
            </p:nvSpPr>
            <p:spPr>
              <a:xfrm>
                <a:off x="8519948" y="32067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23" name="Google Shape;6123;p96"/>
              <p:cNvSpPr/>
              <p:nvPr/>
            </p:nvSpPr>
            <p:spPr>
              <a:xfrm>
                <a:off x="7939341" y="32067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24" name="Google Shape;6124;p96"/>
              <p:cNvSpPr/>
              <p:nvPr/>
            </p:nvSpPr>
            <p:spPr>
              <a:xfrm>
                <a:off x="8047413" y="31234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25" name="Google Shape;6125;p96"/>
          <p:cNvGrpSpPr/>
          <p:nvPr/>
        </p:nvGrpSpPr>
        <p:grpSpPr>
          <a:xfrm>
            <a:off x="5189619" y="2977737"/>
            <a:ext cx="353678" cy="168275"/>
            <a:chOff x="7493876" y="2774731"/>
            <a:chExt cx="1481958" cy="894622"/>
          </a:xfrm>
        </p:grpSpPr>
        <p:sp>
          <p:nvSpPr>
            <p:cNvPr id="6126" name="Google Shape;6126;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127" name="Google Shape;6127;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128" name="Google Shape;6128;p96"/>
            <p:cNvGrpSpPr/>
            <p:nvPr/>
          </p:nvGrpSpPr>
          <p:grpSpPr>
            <a:xfrm>
              <a:off x="7713663" y="2848339"/>
              <a:ext cx="1042107" cy="425543"/>
              <a:chOff x="7786941" y="2884917"/>
              <a:chExt cx="897649" cy="353919"/>
            </a:xfrm>
          </p:grpSpPr>
          <p:sp>
            <p:nvSpPr>
              <p:cNvPr id="6129" name="Google Shape;6129;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30" name="Google Shape;6130;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31" name="Google Shape;6131;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32" name="Google Shape;6132;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33" name="Google Shape;6133;p96"/>
          <p:cNvGrpSpPr/>
          <p:nvPr/>
        </p:nvGrpSpPr>
        <p:grpSpPr>
          <a:xfrm>
            <a:off x="7637302" y="3773643"/>
            <a:ext cx="170989" cy="97052"/>
            <a:chOff x="7493876" y="2774731"/>
            <a:chExt cx="1481958" cy="894622"/>
          </a:xfrm>
        </p:grpSpPr>
        <p:sp>
          <p:nvSpPr>
            <p:cNvPr id="6134" name="Google Shape;6134;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135" name="Google Shape;6135;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136" name="Google Shape;6136;p96"/>
            <p:cNvGrpSpPr/>
            <p:nvPr/>
          </p:nvGrpSpPr>
          <p:grpSpPr>
            <a:xfrm>
              <a:off x="7713663" y="2848339"/>
              <a:ext cx="1042107" cy="425543"/>
              <a:chOff x="7786941" y="2884917"/>
              <a:chExt cx="897649" cy="353919"/>
            </a:xfrm>
          </p:grpSpPr>
          <p:sp>
            <p:nvSpPr>
              <p:cNvPr id="6137" name="Google Shape;6137;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38" name="Google Shape;6138;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39" name="Google Shape;6139;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40" name="Google Shape;6140;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41" name="Google Shape;6141;p96"/>
          <p:cNvGrpSpPr/>
          <p:nvPr/>
        </p:nvGrpSpPr>
        <p:grpSpPr>
          <a:xfrm>
            <a:off x="7163826" y="3668416"/>
            <a:ext cx="353678" cy="198344"/>
            <a:chOff x="7493876" y="2774731"/>
            <a:chExt cx="1481958" cy="894622"/>
          </a:xfrm>
        </p:grpSpPr>
        <p:sp>
          <p:nvSpPr>
            <p:cNvPr id="6142" name="Google Shape;6142;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143" name="Google Shape;6143;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144" name="Google Shape;6144;p96"/>
            <p:cNvGrpSpPr/>
            <p:nvPr/>
          </p:nvGrpSpPr>
          <p:grpSpPr>
            <a:xfrm>
              <a:off x="7713663" y="2848339"/>
              <a:ext cx="1042107" cy="425543"/>
              <a:chOff x="7786941" y="2884917"/>
              <a:chExt cx="897649" cy="353919"/>
            </a:xfrm>
          </p:grpSpPr>
          <p:sp>
            <p:nvSpPr>
              <p:cNvPr id="6145" name="Google Shape;6145;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46" name="Google Shape;6146;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47" name="Google Shape;6147;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48" name="Google Shape;6148;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49" name="Google Shape;6149;p96"/>
          <p:cNvGrpSpPr/>
          <p:nvPr/>
        </p:nvGrpSpPr>
        <p:grpSpPr>
          <a:xfrm>
            <a:off x="6701941" y="2374570"/>
            <a:ext cx="353678" cy="198344"/>
            <a:chOff x="7493876" y="2774731"/>
            <a:chExt cx="1481958" cy="894622"/>
          </a:xfrm>
        </p:grpSpPr>
        <p:sp>
          <p:nvSpPr>
            <p:cNvPr id="6150" name="Google Shape;6150;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151" name="Google Shape;6151;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152" name="Google Shape;6152;p96"/>
            <p:cNvGrpSpPr/>
            <p:nvPr/>
          </p:nvGrpSpPr>
          <p:grpSpPr>
            <a:xfrm>
              <a:off x="7713663" y="2848339"/>
              <a:ext cx="1042107" cy="425543"/>
              <a:chOff x="7786941" y="2884917"/>
              <a:chExt cx="897649" cy="353919"/>
            </a:xfrm>
          </p:grpSpPr>
          <p:sp>
            <p:nvSpPr>
              <p:cNvPr id="6153" name="Google Shape;6153;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54" name="Google Shape;6154;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55" name="Google Shape;6155;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56" name="Google Shape;6156;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57" name="Google Shape;6157;p96"/>
          <p:cNvGrpSpPr/>
          <p:nvPr/>
        </p:nvGrpSpPr>
        <p:grpSpPr>
          <a:xfrm>
            <a:off x="7280431" y="2785645"/>
            <a:ext cx="353678" cy="198344"/>
            <a:chOff x="7493876" y="2774731"/>
            <a:chExt cx="1481958" cy="894622"/>
          </a:xfrm>
        </p:grpSpPr>
        <p:sp>
          <p:nvSpPr>
            <p:cNvPr id="6158" name="Google Shape;6158;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159" name="Google Shape;6159;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160" name="Google Shape;6160;p96"/>
            <p:cNvGrpSpPr/>
            <p:nvPr/>
          </p:nvGrpSpPr>
          <p:grpSpPr>
            <a:xfrm>
              <a:off x="7713663" y="2848339"/>
              <a:ext cx="1042107" cy="425543"/>
              <a:chOff x="7786941" y="2884917"/>
              <a:chExt cx="897649" cy="353919"/>
            </a:xfrm>
          </p:grpSpPr>
          <p:sp>
            <p:nvSpPr>
              <p:cNvPr id="6161" name="Google Shape;6161;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62" name="Google Shape;6162;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63" name="Google Shape;6163;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64" name="Google Shape;6164;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65" name="Google Shape;6165;p96"/>
          <p:cNvGrpSpPr/>
          <p:nvPr/>
        </p:nvGrpSpPr>
        <p:grpSpPr>
          <a:xfrm>
            <a:off x="7397042" y="2280241"/>
            <a:ext cx="353678" cy="198344"/>
            <a:chOff x="7493876" y="2774731"/>
            <a:chExt cx="1481958" cy="894622"/>
          </a:xfrm>
        </p:grpSpPr>
        <p:sp>
          <p:nvSpPr>
            <p:cNvPr id="6166" name="Google Shape;6166;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167" name="Google Shape;6167;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168" name="Google Shape;6168;p96"/>
            <p:cNvGrpSpPr/>
            <p:nvPr/>
          </p:nvGrpSpPr>
          <p:grpSpPr>
            <a:xfrm>
              <a:off x="7713663" y="2848339"/>
              <a:ext cx="1042107" cy="425543"/>
              <a:chOff x="7786941" y="2884917"/>
              <a:chExt cx="897649" cy="353919"/>
            </a:xfrm>
          </p:grpSpPr>
          <p:sp>
            <p:nvSpPr>
              <p:cNvPr id="6169" name="Google Shape;6169;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70" name="Google Shape;6170;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71" name="Google Shape;6171;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72" name="Google Shape;6172;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73" name="Google Shape;6173;p96"/>
          <p:cNvGrpSpPr/>
          <p:nvPr/>
        </p:nvGrpSpPr>
        <p:grpSpPr>
          <a:xfrm>
            <a:off x="6733343" y="2833843"/>
            <a:ext cx="353678" cy="198344"/>
            <a:chOff x="7493876" y="2774731"/>
            <a:chExt cx="1481958" cy="894622"/>
          </a:xfrm>
        </p:grpSpPr>
        <p:sp>
          <p:nvSpPr>
            <p:cNvPr id="6174" name="Google Shape;6174;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175" name="Google Shape;6175;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176" name="Google Shape;6176;p96"/>
            <p:cNvGrpSpPr/>
            <p:nvPr/>
          </p:nvGrpSpPr>
          <p:grpSpPr>
            <a:xfrm>
              <a:off x="7713663" y="2848339"/>
              <a:ext cx="1042107" cy="425543"/>
              <a:chOff x="7786941" y="2884917"/>
              <a:chExt cx="897649" cy="353919"/>
            </a:xfrm>
          </p:grpSpPr>
          <p:sp>
            <p:nvSpPr>
              <p:cNvPr id="6177" name="Google Shape;6177;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78" name="Google Shape;6178;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79" name="Google Shape;6179;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80" name="Google Shape;6180;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81" name="Google Shape;6181;p96"/>
          <p:cNvGrpSpPr/>
          <p:nvPr/>
        </p:nvGrpSpPr>
        <p:grpSpPr>
          <a:xfrm>
            <a:off x="6250355" y="3566310"/>
            <a:ext cx="367224" cy="240304"/>
            <a:chOff x="7493876" y="2774731"/>
            <a:chExt cx="1481958" cy="894622"/>
          </a:xfrm>
        </p:grpSpPr>
        <p:sp>
          <p:nvSpPr>
            <p:cNvPr id="6182" name="Google Shape;6182;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183" name="Google Shape;6183;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184" name="Google Shape;6184;p96"/>
            <p:cNvGrpSpPr/>
            <p:nvPr/>
          </p:nvGrpSpPr>
          <p:grpSpPr>
            <a:xfrm>
              <a:off x="7713663" y="2848339"/>
              <a:ext cx="1042107" cy="425543"/>
              <a:chOff x="7786941" y="2884917"/>
              <a:chExt cx="897649" cy="353919"/>
            </a:xfrm>
          </p:grpSpPr>
          <p:sp>
            <p:nvSpPr>
              <p:cNvPr id="6185" name="Google Shape;6185;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86" name="Google Shape;6186;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87" name="Google Shape;6187;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88" name="Google Shape;6188;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89" name="Google Shape;6189;p96"/>
          <p:cNvGrpSpPr/>
          <p:nvPr/>
        </p:nvGrpSpPr>
        <p:grpSpPr>
          <a:xfrm>
            <a:off x="7128476" y="4164603"/>
            <a:ext cx="353678" cy="198344"/>
            <a:chOff x="7493876" y="2774731"/>
            <a:chExt cx="1481958" cy="894622"/>
          </a:xfrm>
        </p:grpSpPr>
        <p:sp>
          <p:nvSpPr>
            <p:cNvPr id="6190" name="Google Shape;6190;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191" name="Google Shape;6191;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192" name="Google Shape;6192;p96"/>
            <p:cNvGrpSpPr/>
            <p:nvPr/>
          </p:nvGrpSpPr>
          <p:grpSpPr>
            <a:xfrm>
              <a:off x="7713663" y="2848339"/>
              <a:ext cx="1042107" cy="425543"/>
              <a:chOff x="7786941" y="2884917"/>
              <a:chExt cx="897649" cy="353919"/>
            </a:xfrm>
          </p:grpSpPr>
          <p:sp>
            <p:nvSpPr>
              <p:cNvPr id="6193" name="Google Shape;6193;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94" name="Google Shape;6194;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95" name="Google Shape;6195;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96" name="Google Shape;6196;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197" name="Google Shape;6197;p96"/>
          <p:cNvGrpSpPr/>
          <p:nvPr/>
        </p:nvGrpSpPr>
        <p:grpSpPr>
          <a:xfrm>
            <a:off x="7679199" y="4541403"/>
            <a:ext cx="228295" cy="120400"/>
            <a:chOff x="7493876" y="2774731"/>
            <a:chExt cx="1481958" cy="894622"/>
          </a:xfrm>
        </p:grpSpPr>
        <p:sp>
          <p:nvSpPr>
            <p:cNvPr id="6198" name="Google Shape;6198;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199" name="Google Shape;6199;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200" name="Google Shape;6200;p96"/>
            <p:cNvGrpSpPr/>
            <p:nvPr/>
          </p:nvGrpSpPr>
          <p:grpSpPr>
            <a:xfrm>
              <a:off x="7713663" y="2848339"/>
              <a:ext cx="1042107" cy="425543"/>
              <a:chOff x="7786941" y="2884917"/>
              <a:chExt cx="897649" cy="353919"/>
            </a:xfrm>
          </p:grpSpPr>
          <p:sp>
            <p:nvSpPr>
              <p:cNvPr id="6201" name="Google Shape;6201;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02" name="Google Shape;6202;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03" name="Google Shape;6203;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04" name="Google Shape;6204;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205" name="Google Shape;6205;p96"/>
          <p:cNvGrpSpPr/>
          <p:nvPr/>
        </p:nvGrpSpPr>
        <p:grpSpPr>
          <a:xfrm>
            <a:off x="4452729" y="2531165"/>
            <a:ext cx="363739" cy="310210"/>
            <a:chOff x="7432700" y="2327293"/>
            <a:chExt cx="534987" cy="414882"/>
          </a:xfrm>
        </p:grpSpPr>
        <p:pic>
          <p:nvPicPr>
            <p:cNvPr descr="antenna_stylized" id="6206" name="Google Shape;6206;p96"/>
            <p:cNvPicPr preferRelativeResize="0"/>
            <p:nvPr/>
          </p:nvPicPr>
          <p:blipFill rotWithShape="1">
            <a:blip r:embed="rId6">
              <a:alphaModFix/>
            </a:blip>
            <a:srcRect b="0" l="0" r="0" t="0"/>
            <a:stretch/>
          </p:blipFill>
          <p:spPr>
            <a:xfrm>
              <a:off x="7432700" y="2327293"/>
              <a:ext cx="530702" cy="223756"/>
            </a:xfrm>
            <a:prstGeom prst="rect">
              <a:avLst/>
            </a:prstGeom>
            <a:noFill/>
            <a:ln>
              <a:noFill/>
            </a:ln>
          </p:spPr>
        </p:pic>
        <p:pic>
          <p:nvPicPr>
            <p:cNvPr descr="laptop_keyboard" id="6207" name="Google Shape;6207;p96"/>
            <p:cNvPicPr preferRelativeResize="0"/>
            <p:nvPr/>
          </p:nvPicPr>
          <p:blipFill rotWithShape="1">
            <a:blip r:embed="rId7">
              <a:alphaModFix/>
            </a:blip>
            <a:srcRect b="0" l="0" r="0" t="0"/>
            <a:stretch/>
          </p:blipFill>
          <p:spPr>
            <a:xfrm flipH="1" rot="109064">
              <a:off x="7458407" y="2575770"/>
              <a:ext cx="437221" cy="159511"/>
            </a:xfrm>
            <a:prstGeom prst="rect">
              <a:avLst/>
            </a:prstGeom>
            <a:noFill/>
            <a:ln>
              <a:noFill/>
            </a:ln>
          </p:spPr>
        </p:pic>
        <p:sp>
          <p:nvSpPr>
            <p:cNvPr id="6208" name="Google Shape;6208;p96"/>
            <p:cNvSpPr/>
            <p:nvPr/>
          </p:nvSpPr>
          <p:spPr>
            <a:xfrm>
              <a:off x="7603304" y="2420984"/>
              <a:ext cx="351919" cy="208167"/>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6209" name="Google Shape;6209;p96"/>
            <p:cNvPicPr preferRelativeResize="0"/>
            <p:nvPr/>
          </p:nvPicPr>
          <p:blipFill rotWithShape="1">
            <a:blip r:embed="rId8">
              <a:alphaModFix/>
            </a:blip>
            <a:srcRect b="0" l="0" r="0" t="0"/>
            <a:stretch/>
          </p:blipFill>
          <p:spPr>
            <a:xfrm>
              <a:off x="7620637" y="2426338"/>
              <a:ext cx="319785" cy="189429"/>
            </a:xfrm>
            <a:prstGeom prst="rect">
              <a:avLst/>
            </a:prstGeom>
            <a:noFill/>
            <a:ln>
              <a:noFill/>
            </a:ln>
          </p:spPr>
        </p:pic>
        <p:sp>
          <p:nvSpPr>
            <p:cNvPr id="6210" name="Google Shape;6210;p96"/>
            <p:cNvSpPr/>
            <p:nvPr/>
          </p:nvSpPr>
          <p:spPr>
            <a:xfrm>
              <a:off x="7667378" y="2414843"/>
              <a:ext cx="298167" cy="3873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11" name="Google Shape;6211;p96"/>
            <p:cNvSpPr/>
            <p:nvPr/>
          </p:nvSpPr>
          <p:spPr>
            <a:xfrm>
              <a:off x="7600188" y="2414528"/>
              <a:ext cx="82770" cy="161243"/>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12" name="Google Shape;6212;p96"/>
            <p:cNvSpPr/>
            <p:nvPr/>
          </p:nvSpPr>
          <p:spPr>
            <a:xfrm>
              <a:off x="7874205" y="2443344"/>
              <a:ext cx="89197" cy="18612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13" name="Google Shape;6213;p96"/>
            <p:cNvSpPr/>
            <p:nvPr/>
          </p:nvSpPr>
          <p:spPr>
            <a:xfrm>
              <a:off x="7599214" y="2567582"/>
              <a:ext cx="327185" cy="62828"/>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14" name="Google Shape;6214;p96"/>
            <p:cNvSpPr/>
            <p:nvPr/>
          </p:nvSpPr>
          <p:spPr>
            <a:xfrm>
              <a:off x="7884138" y="2444918"/>
              <a:ext cx="83549" cy="186909"/>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15" name="Google Shape;6215;p96"/>
            <p:cNvSpPr/>
            <p:nvPr/>
          </p:nvSpPr>
          <p:spPr>
            <a:xfrm>
              <a:off x="7599603" y="2575928"/>
              <a:ext cx="290961" cy="62041"/>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216" name="Google Shape;6216;p96"/>
            <p:cNvGrpSpPr/>
            <p:nvPr/>
          </p:nvGrpSpPr>
          <p:grpSpPr>
            <a:xfrm>
              <a:off x="7594735" y="2642220"/>
              <a:ext cx="98740" cy="36846"/>
              <a:chOff x="1740" y="2642"/>
              <a:chExt cx="752" cy="327"/>
            </a:xfrm>
          </p:grpSpPr>
          <p:sp>
            <p:nvSpPr>
              <p:cNvPr id="6217" name="Google Shape;6217;p96"/>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18" name="Google Shape;6218;p96"/>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19" name="Google Shape;6219;p96"/>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20" name="Google Shape;6220;p96"/>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21" name="Google Shape;6221;p96"/>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22" name="Google Shape;6222;p96"/>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223" name="Google Shape;6223;p96"/>
            <p:cNvSpPr/>
            <p:nvPr/>
          </p:nvSpPr>
          <p:spPr>
            <a:xfrm>
              <a:off x="7763780" y="2647731"/>
              <a:ext cx="119578" cy="80936"/>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24" name="Google Shape;6224;p96"/>
            <p:cNvSpPr/>
            <p:nvPr/>
          </p:nvSpPr>
          <p:spPr>
            <a:xfrm>
              <a:off x="7458602" y="2654187"/>
              <a:ext cx="305957" cy="73850"/>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25" name="Google Shape;6225;p96"/>
            <p:cNvSpPr/>
            <p:nvPr/>
          </p:nvSpPr>
          <p:spPr>
            <a:xfrm>
              <a:off x="7458797" y="2640645"/>
              <a:ext cx="3311" cy="14959"/>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26" name="Google Shape;6226;p96"/>
            <p:cNvSpPr/>
            <p:nvPr/>
          </p:nvSpPr>
          <p:spPr>
            <a:xfrm>
              <a:off x="7458992" y="2579707"/>
              <a:ext cx="142170" cy="6188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27" name="Google Shape;6227;p96"/>
            <p:cNvSpPr/>
            <p:nvPr/>
          </p:nvSpPr>
          <p:spPr>
            <a:xfrm>
              <a:off x="7468535" y="2643795"/>
              <a:ext cx="290182" cy="7101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28" name="Google Shape;6228;p96"/>
            <p:cNvSpPr/>
            <p:nvPr/>
          </p:nvSpPr>
          <p:spPr>
            <a:xfrm flipH="1" rot="10800000">
              <a:off x="7758327" y="2638756"/>
              <a:ext cx="118410" cy="7353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229" name="Google Shape;6229;p96"/>
          <p:cNvGrpSpPr/>
          <p:nvPr/>
        </p:nvGrpSpPr>
        <p:grpSpPr>
          <a:xfrm>
            <a:off x="4823792" y="2160105"/>
            <a:ext cx="711560" cy="179030"/>
            <a:chOff x="8493165" y="2029804"/>
            <a:chExt cx="849312" cy="226109"/>
          </a:xfrm>
        </p:grpSpPr>
        <p:pic>
          <p:nvPicPr>
            <p:cNvPr descr="car_icon_small" id="6230" name="Google Shape;6230;p96"/>
            <p:cNvPicPr preferRelativeResize="0"/>
            <p:nvPr/>
          </p:nvPicPr>
          <p:blipFill rotWithShape="1">
            <a:blip r:embed="rId9">
              <a:alphaModFix/>
            </a:blip>
            <a:srcRect b="0" l="0" r="0" t="0"/>
            <a:stretch/>
          </p:blipFill>
          <p:spPr>
            <a:xfrm>
              <a:off x="8493165" y="2087638"/>
              <a:ext cx="849312" cy="168275"/>
            </a:xfrm>
            <a:prstGeom prst="rect">
              <a:avLst/>
            </a:prstGeom>
            <a:noFill/>
            <a:ln>
              <a:noFill/>
            </a:ln>
          </p:spPr>
        </p:pic>
        <p:pic>
          <p:nvPicPr>
            <p:cNvPr descr="antenna_stylized" id="6231" name="Google Shape;6231;p96"/>
            <p:cNvPicPr preferRelativeResize="0"/>
            <p:nvPr/>
          </p:nvPicPr>
          <p:blipFill rotWithShape="1">
            <a:blip r:embed="rId6">
              <a:alphaModFix/>
            </a:blip>
            <a:srcRect b="0" l="0" r="0" t="0"/>
            <a:stretch/>
          </p:blipFill>
          <p:spPr>
            <a:xfrm>
              <a:off x="8704645" y="2029804"/>
              <a:ext cx="530702" cy="223756"/>
            </a:xfrm>
            <a:prstGeom prst="rect">
              <a:avLst/>
            </a:prstGeom>
            <a:noFill/>
            <a:ln>
              <a:noFill/>
            </a:ln>
          </p:spPr>
        </p:pic>
      </p:grpSp>
      <p:grpSp>
        <p:nvGrpSpPr>
          <p:cNvPr id="6232" name="Google Shape;6232;p96"/>
          <p:cNvGrpSpPr/>
          <p:nvPr/>
        </p:nvGrpSpPr>
        <p:grpSpPr>
          <a:xfrm>
            <a:off x="4246735" y="3497702"/>
            <a:ext cx="857739" cy="583764"/>
            <a:chOff x="7487144" y="3296104"/>
            <a:chExt cx="857739" cy="583764"/>
          </a:xfrm>
        </p:grpSpPr>
        <p:grpSp>
          <p:nvGrpSpPr>
            <p:cNvPr id="6233" name="Google Shape;6233;p96"/>
            <p:cNvGrpSpPr/>
            <p:nvPr/>
          </p:nvGrpSpPr>
          <p:grpSpPr>
            <a:xfrm>
              <a:off x="7487144" y="3389820"/>
              <a:ext cx="350807" cy="310034"/>
              <a:chOff x="7487144" y="3389820"/>
              <a:chExt cx="350807" cy="310034"/>
            </a:xfrm>
          </p:grpSpPr>
          <p:pic>
            <p:nvPicPr>
              <p:cNvPr descr="antenna_stylized" id="6234" name="Google Shape;6234;p96"/>
              <p:cNvPicPr preferRelativeResize="0"/>
              <p:nvPr/>
            </p:nvPicPr>
            <p:blipFill rotWithShape="1">
              <a:blip r:embed="rId10">
                <a:alphaModFix/>
              </a:blip>
              <a:srcRect b="0" l="0" r="0" t="0"/>
              <a:stretch/>
            </p:blipFill>
            <p:spPr>
              <a:xfrm>
                <a:off x="7487144" y="3389820"/>
                <a:ext cx="347997" cy="167557"/>
              </a:xfrm>
              <a:prstGeom prst="rect">
                <a:avLst/>
              </a:prstGeom>
              <a:noFill/>
              <a:ln>
                <a:noFill/>
              </a:ln>
            </p:spPr>
          </p:pic>
          <p:pic>
            <p:nvPicPr>
              <p:cNvPr descr="laptop_keyboard" id="6235" name="Google Shape;6235;p96"/>
              <p:cNvPicPr preferRelativeResize="0"/>
              <p:nvPr/>
            </p:nvPicPr>
            <p:blipFill rotWithShape="1">
              <a:blip r:embed="rId11">
                <a:alphaModFix/>
              </a:blip>
              <a:srcRect b="0" l="0" r="0" t="0"/>
              <a:stretch/>
            </p:blipFill>
            <p:spPr>
              <a:xfrm flipH="1" rot="109064">
                <a:off x="7504001" y="3575889"/>
                <a:ext cx="286699" cy="119448"/>
              </a:xfrm>
              <a:prstGeom prst="rect">
                <a:avLst/>
              </a:prstGeom>
              <a:noFill/>
              <a:ln>
                <a:noFill/>
              </a:ln>
            </p:spPr>
          </p:pic>
          <p:sp>
            <p:nvSpPr>
              <p:cNvPr id="6236" name="Google Shape;6236;p96"/>
              <p:cNvSpPr/>
              <p:nvPr/>
            </p:nvSpPr>
            <p:spPr>
              <a:xfrm>
                <a:off x="7599014" y="3459979"/>
                <a:ext cx="230764" cy="155883"/>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6237" name="Google Shape;6237;p96"/>
              <p:cNvPicPr preferRelativeResize="0"/>
              <p:nvPr/>
            </p:nvPicPr>
            <p:blipFill rotWithShape="1">
              <a:blip r:embed="rId12">
                <a:alphaModFix/>
              </a:blip>
              <a:srcRect b="0" l="0" r="0" t="0"/>
              <a:stretch/>
            </p:blipFill>
            <p:spPr>
              <a:xfrm>
                <a:off x="7610380" y="3463988"/>
                <a:ext cx="209692" cy="141851"/>
              </a:xfrm>
              <a:prstGeom prst="rect">
                <a:avLst/>
              </a:prstGeom>
              <a:noFill/>
              <a:ln>
                <a:noFill/>
              </a:ln>
            </p:spPr>
          </p:pic>
          <p:sp>
            <p:nvSpPr>
              <p:cNvPr id="6238" name="Google Shape;6238;p96"/>
              <p:cNvSpPr/>
              <p:nvPr/>
            </p:nvSpPr>
            <p:spPr>
              <a:xfrm>
                <a:off x="7641029" y="3455381"/>
                <a:ext cx="195517" cy="29007"/>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39" name="Google Shape;6239;p96"/>
              <p:cNvSpPr/>
              <p:nvPr/>
            </p:nvSpPr>
            <p:spPr>
              <a:xfrm>
                <a:off x="7596971" y="3455145"/>
                <a:ext cx="54275" cy="120745"/>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40" name="Google Shape;6240;p96"/>
              <p:cNvSpPr/>
              <p:nvPr/>
            </p:nvSpPr>
            <p:spPr>
              <a:xfrm>
                <a:off x="7776652" y="3476723"/>
                <a:ext cx="58489" cy="139375"/>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41" name="Google Shape;6241;p96"/>
              <p:cNvSpPr/>
              <p:nvPr/>
            </p:nvSpPr>
            <p:spPr>
              <a:xfrm>
                <a:off x="7596332" y="3569758"/>
                <a:ext cx="214545" cy="47048"/>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42" name="Google Shape;6242;p96"/>
              <p:cNvSpPr/>
              <p:nvPr/>
            </p:nvSpPr>
            <p:spPr>
              <a:xfrm>
                <a:off x="7783165" y="3477902"/>
                <a:ext cx="54786" cy="139965"/>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43" name="Google Shape;6243;p96"/>
              <p:cNvSpPr/>
              <p:nvPr/>
            </p:nvSpPr>
            <p:spPr>
              <a:xfrm>
                <a:off x="7596588" y="3576007"/>
                <a:ext cx="190792" cy="4645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244" name="Google Shape;6244;p96"/>
              <p:cNvGrpSpPr/>
              <p:nvPr/>
            </p:nvGrpSpPr>
            <p:grpSpPr>
              <a:xfrm>
                <a:off x="7593395" y="3625649"/>
                <a:ext cx="64747" cy="27592"/>
                <a:chOff x="1740" y="2642"/>
                <a:chExt cx="752" cy="327"/>
              </a:xfrm>
            </p:grpSpPr>
            <p:sp>
              <p:nvSpPr>
                <p:cNvPr id="6245" name="Google Shape;6245;p96"/>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46" name="Google Shape;6246;p96"/>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47" name="Google Shape;6247;p96"/>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48" name="Google Shape;6248;p96"/>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49" name="Google Shape;6249;p96"/>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50" name="Google Shape;6250;p96"/>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251" name="Google Shape;6251;p96"/>
              <p:cNvSpPr/>
              <p:nvPr/>
            </p:nvSpPr>
            <p:spPr>
              <a:xfrm>
                <a:off x="7704243" y="3629776"/>
                <a:ext cx="78411" cy="60608"/>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52" name="Google Shape;6252;p96"/>
              <p:cNvSpPr/>
              <p:nvPr/>
            </p:nvSpPr>
            <p:spPr>
              <a:xfrm>
                <a:off x="7504129" y="3634611"/>
                <a:ext cx="200625" cy="5530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53" name="Google Shape;6253;p96"/>
              <p:cNvSpPr/>
              <p:nvPr/>
            </p:nvSpPr>
            <p:spPr>
              <a:xfrm>
                <a:off x="7504257" y="3624470"/>
                <a:ext cx="2171" cy="11202"/>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54" name="Google Shape;6254;p96"/>
              <p:cNvSpPr/>
              <p:nvPr/>
            </p:nvSpPr>
            <p:spPr>
              <a:xfrm>
                <a:off x="7504384" y="3578837"/>
                <a:ext cx="93225" cy="46340"/>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55" name="Google Shape;6255;p96"/>
              <p:cNvSpPr/>
              <p:nvPr/>
            </p:nvSpPr>
            <p:spPr>
              <a:xfrm>
                <a:off x="7510642" y="3626829"/>
                <a:ext cx="190281" cy="53180"/>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56" name="Google Shape;6256;p96"/>
              <p:cNvSpPr/>
              <p:nvPr/>
            </p:nvSpPr>
            <p:spPr>
              <a:xfrm flipH="1" rot="10800000">
                <a:off x="7700668" y="3623055"/>
                <a:ext cx="77645" cy="5506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257" name="Google Shape;6257;p96"/>
            <p:cNvGrpSpPr/>
            <p:nvPr/>
          </p:nvGrpSpPr>
          <p:grpSpPr>
            <a:xfrm flipH="1">
              <a:off x="7985622" y="3537823"/>
              <a:ext cx="359261" cy="342045"/>
              <a:chOff x="2839" y="3501"/>
              <a:chExt cx="755" cy="803"/>
            </a:xfrm>
          </p:grpSpPr>
          <p:pic>
            <p:nvPicPr>
              <p:cNvPr descr="desktop_computer_stylized_medium" id="6258" name="Google Shape;6258;p96"/>
              <p:cNvPicPr preferRelativeResize="0"/>
              <p:nvPr/>
            </p:nvPicPr>
            <p:blipFill rotWithShape="1">
              <a:blip r:embed="rId13">
                <a:alphaModFix/>
              </a:blip>
              <a:srcRect b="0" l="0" r="0" t="0"/>
              <a:stretch/>
            </p:blipFill>
            <p:spPr>
              <a:xfrm>
                <a:off x="2839" y="3501"/>
                <a:ext cx="755" cy="803"/>
              </a:xfrm>
              <a:prstGeom prst="rect">
                <a:avLst/>
              </a:prstGeom>
              <a:noFill/>
              <a:ln>
                <a:noFill/>
              </a:ln>
            </p:spPr>
          </p:pic>
          <p:sp>
            <p:nvSpPr>
              <p:cNvPr id="6259" name="Google Shape;6259;p96"/>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260" name="Google Shape;6260;p96"/>
            <p:cNvGrpSpPr/>
            <p:nvPr/>
          </p:nvGrpSpPr>
          <p:grpSpPr>
            <a:xfrm>
              <a:off x="7797061" y="3296104"/>
              <a:ext cx="347997" cy="396620"/>
              <a:chOff x="7797061" y="3296104"/>
              <a:chExt cx="347997" cy="396620"/>
            </a:xfrm>
          </p:grpSpPr>
          <p:pic>
            <p:nvPicPr>
              <p:cNvPr descr="fridge2.png" id="6261" name="Google Shape;6261;p96"/>
              <p:cNvPicPr preferRelativeResize="0"/>
              <p:nvPr/>
            </p:nvPicPr>
            <p:blipFill rotWithShape="1">
              <a:blip r:embed="rId14">
                <a:alphaModFix/>
              </a:blip>
              <a:srcRect b="0" l="0" r="0" t="0"/>
              <a:stretch/>
            </p:blipFill>
            <p:spPr>
              <a:xfrm>
                <a:off x="7896825" y="3355697"/>
                <a:ext cx="189578" cy="337027"/>
              </a:xfrm>
              <a:prstGeom prst="rect">
                <a:avLst/>
              </a:prstGeom>
              <a:noFill/>
              <a:ln>
                <a:noFill/>
              </a:ln>
            </p:spPr>
          </p:pic>
          <p:pic>
            <p:nvPicPr>
              <p:cNvPr descr="antenna_stylized" id="6262" name="Google Shape;6262;p96"/>
              <p:cNvPicPr preferRelativeResize="0"/>
              <p:nvPr/>
            </p:nvPicPr>
            <p:blipFill rotWithShape="1">
              <a:blip r:embed="rId10">
                <a:alphaModFix/>
              </a:blip>
              <a:srcRect b="0" l="0" r="0" t="0"/>
              <a:stretch/>
            </p:blipFill>
            <p:spPr>
              <a:xfrm>
                <a:off x="7797061" y="3296104"/>
                <a:ext cx="347997" cy="167557"/>
              </a:xfrm>
              <a:prstGeom prst="rect">
                <a:avLst/>
              </a:prstGeom>
              <a:noFill/>
              <a:ln>
                <a:noFill/>
              </a:ln>
            </p:spPr>
          </p:pic>
        </p:grpSp>
      </p:grpSp>
      <p:grpSp>
        <p:nvGrpSpPr>
          <p:cNvPr id="6263" name="Google Shape;6263;p96"/>
          <p:cNvGrpSpPr/>
          <p:nvPr/>
        </p:nvGrpSpPr>
        <p:grpSpPr>
          <a:xfrm>
            <a:off x="7818164" y="3600763"/>
            <a:ext cx="518448" cy="1212242"/>
            <a:chOff x="11058573" y="3399165"/>
            <a:chExt cx="518448" cy="1212242"/>
          </a:xfrm>
        </p:grpSpPr>
        <p:grpSp>
          <p:nvGrpSpPr>
            <p:cNvPr id="6264" name="Google Shape;6264;p96"/>
            <p:cNvGrpSpPr/>
            <p:nvPr/>
          </p:nvGrpSpPr>
          <p:grpSpPr>
            <a:xfrm>
              <a:off x="11087182" y="4159591"/>
              <a:ext cx="489839" cy="451816"/>
              <a:chOff x="5103720" y="2693365"/>
              <a:chExt cx="611650" cy="414788"/>
            </a:xfrm>
          </p:grpSpPr>
          <p:cxnSp>
            <p:nvCxnSpPr>
              <p:cNvPr id="6265" name="Google Shape;6265;p96"/>
              <p:cNvCxnSpPr/>
              <p:nvPr/>
            </p:nvCxnSpPr>
            <p:spPr>
              <a:xfrm>
                <a:off x="5103720" y="2914214"/>
                <a:ext cx="232559" cy="0"/>
              </a:xfrm>
              <a:prstGeom prst="straightConnector1">
                <a:avLst/>
              </a:prstGeom>
              <a:noFill/>
              <a:ln cap="flat" cmpd="sng" w="12700">
                <a:solidFill>
                  <a:schemeClr val="dk1"/>
                </a:solidFill>
                <a:prstDash val="solid"/>
                <a:miter lim="800000"/>
                <a:headEnd len="sm" w="sm" type="none"/>
                <a:tailEnd len="sm" w="sm" type="none"/>
              </a:ln>
            </p:spPr>
          </p:cxnSp>
          <p:grpSp>
            <p:nvGrpSpPr>
              <p:cNvPr id="6266" name="Google Shape;6266;p96"/>
              <p:cNvGrpSpPr/>
              <p:nvPr/>
            </p:nvGrpSpPr>
            <p:grpSpPr>
              <a:xfrm>
                <a:off x="5275406" y="2693365"/>
                <a:ext cx="439964" cy="414788"/>
                <a:chOff x="5275406" y="2711455"/>
                <a:chExt cx="452949" cy="405518"/>
              </a:xfrm>
            </p:grpSpPr>
            <p:pic>
              <p:nvPicPr>
                <p:cNvPr descr="server_rack.png" id="6267" name="Google Shape;6267;p96"/>
                <p:cNvPicPr preferRelativeResize="0"/>
                <p:nvPr/>
              </p:nvPicPr>
              <p:blipFill rotWithShape="1">
                <a:blip r:embed="rId15">
                  <a:alphaModFix/>
                </a:blip>
                <a:srcRect b="0" l="0" r="0" t="0"/>
                <a:stretch/>
              </p:blipFill>
              <p:spPr>
                <a:xfrm>
                  <a:off x="5537367" y="2770786"/>
                  <a:ext cx="190988" cy="313366"/>
                </a:xfrm>
                <a:prstGeom prst="rect">
                  <a:avLst/>
                </a:prstGeom>
                <a:noFill/>
                <a:ln>
                  <a:noFill/>
                </a:ln>
              </p:spPr>
            </p:pic>
            <p:pic>
              <p:nvPicPr>
                <p:cNvPr descr="server_rack.png" id="6268" name="Google Shape;6268;p96"/>
                <p:cNvPicPr preferRelativeResize="0"/>
                <p:nvPr/>
              </p:nvPicPr>
              <p:blipFill rotWithShape="1">
                <a:blip r:embed="rId15">
                  <a:alphaModFix/>
                </a:blip>
                <a:srcRect b="0" l="0" r="0" t="0"/>
                <a:stretch/>
              </p:blipFill>
              <p:spPr>
                <a:xfrm>
                  <a:off x="5275406" y="2764002"/>
                  <a:ext cx="190988" cy="313366"/>
                </a:xfrm>
                <a:prstGeom prst="rect">
                  <a:avLst/>
                </a:prstGeom>
                <a:noFill/>
                <a:ln>
                  <a:noFill/>
                </a:ln>
              </p:spPr>
            </p:pic>
            <p:pic>
              <p:nvPicPr>
                <p:cNvPr descr="server_rack.png" id="6269" name="Google Shape;6269;p96"/>
                <p:cNvPicPr preferRelativeResize="0"/>
                <p:nvPr/>
              </p:nvPicPr>
              <p:blipFill rotWithShape="1">
                <a:blip r:embed="rId15">
                  <a:alphaModFix/>
                </a:blip>
                <a:srcRect b="0" l="0" r="0" t="0"/>
                <a:stretch/>
              </p:blipFill>
              <p:spPr>
                <a:xfrm>
                  <a:off x="5385676" y="2711455"/>
                  <a:ext cx="247152" cy="405518"/>
                </a:xfrm>
                <a:prstGeom prst="rect">
                  <a:avLst/>
                </a:prstGeom>
                <a:noFill/>
                <a:ln>
                  <a:noFill/>
                </a:ln>
              </p:spPr>
            </p:pic>
          </p:grpSp>
        </p:grpSp>
        <p:grpSp>
          <p:nvGrpSpPr>
            <p:cNvPr id="6270" name="Google Shape;6270;p96"/>
            <p:cNvGrpSpPr/>
            <p:nvPr/>
          </p:nvGrpSpPr>
          <p:grpSpPr>
            <a:xfrm>
              <a:off x="11058573" y="3399165"/>
              <a:ext cx="423724" cy="405973"/>
              <a:chOff x="5103720" y="2693365"/>
              <a:chExt cx="611650" cy="414788"/>
            </a:xfrm>
          </p:grpSpPr>
          <p:cxnSp>
            <p:nvCxnSpPr>
              <p:cNvPr id="6271" name="Google Shape;6271;p96"/>
              <p:cNvCxnSpPr/>
              <p:nvPr/>
            </p:nvCxnSpPr>
            <p:spPr>
              <a:xfrm>
                <a:off x="5103720" y="2914214"/>
                <a:ext cx="232559" cy="0"/>
              </a:xfrm>
              <a:prstGeom prst="straightConnector1">
                <a:avLst/>
              </a:prstGeom>
              <a:noFill/>
              <a:ln cap="flat" cmpd="sng" w="12700">
                <a:solidFill>
                  <a:schemeClr val="dk1"/>
                </a:solidFill>
                <a:prstDash val="solid"/>
                <a:miter lim="800000"/>
                <a:headEnd len="sm" w="sm" type="none"/>
                <a:tailEnd len="sm" w="sm" type="none"/>
              </a:ln>
            </p:spPr>
          </p:cxnSp>
          <p:grpSp>
            <p:nvGrpSpPr>
              <p:cNvPr id="6272" name="Google Shape;6272;p96"/>
              <p:cNvGrpSpPr/>
              <p:nvPr/>
            </p:nvGrpSpPr>
            <p:grpSpPr>
              <a:xfrm>
                <a:off x="5275406" y="2693365"/>
                <a:ext cx="439964" cy="414788"/>
                <a:chOff x="5275406" y="2711455"/>
                <a:chExt cx="452949" cy="405518"/>
              </a:xfrm>
            </p:grpSpPr>
            <p:pic>
              <p:nvPicPr>
                <p:cNvPr descr="server_rack.png" id="6273" name="Google Shape;6273;p96"/>
                <p:cNvPicPr preferRelativeResize="0"/>
                <p:nvPr/>
              </p:nvPicPr>
              <p:blipFill rotWithShape="1">
                <a:blip r:embed="rId15">
                  <a:alphaModFix/>
                </a:blip>
                <a:srcRect b="0" l="0" r="0" t="0"/>
                <a:stretch/>
              </p:blipFill>
              <p:spPr>
                <a:xfrm>
                  <a:off x="5537367" y="2770786"/>
                  <a:ext cx="190988" cy="313366"/>
                </a:xfrm>
                <a:prstGeom prst="rect">
                  <a:avLst/>
                </a:prstGeom>
                <a:noFill/>
                <a:ln>
                  <a:noFill/>
                </a:ln>
              </p:spPr>
            </p:pic>
            <p:pic>
              <p:nvPicPr>
                <p:cNvPr descr="server_rack.png" id="6274" name="Google Shape;6274;p96"/>
                <p:cNvPicPr preferRelativeResize="0"/>
                <p:nvPr/>
              </p:nvPicPr>
              <p:blipFill rotWithShape="1">
                <a:blip r:embed="rId15">
                  <a:alphaModFix/>
                </a:blip>
                <a:srcRect b="0" l="0" r="0" t="0"/>
                <a:stretch/>
              </p:blipFill>
              <p:spPr>
                <a:xfrm>
                  <a:off x="5275406" y="2764002"/>
                  <a:ext cx="190988" cy="313366"/>
                </a:xfrm>
                <a:prstGeom prst="rect">
                  <a:avLst/>
                </a:prstGeom>
                <a:noFill/>
                <a:ln>
                  <a:noFill/>
                </a:ln>
              </p:spPr>
            </p:pic>
            <p:pic>
              <p:nvPicPr>
                <p:cNvPr descr="server_rack.png" id="6275" name="Google Shape;6275;p96"/>
                <p:cNvPicPr preferRelativeResize="0"/>
                <p:nvPr/>
              </p:nvPicPr>
              <p:blipFill rotWithShape="1">
                <a:blip r:embed="rId15">
                  <a:alphaModFix/>
                </a:blip>
                <a:srcRect b="0" l="0" r="0" t="0"/>
                <a:stretch/>
              </p:blipFill>
              <p:spPr>
                <a:xfrm>
                  <a:off x="5385676" y="2711455"/>
                  <a:ext cx="247152" cy="405518"/>
                </a:xfrm>
                <a:prstGeom prst="rect">
                  <a:avLst/>
                </a:prstGeom>
                <a:noFill/>
                <a:ln>
                  <a:noFill/>
                </a:ln>
              </p:spPr>
            </p:pic>
          </p:grpSp>
        </p:grpSp>
      </p:grpSp>
      <p:grpSp>
        <p:nvGrpSpPr>
          <p:cNvPr id="6276" name="Google Shape;6276;p96"/>
          <p:cNvGrpSpPr/>
          <p:nvPr/>
        </p:nvGrpSpPr>
        <p:grpSpPr>
          <a:xfrm flipH="1">
            <a:off x="4734072" y="5072439"/>
            <a:ext cx="345630" cy="320302"/>
            <a:chOff x="2839" y="3501"/>
            <a:chExt cx="755" cy="803"/>
          </a:xfrm>
        </p:grpSpPr>
        <p:pic>
          <p:nvPicPr>
            <p:cNvPr descr="desktop_computer_stylized_medium" id="6277" name="Google Shape;6277;p96"/>
            <p:cNvPicPr preferRelativeResize="0"/>
            <p:nvPr/>
          </p:nvPicPr>
          <p:blipFill rotWithShape="1">
            <a:blip r:embed="rId16">
              <a:alphaModFix/>
            </a:blip>
            <a:srcRect b="0" l="0" r="0" t="0"/>
            <a:stretch/>
          </p:blipFill>
          <p:spPr>
            <a:xfrm>
              <a:off x="2839" y="3501"/>
              <a:ext cx="755" cy="803"/>
            </a:xfrm>
            <a:prstGeom prst="rect">
              <a:avLst/>
            </a:prstGeom>
            <a:noFill/>
            <a:ln>
              <a:noFill/>
            </a:ln>
          </p:spPr>
        </p:pic>
        <p:sp>
          <p:nvSpPr>
            <p:cNvPr id="6278" name="Google Shape;6278;p96"/>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279" name="Google Shape;6279;p96"/>
          <p:cNvGrpSpPr/>
          <p:nvPr/>
        </p:nvGrpSpPr>
        <p:grpSpPr>
          <a:xfrm>
            <a:off x="5954898" y="6025087"/>
            <a:ext cx="310186" cy="312008"/>
            <a:chOff x="877" y="1008"/>
            <a:chExt cx="2747" cy="2626"/>
          </a:xfrm>
        </p:grpSpPr>
        <p:pic>
          <p:nvPicPr>
            <p:cNvPr descr="antenna_stylized" id="6280" name="Google Shape;6280;p96"/>
            <p:cNvPicPr preferRelativeResize="0"/>
            <p:nvPr/>
          </p:nvPicPr>
          <p:blipFill rotWithShape="1">
            <a:blip r:embed="rId17">
              <a:alphaModFix/>
            </a:blip>
            <a:srcRect b="0" l="0" r="0" t="0"/>
            <a:stretch/>
          </p:blipFill>
          <p:spPr>
            <a:xfrm>
              <a:off x="877" y="1008"/>
              <a:ext cx="2725" cy="1421"/>
            </a:xfrm>
            <a:prstGeom prst="rect">
              <a:avLst/>
            </a:prstGeom>
            <a:noFill/>
            <a:ln>
              <a:noFill/>
            </a:ln>
          </p:spPr>
        </p:pic>
        <p:pic>
          <p:nvPicPr>
            <p:cNvPr descr="laptop_keyboard" id="6281" name="Google Shape;6281;p96"/>
            <p:cNvPicPr preferRelativeResize="0"/>
            <p:nvPr/>
          </p:nvPicPr>
          <p:blipFill rotWithShape="1">
            <a:blip r:embed="rId18">
              <a:alphaModFix/>
            </a:blip>
            <a:srcRect b="0" l="0" r="0" t="0"/>
            <a:stretch/>
          </p:blipFill>
          <p:spPr>
            <a:xfrm flipH="1" rot="109064">
              <a:off x="1009" y="2586"/>
              <a:ext cx="2245" cy="1013"/>
            </a:xfrm>
            <a:prstGeom prst="rect">
              <a:avLst/>
            </a:prstGeom>
            <a:noFill/>
            <a:ln>
              <a:noFill/>
            </a:ln>
          </p:spPr>
        </p:pic>
        <p:sp>
          <p:nvSpPr>
            <p:cNvPr id="6282" name="Google Shape;6282;p96"/>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6283" name="Google Shape;6283;p96"/>
            <p:cNvPicPr preferRelativeResize="0"/>
            <p:nvPr/>
          </p:nvPicPr>
          <p:blipFill rotWithShape="1">
            <a:blip r:embed="rId19">
              <a:alphaModFix/>
            </a:blip>
            <a:srcRect b="0" l="0" r="0" t="0"/>
            <a:stretch/>
          </p:blipFill>
          <p:spPr>
            <a:xfrm>
              <a:off x="1842" y="1637"/>
              <a:ext cx="1642" cy="1203"/>
            </a:xfrm>
            <a:prstGeom prst="rect">
              <a:avLst/>
            </a:prstGeom>
            <a:noFill/>
            <a:ln>
              <a:noFill/>
            </a:ln>
          </p:spPr>
        </p:pic>
        <p:sp>
          <p:nvSpPr>
            <p:cNvPr id="6284" name="Google Shape;6284;p96"/>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85" name="Google Shape;6285;p96"/>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86" name="Google Shape;6286;p96"/>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87" name="Google Shape;6287;p96"/>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88" name="Google Shape;6288;p96"/>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89" name="Google Shape;6289;p96"/>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290" name="Google Shape;6290;p96"/>
            <p:cNvGrpSpPr/>
            <p:nvPr/>
          </p:nvGrpSpPr>
          <p:grpSpPr>
            <a:xfrm>
              <a:off x="1709" y="3008"/>
              <a:ext cx="507" cy="234"/>
              <a:chOff x="1740" y="2642"/>
              <a:chExt cx="752" cy="327"/>
            </a:xfrm>
          </p:grpSpPr>
          <p:sp>
            <p:nvSpPr>
              <p:cNvPr id="6291" name="Google Shape;6291;p96"/>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92" name="Google Shape;6292;p96"/>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93" name="Google Shape;6293;p96"/>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94" name="Google Shape;6294;p96"/>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95" name="Google Shape;6295;p96"/>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96" name="Google Shape;6296;p96"/>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297" name="Google Shape;6297;p96"/>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98" name="Google Shape;6298;p96"/>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299" name="Google Shape;6299;p96"/>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00" name="Google Shape;6300;p96"/>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01" name="Google Shape;6301;p96"/>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02" name="Google Shape;6302;p96"/>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303" name="Google Shape;6303;p96"/>
          <p:cNvGrpSpPr/>
          <p:nvPr/>
        </p:nvGrpSpPr>
        <p:grpSpPr>
          <a:xfrm flipH="1">
            <a:off x="4907126" y="5676935"/>
            <a:ext cx="345630" cy="320302"/>
            <a:chOff x="2839" y="3501"/>
            <a:chExt cx="755" cy="803"/>
          </a:xfrm>
        </p:grpSpPr>
        <p:pic>
          <p:nvPicPr>
            <p:cNvPr descr="desktop_computer_stylized_medium" id="6304" name="Google Shape;6304;p96"/>
            <p:cNvPicPr preferRelativeResize="0"/>
            <p:nvPr/>
          </p:nvPicPr>
          <p:blipFill rotWithShape="1">
            <a:blip r:embed="rId16">
              <a:alphaModFix/>
            </a:blip>
            <a:srcRect b="0" l="0" r="0" t="0"/>
            <a:stretch/>
          </p:blipFill>
          <p:spPr>
            <a:xfrm>
              <a:off x="2839" y="3501"/>
              <a:ext cx="755" cy="803"/>
            </a:xfrm>
            <a:prstGeom prst="rect">
              <a:avLst/>
            </a:prstGeom>
            <a:noFill/>
            <a:ln>
              <a:noFill/>
            </a:ln>
          </p:spPr>
        </p:pic>
        <p:sp>
          <p:nvSpPr>
            <p:cNvPr id="6305" name="Google Shape;6305;p96"/>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306" name="Google Shape;6306;p96"/>
          <p:cNvGrpSpPr/>
          <p:nvPr/>
        </p:nvGrpSpPr>
        <p:grpSpPr>
          <a:xfrm flipH="1">
            <a:off x="5305351" y="5698408"/>
            <a:ext cx="345630" cy="320302"/>
            <a:chOff x="2839" y="3501"/>
            <a:chExt cx="755" cy="803"/>
          </a:xfrm>
        </p:grpSpPr>
        <p:pic>
          <p:nvPicPr>
            <p:cNvPr descr="desktop_computer_stylized_medium" id="6307" name="Google Shape;6307;p96"/>
            <p:cNvPicPr preferRelativeResize="0"/>
            <p:nvPr/>
          </p:nvPicPr>
          <p:blipFill rotWithShape="1">
            <a:blip r:embed="rId16">
              <a:alphaModFix/>
            </a:blip>
            <a:srcRect b="0" l="0" r="0" t="0"/>
            <a:stretch/>
          </p:blipFill>
          <p:spPr>
            <a:xfrm>
              <a:off x="2839" y="3501"/>
              <a:ext cx="755" cy="803"/>
            </a:xfrm>
            <a:prstGeom prst="rect">
              <a:avLst/>
            </a:prstGeom>
            <a:noFill/>
            <a:ln>
              <a:noFill/>
            </a:ln>
          </p:spPr>
        </p:pic>
        <p:sp>
          <p:nvSpPr>
            <p:cNvPr id="6308" name="Google Shape;6308;p96"/>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309" name="Google Shape;6309;p96"/>
          <p:cNvGrpSpPr/>
          <p:nvPr/>
        </p:nvGrpSpPr>
        <p:grpSpPr>
          <a:xfrm>
            <a:off x="6287963" y="5967416"/>
            <a:ext cx="319264" cy="256836"/>
            <a:chOff x="877" y="1008"/>
            <a:chExt cx="2747" cy="2626"/>
          </a:xfrm>
        </p:grpSpPr>
        <p:pic>
          <p:nvPicPr>
            <p:cNvPr descr="antenna_stylized" id="6310" name="Google Shape;6310;p96"/>
            <p:cNvPicPr preferRelativeResize="0"/>
            <p:nvPr/>
          </p:nvPicPr>
          <p:blipFill rotWithShape="1">
            <a:blip r:embed="rId17">
              <a:alphaModFix/>
            </a:blip>
            <a:srcRect b="0" l="0" r="0" t="0"/>
            <a:stretch/>
          </p:blipFill>
          <p:spPr>
            <a:xfrm>
              <a:off x="877" y="1008"/>
              <a:ext cx="2725" cy="1421"/>
            </a:xfrm>
            <a:prstGeom prst="rect">
              <a:avLst/>
            </a:prstGeom>
            <a:noFill/>
            <a:ln>
              <a:noFill/>
            </a:ln>
          </p:spPr>
        </p:pic>
        <p:pic>
          <p:nvPicPr>
            <p:cNvPr descr="laptop_keyboard" id="6311" name="Google Shape;6311;p96"/>
            <p:cNvPicPr preferRelativeResize="0"/>
            <p:nvPr/>
          </p:nvPicPr>
          <p:blipFill rotWithShape="1">
            <a:blip r:embed="rId18">
              <a:alphaModFix/>
            </a:blip>
            <a:srcRect b="0" l="0" r="0" t="0"/>
            <a:stretch/>
          </p:blipFill>
          <p:spPr>
            <a:xfrm flipH="1" rot="109064">
              <a:off x="1009" y="2586"/>
              <a:ext cx="2245" cy="1013"/>
            </a:xfrm>
            <a:prstGeom prst="rect">
              <a:avLst/>
            </a:prstGeom>
            <a:noFill/>
            <a:ln>
              <a:noFill/>
            </a:ln>
          </p:spPr>
        </p:pic>
        <p:sp>
          <p:nvSpPr>
            <p:cNvPr id="6312" name="Google Shape;6312;p96"/>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6313" name="Google Shape;6313;p96"/>
            <p:cNvPicPr preferRelativeResize="0"/>
            <p:nvPr/>
          </p:nvPicPr>
          <p:blipFill rotWithShape="1">
            <a:blip r:embed="rId19">
              <a:alphaModFix/>
            </a:blip>
            <a:srcRect b="0" l="0" r="0" t="0"/>
            <a:stretch/>
          </p:blipFill>
          <p:spPr>
            <a:xfrm>
              <a:off x="1842" y="1637"/>
              <a:ext cx="1642" cy="1203"/>
            </a:xfrm>
            <a:prstGeom prst="rect">
              <a:avLst/>
            </a:prstGeom>
            <a:noFill/>
            <a:ln>
              <a:noFill/>
            </a:ln>
          </p:spPr>
        </p:pic>
        <p:sp>
          <p:nvSpPr>
            <p:cNvPr id="6314" name="Google Shape;6314;p96"/>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15" name="Google Shape;6315;p96"/>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16" name="Google Shape;6316;p96"/>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17" name="Google Shape;6317;p96"/>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18" name="Google Shape;6318;p96"/>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19" name="Google Shape;6319;p96"/>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320" name="Google Shape;6320;p96"/>
            <p:cNvGrpSpPr/>
            <p:nvPr/>
          </p:nvGrpSpPr>
          <p:grpSpPr>
            <a:xfrm>
              <a:off x="1709" y="3008"/>
              <a:ext cx="507" cy="234"/>
              <a:chOff x="1740" y="2642"/>
              <a:chExt cx="752" cy="327"/>
            </a:xfrm>
          </p:grpSpPr>
          <p:sp>
            <p:nvSpPr>
              <p:cNvPr id="6321" name="Google Shape;6321;p96"/>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22" name="Google Shape;6322;p96"/>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23" name="Google Shape;6323;p96"/>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24" name="Google Shape;6324;p96"/>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25" name="Google Shape;6325;p96"/>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26" name="Google Shape;6326;p96"/>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327" name="Google Shape;6327;p96"/>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28" name="Google Shape;6328;p96"/>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29" name="Google Shape;6329;p96"/>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30" name="Google Shape;6330;p96"/>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31" name="Google Shape;6331;p96"/>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32" name="Google Shape;6332;p96"/>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333" name="Google Shape;6333;p96"/>
          <p:cNvSpPr/>
          <p:nvPr/>
        </p:nvSpPr>
        <p:spPr>
          <a:xfrm>
            <a:off x="6906810" y="5809249"/>
            <a:ext cx="34049" cy="332924"/>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34" name="Google Shape;6334;p96"/>
          <p:cNvSpPr/>
          <p:nvPr/>
        </p:nvSpPr>
        <p:spPr>
          <a:xfrm>
            <a:off x="6913187" y="5829201"/>
            <a:ext cx="20333" cy="308020"/>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35" name="Google Shape;6335;p96"/>
          <p:cNvSpPr/>
          <p:nvPr/>
        </p:nvSpPr>
        <p:spPr>
          <a:xfrm>
            <a:off x="6908735" y="5985031"/>
            <a:ext cx="31643" cy="27525"/>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36" name="Google Shape;6336;p96"/>
          <p:cNvSpPr/>
          <p:nvPr/>
        </p:nvSpPr>
        <p:spPr>
          <a:xfrm>
            <a:off x="6779516" y="5846677"/>
            <a:ext cx="71949" cy="68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337" name="Google Shape;6337;p96"/>
          <p:cNvGrpSpPr/>
          <p:nvPr/>
        </p:nvGrpSpPr>
        <p:grpSpPr>
          <a:xfrm>
            <a:off x="6844270" y="5843169"/>
            <a:ext cx="69517" cy="21877"/>
            <a:chOff x="613" y="2566"/>
            <a:chExt cx="721" cy="144"/>
          </a:xfrm>
        </p:grpSpPr>
        <p:sp>
          <p:nvSpPr>
            <p:cNvPr id="6338" name="Google Shape;6338;p96"/>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39" name="Google Shape;6339;p96"/>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340" name="Google Shape;6340;p96"/>
          <p:cNvSpPr/>
          <p:nvPr/>
        </p:nvSpPr>
        <p:spPr>
          <a:xfrm>
            <a:off x="6780719" y="5895028"/>
            <a:ext cx="71949" cy="68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341" name="Google Shape;6341;p96"/>
          <p:cNvGrpSpPr/>
          <p:nvPr/>
        </p:nvGrpSpPr>
        <p:grpSpPr>
          <a:xfrm>
            <a:off x="6844222" y="5890388"/>
            <a:ext cx="69517" cy="19515"/>
            <a:chOff x="615" y="2564"/>
            <a:chExt cx="721" cy="139"/>
          </a:xfrm>
        </p:grpSpPr>
        <p:sp>
          <p:nvSpPr>
            <p:cNvPr id="6342" name="Google Shape;6342;p96"/>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43" name="Google Shape;6343;p96"/>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344" name="Google Shape;6344;p96"/>
          <p:cNvSpPr/>
          <p:nvPr/>
        </p:nvSpPr>
        <p:spPr>
          <a:xfrm>
            <a:off x="6780719" y="5943379"/>
            <a:ext cx="71949" cy="68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45" name="Google Shape;6345;p96"/>
          <p:cNvSpPr/>
          <p:nvPr/>
        </p:nvSpPr>
        <p:spPr>
          <a:xfrm>
            <a:off x="6781922" y="5987216"/>
            <a:ext cx="71949" cy="6845"/>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346" name="Google Shape;6346;p96"/>
          <p:cNvGrpSpPr/>
          <p:nvPr/>
        </p:nvGrpSpPr>
        <p:grpSpPr>
          <a:xfrm>
            <a:off x="6843068" y="5985986"/>
            <a:ext cx="69541" cy="19618"/>
            <a:chOff x="618" y="2586"/>
            <a:chExt cx="720" cy="124"/>
          </a:xfrm>
        </p:grpSpPr>
        <p:sp>
          <p:nvSpPr>
            <p:cNvPr id="6347" name="Google Shape;6347;p96"/>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48" name="Google Shape;6348;p96"/>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349" name="Google Shape;6349;p96"/>
          <p:cNvSpPr/>
          <p:nvPr/>
        </p:nvSpPr>
        <p:spPr>
          <a:xfrm>
            <a:off x="6909217" y="5943379"/>
            <a:ext cx="31643" cy="27380"/>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350" name="Google Shape;6350;p96"/>
          <p:cNvGrpSpPr/>
          <p:nvPr/>
        </p:nvGrpSpPr>
        <p:grpSpPr>
          <a:xfrm>
            <a:off x="6843066" y="5939884"/>
            <a:ext cx="70700" cy="19515"/>
            <a:chOff x="613" y="2571"/>
            <a:chExt cx="732" cy="134"/>
          </a:xfrm>
        </p:grpSpPr>
        <p:sp>
          <p:nvSpPr>
            <p:cNvPr id="6351" name="Google Shape;6351;p96"/>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52" name="Google Shape;6352;p96"/>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353" name="Google Shape;6353;p96"/>
          <p:cNvSpPr/>
          <p:nvPr/>
        </p:nvSpPr>
        <p:spPr>
          <a:xfrm>
            <a:off x="6904163" y="5808666"/>
            <a:ext cx="8422" cy="332778"/>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54" name="Google Shape;6354;p96"/>
          <p:cNvSpPr/>
          <p:nvPr/>
        </p:nvSpPr>
        <p:spPr>
          <a:xfrm>
            <a:off x="6912104" y="5892844"/>
            <a:ext cx="28515" cy="31020"/>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55" name="Google Shape;6355;p96"/>
          <p:cNvSpPr/>
          <p:nvPr/>
        </p:nvSpPr>
        <p:spPr>
          <a:xfrm>
            <a:off x="6912465" y="5845221"/>
            <a:ext cx="29357" cy="34953"/>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56" name="Google Shape;6356;p96"/>
          <p:cNvSpPr/>
          <p:nvPr/>
        </p:nvSpPr>
        <p:spPr>
          <a:xfrm>
            <a:off x="6936528" y="6126444"/>
            <a:ext cx="6016" cy="1383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57" name="Google Shape;6357;p96"/>
          <p:cNvSpPr/>
          <p:nvPr/>
        </p:nvSpPr>
        <p:spPr>
          <a:xfrm>
            <a:off x="6910901" y="6126881"/>
            <a:ext cx="29477" cy="29127"/>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58" name="Google Shape;6358;p96"/>
          <p:cNvSpPr/>
          <p:nvPr/>
        </p:nvSpPr>
        <p:spPr>
          <a:xfrm>
            <a:off x="6771094" y="6135765"/>
            <a:ext cx="143898" cy="21845"/>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59" name="Google Shape;6359;p96"/>
          <p:cNvSpPr/>
          <p:nvPr/>
        </p:nvSpPr>
        <p:spPr>
          <a:xfrm>
            <a:off x="6779516" y="6141444"/>
            <a:ext cx="128257" cy="11505"/>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60" name="Google Shape;6360;p96"/>
          <p:cNvSpPr/>
          <p:nvPr/>
        </p:nvSpPr>
        <p:spPr>
          <a:xfrm>
            <a:off x="6791427" y="6093093"/>
            <a:ext cx="19130" cy="2068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61" name="Google Shape;6361;p96"/>
          <p:cNvSpPr/>
          <p:nvPr/>
        </p:nvSpPr>
        <p:spPr>
          <a:xfrm>
            <a:off x="6813084" y="6093093"/>
            <a:ext cx="19130" cy="20680"/>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6362" name="Google Shape;6362;p96"/>
          <p:cNvSpPr/>
          <p:nvPr/>
        </p:nvSpPr>
        <p:spPr>
          <a:xfrm>
            <a:off x="6833418" y="6093093"/>
            <a:ext cx="19130" cy="20680"/>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63" name="Google Shape;6363;p96"/>
          <p:cNvSpPr/>
          <p:nvPr/>
        </p:nvSpPr>
        <p:spPr>
          <a:xfrm>
            <a:off x="6882627" y="6013722"/>
            <a:ext cx="9625" cy="110538"/>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364" name="Google Shape;6364;p96"/>
          <p:cNvGrpSpPr/>
          <p:nvPr/>
        </p:nvGrpSpPr>
        <p:grpSpPr>
          <a:xfrm flipH="1">
            <a:off x="4527198" y="5453338"/>
            <a:ext cx="345630" cy="320302"/>
            <a:chOff x="2839" y="3501"/>
            <a:chExt cx="755" cy="803"/>
          </a:xfrm>
        </p:grpSpPr>
        <p:pic>
          <p:nvPicPr>
            <p:cNvPr descr="desktop_computer_stylized_medium" id="6365" name="Google Shape;6365;p96"/>
            <p:cNvPicPr preferRelativeResize="0"/>
            <p:nvPr/>
          </p:nvPicPr>
          <p:blipFill rotWithShape="1">
            <a:blip r:embed="rId16">
              <a:alphaModFix/>
            </a:blip>
            <a:srcRect b="0" l="0" r="0" t="0"/>
            <a:stretch/>
          </p:blipFill>
          <p:spPr>
            <a:xfrm>
              <a:off x="2839" y="3501"/>
              <a:ext cx="755" cy="803"/>
            </a:xfrm>
            <a:prstGeom prst="rect">
              <a:avLst/>
            </a:prstGeom>
            <a:noFill/>
            <a:ln>
              <a:noFill/>
            </a:ln>
          </p:spPr>
        </p:pic>
        <p:sp>
          <p:nvSpPr>
            <p:cNvPr id="6366" name="Google Shape;6366;p96"/>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367" name="Google Shape;6367;p96"/>
          <p:cNvGrpSpPr/>
          <p:nvPr/>
        </p:nvGrpSpPr>
        <p:grpSpPr>
          <a:xfrm>
            <a:off x="4712859" y="2375563"/>
            <a:ext cx="397547" cy="306949"/>
            <a:chOff x="2751" y="1851"/>
            <a:chExt cx="462" cy="478"/>
          </a:xfrm>
        </p:grpSpPr>
        <p:pic>
          <p:nvPicPr>
            <p:cNvPr descr="iphone_stylized_small" id="6368" name="Google Shape;6368;p96"/>
            <p:cNvPicPr preferRelativeResize="0"/>
            <p:nvPr/>
          </p:nvPicPr>
          <p:blipFill rotWithShape="1">
            <a:blip r:embed="rId20">
              <a:alphaModFix/>
            </a:blip>
            <a:srcRect b="0" l="0" r="0" t="0"/>
            <a:stretch/>
          </p:blipFill>
          <p:spPr>
            <a:xfrm>
              <a:off x="2928" y="1922"/>
              <a:ext cx="152" cy="407"/>
            </a:xfrm>
            <a:prstGeom prst="rect">
              <a:avLst/>
            </a:prstGeom>
            <a:noFill/>
            <a:ln>
              <a:noFill/>
            </a:ln>
          </p:spPr>
        </p:pic>
        <p:pic>
          <p:nvPicPr>
            <p:cNvPr descr="antenna_radiation_stylized" id="6369" name="Google Shape;6369;p96"/>
            <p:cNvPicPr preferRelativeResize="0"/>
            <p:nvPr/>
          </p:nvPicPr>
          <p:blipFill rotWithShape="1">
            <a:blip r:embed="rId21">
              <a:alphaModFix/>
            </a:blip>
            <a:srcRect b="0" l="0" r="0" t="0"/>
            <a:stretch/>
          </p:blipFill>
          <p:spPr>
            <a:xfrm>
              <a:off x="2751" y="1851"/>
              <a:ext cx="462" cy="110"/>
            </a:xfrm>
            <a:prstGeom prst="rect">
              <a:avLst/>
            </a:prstGeom>
            <a:noFill/>
            <a:ln>
              <a:noFill/>
            </a:ln>
          </p:spPr>
        </p:pic>
      </p:grpSp>
      <p:grpSp>
        <p:nvGrpSpPr>
          <p:cNvPr id="6370" name="Google Shape;6370;p96"/>
          <p:cNvGrpSpPr/>
          <p:nvPr/>
        </p:nvGrpSpPr>
        <p:grpSpPr>
          <a:xfrm>
            <a:off x="7007207" y="5446229"/>
            <a:ext cx="177192" cy="330833"/>
            <a:chOff x="4140" y="429"/>
            <a:chExt cx="1425" cy="2396"/>
          </a:xfrm>
        </p:grpSpPr>
        <p:sp>
          <p:nvSpPr>
            <p:cNvPr id="6371" name="Google Shape;6371;p96"/>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72" name="Google Shape;6372;p96"/>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73" name="Google Shape;6373;p96"/>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74" name="Google Shape;6374;p96"/>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75" name="Google Shape;6375;p96"/>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376" name="Google Shape;6376;p96"/>
            <p:cNvGrpSpPr/>
            <p:nvPr/>
          </p:nvGrpSpPr>
          <p:grpSpPr>
            <a:xfrm>
              <a:off x="4748" y="666"/>
              <a:ext cx="578" cy="150"/>
              <a:chOff x="613" y="2566"/>
              <a:chExt cx="721" cy="144"/>
            </a:xfrm>
          </p:grpSpPr>
          <p:sp>
            <p:nvSpPr>
              <p:cNvPr id="6377" name="Google Shape;6377;p96"/>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78" name="Google Shape;6378;p96"/>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379" name="Google Shape;6379;p96"/>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380" name="Google Shape;6380;p96"/>
            <p:cNvGrpSpPr/>
            <p:nvPr/>
          </p:nvGrpSpPr>
          <p:grpSpPr>
            <a:xfrm>
              <a:off x="4748" y="990"/>
              <a:ext cx="578" cy="134"/>
              <a:chOff x="615" y="2564"/>
              <a:chExt cx="721" cy="139"/>
            </a:xfrm>
          </p:grpSpPr>
          <p:sp>
            <p:nvSpPr>
              <p:cNvPr id="6381" name="Google Shape;6381;p96"/>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82" name="Google Shape;6382;p96"/>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383" name="Google Shape;6383;p96"/>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84" name="Google Shape;6384;p96"/>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385" name="Google Shape;6385;p96"/>
            <p:cNvGrpSpPr/>
            <p:nvPr/>
          </p:nvGrpSpPr>
          <p:grpSpPr>
            <a:xfrm>
              <a:off x="4738" y="1647"/>
              <a:ext cx="578" cy="135"/>
              <a:chOff x="618" y="2586"/>
              <a:chExt cx="720" cy="124"/>
            </a:xfrm>
          </p:grpSpPr>
          <p:sp>
            <p:nvSpPr>
              <p:cNvPr id="6386" name="Google Shape;6386;p96"/>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87" name="Google Shape;6387;p96"/>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388" name="Google Shape;6388;p96"/>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389" name="Google Shape;6389;p96"/>
            <p:cNvGrpSpPr/>
            <p:nvPr/>
          </p:nvGrpSpPr>
          <p:grpSpPr>
            <a:xfrm>
              <a:off x="4738" y="1330"/>
              <a:ext cx="588" cy="134"/>
              <a:chOff x="613" y="2571"/>
              <a:chExt cx="732" cy="134"/>
            </a:xfrm>
          </p:grpSpPr>
          <p:sp>
            <p:nvSpPr>
              <p:cNvPr id="6390" name="Google Shape;6390;p96"/>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91" name="Google Shape;6391;p96"/>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392" name="Google Shape;6392;p96"/>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93" name="Google Shape;6393;p96"/>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94" name="Google Shape;6394;p96"/>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95" name="Google Shape;6395;p96"/>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96" name="Google Shape;6396;p96"/>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397" name="Google Shape;6397;p96"/>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98" name="Google Shape;6398;p96"/>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399" name="Google Shape;6399;p96"/>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00" name="Google Shape;6400;p96"/>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6401" name="Google Shape;6401;p96"/>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02" name="Google Shape;6402;p96"/>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6403" name="Google Shape;6403;p96"/>
          <p:cNvGrpSpPr/>
          <p:nvPr/>
        </p:nvGrpSpPr>
        <p:grpSpPr>
          <a:xfrm>
            <a:off x="6755725" y="5788678"/>
            <a:ext cx="214974" cy="403920"/>
            <a:chOff x="4140" y="429"/>
            <a:chExt cx="1425" cy="2396"/>
          </a:xfrm>
        </p:grpSpPr>
        <p:sp>
          <p:nvSpPr>
            <p:cNvPr id="6404" name="Google Shape;6404;p96"/>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05" name="Google Shape;6405;p96"/>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06" name="Google Shape;6406;p96"/>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07" name="Google Shape;6407;p96"/>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08" name="Google Shape;6408;p96"/>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409" name="Google Shape;6409;p96"/>
            <p:cNvGrpSpPr/>
            <p:nvPr/>
          </p:nvGrpSpPr>
          <p:grpSpPr>
            <a:xfrm>
              <a:off x="4748" y="666"/>
              <a:ext cx="578" cy="150"/>
              <a:chOff x="613" y="2566"/>
              <a:chExt cx="721" cy="144"/>
            </a:xfrm>
          </p:grpSpPr>
          <p:sp>
            <p:nvSpPr>
              <p:cNvPr id="6410" name="Google Shape;6410;p96"/>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11" name="Google Shape;6411;p96"/>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412" name="Google Shape;6412;p96"/>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413" name="Google Shape;6413;p96"/>
            <p:cNvGrpSpPr/>
            <p:nvPr/>
          </p:nvGrpSpPr>
          <p:grpSpPr>
            <a:xfrm>
              <a:off x="4748" y="990"/>
              <a:ext cx="578" cy="134"/>
              <a:chOff x="615" y="2564"/>
              <a:chExt cx="721" cy="139"/>
            </a:xfrm>
          </p:grpSpPr>
          <p:sp>
            <p:nvSpPr>
              <p:cNvPr id="6414" name="Google Shape;6414;p96"/>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15" name="Google Shape;6415;p96"/>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416" name="Google Shape;6416;p96"/>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17" name="Google Shape;6417;p96"/>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418" name="Google Shape;6418;p96"/>
            <p:cNvGrpSpPr/>
            <p:nvPr/>
          </p:nvGrpSpPr>
          <p:grpSpPr>
            <a:xfrm>
              <a:off x="4738" y="1647"/>
              <a:ext cx="578" cy="135"/>
              <a:chOff x="618" y="2586"/>
              <a:chExt cx="720" cy="124"/>
            </a:xfrm>
          </p:grpSpPr>
          <p:sp>
            <p:nvSpPr>
              <p:cNvPr id="6419" name="Google Shape;6419;p96"/>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20" name="Google Shape;6420;p96"/>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421" name="Google Shape;6421;p96"/>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422" name="Google Shape;6422;p96"/>
            <p:cNvGrpSpPr/>
            <p:nvPr/>
          </p:nvGrpSpPr>
          <p:grpSpPr>
            <a:xfrm>
              <a:off x="4738" y="1330"/>
              <a:ext cx="588" cy="134"/>
              <a:chOff x="613" y="2571"/>
              <a:chExt cx="732" cy="134"/>
            </a:xfrm>
          </p:grpSpPr>
          <p:sp>
            <p:nvSpPr>
              <p:cNvPr id="6423" name="Google Shape;6423;p96"/>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24" name="Google Shape;6424;p96"/>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425" name="Google Shape;6425;p96"/>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26" name="Google Shape;6426;p96"/>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27" name="Google Shape;6427;p96"/>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28" name="Google Shape;6428;p96"/>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29" name="Google Shape;6429;p96"/>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430" name="Google Shape;6430;p96"/>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31" name="Google Shape;6431;p96"/>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32" name="Google Shape;6432;p96"/>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33" name="Google Shape;6433;p96"/>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6434" name="Google Shape;6434;p96"/>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435" name="Google Shape;6435;p96"/>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6436" name="Google Shape;6436;p96"/>
          <p:cNvGrpSpPr/>
          <p:nvPr/>
        </p:nvGrpSpPr>
        <p:grpSpPr>
          <a:xfrm>
            <a:off x="5852005" y="4128902"/>
            <a:ext cx="367224" cy="240304"/>
            <a:chOff x="7493876" y="2774731"/>
            <a:chExt cx="1481958" cy="894622"/>
          </a:xfrm>
        </p:grpSpPr>
        <p:sp>
          <p:nvSpPr>
            <p:cNvPr id="6437" name="Google Shape;6437;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438" name="Google Shape;6438;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439" name="Google Shape;6439;p96"/>
            <p:cNvGrpSpPr/>
            <p:nvPr/>
          </p:nvGrpSpPr>
          <p:grpSpPr>
            <a:xfrm>
              <a:off x="7713663" y="2848339"/>
              <a:ext cx="1042107" cy="425543"/>
              <a:chOff x="7786941" y="2884917"/>
              <a:chExt cx="897649" cy="353919"/>
            </a:xfrm>
          </p:grpSpPr>
          <p:sp>
            <p:nvSpPr>
              <p:cNvPr id="6440" name="Google Shape;6440;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41" name="Google Shape;6441;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42" name="Google Shape;6442;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43" name="Google Shape;6443;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444" name="Google Shape;6444;p96"/>
          <p:cNvGrpSpPr/>
          <p:nvPr/>
        </p:nvGrpSpPr>
        <p:grpSpPr>
          <a:xfrm>
            <a:off x="6354771" y="4172041"/>
            <a:ext cx="367224" cy="240304"/>
            <a:chOff x="7493876" y="2774731"/>
            <a:chExt cx="1481958" cy="894622"/>
          </a:xfrm>
        </p:grpSpPr>
        <p:sp>
          <p:nvSpPr>
            <p:cNvPr id="6445" name="Google Shape;6445;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446" name="Google Shape;6446;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447" name="Google Shape;6447;p96"/>
            <p:cNvGrpSpPr/>
            <p:nvPr/>
          </p:nvGrpSpPr>
          <p:grpSpPr>
            <a:xfrm>
              <a:off x="7713663" y="2848339"/>
              <a:ext cx="1042107" cy="425543"/>
              <a:chOff x="7786941" y="2884917"/>
              <a:chExt cx="897649" cy="353919"/>
            </a:xfrm>
          </p:grpSpPr>
          <p:sp>
            <p:nvSpPr>
              <p:cNvPr id="6448" name="Google Shape;6448;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49" name="Google Shape;6449;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50" name="Google Shape;6450;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51" name="Google Shape;6451;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452" name="Google Shape;6452;p96"/>
          <p:cNvGrpSpPr/>
          <p:nvPr/>
        </p:nvGrpSpPr>
        <p:grpSpPr>
          <a:xfrm>
            <a:off x="4803287" y="4138272"/>
            <a:ext cx="354986" cy="175668"/>
            <a:chOff x="7493876" y="2774731"/>
            <a:chExt cx="1481958" cy="894622"/>
          </a:xfrm>
        </p:grpSpPr>
        <p:sp>
          <p:nvSpPr>
            <p:cNvPr id="6453" name="Google Shape;6453;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454" name="Google Shape;6454;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455" name="Google Shape;6455;p96"/>
            <p:cNvGrpSpPr/>
            <p:nvPr/>
          </p:nvGrpSpPr>
          <p:grpSpPr>
            <a:xfrm>
              <a:off x="7713663" y="2848339"/>
              <a:ext cx="1042107" cy="425543"/>
              <a:chOff x="7786941" y="2884917"/>
              <a:chExt cx="897649" cy="353919"/>
            </a:xfrm>
          </p:grpSpPr>
          <p:sp>
            <p:nvSpPr>
              <p:cNvPr id="6456" name="Google Shape;6456;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57" name="Google Shape;6457;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58" name="Google Shape;6458;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59" name="Google Shape;6459;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460" name="Google Shape;6460;p96"/>
          <p:cNvGrpSpPr/>
          <p:nvPr/>
        </p:nvGrpSpPr>
        <p:grpSpPr>
          <a:xfrm>
            <a:off x="6001110" y="4947964"/>
            <a:ext cx="393760" cy="218578"/>
            <a:chOff x="7493876" y="2774731"/>
            <a:chExt cx="1481958" cy="894622"/>
          </a:xfrm>
        </p:grpSpPr>
        <p:sp>
          <p:nvSpPr>
            <p:cNvPr id="6461" name="Google Shape;6461;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462" name="Google Shape;6462;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463" name="Google Shape;6463;p96"/>
            <p:cNvGrpSpPr/>
            <p:nvPr/>
          </p:nvGrpSpPr>
          <p:grpSpPr>
            <a:xfrm>
              <a:off x="7713663" y="2848339"/>
              <a:ext cx="1042107" cy="425543"/>
              <a:chOff x="7786941" y="2884917"/>
              <a:chExt cx="897649" cy="353919"/>
            </a:xfrm>
          </p:grpSpPr>
          <p:sp>
            <p:nvSpPr>
              <p:cNvPr id="6464" name="Google Shape;6464;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65" name="Google Shape;6465;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66" name="Google Shape;6466;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67" name="Google Shape;6467;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468" name="Google Shape;6468;p96"/>
          <p:cNvGrpSpPr/>
          <p:nvPr/>
        </p:nvGrpSpPr>
        <p:grpSpPr>
          <a:xfrm>
            <a:off x="6536775" y="5162261"/>
            <a:ext cx="393760" cy="218578"/>
            <a:chOff x="7493876" y="2774731"/>
            <a:chExt cx="1481958" cy="894622"/>
          </a:xfrm>
        </p:grpSpPr>
        <p:sp>
          <p:nvSpPr>
            <p:cNvPr id="6469" name="Google Shape;6469;p96"/>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470" name="Google Shape;6470;p96"/>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471" name="Google Shape;6471;p96"/>
            <p:cNvGrpSpPr/>
            <p:nvPr/>
          </p:nvGrpSpPr>
          <p:grpSpPr>
            <a:xfrm>
              <a:off x="7713663" y="2848339"/>
              <a:ext cx="1042107" cy="425543"/>
              <a:chOff x="7786941" y="2884917"/>
              <a:chExt cx="897649" cy="353919"/>
            </a:xfrm>
          </p:grpSpPr>
          <p:sp>
            <p:nvSpPr>
              <p:cNvPr id="6472" name="Google Shape;6472;p96"/>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73" name="Google Shape;6473;p96"/>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74" name="Google Shape;6474;p96"/>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75" name="Google Shape;6475;p96"/>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476" name="Google Shape;6476;p96"/>
          <p:cNvGrpSpPr/>
          <p:nvPr/>
        </p:nvGrpSpPr>
        <p:grpSpPr>
          <a:xfrm>
            <a:off x="5534723" y="1952089"/>
            <a:ext cx="271847" cy="453062"/>
            <a:chOff x="5534723" y="1952089"/>
            <a:chExt cx="271847" cy="453062"/>
          </a:xfrm>
        </p:grpSpPr>
        <p:pic>
          <p:nvPicPr>
            <p:cNvPr descr="cell_tower_radiation copy" id="6477" name="Google Shape;6477;p96"/>
            <p:cNvPicPr preferRelativeResize="0"/>
            <p:nvPr/>
          </p:nvPicPr>
          <p:blipFill rotWithShape="1">
            <a:blip r:embed="rId22">
              <a:alphaModFix/>
            </a:blip>
            <a:srcRect b="0" l="0" r="0" t="0"/>
            <a:stretch/>
          </p:blipFill>
          <p:spPr>
            <a:xfrm>
              <a:off x="5534723" y="1952089"/>
              <a:ext cx="271847" cy="197860"/>
            </a:xfrm>
            <a:prstGeom prst="rect">
              <a:avLst/>
            </a:prstGeom>
            <a:noFill/>
            <a:ln>
              <a:noFill/>
            </a:ln>
          </p:spPr>
        </p:pic>
        <p:sp>
          <p:nvSpPr>
            <p:cNvPr id="6478" name="Google Shape;6478;p96"/>
            <p:cNvSpPr/>
            <p:nvPr/>
          </p:nvSpPr>
          <p:spPr>
            <a:xfrm>
              <a:off x="5640100" y="2023483"/>
              <a:ext cx="52388" cy="4948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479" name="Google Shape;6479;p96"/>
            <p:cNvGrpSpPr/>
            <p:nvPr/>
          </p:nvGrpSpPr>
          <p:grpSpPr>
            <a:xfrm>
              <a:off x="5562338" y="2043663"/>
              <a:ext cx="212313" cy="361488"/>
              <a:chOff x="3130" y="3288"/>
              <a:chExt cx="410" cy="742"/>
            </a:xfrm>
          </p:grpSpPr>
          <p:cxnSp>
            <p:nvCxnSpPr>
              <p:cNvPr id="6480" name="Google Shape;6480;p96"/>
              <p:cNvCxnSpPr/>
              <p:nvPr/>
            </p:nvCxnSpPr>
            <p:spPr>
              <a:xfrm flipH="1">
                <a:off x="3130" y="3288"/>
                <a:ext cx="205" cy="672"/>
              </a:xfrm>
              <a:prstGeom prst="straightConnector1">
                <a:avLst/>
              </a:prstGeom>
              <a:noFill/>
              <a:ln cap="flat" cmpd="sng" w="9525">
                <a:solidFill>
                  <a:schemeClr val="dk1"/>
                </a:solidFill>
                <a:prstDash val="solid"/>
                <a:round/>
                <a:headEnd len="med" w="med" type="none"/>
                <a:tailEnd len="med" w="med" type="none"/>
              </a:ln>
            </p:spPr>
          </p:cxnSp>
          <p:cxnSp>
            <p:nvCxnSpPr>
              <p:cNvPr id="6481" name="Google Shape;6481;p96"/>
              <p:cNvCxnSpPr/>
              <p:nvPr/>
            </p:nvCxnSpPr>
            <p:spPr>
              <a:xfrm>
                <a:off x="3335" y="3288"/>
                <a:ext cx="205" cy="669"/>
              </a:xfrm>
              <a:prstGeom prst="straightConnector1">
                <a:avLst/>
              </a:prstGeom>
              <a:noFill/>
              <a:ln cap="flat" cmpd="sng" w="9525">
                <a:solidFill>
                  <a:schemeClr val="dk1"/>
                </a:solidFill>
                <a:prstDash val="solid"/>
                <a:round/>
                <a:headEnd len="med" w="med" type="none"/>
                <a:tailEnd len="med" w="med" type="none"/>
              </a:ln>
            </p:spPr>
          </p:cxnSp>
          <p:cxnSp>
            <p:nvCxnSpPr>
              <p:cNvPr id="6482" name="Google Shape;6482;p96"/>
              <p:cNvCxnSpPr/>
              <p:nvPr/>
            </p:nvCxnSpPr>
            <p:spPr>
              <a:xfrm>
                <a:off x="3130" y="3957"/>
                <a:ext cx="205" cy="73"/>
              </a:xfrm>
              <a:prstGeom prst="straightConnector1">
                <a:avLst/>
              </a:prstGeom>
              <a:noFill/>
              <a:ln cap="flat" cmpd="sng" w="9525">
                <a:solidFill>
                  <a:schemeClr val="dk1"/>
                </a:solidFill>
                <a:prstDash val="solid"/>
                <a:round/>
                <a:headEnd len="med" w="med" type="none"/>
                <a:tailEnd len="med" w="med" type="none"/>
              </a:ln>
            </p:spPr>
          </p:cxnSp>
          <p:cxnSp>
            <p:nvCxnSpPr>
              <p:cNvPr id="6483" name="Google Shape;6483;p96"/>
              <p:cNvCxnSpPr/>
              <p:nvPr/>
            </p:nvCxnSpPr>
            <p:spPr>
              <a:xfrm flipH="1">
                <a:off x="3335" y="3957"/>
                <a:ext cx="205" cy="73"/>
              </a:xfrm>
              <a:prstGeom prst="straightConnector1">
                <a:avLst/>
              </a:prstGeom>
              <a:noFill/>
              <a:ln cap="flat" cmpd="sng" w="9525">
                <a:solidFill>
                  <a:schemeClr val="dk1"/>
                </a:solidFill>
                <a:prstDash val="solid"/>
                <a:round/>
                <a:headEnd len="med" w="med" type="none"/>
                <a:tailEnd len="med" w="med" type="none"/>
              </a:ln>
            </p:spPr>
          </p:cxnSp>
          <p:cxnSp>
            <p:nvCxnSpPr>
              <p:cNvPr id="6484" name="Google Shape;6484;p96"/>
              <p:cNvCxnSpPr/>
              <p:nvPr/>
            </p:nvCxnSpPr>
            <p:spPr>
              <a:xfrm>
                <a:off x="3335" y="3303"/>
                <a:ext cx="0" cy="727"/>
              </a:xfrm>
              <a:prstGeom prst="straightConnector1">
                <a:avLst/>
              </a:prstGeom>
              <a:noFill/>
              <a:ln cap="flat" cmpd="sng" w="9525">
                <a:solidFill>
                  <a:schemeClr val="dk1"/>
                </a:solidFill>
                <a:prstDash val="solid"/>
                <a:round/>
                <a:headEnd len="med" w="med" type="none"/>
                <a:tailEnd len="med" w="med" type="none"/>
              </a:ln>
            </p:spPr>
          </p:cxnSp>
          <p:cxnSp>
            <p:nvCxnSpPr>
              <p:cNvPr id="6485" name="Google Shape;6485;p96"/>
              <p:cNvCxnSpPr/>
              <p:nvPr/>
            </p:nvCxnSpPr>
            <p:spPr>
              <a:xfrm flipH="1" rot="10800000">
                <a:off x="3130" y="3888"/>
                <a:ext cx="205" cy="72"/>
              </a:xfrm>
              <a:prstGeom prst="straightConnector1">
                <a:avLst/>
              </a:prstGeom>
              <a:noFill/>
              <a:ln cap="flat" cmpd="sng" w="9525">
                <a:solidFill>
                  <a:schemeClr val="dk1"/>
                </a:solidFill>
                <a:prstDash val="solid"/>
                <a:round/>
                <a:headEnd len="med" w="med" type="none"/>
                <a:tailEnd len="med" w="med" type="none"/>
              </a:ln>
            </p:spPr>
          </p:cxnSp>
          <p:cxnSp>
            <p:nvCxnSpPr>
              <p:cNvPr id="6486" name="Google Shape;6486;p96"/>
              <p:cNvCxnSpPr/>
              <p:nvPr/>
            </p:nvCxnSpPr>
            <p:spPr>
              <a:xfrm rot="10800000">
                <a:off x="3335" y="3888"/>
                <a:ext cx="205" cy="69"/>
              </a:xfrm>
              <a:prstGeom prst="straightConnector1">
                <a:avLst/>
              </a:prstGeom>
              <a:noFill/>
              <a:ln cap="flat" cmpd="sng" w="9525">
                <a:solidFill>
                  <a:schemeClr val="dk1"/>
                </a:solidFill>
                <a:prstDash val="solid"/>
                <a:round/>
                <a:headEnd len="med" w="med" type="none"/>
                <a:tailEnd len="med" w="med" type="none"/>
              </a:ln>
            </p:spPr>
          </p:cxnSp>
          <p:cxnSp>
            <p:nvCxnSpPr>
              <p:cNvPr id="6487" name="Google Shape;6487;p96"/>
              <p:cNvCxnSpPr/>
              <p:nvPr/>
            </p:nvCxnSpPr>
            <p:spPr>
              <a:xfrm>
                <a:off x="3217" y="3668"/>
                <a:ext cx="118" cy="55"/>
              </a:xfrm>
              <a:prstGeom prst="straightConnector1">
                <a:avLst/>
              </a:prstGeom>
              <a:noFill/>
              <a:ln cap="flat" cmpd="sng" w="9525">
                <a:solidFill>
                  <a:schemeClr val="dk1"/>
                </a:solidFill>
                <a:prstDash val="solid"/>
                <a:round/>
                <a:headEnd len="med" w="med" type="none"/>
                <a:tailEnd len="med" w="med" type="none"/>
              </a:ln>
            </p:spPr>
          </p:cxnSp>
          <p:cxnSp>
            <p:nvCxnSpPr>
              <p:cNvPr id="6488" name="Google Shape;6488;p96"/>
              <p:cNvCxnSpPr/>
              <p:nvPr/>
            </p:nvCxnSpPr>
            <p:spPr>
              <a:xfrm flipH="1" rot="10800000">
                <a:off x="3335" y="3668"/>
                <a:ext cx="124" cy="55"/>
              </a:xfrm>
              <a:prstGeom prst="straightConnector1">
                <a:avLst/>
              </a:prstGeom>
              <a:noFill/>
              <a:ln cap="flat" cmpd="sng" w="9525">
                <a:solidFill>
                  <a:schemeClr val="dk1"/>
                </a:solidFill>
                <a:prstDash val="solid"/>
                <a:round/>
                <a:headEnd len="med" w="med" type="none"/>
                <a:tailEnd len="med" w="med" type="none"/>
              </a:ln>
            </p:spPr>
          </p:cxnSp>
          <p:cxnSp>
            <p:nvCxnSpPr>
              <p:cNvPr id="6489" name="Google Shape;6489;p96"/>
              <p:cNvCxnSpPr/>
              <p:nvPr/>
            </p:nvCxnSpPr>
            <p:spPr>
              <a:xfrm>
                <a:off x="3178" y="3766"/>
                <a:ext cx="152" cy="75"/>
              </a:xfrm>
              <a:prstGeom prst="straightConnector1">
                <a:avLst/>
              </a:prstGeom>
              <a:noFill/>
              <a:ln cap="flat" cmpd="sng" w="9525">
                <a:solidFill>
                  <a:schemeClr val="dk1"/>
                </a:solidFill>
                <a:prstDash val="solid"/>
                <a:round/>
                <a:headEnd len="med" w="med" type="none"/>
                <a:tailEnd len="med" w="med" type="none"/>
              </a:ln>
            </p:spPr>
          </p:cxnSp>
          <p:cxnSp>
            <p:nvCxnSpPr>
              <p:cNvPr id="6490" name="Google Shape;6490;p96"/>
              <p:cNvCxnSpPr/>
              <p:nvPr/>
            </p:nvCxnSpPr>
            <p:spPr>
              <a:xfrm flipH="1" rot="10800000">
                <a:off x="3335" y="3781"/>
                <a:ext cx="153" cy="66"/>
              </a:xfrm>
              <a:prstGeom prst="straightConnector1">
                <a:avLst/>
              </a:prstGeom>
              <a:noFill/>
              <a:ln cap="flat" cmpd="sng" w="9525">
                <a:solidFill>
                  <a:schemeClr val="dk1"/>
                </a:solidFill>
                <a:prstDash val="solid"/>
                <a:round/>
                <a:headEnd len="med" w="med" type="none"/>
                <a:tailEnd len="med" w="med" type="none"/>
              </a:ln>
            </p:spPr>
          </p:cxnSp>
          <p:cxnSp>
            <p:nvCxnSpPr>
              <p:cNvPr id="6491" name="Google Shape;6491;p96"/>
              <p:cNvCxnSpPr/>
              <p:nvPr/>
            </p:nvCxnSpPr>
            <p:spPr>
              <a:xfrm flipH="1" rot="10800000">
                <a:off x="3335" y="3567"/>
                <a:ext cx="78" cy="27"/>
              </a:xfrm>
              <a:prstGeom prst="straightConnector1">
                <a:avLst/>
              </a:prstGeom>
              <a:noFill/>
              <a:ln cap="flat" cmpd="sng" w="9525">
                <a:solidFill>
                  <a:schemeClr val="dk1"/>
                </a:solidFill>
                <a:prstDash val="solid"/>
                <a:round/>
                <a:headEnd len="med" w="med" type="none"/>
                <a:tailEnd len="med" w="med" type="none"/>
              </a:ln>
            </p:spPr>
          </p:cxnSp>
          <p:cxnSp>
            <p:nvCxnSpPr>
              <p:cNvPr id="6492" name="Google Shape;6492;p96"/>
              <p:cNvCxnSpPr/>
              <p:nvPr/>
            </p:nvCxnSpPr>
            <p:spPr>
              <a:xfrm flipH="1" rot="10800000">
                <a:off x="3335" y="3428"/>
                <a:ext cx="49" cy="21"/>
              </a:xfrm>
              <a:prstGeom prst="straightConnector1">
                <a:avLst/>
              </a:prstGeom>
              <a:noFill/>
              <a:ln cap="flat" cmpd="sng" w="9525">
                <a:solidFill>
                  <a:schemeClr val="dk1"/>
                </a:solidFill>
                <a:prstDash val="solid"/>
                <a:round/>
                <a:headEnd len="med" w="med" type="none"/>
                <a:tailEnd len="med" w="med" type="none"/>
              </a:ln>
            </p:spPr>
          </p:cxnSp>
          <p:cxnSp>
            <p:nvCxnSpPr>
              <p:cNvPr id="6493" name="Google Shape;6493;p96"/>
              <p:cNvCxnSpPr/>
              <p:nvPr/>
            </p:nvCxnSpPr>
            <p:spPr>
              <a:xfrm>
                <a:off x="3247" y="3558"/>
                <a:ext cx="95" cy="36"/>
              </a:xfrm>
              <a:prstGeom prst="straightConnector1">
                <a:avLst/>
              </a:prstGeom>
              <a:noFill/>
              <a:ln cap="flat" cmpd="sng" w="9525">
                <a:solidFill>
                  <a:schemeClr val="dk1"/>
                </a:solidFill>
                <a:prstDash val="solid"/>
                <a:round/>
                <a:headEnd len="med" w="med" type="none"/>
                <a:tailEnd len="med" w="med" type="none"/>
              </a:ln>
            </p:spPr>
          </p:cxnSp>
          <p:cxnSp>
            <p:nvCxnSpPr>
              <p:cNvPr id="6494" name="Google Shape;6494;p96"/>
              <p:cNvCxnSpPr/>
              <p:nvPr/>
            </p:nvCxnSpPr>
            <p:spPr>
              <a:xfrm>
                <a:off x="3289" y="3422"/>
                <a:ext cx="55" cy="36"/>
              </a:xfrm>
              <a:prstGeom prst="straightConnector1">
                <a:avLst/>
              </a:prstGeom>
              <a:noFill/>
              <a:ln cap="flat" cmpd="sng" w="9525">
                <a:solidFill>
                  <a:schemeClr val="dk1"/>
                </a:solidFill>
                <a:prstDash val="solid"/>
                <a:round/>
                <a:headEnd len="med" w="med" type="none"/>
                <a:tailEnd len="med" w="med" type="none"/>
              </a:ln>
            </p:spPr>
          </p:cxnSp>
        </p:grpSp>
      </p:grpSp>
      <p:cxnSp>
        <p:nvCxnSpPr>
          <p:cNvPr id="6495" name="Google Shape;6495;p96"/>
          <p:cNvCxnSpPr/>
          <p:nvPr/>
        </p:nvCxnSpPr>
        <p:spPr>
          <a:xfrm flipH="1">
            <a:off x="5420211" y="2869913"/>
            <a:ext cx="97012" cy="106867"/>
          </a:xfrm>
          <a:prstGeom prst="straightConnector1">
            <a:avLst/>
          </a:prstGeom>
          <a:noFill/>
          <a:ln cap="flat" cmpd="sng" w="9525">
            <a:solidFill>
              <a:schemeClr val="dk1"/>
            </a:solidFill>
            <a:prstDash val="solid"/>
            <a:round/>
            <a:headEnd len="med" w="med" type="none"/>
            <a:tailEnd len="med" w="med" type="none"/>
          </a:ln>
        </p:spPr>
      </p:cxnSp>
      <p:grpSp>
        <p:nvGrpSpPr>
          <p:cNvPr id="6496" name="Google Shape;6496;p96"/>
          <p:cNvGrpSpPr/>
          <p:nvPr/>
        </p:nvGrpSpPr>
        <p:grpSpPr>
          <a:xfrm>
            <a:off x="4625461" y="1922978"/>
            <a:ext cx="271847" cy="453062"/>
            <a:chOff x="5534723" y="1952089"/>
            <a:chExt cx="271847" cy="453062"/>
          </a:xfrm>
        </p:grpSpPr>
        <p:pic>
          <p:nvPicPr>
            <p:cNvPr descr="cell_tower_radiation copy" id="6497" name="Google Shape;6497;p96"/>
            <p:cNvPicPr preferRelativeResize="0"/>
            <p:nvPr/>
          </p:nvPicPr>
          <p:blipFill rotWithShape="1">
            <a:blip r:embed="rId22">
              <a:alphaModFix/>
            </a:blip>
            <a:srcRect b="0" l="0" r="0" t="0"/>
            <a:stretch/>
          </p:blipFill>
          <p:spPr>
            <a:xfrm>
              <a:off x="5534723" y="1952089"/>
              <a:ext cx="271847" cy="197860"/>
            </a:xfrm>
            <a:prstGeom prst="rect">
              <a:avLst/>
            </a:prstGeom>
            <a:noFill/>
            <a:ln>
              <a:noFill/>
            </a:ln>
          </p:spPr>
        </p:pic>
        <p:sp>
          <p:nvSpPr>
            <p:cNvPr id="6498" name="Google Shape;6498;p96"/>
            <p:cNvSpPr/>
            <p:nvPr/>
          </p:nvSpPr>
          <p:spPr>
            <a:xfrm>
              <a:off x="5640100" y="2023483"/>
              <a:ext cx="52388" cy="4948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499" name="Google Shape;6499;p96"/>
            <p:cNvGrpSpPr/>
            <p:nvPr/>
          </p:nvGrpSpPr>
          <p:grpSpPr>
            <a:xfrm>
              <a:off x="5562338" y="2043663"/>
              <a:ext cx="212313" cy="361488"/>
              <a:chOff x="3130" y="3288"/>
              <a:chExt cx="410" cy="742"/>
            </a:xfrm>
          </p:grpSpPr>
          <p:cxnSp>
            <p:nvCxnSpPr>
              <p:cNvPr id="6500" name="Google Shape;6500;p96"/>
              <p:cNvCxnSpPr/>
              <p:nvPr/>
            </p:nvCxnSpPr>
            <p:spPr>
              <a:xfrm flipH="1">
                <a:off x="3130" y="3288"/>
                <a:ext cx="205" cy="672"/>
              </a:xfrm>
              <a:prstGeom prst="straightConnector1">
                <a:avLst/>
              </a:prstGeom>
              <a:noFill/>
              <a:ln cap="flat" cmpd="sng" w="9525">
                <a:solidFill>
                  <a:schemeClr val="dk1"/>
                </a:solidFill>
                <a:prstDash val="solid"/>
                <a:round/>
                <a:headEnd len="med" w="med" type="none"/>
                <a:tailEnd len="med" w="med" type="none"/>
              </a:ln>
            </p:spPr>
          </p:cxnSp>
          <p:cxnSp>
            <p:nvCxnSpPr>
              <p:cNvPr id="6501" name="Google Shape;6501;p96"/>
              <p:cNvCxnSpPr/>
              <p:nvPr/>
            </p:nvCxnSpPr>
            <p:spPr>
              <a:xfrm>
                <a:off x="3335" y="3288"/>
                <a:ext cx="205" cy="669"/>
              </a:xfrm>
              <a:prstGeom prst="straightConnector1">
                <a:avLst/>
              </a:prstGeom>
              <a:noFill/>
              <a:ln cap="flat" cmpd="sng" w="9525">
                <a:solidFill>
                  <a:schemeClr val="dk1"/>
                </a:solidFill>
                <a:prstDash val="solid"/>
                <a:round/>
                <a:headEnd len="med" w="med" type="none"/>
                <a:tailEnd len="med" w="med" type="none"/>
              </a:ln>
            </p:spPr>
          </p:cxnSp>
          <p:cxnSp>
            <p:nvCxnSpPr>
              <p:cNvPr id="6502" name="Google Shape;6502;p96"/>
              <p:cNvCxnSpPr/>
              <p:nvPr/>
            </p:nvCxnSpPr>
            <p:spPr>
              <a:xfrm>
                <a:off x="3130" y="3957"/>
                <a:ext cx="205" cy="73"/>
              </a:xfrm>
              <a:prstGeom prst="straightConnector1">
                <a:avLst/>
              </a:prstGeom>
              <a:noFill/>
              <a:ln cap="flat" cmpd="sng" w="9525">
                <a:solidFill>
                  <a:schemeClr val="dk1"/>
                </a:solidFill>
                <a:prstDash val="solid"/>
                <a:round/>
                <a:headEnd len="med" w="med" type="none"/>
                <a:tailEnd len="med" w="med" type="none"/>
              </a:ln>
            </p:spPr>
          </p:cxnSp>
          <p:cxnSp>
            <p:nvCxnSpPr>
              <p:cNvPr id="6503" name="Google Shape;6503;p96"/>
              <p:cNvCxnSpPr/>
              <p:nvPr/>
            </p:nvCxnSpPr>
            <p:spPr>
              <a:xfrm flipH="1">
                <a:off x="3335" y="3957"/>
                <a:ext cx="205" cy="73"/>
              </a:xfrm>
              <a:prstGeom prst="straightConnector1">
                <a:avLst/>
              </a:prstGeom>
              <a:noFill/>
              <a:ln cap="flat" cmpd="sng" w="9525">
                <a:solidFill>
                  <a:schemeClr val="dk1"/>
                </a:solidFill>
                <a:prstDash val="solid"/>
                <a:round/>
                <a:headEnd len="med" w="med" type="none"/>
                <a:tailEnd len="med" w="med" type="none"/>
              </a:ln>
            </p:spPr>
          </p:cxnSp>
          <p:cxnSp>
            <p:nvCxnSpPr>
              <p:cNvPr id="6504" name="Google Shape;6504;p96"/>
              <p:cNvCxnSpPr/>
              <p:nvPr/>
            </p:nvCxnSpPr>
            <p:spPr>
              <a:xfrm>
                <a:off x="3335" y="3303"/>
                <a:ext cx="0" cy="727"/>
              </a:xfrm>
              <a:prstGeom prst="straightConnector1">
                <a:avLst/>
              </a:prstGeom>
              <a:noFill/>
              <a:ln cap="flat" cmpd="sng" w="9525">
                <a:solidFill>
                  <a:schemeClr val="dk1"/>
                </a:solidFill>
                <a:prstDash val="solid"/>
                <a:round/>
                <a:headEnd len="med" w="med" type="none"/>
                <a:tailEnd len="med" w="med" type="none"/>
              </a:ln>
            </p:spPr>
          </p:cxnSp>
          <p:cxnSp>
            <p:nvCxnSpPr>
              <p:cNvPr id="6505" name="Google Shape;6505;p96"/>
              <p:cNvCxnSpPr/>
              <p:nvPr/>
            </p:nvCxnSpPr>
            <p:spPr>
              <a:xfrm flipH="1" rot="10800000">
                <a:off x="3130" y="3888"/>
                <a:ext cx="205" cy="72"/>
              </a:xfrm>
              <a:prstGeom prst="straightConnector1">
                <a:avLst/>
              </a:prstGeom>
              <a:noFill/>
              <a:ln cap="flat" cmpd="sng" w="9525">
                <a:solidFill>
                  <a:schemeClr val="dk1"/>
                </a:solidFill>
                <a:prstDash val="solid"/>
                <a:round/>
                <a:headEnd len="med" w="med" type="none"/>
                <a:tailEnd len="med" w="med" type="none"/>
              </a:ln>
            </p:spPr>
          </p:cxnSp>
          <p:cxnSp>
            <p:nvCxnSpPr>
              <p:cNvPr id="6506" name="Google Shape;6506;p96"/>
              <p:cNvCxnSpPr/>
              <p:nvPr/>
            </p:nvCxnSpPr>
            <p:spPr>
              <a:xfrm rot="10800000">
                <a:off x="3335" y="3888"/>
                <a:ext cx="205" cy="69"/>
              </a:xfrm>
              <a:prstGeom prst="straightConnector1">
                <a:avLst/>
              </a:prstGeom>
              <a:noFill/>
              <a:ln cap="flat" cmpd="sng" w="9525">
                <a:solidFill>
                  <a:schemeClr val="dk1"/>
                </a:solidFill>
                <a:prstDash val="solid"/>
                <a:round/>
                <a:headEnd len="med" w="med" type="none"/>
                <a:tailEnd len="med" w="med" type="none"/>
              </a:ln>
            </p:spPr>
          </p:cxnSp>
          <p:cxnSp>
            <p:nvCxnSpPr>
              <p:cNvPr id="6507" name="Google Shape;6507;p96"/>
              <p:cNvCxnSpPr/>
              <p:nvPr/>
            </p:nvCxnSpPr>
            <p:spPr>
              <a:xfrm>
                <a:off x="3217" y="3668"/>
                <a:ext cx="118" cy="55"/>
              </a:xfrm>
              <a:prstGeom prst="straightConnector1">
                <a:avLst/>
              </a:prstGeom>
              <a:noFill/>
              <a:ln cap="flat" cmpd="sng" w="9525">
                <a:solidFill>
                  <a:schemeClr val="dk1"/>
                </a:solidFill>
                <a:prstDash val="solid"/>
                <a:round/>
                <a:headEnd len="med" w="med" type="none"/>
                <a:tailEnd len="med" w="med" type="none"/>
              </a:ln>
            </p:spPr>
          </p:cxnSp>
          <p:cxnSp>
            <p:nvCxnSpPr>
              <p:cNvPr id="6508" name="Google Shape;6508;p96"/>
              <p:cNvCxnSpPr/>
              <p:nvPr/>
            </p:nvCxnSpPr>
            <p:spPr>
              <a:xfrm flipH="1" rot="10800000">
                <a:off x="3335" y="3668"/>
                <a:ext cx="124" cy="55"/>
              </a:xfrm>
              <a:prstGeom prst="straightConnector1">
                <a:avLst/>
              </a:prstGeom>
              <a:noFill/>
              <a:ln cap="flat" cmpd="sng" w="9525">
                <a:solidFill>
                  <a:schemeClr val="dk1"/>
                </a:solidFill>
                <a:prstDash val="solid"/>
                <a:round/>
                <a:headEnd len="med" w="med" type="none"/>
                <a:tailEnd len="med" w="med" type="none"/>
              </a:ln>
            </p:spPr>
          </p:cxnSp>
          <p:cxnSp>
            <p:nvCxnSpPr>
              <p:cNvPr id="6509" name="Google Shape;6509;p96"/>
              <p:cNvCxnSpPr/>
              <p:nvPr/>
            </p:nvCxnSpPr>
            <p:spPr>
              <a:xfrm>
                <a:off x="3178" y="3766"/>
                <a:ext cx="152" cy="75"/>
              </a:xfrm>
              <a:prstGeom prst="straightConnector1">
                <a:avLst/>
              </a:prstGeom>
              <a:noFill/>
              <a:ln cap="flat" cmpd="sng" w="9525">
                <a:solidFill>
                  <a:schemeClr val="dk1"/>
                </a:solidFill>
                <a:prstDash val="solid"/>
                <a:round/>
                <a:headEnd len="med" w="med" type="none"/>
                <a:tailEnd len="med" w="med" type="none"/>
              </a:ln>
            </p:spPr>
          </p:cxnSp>
          <p:cxnSp>
            <p:nvCxnSpPr>
              <p:cNvPr id="6510" name="Google Shape;6510;p96"/>
              <p:cNvCxnSpPr/>
              <p:nvPr/>
            </p:nvCxnSpPr>
            <p:spPr>
              <a:xfrm flipH="1" rot="10800000">
                <a:off x="3335" y="3781"/>
                <a:ext cx="153" cy="66"/>
              </a:xfrm>
              <a:prstGeom prst="straightConnector1">
                <a:avLst/>
              </a:prstGeom>
              <a:noFill/>
              <a:ln cap="flat" cmpd="sng" w="9525">
                <a:solidFill>
                  <a:schemeClr val="dk1"/>
                </a:solidFill>
                <a:prstDash val="solid"/>
                <a:round/>
                <a:headEnd len="med" w="med" type="none"/>
                <a:tailEnd len="med" w="med" type="none"/>
              </a:ln>
            </p:spPr>
          </p:cxnSp>
          <p:cxnSp>
            <p:nvCxnSpPr>
              <p:cNvPr id="6511" name="Google Shape;6511;p96"/>
              <p:cNvCxnSpPr/>
              <p:nvPr/>
            </p:nvCxnSpPr>
            <p:spPr>
              <a:xfrm flipH="1" rot="10800000">
                <a:off x="3335" y="3567"/>
                <a:ext cx="78" cy="27"/>
              </a:xfrm>
              <a:prstGeom prst="straightConnector1">
                <a:avLst/>
              </a:prstGeom>
              <a:noFill/>
              <a:ln cap="flat" cmpd="sng" w="9525">
                <a:solidFill>
                  <a:schemeClr val="dk1"/>
                </a:solidFill>
                <a:prstDash val="solid"/>
                <a:round/>
                <a:headEnd len="med" w="med" type="none"/>
                <a:tailEnd len="med" w="med" type="none"/>
              </a:ln>
            </p:spPr>
          </p:cxnSp>
          <p:cxnSp>
            <p:nvCxnSpPr>
              <p:cNvPr id="6512" name="Google Shape;6512;p96"/>
              <p:cNvCxnSpPr/>
              <p:nvPr/>
            </p:nvCxnSpPr>
            <p:spPr>
              <a:xfrm flipH="1" rot="10800000">
                <a:off x="3335" y="3428"/>
                <a:ext cx="49" cy="21"/>
              </a:xfrm>
              <a:prstGeom prst="straightConnector1">
                <a:avLst/>
              </a:prstGeom>
              <a:noFill/>
              <a:ln cap="flat" cmpd="sng" w="9525">
                <a:solidFill>
                  <a:schemeClr val="dk1"/>
                </a:solidFill>
                <a:prstDash val="solid"/>
                <a:round/>
                <a:headEnd len="med" w="med" type="none"/>
                <a:tailEnd len="med" w="med" type="none"/>
              </a:ln>
            </p:spPr>
          </p:cxnSp>
          <p:cxnSp>
            <p:nvCxnSpPr>
              <p:cNvPr id="6513" name="Google Shape;6513;p96"/>
              <p:cNvCxnSpPr/>
              <p:nvPr/>
            </p:nvCxnSpPr>
            <p:spPr>
              <a:xfrm>
                <a:off x="3247" y="3558"/>
                <a:ext cx="95" cy="36"/>
              </a:xfrm>
              <a:prstGeom prst="straightConnector1">
                <a:avLst/>
              </a:prstGeom>
              <a:noFill/>
              <a:ln cap="flat" cmpd="sng" w="9525">
                <a:solidFill>
                  <a:schemeClr val="dk1"/>
                </a:solidFill>
                <a:prstDash val="solid"/>
                <a:round/>
                <a:headEnd len="med" w="med" type="none"/>
                <a:tailEnd len="med" w="med" type="none"/>
              </a:ln>
            </p:spPr>
          </p:cxnSp>
          <p:cxnSp>
            <p:nvCxnSpPr>
              <p:cNvPr id="6514" name="Google Shape;6514;p96"/>
              <p:cNvCxnSpPr/>
              <p:nvPr/>
            </p:nvCxnSpPr>
            <p:spPr>
              <a:xfrm>
                <a:off x="3289" y="3422"/>
                <a:ext cx="55" cy="36"/>
              </a:xfrm>
              <a:prstGeom prst="straightConnector1">
                <a:avLst/>
              </a:prstGeom>
              <a:noFill/>
              <a:ln cap="flat" cmpd="sng" w="9525">
                <a:solidFill>
                  <a:schemeClr val="dk1"/>
                </a:solidFill>
                <a:prstDash val="solid"/>
                <a:round/>
                <a:headEnd len="med" w="med" type="none"/>
                <a:tailEnd len="med" w="med" type="none"/>
              </a:ln>
            </p:spPr>
          </p:cxnSp>
        </p:grpSp>
      </p:grpSp>
      <p:grpSp>
        <p:nvGrpSpPr>
          <p:cNvPr id="6515" name="Google Shape;6515;p96"/>
          <p:cNvGrpSpPr/>
          <p:nvPr/>
        </p:nvGrpSpPr>
        <p:grpSpPr>
          <a:xfrm>
            <a:off x="4185385" y="2421275"/>
            <a:ext cx="271847" cy="453062"/>
            <a:chOff x="5534723" y="1952089"/>
            <a:chExt cx="271847" cy="453062"/>
          </a:xfrm>
        </p:grpSpPr>
        <p:pic>
          <p:nvPicPr>
            <p:cNvPr descr="cell_tower_radiation copy" id="6516" name="Google Shape;6516;p96"/>
            <p:cNvPicPr preferRelativeResize="0"/>
            <p:nvPr/>
          </p:nvPicPr>
          <p:blipFill rotWithShape="1">
            <a:blip r:embed="rId22">
              <a:alphaModFix/>
            </a:blip>
            <a:srcRect b="0" l="0" r="0" t="0"/>
            <a:stretch/>
          </p:blipFill>
          <p:spPr>
            <a:xfrm>
              <a:off x="5534723" y="1952089"/>
              <a:ext cx="271847" cy="197860"/>
            </a:xfrm>
            <a:prstGeom prst="rect">
              <a:avLst/>
            </a:prstGeom>
            <a:noFill/>
            <a:ln>
              <a:noFill/>
            </a:ln>
          </p:spPr>
        </p:pic>
        <p:sp>
          <p:nvSpPr>
            <p:cNvPr id="6517" name="Google Shape;6517;p96"/>
            <p:cNvSpPr/>
            <p:nvPr/>
          </p:nvSpPr>
          <p:spPr>
            <a:xfrm>
              <a:off x="5640100" y="2023483"/>
              <a:ext cx="52388" cy="49485"/>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518" name="Google Shape;6518;p96"/>
            <p:cNvGrpSpPr/>
            <p:nvPr/>
          </p:nvGrpSpPr>
          <p:grpSpPr>
            <a:xfrm>
              <a:off x="5562338" y="2043663"/>
              <a:ext cx="212313" cy="361488"/>
              <a:chOff x="3130" y="3288"/>
              <a:chExt cx="410" cy="742"/>
            </a:xfrm>
          </p:grpSpPr>
          <p:cxnSp>
            <p:nvCxnSpPr>
              <p:cNvPr id="6519" name="Google Shape;6519;p96"/>
              <p:cNvCxnSpPr/>
              <p:nvPr/>
            </p:nvCxnSpPr>
            <p:spPr>
              <a:xfrm flipH="1">
                <a:off x="3130" y="3288"/>
                <a:ext cx="205" cy="672"/>
              </a:xfrm>
              <a:prstGeom prst="straightConnector1">
                <a:avLst/>
              </a:prstGeom>
              <a:noFill/>
              <a:ln cap="flat" cmpd="sng" w="9525">
                <a:solidFill>
                  <a:schemeClr val="dk1"/>
                </a:solidFill>
                <a:prstDash val="solid"/>
                <a:round/>
                <a:headEnd len="med" w="med" type="none"/>
                <a:tailEnd len="med" w="med" type="none"/>
              </a:ln>
            </p:spPr>
          </p:cxnSp>
          <p:cxnSp>
            <p:nvCxnSpPr>
              <p:cNvPr id="6520" name="Google Shape;6520;p96"/>
              <p:cNvCxnSpPr/>
              <p:nvPr/>
            </p:nvCxnSpPr>
            <p:spPr>
              <a:xfrm>
                <a:off x="3335" y="3288"/>
                <a:ext cx="205" cy="669"/>
              </a:xfrm>
              <a:prstGeom prst="straightConnector1">
                <a:avLst/>
              </a:prstGeom>
              <a:noFill/>
              <a:ln cap="flat" cmpd="sng" w="9525">
                <a:solidFill>
                  <a:schemeClr val="dk1"/>
                </a:solidFill>
                <a:prstDash val="solid"/>
                <a:round/>
                <a:headEnd len="med" w="med" type="none"/>
                <a:tailEnd len="med" w="med" type="none"/>
              </a:ln>
            </p:spPr>
          </p:cxnSp>
          <p:cxnSp>
            <p:nvCxnSpPr>
              <p:cNvPr id="6521" name="Google Shape;6521;p96"/>
              <p:cNvCxnSpPr/>
              <p:nvPr/>
            </p:nvCxnSpPr>
            <p:spPr>
              <a:xfrm>
                <a:off x="3130" y="3957"/>
                <a:ext cx="205" cy="73"/>
              </a:xfrm>
              <a:prstGeom prst="straightConnector1">
                <a:avLst/>
              </a:prstGeom>
              <a:noFill/>
              <a:ln cap="flat" cmpd="sng" w="9525">
                <a:solidFill>
                  <a:schemeClr val="dk1"/>
                </a:solidFill>
                <a:prstDash val="solid"/>
                <a:round/>
                <a:headEnd len="med" w="med" type="none"/>
                <a:tailEnd len="med" w="med" type="none"/>
              </a:ln>
            </p:spPr>
          </p:cxnSp>
          <p:cxnSp>
            <p:nvCxnSpPr>
              <p:cNvPr id="6522" name="Google Shape;6522;p96"/>
              <p:cNvCxnSpPr/>
              <p:nvPr/>
            </p:nvCxnSpPr>
            <p:spPr>
              <a:xfrm flipH="1">
                <a:off x="3335" y="3957"/>
                <a:ext cx="205" cy="73"/>
              </a:xfrm>
              <a:prstGeom prst="straightConnector1">
                <a:avLst/>
              </a:prstGeom>
              <a:noFill/>
              <a:ln cap="flat" cmpd="sng" w="9525">
                <a:solidFill>
                  <a:schemeClr val="dk1"/>
                </a:solidFill>
                <a:prstDash val="solid"/>
                <a:round/>
                <a:headEnd len="med" w="med" type="none"/>
                <a:tailEnd len="med" w="med" type="none"/>
              </a:ln>
            </p:spPr>
          </p:cxnSp>
          <p:cxnSp>
            <p:nvCxnSpPr>
              <p:cNvPr id="6523" name="Google Shape;6523;p96"/>
              <p:cNvCxnSpPr/>
              <p:nvPr/>
            </p:nvCxnSpPr>
            <p:spPr>
              <a:xfrm>
                <a:off x="3335" y="3303"/>
                <a:ext cx="0" cy="727"/>
              </a:xfrm>
              <a:prstGeom prst="straightConnector1">
                <a:avLst/>
              </a:prstGeom>
              <a:noFill/>
              <a:ln cap="flat" cmpd="sng" w="9525">
                <a:solidFill>
                  <a:schemeClr val="dk1"/>
                </a:solidFill>
                <a:prstDash val="solid"/>
                <a:round/>
                <a:headEnd len="med" w="med" type="none"/>
                <a:tailEnd len="med" w="med" type="none"/>
              </a:ln>
            </p:spPr>
          </p:cxnSp>
          <p:cxnSp>
            <p:nvCxnSpPr>
              <p:cNvPr id="6524" name="Google Shape;6524;p96"/>
              <p:cNvCxnSpPr/>
              <p:nvPr/>
            </p:nvCxnSpPr>
            <p:spPr>
              <a:xfrm flipH="1" rot="10800000">
                <a:off x="3130" y="3888"/>
                <a:ext cx="205" cy="72"/>
              </a:xfrm>
              <a:prstGeom prst="straightConnector1">
                <a:avLst/>
              </a:prstGeom>
              <a:noFill/>
              <a:ln cap="flat" cmpd="sng" w="9525">
                <a:solidFill>
                  <a:schemeClr val="dk1"/>
                </a:solidFill>
                <a:prstDash val="solid"/>
                <a:round/>
                <a:headEnd len="med" w="med" type="none"/>
                <a:tailEnd len="med" w="med" type="none"/>
              </a:ln>
            </p:spPr>
          </p:cxnSp>
          <p:cxnSp>
            <p:nvCxnSpPr>
              <p:cNvPr id="6525" name="Google Shape;6525;p96"/>
              <p:cNvCxnSpPr/>
              <p:nvPr/>
            </p:nvCxnSpPr>
            <p:spPr>
              <a:xfrm rot="10800000">
                <a:off x="3335" y="3888"/>
                <a:ext cx="205" cy="69"/>
              </a:xfrm>
              <a:prstGeom prst="straightConnector1">
                <a:avLst/>
              </a:prstGeom>
              <a:noFill/>
              <a:ln cap="flat" cmpd="sng" w="9525">
                <a:solidFill>
                  <a:schemeClr val="dk1"/>
                </a:solidFill>
                <a:prstDash val="solid"/>
                <a:round/>
                <a:headEnd len="med" w="med" type="none"/>
                <a:tailEnd len="med" w="med" type="none"/>
              </a:ln>
            </p:spPr>
          </p:cxnSp>
          <p:cxnSp>
            <p:nvCxnSpPr>
              <p:cNvPr id="6526" name="Google Shape;6526;p96"/>
              <p:cNvCxnSpPr/>
              <p:nvPr/>
            </p:nvCxnSpPr>
            <p:spPr>
              <a:xfrm>
                <a:off x="3217" y="3668"/>
                <a:ext cx="118" cy="55"/>
              </a:xfrm>
              <a:prstGeom prst="straightConnector1">
                <a:avLst/>
              </a:prstGeom>
              <a:noFill/>
              <a:ln cap="flat" cmpd="sng" w="9525">
                <a:solidFill>
                  <a:schemeClr val="dk1"/>
                </a:solidFill>
                <a:prstDash val="solid"/>
                <a:round/>
                <a:headEnd len="med" w="med" type="none"/>
                <a:tailEnd len="med" w="med" type="none"/>
              </a:ln>
            </p:spPr>
          </p:cxnSp>
          <p:cxnSp>
            <p:nvCxnSpPr>
              <p:cNvPr id="6527" name="Google Shape;6527;p96"/>
              <p:cNvCxnSpPr/>
              <p:nvPr/>
            </p:nvCxnSpPr>
            <p:spPr>
              <a:xfrm flipH="1" rot="10800000">
                <a:off x="3335" y="3668"/>
                <a:ext cx="124" cy="55"/>
              </a:xfrm>
              <a:prstGeom prst="straightConnector1">
                <a:avLst/>
              </a:prstGeom>
              <a:noFill/>
              <a:ln cap="flat" cmpd="sng" w="9525">
                <a:solidFill>
                  <a:schemeClr val="dk1"/>
                </a:solidFill>
                <a:prstDash val="solid"/>
                <a:round/>
                <a:headEnd len="med" w="med" type="none"/>
                <a:tailEnd len="med" w="med" type="none"/>
              </a:ln>
            </p:spPr>
          </p:cxnSp>
          <p:cxnSp>
            <p:nvCxnSpPr>
              <p:cNvPr id="6528" name="Google Shape;6528;p96"/>
              <p:cNvCxnSpPr/>
              <p:nvPr/>
            </p:nvCxnSpPr>
            <p:spPr>
              <a:xfrm>
                <a:off x="3178" y="3766"/>
                <a:ext cx="152" cy="75"/>
              </a:xfrm>
              <a:prstGeom prst="straightConnector1">
                <a:avLst/>
              </a:prstGeom>
              <a:noFill/>
              <a:ln cap="flat" cmpd="sng" w="9525">
                <a:solidFill>
                  <a:schemeClr val="dk1"/>
                </a:solidFill>
                <a:prstDash val="solid"/>
                <a:round/>
                <a:headEnd len="med" w="med" type="none"/>
                <a:tailEnd len="med" w="med" type="none"/>
              </a:ln>
            </p:spPr>
          </p:cxnSp>
          <p:cxnSp>
            <p:nvCxnSpPr>
              <p:cNvPr id="6529" name="Google Shape;6529;p96"/>
              <p:cNvCxnSpPr/>
              <p:nvPr/>
            </p:nvCxnSpPr>
            <p:spPr>
              <a:xfrm flipH="1" rot="10800000">
                <a:off x="3335" y="3781"/>
                <a:ext cx="153" cy="66"/>
              </a:xfrm>
              <a:prstGeom prst="straightConnector1">
                <a:avLst/>
              </a:prstGeom>
              <a:noFill/>
              <a:ln cap="flat" cmpd="sng" w="9525">
                <a:solidFill>
                  <a:schemeClr val="dk1"/>
                </a:solidFill>
                <a:prstDash val="solid"/>
                <a:round/>
                <a:headEnd len="med" w="med" type="none"/>
                <a:tailEnd len="med" w="med" type="none"/>
              </a:ln>
            </p:spPr>
          </p:cxnSp>
          <p:cxnSp>
            <p:nvCxnSpPr>
              <p:cNvPr id="6530" name="Google Shape;6530;p96"/>
              <p:cNvCxnSpPr/>
              <p:nvPr/>
            </p:nvCxnSpPr>
            <p:spPr>
              <a:xfrm flipH="1" rot="10800000">
                <a:off x="3335" y="3567"/>
                <a:ext cx="78" cy="27"/>
              </a:xfrm>
              <a:prstGeom prst="straightConnector1">
                <a:avLst/>
              </a:prstGeom>
              <a:noFill/>
              <a:ln cap="flat" cmpd="sng" w="9525">
                <a:solidFill>
                  <a:schemeClr val="dk1"/>
                </a:solidFill>
                <a:prstDash val="solid"/>
                <a:round/>
                <a:headEnd len="med" w="med" type="none"/>
                <a:tailEnd len="med" w="med" type="none"/>
              </a:ln>
            </p:spPr>
          </p:cxnSp>
          <p:cxnSp>
            <p:nvCxnSpPr>
              <p:cNvPr id="6531" name="Google Shape;6531;p96"/>
              <p:cNvCxnSpPr/>
              <p:nvPr/>
            </p:nvCxnSpPr>
            <p:spPr>
              <a:xfrm flipH="1" rot="10800000">
                <a:off x="3335" y="3428"/>
                <a:ext cx="49" cy="21"/>
              </a:xfrm>
              <a:prstGeom prst="straightConnector1">
                <a:avLst/>
              </a:prstGeom>
              <a:noFill/>
              <a:ln cap="flat" cmpd="sng" w="9525">
                <a:solidFill>
                  <a:schemeClr val="dk1"/>
                </a:solidFill>
                <a:prstDash val="solid"/>
                <a:round/>
                <a:headEnd len="med" w="med" type="none"/>
                <a:tailEnd len="med" w="med" type="none"/>
              </a:ln>
            </p:spPr>
          </p:cxnSp>
          <p:cxnSp>
            <p:nvCxnSpPr>
              <p:cNvPr id="6532" name="Google Shape;6532;p96"/>
              <p:cNvCxnSpPr/>
              <p:nvPr/>
            </p:nvCxnSpPr>
            <p:spPr>
              <a:xfrm>
                <a:off x="3247" y="3558"/>
                <a:ext cx="95" cy="36"/>
              </a:xfrm>
              <a:prstGeom prst="straightConnector1">
                <a:avLst/>
              </a:prstGeom>
              <a:noFill/>
              <a:ln cap="flat" cmpd="sng" w="9525">
                <a:solidFill>
                  <a:schemeClr val="dk1"/>
                </a:solidFill>
                <a:prstDash val="solid"/>
                <a:round/>
                <a:headEnd len="med" w="med" type="none"/>
                <a:tailEnd len="med" w="med" type="none"/>
              </a:ln>
            </p:spPr>
          </p:cxnSp>
          <p:cxnSp>
            <p:nvCxnSpPr>
              <p:cNvPr id="6533" name="Google Shape;6533;p96"/>
              <p:cNvCxnSpPr/>
              <p:nvPr/>
            </p:nvCxnSpPr>
            <p:spPr>
              <a:xfrm>
                <a:off x="3289" y="3422"/>
                <a:ext cx="55" cy="36"/>
              </a:xfrm>
              <a:prstGeom prst="straightConnector1">
                <a:avLst/>
              </a:prstGeom>
              <a:noFill/>
              <a:ln cap="flat" cmpd="sng" w="9525">
                <a:solidFill>
                  <a:schemeClr val="dk1"/>
                </a:solidFill>
                <a:prstDash val="solid"/>
                <a:round/>
                <a:headEnd len="med" w="med" type="none"/>
                <a:tailEnd len="med" w="med" type="none"/>
              </a:ln>
            </p:spPr>
          </p:cxnSp>
        </p:grpSp>
      </p:grpSp>
      <p:sp>
        <p:nvSpPr>
          <p:cNvPr id="6534" name="Google Shape;6534;p96"/>
          <p:cNvSpPr/>
          <p:nvPr/>
        </p:nvSpPr>
        <p:spPr>
          <a:xfrm>
            <a:off x="1119809" y="2216359"/>
            <a:ext cx="2332382" cy="114492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2800"/>
              <a:buFont typeface="Calibri"/>
              <a:buNone/>
            </a:pPr>
            <a:r>
              <a:rPr b="0" i="0" lang="en-US" sz="2800" u="none" cap="none" strike="noStrike">
                <a:solidFill>
                  <a:srgbClr val="C00000"/>
                </a:solidFill>
                <a:latin typeface="Calibri"/>
                <a:ea typeface="Calibri"/>
                <a:cs typeface="Calibri"/>
                <a:sym typeface="Calibri"/>
              </a:rPr>
              <a:t>NAT</a:t>
            </a:r>
            <a:r>
              <a:rPr b="0" i="0" lang="en-US" sz="28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home, cellular, institutional</a:t>
            </a:r>
            <a:endParaRPr/>
          </a:p>
        </p:txBody>
      </p:sp>
      <p:sp>
        <p:nvSpPr>
          <p:cNvPr id="6535" name="Google Shape;6535;p96"/>
          <p:cNvSpPr/>
          <p:nvPr/>
        </p:nvSpPr>
        <p:spPr>
          <a:xfrm>
            <a:off x="7957932" y="1255577"/>
            <a:ext cx="3995530" cy="1144929"/>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2800"/>
              <a:buFont typeface="Calibri"/>
              <a:buNone/>
            </a:pPr>
            <a:r>
              <a:rPr b="0" i="0" lang="en-US" sz="2800" u="none" cap="none" strike="noStrike">
                <a:solidFill>
                  <a:srgbClr val="C00000"/>
                </a:solidFill>
                <a:latin typeface="Calibri"/>
                <a:ea typeface="Calibri"/>
                <a:cs typeface="Calibri"/>
                <a:sym typeface="Calibri"/>
              </a:rPr>
              <a:t>Firewalls, IDS</a:t>
            </a:r>
            <a:r>
              <a:rPr b="0" i="0" lang="en-US" sz="28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corporate, institutional, service providers, ISPs</a:t>
            </a:r>
            <a:endParaRPr/>
          </a:p>
        </p:txBody>
      </p:sp>
      <p:sp>
        <p:nvSpPr>
          <p:cNvPr id="6536" name="Google Shape;6536;p96"/>
          <p:cNvSpPr/>
          <p:nvPr/>
        </p:nvSpPr>
        <p:spPr>
          <a:xfrm>
            <a:off x="8653671" y="3077751"/>
            <a:ext cx="3193773" cy="1477328"/>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2800"/>
              <a:buFont typeface="Calibri"/>
              <a:buNone/>
            </a:pPr>
            <a:r>
              <a:rPr b="0" i="0" lang="en-US" sz="2800" u="none" cap="none" strike="noStrike">
                <a:solidFill>
                  <a:srgbClr val="C00000"/>
                </a:solidFill>
                <a:latin typeface="Calibri"/>
                <a:ea typeface="Calibri"/>
                <a:cs typeface="Calibri"/>
                <a:sym typeface="Calibri"/>
              </a:rPr>
              <a:t>Load balancers</a:t>
            </a:r>
            <a:r>
              <a:rPr b="0" i="0" lang="en-US" sz="28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corporate, service provider, data center, mobile nets</a:t>
            </a:r>
            <a:endParaRPr/>
          </a:p>
        </p:txBody>
      </p:sp>
      <p:sp>
        <p:nvSpPr>
          <p:cNvPr id="6537" name="Google Shape;6537;p96"/>
          <p:cNvSpPr/>
          <p:nvPr/>
        </p:nvSpPr>
        <p:spPr>
          <a:xfrm>
            <a:off x="8183219" y="5297489"/>
            <a:ext cx="3193773" cy="81253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2800"/>
              <a:buFont typeface="Calibri"/>
              <a:buNone/>
            </a:pPr>
            <a:r>
              <a:rPr b="0" i="0" lang="en-US" sz="2800" u="none" cap="none" strike="noStrike">
                <a:solidFill>
                  <a:srgbClr val="C00000"/>
                </a:solidFill>
                <a:latin typeface="Calibri"/>
                <a:ea typeface="Calibri"/>
                <a:cs typeface="Calibri"/>
                <a:sym typeface="Calibri"/>
              </a:rPr>
              <a:t>Caches</a:t>
            </a:r>
            <a:r>
              <a:rPr b="0" i="0" lang="en-US" sz="2800" u="none" cap="none" strike="noStrike">
                <a:solidFill>
                  <a:srgbClr val="000000"/>
                </a:solidFill>
                <a:latin typeface="Calibri"/>
                <a:ea typeface="Calibri"/>
                <a:cs typeface="Calibri"/>
                <a:sym typeface="Calibri"/>
              </a:rPr>
              <a:t>:</a:t>
            </a:r>
            <a:r>
              <a:rPr b="0" i="0" lang="en-US" sz="2400" u="none" cap="none" strike="noStrike">
                <a:solidFill>
                  <a:srgbClr val="000000"/>
                </a:solidFill>
                <a:latin typeface="Calibri"/>
                <a:ea typeface="Calibri"/>
                <a:cs typeface="Calibri"/>
                <a:sym typeface="Calibri"/>
              </a:rPr>
              <a:t> service provider, mobile, CDNs</a:t>
            </a:r>
            <a:endParaRPr/>
          </a:p>
        </p:txBody>
      </p:sp>
      <p:sp>
        <p:nvSpPr>
          <p:cNvPr id="6538" name="Google Shape;6538;p96"/>
          <p:cNvSpPr/>
          <p:nvPr/>
        </p:nvSpPr>
        <p:spPr>
          <a:xfrm>
            <a:off x="1384853" y="4369836"/>
            <a:ext cx="2332382" cy="186512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2800"/>
              <a:buFont typeface="Calibri"/>
              <a:buNone/>
            </a:pPr>
            <a:r>
              <a:rPr b="0" i="0" lang="en-US" sz="2800" u="none" cap="none" strike="noStrike">
                <a:solidFill>
                  <a:srgbClr val="C00000"/>
                </a:solidFill>
                <a:latin typeface="Calibri"/>
                <a:ea typeface="Calibri"/>
                <a:cs typeface="Calibri"/>
                <a:sym typeface="Calibri"/>
              </a:rPr>
              <a:t>Application-specific</a:t>
            </a:r>
            <a:r>
              <a:rPr b="0" i="0" lang="en-US" sz="2800" u="none" cap="none" strike="noStrike">
                <a:solidFill>
                  <a:srgbClr val="000000"/>
                </a:solidFill>
                <a:latin typeface="Calibri"/>
                <a:ea typeface="Calibri"/>
                <a:cs typeface="Calibri"/>
                <a:sym typeface="Calibri"/>
              </a:rPr>
              <a:t>: </a:t>
            </a:r>
            <a:r>
              <a:rPr b="0" i="0" lang="en-US" sz="2400" u="none" cap="none" strike="noStrike">
                <a:solidFill>
                  <a:srgbClr val="000000"/>
                </a:solidFill>
                <a:latin typeface="Calibri"/>
                <a:ea typeface="Calibri"/>
                <a:cs typeface="Calibri"/>
                <a:sym typeface="Calibri"/>
              </a:rPr>
              <a:t>service providers, institutional, CDN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4"/>
                                        </p:tgtEl>
                                        <p:attrNameLst>
                                          <p:attrName>style.visibility</p:attrName>
                                        </p:attrNameLst>
                                      </p:cBhvr>
                                      <p:to>
                                        <p:strVal val="visible"/>
                                      </p:to>
                                    </p:set>
                                    <p:animEffect filter="fade" transition="in">
                                      <p:cBhvr>
                                        <p:cTn dur="500"/>
                                        <p:tgtEl>
                                          <p:spTgt spid="6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5"/>
                                        </p:tgtEl>
                                        <p:attrNameLst>
                                          <p:attrName>style.visibility</p:attrName>
                                        </p:attrNameLst>
                                      </p:cBhvr>
                                      <p:to>
                                        <p:strVal val="visible"/>
                                      </p:to>
                                    </p:set>
                                    <p:animEffect filter="fade" transition="in">
                                      <p:cBhvr>
                                        <p:cTn dur="500"/>
                                        <p:tgtEl>
                                          <p:spTgt spid="6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6"/>
                                        </p:tgtEl>
                                        <p:attrNameLst>
                                          <p:attrName>style.visibility</p:attrName>
                                        </p:attrNameLst>
                                      </p:cBhvr>
                                      <p:to>
                                        <p:strVal val="visible"/>
                                      </p:to>
                                    </p:set>
                                    <p:animEffect filter="fade" transition="in">
                                      <p:cBhvr>
                                        <p:cTn dur="500"/>
                                        <p:tgtEl>
                                          <p:spTgt spid="65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8"/>
                                        </p:tgtEl>
                                        <p:attrNameLst>
                                          <p:attrName>style.visibility</p:attrName>
                                        </p:attrNameLst>
                                      </p:cBhvr>
                                      <p:to>
                                        <p:strVal val="visible"/>
                                      </p:to>
                                    </p:set>
                                    <p:animEffect filter="fade" transition="in">
                                      <p:cBhvr>
                                        <p:cTn dur="500"/>
                                        <p:tgtEl>
                                          <p:spTgt spid="6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7"/>
                                        </p:tgtEl>
                                        <p:attrNameLst>
                                          <p:attrName>style.visibility</p:attrName>
                                        </p:attrNameLst>
                                      </p:cBhvr>
                                      <p:to>
                                        <p:strVal val="visible"/>
                                      </p:to>
                                    </p:set>
                                    <p:animEffect filter="fade" transition="in">
                                      <p:cBhvr>
                                        <p:cTn dur="500"/>
                                        <p:tgtEl>
                                          <p:spTgt spid="65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3" name="Shape 6543"/>
        <p:cNvGrpSpPr/>
        <p:nvPr/>
      </p:nvGrpSpPr>
      <p:grpSpPr>
        <a:xfrm>
          <a:off x="0" y="0"/>
          <a:ext cx="0" cy="0"/>
          <a:chOff x="0" y="0"/>
          <a:chExt cx="0" cy="0"/>
        </a:xfrm>
      </p:grpSpPr>
      <p:sp>
        <p:nvSpPr>
          <p:cNvPr id="6544" name="Google Shape;6544;p97"/>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Middleboxes</a:t>
            </a:r>
            <a:endParaRPr/>
          </a:p>
        </p:txBody>
      </p:sp>
      <p:sp>
        <p:nvSpPr>
          <p:cNvPr id="6545" name="Google Shape;6545;p97"/>
          <p:cNvSpPr/>
          <p:nvPr/>
        </p:nvSpPr>
        <p:spPr>
          <a:xfrm>
            <a:off x="857251" y="1503507"/>
            <a:ext cx="10706216" cy="4431983"/>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rgbClr val="0013A3"/>
              </a:buClr>
              <a:buSzPts val="2800"/>
              <a:buFont typeface="Noto Sans Symbols"/>
              <a:buChar char="▪"/>
            </a:pPr>
            <a:r>
              <a:rPr b="0" i="0" lang="en-US" sz="2800" u="none" cap="none" strike="noStrike">
                <a:solidFill>
                  <a:srgbClr val="000000"/>
                </a:solidFill>
                <a:latin typeface="Calibri"/>
                <a:ea typeface="Calibri"/>
                <a:cs typeface="Calibri"/>
                <a:sym typeface="Calibri"/>
              </a:rPr>
              <a:t>initially: proprietary (closed) hardware solutions</a:t>
            </a:r>
            <a:endParaRPr/>
          </a:p>
          <a:p>
            <a:pPr indent="-339725" lvl="0" marL="457200" marR="0" rtl="0" algn="l">
              <a:lnSpc>
                <a:spcPct val="100000"/>
              </a:lnSpc>
              <a:spcBef>
                <a:spcPts val="6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move towards </a:t>
            </a:r>
            <a:r>
              <a:rPr b="0" i="0" lang="en-US" sz="2800" u="none" cap="none" strike="noStrike">
                <a:solidFill>
                  <a:srgbClr val="0000A8"/>
                </a:solidFill>
                <a:latin typeface="Calibri"/>
                <a:ea typeface="Calibri"/>
                <a:cs typeface="Calibri"/>
                <a:sym typeface="Calibri"/>
              </a:rPr>
              <a:t>“whitebox” hardware</a:t>
            </a:r>
            <a:r>
              <a:rPr b="0" i="0" lang="en-US" sz="2800" u="none" cap="none" strike="noStrike">
                <a:solidFill>
                  <a:srgbClr val="000000"/>
                </a:solidFill>
                <a:latin typeface="Calibri"/>
                <a:ea typeface="Calibri"/>
                <a:cs typeface="Calibri"/>
                <a:sym typeface="Calibri"/>
              </a:rPr>
              <a:t> implementing open API</a:t>
            </a:r>
            <a:endParaRPr/>
          </a:p>
          <a:p>
            <a:pPr indent="-339725" lvl="1" marL="914400" marR="0" rtl="0" algn="l">
              <a:lnSpc>
                <a:spcPct val="100000"/>
              </a:lnSpc>
              <a:spcBef>
                <a:spcPts val="6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move away from proprietary hardware solutions</a:t>
            </a:r>
            <a:endParaRPr/>
          </a:p>
          <a:p>
            <a:pPr indent="-339725" lvl="1" marL="914400" marR="0" rtl="0" algn="l">
              <a:lnSpc>
                <a:spcPct val="100000"/>
              </a:lnSpc>
              <a:spcBef>
                <a:spcPts val="600"/>
              </a:spcBef>
              <a:spcAft>
                <a:spcPts val="0"/>
              </a:spcAft>
              <a:buClr>
                <a:srgbClr val="0000A8"/>
              </a:buClr>
              <a:buSzPts val="2800"/>
              <a:buFont typeface="Noto Sans Symbols"/>
              <a:buChar char="▪"/>
            </a:pPr>
            <a:r>
              <a:rPr b="0" i="0" lang="en-US" sz="2800" u="none" cap="none" strike="noStrike">
                <a:solidFill>
                  <a:srgbClr val="0000A8"/>
                </a:solidFill>
                <a:latin typeface="Calibri"/>
                <a:ea typeface="Calibri"/>
                <a:cs typeface="Calibri"/>
                <a:sym typeface="Calibri"/>
              </a:rPr>
              <a:t>programmable local actions </a:t>
            </a:r>
            <a:r>
              <a:rPr b="0" i="0" lang="en-US" sz="2800" u="none" cap="none" strike="noStrike">
                <a:solidFill>
                  <a:srgbClr val="000000"/>
                </a:solidFill>
                <a:latin typeface="Calibri"/>
                <a:ea typeface="Calibri"/>
                <a:cs typeface="Calibri"/>
                <a:sym typeface="Calibri"/>
              </a:rPr>
              <a:t>via match+action</a:t>
            </a:r>
            <a:endParaRPr/>
          </a:p>
          <a:p>
            <a:pPr indent="-339725" lvl="1" marL="914400" marR="0" rtl="0" algn="l">
              <a:lnSpc>
                <a:spcPct val="100000"/>
              </a:lnSpc>
              <a:spcBef>
                <a:spcPts val="600"/>
              </a:spcBef>
              <a:spcAft>
                <a:spcPts val="0"/>
              </a:spcAft>
              <a:buClr>
                <a:srgbClr val="0000A8"/>
              </a:buClr>
              <a:buSzPts val="2800"/>
              <a:buFont typeface="Noto Sans Symbols"/>
              <a:buChar char="▪"/>
            </a:pPr>
            <a:r>
              <a:rPr b="0" i="0" lang="en-US" sz="2800" u="none" cap="none" strike="noStrike">
                <a:solidFill>
                  <a:srgbClr val="000000"/>
                </a:solidFill>
                <a:latin typeface="Calibri"/>
                <a:ea typeface="Calibri"/>
                <a:cs typeface="Calibri"/>
                <a:sym typeface="Calibri"/>
              </a:rPr>
              <a:t>move towards innovation/differentiation in software</a:t>
            </a:r>
            <a:endParaRPr/>
          </a:p>
          <a:p>
            <a:pPr indent="-339725" lvl="0" marL="457200" marR="0" rtl="0" algn="l">
              <a:lnSpc>
                <a:spcPct val="100000"/>
              </a:lnSpc>
              <a:spcBef>
                <a:spcPts val="600"/>
              </a:spcBef>
              <a:spcAft>
                <a:spcPts val="0"/>
              </a:spcAft>
              <a:buClr>
                <a:srgbClr val="0000A8"/>
              </a:buClr>
              <a:buSzPts val="2800"/>
              <a:buFont typeface="Noto Sans Symbols"/>
              <a:buChar char="▪"/>
            </a:pPr>
            <a:r>
              <a:rPr b="0" i="0" lang="en-US" sz="2800" u="none" cap="none" strike="noStrike">
                <a:solidFill>
                  <a:srgbClr val="0000A8"/>
                </a:solidFill>
                <a:latin typeface="Calibri"/>
                <a:ea typeface="Calibri"/>
                <a:cs typeface="Calibri"/>
                <a:sym typeface="Calibri"/>
              </a:rPr>
              <a:t>SDN: </a:t>
            </a:r>
            <a:r>
              <a:rPr b="0" i="0" lang="en-US" sz="2800" u="none" cap="none" strike="noStrike">
                <a:solidFill>
                  <a:srgbClr val="000000"/>
                </a:solidFill>
                <a:latin typeface="Calibri"/>
                <a:ea typeface="Calibri"/>
                <a:cs typeface="Calibri"/>
                <a:sym typeface="Calibri"/>
              </a:rPr>
              <a:t>(logically) centralized control and configuration management often in  private/public cloud</a:t>
            </a:r>
            <a:endParaRPr/>
          </a:p>
          <a:p>
            <a:pPr indent="-339725" lvl="0" marL="457200" marR="0" rtl="0" algn="l">
              <a:lnSpc>
                <a:spcPct val="100000"/>
              </a:lnSpc>
              <a:spcBef>
                <a:spcPts val="600"/>
              </a:spcBef>
              <a:spcAft>
                <a:spcPts val="0"/>
              </a:spcAft>
              <a:buClr>
                <a:srgbClr val="0000A8"/>
              </a:buClr>
              <a:buSzPts val="2800"/>
              <a:buFont typeface="Noto Sans Symbols"/>
              <a:buChar char="▪"/>
            </a:pPr>
            <a:r>
              <a:rPr b="0" i="0" lang="en-US" sz="2800" u="none" cap="none" strike="noStrike">
                <a:solidFill>
                  <a:srgbClr val="0013A3"/>
                </a:solidFill>
                <a:latin typeface="Calibri"/>
                <a:ea typeface="Calibri"/>
                <a:cs typeface="Calibri"/>
                <a:sym typeface="Calibri"/>
              </a:rPr>
              <a:t>network functions virtualization (NFV): </a:t>
            </a:r>
            <a:r>
              <a:rPr b="0" i="0" lang="en-US" sz="2800" u="none" cap="none" strike="noStrike">
                <a:solidFill>
                  <a:srgbClr val="000000"/>
                </a:solidFill>
                <a:latin typeface="Calibri"/>
                <a:ea typeface="Calibri"/>
                <a:cs typeface="Calibri"/>
                <a:sym typeface="Calibri"/>
              </a:rPr>
              <a:t>programmable services over white box  networking, computation, storage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45">
                                            <p:txEl>
                                              <p:pRg end="0" st="0"/>
                                            </p:txEl>
                                          </p:spTgt>
                                        </p:tgtEl>
                                        <p:attrNameLst>
                                          <p:attrName>style.visibility</p:attrName>
                                        </p:attrNameLst>
                                      </p:cBhvr>
                                      <p:to>
                                        <p:strVal val="visible"/>
                                      </p:to>
                                    </p:set>
                                    <p:animEffect filter="fade" transition="in">
                                      <p:cBhvr>
                                        <p:cTn dur="500"/>
                                        <p:tgtEl>
                                          <p:spTgt spid="654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45">
                                            <p:txEl>
                                              <p:pRg end="1" st="1"/>
                                            </p:txEl>
                                          </p:spTgt>
                                        </p:tgtEl>
                                        <p:attrNameLst>
                                          <p:attrName>style.visibility</p:attrName>
                                        </p:attrNameLst>
                                      </p:cBhvr>
                                      <p:to>
                                        <p:strVal val="visible"/>
                                      </p:to>
                                    </p:set>
                                    <p:animEffect filter="fade" transition="in">
                                      <p:cBhvr>
                                        <p:cTn dur="500"/>
                                        <p:tgtEl>
                                          <p:spTgt spid="654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45">
                                            <p:txEl>
                                              <p:pRg end="2" st="2"/>
                                            </p:txEl>
                                          </p:spTgt>
                                        </p:tgtEl>
                                        <p:attrNameLst>
                                          <p:attrName>style.visibility</p:attrName>
                                        </p:attrNameLst>
                                      </p:cBhvr>
                                      <p:to>
                                        <p:strVal val="visible"/>
                                      </p:to>
                                    </p:set>
                                    <p:animEffect filter="fade" transition="in">
                                      <p:cBhvr>
                                        <p:cTn dur="500"/>
                                        <p:tgtEl>
                                          <p:spTgt spid="654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45">
                                            <p:txEl>
                                              <p:pRg end="3" st="3"/>
                                            </p:txEl>
                                          </p:spTgt>
                                        </p:tgtEl>
                                        <p:attrNameLst>
                                          <p:attrName>style.visibility</p:attrName>
                                        </p:attrNameLst>
                                      </p:cBhvr>
                                      <p:to>
                                        <p:strVal val="visible"/>
                                      </p:to>
                                    </p:set>
                                    <p:animEffect filter="fade" transition="in">
                                      <p:cBhvr>
                                        <p:cTn dur="500"/>
                                        <p:tgtEl>
                                          <p:spTgt spid="654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45">
                                            <p:txEl>
                                              <p:pRg end="4" st="4"/>
                                            </p:txEl>
                                          </p:spTgt>
                                        </p:tgtEl>
                                        <p:attrNameLst>
                                          <p:attrName>style.visibility</p:attrName>
                                        </p:attrNameLst>
                                      </p:cBhvr>
                                      <p:to>
                                        <p:strVal val="visible"/>
                                      </p:to>
                                    </p:set>
                                    <p:animEffect filter="fade" transition="in">
                                      <p:cBhvr>
                                        <p:cTn dur="500"/>
                                        <p:tgtEl>
                                          <p:spTgt spid="654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45">
                                            <p:txEl>
                                              <p:pRg end="5" st="5"/>
                                            </p:txEl>
                                          </p:spTgt>
                                        </p:tgtEl>
                                        <p:attrNameLst>
                                          <p:attrName>style.visibility</p:attrName>
                                        </p:attrNameLst>
                                      </p:cBhvr>
                                      <p:to>
                                        <p:strVal val="visible"/>
                                      </p:to>
                                    </p:set>
                                    <p:animEffect filter="fade" transition="in">
                                      <p:cBhvr>
                                        <p:cTn dur="500"/>
                                        <p:tgtEl>
                                          <p:spTgt spid="654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6545">
                                            <p:txEl>
                                              <p:pRg end="6" st="6"/>
                                            </p:txEl>
                                          </p:spTgt>
                                        </p:tgtEl>
                                        <p:attrNameLst>
                                          <p:attrName>style.visibility</p:attrName>
                                        </p:attrNameLst>
                                      </p:cBhvr>
                                      <p:to>
                                        <p:strVal val="visible"/>
                                      </p:to>
                                    </p:set>
                                    <p:animEffect filter="fade" transition="in">
                                      <p:cBhvr>
                                        <p:cTn dur="500"/>
                                        <p:tgtEl>
                                          <p:spTgt spid="654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0" name="Shape 6550"/>
        <p:cNvGrpSpPr/>
        <p:nvPr/>
      </p:nvGrpSpPr>
      <p:grpSpPr>
        <a:xfrm>
          <a:off x="0" y="0"/>
          <a:ext cx="0" cy="0"/>
          <a:chOff x="0" y="0"/>
          <a:chExt cx="0" cy="0"/>
        </a:xfrm>
      </p:grpSpPr>
      <p:sp>
        <p:nvSpPr>
          <p:cNvPr id="6551" name="Google Shape;6551;p98"/>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The IP hourglass</a:t>
            </a:r>
            <a:endParaRPr/>
          </a:p>
        </p:txBody>
      </p:sp>
      <p:grpSp>
        <p:nvGrpSpPr>
          <p:cNvPr id="6552" name="Google Shape;6552;p98"/>
          <p:cNvGrpSpPr/>
          <p:nvPr/>
        </p:nvGrpSpPr>
        <p:grpSpPr>
          <a:xfrm>
            <a:off x="4090857" y="1806499"/>
            <a:ext cx="3614635" cy="3698754"/>
            <a:chOff x="638638" y="3966449"/>
            <a:chExt cx="2486251" cy="2981899"/>
          </a:xfrm>
        </p:grpSpPr>
        <p:sp>
          <p:nvSpPr>
            <p:cNvPr id="6553" name="Google Shape;6553;p98"/>
            <p:cNvSpPr/>
            <p:nvPr/>
          </p:nvSpPr>
          <p:spPr>
            <a:xfrm>
              <a:off x="698244" y="3966449"/>
              <a:ext cx="850271" cy="2960494"/>
            </a:xfrm>
            <a:custGeom>
              <a:rect b="b" l="l" r="r" t="t"/>
              <a:pathLst>
                <a:path extrusionOk="0" h="5030587" w="1475374">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no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6554" name="Google Shape;6554;p98"/>
            <p:cNvSpPr/>
            <p:nvPr/>
          </p:nvSpPr>
          <p:spPr>
            <a:xfrm flipH="1">
              <a:off x="2208181" y="3968317"/>
              <a:ext cx="848879" cy="2945546"/>
            </a:xfrm>
            <a:custGeom>
              <a:rect b="b" l="l" r="r" t="t"/>
              <a:pathLst>
                <a:path extrusionOk="0" h="5005187" w="1472959">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no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nvGrpSpPr>
            <p:cNvPr id="6555" name="Google Shape;6555;p98"/>
            <p:cNvGrpSpPr/>
            <p:nvPr/>
          </p:nvGrpSpPr>
          <p:grpSpPr>
            <a:xfrm>
              <a:off x="638638" y="3975358"/>
              <a:ext cx="2477214" cy="120420"/>
              <a:chOff x="551293" y="7597774"/>
              <a:chExt cx="4298417" cy="204622"/>
            </a:xfrm>
          </p:grpSpPr>
          <p:sp>
            <p:nvSpPr>
              <p:cNvPr id="6556" name="Google Shape;6556;p98"/>
              <p:cNvSpPr/>
              <p:nvPr/>
            </p:nvSpPr>
            <p:spPr>
              <a:xfrm>
                <a:off x="669925" y="7597775"/>
                <a:ext cx="4064730" cy="204621"/>
              </a:xfrm>
              <a:prstGeom prst="rect">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nvGrpSpPr>
              <p:cNvPr id="6557" name="Google Shape;6557;p98"/>
              <p:cNvGrpSpPr/>
              <p:nvPr/>
            </p:nvGrpSpPr>
            <p:grpSpPr>
              <a:xfrm>
                <a:off x="551293" y="7597774"/>
                <a:ext cx="360960" cy="204621"/>
                <a:chOff x="551293" y="7597774"/>
                <a:chExt cx="360960" cy="204621"/>
              </a:xfrm>
            </p:grpSpPr>
            <p:sp>
              <p:nvSpPr>
                <p:cNvPr id="6558" name="Google Shape;6558;p98"/>
                <p:cNvSpPr/>
                <p:nvPr/>
              </p:nvSpPr>
              <p:spPr>
                <a:xfrm>
                  <a:off x="551293" y="7597774"/>
                  <a:ext cx="201182" cy="204621"/>
                </a:xfrm>
                <a:prstGeom prst="ellipse">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6559" name="Google Shape;6559;p98"/>
                <p:cNvSpPr/>
                <p:nvPr/>
              </p:nvSpPr>
              <p:spPr>
                <a:xfrm rot="5400000">
                  <a:off x="710751" y="7569338"/>
                  <a:ext cx="142860" cy="2601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grpSp>
            <p:nvGrpSpPr>
              <p:cNvPr id="6560" name="Google Shape;6560;p98"/>
              <p:cNvGrpSpPr/>
              <p:nvPr/>
            </p:nvGrpSpPr>
            <p:grpSpPr>
              <a:xfrm flipH="1">
                <a:off x="4488749" y="7597775"/>
                <a:ext cx="360961" cy="204621"/>
                <a:chOff x="551293" y="7597774"/>
                <a:chExt cx="360962" cy="204621"/>
              </a:xfrm>
            </p:grpSpPr>
            <p:sp>
              <p:nvSpPr>
                <p:cNvPr id="6561" name="Google Shape;6561;p98"/>
                <p:cNvSpPr/>
                <p:nvPr/>
              </p:nvSpPr>
              <p:spPr>
                <a:xfrm>
                  <a:off x="551293" y="7597774"/>
                  <a:ext cx="201182" cy="204621"/>
                </a:xfrm>
                <a:prstGeom prst="ellipse">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6562" name="Google Shape;6562;p98"/>
                <p:cNvSpPr/>
                <p:nvPr/>
              </p:nvSpPr>
              <p:spPr>
                <a:xfrm rot="5400000">
                  <a:off x="712127" y="7566745"/>
                  <a:ext cx="140106" cy="26014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grpSp>
        <p:cxnSp>
          <p:nvCxnSpPr>
            <p:cNvPr id="6563" name="Google Shape;6563;p98"/>
            <p:cNvCxnSpPr/>
            <p:nvPr/>
          </p:nvCxnSpPr>
          <p:spPr>
            <a:xfrm>
              <a:off x="1363009" y="5119694"/>
              <a:ext cx="1037440" cy="0"/>
            </a:xfrm>
            <a:prstGeom prst="straightConnector1">
              <a:avLst/>
            </a:prstGeom>
            <a:noFill/>
            <a:ln cap="flat" cmpd="sng" w="38100">
              <a:solidFill>
                <a:srgbClr val="000090"/>
              </a:solidFill>
              <a:prstDash val="solid"/>
              <a:miter lim="800000"/>
              <a:headEnd len="sm" w="sm" type="none"/>
              <a:tailEnd len="sm" w="sm" type="none"/>
            </a:ln>
          </p:spPr>
        </p:cxnSp>
        <p:cxnSp>
          <p:nvCxnSpPr>
            <p:cNvPr id="6564" name="Google Shape;6564;p98"/>
            <p:cNvCxnSpPr/>
            <p:nvPr/>
          </p:nvCxnSpPr>
          <p:spPr>
            <a:xfrm>
              <a:off x="864736" y="4572767"/>
              <a:ext cx="2029754" cy="0"/>
            </a:xfrm>
            <a:prstGeom prst="straightConnector1">
              <a:avLst/>
            </a:prstGeom>
            <a:noFill/>
            <a:ln cap="flat" cmpd="sng" w="38100">
              <a:solidFill>
                <a:srgbClr val="000090"/>
              </a:solidFill>
              <a:prstDash val="solid"/>
              <a:miter lim="800000"/>
              <a:headEnd len="sm" w="sm" type="none"/>
              <a:tailEnd len="sm" w="sm" type="none"/>
            </a:ln>
          </p:spPr>
        </p:cxnSp>
        <p:cxnSp>
          <p:nvCxnSpPr>
            <p:cNvPr id="6565" name="Google Shape;6565;p98"/>
            <p:cNvCxnSpPr/>
            <p:nvPr/>
          </p:nvCxnSpPr>
          <p:spPr>
            <a:xfrm>
              <a:off x="904423" y="6258602"/>
              <a:ext cx="1951641" cy="0"/>
            </a:xfrm>
            <a:prstGeom prst="straightConnector1">
              <a:avLst/>
            </a:prstGeom>
            <a:noFill/>
            <a:ln cap="flat" cmpd="sng" w="38100">
              <a:solidFill>
                <a:srgbClr val="000090"/>
              </a:solidFill>
              <a:prstDash val="solid"/>
              <a:miter lim="800000"/>
              <a:headEnd len="sm" w="sm" type="none"/>
              <a:tailEnd len="sm" w="sm" type="none"/>
            </a:ln>
          </p:spPr>
        </p:cxnSp>
        <p:cxnSp>
          <p:nvCxnSpPr>
            <p:cNvPr id="6566" name="Google Shape;6566;p98"/>
            <p:cNvCxnSpPr/>
            <p:nvPr/>
          </p:nvCxnSpPr>
          <p:spPr>
            <a:xfrm>
              <a:off x="1336990" y="5748580"/>
              <a:ext cx="1083587" cy="0"/>
            </a:xfrm>
            <a:prstGeom prst="straightConnector1">
              <a:avLst/>
            </a:prstGeom>
            <a:noFill/>
            <a:ln cap="flat" cmpd="sng" w="38100">
              <a:solidFill>
                <a:srgbClr val="000090"/>
              </a:solidFill>
              <a:prstDash val="solid"/>
              <a:miter lim="800000"/>
              <a:headEnd len="sm" w="sm" type="none"/>
              <a:tailEnd len="sm" w="sm" type="none"/>
            </a:ln>
          </p:spPr>
        </p:cxnSp>
        <p:sp>
          <p:nvSpPr>
            <p:cNvPr id="6567" name="Google Shape;6567;p98"/>
            <p:cNvSpPr txBox="1"/>
            <p:nvPr/>
          </p:nvSpPr>
          <p:spPr>
            <a:xfrm>
              <a:off x="1701671" y="5248774"/>
              <a:ext cx="316664" cy="421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IP</a:t>
              </a:r>
              <a:endParaRPr/>
            </a:p>
          </p:txBody>
        </p:sp>
        <p:sp>
          <p:nvSpPr>
            <p:cNvPr id="6568" name="Google Shape;6568;p98"/>
            <p:cNvSpPr txBox="1"/>
            <p:nvPr/>
          </p:nvSpPr>
          <p:spPr>
            <a:xfrm>
              <a:off x="1317827" y="4665231"/>
              <a:ext cx="557470" cy="421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TCP </a:t>
              </a:r>
              <a:endParaRPr/>
            </a:p>
          </p:txBody>
        </p:sp>
        <p:sp>
          <p:nvSpPr>
            <p:cNvPr id="6569" name="Google Shape;6569;p98"/>
            <p:cNvSpPr txBox="1"/>
            <p:nvPr/>
          </p:nvSpPr>
          <p:spPr>
            <a:xfrm>
              <a:off x="1921463" y="4672273"/>
              <a:ext cx="565850" cy="421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UDP</a:t>
              </a:r>
              <a:endParaRPr/>
            </a:p>
          </p:txBody>
        </p:sp>
        <p:sp>
          <p:nvSpPr>
            <p:cNvPr id="6570" name="Google Shape;6570;p98"/>
            <p:cNvSpPr txBox="1"/>
            <p:nvPr/>
          </p:nvSpPr>
          <p:spPr>
            <a:xfrm>
              <a:off x="929163" y="4095202"/>
              <a:ext cx="503223"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HTTP</a:t>
              </a:r>
              <a:endParaRPr/>
            </a:p>
          </p:txBody>
        </p:sp>
        <p:sp>
          <p:nvSpPr>
            <p:cNvPr id="6571" name="Google Shape;6571;p98"/>
            <p:cNvSpPr txBox="1"/>
            <p:nvPr/>
          </p:nvSpPr>
          <p:spPr>
            <a:xfrm>
              <a:off x="1538498" y="4104718"/>
              <a:ext cx="537183"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SMTP</a:t>
              </a:r>
              <a:endParaRPr/>
            </a:p>
          </p:txBody>
        </p:sp>
        <p:sp>
          <p:nvSpPr>
            <p:cNvPr id="6572" name="Google Shape;6572;p98"/>
            <p:cNvSpPr txBox="1"/>
            <p:nvPr/>
          </p:nvSpPr>
          <p:spPr>
            <a:xfrm>
              <a:off x="1222850" y="4267665"/>
              <a:ext cx="497490"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QUIC</a:t>
              </a:r>
              <a:endParaRPr/>
            </a:p>
          </p:txBody>
        </p:sp>
        <p:sp>
          <p:nvSpPr>
            <p:cNvPr id="6573" name="Google Shape;6573;p98"/>
            <p:cNvSpPr txBox="1"/>
            <p:nvPr/>
          </p:nvSpPr>
          <p:spPr>
            <a:xfrm>
              <a:off x="1867426" y="4272536"/>
              <a:ext cx="526863"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DASH</a:t>
              </a:r>
              <a:endParaRPr/>
            </a:p>
          </p:txBody>
        </p:sp>
        <p:sp>
          <p:nvSpPr>
            <p:cNvPr id="6574" name="Google Shape;6574;p98"/>
            <p:cNvSpPr txBox="1"/>
            <p:nvPr/>
          </p:nvSpPr>
          <p:spPr>
            <a:xfrm>
              <a:off x="2165480" y="4095316"/>
              <a:ext cx="398741"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RTP</a:t>
              </a:r>
              <a:endParaRPr/>
            </a:p>
          </p:txBody>
        </p:sp>
        <p:sp>
          <p:nvSpPr>
            <p:cNvPr id="6575" name="Google Shape;6575;p98"/>
            <p:cNvSpPr txBox="1"/>
            <p:nvPr/>
          </p:nvSpPr>
          <p:spPr>
            <a:xfrm>
              <a:off x="2555094" y="4099819"/>
              <a:ext cx="352734" cy="421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p:txBody>
        </p:sp>
        <p:grpSp>
          <p:nvGrpSpPr>
            <p:cNvPr id="6576" name="Google Shape;6576;p98"/>
            <p:cNvGrpSpPr/>
            <p:nvPr/>
          </p:nvGrpSpPr>
          <p:grpSpPr>
            <a:xfrm>
              <a:off x="647675" y="6827928"/>
              <a:ext cx="2477214" cy="120420"/>
              <a:chOff x="551293" y="7597774"/>
              <a:chExt cx="4298417" cy="204622"/>
            </a:xfrm>
          </p:grpSpPr>
          <p:sp>
            <p:nvSpPr>
              <p:cNvPr id="6577" name="Google Shape;6577;p98"/>
              <p:cNvSpPr/>
              <p:nvPr/>
            </p:nvSpPr>
            <p:spPr>
              <a:xfrm>
                <a:off x="669925" y="7597775"/>
                <a:ext cx="4064730" cy="204621"/>
              </a:xfrm>
              <a:prstGeom prst="rect">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nvGrpSpPr>
              <p:cNvPr id="6578" name="Google Shape;6578;p98"/>
              <p:cNvGrpSpPr/>
              <p:nvPr/>
            </p:nvGrpSpPr>
            <p:grpSpPr>
              <a:xfrm>
                <a:off x="551293" y="7597774"/>
                <a:ext cx="360959" cy="204621"/>
                <a:chOff x="551293" y="7597774"/>
                <a:chExt cx="360959" cy="204621"/>
              </a:xfrm>
            </p:grpSpPr>
            <p:sp>
              <p:nvSpPr>
                <p:cNvPr id="6579" name="Google Shape;6579;p98"/>
                <p:cNvSpPr/>
                <p:nvPr/>
              </p:nvSpPr>
              <p:spPr>
                <a:xfrm>
                  <a:off x="551293" y="7597774"/>
                  <a:ext cx="201182" cy="204621"/>
                </a:xfrm>
                <a:prstGeom prst="ellipse">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6580" name="Google Shape;6580;p98"/>
                <p:cNvSpPr/>
                <p:nvPr/>
              </p:nvSpPr>
              <p:spPr>
                <a:xfrm rot="5400000">
                  <a:off x="712127" y="7567955"/>
                  <a:ext cx="140106" cy="2601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grpSp>
            <p:nvGrpSpPr>
              <p:cNvPr id="6581" name="Google Shape;6581;p98"/>
              <p:cNvGrpSpPr/>
              <p:nvPr/>
            </p:nvGrpSpPr>
            <p:grpSpPr>
              <a:xfrm flipH="1">
                <a:off x="4488749" y="7597775"/>
                <a:ext cx="360961" cy="204621"/>
                <a:chOff x="551293" y="7597774"/>
                <a:chExt cx="360962" cy="204621"/>
              </a:xfrm>
            </p:grpSpPr>
            <p:sp>
              <p:nvSpPr>
                <p:cNvPr id="6582" name="Google Shape;6582;p98"/>
                <p:cNvSpPr/>
                <p:nvPr/>
              </p:nvSpPr>
              <p:spPr>
                <a:xfrm>
                  <a:off x="551293" y="7597774"/>
                  <a:ext cx="201182" cy="204621"/>
                </a:xfrm>
                <a:prstGeom prst="ellipse">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6583" name="Google Shape;6583;p98"/>
                <p:cNvSpPr/>
                <p:nvPr/>
              </p:nvSpPr>
              <p:spPr>
                <a:xfrm rot="5400000">
                  <a:off x="712127" y="7572322"/>
                  <a:ext cx="140106" cy="26014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grpSp>
        <p:sp>
          <p:nvSpPr>
            <p:cNvPr id="6584" name="Google Shape;6584;p98"/>
            <p:cNvSpPr txBox="1"/>
            <p:nvPr/>
          </p:nvSpPr>
          <p:spPr>
            <a:xfrm>
              <a:off x="1260427" y="5749165"/>
              <a:ext cx="843878" cy="2977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Ethernet</a:t>
              </a:r>
              <a:endParaRPr b="0" i="0" sz="2000" u="none" cap="none" strike="noStrike">
                <a:solidFill>
                  <a:srgbClr val="000000"/>
                </a:solidFill>
                <a:latin typeface="Calibri"/>
                <a:ea typeface="Calibri"/>
                <a:cs typeface="Calibri"/>
                <a:sym typeface="Calibri"/>
              </a:endParaRPr>
            </a:p>
          </p:txBody>
        </p:sp>
        <p:sp>
          <p:nvSpPr>
            <p:cNvPr id="6585" name="Google Shape;6585;p98"/>
            <p:cNvSpPr txBox="1"/>
            <p:nvPr/>
          </p:nvSpPr>
          <p:spPr>
            <a:xfrm>
              <a:off x="1474067" y="5962529"/>
              <a:ext cx="556746" cy="2977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WiFi</a:t>
              </a:r>
              <a:endParaRPr b="0" i="0" sz="2000" u="none" cap="none" strike="noStrike">
                <a:solidFill>
                  <a:srgbClr val="000000"/>
                </a:solidFill>
                <a:latin typeface="Calibri"/>
                <a:ea typeface="Calibri"/>
                <a:cs typeface="Calibri"/>
                <a:sym typeface="Calibri"/>
              </a:endParaRPr>
            </a:p>
          </p:txBody>
        </p:sp>
        <p:sp>
          <p:nvSpPr>
            <p:cNvPr id="6586" name="Google Shape;6586;p98"/>
            <p:cNvSpPr txBox="1"/>
            <p:nvPr/>
          </p:nvSpPr>
          <p:spPr>
            <a:xfrm>
              <a:off x="1841467" y="5962479"/>
              <a:ext cx="818760" cy="2977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Bluetooth</a:t>
              </a:r>
              <a:endParaRPr b="0" i="0" sz="2000" u="none" cap="none" strike="noStrike">
                <a:solidFill>
                  <a:srgbClr val="000000"/>
                </a:solidFill>
                <a:latin typeface="Calibri"/>
                <a:ea typeface="Calibri"/>
                <a:cs typeface="Calibri"/>
                <a:sym typeface="Calibri"/>
              </a:endParaRPr>
            </a:p>
          </p:txBody>
        </p:sp>
        <p:sp>
          <p:nvSpPr>
            <p:cNvPr id="6587" name="Google Shape;6587;p98"/>
            <p:cNvSpPr txBox="1"/>
            <p:nvPr/>
          </p:nvSpPr>
          <p:spPr>
            <a:xfrm>
              <a:off x="1889184" y="5749647"/>
              <a:ext cx="414591" cy="2977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PPP</a:t>
              </a:r>
              <a:endParaRPr b="0" i="0" sz="2000" u="none" cap="none" strike="noStrike">
                <a:solidFill>
                  <a:srgbClr val="000000"/>
                </a:solidFill>
                <a:latin typeface="Calibri"/>
                <a:ea typeface="Calibri"/>
                <a:cs typeface="Calibri"/>
                <a:sym typeface="Calibri"/>
              </a:endParaRPr>
            </a:p>
          </p:txBody>
        </p:sp>
        <p:sp>
          <p:nvSpPr>
            <p:cNvPr id="6588" name="Google Shape;6588;p98"/>
            <p:cNvSpPr txBox="1"/>
            <p:nvPr/>
          </p:nvSpPr>
          <p:spPr>
            <a:xfrm>
              <a:off x="1065185" y="5963701"/>
              <a:ext cx="526455" cy="2977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PDCP</a:t>
              </a:r>
              <a:endParaRPr b="0" i="0" sz="2000" u="none" cap="none" strike="noStrike">
                <a:solidFill>
                  <a:srgbClr val="000000"/>
                </a:solidFill>
                <a:latin typeface="Calibri"/>
                <a:ea typeface="Calibri"/>
                <a:cs typeface="Calibri"/>
                <a:sym typeface="Calibri"/>
              </a:endParaRPr>
            </a:p>
          </p:txBody>
        </p:sp>
        <p:sp>
          <p:nvSpPr>
            <p:cNvPr id="6589" name="Google Shape;6589;p98"/>
            <p:cNvSpPr txBox="1"/>
            <p:nvPr/>
          </p:nvSpPr>
          <p:spPr>
            <a:xfrm>
              <a:off x="2174516" y="5708035"/>
              <a:ext cx="352734" cy="421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p:txBody>
        </p:sp>
        <p:sp>
          <p:nvSpPr>
            <p:cNvPr id="6590" name="Google Shape;6590;p98"/>
            <p:cNvSpPr txBox="1"/>
            <p:nvPr/>
          </p:nvSpPr>
          <p:spPr>
            <a:xfrm>
              <a:off x="1050427" y="6388801"/>
              <a:ext cx="1818080"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copper   radio   fiber</a:t>
              </a:r>
              <a:endParaRPr b="0" i="0" sz="2400" u="none" cap="none" strike="noStrike">
                <a:solidFill>
                  <a:srgbClr val="000000"/>
                </a:solidFill>
                <a:latin typeface="Calibri"/>
                <a:ea typeface="Calibri"/>
                <a:cs typeface="Calibri"/>
                <a:sym typeface="Calibri"/>
              </a:endParaRPr>
            </a:p>
          </p:txBody>
        </p:sp>
      </p:grpSp>
      <p:grpSp>
        <p:nvGrpSpPr>
          <p:cNvPr id="6591" name="Google Shape;6591;p98"/>
          <p:cNvGrpSpPr/>
          <p:nvPr/>
        </p:nvGrpSpPr>
        <p:grpSpPr>
          <a:xfrm>
            <a:off x="814038" y="2315737"/>
            <a:ext cx="4705817" cy="2677656"/>
            <a:chOff x="814038" y="2315737"/>
            <a:chExt cx="4705817" cy="2677656"/>
          </a:xfrm>
        </p:grpSpPr>
        <p:sp>
          <p:nvSpPr>
            <p:cNvPr id="6592" name="Google Shape;6592;p98"/>
            <p:cNvSpPr txBox="1"/>
            <p:nvPr/>
          </p:nvSpPr>
          <p:spPr>
            <a:xfrm>
              <a:off x="814038" y="2315737"/>
              <a:ext cx="3300761"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Calibri"/>
                <a:buNone/>
              </a:pPr>
              <a:r>
                <a:rPr b="0" i="0" lang="en-US" sz="2400" u="none" cap="none" strike="noStrike">
                  <a:solidFill>
                    <a:srgbClr val="C00000"/>
                  </a:solidFill>
                  <a:latin typeface="Calibri"/>
                  <a:ea typeface="Calibri"/>
                  <a:cs typeface="Calibri"/>
                  <a:sym typeface="Calibri"/>
                </a:rPr>
                <a:t>Internet’s “thin waist”: </a:t>
              </a:r>
              <a:endParaRPr/>
            </a:p>
            <a:p>
              <a:pPr indent="-342900" lvl="0" marL="342900" marR="0" rtl="0" algn="l">
                <a:lnSpc>
                  <a:spcPct val="100000"/>
                </a:lnSpc>
                <a:spcBef>
                  <a:spcPts val="0"/>
                </a:spcBef>
                <a:spcAft>
                  <a:spcPts val="0"/>
                </a:spcAft>
                <a:buClr>
                  <a:srgbClr val="0000A8"/>
                </a:buClr>
                <a:buSzPts val="2400"/>
                <a:buFont typeface="Noto Sans Symbols"/>
                <a:buChar char="▪"/>
              </a:pPr>
              <a:r>
                <a:rPr b="0" i="1" lang="en-US" sz="2400" u="none" cap="none" strike="noStrike">
                  <a:solidFill>
                    <a:srgbClr val="000000"/>
                  </a:solidFill>
                  <a:latin typeface="Calibri"/>
                  <a:ea typeface="Calibri"/>
                  <a:cs typeface="Calibri"/>
                  <a:sym typeface="Calibri"/>
                </a:rPr>
                <a:t>one</a:t>
              </a:r>
              <a:r>
                <a:rPr b="0" i="0" lang="en-US" sz="2400" u="none" cap="none" strike="noStrike">
                  <a:solidFill>
                    <a:srgbClr val="000000"/>
                  </a:solidFill>
                  <a:latin typeface="Calibri"/>
                  <a:ea typeface="Calibri"/>
                  <a:cs typeface="Calibri"/>
                  <a:sym typeface="Calibri"/>
                </a:rPr>
                <a:t> network layer protocol: IP </a:t>
              </a:r>
              <a:endParaRPr/>
            </a:p>
            <a:p>
              <a:pPr indent="-342900" lvl="0" marL="342900" marR="0" rtl="0" algn="l">
                <a:lnSpc>
                  <a:spcPct val="100000"/>
                </a:lnSpc>
                <a:spcBef>
                  <a:spcPts val="0"/>
                </a:spcBef>
                <a:spcAft>
                  <a:spcPts val="0"/>
                </a:spcAft>
                <a:buClr>
                  <a:srgbClr val="0000A8"/>
                </a:buClr>
                <a:buSzPts val="2400"/>
                <a:buFont typeface="Noto Sans Symbols"/>
                <a:buChar char="▪"/>
              </a:pPr>
              <a:r>
                <a:rPr b="0" i="1" lang="en-US" sz="2400" u="none" cap="none" strike="noStrike">
                  <a:solidFill>
                    <a:srgbClr val="000000"/>
                  </a:solidFill>
                  <a:latin typeface="Calibri"/>
                  <a:ea typeface="Calibri"/>
                  <a:cs typeface="Calibri"/>
                  <a:sym typeface="Calibri"/>
                </a:rPr>
                <a:t>must</a:t>
              </a:r>
              <a:r>
                <a:rPr b="0" i="0" lang="en-US" sz="2400" u="none" cap="none" strike="noStrike">
                  <a:solidFill>
                    <a:srgbClr val="000000"/>
                  </a:solidFill>
                  <a:latin typeface="Calibri"/>
                  <a:ea typeface="Calibri"/>
                  <a:cs typeface="Calibri"/>
                  <a:sym typeface="Calibri"/>
                </a:rPr>
                <a:t> be implemented by every (billions) of Internet-connected devices</a:t>
              </a:r>
              <a:endParaRPr/>
            </a:p>
          </p:txBody>
        </p:sp>
        <p:cxnSp>
          <p:nvCxnSpPr>
            <p:cNvPr id="6593" name="Google Shape;6593;p98"/>
            <p:cNvCxnSpPr/>
            <p:nvPr/>
          </p:nvCxnSpPr>
          <p:spPr>
            <a:xfrm>
              <a:off x="4103650" y="3657601"/>
              <a:ext cx="1416205" cy="0"/>
            </a:xfrm>
            <a:prstGeom prst="straightConnector1">
              <a:avLst/>
            </a:prstGeom>
            <a:noFill/>
            <a:ln cap="flat" cmpd="sng" w="31750">
              <a:solidFill>
                <a:srgbClr val="C00000"/>
              </a:solidFill>
              <a:prstDash val="solid"/>
              <a:miter lim="800000"/>
              <a:headEnd len="sm" w="sm" type="none"/>
              <a:tailEnd len="sm" w="sm" type="none"/>
            </a:ln>
          </p:spPr>
        </p:cxnSp>
      </p:grpSp>
      <p:grpSp>
        <p:nvGrpSpPr>
          <p:cNvPr id="6594" name="Google Shape;6594;p98"/>
          <p:cNvGrpSpPr/>
          <p:nvPr/>
        </p:nvGrpSpPr>
        <p:grpSpPr>
          <a:xfrm>
            <a:off x="6761019" y="2397851"/>
            <a:ext cx="5180585" cy="2520510"/>
            <a:chOff x="6761019" y="2397851"/>
            <a:chExt cx="5180585" cy="2520510"/>
          </a:xfrm>
        </p:grpSpPr>
        <p:sp>
          <p:nvSpPr>
            <p:cNvPr id="6595" name="Google Shape;6595;p98"/>
            <p:cNvSpPr txBox="1"/>
            <p:nvPr/>
          </p:nvSpPr>
          <p:spPr>
            <a:xfrm>
              <a:off x="9309916" y="2397851"/>
              <a:ext cx="2631688"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A8"/>
                </a:buClr>
                <a:buSzPts val="2800"/>
                <a:buFont typeface="Calibri"/>
                <a:buNone/>
              </a:pPr>
              <a:r>
                <a:rPr b="0" i="1" lang="en-US" sz="2800" u="none" cap="none" strike="noStrike">
                  <a:solidFill>
                    <a:srgbClr val="0000A8"/>
                  </a:solidFill>
                  <a:latin typeface="Calibri"/>
                  <a:ea typeface="Calibri"/>
                  <a:cs typeface="Calibri"/>
                  <a:sym typeface="Calibri"/>
                </a:rPr>
                <a:t>many</a:t>
              </a:r>
              <a:r>
                <a:rPr b="0" i="0" lang="en-US" sz="2800" u="none" cap="none" strike="noStrike">
                  <a:solidFill>
                    <a:srgbClr val="000000"/>
                  </a:solidFill>
                  <a:latin typeface="Calibri"/>
                  <a:ea typeface="Calibri"/>
                  <a:cs typeface="Calibri"/>
                  <a:sym typeface="Calibri"/>
                </a:rPr>
                <a:t> protocols in physical, link, transport, and application layers </a:t>
              </a:r>
              <a:endParaRPr/>
            </a:p>
          </p:txBody>
        </p:sp>
        <p:grpSp>
          <p:nvGrpSpPr>
            <p:cNvPr id="6596" name="Google Shape;6596;p98"/>
            <p:cNvGrpSpPr/>
            <p:nvPr/>
          </p:nvGrpSpPr>
          <p:grpSpPr>
            <a:xfrm>
              <a:off x="7232069" y="2410687"/>
              <a:ext cx="2036621" cy="2507674"/>
              <a:chOff x="7315200" y="2521527"/>
              <a:chExt cx="1427018" cy="2507674"/>
            </a:xfrm>
          </p:grpSpPr>
          <p:cxnSp>
            <p:nvCxnSpPr>
              <p:cNvPr id="6597" name="Google Shape;6597;p98"/>
              <p:cNvCxnSpPr/>
              <p:nvPr/>
            </p:nvCxnSpPr>
            <p:spPr>
              <a:xfrm flipH="1" rot="10800000">
                <a:off x="7329055" y="3768436"/>
                <a:ext cx="1413163" cy="1260765"/>
              </a:xfrm>
              <a:prstGeom prst="straightConnector1">
                <a:avLst/>
              </a:prstGeom>
              <a:noFill/>
              <a:ln cap="flat" cmpd="sng" w="25400">
                <a:solidFill>
                  <a:srgbClr val="C00000"/>
                </a:solidFill>
                <a:prstDash val="solid"/>
                <a:miter lim="800000"/>
                <a:headEnd len="sm" w="sm" type="none"/>
                <a:tailEnd len="sm" w="sm" type="none"/>
              </a:ln>
            </p:spPr>
          </p:cxnSp>
          <p:cxnSp>
            <p:nvCxnSpPr>
              <p:cNvPr id="6598" name="Google Shape;6598;p98"/>
              <p:cNvCxnSpPr/>
              <p:nvPr/>
            </p:nvCxnSpPr>
            <p:spPr>
              <a:xfrm rot="10800000">
                <a:off x="7315200" y="2521527"/>
                <a:ext cx="1413163" cy="1260765"/>
              </a:xfrm>
              <a:prstGeom prst="straightConnector1">
                <a:avLst/>
              </a:prstGeom>
              <a:noFill/>
              <a:ln cap="flat" cmpd="sng" w="25400">
                <a:solidFill>
                  <a:srgbClr val="C00000"/>
                </a:solidFill>
                <a:prstDash val="solid"/>
                <a:miter lim="800000"/>
                <a:headEnd len="sm" w="sm" type="none"/>
                <a:tailEnd len="sm" w="sm" type="none"/>
              </a:ln>
            </p:spPr>
          </p:cxnSp>
        </p:grpSp>
        <p:cxnSp>
          <p:nvCxnSpPr>
            <p:cNvPr id="6599" name="Google Shape;6599;p98"/>
            <p:cNvCxnSpPr/>
            <p:nvPr/>
          </p:nvCxnSpPr>
          <p:spPr>
            <a:xfrm rot="10800000">
              <a:off x="6788728" y="2978728"/>
              <a:ext cx="2466108" cy="678872"/>
            </a:xfrm>
            <a:prstGeom prst="straightConnector1">
              <a:avLst/>
            </a:prstGeom>
            <a:noFill/>
            <a:ln cap="flat" cmpd="sng" w="25400">
              <a:solidFill>
                <a:srgbClr val="C00000"/>
              </a:solidFill>
              <a:prstDash val="solid"/>
              <a:miter lim="800000"/>
              <a:headEnd len="sm" w="sm" type="none"/>
              <a:tailEnd len="sm" w="sm" type="none"/>
            </a:ln>
          </p:spPr>
        </p:cxnSp>
        <p:cxnSp>
          <p:nvCxnSpPr>
            <p:cNvPr id="6600" name="Google Shape;6600;p98"/>
            <p:cNvCxnSpPr/>
            <p:nvPr/>
          </p:nvCxnSpPr>
          <p:spPr>
            <a:xfrm flipH="1">
              <a:off x="6761019" y="3671455"/>
              <a:ext cx="2466108" cy="678872"/>
            </a:xfrm>
            <a:prstGeom prst="straightConnector1">
              <a:avLst/>
            </a:prstGeom>
            <a:noFill/>
            <a:ln cap="flat" cmpd="sng" w="25400">
              <a:solidFill>
                <a:srgbClr val="C00000"/>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1"/>
                                        </p:tgtEl>
                                        <p:attrNameLst>
                                          <p:attrName>style.visibility</p:attrName>
                                        </p:attrNameLst>
                                      </p:cBhvr>
                                      <p:to>
                                        <p:strVal val="visible"/>
                                      </p:to>
                                    </p:set>
                                    <p:animEffect filter="fade" transition="in">
                                      <p:cBhvr>
                                        <p:cTn dur="500"/>
                                        <p:tgtEl>
                                          <p:spTgt spid="6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4"/>
                                        </p:tgtEl>
                                        <p:attrNameLst>
                                          <p:attrName>style.visibility</p:attrName>
                                        </p:attrNameLst>
                                      </p:cBhvr>
                                      <p:to>
                                        <p:strVal val="visible"/>
                                      </p:to>
                                    </p:set>
                                    <p:animEffect filter="fade" transition="in">
                                      <p:cBhvr>
                                        <p:cTn dur="500"/>
                                        <p:tgtEl>
                                          <p:spTgt spid="6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5" name="Shape 6605"/>
        <p:cNvGrpSpPr/>
        <p:nvPr/>
      </p:nvGrpSpPr>
      <p:grpSpPr>
        <a:xfrm>
          <a:off x="0" y="0"/>
          <a:ext cx="0" cy="0"/>
          <a:chOff x="0" y="0"/>
          <a:chExt cx="0" cy="0"/>
        </a:xfrm>
      </p:grpSpPr>
      <p:sp>
        <p:nvSpPr>
          <p:cNvPr id="6606" name="Google Shape;6606;p99"/>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The IP hourglass, at middle age</a:t>
            </a:r>
            <a:endParaRPr/>
          </a:p>
        </p:txBody>
      </p:sp>
      <p:grpSp>
        <p:nvGrpSpPr>
          <p:cNvPr id="6607" name="Google Shape;6607;p99"/>
          <p:cNvGrpSpPr/>
          <p:nvPr/>
        </p:nvGrpSpPr>
        <p:grpSpPr>
          <a:xfrm>
            <a:off x="4090857" y="1806499"/>
            <a:ext cx="3614635" cy="3698754"/>
            <a:chOff x="638638" y="3966449"/>
            <a:chExt cx="2486251" cy="2981899"/>
          </a:xfrm>
        </p:grpSpPr>
        <p:sp>
          <p:nvSpPr>
            <p:cNvPr id="6608" name="Google Shape;6608;p99"/>
            <p:cNvSpPr/>
            <p:nvPr/>
          </p:nvSpPr>
          <p:spPr>
            <a:xfrm>
              <a:off x="698244" y="3966449"/>
              <a:ext cx="850271" cy="2960494"/>
            </a:xfrm>
            <a:custGeom>
              <a:rect b="b" l="l" r="r" t="t"/>
              <a:pathLst>
                <a:path extrusionOk="0" h="5030587" w="1475374">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no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sp>
          <p:nvSpPr>
            <p:cNvPr id="6609" name="Google Shape;6609;p99"/>
            <p:cNvSpPr/>
            <p:nvPr/>
          </p:nvSpPr>
          <p:spPr>
            <a:xfrm flipH="1">
              <a:off x="2208181" y="3968317"/>
              <a:ext cx="848879" cy="2945546"/>
            </a:xfrm>
            <a:custGeom>
              <a:rect b="b" l="l" r="r" t="t"/>
              <a:pathLst>
                <a:path extrusionOk="0" h="5005187" w="1472959">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no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t/>
              </a:r>
              <a:endParaRPr b="0" i="0" sz="1600" u="none" cap="none" strike="noStrike">
                <a:solidFill>
                  <a:srgbClr val="000000"/>
                </a:solidFill>
                <a:latin typeface="Calibri"/>
                <a:ea typeface="Calibri"/>
                <a:cs typeface="Calibri"/>
                <a:sym typeface="Calibri"/>
              </a:endParaRPr>
            </a:p>
          </p:txBody>
        </p:sp>
        <p:grpSp>
          <p:nvGrpSpPr>
            <p:cNvPr id="6610" name="Google Shape;6610;p99"/>
            <p:cNvGrpSpPr/>
            <p:nvPr/>
          </p:nvGrpSpPr>
          <p:grpSpPr>
            <a:xfrm>
              <a:off x="638638" y="3975358"/>
              <a:ext cx="2477214" cy="120420"/>
              <a:chOff x="551293" y="7597774"/>
              <a:chExt cx="4298417" cy="204622"/>
            </a:xfrm>
          </p:grpSpPr>
          <p:sp>
            <p:nvSpPr>
              <p:cNvPr id="6611" name="Google Shape;6611;p99"/>
              <p:cNvSpPr/>
              <p:nvPr/>
            </p:nvSpPr>
            <p:spPr>
              <a:xfrm>
                <a:off x="669925" y="7597775"/>
                <a:ext cx="4064730" cy="204621"/>
              </a:xfrm>
              <a:prstGeom prst="rect">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nvGrpSpPr>
              <p:cNvPr id="6612" name="Google Shape;6612;p99"/>
              <p:cNvGrpSpPr/>
              <p:nvPr/>
            </p:nvGrpSpPr>
            <p:grpSpPr>
              <a:xfrm>
                <a:off x="551293" y="7597774"/>
                <a:ext cx="360960" cy="204621"/>
                <a:chOff x="551293" y="7597774"/>
                <a:chExt cx="360960" cy="204621"/>
              </a:xfrm>
            </p:grpSpPr>
            <p:sp>
              <p:nvSpPr>
                <p:cNvPr id="6613" name="Google Shape;6613;p99"/>
                <p:cNvSpPr/>
                <p:nvPr/>
              </p:nvSpPr>
              <p:spPr>
                <a:xfrm>
                  <a:off x="551293" y="7597774"/>
                  <a:ext cx="201182" cy="204621"/>
                </a:xfrm>
                <a:prstGeom prst="ellipse">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6614" name="Google Shape;6614;p99"/>
                <p:cNvSpPr/>
                <p:nvPr/>
              </p:nvSpPr>
              <p:spPr>
                <a:xfrm rot="5400000">
                  <a:off x="710751" y="7569338"/>
                  <a:ext cx="142860" cy="2601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grpSp>
            <p:nvGrpSpPr>
              <p:cNvPr id="6615" name="Google Shape;6615;p99"/>
              <p:cNvGrpSpPr/>
              <p:nvPr/>
            </p:nvGrpSpPr>
            <p:grpSpPr>
              <a:xfrm flipH="1">
                <a:off x="4488749" y="7597775"/>
                <a:ext cx="360961" cy="204621"/>
                <a:chOff x="551293" y="7597774"/>
                <a:chExt cx="360962" cy="204621"/>
              </a:xfrm>
            </p:grpSpPr>
            <p:sp>
              <p:nvSpPr>
                <p:cNvPr id="6616" name="Google Shape;6616;p99"/>
                <p:cNvSpPr/>
                <p:nvPr/>
              </p:nvSpPr>
              <p:spPr>
                <a:xfrm>
                  <a:off x="551293" y="7597774"/>
                  <a:ext cx="201182" cy="204621"/>
                </a:xfrm>
                <a:prstGeom prst="ellipse">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6617" name="Google Shape;6617;p99"/>
                <p:cNvSpPr/>
                <p:nvPr/>
              </p:nvSpPr>
              <p:spPr>
                <a:xfrm rot="5400000">
                  <a:off x="712127" y="7566745"/>
                  <a:ext cx="140106" cy="26014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grpSp>
        <p:cxnSp>
          <p:nvCxnSpPr>
            <p:cNvPr id="6618" name="Google Shape;6618;p99"/>
            <p:cNvCxnSpPr/>
            <p:nvPr/>
          </p:nvCxnSpPr>
          <p:spPr>
            <a:xfrm>
              <a:off x="1363009" y="5119694"/>
              <a:ext cx="1037440" cy="0"/>
            </a:xfrm>
            <a:prstGeom prst="straightConnector1">
              <a:avLst/>
            </a:prstGeom>
            <a:noFill/>
            <a:ln cap="flat" cmpd="sng" w="38100">
              <a:solidFill>
                <a:srgbClr val="000090"/>
              </a:solidFill>
              <a:prstDash val="solid"/>
              <a:miter lim="800000"/>
              <a:headEnd len="sm" w="sm" type="none"/>
              <a:tailEnd len="sm" w="sm" type="none"/>
            </a:ln>
          </p:spPr>
        </p:cxnSp>
        <p:cxnSp>
          <p:nvCxnSpPr>
            <p:cNvPr id="6619" name="Google Shape;6619;p99"/>
            <p:cNvCxnSpPr/>
            <p:nvPr/>
          </p:nvCxnSpPr>
          <p:spPr>
            <a:xfrm>
              <a:off x="864736" y="4572767"/>
              <a:ext cx="2029754" cy="0"/>
            </a:xfrm>
            <a:prstGeom prst="straightConnector1">
              <a:avLst/>
            </a:prstGeom>
            <a:noFill/>
            <a:ln cap="flat" cmpd="sng" w="38100">
              <a:solidFill>
                <a:srgbClr val="000090"/>
              </a:solidFill>
              <a:prstDash val="solid"/>
              <a:miter lim="800000"/>
              <a:headEnd len="sm" w="sm" type="none"/>
              <a:tailEnd len="sm" w="sm" type="none"/>
            </a:ln>
          </p:spPr>
        </p:cxnSp>
        <p:cxnSp>
          <p:nvCxnSpPr>
            <p:cNvPr id="6620" name="Google Shape;6620;p99"/>
            <p:cNvCxnSpPr/>
            <p:nvPr/>
          </p:nvCxnSpPr>
          <p:spPr>
            <a:xfrm>
              <a:off x="904423" y="6258602"/>
              <a:ext cx="1951641" cy="0"/>
            </a:xfrm>
            <a:prstGeom prst="straightConnector1">
              <a:avLst/>
            </a:prstGeom>
            <a:noFill/>
            <a:ln cap="flat" cmpd="sng" w="38100">
              <a:solidFill>
                <a:srgbClr val="000090"/>
              </a:solidFill>
              <a:prstDash val="solid"/>
              <a:miter lim="800000"/>
              <a:headEnd len="sm" w="sm" type="none"/>
              <a:tailEnd len="sm" w="sm" type="none"/>
            </a:ln>
          </p:spPr>
        </p:cxnSp>
        <p:cxnSp>
          <p:nvCxnSpPr>
            <p:cNvPr id="6621" name="Google Shape;6621;p99"/>
            <p:cNvCxnSpPr/>
            <p:nvPr/>
          </p:nvCxnSpPr>
          <p:spPr>
            <a:xfrm>
              <a:off x="1336990" y="5748580"/>
              <a:ext cx="1083587" cy="0"/>
            </a:xfrm>
            <a:prstGeom prst="straightConnector1">
              <a:avLst/>
            </a:prstGeom>
            <a:noFill/>
            <a:ln cap="flat" cmpd="sng" w="38100">
              <a:solidFill>
                <a:srgbClr val="000090"/>
              </a:solidFill>
              <a:prstDash val="solid"/>
              <a:miter lim="800000"/>
              <a:headEnd len="sm" w="sm" type="none"/>
              <a:tailEnd len="sm" w="sm" type="none"/>
            </a:ln>
          </p:spPr>
        </p:cxnSp>
        <p:sp>
          <p:nvSpPr>
            <p:cNvPr id="6622" name="Google Shape;6622;p99"/>
            <p:cNvSpPr txBox="1"/>
            <p:nvPr/>
          </p:nvSpPr>
          <p:spPr>
            <a:xfrm>
              <a:off x="1701671" y="5248774"/>
              <a:ext cx="316664" cy="421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IP</a:t>
              </a:r>
              <a:endParaRPr/>
            </a:p>
          </p:txBody>
        </p:sp>
        <p:sp>
          <p:nvSpPr>
            <p:cNvPr id="6623" name="Google Shape;6623;p99"/>
            <p:cNvSpPr txBox="1"/>
            <p:nvPr/>
          </p:nvSpPr>
          <p:spPr>
            <a:xfrm>
              <a:off x="1317827" y="4665231"/>
              <a:ext cx="557470" cy="421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TCP </a:t>
              </a:r>
              <a:endParaRPr/>
            </a:p>
          </p:txBody>
        </p:sp>
        <p:sp>
          <p:nvSpPr>
            <p:cNvPr id="6624" name="Google Shape;6624;p99"/>
            <p:cNvSpPr txBox="1"/>
            <p:nvPr/>
          </p:nvSpPr>
          <p:spPr>
            <a:xfrm>
              <a:off x="1921463" y="4672273"/>
              <a:ext cx="565850" cy="421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UDP</a:t>
              </a:r>
              <a:endParaRPr/>
            </a:p>
          </p:txBody>
        </p:sp>
        <p:sp>
          <p:nvSpPr>
            <p:cNvPr id="6625" name="Google Shape;6625;p99"/>
            <p:cNvSpPr txBox="1"/>
            <p:nvPr/>
          </p:nvSpPr>
          <p:spPr>
            <a:xfrm>
              <a:off x="929163" y="4095202"/>
              <a:ext cx="503223"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HTTP</a:t>
              </a:r>
              <a:endParaRPr/>
            </a:p>
          </p:txBody>
        </p:sp>
        <p:sp>
          <p:nvSpPr>
            <p:cNvPr id="6626" name="Google Shape;6626;p99"/>
            <p:cNvSpPr txBox="1"/>
            <p:nvPr/>
          </p:nvSpPr>
          <p:spPr>
            <a:xfrm>
              <a:off x="1538498" y="4104718"/>
              <a:ext cx="537183"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SMTP</a:t>
              </a:r>
              <a:endParaRPr/>
            </a:p>
          </p:txBody>
        </p:sp>
        <p:sp>
          <p:nvSpPr>
            <p:cNvPr id="6627" name="Google Shape;6627;p99"/>
            <p:cNvSpPr txBox="1"/>
            <p:nvPr/>
          </p:nvSpPr>
          <p:spPr>
            <a:xfrm>
              <a:off x="1222850" y="4267665"/>
              <a:ext cx="497490"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QUIC</a:t>
              </a:r>
              <a:endParaRPr/>
            </a:p>
          </p:txBody>
        </p:sp>
        <p:sp>
          <p:nvSpPr>
            <p:cNvPr id="6628" name="Google Shape;6628;p99"/>
            <p:cNvSpPr txBox="1"/>
            <p:nvPr/>
          </p:nvSpPr>
          <p:spPr>
            <a:xfrm>
              <a:off x="1867426" y="4272536"/>
              <a:ext cx="526863"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DASH</a:t>
              </a:r>
              <a:endParaRPr/>
            </a:p>
          </p:txBody>
        </p:sp>
        <p:sp>
          <p:nvSpPr>
            <p:cNvPr id="6629" name="Google Shape;6629;p99"/>
            <p:cNvSpPr txBox="1"/>
            <p:nvPr/>
          </p:nvSpPr>
          <p:spPr>
            <a:xfrm>
              <a:off x="2165480" y="4095316"/>
              <a:ext cx="398741"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RTP</a:t>
              </a:r>
              <a:endParaRPr/>
            </a:p>
          </p:txBody>
        </p:sp>
        <p:sp>
          <p:nvSpPr>
            <p:cNvPr id="6630" name="Google Shape;6630;p99"/>
            <p:cNvSpPr txBox="1"/>
            <p:nvPr/>
          </p:nvSpPr>
          <p:spPr>
            <a:xfrm>
              <a:off x="2555094" y="4099819"/>
              <a:ext cx="352734" cy="421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p:txBody>
        </p:sp>
        <p:grpSp>
          <p:nvGrpSpPr>
            <p:cNvPr id="6631" name="Google Shape;6631;p99"/>
            <p:cNvGrpSpPr/>
            <p:nvPr/>
          </p:nvGrpSpPr>
          <p:grpSpPr>
            <a:xfrm>
              <a:off x="647675" y="6827928"/>
              <a:ext cx="2477214" cy="120420"/>
              <a:chOff x="551293" y="7597774"/>
              <a:chExt cx="4298417" cy="204622"/>
            </a:xfrm>
          </p:grpSpPr>
          <p:sp>
            <p:nvSpPr>
              <p:cNvPr id="6632" name="Google Shape;6632;p99"/>
              <p:cNvSpPr/>
              <p:nvPr/>
            </p:nvSpPr>
            <p:spPr>
              <a:xfrm>
                <a:off x="669925" y="7597775"/>
                <a:ext cx="4064730" cy="204621"/>
              </a:xfrm>
              <a:prstGeom prst="rect">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nvGrpSpPr>
              <p:cNvPr id="6633" name="Google Shape;6633;p99"/>
              <p:cNvGrpSpPr/>
              <p:nvPr/>
            </p:nvGrpSpPr>
            <p:grpSpPr>
              <a:xfrm>
                <a:off x="551293" y="7597774"/>
                <a:ext cx="360959" cy="204621"/>
                <a:chOff x="551293" y="7597774"/>
                <a:chExt cx="360959" cy="204621"/>
              </a:xfrm>
            </p:grpSpPr>
            <p:sp>
              <p:nvSpPr>
                <p:cNvPr id="6634" name="Google Shape;6634;p99"/>
                <p:cNvSpPr/>
                <p:nvPr/>
              </p:nvSpPr>
              <p:spPr>
                <a:xfrm>
                  <a:off x="551293" y="7597774"/>
                  <a:ext cx="201182" cy="204621"/>
                </a:xfrm>
                <a:prstGeom prst="ellipse">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6635" name="Google Shape;6635;p99"/>
                <p:cNvSpPr/>
                <p:nvPr/>
              </p:nvSpPr>
              <p:spPr>
                <a:xfrm rot="5400000">
                  <a:off x="712127" y="7567955"/>
                  <a:ext cx="140106" cy="2601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grpSp>
            <p:nvGrpSpPr>
              <p:cNvPr id="6636" name="Google Shape;6636;p99"/>
              <p:cNvGrpSpPr/>
              <p:nvPr/>
            </p:nvGrpSpPr>
            <p:grpSpPr>
              <a:xfrm flipH="1">
                <a:off x="4488749" y="7597775"/>
                <a:ext cx="360961" cy="204621"/>
                <a:chOff x="551293" y="7597774"/>
                <a:chExt cx="360962" cy="204621"/>
              </a:xfrm>
            </p:grpSpPr>
            <p:sp>
              <p:nvSpPr>
                <p:cNvPr id="6637" name="Google Shape;6637;p99"/>
                <p:cNvSpPr/>
                <p:nvPr/>
              </p:nvSpPr>
              <p:spPr>
                <a:xfrm>
                  <a:off x="551293" y="7597774"/>
                  <a:ext cx="201182" cy="204621"/>
                </a:xfrm>
                <a:prstGeom prst="ellipse">
                  <a:avLst/>
                </a:prstGeom>
                <a:solidFill>
                  <a:schemeClr val="lt1"/>
                </a:solidFill>
                <a:ln cap="flat" cmpd="sng" w="38100">
                  <a:solidFill>
                    <a:srgbClr val="0000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6638" name="Google Shape;6638;p99"/>
                <p:cNvSpPr/>
                <p:nvPr/>
              </p:nvSpPr>
              <p:spPr>
                <a:xfrm rot="5400000">
                  <a:off x="712127" y="7572322"/>
                  <a:ext cx="140106" cy="26014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Calibri"/>
                    <a:buNone/>
                  </a:pPr>
                  <a:r>
                    <a:t/>
                  </a:r>
                  <a:endParaRPr b="0" i="0" sz="1600" u="none" cap="none" strike="noStrike">
                    <a:solidFill>
                      <a:srgbClr val="FFFFFF"/>
                    </a:solidFill>
                    <a:latin typeface="Calibri"/>
                    <a:ea typeface="Calibri"/>
                    <a:cs typeface="Calibri"/>
                    <a:sym typeface="Calibri"/>
                  </a:endParaRPr>
                </a:p>
              </p:txBody>
            </p:sp>
          </p:grpSp>
        </p:grpSp>
        <p:sp>
          <p:nvSpPr>
            <p:cNvPr id="6639" name="Google Shape;6639;p99"/>
            <p:cNvSpPr txBox="1"/>
            <p:nvPr/>
          </p:nvSpPr>
          <p:spPr>
            <a:xfrm>
              <a:off x="1260427" y="5749165"/>
              <a:ext cx="843878" cy="2977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Ethernet</a:t>
              </a:r>
              <a:endParaRPr b="0" i="0" sz="2000" u="none" cap="none" strike="noStrike">
                <a:solidFill>
                  <a:srgbClr val="000000"/>
                </a:solidFill>
                <a:latin typeface="Calibri"/>
                <a:ea typeface="Calibri"/>
                <a:cs typeface="Calibri"/>
                <a:sym typeface="Calibri"/>
              </a:endParaRPr>
            </a:p>
          </p:txBody>
        </p:sp>
        <p:sp>
          <p:nvSpPr>
            <p:cNvPr id="6640" name="Google Shape;6640;p99"/>
            <p:cNvSpPr txBox="1"/>
            <p:nvPr/>
          </p:nvSpPr>
          <p:spPr>
            <a:xfrm>
              <a:off x="1474067" y="5962529"/>
              <a:ext cx="556746" cy="2977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WiFi</a:t>
              </a:r>
              <a:endParaRPr b="0" i="0" sz="2000" u="none" cap="none" strike="noStrike">
                <a:solidFill>
                  <a:srgbClr val="000000"/>
                </a:solidFill>
                <a:latin typeface="Calibri"/>
                <a:ea typeface="Calibri"/>
                <a:cs typeface="Calibri"/>
                <a:sym typeface="Calibri"/>
              </a:endParaRPr>
            </a:p>
          </p:txBody>
        </p:sp>
        <p:sp>
          <p:nvSpPr>
            <p:cNvPr id="6641" name="Google Shape;6641;p99"/>
            <p:cNvSpPr txBox="1"/>
            <p:nvPr/>
          </p:nvSpPr>
          <p:spPr>
            <a:xfrm>
              <a:off x="1841467" y="5962479"/>
              <a:ext cx="818760" cy="2977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Bluetooth</a:t>
              </a:r>
              <a:endParaRPr b="0" i="0" sz="2000" u="none" cap="none" strike="noStrike">
                <a:solidFill>
                  <a:srgbClr val="000000"/>
                </a:solidFill>
                <a:latin typeface="Calibri"/>
                <a:ea typeface="Calibri"/>
                <a:cs typeface="Calibri"/>
                <a:sym typeface="Calibri"/>
              </a:endParaRPr>
            </a:p>
          </p:txBody>
        </p:sp>
        <p:sp>
          <p:nvSpPr>
            <p:cNvPr id="6642" name="Google Shape;6642;p99"/>
            <p:cNvSpPr txBox="1"/>
            <p:nvPr/>
          </p:nvSpPr>
          <p:spPr>
            <a:xfrm>
              <a:off x="1889184" y="5749647"/>
              <a:ext cx="414591" cy="2977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PPP</a:t>
              </a:r>
              <a:endParaRPr b="0" i="0" sz="2000" u="none" cap="none" strike="noStrike">
                <a:solidFill>
                  <a:srgbClr val="000000"/>
                </a:solidFill>
                <a:latin typeface="Calibri"/>
                <a:ea typeface="Calibri"/>
                <a:cs typeface="Calibri"/>
                <a:sym typeface="Calibri"/>
              </a:endParaRPr>
            </a:p>
          </p:txBody>
        </p:sp>
        <p:sp>
          <p:nvSpPr>
            <p:cNvPr id="6643" name="Google Shape;6643;p99"/>
            <p:cNvSpPr txBox="1"/>
            <p:nvPr/>
          </p:nvSpPr>
          <p:spPr>
            <a:xfrm>
              <a:off x="1065185" y="5963701"/>
              <a:ext cx="526455" cy="2977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PDCP</a:t>
              </a:r>
              <a:endParaRPr b="0" i="0" sz="2000" u="none" cap="none" strike="noStrike">
                <a:solidFill>
                  <a:srgbClr val="000000"/>
                </a:solidFill>
                <a:latin typeface="Calibri"/>
                <a:ea typeface="Calibri"/>
                <a:cs typeface="Calibri"/>
                <a:sym typeface="Calibri"/>
              </a:endParaRPr>
            </a:p>
          </p:txBody>
        </p:sp>
        <p:sp>
          <p:nvSpPr>
            <p:cNvPr id="6644" name="Google Shape;6644;p99"/>
            <p:cNvSpPr txBox="1"/>
            <p:nvPr/>
          </p:nvSpPr>
          <p:spPr>
            <a:xfrm>
              <a:off x="2174516" y="5708035"/>
              <a:ext cx="352734" cy="4218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Calibri"/>
                <a:ea typeface="Calibri"/>
                <a:cs typeface="Calibri"/>
                <a:sym typeface="Calibri"/>
              </a:endParaRPr>
            </a:p>
          </p:txBody>
        </p:sp>
        <p:sp>
          <p:nvSpPr>
            <p:cNvPr id="6645" name="Google Shape;6645;p99"/>
            <p:cNvSpPr txBox="1"/>
            <p:nvPr/>
          </p:nvSpPr>
          <p:spPr>
            <a:xfrm>
              <a:off x="1050427" y="6388801"/>
              <a:ext cx="1818080" cy="3225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copper   radio   fiber</a:t>
              </a:r>
              <a:endParaRPr b="0" i="0" sz="2400" u="none" cap="none" strike="noStrike">
                <a:solidFill>
                  <a:srgbClr val="000000"/>
                </a:solidFill>
                <a:latin typeface="Calibri"/>
                <a:ea typeface="Calibri"/>
                <a:cs typeface="Calibri"/>
                <a:sym typeface="Calibri"/>
              </a:endParaRPr>
            </a:p>
          </p:txBody>
        </p:sp>
      </p:grpSp>
      <p:grpSp>
        <p:nvGrpSpPr>
          <p:cNvPr id="6646" name="Google Shape;6646;p99"/>
          <p:cNvGrpSpPr/>
          <p:nvPr/>
        </p:nvGrpSpPr>
        <p:grpSpPr>
          <a:xfrm>
            <a:off x="841747" y="2689811"/>
            <a:ext cx="3722144" cy="1938992"/>
            <a:chOff x="814038" y="2315737"/>
            <a:chExt cx="3722144" cy="1938992"/>
          </a:xfrm>
        </p:grpSpPr>
        <p:sp>
          <p:nvSpPr>
            <p:cNvPr id="6647" name="Google Shape;6647;p99"/>
            <p:cNvSpPr txBox="1"/>
            <p:nvPr/>
          </p:nvSpPr>
          <p:spPr>
            <a:xfrm>
              <a:off x="814038" y="2315737"/>
              <a:ext cx="3300761"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Calibri"/>
                <a:buNone/>
              </a:pPr>
              <a:r>
                <a:rPr b="0" i="0" lang="en-US" sz="2400" u="none" cap="none" strike="noStrike">
                  <a:solidFill>
                    <a:srgbClr val="C00000"/>
                  </a:solidFill>
                  <a:latin typeface="Calibri"/>
                  <a:ea typeface="Calibri"/>
                  <a:cs typeface="Calibri"/>
                  <a:sym typeface="Calibri"/>
                </a:rPr>
                <a:t>Internet’s middle age “love handles”? </a:t>
              </a:r>
              <a:endParaRPr/>
            </a:p>
            <a:p>
              <a:pPr indent="-342900" lvl="0" marL="342900" marR="0" rtl="0" algn="l">
                <a:lnSpc>
                  <a:spcPct val="100000"/>
                </a:lnSpc>
                <a:spcBef>
                  <a:spcPts val="0"/>
                </a:spcBef>
                <a:spcAft>
                  <a:spcPts val="0"/>
                </a:spcAft>
                <a:buClr>
                  <a:srgbClr val="0000A8"/>
                </a:buClr>
                <a:buSzPts val="2400"/>
                <a:buFont typeface="Noto Sans Symbols"/>
                <a:buChar char="▪"/>
              </a:pPr>
              <a:r>
                <a:rPr b="0" i="0" lang="en-US" sz="2400" u="none" cap="none" strike="noStrike">
                  <a:solidFill>
                    <a:srgbClr val="000000"/>
                  </a:solidFill>
                  <a:latin typeface="Calibri"/>
                  <a:ea typeface="Calibri"/>
                  <a:cs typeface="Calibri"/>
                  <a:sym typeface="Calibri"/>
                </a:rPr>
                <a:t>middleboxes, operating inside the network</a:t>
              </a:r>
              <a:endParaRPr/>
            </a:p>
          </p:txBody>
        </p:sp>
        <p:cxnSp>
          <p:nvCxnSpPr>
            <p:cNvPr id="6648" name="Google Shape;6648;p99"/>
            <p:cNvCxnSpPr/>
            <p:nvPr/>
          </p:nvCxnSpPr>
          <p:spPr>
            <a:xfrm>
              <a:off x="3119977" y="3283528"/>
              <a:ext cx="1416205" cy="0"/>
            </a:xfrm>
            <a:prstGeom prst="straightConnector1">
              <a:avLst/>
            </a:prstGeom>
            <a:noFill/>
            <a:ln cap="flat" cmpd="sng" w="31750">
              <a:solidFill>
                <a:srgbClr val="C00000"/>
              </a:solidFill>
              <a:prstDash val="solid"/>
              <a:miter lim="800000"/>
              <a:headEnd len="sm" w="sm" type="none"/>
              <a:tailEnd len="sm" w="sm" type="none"/>
            </a:ln>
          </p:spPr>
        </p:cxnSp>
      </p:grpSp>
      <p:sp>
        <p:nvSpPr>
          <p:cNvPr id="6649" name="Google Shape;6649;p99"/>
          <p:cNvSpPr/>
          <p:nvPr/>
        </p:nvSpPr>
        <p:spPr>
          <a:xfrm>
            <a:off x="5165725" y="3255382"/>
            <a:ext cx="1473200" cy="10593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50" name="Google Shape;6650;p99"/>
          <p:cNvSpPr/>
          <p:nvPr/>
        </p:nvSpPr>
        <p:spPr>
          <a:xfrm>
            <a:off x="5149849" y="3890382"/>
            <a:ext cx="1501775" cy="10593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51" name="Google Shape;6651;p99"/>
          <p:cNvSpPr/>
          <p:nvPr/>
        </p:nvSpPr>
        <p:spPr>
          <a:xfrm flipH="1">
            <a:off x="6637380" y="3217837"/>
            <a:ext cx="369715" cy="828053"/>
          </a:xfrm>
          <a:custGeom>
            <a:rect b="b" l="l" r="r" t="t"/>
            <a:pathLst>
              <a:path extrusionOk="0" h="800239" w="369715">
                <a:moveTo>
                  <a:pt x="344127" y="0"/>
                </a:moveTo>
                <a:cubicBezTo>
                  <a:pt x="336312" y="14328"/>
                  <a:pt x="408361" y="83641"/>
                  <a:pt x="339976" y="142907"/>
                </a:cubicBezTo>
                <a:cubicBezTo>
                  <a:pt x="271591" y="202174"/>
                  <a:pt x="-1297" y="210639"/>
                  <a:pt x="5" y="408629"/>
                </a:cubicBezTo>
                <a:cubicBezTo>
                  <a:pt x="1307" y="606619"/>
                  <a:pt x="257915" y="604667"/>
                  <a:pt x="324346" y="674354"/>
                </a:cubicBezTo>
                <a:cubicBezTo>
                  <a:pt x="390777" y="744041"/>
                  <a:pt x="308714" y="782003"/>
                  <a:pt x="314575" y="800239"/>
                </a:cubicBezTo>
              </a:path>
            </a:pathLst>
          </a:custGeom>
          <a:noFill/>
          <a:ln cap="flat" cmpd="sng" w="34925">
            <a:solidFill>
              <a:srgbClr val="010F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52" name="Google Shape;6652;p99"/>
          <p:cNvSpPr/>
          <p:nvPr/>
        </p:nvSpPr>
        <p:spPr>
          <a:xfrm>
            <a:off x="4783916" y="3219154"/>
            <a:ext cx="366191" cy="818528"/>
          </a:xfrm>
          <a:custGeom>
            <a:rect b="b" l="l" r="r" t="t"/>
            <a:pathLst>
              <a:path extrusionOk="0" h="791033" w="366191">
                <a:moveTo>
                  <a:pt x="328252" y="0"/>
                </a:moveTo>
                <a:cubicBezTo>
                  <a:pt x="320437" y="14328"/>
                  <a:pt x="408361" y="77504"/>
                  <a:pt x="339976" y="136770"/>
                </a:cubicBezTo>
                <a:cubicBezTo>
                  <a:pt x="271591" y="196037"/>
                  <a:pt x="-1297" y="204502"/>
                  <a:pt x="5" y="402492"/>
                </a:cubicBezTo>
                <a:cubicBezTo>
                  <a:pt x="1307" y="600482"/>
                  <a:pt x="257915" y="598530"/>
                  <a:pt x="324346" y="668217"/>
                </a:cubicBezTo>
                <a:cubicBezTo>
                  <a:pt x="390777" y="737904"/>
                  <a:pt x="311889" y="772797"/>
                  <a:pt x="317750" y="791033"/>
                </a:cubicBezTo>
              </a:path>
            </a:pathLst>
          </a:custGeom>
          <a:noFill/>
          <a:ln cap="flat" cmpd="sng" w="34925">
            <a:solidFill>
              <a:srgbClr val="010F9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53" name="Google Shape;6653;p99"/>
          <p:cNvSpPr/>
          <p:nvPr/>
        </p:nvSpPr>
        <p:spPr>
          <a:xfrm>
            <a:off x="6229349" y="3311525"/>
            <a:ext cx="371475" cy="634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54" name="Google Shape;6654;p99"/>
          <p:cNvSpPr/>
          <p:nvPr/>
        </p:nvSpPr>
        <p:spPr>
          <a:xfrm>
            <a:off x="5191123" y="3310518"/>
            <a:ext cx="371475" cy="63499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6655" name="Google Shape;6655;p99"/>
          <p:cNvGrpSpPr/>
          <p:nvPr/>
        </p:nvGrpSpPr>
        <p:grpSpPr>
          <a:xfrm>
            <a:off x="4789786" y="3158838"/>
            <a:ext cx="2248918" cy="926583"/>
            <a:chOff x="4789786" y="3158838"/>
            <a:chExt cx="2248918" cy="926583"/>
          </a:xfrm>
        </p:grpSpPr>
        <p:sp>
          <p:nvSpPr>
            <p:cNvPr id="6656" name="Google Shape;6656;p99"/>
            <p:cNvSpPr txBox="1"/>
            <p:nvPr/>
          </p:nvSpPr>
          <p:spPr>
            <a:xfrm rot="-1239059">
              <a:off x="4849091" y="3366655"/>
              <a:ext cx="68800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NAT</a:t>
              </a:r>
              <a:endParaRPr b="0" i="0" sz="1800" u="none" cap="none" strike="noStrike">
                <a:solidFill>
                  <a:srgbClr val="000000"/>
                </a:solidFill>
                <a:latin typeface="Calibri"/>
                <a:ea typeface="Calibri"/>
                <a:cs typeface="Calibri"/>
                <a:sym typeface="Calibri"/>
              </a:endParaRPr>
            </a:p>
          </p:txBody>
        </p:sp>
        <p:sp>
          <p:nvSpPr>
            <p:cNvPr id="6657" name="Google Shape;6657;p99"/>
            <p:cNvSpPr txBox="1"/>
            <p:nvPr/>
          </p:nvSpPr>
          <p:spPr>
            <a:xfrm rot="2147458">
              <a:off x="6270499" y="3366656"/>
              <a:ext cx="69923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NFV</a:t>
              </a:r>
              <a:endParaRPr b="0" i="0" sz="1800" u="none" cap="none" strike="noStrike">
                <a:solidFill>
                  <a:srgbClr val="000000"/>
                </a:solidFill>
                <a:latin typeface="Calibri"/>
                <a:ea typeface="Calibri"/>
                <a:cs typeface="Calibri"/>
                <a:sym typeface="Calibri"/>
              </a:endParaRPr>
            </a:p>
          </p:txBody>
        </p:sp>
        <p:sp>
          <p:nvSpPr>
            <p:cNvPr id="6658" name="Google Shape;6658;p99"/>
            <p:cNvSpPr txBox="1"/>
            <p:nvPr/>
          </p:nvSpPr>
          <p:spPr>
            <a:xfrm>
              <a:off x="5369952" y="3685311"/>
              <a:ext cx="109882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Firewalls</a:t>
              </a:r>
              <a:endParaRPr b="0" i="0" sz="1800" u="none" cap="none" strike="noStrike">
                <a:solidFill>
                  <a:srgbClr val="000000"/>
                </a:solidFill>
                <a:latin typeface="Calibri"/>
                <a:ea typeface="Calibri"/>
                <a:cs typeface="Calibri"/>
                <a:sym typeface="Calibri"/>
              </a:endParaRPr>
            </a:p>
          </p:txBody>
        </p:sp>
        <p:sp>
          <p:nvSpPr>
            <p:cNvPr id="6659" name="Google Shape;6659;p99"/>
            <p:cNvSpPr txBox="1"/>
            <p:nvPr/>
          </p:nvSpPr>
          <p:spPr>
            <a:xfrm>
              <a:off x="5453078" y="3158838"/>
              <a:ext cx="97283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caching</a:t>
              </a:r>
              <a:endParaRPr b="0" i="0" sz="1800" u="none" cap="none" strike="noStrike">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6"/>
                                        </p:tgtEl>
                                        <p:attrNameLst>
                                          <p:attrName>style.visibility</p:attrName>
                                        </p:attrNameLst>
                                      </p:cBhvr>
                                      <p:to>
                                        <p:strVal val="visible"/>
                                      </p:to>
                                    </p:set>
                                    <p:animEffect filter="fade" transition="in">
                                      <p:cBhvr>
                                        <p:cTn dur="500"/>
                                        <p:tgtEl>
                                          <p:spTgt spid="66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4" name="Shape 6664"/>
        <p:cNvGrpSpPr/>
        <p:nvPr/>
      </p:nvGrpSpPr>
      <p:grpSpPr>
        <a:xfrm>
          <a:off x="0" y="0"/>
          <a:ext cx="0" cy="0"/>
          <a:chOff x="0" y="0"/>
          <a:chExt cx="0" cy="0"/>
        </a:xfrm>
      </p:grpSpPr>
      <p:sp>
        <p:nvSpPr>
          <p:cNvPr id="6665" name="Google Shape;6665;p100"/>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Architectural Principles of the Internet</a:t>
            </a:r>
            <a:endParaRPr/>
          </a:p>
        </p:txBody>
      </p:sp>
      <p:sp>
        <p:nvSpPr>
          <p:cNvPr id="6666" name="Google Shape;6666;p100"/>
          <p:cNvSpPr txBox="1"/>
          <p:nvPr/>
        </p:nvSpPr>
        <p:spPr>
          <a:xfrm>
            <a:off x="1111205" y="2084451"/>
            <a:ext cx="10513191" cy="8402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800"/>
              <a:buFont typeface="Calibri"/>
              <a:buNone/>
            </a:pPr>
            <a:r>
              <a:rPr b="0" i="0" lang="en-US" sz="1800" u="none" cap="none" strike="noStrike">
                <a:solidFill>
                  <a:srgbClr val="000000"/>
                </a:solidFill>
                <a:latin typeface="Calibri"/>
                <a:ea typeface="Calibri"/>
                <a:cs typeface="Calibri"/>
                <a:sym typeface="Calibri"/>
              </a:rPr>
              <a:t>“Many members of the Internet community would argue that there is no architecture, but only a tradition, which was not written down for the first 25 years (or at least not by the IAB).  However, in very general terms, the community believes that</a:t>
            </a:r>
            <a:endParaRPr/>
          </a:p>
        </p:txBody>
      </p:sp>
      <p:sp>
        <p:nvSpPr>
          <p:cNvPr id="6667" name="Google Shape;6667;p100"/>
          <p:cNvSpPr/>
          <p:nvPr/>
        </p:nvSpPr>
        <p:spPr>
          <a:xfrm>
            <a:off x="941941" y="1923014"/>
            <a:ext cx="10917982" cy="1995658"/>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668" name="Google Shape;6668;p100"/>
          <p:cNvSpPr txBox="1"/>
          <p:nvPr/>
        </p:nvSpPr>
        <p:spPr>
          <a:xfrm>
            <a:off x="1366008" y="1671224"/>
            <a:ext cx="1413079"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RFC  1958</a:t>
            </a:r>
            <a:endParaRPr/>
          </a:p>
        </p:txBody>
      </p:sp>
      <p:sp>
        <p:nvSpPr>
          <p:cNvPr id="6669" name="Google Shape;6669;p100"/>
          <p:cNvSpPr txBox="1"/>
          <p:nvPr/>
        </p:nvSpPr>
        <p:spPr>
          <a:xfrm>
            <a:off x="1429860" y="2583215"/>
            <a:ext cx="10513191" cy="1255728"/>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                                  </a:t>
            </a:r>
            <a:r>
              <a:rPr b="0" i="0" lang="en-US" sz="2800" u="none" cap="none" strike="noStrike">
                <a:solidFill>
                  <a:srgbClr val="C00000"/>
                </a:solidFill>
                <a:latin typeface="Calibri"/>
                <a:ea typeface="Calibri"/>
                <a:cs typeface="Calibri"/>
                <a:sym typeface="Calibri"/>
              </a:rPr>
              <a:t>the goal is connectivity, the tool is the Internet Protocol, and the intelligence is end to end rather than hidden in the network.”</a:t>
            </a:r>
            <a:endParaRPr/>
          </a:p>
        </p:txBody>
      </p:sp>
      <p:sp>
        <p:nvSpPr>
          <p:cNvPr id="6670" name="Google Shape;6670;p100"/>
          <p:cNvSpPr txBox="1"/>
          <p:nvPr/>
        </p:nvSpPr>
        <p:spPr>
          <a:xfrm>
            <a:off x="1959984" y="4274126"/>
            <a:ext cx="9084254" cy="23391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10F90"/>
              </a:buClr>
              <a:buSzPts val="3200"/>
              <a:buFont typeface="Calibri"/>
              <a:buNone/>
            </a:pPr>
            <a:r>
              <a:rPr b="0" i="0" lang="en-US" sz="3200" u="none" cap="none" strike="noStrike">
                <a:solidFill>
                  <a:srgbClr val="000000"/>
                </a:solidFill>
                <a:latin typeface="Calibri"/>
                <a:ea typeface="Calibri"/>
                <a:cs typeface="Calibri"/>
                <a:sym typeface="Calibri"/>
              </a:rPr>
              <a:t>Three cornerstone beliefs:</a:t>
            </a:r>
            <a:endParaRPr/>
          </a:p>
          <a:p>
            <a:pPr indent="-311150" lvl="0" marL="577850" marR="0" rtl="0" algn="l">
              <a:lnSpc>
                <a:spcPct val="100000"/>
              </a:lnSpc>
              <a:spcBef>
                <a:spcPts val="0"/>
              </a:spcBef>
              <a:spcAft>
                <a:spcPts val="0"/>
              </a:spcAft>
              <a:buClr>
                <a:srgbClr val="010F90"/>
              </a:buClr>
              <a:buSzPts val="3200"/>
              <a:buFont typeface="Noto Sans Symbols"/>
              <a:buChar char="▪"/>
            </a:pPr>
            <a:r>
              <a:rPr b="0" i="0" lang="en-US" sz="3200" u="none" cap="none" strike="noStrike">
                <a:solidFill>
                  <a:srgbClr val="000000"/>
                </a:solidFill>
                <a:latin typeface="Calibri"/>
                <a:ea typeface="Calibri"/>
                <a:cs typeface="Calibri"/>
                <a:sym typeface="Calibri"/>
              </a:rPr>
              <a:t>simple connectivity</a:t>
            </a:r>
            <a:endParaRPr/>
          </a:p>
          <a:p>
            <a:pPr indent="-311150" lvl="0" marL="577850" marR="0" rtl="0" algn="l">
              <a:lnSpc>
                <a:spcPct val="100000"/>
              </a:lnSpc>
              <a:spcBef>
                <a:spcPts val="0"/>
              </a:spcBef>
              <a:spcAft>
                <a:spcPts val="0"/>
              </a:spcAft>
              <a:buClr>
                <a:srgbClr val="010F90"/>
              </a:buClr>
              <a:buSzPts val="3200"/>
              <a:buFont typeface="Noto Sans Symbols"/>
              <a:buChar char="▪"/>
            </a:pPr>
            <a:r>
              <a:rPr b="0" i="0" lang="en-US" sz="3200" u="none" cap="none" strike="noStrike">
                <a:solidFill>
                  <a:srgbClr val="000000"/>
                </a:solidFill>
                <a:latin typeface="Calibri"/>
                <a:ea typeface="Calibri"/>
                <a:cs typeface="Calibri"/>
                <a:sym typeface="Calibri"/>
              </a:rPr>
              <a:t>IP protocol: that narrow waist</a:t>
            </a:r>
            <a:endParaRPr/>
          </a:p>
          <a:p>
            <a:pPr indent="-311150" lvl="0" marL="577850" marR="0" rtl="0" algn="l">
              <a:lnSpc>
                <a:spcPct val="100000"/>
              </a:lnSpc>
              <a:spcBef>
                <a:spcPts val="0"/>
              </a:spcBef>
              <a:spcAft>
                <a:spcPts val="0"/>
              </a:spcAft>
              <a:buClr>
                <a:srgbClr val="010F90"/>
              </a:buClr>
              <a:buSzPts val="3200"/>
              <a:buFont typeface="Noto Sans Symbols"/>
              <a:buChar char="▪"/>
            </a:pPr>
            <a:r>
              <a:rPr b="0" i="0" lang="en-US" sz="3200" u="none" cap="none" strike="noStrike">
                <a:solidFill>
                  <a:srgbClr val="000000"/>
                </a:solidFill>
                <a:latin typeface="Calibri"/>
                <a:ea typeface="Calibri"/>
                <a:cs typeface="Calibri"/>
                <a:sym typeface="Calibri"/>
              </a:rPr>
              <a:t>intelligence, complexity at network edge</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0">
                                            <p:txEl>
                                              <p:pRg end="0" st="0"/>
                                            </p:txEl>
                                          </p:spTgt>
                                        </p:tgtEl>
                                        <p:attrNameLst>
                                          <p:attrName>style.visibility</p:attrName>
                                        </p:attrNameLst>
                                      </p:cBhvr>
                                      <p:to>
                                        <p:strVal val="visible"/>
                                      </p:to>
                                    </p:set>
                                    <p:animEffect filter="fade" transition="in">
                                      <p:cBhvr>
                                        <p:cTn dur="500"/>
                                        <p:tgtEl>
                                          <p:spTgt spid="66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0">
                                            <p:txEl>
                                              <p:pRg end="1" st="1"/>
                                            </p:txEl>
                                          </p:spTgt>
                                        </p:tgtEl>
                                        <p:attrNameLst>
                                          <p:attrName>style.visibility</p:attrName>
                                        </p:attrNameLst>
                                      </p:cBhvr>
                                      <p:to>
                                        <p:strVal val="visible"/>
                                      </p:to>
                                    </p:set>
                                    <p:animEffect filter="fade" transition="in">
                                      <p:cBhvr>
                                        <p:cTn dur="500"/>
                                        <p:tgtEl>
                                          <p:spTgt spid="66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0">
                                            <p:txEl>
                                              <p:pRg end="2" st="2"/>
                                            </p:txEl>
                                          </p:spTgt>
                                        </p:tgtEl>
                                        <p:attrNameLst>
                                          <p:attrName>style.visibility</p:attrName>
                                        </p:attrNameLst>
                                      </p:cBhvr>
                                      <p:to>
                                        <p:strVal val="visible"/>
                                      </p:to>
                                    </p:set>
                                    <p:animEffect filter="fade" transition="in">
                                      <p:cBhvr>
                                        <p:cTn dur="500"/>
                                        <p:tgtEl>
                                          <p:spTgt spid="66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0">
                                            <p:txEl>
                                              <p:pRg end="3" st="3"/>
                                            </p:txEl>
                                          </p:spTgt>
                                        </p:tgtEl>
                                        <p:attrNameLst>
                                          <p:attrName>style.visibility</p:attrName>
                                        </p:attrNameLst>
                                      </p:cBhvr>
                                      <p:to>
                                        <p:strVal val="visible"/>
                                      </p:to>
                                    </p:set>
                                    <p:animEffect filter="fade" transition="in">
                                      <p:cBhvr>
                                        <p:cTn dur="500"/>
                                        <p:tgtEl>
                                          <p:spTgt spid="66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0">
                                            <p:txEl>
                                              <p:pRg end="4" st="4"/>
                                            </p:txEl>
                                          </p:spTgt>
                                        </p:tgtEl>
                                        <p:attrNameLst>
                                          <p:attrName>style.visibility</p:attrName>
                                        </p:attrNameLst>
                                      </p:cBhvr>
                                      <p:to>
                                        <p:strVal val="visible"/>
                                      </p:to>
                                    </p:set>
                                    <p:animEffect filter="fade" transition="in">
                                      <p:cBhvr>
                                        <p:cTn dur="500"/>
                                        <p:tgtEl>
                                          <p:spTgt spid="667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5" name="Shape 6675"/>
        <p:cNvGrpSpPr/>
        <p:nvPr/>
      </p:nvGrpSpPr>
      <p:grpSpPr>
        <a:xfrm>
          <a:off x="0" y="0"/>
          <a:ext cx="0" cy="0"/>
          <a:chOff x="0" y="0"/>
          <a:chExt cx="0" cy="0"/>
        </a:xfrm>
      </p:grpSpPr>
      <p:sp>
        <p:nvSpPr>
          <p:cNvPr id="6676" name="Google Shape;6676;p101"/>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The end-end argument</a:t>
            </a:r>
            <a:endParaRPr/>
          </a:p>
        </p:txBody>
      </p:sp>
      <p:sp>
        <p:nvSpPr>
          <p:cNvPr id="6677" name="Google Shape;6677;p101"/>
          <p:cNvSpPr txBox="1"/>
          <p:nvPr/>
        </p:nvSpPr>
        <p:spPr>
          <a:xfrm>
            <a:off x="872836" y="1256363"/>
            <a:ext cx="10474037" cy="9541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10F90"/>
              </a:buClr>
              <a:buSzPts val="2800"/>
              <a:buFont typeface="Noto Sans Symbols"/>
              <a:buChar char="▪"/>
            </a:pPr>
            <a:r>
              <a:rPr b="0" i="0" lang="en-US" sz="2800" u="none" cap="none" strike="noStrike">
                <a:solidFill>
                  <a:srgbClr val="000000"/>
                </a:solidFill>
                <a:latin typeface="Calibri"/>
                <a:ea typeface="Calibri"/>
                <a:cs typeface="Calibri"/>
                <a:sym typeface="Calibri"/>
              </a:rPr>
              <a:t>some network functionality (e.g., reliable data transfer, congestion) can be implemented </a:t>
            </a:r>
            <a:r>
              <a:rPr b="0" i="0" lang="en-US" sz="2800" u="none" cap="none" strike="noStrike">
                <a:solidFill>
                  <a:srgbClr val="010F90"/>
                </a:solidFill>
                <a:latin typeface="Calibri"/>
                <a:ea typeface="Calibri"/>
                <a:cs typeface="Calibri"/>
                <a:sym typeface="Calibri"/>
              </a:rPr>
              <a:t>in network</a:t>
            </a:r>
            <a:r>
              <a:rPr b="0" i="0" lang="en-US" sz="2800" u="none" cap="none" strike="noStrike">
                <a:solidFill>
                  <a:srgbClr val="000000"/>
                </a:solidFill>
                <a:latin typeface="Calibri"/>
                <a:ea typeface="Calibri"/>
                <a:cs typeface="Calibri"/>
                <a:sym typeface="Calibri"/>
              </a:rPr>
              <a:t>, or at </a:t>
            </a:r>
            <a:r>
              <a:rPr b="0" i="0" lang="en-US" sz="2800" u="none" cap="none" strike="noStrike">
                <a:solidFill>
                  <a:srgbClr val="010F90"/>
                </a:solidFill>
                <a:latin typeface="Calibri"/>
                <a:ea typeface="Calibri"/>
                <a:cs typeface="Calibri"/>
                <a:sym typeface="Calibri"/>
              </a:rPr>
              <a:t>network edge</a:t>
            </a:r>
            <a:endParaRPr/>
          </a:p>
        </p:txBody>
      </p:sp>
      <p:grpSp>
        <p:nvGrpSpPr>
          <p:cNvPr id="6678" name="Google Shape;6678;p101"/>
          <p:cNvGrpSpPr/>
          <p:nvPr/>
        </p:nvGrpSpPr>
        <p:grpSpPr>
          <a:xfrm>
            <a:off x="1874509" y="2628915"/>
            <a:ext cx="7991761" cy="1770965"/>
            <a:chOff x="1218293" y="1951181"/>
            <a:chExt cx="7991761" cy="1770965"/>
          </a:xfrm>
        </p:grpSpPr>
        <p:cxnSp>
          <p:nvCxnSpPr>
            <p:cNvPr id="6679" name="Google Shape;6679;p101"/>
            <p:cNvCxnSpPr/>
            <p:nvPr/>
          </p:nvCxnSpPr>
          <p:spPr>
            <a:xfrm>
              <a:off x="2053652" y="2320066"/>
              <a:ext cx="6316843" cy="0"/>
            </a:xfrm>
            <a:prstGeom prst="straightConnector1">
              <a:avLst/>
            </a:prstGeom>
            <a:noFill/>
            <a:ln cap="flat" cmpd="sng" w="41275">
              <a:solidFill>
                <a:srgbClr val="C00000"/>
              </a:solidFill>
              <a:prstDash val="solid"/>
              <a:miter lim="800000"/>
              <a:headEnd len="med" w="med" type="triangle"/>
              <a:tailEnd len="med" w="med" type="triangle"/>
            </a:ln>
          </p:spPr>
        </p:cxnSp>
        <p:sp>
          <p:nvSpPr>
            <p:cNvPr id="6680" name="Google Shape;6680;p101"/>
            <p:cNvSpPr txBox="1"/>
            <p:nvPr/>
          </p:nvSpPr>
          <p:spPr>
            <a:xfrm>
              <a:off x="3228340" y="1951181"/>
              <a:ext cx="42571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end-end implementation of reliable data transfer</a:t>
              </a:r>
              <a:endParaRPr/>
            </a:p>
          </p:txBody>
        </p:sp>
        <p:grpSp>
          <p:nvGrpSpPr>
            <p:cNvPr id="6681" name="Google Shape;6681;p101"/>
            <p:cNvGrpSpPr/>
            <p:nvPr/>
          </p:nvGrpSpPr>
          <p:grpSpPr>
            <a:xfrm>
              <a:off x="1218293" y="2035635"/>
              <a:ext cx="1045784" cy="954793"/>
              <a:chOff x="1334466" y="2020644"/>
              <a:chExt cx="1045784" cy="954793"/>
            </a:xfrm>
          </p:grpSpPr>
          <p:sp>
            <p:nvSpPr>
              <p:cNvPr id="6682" name="Google Shape;6682;p101"/>
              <p:cNvSpPr/>
              <p:nvPr/>
            </p:nvSpPr>
            <p:spPr>
              <a:xfrm flipH="1">
                <a:off x="2065300" y="2032462"/>
                <a:ext cx="314950" cy="942975"/>
              </a:xfrm>
              <a:custGeom>
                <a:rect b="b" l="l" r="r" t="t"/>
                <a:pathLst>
                  <a:path extrusionOk="0" h="10000" w="10333">
                    <a:moveTo>
                      <a:pt x="0" y="10000"/>
                    </a:moveTo>
                    <a:lnTo>
                      <a:pt x="10000" y="0"/>
                    </a:lnTo>
                    <a:lnTo>
                      <a:pt x="10333" y="8347"/>
                    </a:lnTo>
                    <a:lnTo>
                      <a:pt x="0" y="10000"/>
                    </a:lnTo>
                    <a:close/>
                  </a:path>
                </a:pathLst>
              </a:custGeom>
              <a:gradFill>
                <a:gsLst>
                  <a:gs pos="0">
                    <a:schemeClr val="lt1"/>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683" name="Google Shape;6683;p101"/>
              <p:cNvSpPr/>
              <p:nvPr/>
            </p:nvSpPr>
            <p:spPr>
              <a:xfrm>
                <a:off x="1435419" y="2060250"/>
                <a:ext cx="618744" cy="779122"/>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684" name="Google Shape;6684;p101"/>
              <p:cNvSpPr/>
              <p:nvPr/>
            </p:nvSpPr>
            <p:spPr>
              <a:xfrm>
                <a:off x="1442562" y="2215173"/>
                <a:ext cx="611601" cy="15345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685" name="Google Shape;6685;p101"/>
              <p:cNvSpPr txBox="1"/>
              <p:nvPr/>
            </p:nvSpPr>
            <p:spPr>
              <a:xfrm>
                <a:off x="1334466" y="2020644"/>
                <a:ext cx="814388" cy="854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application</a:t>
                </a:r>
                <a:endParaRPr/>
              </a:p>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transport</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data 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6686" name="Google Shape;6686;p101"/>
              <p:cNvCxnSpPr/>
              <p:nvPr/>
            </p:nvCxnSpPr>
            <p:spPr>
              <a:xfrm>
                <a:off x="1434403" y="2216226"/>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687" name="Google Shape;6687;p101"/>
              <p:cNvCxnSpPr/>
              <p:nvPr/>
            </p:nvCxnSpPr>
            <p:spPr>
              <a:xfrm>
                <a:off x="1434547" y="2372157"/>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688" name="Google Shape;6688;p101"/>
              <p:cNvCxnSpPr/>
              <p:nvPr/>
            </p:nvCxnSpPr>
            <p:spPr>
              <a:xfrm>
                <a:off x="1441177" y="2521026"/>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689" name="Google Shape;6689;p101"/>
              <p:cNvCxnSpPr/>
              <p:nvPr/>
            </p:nvCxnSpPr>
            <p:spPr>
              <a:xfrm>
                <a:off x="1444564" y="2673426"/>
                <a:ext cx="619760" cy="0"/>
              </a:xfrm>
              <a:prstGeom prst="straightConnector1">
                <a:avLst/>
              </a:prstGeom>
              <a:noFill/>
              <a:ln cap="flat" cmpd="sng" w="12700">
                <a:solidFill>
                  <a:schemeClr val="dk1"/>
                </a:solidFill>
                <a:prstDash val="solid"/>
                <a:miter lim="800000"/>
                <a:headEnd len="sm" w="sm" type="none"/>
                <a:tailEnd len="sm" w="sm" type="none"/>
              </a:ln>
            </p:spPr>
          </p:cxnSp>
        </p:grpSp>
        <p:grpSp>
          <p:nvGrpSpPr>
            <p:cNvPr id="6690" name="Google Shape;6690;p101"/>
            <p:cNvGrpSpPr/>
            <p:nvPr/>
          </p:nvGrpSpPr>
          <p:grpSpPr>
            <a:xfrm>
              <a:off x="8189615" y="2033344"/>
              <a:ext cx="1020439" cy="962288"/>
              <a:chOff x="1031745" y="1247139"/>
              <a:chExt cx="1020439" cy="962288"/>
            </a:xfrm>
          </p:grpSpPr>
          <p:sp>
            <p:nvSpPr>
              <p:cNvPr id="6691" name="Google Shape;6691;p101"/>
              <p:cNvSpPr/>
              <p:nvPr/>
            </p:nvSpPr>
            <p:spPr>
              <a:xfrm>
                <a:off x="1031745" y="1266452"/>
                <a:ext cx="314950" cy="942975"/>
              </a:xfrm>
              <a:custGeom>
                <a:rect b="b" l="l" r="r" t="t"/>
                <a:pathLst>
                  <a:path extrusionOk="0" h="10000" w="10333">
                    <a:moveTo>
                      <a:pt x="0" y="10000"/>
                    </a:moveTo>
                    <a:lnTo>
                      <a:pt x="10000" y="0"/>
                    </a:lnTo>
                    <a:lnTo>
                      <a:pt x="10333" y="8347"/>
                    </a:lnTo>
                    <a:lnTo>
                      <a:pt x="0" y="10000"/>
                    </a:lnTo>
                    <a:close/>
                  </a:path>
                </a:pathLst>
              </a:custGeom>
              <a:gradFill>
                <a:gsLst>
                  <a:gs pos="0">
                    <a:schemeClr val="lt1"/>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692" name="Google Shape;6692;p101"/>
              <p:cNvSpPr/>
              <p:nvPr/>
            </p:nvSpPr>
            <p:spPr>
              <a:xfrm>
                <a:off x="1338749" y="1286745"/>
                <a:ext cx="618744" cy="779122"/>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693" name="Google Shape;6693;p101"/>
              <p:cNvSpPr/>
              <p:nvPr/>
            </p:nvSpPr>
            <p:spPr>
              <a:xfrm>
                <a:off x="1345892" y="1441668"/>
                <a:ext cx="611601" cy="15345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694" name="Google Shape;6694;p101"/>
              <p:cNvSpPr txBox="1"/>
              <p:nvPr/>
            </p:nvSpPr>
            <p:spPr>
              <a:xfrm>
                <a:off x="1237796" y="1247139"/>
                <a:ext cx="814388" cy="854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application</a:t>
                </a:r>
                <a:endParaRPr/>
              </a:p>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transport</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data 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6695" name="Google Shape;6695;p101"/>
              <p:cNvCxnSpPr/>
              <p:nvPr/>
            </p:nvCxnSpPr>
            <p:spPr>
              <a:xfrm>
                <a:off x="1337733" y="1442721"/>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696" name="Google Shape;6696;p101"/>
              <p:cNvCxnSpPr/>
              <p:nvPr/>
            </p:nvCxnSpPr>
            <p:spPr>
              <a:xfrm>
                <a:off x="1337877" y="1598652"/>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697" name="Google Shape;6697;p101"/>
              <p:cNvCxnSpPr/>
              <p:nvPr/>
            </p:nvCxnSpPr>
            <p:spPr>
              <a:xfrm>
                <a:off x="1344507" y="1747521"/>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698" name="Google Shape;6698;p101"/>
              <p:cNvCxnSpPr/>
              <p:nvPr/>
            </p:nvCxnSpPr>
            <p:spPr>
              <a:xfrm>
                <a:off x="1347894" y="1899921"/>
                <a:ext cx="619760" cy="0"/>
              </a:xfrm>
              <a:prstGeom prst="straightConnector1">
                <a:avLst/>
              </a:prstGeom>
              <a:noFill/>
              <a:ln cap="flat" cmpd="sng" w="12700">
                <a:solidFill>
                  <a:schemeClr val="dk1"/>
                </a:solidFill>
                <a:prstDash val="solid"/>
                <a:miter lim="800000"/>
                <a:headEnd len="sm" w="sm" type="none"/>
                <a:tailEnd len="sm" w="sm" type="none"/>
              </a:ln>
            </p:spPr>
          </p:cxnSp>
        </p:grpSp>
        <p:grpSp>
          <p:nvGrpSpPr>
            <p:cNvPr id="6699" name="Google Shape;6699;p101"/>
            <p:cNvGrpSpPr/>
            <p:nvPr/>
          </p:nvGrpSpPr>
          <p:grpSpPr>
            <a:xfrm>
              <a:off x="1749876" y="2642212"/>
              <a:ext cx="7135940" cy="1079934"/>
              <a:chOff x="1749876" y="2642212"/>
              <a:chExt cx="7135940" cy="1079934"/>
            </a:xfrm>
          </p:grpSpPr>
          <p:sp>
            <p:nvSpPr>
              <p:cNvPr id="6700" name="Google Shape;6700;p101"/>
              <p:cNvSpPr/>
              <p:nvPr/>
            </p:nvSpPr>
            <p:spPr>
              <a:xfrm flipH="1" rot="10800000">
                <a:off x="7164592" y="3041210"/>
                <a:ext cx="1721224" cy="680936"/>
              </a:xfrm>
              <a:custGeom>
                <a:rect b="b" l="l" r="r" t="t"/>
                <a:pathLst>
                  <a:path extrusionOk="0" h="1049" w="194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701" name="Google Shape;6701;p101"/>
              <p:cNvSpPr/>
              <p:nvPr/>
            </p:nvSpPr>
            <p:spPr>
              <a:xfrm>
                <a:off x="3602816" y="2963532"/>
                <a:ext cx="3498815" cy="627560"/>
              </a:xfrm>
              <a:custGeom>
                <a:rect b="b" l="l" r="r" t="t"/>
                <a:pathLst>
                  <a:path extrusionOk="0" h="1800235" w="1539552">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14651" y="1329420"/>
                      <a:pt x="1514186" y="1190207"/>
                    </a:cubicBezTo>
                    <a:cubicBezTo>
                      <a:pt x="1513721" y="1050994"/>
                      <a:pt x="1395410" y="1107931"/>
                      <a:pt x="1386703" y="889068"/>
                    </a:cubicBezTo>
                    <a:cubicBezTo>
                      <a:pt x="1403366" y="652864"/>
                      <a:pt x="1524555" y="649456"/>
                      <a:pt x="1509771" y="523246"/>
                    </a:cubicBezTo>
                    <a:cubicBezTo>
                      <a:pt x="1494987" y="39703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02" name="Google Shape;6702;p101"/>
              <p:cNvSpPr/>
              <p:nvPr/>
            </p:nvSpPr>
            <p:spPr>
              <a:xfrm>
                <a:off x="1983600" y="2906040"/>
                <a:ext cx="986999" cy="669622"/>
              </a:xfrm>
              <a:prstGeom prst="rect">
                <a:avLst/>
              </a:prstGeom>
              <a:solidFill>
                <a:srgbClr val="9CD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1" i="0" sz="2400" u="none" cap="none" strike="noStrike">
                  <a:solidFill>
                    <a:srgbClr val="000000"/>
                  </a:solidFill>
                  <a:latin typeface="Arial"/>
                  <a:ea typeface="Arial"/>
                  <a:cs typeface="Arial"/>
                  <a:sym typeface="Arial"/>
                </a:endParaRPr>
              </a:p>
            </p:txBody>
          </p:sp>
          <p:sp>
            <p:nvSpPr>
              <p:cNvPr id="6703" name="Google Shape;6703;p101"/>
              <p:cNvSpPr/>
              <p:nvPr/>
            </p:nvSpPr>
            <p:spPr>
              <a:xfrm>
                <a:off x="1749876" y="2642212"/>
                <a:ext cx="1458912" cy="317850"/>
              </a:xfrm>
              <a:prstGeom prst="triangle">
                <a:avLst>
                  <a:gd fmla="val 50000" name="adj"/>
                </a:avLst>
              </a:prstGeom>
              <a:solidFill>
                <a:srgbClr val="9CDF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Noto Sans Symbols"/>
                  <a:buNone/>
                </a:pPr>
                <a:r>
                  <a:t/>
                </a:r>
                <a:endParaRPr b="0" i="0" sz="2400" u="none" cap="none" strike="noStrike">
                  <a:solidFill>
                    <a:srgbClr val="00CCFF"/>
                  </a:solidFill>
                  <a:latin typeface="Arial"/>
                  <a:ea typeface="Arial"/>
                  <a:cs typeface="Arial"/>
                  <a:sym typeface="Arial"/>
                </a:endParaRPr>
              </a:p>
            </p:txBody>
          </p:sp>
          <p:pic>
            <p:nvPicPr>
              <p:cNvPr descr="antenna_radiation_stylized" id="6704" name="Google Shape;6704;p101"/>
              <p:cNvPicPr preferRelativeResize="0"/>
              <p:nvPr/>
            </p:nvPicPr>
            <p:blipFill rotWithShape="1">
              <a:blip r:embed="rId3">
                <a:alphaModFix/>
              </a:blip>
              <a:srcRect b="0" l="0" r="0" t="0"/>
              <a:stretch/>
            </p:blipFill>
            <p:spPr>
              <a:xfrm>
                <a:off x="2126484" y="3177185"/>
                <a:ext cx="506412" cy="106009"/>
              </a:xfrm>
              <a:prstGeom prst="rect">
                <a:avLst/>
              </a:prstGeom>
              <a:noFill/>
              <a:ln>
                <a:noFill/>
              </a:ln>
            </p:spPr>
          </p:pic>
          <p:cxnSp>
            <p:nvCxnSpPr>
              <p:cNvPr id="6705" name="Google Shape;6705;p101"/>
              <p:cNvCxnSpPr/>
              <p:nvPr/>
            </p:nvCxnSpPr>
            <p:spPr>
              <a:xfrm>
                <a:off x="2807672" y="3216792"/>
                <a:ext cx="0" cy="131762"/>
              </a:xfrm>
              <a:prstGeom prst="straightConnector1">
                <a:avLst/>
              </a:prstGeom>
              <a:noFill/>
              <a:ln cap="flat" cmpd="sng" w="9525">
                <a:solidFill>
                  <a:schemeClr val="dk1"/>
                </a:solidFill>
                <a:prstDash val="solid"/>
                <a:round/>
                <a:headEnd len="med" w="med" type="none"/>
                <a:tailEnd len="med" w="med" type="none"/>
              </a:ln>
            </p:spPr>
          </p:cxnSp>
          <p:cxnSp>
            <p:nvCxnSpPr>
              <p:cNvPr id="6706" name="Google Shape;6706;p101"/>
              <p:cNvCxnSpPr/>
              <p:nvPr/>
            </p:nvCxnSpPr>
            <p:spPr>
              <a:xfrm flipH="1" rot="10800000">
                <a:off x="2417147" y="3427929"/>
                <a:ext cx="168275" cy="3175"/>
              </a:xfrm>
              <a:prstGeom prst="straightConnector1">
                <a:avLst/>
              </a:prstGeom>
              <a:noFill/>
              <a:ln cap="flat" cmpd="sng" w="9525">
                <a:solidFill>
                  <a:schemeClr val="dk1"/>
                </a:solidFill>
                <a:prstDash val="solid"/>
                <a:round/>
                <a:headEnd len="med" w="med" type="none"/>
                <a:tailEnd len="med" w="med" type="none"/>
              </a:ln>
            </p:spPr>
          </p:cxnSp>
          <p:grpSp>
            <p:nvGrpSpPr>
              <p:cNvPr id="6707" name="Google Shape;6707;p101"/>
              <p:cNvGrpSpPr/>
              <p:nvPr/>
            </p:nvGrpSpPr>
            <p:grpSpPr>
              <a:xfrm flipH="1">
                <a:off x="2536522" y="2920104"/>
                <a:ext cx="359261" cy="342045"/>
                <a:chOff x="2839" y="3501"/>
                <a:chExt cx="755" cy="803"/>
              </a:xfrm>
            </p:grpSpPr>
            <p:pic>
              <p:nvPicPr>
                <p:cNvPr descr="desktop_computer_stylized_medium" id="6708" name="Google Shape;6708;p101"/>
                <p:cNvPicPr preferRelativeResize="0"/>
                <p:nvPr/>
              </p:nvPicPr>
              <p:blipFill rotWithShape="1">
                <a:blip r:embed="rId4">
                  <a:alphaModFix/>
                </a:blip>
                <a:srcRect b="0" l="0" r="0" t="0"/>
                <a:stretch/>
              </p:blipFill>
              <p:spPr>
                <a:xfrm>
                  <a:off x="2839" y="3501"/>
                  <a:ext cx="755" cy="803"/>
                </a:xfrm>
                <a:prstGeom prst="rect">
                  <a:avLst/>
                </a:prstGeom>
                <a:noFill/>
                <a:ln>
                  <a:noFill/>
                </a:ln>
              </p:spPr>
            </p:pic>
            <p:sp>
              <p:nvSpPr>
                <p:cNvPr id="6709" name="Google Shape;6709;p101"/>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710" name="Google Shape;6710;p101"/>
              <p:cNvGrpSpPr/>
              <p:nvPr/>
            </p:nvGrpSpPr>
            <p:grpSpPr>
              <a:xfrm>
                <a:off x="2347961" y="2678385"/>
                <a:ext cx="347997" cy="396620"/>
                <a:chOff x="7797061" y="3296104"/>
                <a:chExt cx="347997" cy="396620"/>
              </a:xfrm>
            </p:grpSpPr>
            <p:pic>
              <p:nvPicPr>
                <p:cNvPr descr="fridge2.png" id="6711" name="Google Shape;6711;p101"/>
                <p:cNvPicPr preferRelativeResize="0"/>
                <p:nvPr/>
              </p:nvPicPr>
              <p:blipFill rotWithShape="1">
                <a:blip r:embed="rId5">
                  <a:alphaModFix/>
                </a:blip>
                <a:srcRect b="0" l="0" r="0" t="0"/>
                <a:stretch/>
              </p:blipFill>
              <p:spPr>
                <a:xfrm>
                  <a:off x="7896825" y="3355697"/>
                  <a:ext cx="189578" cy="337027"/>
                </a:xfrm>
                <a:prstGeom prst="rect">
                  <a:avLst/>
                </a:prstGeom>
                <a:noFill/>
                <a:ln>
                  <a:noFill/>
                </a:ln>
              </p:spPr>
            </p:pic>
            <p:pic>
              <p:nvPicPr>
                <p:cNvPr descr="antenna_stylized" id="6712" name="Google Shape;6712;p101"/>
                <p:cNvPicPr preferRelativeResize="0"/>
                <p:nvPr/>
              </p:nvPicPr>
              <p:blipFill rotWithShape="1">
                <a:blip r:embed="rId6">
                  <a:alphaModFix/>
                </a:blip>
                <a:srcRect b="0" l="0" r="0" t="0"/>
                <a:stretch/>
              </p:blipFill>
              <p:spPr>
                <a:xfrm>
                  <a:off x="7797061" y="3296104"/>
                  <a:ext cx="347997" cy="167557"/>
                </a:xfrm>
                <a:prstGeom prst="rect">
                  <a:avLst/>
                </a:prstGeom>
                <a:noFill/>
                <a:ln>
                  <a:noFill/>
                </a:ln>
              </p:spPr>
            </p:pic>
          </p:grpSp>
          <p:grpSp>
            <p:nvGrpSpPr>
              <p:cNvPr id="6713" name="Google Shape;6713;p101"/>
              <p:cNvGrpSpPr/>
              <p:nvPr/>
            </p:nvGrpSpPr>
            <p:grpSpPr>
              <a:xfrm>
                <a:off x="2594596" y="3318955"/>
                <a:ext cx="354986" cy="175668"/>
                <a:chOff x="7493876" y="2774731"/>
                <a:chExt cx="1481958" cy="894622"/>
              </a:xfrm>
            </p:grpSpPr>
            <p:sp>
              <p:nvSpPr>
                <p:cNvPr id="6714" name="Google Shape;6714;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715" name="Google Shape;6715;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716" name="Google Shape;6716;p101"/>
                <p:cNvGrpSpPr/>
                <p:nvPr/>
              </p:nvGrpSpPr>
              <p:grpSpPr>
                <a:xfrm>
                  <a:off x="7713663" y="2848339"/>
                  <a:ext cx="1042107" cy="425543"/>
                  <a:chOff x="7786941" y="2884917"/>
                  <a:chExt cx="897649" cy="353919"/>
                </a:xfrm>
              </p:grpSpPr>
              <p:sp>
                <p:nvSpPr>
                  <p:cNvPr id="6717" name="Google Shape;6717;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18" name="Google Shape;6718;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19" name="Google Shape;6719;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20" name="Google Shape;6720;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pic>
            <p:nvPicPr>
              <p:cNvPr descr="access_point_stylized_small" id="6721" name="Google Shape;6721;p101"/>
              <p:cNvPicPr preferRelativeResize="0"/>
              <p:nvPr/>
            </p:nvPicPr>
            <p:blipFill rotWithShape="1">
              <a:blip r:embed="rId7">
                <a:alphaModFix/>
              </a:blip>
              <a:srcRect b="0" l="0" r="0" t="0"/>
              <a:stretch/>
            </p:blipFill>
            <p:spPr>
              <a:xfrm>
                <a:off x="2158408" y="3214860"/>
                <a:ext cx="370169" cy="306751"/>
              </a:xfrm>
              <a:prstGeom prst="rect">
                <a:avLst/>
              </a:prstGeom>
              <a:noFill/>
              <a:ln>
                <a:noFill/>
              </a:ln>
            </p:spPr>
          </p:pic>
          <p:cxnSp>
            <p:nvCxnSpPr>
              <p:cNvPr id="6722" name="Google Shape;6722;p101"/>
              <p:cNvCxnSpPr/>
              <p:nvPr/>
            </p:nvCxnSpPr>
            <p:spPr>
              <a:xfrm>
                <a:off x="2942945" y="3429728"/>
                <a:ext cx="5562600" cy="0"/>
              </a:xfrm>
              <a:prstGeom prst="straightConnector1">
                <a:avLst/>
              </a:prstGeom>
              <a:noFill/>
              <a:ln cap="flat" cmpd="sng" w="15875">
                <a:solidFill>
                  <a:schemeClr val="dk1"/>
                </a:solidFill>
                <a:prstDash val="solid"/>
                <a:miter lim="800000"/>
                <a:headEnd len="sm" w="sm" type="none"/>
                <a:tailEnd len="sm" w="sm" type="none"/>
              </a:ln>
            </p:spPr>
          </p:cxnSp>
          <p:grpSp>
            <p:nvGrpSpPr>
              <p:cNvPr id="6723" name="Google Shape;6723;p101"/>
              <p:cNvGrpSpPr/>
              <p:nvPr/>
            </p:nvGrpSpPr>
            <p:grpSpPr>
              <a:xfrm>
                <a:off x="5931972" y="3301911"/>
                <a:ext cx="397110" cy="220011"/>
                <a:chOff x="7493876" y="2774731"/>
                <a:chExt cx="1481958" cy="894622"/>
              </a:xfrm>
            </p:grpSpPr>
            <p:sp>
              <p:nvSpPr>
                <p:cNvPr id="6724" name="Google Shape;6724;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725" name="Google Shape;6725;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726" name="Google Shape;6726;p101"/>
                <p:cNvGrpSpPr/>
                <p:nvPr/>
              </p:nvGrpSpPr>
              <p:grpSpPr>
                <a:xfrm>
                  <a:off x="7713663" y="2848339"/>
                  <a:ext cx="1042107" cy="425543"/>
                  <a:chOff x="7786941" y="2884917"/>
                  <a:chExt cx="897649" cy="353919"/>
                </a:xfrm>
              </p:grpSpPr>
              <p:sp>
                <p:nvSpPr>
                  <p:cNvPr id="6727" name="Google Shape;6727;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28" name="Google Shape;6728;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29" name="Google Shape;6729;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30" name="Google Shape;6730;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cxnSp>
            <p:nvCxnSpPr>
              <p:cNvPr id="6731" name="Google Shape;6731;p101"/>
              <p:cNvCxnSpPr/>
              <p:nvPr/>
            </p:nvCxnSpPr>
            <p:spPr>
              <a:xfrm>
                <a:off x="8002192" y="3160324"/>
                <a:ext cx="524483" cy="261537"/>
              </a:xfrm>
              <a:prstGeom prst="straightConnector1">
                <a:avLst/>
              </a:prstGeom>
              <a:noFill/>
              <a:ln cap="flat" cmpd="sng" w="9525">
                <a:solidFill>
                  <a:schemeClr val="dk1"/>
                </a:solidFill>
                <a:prstDash val="solid"/>
                <a:round/>
                <a:headEnd len="med" w="med" type="none"/>
                <a:tailEnd len="med" w="med" type="none"/>
              </a:ln>
            </p:spPr>
          </p:cxnSp>
          <p:cxnSp>
            <p:nvCxnSpPr>
              <p:cNvPr id="6732" name="Google Shape;6732;p101"/>
              <p:cNvCxnSpPr/>
              <p:nvPr/>
            </p:nvCxnSpPr>
            <p:spPr>
              <a:xfrm flipH="1" rot="10800000">
                <a:off x="7419299" y="3160324"/>
                <a:ext cx="569255" cy="246266"/>
              </a:xfrm>
              <a:prstGeom prst="straightConnector1">
                <a:avLst/>
              </a:prstGeom>
              <a:noFill/>
              <a:ln cap="flat" cmpd="sng" w="9525">
                <a:solidFill>
                  <a:schemeClr val="dk1"/>
                </a:solidFill>
                <a:prstDash val="solid"/>
                <a:round/>
                <a:headEnd len="med" w="med" type="none"/>
                <a:tailEnd len="med" w="med" type="none"/>
              </a:ln>
            </p:spPr>
          </p:cxnSp>
          <p:cxnSp>
            <p:nvCxnSpPr>
              <p:cNvPr id="6733" name="Google Shape;6733;p101"/>
              <p:cNvCxnSpPr/>
              <p:nvPr/>
            </p:nvCxnSpPr>
            <p:spPr>
              <a:xfrm>
                <a:off x="7390977" y="3430683"/>
                <a:ext cx="1030502" cy="0"/>
              </a:xfrm>
              <a:prstGeom prst="straightConnector1">
                <a:avLst/>
              </a:prstGeom>
              <a:noFill/>
              <a:ln cap="flat" cmpd="sng" w="9525">
                <a:solidFill>
                  <a:schemeClr val="dk1"/>
                </a:solidFill>
                <a:prstDash val="solid"/>
                <a:round/>
                <a:headEnd len="med" w="med" type="none"/>
                <a:tailEnd len="med" w="med" type="none"/>
              </a:ln>
            </p:spPr>
          </p:cxnSp>
          <p:grpSp>
            <p:nvGrpSpPr>
              <p:cNvPr id="6734" name="Google Shape;6734;p101"/>
              <p:cNvGrpSpPr/>
              <p:nvPr/>
            </p:nvGrpSpPr>
            <p:grpSpPr>
              <a:xfrm>
                <a:off x="4827559" y="3298669"/>
                <a:ext cx="397110" cy="220011"/>
                <a:chOff x="7493876" y="2774731"/>
                <a:chExt cx="1481958" cy="894622"/>
              </a:xfrm>
            </p:grpSpPr>
            <p:sp>
              <p:nvSpPr>
                <p:cNvPr id="6735" name="Google Shape;6735;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736" name="Google Shape;6736;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737" name="Google Shape;6737;p101"/>
                <p:cNvGrpSpPr/>
                <p:nvPr/>
              </p:nvGrpSpPr>
              <p:grpSpPr>
                <a:xfrm>
                  <a:off x="7713663" y="2848339"/>
                  <a:ext cx="1042107" cy="425543"/>
                  <a:chOff x="7786941" y="2884917"/>
                  <a:chExt cx="897649" cy="353919"/>
                </a:xfrm>
              </p:grpSpPr>
              <p:sp>
                <p:nvSpPr>
                  <p:cNvPr id="6738" name="Google Shape;6738;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39" name="Google Shape;6739;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40" name="Google Shape;6740;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41" name="Google Shape;6741;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742" name="Google Shape;6742;p101"/>
              <p:cNvGrpSpPr/>
              <p:nvPr/>
            </p:nvGrpSpPr>
            <p:grpSpPr>
              <a:xfrm>
                <a:off x="3863224" y="3299318"/>
                <a:ext cx="397110" cy="220011"/>
                <a:chOff x="7493876" y="2774731"/>
                <a:chExt cx="1481958" cy="894622"/>
              </a:xfrm>
            </p:grpSpPr>
            <p:sp>
              <p:nvSpPr>
                <p:cNvPr id="6743" name="Google Shape;6743;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744" name="Google Shape;6744;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745" name="Google Shape;6745;p101"/>
                <p:cNvGrpSpPr/>
                <p:nvPr/>
              </p:nvGrpSpPr>
              <p:grpSpPr>
                <a:xfrm>
                  <a:off x="7713663" y="2848339"/>
                  <a:ext cx="1042107" cy="425543"/>
                  <a:chOff x="7786941" y="2884917"/>
                  <a:chExt cx="897649" cy="353919"/>
                </a:xfrm>
              </p:grpSpPr>
              <p:sp>
                <p:nvSpPr>
                  <p:cNvPr id="6746" name="Google Shape;6746;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47" name="Google Shape;6747;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48" name="Google Shape;6748;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49" name="Google Shape;6749;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750" name="Google Shape;6750;p101"/>
              <p:cNvGrpSpPr/>
              <p:nvPr/>
            </p:nvGrpSpPr>
            <p:grpSpPr>
              <a:xfrm>
                <a:off x="7232235" y="3290887"/>
                <a:ext cx="397110" cy="220011"/>
                <a:chOff x="7493876" y="2774731"/>
                <a:chExt cx="1481958" cy="894622"/>
              </a:xfrm>
            </p:grpSpPr>
            <p:sp>
              <p:nvSpPr>
                <p:cNvPr id="6751" name="Google Shape;6751;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752" name="Google Shape;6752;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753" name="Google Shape;6753;p101"/>
                <p:cNvGrpSpPr/>
                <p:nvPr/>
              </p:nvGrpSpPr>
              <p:grpSpPr>
                <a:xfrm>
                  <a:off x="7713663" y="2848339"/>
                  <a:ext cx="1042107" cy="425543"/>
                  <a:chOff x="7786941" y="2884917"/>
                  <a:chExt cx="897649" cy="353919"/>
                </a:xfrm>
              </p:grpSpPr>
              <p:sp>
                <p:nvSpPr>
                  <p:cNvPr id="6754" name="Google Shape;6754;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55" name="Google Shape;6755;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56" name="Google Shape;6756;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57" name="Google Shape;6757;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758" name="Google Shape;6758;p101"/>
              <p:cNvGrpSpPr/>
              <p:nvPr/>
            </p:nvGrpSpPr>
            <p:grpSpPr>
              <a:xfrm>
                <a:off x="8279579" y="3291536"/>
                <a:ext cx="397110" cy="220011"/>
                <a:chOff x="7493876" y="2774731"/>
                <a:chExt cx="1481958" cy="894622"/>
              </a:xfrm>
            </p:grpSpPr>
            <p:sp>
              <p:nvSpPr>
                <p:cNvPr id="6759" name="Google Shape;6759;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760" name="Google Shape;6760;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761" name="Google Shape;6761;p101"/>
                <p:cNvGrpSpPr/>
                <p:nvPr/>
              </p:nvGrpSpPr>
              <p:grpSpPr>
                <a:xfrm>
                  <a:off x="7713663" y="2848339"/>
                  <a:ext cx="1042107" cy="425543"/>
                  <a:chOff x="7786941" y="2884917"/>
                  <a:chExt cx="897649" cy="353919"/>
                </a:xfrm>
              </p:grpSpPr>
              <p:sp>
                <p:nvSpPr>
                  <p:cNvPr id="6762" name="Google Shape;6762;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63" name="Google Shape;6763;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64" name="Google Shape;6764;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65" name="Google Shape;6765;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766" name="Google Shape;6766;p101"/>
              <p:cNvGrpSpPr/>
              <p:nvPr/>
            </p:nvGrpSpPr>
            <p:grpSpPr>
              <a:xfrm>
                <a:off x="7821081" y="3120979"/>
                <a:ext cx="397110" cy="220011"/>
                <a:chOff x="7493876" y="2774731"/>
                <a:chExt cx="1481958" cy="894622"/>
              </a:xfrm>
            </p:grpSpPr>
            <p:sp>
              <p:nvSpPr>
                <p:cNvPr id="6767" name="Google Shape;6767;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768" name="Google Shape;6768;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769" name="Google Shape;6769;p101"/>
                <p:cNvGrpSpPr/>
                <p:nvPr/>
              </p:nvGrpSpPr>
              <p:grpSpPr>
                <a:xfrm>
                  <a:off x="7713663" y="2848339"/>
                  <a:ext cx="1042107" cy="425543"/>
                  <a:chOff x="7786941" y="2884917"/>
                  <a:chExt cx="897649" cy="353919"/>
                </a:xfrm>
              </p:grpSpPr>
              <p:sp>
                <p:nvSpPr>
                  <p:cNvPr id="6770" name="Google Shape;6770;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71" name="Google Shape;6771;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72" name="Google Shape;6772;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73" name="Google Shape;6773;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774" name="Google Shape;6774;p101"/>
              <p:cNvGrpSpPr/>
              <p:nvPr/>
            </p:nvGrpSpPr>
            <p:grpSpPr>
              <a:xfrm>
                <a:off x="8090784" y="2648336"/>
                <a:ext cx="214974" cy="403920"/>
                <a:chOff x="4140" y="429"/>
                <a:chExt cx="1425" cy="2396"/>
              </a:xfrm>
            </p:grpSpPr>
            <p:sp>
              <p:nvSpPr>
                <p:cNvPr id="6775" name="Google Shape;6775;p10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776" name="Google Shape;6776;p101"/>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777" name="Google Shape;6777;p10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778" name="Google Shape;6778;p10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779" name="Google Shape;6779;p101"/>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780" name="Google Shape;6780;p101"/>
                <p:cNvGrpSpPr/>
                <p:nvPr/>
              </p:nvGrpSpPr>
              <p:grpSpPr>
                <a:xfrm>
                  <a:off x="4748" y="666"/>
                  <a:ext cx="578" cy="150"/>
                  <a:chOff x="613" y="2566"/>
                  <a:chExt cx="721" cy="144"/>
                </a:xfrm>
              </p:grpSpPr>
              <p:sp>
                <p:nvSpPr>
                  <p:cNvPr id="6781" name="Google Shape;6781;p101"/>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782" name="Google Shape;6782;p101"/>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783" name="Google Shape;6783;p101"/>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784" name="Google Shape;6784;p101"/>
                <p:cNvGrpSpPr/>
                <p:nvPr/>
              </p:nvGrpSpPr>
              <p:grpSpPr>
                <a:xfrm>
                  <a:off x="4748" y="990"/>
                  <a:ext cx="578" cy="134"/>
                  <a:chOff x="615" y="2564"/>
                  <a:chExt cx="721" cy="139"/>
                </a:xfrm>
              </p:grpSpPr>
              <p:sp>
                <p:nvSpPr>
                  <p:cNvPr id="6785" name="Google Shape;6785;p101"/>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786" name="Google Shape;6786;p101"/>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787" name="Google Shape;6787;p101"/>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788" name="Google Shape;6788;p101"/>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789" name="Google Shape;6789;p101"/>
                <p:cNvGrpSpPr/>
                <p:nvPr/>
              </p:nvGrpSpPr>
              <p:grpSpPr>
                <a:xfrm>
                  <a:off x="4738" y="1647"/>
                  <a:ext cx="578" cy="135"/>
                  <a:chOff x="618" y="2586"/>
                  <a:chExt cx="720" cy="124"/>
                </a:xfrm>
              </p:grpSpPr>
              <p:sp>
                <p:nvSpPr>
                  <p:cNvPr id="6790" name="Google Shape;6790;p101"/>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791" name="Google Shape;6791;p101"/>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792" name="Google Shape;6792;p10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793" name="Google Shape;6793;p101"/>
                <p:cNvGrpSpPr/>
                <p:nvPr/>
              </p:nvGrpSpPr>
              <p:grpSpPr>
                <a:xfrm>
                  <a:off x="4738" y="1330"/>
                  <a:ext cx="588" cy="134"/>
                  <a:chOff x="613" y="2571"/>
                  <a:chExt cx="732" cy="134"/>
                </a:xfrm>
              </p:grpSpPr>
              <p:sp>
                <p:nvSpPr>
                  <p:cNvPr id="6794" name="Google Shape;6794;p101"/>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795" name="Google Shape;6795;p101"/>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796" name="Google Shape;6796;p101"/>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797" name="Google Shape;6797;p10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798" name="Google Shape;6798;p10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799" name="Google Shape;6799;p101"/>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800" name="Google Shape;6800;p10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01" name="Google Shape;6801;p101"/>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802" name="Google Shape;6802;p101"/>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803" name="Google Shape;6803;p101"/>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804" name="Google Shape;6804;p101"/>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6805" name="Google Shape;6805;p101"/>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806" name="Google Shape;6806;p101"/>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6807" name="Google Shape;6807;p101"/>
              <p:cNvGrpSpPr/>
              <p:nvPr/>
            </p:nvGrpSpPr>
            <p:grpSpPr>
              <a:xfrm>
                <a:off x="2038044" y="2772101"/>
                <a:ext cx="350807" cy="310034"/>
                <a:chOff x="7487144" y="3389820"/>
                <a:chExt cx="350807" cy="310034"/>
              </a:xfrm>
            </p:grpSpPr>
            <p:pic>
              <p:nvPicPr>
                <p:cNvPr descr="antenna_stylized" id="6808" name="Google Shape;6808;p101"/>
                <p:cNvPicPr preferRelativeResize="0"/>
                <p:nvPr/>
              </p:nvPicPr>
              <p:blipFill rotWithShape="1">
                <a:blip r:embed="rId6">
                  <a:alphaModFix/>
                </a:blip>
                <a:srcRect b="0" l="0" r="0" t="0"/>
                <a:stretch/>
              </p:blipFill>
              <p:spPr>
                <a:xfrm>
                  <a:off x="7487144" y="3389820"/>
                  <a:ext cx="347997" cy="167557"/>
                </a:xfrm>
                <a:prstGeom prst="rect">
                  <a:avLst/>
                </a:prstGeom>
                <a:noFill/>
                <a:ln>
                  <a:noFill/>
                </a:ln>
              </p:spPr>
            </p:pic>
            <p:pic>
              <p:nvPicPr>
                <p:cNvPr descr="laptop_keyboard" id="6809" name="Google Shape;6809;p101"/>
                <p:cNvPicPr preferRelativeResize="0"/>
                <p:nvPr/>
              </p:nvPicPr>
              <p:blipFill rotWithShape="1">
                <a:blip r:embed="rId8">
                  <a:alphaModFix/>
                </a:blip>
                <a:srcRect b="0" l="0" r="0" t="0"/>
                <a:stretch/>
              </p:blipFill>
              <p:spPr>
                <a:xfrm flipH="1" rot="109064">
                  <a:off x="7504001" y="3575889"/>
                  <a:ext cx="286699" cy="119448"/>
                </a:xfrm>
                <a:prstGeom prst="rect">
                  <a:avLst/>
                </a:prstGeom>
                <a:noFill/>
                <a:ln>
                  <a:noFill/>
                </a:ln>
              </p:spPr>
            </p:pic>
            <p:sp>
              <p:nvSpPr>
                <p:cNvPr id="6810" name="Google Shape;6810;p101"/>
                <p:cNvSpPr/>
                <p:nvPr/>
              </p:nvSpPr>
              <p:spPr>
                <a:xfrm>
                  <a:off x="7599014" y="3459979"/>
                  <a:ext cx="230764" cy="155883"/>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11" name="Google Shape;6811;p101"/>
                <p:cNvSpPr/>
                <p:nvPr/>
              </p:nvSpPr>
              <p:spPr>
                <a:xfrm>
                  <a:off x="7641029" y="3455381"/>
                  <a:ext cx="195517" cy="29007"/>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12" name="Google Shape;6812;p101"/>
                <p:cNvSpPr/>
                <p:nvPr/>
              </p:nvSpPr>
              <p:spPr>
                <a:xfrm>
                  <a:off x="7596971" y="3455145"/>
                  <a:ext cx="54275" cy="120745"/>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13" name="Google Shape;6813;p101"/>
                <p:cNvSpPr/>
                <p:nvPr/>
              </p:nvSpPr>
              <p:spPr>
                <a:xfrm>
                  <a:off x="7776652" y="3476723"/>
                  <a:ext cx="58489" cy="139375"/>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14" name="Google Shape;6814;p101"/>
                <p:cNvSpPr/>
                <p:nvPr/>
              </p:nvSpPr>
              <p:spPr>
                <a:xfrm>
                  <a:off x="7596332" y="3569758"/>
                  <a:ext cx="214545" cy="47048"/>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15" name="Google Shape;6815;p101"/>
                <p:cNvSpPr/>
                <p:nvPr/>
              </p:nvSpPr>
              <p:spPr>
                <a:xfrm>
                  <a:off x="7783165" y="3477902"/>
                  <a:ext cx="54786" cy="139965"/>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16" name="Google Shape;6816;p101"/>
                <p:cNvSpPr/>
                <p:nvPr/>
              </p:nvSpPr>
              <p:spPr>
                <a:xfrm>
                  <a:off x="7596588" y="3576007"/>
                  <a:ext cx="190792" cy="4645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817" name="Google Shape;6817;p101"/>
                <p:cNvGrpSpPr/>
                <p:nvPr/>
              </p:nvGrpSpPr>
              <p:grpSpPr>
                <a:xfrm>
                  <a:off x="7593395" y="3625649"/>
                  <a:ext cx="64747" cy="27592"/>
                  <a:chOff x="1740" y="2642"/>
                  <a:chExt cx="752" cy="327"/>
                </a:xfrm>
              </p:grpSpPr>
              <p:sp>
                <p:nvSpPr>
                  <p:cNvPr id="6818" name="Google Shape;6818;p101"/>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19" name="Google Shape;6819;p101"/>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20" name="Google Shape;6820;p101"/>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21" name="Google Shape;6821;p101"/>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22" name="Google Shape;6822;p101"/>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23" name="Google Shape;6823;p101"/>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824" name="Google Shape;6824;p101"/>
                <p:cNvSpPr/>
                <p:nvPr/>
              </p:nvSpPr>
              <p:spPr>
                <a:xfrm>
                  <a:off x="7704243" y="3629776"/>
                  <a:ext cx="78411" cy="60608"/>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25" name="Google Shape;6825;p101"/>
                <p:cNvSpPr/>
                <p:nvPr/>
              </p:nvSpPr>
              <p:spPr>
                <a:xfrm>
                  <a:off x="7504129" y="3634611"/>
                  <a:ext cx="200625" cy="5530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26" name="Google Shape;6826;p101"/>
                <p:cNvSpPr/>
                <p:nvPr/>
              </p:nvSpPr>
              <p:spPr>
                <a:xfrm>
                  <a:off x="7504257" y="3624470"/>
                  <a:ext cx="2171" cy="11202"/>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27" name="Google Shape;6827;p101"/>
                <p:cNvSpPr/>
                <p:nvPr/>
              </p:nvSpPr>
              <p:spPr>
                <a:xfrm>
                  <a:off x="7504384" y="3578837"/>
                  <a:ext cx="93225" cy="46340"/>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28" name="Google Shape;6828;p101"/>
                <p:cNvSpPr/>
                <p:nvPr/>
              </p:nvSpPr>
              <p:spPr>
                <a:xfrm>
                  <a:off x="7510642" y="3626829"/>
                  <a:ext cx="190281" cy="53180"/>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29" name="Google Shape;6829;p101"/>
                <p:cNvSpPr/>
                <p:nvPr/>
              </p:nvSpPr>
              <p:spPr>
                <a:xfrm flipH="1" rot="10800000">
                  <a:off x="7700668" y="3623055"/>
                  <a:ext cx="77645" cy="5506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6830" name="Google Shape;6830;p101"/>
                <p:cNvPicPr preferRelativeResize="0"/>
                <p:nvPr/>
              </p:nvPicPr>
              <p:blipFill rotWithShape="1">
                <a:blip r:embed="rId9">
                  <a:alphaModFix/>
                </a:blip>
                <a:srcRect b="0" l="0" r="0" t="0"/>
                <a:stretch/>
              </p:blipFill>
              <p:spPr>
                <a:xfrm>
                  <a:off x="7610380" y="3463988"/>
                  <a:ext cx="209692" cy="141851"/>
                </a:xfrm>
                <a:prstGeom prst="rect">
                  <a:avLst/>
                </a:prstGeom>
                <a:noFill/>
                <a:ln>
                  <a:noFill/>
                </a:ln>
              </p:spPr>
            </p:pic>
          </p:grpSp>
          <p:cxnSp>
            <p:nvCxnSpPr>
              <p:cNvPr id="6831" name="Google Shape;6831;p101"/>
              <p:cNvCxnSpPr/>
              <p:nvPr/>
            </p:nvCxnSpPr>
            <p:spPr>
              <a:xfrm flipH="1" rot="10800000">
                <a:off x="8093653" y="3049307"/>
                <a:ext cx="69231" cy="77991"/>
              </a:xfrm>
              <a:prstGeom prst="straightConnector1">
                <a:avLst/>
              </a:prstGeom>
              <a:noFill/>
              <a:ln cap="flat" cmpd="sng" w="9525">
                <a:solidFill>
                  <a:schemeClr val="dk1"/>
                </a:solidFill>
                <a:prstDash val="solid"/>
                <a:round/>
                <a:headEnd len="med" w="med" type="none"/>
                <a:tailEnd len="med" w="med" type="none"/>
              </a:ln>
            </p:spPr>
          </p:cxnSp>
        </p:grpSp>
      </p:grpSp>
      <p:grpSp>
        <p:nvGrpSpPr>
          <p:cNvPr id="6832" name="Google Shape;6832;p101"/>
          <p:cNvGrpSpPr/>
          <p:nvPr/>
        </p:nvGrpSpPr>
        <p:grpSpPr>
          <a:xfrm>
            <a:off x="1893346" y="4744519"/>
            <a:ext cx="7964014" cy="1722627"/>
            <a:chOff x="1247888" y="3937689"/>
            <a:chExt cx="7964014" cy="1722627"/>
          </a:xfrm>
        </p:grpSpPr>
        <p:sp>
          <p:nvSpPr>
            <p:cNvPr id="6833" name="Google Shape;6833;p101"/>
            <p:cNvSpPr/>
            <p:nvPr/>
          </p:nvSpPr>
          <p:spPr>
            <a:xfrm flipH="1" rot="10800000">
              <a:off x="7166385" y="4979380"/>
              <a:ext cx="1721224" cy="680936"/>
            </a:xfrm>
            <a:custGeom>
              <a:rect b="b" l="l" r="r" t="t"/>
              <a:pathLst>
                <a:path extrusionOk="0" h="1049" w="194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34" name="Google Shape;6834;p101"/>
            <p:cNvSpPr/>
            <p:nvPr/>
          </p:nvSpPr>
          <p:spPr>
            <a:xfrm>
              <a:off x="3604609" y="4901702"/>
              <a:ext cx="3498815" cy="627560"/>
            </a:xfrm>
            <a:custGeom>
              <a:rect b="b" l="l" r="r" t="t"/>
              <a:pathLst>
                <a:path extrusionOk="0" h="1800235" w="1539552">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14651" y="1329420"/>
                    <a:pt x="1514186" y="1190207"/>
                  </a:cubicBezTo>
                  <a:cubicBezTo>
                    <a:pt x="1513721" y="1050994"/>
                    <a:pt x="1395410" y="1107931"/>
                    <a:pt x="1386703" y="889068"/>
                  </a:cubicBezTo>
                  <a:cubicBezTo>
                    <a:pt x="1403366" y="652864"/>
                    <a:pt x="1524555" y="649456"/>
                    <a:pt x="1509771" y="523246"/>
                  </a:cubicBezTo>
                  <a:cubicBezTo>
                    <a:pt x="1494987" y="39703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35" name="Google Shape;6835;p101"/>
            <p:cNvSpPr/>
            <p:nvPr/>
          </p:nvSpPr>
          <p:spPr>
            <a:xfrm>
              <a:off x="1985393" y="4844210"/>
              <a:ext cx="986999" cy="669622"/>
            </a:xfrm>
            <a:prstGeom prst="rect">
              <a:avLst/>
            </a:prstGeom>
            <a:solidFill>
              <a:srgbClr val="9CDFF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1" i="0" sz="2400" u="none" cap="none" strike="noStrike">
                <a:solidFill>
                  <a:srgbClr val="000000"/>
                </a:solidFill>
                <a:latin typeface="Arial"/>
                <a:ea typeface="Arial"/>
                <a:cs typeface="Arial"/>
                <a:sym typeface="Arial"/>
              </a:endParaRPr>
            </a:p>
          </p:txBody>
        </p:sp>
        <p:sp>
          <p:nvSpPr>
            <p:cNvPr id="6836" name="Google Shape;6836;p101"/>
            <p:cNvSpPr/>
            <p:nvPr/>
          </p:nvSpPr>
          <p:spPr>
            <a:xfrm>
              <a:off x="1751669" y="4580382"/>
              <a:ext cx="1458912" cy="317850"/>
            </a:xfrm>
            <a:prstGeom prst="triangle">
              <a:avLst>
                <a:gd fmla="val 50000" name="adj"/>
              </a:avLst>
            </a:prstGeom>
            <a:solidFill>
              <a:srgbClr val="9CDF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Noto Sans Symbols"/>
                <a:buNone/>
              </a:pPr>
              <a:r>
                <a:t/>
              </a:r>
              <a:endParaRPr b="0" i="0" sz="2400" u="none" cap="none" strike="noStrike">
                <a:solidFill>
                  <a:srgbClr val="00CCFF"/>
                </a:solidFill>
                <a:latin typeface="Arial"/>
                <a:ea typeface="Arial"/>
                <a:cs typeface="Arial"/>
                <a:sym typeface="Arial"/>
              </a:endParaRPr>
            </a:p>
          </p:txBody>
        </p:sp>
        <p:pic>
          <p:nvPicPr>
            <p:cNvPr descr="antenna_radiation_stylized" id="6837" name="Google Shape;6837;p101"/>
            <p:cNvPicPr preferRelativeResize="0"/>
            <p:nvPr/>
          </p:nvPicPr>
          <p:blipFill rotWithShape="1">
            <a:blip r:embed="rId3">
              <a:alphaModFix/>
            </a:blip>
            <a:srcRect b="0" l="0" r="0" t="0"/>
            <a:stretch/>
          </p:blipFill>
          <p:spPr>
            <a:xfrm>
              <a:off x="2128277" y="5115355"/>
              <a:ext cx="506412" cy="106009"/>
            </a:xfrm>
            <a:prstGeom prst="rect">
              <a:avLst/>
            </a:prstGeom>
            <a:noFill/>
            <a:ln>
              <a:noFill/>
            </a:ln>
          </p:spPr>
        </p:pic>
        <p:cxnSp>
          <p:nvCxnSpPr>
            <p:cNvPr id="6838" name="Google Shape;6838;p101"/>
            <p:cNvCxnSpPr/>
            <p:nvPr/>
          </p:nvCxnSpPr>
          <p:spPr>
            <a:xfrm>
              <a:off x="2809465" y="5154962"/>
              <a:ext cx="0" cy="131762"/>
            </a:xfrm>
            <a:prstGeom prst="straightConnector1">
              <a:avLst/>
            </a:prstGeom>
            <a:noFill/>
            <a:ln cap="flat" cmpd="sng" w="9525">
              <a:solidFill>
                <a:schemeClr val="dk1"/>
              </a:solidFill>
              <a:prstDash val="solid"/>
              <a:round/>
              <a:headEnd len="med" w="med" type="none"/>
              <a:tailEnd len="med" w="med" type="none"/>
            </a:ln>
          </p:spPr>
        </p:cxnSp>
        <p:cxnSp>
          <p:nvCxnSpPr>
            <p:cNvPr id="6839" name="Google Shape;6839;p101"/>
            <p:cNvCxnSpPr/>
            <p:nvPr/>
          </p:nvCxnSpPr>
          <p:spPr>
            <a:xfrm flipH="1" rot="10800000">
              <a:off x="2418940" y="5366099"/>
              <a:ext cx="168275" cy="3175"/>
            </a:xfrm>
            <a:prstGeom prst="straightConnector1">
              <a:avLst/>
            </a:prstGeom>
            <a:noFill/>
            <a:ln cap="flat" cmpd="sng" w="9525">
              <a:solidFill>
                <a:schemeClr val="dk1"/>
              </a:solidFill>
              <a:prstDash val="solid"/>
              <a:round/>
              <a:headEnd len="med" w="med" type="none"/>
              <a:tailEnd len="med" w="med" type="none"/>
            </a:ln>
          </p:spPr>
        </p:cxnSp>
        <p:grpSp>
          <p:nvGrpSpPr>
            <p:cNvPr id="6840" name="Google Shape;6840;p101"/>
            <p:cNvGrpSpPr/>
            <p:nvPr/>
          </p:nvGrpSpPr>
          <p:grpSpPr>
            <a:xfrm flipH="1">
              <a:off x="2538315" y="4858274"/>
              <a:ext cx="359261" cy="342045"/>
              <a:chOff x="2839" y="3501"/>
              <a:chExt cx="755" cy="803"/>
            </a:xfrm>
          </p:grpSpPr>
          <p:pic>
            <p:nvPicPr>
              <p:cNvPr descr="desktop_computer_stylized_medium" id="6841" name="Google Shape;6841;p101"/>
              <p:cNvPicPr preferRelativeResize="0"/>
              <p:nvPr/>
            </p:nvPicPr>
            <p:blipFill rotWithShape="1">
              <a:blip r:embed="rId4">
                <a:alphaModFix/>
              </a:blip>
              <a:srcRect b="0" l="0" r="0" t="0"/>
              <a:stretch/>
            </p:blipFill>
            <p:spPr>
              <a:xfrm>
                <a:off x="2839" y="3501"/>
                <a:ext cx="755" cy="803"/>
              </a:xfrm>
              <a:prstGeom prst="rect">
                <a:avLst/>
              </a:prstGeom>
              <a:noFill/>
              <a:ln>
                <a:noFill/>
              </a:ln>
            </p:spPr>
          </p:pic>
          <p:sp>
            <p:nvSpPr>
              <p:cNvPr id="6842" name="Google Shape;6842;p101"/>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6843" name="Google Shape;6843;p101"/>
            <p:cNvGrpSpPr/>
            <p:nvPr/>
          </p:nvGrpSpPr>
          <p:grpSpPr>
            <a:xfrm>
              <a:off x="2349754" y="4616555"/>
              <a:ext cx="347997" cy="396620"/>
              <a:chOff x="7797061" y="3296104"/>
              <a:chExt cx="347997" cy="396620"/>
            </a:xfrm>
          </p:grpSpPr>
          <p:pic>
            <p:nvPicPr>
              <p:cNvPr descr="fridge2.png" id="6844" name="Google Shape;6844;p101"/>
              <p:cNvPicPr preferRelativeResize="0"/>
              <p:nvPr/>
            </p:nvPicPr>
            <p:blipFill rotWithShape="1">
              <a:blip r:embed="rId5">
                <a:alphaModFix/>
              </a:blip>
              <a:srcRect b="0" l="0" r="0" t="0"/>
              <a:stretch/>
            </p:blipFill>
            <p:spPr>
              <a:xfrm>
                <a:off x="7896825" y="3355697"/>
                <a:ext cx="189578" cy="337027"/>
              </a:xfrm>
              <a:prstGeom prst="rect">
                <a:avLst/>
              </a:prstGeom>
              <a:noFill/>
              <a:ln>
                <a:noFill/>
              </a:ln>
            </p:spPr>
          </p:pic>
          <p:pic>
            <p:nvPicPr>
              <p:cNvPr descr="antenna_stylized" id="6845" name="Google Shape;6845;p101"/>
              <p:cNvPicPr preferRelativeResize="0"/>
              <p:nvPr/>
            </p:nvPicPr>
            <p:blipFill rotWithShape="1">
              <a:blip r:embed="rId6">
                <a:alphaModFix/>
              </a:blip>
              <a:srcRect b="0" l="0" r="0" t="0"/>
              <a:stretch/>
            </p:blipFill>
            <p:spPr>
              <a:xfrm>
                <a:off x="7797061" y="3296104"/>
                <a:ext cx="347997" cy="167557"/>
              </a:xfrm>
              <a:prstGeom prst="rect">
                <a:avLst/>
              </a:prstGeom>
              <a:noFill/>
              <a:ln>
                <a:noFill/>
              </a:ln>
            </p:spPr>
          </p:pic>
        </p:grpSp>
        <p:grpSp>
          <p:nvGrpSpPr>
            <p:cNvPr id="6846" name="Google Shape;6846;p101"/>
            <p:cNvGrpSpPr/>
            <p:nvPr/>
          </p:nvGrpSpPr>
          <p:grpSpPr>
            <a:xfrm>
              <a:off x="2596389" y="5257125"/>
              <a:ext cx="354986" cy="175668"/>
              <a:chOff x="7493876" y="2774731"/>
              <a:chExt cx="1481958" cy="894622"/>
            </a:xfrm>
          </p:grpSpPr>
          <p:sp>
            <p:nvSpPr>
              <p:cNvPr id="6847" name="Google Shape;6847;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848" name="Google Shape;6848;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849" name="Google Shape;6849;p101"/>
              <p:cNvGrpSpPr/>
              <p:nvPr/>
            </p:nvGrpSpPr>
            <p:grpSpPr>
              <a:xfrm>
                <a:off x="7713663" y="2848339"/>
                <a:ext cx="1042107" cy="425543"/>
                <a:chOff x="7786941" y="2884917"/>
                <a:chExt cx="897649" cy="353919"/>
              </a:xfrm>
            </p:grpSpPr>
            <p:sp>
              <p:nvSpPr>
                <p:cNvPr id="6850" name="Google Shape;6850;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51" name="Google Shape;6851;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52" name="Google Shape;6852;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53" name="Google Shape;6853;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pic>
          <p:nvPicPr>
            <p:cNvPr descr="access_point_stylized_small" id="6854" name="Google Shape;6854;p101"/>
            <p:cNvPicPr preferRelativeResize="0"/>
            <p:nvPr/>
          </p:nvPicPr>
          <p:blipFill rotWithShape="1">
            <a:blip r:embed="rId7">
              <a:alphaModFix/>
            </a:blip>
            <a:srcRect b="0" l="0" r="0" t="0"/>
            <a:stretch/>
          </p:blipFill>
          <p:spPr>
            <a:xfrm>
              <a:off x="2160201" y="5153030"/>
              <a:ext cx="370169" cy="306751"/>
            </a:xfrm>
            <a:prstGeom prst="rect">
              <a:avLst/>
            </a:prstGeom>
            <a:noFill/>
            <a:ln>
              <a:noFill/>
            </a:ln>
          </p:spPr>
        </p:pic>
        <p:cxnSp>
          <p:nvCxnSpPr>
            <p:cNvPr id="6855" name="Google Shape;6855;p101"/>
            <p:cNvCxnSpPr/>
            <p:nvPr/>
          </p:nvCxnSpPr>
          <p:spPr>
            <a:xfrm>
              <a:off x="2944738" y="5367898"/>
              <a:ext cx="5562600" cy="0"/>
            </a:xfrm>
            <a:prstGeom prst="straightConnector1">
              <a:avLst/>
            </a:prstGeom>
            <a:noFill/>
            <a:ln cap="flat" cmpd="sng" w="15875">
              <a:solidFill>
                <a:schemeClr val="dk1"/>
              </a:solidFill>
              <a:prstDash val="solid"/>
              <a:miter lim="800000"/>
              <a:headEnd len="sm" w="sm" type="none"/>
              <a:tailEnd len="sm" w="sm" type="none"/>
            </a:ln>
          </p:spPr>
        </p:cxnSp>
        <p:cxnSp>
          <p:nvCxnSpPr>
            <p:cNvPr id="6856" name="Google Shape;6856;p101"/>
            <p:cNvCxnSpPr/>
            <p:nvPr/>
          </p:nvCxnSpPr>
          <p:spPr>
            <a:xfrm>
              <a:off x="8003985" y="5098494"/>
              <a:ext cx="524483" cy="261537"/>
            </a:xfrm>
            <a:prstGeom prst="straightConnector1">
              <a:avLst/>
            </a:prstGeom>
            <a:noFill/>
            <a:ln cap="flat" cmpd="sng" w="9525">
              <a:solidFill>
                <a:schemeClr val="dk1"/>
              </a:solidFill>
              <a:prstDash val="solid"/>
              <a:round/>
              <a:headEnd len="med" w="med" type="none"/>
              <a:tailEnd len="med" w="med" type="none"/>
            </a:ln>
          </p:spPr>
        </p:cxnSp>
        <p:cxnSp>
          <p:nvCxnSpPr>
            <p:cNvPr id="6857" name="Google Shape;6857;p101"/>
            <p:cNvCxnSpPr/>
            <p:nvPr/>
          </p:nvCxnSpPr>
          <p:spPr>
            <a:xfrm flipH="1" rot="10800000">
              <a:off x="7421092" y="5098494"/>
              <a:ext cx="569255" cy="246266"/>
            </a:xfrm>
            <a:prstGeom prst="straightConnector1">
              <a:avLst/>
            </a:prstGeom>
            <a:noFill/>
            <a:ln cap="flat" cmpd="sng" w="9525">
              <a:solidFill>
                <a:schemeClr val="dk1"/>
              </a:solidFill>
              <a:prstDash val="solid"/>
              <a:round/>
              <a:headEnd len="med" w="med" type="none"/>
              <a:tailEnd len="med" w="med" type="none"/>
            </a:ln>
          </p:spPr>
        </p:cxnSp>
        <p:cxnSp>
          <p:nvCxnSpPr>
            <p:cNvPr id="6858" name="Google Shape;6858;p101"/>
            <p:cNvCxnSpPr/>
            <p:nvPr/>
          </p:nvCxnSpPr>
          <p:spPr>
            <a:xfrm>
              <a:off x="7392770" y="5368853"/>
              <a:ext cx="1030502" cy="0"/>
            </a:xfrm>
            <a:prstGeom prst="straightConnector1">
              <a:avLst/>
            </a:prstGeom>
            <a:noFill/>
            <a:ln cap="flat" cmpd="sng" w="9525">
              <a:solidFill>
                <a:schemeClr val="dk1"/>
              </a:solidFill>
              <a:prstDash val="solid"/>
              <a:round/>
              <a:headEnd len="med" w="med" type="none"/>
              <a:tailEnd len="med" w="med" type="none"/>
            </a:ln>
          </p:spPr>
        </p:cxnSp>
        <p:grpSp>
          <p:nvGrpSpPr>
            <p:cNvPr id="6859" name="Google Shape;6859;p101"/>
            <p:cNvGrpSpPr/>
            <p:nvPr/>
          </p:nvGrpSpPr>
          <p:grpSpPr>
            <a:xfrm>
              <a:off x="8281372" y="5229706"/>
              <a:ext cx="397110" cy="220011"/>
              <a:chOff x="7493876" y="2774731"/>
              <a:chExt cx="1481958" cy="894622"/>
            </a:xfrm>
          </p:grpSpPr>
          <p:sp>
            <p:nvSpPr>
              <p:cNvPr id="6860" name="Google Shape;6860;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861" name="Google Shape;6861;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862" name="Google Shape;6862;p101"/>
              <p:cNvGrpSpPr/>
              <p:nvPr/>
            </p:nvGrpSpPr>
            <p:grpSpPr>
              <a:xfrm>
                <a:off x="7713663" y="2848339"/>
                <a:ext cx="1042107" cy="425543"/>
                <a:chOff x="7786941" y="2884917"/>
                <a:chExt cx="897649" cy="353919"/>
              </a:xfrm>
            </p:grpSpPr>
            <p:sp>
              <p:nvSpPr>
                <p:cNvPr id="6863" name="Google Shape;6863;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64" name="Google Shape;6864;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65" name="Google Shape;6865;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866" name="Google Shape;6866;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867" name="Google Shape;6867;p101"/>
            <p:cNvGrpSpPr/>
            <p:nvPr/>
          </p:nvGrpSpPr>
          <p:grpSpPr>
            <a:xfrm>
              <a:off x="1247888" y="3937689"/>
              <a:ext cx="1045784" cy="958635"/>
              <a:chOff x="1334466" y="2016802"/>
              <a:chExt cx="1045784" cy="958635"/>
            </a:xfrm>
          </p:grpSpPr>
          <p:sp>
            <p:nvSpPr>
              <p:cNvPr id="6868" name="Google Shape;6868;p101"/>
              <p:cNvSpPr/>
              <p:nvPr/>
            </p:nvSpPr>
            <p:spPr>
              <a:xfrm flipH="1">
                <a:off x="2065300" y="2032462"/>
                <a:ext cx="314950" cy="942975"/>
              </a:xfrm>
              <a:custGeom>
                <a:rect b="b" l="l" r="r" t="t"/>
                <a:pathLst>
                  <a:path extrusionOk="0" h="10000" w="10333">
                    <a:moveTo>
                      <a:pt x="0" y="10000"/>
                    </a:moveTo>
                    <a:lnTo>
                      <a:pt x="10000" y="0"/>
                    </a:lnTo>
                    <a:lnTo>
                      <a:pt x="10333" y="8347"/>
                    </a:lnTo>
                    <a:lnTo>
                      <a:pt x="0" y="10000"/>
                    </a:lnTo>
                    <a:close/>
                  </a:path>
                </a:pathLst>
              </a:custGeom>
              <a:gradFill>
                <a:gsLst>
                  <a:gs pos="0">
                    <a:schemeClr val="lt1"/>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69" name="Google Shape;6869;p101"/>
              <p:cNvSpPr/>
              <p:nvPr/>
            </p:nvSpPr>
            <p:spPr>
              <a:xfrm>
                <a:off x="1435419" y="2060250"/>
                <a:ext cx="618744" cy="779122"/>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870" name="Google Shape;6870;p101"/>
              <p:cNvSpPr/>
              <p:nvPr/>
            </p:nvSpPr>
            <p:spPr>
              <a:xfrm>
                <a:off x="1438720" y="2372695"/>
                <a:ext cx="611601" cy="15345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871" name="Google Shape;6871;p101"/>
              <p:cNvSpPr txBox="1"/>
              <p:nvPr/>
            </p:nvSpPr>
            <p:spPr>
              <a:xfrm>
                <a:off x="1334466" y="2016802"/>
                <a:ext cx="814388" cy="854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application</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transport</a:t>
                </a:r>
                <a:endParaRPr/>
              </a:p>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data 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6872" name="Google Shape;6872;p101"/>
              <p:cNvCxnSpPr/>
              <p:nvPr/>
            </p:nvCxnSpPr>
            <p:spPr>
              <a:xfrm>
                <a:off x="1434403" y="2216226"/>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873" name="Google Shape;6873;p101"/>
              <p:cNvCxnSpPr/>
              <p:nvPr/>
            </p:nvCxnSpPr>
            <p:spPr>
              <a:xfrm>
                <a:off x="1434547" y="2372157"/>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874" name="Google Shape;6874;p101"/>
              <p:cNvCxnSpPr/>
              <p:nvPr/>
            </p:nvCxnSpPr>
            <p:spPr>
              <a:xfrm>
                <a:off x="1433493" y="2521026"/>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875" name="Google Shape;6875;p101"/>
              <p:cNvCxnSpPr/>
              <p:nvPr/>
            </p:nvCxnSpPr>
            <p:spPr>
              <a:xfrm>
                <a:off x="1433038" y="2673426"/>
                <a:ext cx="619760" cy="0"/>
              </a:xfrm>
              <a:prstGeom prst="straightConnector1">
                <a:avLst/>
              </a:prstGeom>
              <a:noFill/>
              <a:ln cap="flat" cmpd="sng" w="12700">
                <a:solidFill>
                  <a:schemeClr val="dk1"/>
                </a:solidFill>
                <a:prstDash val="solid"/>
                <a:miter lim="800000"/>
                <a:headEnd len="sm" w="sm" type="none"/>
                <a:tailEnd len="sm" w="sm" type="none"/>
              </a:ln>
            </p:spPr>
          </p:cxnSp>
        </p:grpSp>
        <p:grpSp>
          <p:nvGrpSpPr>
            <p:cNvPr id="6876" name="Google Shape;6876;p101"/>
            <p:cNvGrpSpPr/>
            <p:nvPr/>
          </p:nvGrpSpPr>
          <p:grpSpPr>
            <a:xfrm>
              <a:off x="2039837" y="4710271"/>
              <a:ext cx="350807" cy="310034"/>
              <a:chOff x="7487144" y="3389820"/>
              <a:chExt cx="350807" cy="310034"/>
            </a:xfrm>
          </p:grpSpPr>
          <p:pic>
            <p:nvPicPr>
              <p:cNvPr descr="antenna_stylized" id="6877" name="Google Shape;6877;p101"/>
              <p:cNvPicPr preferRelativeResize="0"/>
              <p:nvPr/>
            </p:nvPicPr>
            <p:blipFill rotWithShape="1">
              <a:blip r:embed="rId6">
                <a:alphaModFix/>
              </a:blip>
              <a:srcRect b="0" l="0" r="0" t="0"/>
              <a:stretch/>
            </p:blipFill>
            <p:spPr>
              <a:xfrm>
                <a:off x="7487144" y="3389820"/>
                <a:ext cx="347997" cy="167557"/>
              </a:xfrm>
              <a:prstGeom prst="rect">
                <a:avLst/>
              </a:prstGeom>
              <a:noFill/>
              <a:ln>
                <a:noFill/>
              </a:ln>
            </p:spPr>
          </p:pic>
          <p:pic>
            <p:nvPicPr>
              <p:cNvPr descr="laptop_keyboard" id="6878" name="Google Shape;6878;p101"/>
              <p:cNvPicPr preferRelativeResize="0"/>
              <p:nvPr/>
            </p:nvPicPr>
            <p:blipFill rotWithShape="1">
              <a:blip r:embed="rId8">
                <a:alphaModFix/>
              </a:blip>
              <a:srcRect b="0" l="0" r="0" t="0"/>
              <a:stretch/>
            </p:blipFill>
            <p:spPr>
              <a:xfrm flipH="1" rot="109064">
                <a:off x="7504001" y="3575889"/>
                <a:ext cx="286699" cy="119448"/>
              </a:xfrm>
              <a:prstGeom prst="rect">
                <a:avLst/>
              </a:prstGeom>
              <a:noFill/>
              <a:ln>
                <a:noFill/>
              </a:ln>
            </p:spPr>
          </p:pic>
          <p:sp>
            <p:nvSpPr>
              <p:cNvPr id="6879" name="Google Shape;6879;p101"/>
              <p:cNvSpPr/>
              <p:nvPr/>
            </p:nvSpPr>
            <p:spPr>
              <a:xfrm>
                <a:off x="7599014" y="3459979"/>
                <a:ext cx="230764" cy="155883"/>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80" name="Google Shape;6880;p101"/>
              <p:cNvSpPr/>
              <p:nvPr/>
            </p:nvSpPr>
            <p:spPr>
              <a:xfrm>
                <a:off x="7641029" y="3455381"/>
                <a:ext cx="195517" cy="29007"/>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81" name="Google Shape;6881;p101"/>
              <p:cNvSpPr/>
              <p:nvPr/>
            </p:nvSpPr>
            <p:spPr>
              <a:xfrm>
                <a:off x="7596971" y="3455145"/>
                <a:ext cx="54275" cy="120745"/>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82" name="Google Shape;6882;p101"/>
              <p:cNvSpPr/>
              <p:nvPr/>
            </p:nvSpPr>
            <p:spPr>
              <a:xfrm>
                <a:off x="7776652" y="3476723"/>
                <a:ext cx="58489" cy="139375"/>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83" name="Google Shape;6883;p101"/>
              <p:cNvSpPr/>
              <p:nvPr/>
            </p:nvSpPr>
            <p:spPr>
              <a:xfrm>
                <a:off x="7596332" y="3569758"/>
                <a:ext cx="214545" cy="47048"/>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84" name="Google Shape;6884;p101"/>
              <p:cNvSpPr/>
              <p:nvPr/>
            </p:nvSpPr>
            <p:spPr>
              <a:xfrm>
                <a:off x="7783165" y="3477902"/>
                <a:ext cx="54786" cy="139965"/>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85" name="Google Shape;6885;p101"/>
              <p:cNvSpPr/>
              <p:nvPr/>
            </p:nvSpPr>
            <p:spPr>
              <a:xfrm>
                <a:off x="7596588" y="3576007"/>
                <a:ext cx="190792" cy="4645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886" name="Google Shape;6886;p101"/>
              <p:cNvGrpSpPr/>
              <p:nvPr/>
            </p:nvGrpSpPr>
            <p:grpSpPr>
              <a:xfrm>
                <a:off x="7593395" y="3625649"/>
                <a:ext cx="64747" cy="27592"/>
                <a:chOff x="1740" y="2642"/>
                <a:chExt cx="752" cy="327"/>
              </a:xfrm>
            </p:grpSpPr>
            <p:sp>
              <p:nvSpPr>
                <p:cNvPr id="6887" name="Google Shape;6887;p101"/>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88" name="Google Shape;6888;p101"/>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89" name="Google Shape;6889;p101"/>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90" name="Google Shape;6890;p101"/>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91" name="Google Shape;6891;p101"/>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92" name="Google Shape;6892;p101"/>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893" name="Google Shape;6893;p101"/>
              <p:cNvSpPr/>
              <p:nvPr/>
            </p:nvSpPr>
            <p:spPr>
              <a:xfrm>
                <a:off x="7704243" y="3629776"/>
                <a:ext cx="78411" cy="60608"/>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94" name="Google Shape;6894;p101"/>
              <p:cNvSpPr/>
              <p:nvPr/>
            </p:nvSpPr>
            <p:spPr>
              <a:xfrm>
                <a:off x="7504129" y="3634611"/>
                <a:ext cx="200625" cy="5530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95" name="Google Shape;6895;p101"/>
              <p:cNvSpPr/>
              <p:nvPr/>
            </p:nvSpPr>
            <p:spPr>
              <a:xfrm>
                <a:off x="7504257" y="3624470"/>
                <a:ext cx="2171" cy="11202"/>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96" name="Google Shape;6896;p101"/>
              <p:cNvSpPr/>
              <p:nvPr/>
            </p:nvSpPr>
            <p:spPr>
              <a:xfrm>
                <a:off x="7504384" y="3578837"/>
                <a:ext cx="93225" cy="46340"/>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97" name="Google Shape;6897;p101"/>
              <p:cNvSpPr/>
              <p:nvPr/>
            </p:nvSpPr>
            <p:spPr>
              <a:xfrm>
                <a:off x="7510642" y="3626829"/>
                <a:ext cx="190281" cy="53180"/>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98" name="Google Shape;6898;p101"/>
              <p:cNvSpPr/>
              <p:nvPr/>
            </p:nvSpPr>
            <p:spPr>
              <a:xfrm flipH="1" rot="10800000">
                <a:off x="7700668" y="3623055"/>
                <a:ext cx="77645" cy="5506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6899" name="Google Shape;6899;p101"/>
              <p:cNvPicPr preferRelativeResize="0"/>
              <p:nvPr/>
            </p:nvPicPr>
            <p:blipFill rotWithShape="1">
              <a:blip r:embed="rId9">
                <a:alphaModFix/>
              </a:blip>
              <a:srcRect b="0" l="0" r="0" t="0"/>
              <a:stretch/>
            </p:blipFill>
            <p:spPr>
              <a:xfrm>
                <a:off x="7610380" y="3463988"/>
                <a:ext cx="209692" cy="141851"/>
              </a:xfrm>
              <a:prstGeom prst="rect">
                <a:avLst/>
              </a:prstGeom>
              <a:noFill/>
              <a:ln>
                <a:noFill/>
              </a:ln>
            </p:spPr>
          </p:pic>
        </p:grpSp>
        <p:grpSp>
          <p:nvGrpSpPr>
            <p:cNvPr id="6900" name="Google Shape;6900;p101"/>
            <p:cNvGrpSpPr/>
            <p:nvPr/>
          </p:nvGrpSpPr>
          <p:grpSpPr>
            <a:xfrm>
              <a:off x="8203190" y="4015802"/>
              <a:ext cx="1008712" cy="969393"/>
              <a:chOff x="8854651" y="4004028"/>
              <a:chExt cx="1008712" cy="969393"/>
            </a:xfrm>
          </p:grpSpPr>
          <p:sp>
            <p:nvSpPr>
              <p:cNvPr id="6901" name="Google Shape;6901;p101"/>
              <p:cNvSpPr/>
              <p:nvPr/>
            </p:nvSpPr>
            <p:spPr>
              <a:xfrm>
                <a:off x="8854651" y="4030446"/>
                <a:ext cx="314950" cy="942975"/>
              </a:xfrm>
              <a:custGeom>
                <a:rect b="b" l="l" r="r" t="t"/>
                <a:pathLst>
                  <a:path extrusionOk="0" h="10000" w="10333">
                    <a:moveTo>
                      <a:pt x="0" y="10000"/>
                    </a:moveTo>
                    <a:lnTo>
                      <a:pt x="10000" y="0"/>
                    </a:lnTo>
                    <a:lnTo>
                      <a:pt x="10333" y="8347"/>
                    </a:lnTo>
                    <a:lnTo>
                      <a:pt x="0" y="10000"/>
                    </a:lnTo>
                    <a:close/>
                  </a:path>
                </a:pathLst>
              </a:custGeom>
              <a:gradFill>
                <a:gsLst>
                  <a:gs pos="0">
                    <a:schemeClr val="lt1"/>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02" name="Google Shape;6902;p101"/>
              <p:cNvSpPr/>
              <p:nvPr/>
            </p:nvSpPr>
            <p:spPr>
              <a:xfrm>
                <a:off x="9149928" y="4047476"/>
                <a:ext cx="618744" cy="779122"/>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03" name="Google Shape;6903;p101"/>
              <p:cNvSpPr/>
              <p:nvPr/>
            </p:nvSpPr>
            <p:spPr>
              <a:xfrm>
                <a:off x="9153229" y="4359921"/>
                <a:ext cx="611601" cy="15345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04" name="Google Shape;6904;p101"/>
              <p:cNvSpPr txBox="1"/>
              <p:nvPr/>
            </p:nvSpPr>
            <p:spPr>
              <a:xfrm>
                <a:off x="9048975" y="4004028"/>
                <a:ext cx="814388" cy="854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application</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transport</a:t>
                </a:r>
                <a:endParaRPr/>
              </a:p>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data 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6905" name="Google Shape;6905;p101"/>
              <p:cNvCxnSpPr/>
              <p:nvPr/>
            </p:nvCxnSpPr>
            <p:spPr>
              <a:xfrm>
                <a:off x="9148912" y="4203452"/>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906" name="Google Shape;6906;p101"/>
              <p:cNvCxnSpPr/>
              <p:nvPr/>
            </p:nvCxnSpPr>
            <p:spPr>
              <a:xfrm>
                <a:off x="9149056" y="4359383"/>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907" name="Google Shape;6907;p101"/>
              <p:cNvCxnSpPr/>
              <p:nvPr/>
            </p:nvCxnSpPr>
            <p:spPr>
              <a:xfrm>
                <a:off x="9148002" y="4508252"/>
                <a:ext cx="619760" cy="0"/>
              </a:xfrm>
              <a:prstGeom prst="straightConnector1">
                <a:avLst/>
              </a:prstGeom>
              <a:noFill/>
              <a:ln cap="flat" cmpd="sng" w="12700">
                <a:solidFill>
                  <a:schemeClr val="dk1"/>
                </a:solidFill>
                <a:prstDash val="solid"/>
                <a:miter lim="800000"/>
                <a:headEnd len="sm" w="sm" type="none"/>
                <a:tailEnd len="sm" w="sm" type="none"/>
              </a:ln>
            </p:spPr>
          </p:cxnSp>
          <p:cxnSp>
            <p:nvCxnSpPr>
              <p:cNvPr id="6908" name="Google Shape;6908;p101"/>
              <p:cNvCxnSpPr/>
              <p:nvPr/>
            </p:nvCxnSpPr>
            <p:spPr>
              <a:xfrm>
                <a:off x="9147547" y="4660652"/>
                <a:ext cx="619760" cy="0"/>
              </a:xfrm>
              <a:prstGeom prst="straightConnector1">
                <a:avLst/>
              </a:prstGeom>
              <a:noFill/>
              <a:ln cap="flat" cmpd="sng" w="12700">
                <a:solidFill>
                  <a:schemeClr val="dk1"/>
                </a:solidFill>
                <a:prstDash val="solid"/>
                <a:miter lim="800000"/>
                <a:headEnd len="sm" w="sm" type="none"/>
                <a:tailEnd len="sm" w="sm" type="none"/>
              </a:ln>
            </p:spPr>
          </p:cxnSp>
        </p:grpSp>
        <p:grpSp>
          <p:nvGrpSpPr>
            <p:cNvPr id="6909" name="Google Shape;6909;p101"/>
            <p:cNvGrpSpPr/>
            <p:nvPr/>
          </p:nvGrpSpPr>
          <p:grpSpPr>
            <a:xfrm>
              <a:off x="8092577" y="4586506"/>
              <a:ext cx="214974" cy="403920"/>
              <a:chOff x="4140" y="429"/>
              <a:chExt cx="1425" cy="2396"/>
            </a:xfrm>
          </p:grpSpPr>
          <p:sp>
            <p:nvSpPr>
              <p:cNvPr id="6910" name="Google Shape;6910;p101"/>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11" name="Google Shape;6911;p101"/>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12" name="Google Shape;6912;p101"/>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13" name="Google Shape;6913;p101"/>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14" name="Google Shape;6914;p101"/>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915" name="Google Shape;6915;p101"/>
              <p:cNvGrpSpPr/>
              <p:nvPr/>
            </p:nvGrpSpPr>
            <p:grpSpPr>
              <a:xfrm>
                <a:off x="4748" y="666"/>
                <a:ext cx="578" cy="150"/>
                <a:chOff x="613" y="2566"/>
                <a:chExt cx="721" cy="144"/>
              </a:xfrm>
            </p:grpSpPr>
            <p:sp>
              <p:nvSpPr>
                <p:cNvPr id="6916" name="Google Shape;6916;p101"/>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17" name="Google Shape;6917;p101"/>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918" name="Google Shape;6918;p101"/>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919" name="Google Shape;6919;p101"/>
              <p:cNvGrpSpPr/>
              <p:nvPr/>
            </p:nvGrpSpPr>
            <p:grpSpPr>
              <a:xfrm>
                <a:off x="4748" y="990"/>
                <a:ext cx="578" cy="134"/>
                <a:chOff x="615" y="2564"/>
                <a:chExt cx="721" cy="139"/>
              </a:xfrm>
            </p:grpSpPr>
            <p:sp>
              <p:nvSpPr>
                <p:cNvPr id="6920" name="Google Shape;6920;p101"/>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21" name="Google Shape;6921;p101"/>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922" name="Google Shape;6922;p101"/>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23" name="Google Shape;6923;p101"/>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6924" name="Google Shape;6924;p101"/>
              <p:cNvGrpSpPr/>
              <p:nvPr/>
            </p:nvGrpSpPr>
            <p:grpSpPr>
              <a:xfrm>
                <a:off x="4738" y="1647"/>
                <a:ext cx="578" cy="135"/>
                <a:chOff x="618" y="2586"/>
                <a:chExt cx="720" cy="124"/>
              </a:xfrm>
            </p:grpSpPr>
            <p:sp>
              <p:nvSpPr>
                <p:cNvPr id="6925" name="Google Shape;6925;p101"/>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26" name="Google Shape;6926;p101"/>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927" name="Google Shape;6927;p101"/>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6928" name="Google Shape;6928;p101"/>
              <p:cNvGrpSpPr/>
              <p:nvPr/>
            </p:nvGrpSpPr>
            <p:grpSpPr>
              <a:xfrm>
                <a:off x="4738" y="1330"/>
                <a:ext cx="588" cy="134"/>
                <a:chOff x="613" y="2571"/>
                <a:chExt cx="732" cy="134"/>
              </a:xfrm>
            </p:grpSpPr>
            <p:sp>
              <p:nvSpPr>
                <p:cNvPr id="6929" name="Google Shape;6929;p101"/>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30" name="Google Shape;6930;p101"/>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6931" name="Google Shape;6931;p101"/>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32" name="Google Shape;6932;p101"/>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33" name="Google Shape;6933;p101"/>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34" name="Google Shape;6934;p101"/>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35" name="Google Shape;6935;p101"/>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36" name="Google Shape;6936;p101"/>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37" name="Google Shape;6937;p101"/>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38" name="Google Shape;6938;p101"/>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39" name="Google Shape;6939;p101"/>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6940" name="Google Shape;6940;p101"/>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6941" name="Google Shape;6941;p101"/>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cxnSp>
          <p:nvCxnSpPr>
            <p:cNvPr id="6942" name="Google Shape;6942;p101"/>
            <p:cNvCxnSpPr>
              <a:endCxn id="6937" idx="0"/>
            </p:cNvCxnSpPr>
            <p:nvPr/>
          </p:nvCxnSpPr>
          <p:spPr>
            <a:xfrm flipH="1" rot="10800000">
              <a:off x="8100145" y="4971714"/>
              <a:ext cx="83400" cy="94800"/>
            </a:xfrm>
            <a:prstGeom prst="straightConnector1">
              <a:avLst/>
            </a:prstGeom>
            <a:noFill/>
            <a:ln cap="flat" cmpd="sng" w="9525">
              <a:solidFill>
                <a:schemeClr val="dk1"/>
              </a:solidFill>
              <a:prstDash val="solid"/>
              <a:miter lim="800000"/>
              <a:headEnd len="sm" w="sm" type="none"/>
              <a:tailEnd len="sm" w="sm" type="none"/>
            </a:ln>
          </p:spPr>
        </p:cxnSp>
        <p:grpSp>
          <p:nvGrpSpPr>
            <p:cNvPr id="6943" name="Google Shape;6943;p101"/>
            <p:cNvGrpSpPr/>
            <p:nvPr/>
          </p:nvGrpSpPr>
          <p:grpSpPr>
            <a:xfrm>
              <a:off x="2821259" y="4737483"/>
              <a:ext cx="806605" cy="606348"/>
              <a:chOff x="2821259" y="5835340"/>
              <a:chExt cx="806605" cy="606348"/>
            </a:xfrm>
          </p:grpSpPr>
          <p:sp>
            <p:nvSpPr>
              <p:cNvPr id="6944" name="Google Shape;6944;p101"/>
              <p:cNvSpPr/>
              <p:nvPr/>
            </p:nvSpPr>
            <p:spPr>
              <a:xfrm>
                <a:off x="2821259" y="5861824"/>
                <a:ext cx="227300" cy="579864"/>
              </a:xfrm>
              <a:custGeom>
                <a:rect b="b" l="l" r="r" t="t"/>
                <a:pathLst>
                  <a:path extrusionOk="0" h="10000" w="10333">
                    <a:moveTo>
                      <a:pt x="0" y="10000"/>
                    </a:moveTo>
                    <a:lnTo>
                      <a:pt x="10000" y="0"/>
                    </a:lnTo>
                    <a:lnTo>
                      <a:pt x="10333" y="8347"/>
                    </a:lnTo>
                    <a:lnTo>
                      <a:pt x="0" y="10000"/>
                    </a:lnTo>
                    <a:close/>
                  </a:path>
                </a:pathLst>
              </a:custGeom>
              <a:gradFill>
                <a:gsLst>
                  <a:gs pos="0">
                    <a:schemeClr val="lt1"/>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45" name="Google Shape;6945;p101"/>
              <p:cNvSpPr/>
              <p:nvPr/>
            </p:nvSpPr>
            <p:spPr>
              <a:xfrm>
                <a:off x="3028886" y="5876693"/>
                <a:ext cx="502333" cy="472699"/>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46" name="Google Shape;6946;p101"/>
              <p:cNvSpPr/>
              <p:nvPr/>
            </p:nvSpPr>
            <p:spPr>
              <a:xfrm>
                <a:off x="3032188" y="5882716"/>
                <a:ext cx="502750" cy="15345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47" name="Google Shape;6947;p101"/>
              <p:cNvSpPr txBox="1"/>
              <p:nvPr/>
            </p:nvSpPr>
            <p:spPr>
              <a:xfrm>
                <a:off x="2950236" y="5835340"/>
                <a:ext cx="677628"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6948" name="Google Shape;6948;p101"/>
              <p:cNvCxnSpPr/>
              <p:nvPr/>
            </p:nvCxnSpPr>
            <p:spPr>
              <a:xfrm>
                <a:off x="3034394" y="6034764"/>
                <a:ext cx="493108" cy="0"/>
              </a:xfrm>
              <a:prstGeom prst="straightConnector1">
                <a:avLst/>
              </a:prstGeom>
              <a:noFill/>
              <a:ln cap="flat" cmpd="sng" w="12700">
                <a:solidFill>
                  <a:schemeClr val="dk1"/>
                </a:solidFill>
                <a:prstDash val="solid"/>
                <a:miter lim="800000"/>
                <a:headEnd len="sm" w="sm" type="none"/>
                <a:tailEnd len="sm" w="sm" type="none"/>
              </a:ln>
            </p:spPr>
          </p:cxnSp>
          <p:cxnSp>
            <p:nvCxnSpPr>
              <p:cNvPr id="6949" name="Google Shape;6949;p101"/>
              <p:cNvCxnSpPr/>
              <p:nvPr/>
            </p:nvCxnSpPr>
            <p:spPr>
              <a:xfrm>
                <a:off x="3034394" y="6187164"/>
                <a:ext cx="493108" cy="0"/>
              </a:xfrm>
              <a:prstGeom prst="straightConnector1">
                <a:avLst/>
              </a:prstGeom>
              <a:noFill/>
              <a:ln cap="flat" cmpd="sng" w="12700">
                <a:solidFill>
                  <a:schemeClr val="dk1"/>
                </a:solidFill>
                <a:prstDash val="solid"/>
                <a:miter lim="800000"/>
                <a:headEnd len="sm" w="sm" type="none"/>
                <a:tailEnd len="sm" w="sm" type="none"/>
              </a:ln>
            </p:spPr>
          </p:cxnSp>
        </p:grpSp>
        <p:grpSp>
          <p:nvGrpSpPr>
            <p:cNvPr id="6950" name="Google Shape;6950;p101"/>
            <p:cNvGrpSpPr/>
            <p:nvPr/>
          </p:nvGrpSpPr>
          <p:grpSpPr>
            <a:xfrm>
              <a:off x="3977268" y="4735086"/>
              <a:ext cx="806605" cy="606348"/>
              <a:chOff x="2821259" y="5835340"/>
              <a:chExt cx="806605" cy="606348"/>
            </a:xfrm>
          </p:grpSpPr>
          <p:sp>
            <p:nvSpPr>
              <p:cNvPr id="6951" name="Google Shape;6951;p101"/>
              <p:cNvSpPr/>
              <p:nvPr/>
            </p:nvSpPr>
            <p:spPr>
              <a:xfrm>
                <a:off x="2821259" y="5861824"/>
                <a:ext cx="227300" cy="579864"/>
              </a:xfrm>
              <a:custGeom>
                <a:rect b="b" l="l" r="r" t="t"/>
                <a:pathLst>
                  <a:path extrusionOk="0" h="10000" w="10333">
                    <a:moveTo>
                      <a:pt x="0" y="10000"/>
                    </a:moveTo>
                    <a:lnTo>
                      <a:pt x="10000" y="0"/>
                    </a:lnTo>
                    <a:lnTo>
                      <a:pt x="10333" y="8347"/>
                    </a:lnTo>
                    <a:lnTo>
                      <a:pt x="0" y="10000"/>
                    </a:lnTo>
                    <a:close/>
                  </a:path>
                </a:pathLst>
              </a:custGeom>
              <a:gradFill>
                <a:gsLst>
                  <a:gs pos="0">
                    <a:schemeClr val="lt1"/>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52" name="Google Shape;6952;p101"/>
              <p:cNvSpPr/>
              <p:nvPr/>
            </p:nvSpPr>
            <p:spPr>
              <a:xfrm>
                <a:off x="3028886" y="5876693"/>
                <a:ext cx="502333" cy="472699"/>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53" name="Google Shape;6953;p101"/>
              <p:cNvSpPr/>
              <p:nvPr/>
            </p:nvSpPr>
            <p:spPr>
              <a:xfrm>
                <a:off x="3032188" y="5882716"/>
                <a:ext cx="502750" cy="15345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54" name="Google Shape;6954;p101"/>
              <p:cNvSpPr txBox="1"/>
              <p:nvPr/>
            </p:nvSpPr>
            <p:spPr>
              <a:xfrm>
                <a:off x="2950236" y="5835340"/>
                <a:ext cx="677628"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6955" name="Google Shape;6955;p101"/>
              <p:cNvCxnSpPr/>
              <p:nvPr/>
            </p:nvCxnSpPr>
            <p:spPr>
              <a:xfrm>
                <a:off x="3034394" y="6034764"/>
                <a:ext cx="493108" cy="0"/>
              </a:xfrm>
              <a:prstGeom prst="straightConnector1">
                <a:avLst/>
              </a:prstGeom>
              <a:noFill/>
              <a:ln cap="flat" cmpd="sng" w="12700">
                <a:solidFill>
                  <a:schemeClr val="dk1"/>
                </a:solidFill>
                <a:prstDash val="solid"/>
                <a:miter lim="800000"/>
                <a:headEnd len="sm" w="sm" type="none"/>
                <a:tailEnd len="sm" w="sm" type="none"/>
              </a:ln>
            </p:spPr>
          </p:cxnSp>
          <p:cxnSp>
            <p:nvCxnSpPr>
              <p:cNvPr id="6956" name="Google Shape;6956;p101"/>
              <p:cNvCxnSpPr/>
              <p:nvPr/>
            </p:nvCxnSpPr>
            <p:spPr>
              <a:xfrm>
                <a:off x="3034394" y="6187164"/>
                <a:ext cx="493108" cy="0"/>
              </a:xfrm>
              <a:prstGeom prst="straightConnector1">
                <a:avLst/>
              </a:prstGeom>
              <a:noFill/>
              <a:ln cap="flat" cmpd="sng" w="12700">
                <a:solidFill>
                  <a:schemeClr val="dk1"/>
                </a:solidFill>
                <a:prstDash val="solid"/>
                <a:miter lim="800000"/>
                <a:headEnd len="sm" w="sm" type="none"/>
                <a:tailEnd len="sm" w="sm" type="none"/>
              </a:ln>
            </p:spPr>
          </p:cxnSp>
        </p:grpSp>
        <p:grpSp>
          <p:nvGrpSpPr>
            <p:cNvPr id="6957" name="Google Shape;6957;p101"/>
            <p:cNvGrpSpPr/>
            <p:nvPr/>
          </p:nvGrpSpPr>
          <p:grpSpPr>
            <a:xfrm>
              <a:off x="4943707" y="4739525"/>
              <a:ext cx="806605" cy="606348"/>
              <a:chOff x="2821259" y="5835340"/>
              <a:chExt cx="806605" cy="606348"/>
            </a:xfrm>
          </p:grpSpPr>
          <p:sp>
            <p:nvSpPr>
              <p:cNvPr id="6958" name="Google Shape;6958;p101"/>
              <p:cNvSpPr/>
              <p:nvPr/>
            </p:nvSpPr>
            <p:spPr>
              <a:xfrm>
                <a:off x="2821259" y="5861824"/>
                <a:ext cx="227300" cy="579864"/>
              </a:xfrm>
              <a:custGeom>
                <a:rect b="b" l="l" r="r" t="t"/>
                <a:pathLst>
                  <a:path extrusionOk="0" h="10000" w="10333">
                    <a:moveTo>
                      <a:pt x="0" y="10000"/>
                    </a:moveTo>
                    <a:lnTo>
                      <a:pt x="10000" y="0"/>
                    </a:lnTo>
                    <a:lnTo>
                      <a:pt x="10333" y="8347"/>
                    </a:lnTo>
                    <a:lnTo>
                      <a:pt x="0" y="10000"/>
                    </a:lnTo>
                    <a:close/>
                  </a:path>
                </a:pathLst>
              </a:custGeom>
              <a:gradFill>
                <a:gsLst>
                  <a:gs pos="0">
                    <a:schemeClr val="lt1"/>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59" name="Google Shape;6959;p101"/>
              <p:cNvSpPr/>
              <p:nvPr/>
            </p:nvSpPr>
            <p:spPr>
              <a:xfrm>
                <a:off x="3028886" y="5876693"/>
                <a:ext cx="502333" cy="472699"/>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60" name="Google Shape;6960;p101"/>
              <p:cNvSpPr/>
              <p:nvPr/>
            </p:nvSpPr>
            <p:spPr>
              <a:xfrm>
                <a:off x="3032188" y="5882716"/>
                <a:ext cx="502750" cy="15345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61" name="Google Shape;6961;p101"/>
              <p:cNvSpPr txBox="1"/>
              <p:nvPr/>
            </p:nvSpPr>
            <p:spPr>
              <a:xfrm>
                <a:off x="2950236" y="5835340"/>
                <a:ext cx="677628"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6962" name="Google Shape;6962;p101"/>
              <p:cNvCxnSpPr/>
              <p:nvPr/>
            </p:nvCxnSpPr>
            <p:spPr>
              <a:xfrm>
                <a:off x="3034394" y="6034764"/>
                <a:ext cx="493108" cy="0"/>
              </a:xfrm>
              <a:prstGeom prst="straightConnector1">
                <a:avLst/>
              </a:prstGeom>
              <a:noFill/>
              <a:ln cap="flat" cmpd="sng" w="12700">
                <a:solidFill>
                  <a:schemeClr val="dk1"/>
                </a:solidFill>
                <a:prstDash val="solid"/>
                <a:miter lim="800000"/>
                <a:headEnd len="sm" w="sm" type="none"/>
                <a:tailEnd len="sm" w="sm" type="none"/>
              </a:ln>
            </p:spPr>
          </p:cxnSp>
          <p:cxnSp>
            <p:nvCxnSpPr>
              <p:cNvPr id="6963" name="Google Shape;6963;p101"/>
              <p:cNvCxnSpPr/>
              <p:nvPr/>
            </p:nvCxnSpPr>
            <p:spPr>
              <a:xfrm>
                <a:off x="3034394" y="6187164"/>
                <a:ext cx="493108" cy="0"/>
              </a:xfrm>
              <a:prstGeom prst="straightConnector1">
                <a:avLst/>
              </a:prstGeom>
              <a:noFill/>
              <a:ln cap="flat" cmpd="sng" w="12700">
                <a:solidFill>
                  <a:schemeClr val="dk1"/>
                </a:solidFill>
                <a:prstDash val="solid"/>
                <a:miter lim="800000"/>
                <a:headEnd len="sm" w="sm" type="none"/>
                <a:tailEnd len="sm" w="sm" type="none"/>
              </a:ln>
            </p:spPr>
          </p:cxnSp>
        </p:grpSp>
        <p:grpSp>
          <p:nvGrpSpPr>
            <p:cNvPr id="6964" name="Google Shape;6964;p101"/>
            <p:cNvGrpSpPr/>
            <p:nvPr/>
          </p:nvGrpSpPr>
          <p:grpSpPr>
            <a:xfrm>
              <a:off x="5820935" y="4737036"/>
              <a:ext cx="806605" cy="606348"/>
              <a:chOff x="2821259" y="5835340"/>
              <a:chExt cx="806605" cy="606348"/>
            </a:xfrm>
          </p:grpSpPr>
          <p:sp>
            <p:nvSpPr>
              <p:cNvPr id="6965" name="Google Shape;6965;p101"/>
              <p:cNvSpPr/>
              <p:nvPr/>
            </p:nvSpPr>
            <p:spPr>
              <a:xfrm>
                <a:off x="2821259" y="5861824"/>
                <a:ext cx="227300" cy="579864"/>
              </a:xfrm>
              <a:custGeom>
                <a:rect b="b" l="l" r="r" t="t"/>
                <a:pathLst>
                  <a:path extrusionOk="0" h="10000" w="10333">
                    <a:moveTo>
                      <a:pt x="0" y="10000"/>
                    </a:moveTo>
                    <a:lnTo>
                      <a:pt x="10000" y="0"/>
                    </a:lnTo>
                    <a:lnTo>
                      <a:pt x="10333" y="8347"/>
                    </a:lnTo>
                    <a:lnTo>
                      <a:pt x="0" y="10000"/>
                    </a:lnTo>
                    <a:close/>
                  </a:path>
                </a:pathLst>
              </a:custGeom>
              <a:gradFill>
                <a:gsLst>
                  <a:gs pos="0">
                    <a:schemeClr val="lt1"/>
                  </a:gs>
                  <a:gs pos="100000">
                    <a:srgbClr val="BFBFBF"/>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66" name="Google Shape;6966;p101"/>
              <p:cNvSpPr/>
              <p:nvPr/>
            </p:nvSpPr>
            <p:spPr>
              <a:xfrm>
                <a:off x="3028886" y="5876693"/>
                <a:ext cx="502333" cy="472699"/>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67" name="Google Shape;6967;p101"/>
              <p:cNvSpPr/>
              <p:nvPr/>
            </p:nvSpPr>
            <p:spPr>
              <a:xfrm>
                <a:off x="3032188" y="5882716"/>
                <a:ext cx="502750" cy="15345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68" name="Google Shape;6968;p101"/>
              <p:cNvSpPr txBox="1"/>
              <p:nvPr/>
            </p:nvSpPr>
            <p:spPr>
              <a:xfrm>
                <a:off x="2950236" y="5835340"/>
                <a:ext cx="677628"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6969" name="Google Shape;6969;p101"/>
              <p:cNvCxnSpPr/>
              <p:nvPr/>
            </p:nvCxnSpPr>
            <p:spPr>
              <a:xfrm>
                <a:off x="3034394" y="6034764"/>
                <a:ext cx="493108" cy="0"/>
              </a:xfrm>
              <a:prstGeom prst="straightConnector1">
                <a:avLst/>
              </a:prstGeom>
              <a:noFill/>
              <a:ln cap="flat" cmpd="sng" w="12700">
                <a:solidFill>
                  <a:schemeClr val="dk1"/>
                </a:solidFill>
                <a:prstDash val="solid"/>
                <a:miter lim="800000"/>
                <a:headEnd len="sm" w="sm" type="none"/>
                <a:tailEnd len="sm" w="sm" type="none"/>
              </a:ln>
            </p:spPr>
          </p:cxnSp>
          <p:cxnSp>
            <p:nvCxnSpPr>
              <p:cNvPr id="6970" name="Google Shape;6970;p101"/>
              <p:cNvCxnSpPr/>
              <p:nvPr/>
            </p:nvCxnSpPr>
            <p:spPr>
              <a:xfrm>
                <a:off x="3034394" y="6187164"/>
                <a:ext cx="493108" cy="0"/>
              </a:xfrm>
              <a:prstGeom prst="straightConnector1">
                <a:avLst/>
              </a:prstGeom>
              <a:noFill/>
              <a:ln cap="flat" cmpd="sng" w="12700">
                <a:solidFill>
                  <a:schemeClr val="dk1"/>
                </a:solidFill>
                <a:prstDash val="solid"/>
                <a:miter lim="800000"/>
                <a:headEnd len="sm" w="sm" type="none"/>
                <a:tailEnd len="sm" w="sm" type="none"/>
              </a:ln>
            </p:spPr>
          </p:cxnSp>
        </p:grpSp>
        <p:grpSp>
          <p:nvGrpSpPr>
            <p:cNvPr id="6971" name="Google Shape;6971;p101"/>
            <p:cNvGrpSpPr/>
            <p:nvPr/>
          </p:nvGrpSpPr>
          <p:grpSpPr>
            <a:xfrm>
              <a:off x="6790401" y="4730432"/>
              <a:ext cx="677628" cy="553998"/>
              <a:chOff x="6839228" y="4734871"/>
              <a:chExt cx="677628" cy="553998"/>
            </a:xfrm>
          </p:grpSpPr>
          <p:sp>
            <p:nvSpPr>
              <p:cNvPr id="6972" name="Google Shape;6972;p101"/>
              <p:cNvSpPr/>
              <p:nvPr/>
            </p:nvSpPr>
            <p:spPr>
              <a:xfrm>
                <a:off x="6917878" y="4776224"/>
                <a:ext cx="502333" cy="472699"/>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73" name="Google Shape;6973;p101"/>
              <p:cNvSpPr/>
              <p:nvPr/>
            </p:nvSpPr>
            <p:spPr>
              <a:xfrm>
                <a:off x="6921180" y="4782247"/>
                <a:ext cx="502750" cy="15345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974" name="Google Shape;6974;p101"/>
              <p:cNvSpPr txBox="1"/>
              <p:nvPr/>
            </p:nvSpPr>
            <p:spPr>
              <a:xfrm>
                <a:off x="6839228" y="4734871"/>
                <a:ext cx="677628"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6975" name="Google Shape;6975;p101"/>
              <p:cNvCxnSpPr/>
              <p:nvPr/>
            </p:nvCxnSpPr>
            <p:spPr>
              <a:xfrm>
                <a:off x="6923386" y="4934295"/>
                <a:ext cx="493108" cy="0"/>
              </a:xfrm>
              <a:prstGeom prst="straightConnector1">
                <a:avLst/>
              </a:prstGeom>
              <a:noFill/>
              <a:ln cap="flat" cmpd="sng" w="12700">
                <a:solidFill>
                  <a:schemeClr val="dk1"/>
                </a:solidFill>
                <a:prstDash val="solid"/>
                <a:miter lim="800000"/>
                <a:headEnd len="sm" w="sm" type="none"/>
                <a:tailEnd len="sm" w="sm" type="none"/>
              </a:ln>
            </p:spPr>
          </p:cxnSp>
          <p:cxnSp>
            <p:nvCxnSpPr>
              <p:cNvPr id="6976" name="Google Shape;6976;p101"/>
              <p:cNvCxnSpPr/>
              <p:nvPr/>
            </p:nvCxnSpPr>
            <p:spPr>
              <a:xfrm>
                <a:off x="6923386" y="5086695"/>
                <a:ext cx="493108" cy="0"/>
              </a:xfrm>
              <a:prstGeom prst="straightConnector1">
                <a:avLst/>
              </a:prstGeom>
              <a:noFill/>
              <a:ln cap="flat" cmpd="sng" w="12700">
                <a:solidFill>
                  <a:schemeClr val="dk1"/>
                </a:solidFill>
                <a:prstDash val="solid"/>
                <a:miter lim="800000"/>
                <a:headEnd len="sm" w="sm" type="none"/>
                <a:tailEnd len="sm" w="sm" type="none"/>
              </a:ln>
            </p:spPr>
          </p:cxnSp>
        </p:grpSp>
        <p:grpSp>
          <p:nvGrpSpPr>
            <p:cNvPr id="6977" name="Google Shape;6977;p101"/>
            <p:cNvGrpSpPr/>
            <p:nvPr/>
          </p:nvGrpSpPr>
          <p:grpSpPr>
            <a:xfrm>
              <a:off x="3865017" y="5237488"/>
              <a:ext cx="397110" cy="220011"/>
              <a:chOff x="7493876" y="2774731"/>
              <a:chExt cx="1481958" cy="894622"/>
            </a:xfrm>
          </p:grpSpPr>
          <p:sp>
            <p:nvSpPr>
              <p:cNvPr id="6978" name="Google Shape;6978;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979" name="Google Shape;6979;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980" name="Google Shape;6980;p101"/>
              <p:cNvGrpSpPr/>
              <p:nvPr/>
            </p:nvGrpSpPr>
            <p:grpSpPr>
              <a:xfrm>
                <a:off x="7713663" y="2848339"/>
                <a:ext cx="1042107" cy="425543"/>
                <a:chOff x="7786941" y="2884917"/>
                <a:chExt cx="897649" cy="353919"/>
              </a:xfrm>
            </p:grpSpPr>
            <p:sp>
              <p:nvSpPr>
                <p:cNvPr id="6981" name="Google Shape;6981;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82" name="Google Shape;6982;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83" name="Google Shape;6983;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84" name="Google Shape;6984;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985" name="Google Shape;6985;p101"/>
            <p:cNvGrpSpPr/>
            <p:nvPr/>
          </p:nvGrpSpPr>
          <p:grpSpPr>
            <a:xfrm>
              <a:off x="4829352" y="5236839"/>
              <a:ext cx="397110" cy="220011"/>
              <a:chOff x="7493876" y="2774731"/>
              <a:chExt cx="1481958" cy="894622"/>
            </a:xfrm>
          </p:grpSpPr>
          <p:sp>
            <p:nvSpPr>
              <p:cNvPr id="6986" name="Google Shape;6986;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987" name="Google Shape;6987;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988" name="Google Shape;6988;p101"/>
              <p:cNvGrpSpPr/>
              <p:nvPr/>
            </p:nvGrpSpPr>
            <p:grpSpPr>
              <a:xfrm>
                <a:off x="7713663" y="2848339"/>
                <a:ext cx="1042107" cy="425543"/>
                <a:chOff x="7786941" y="2884917"/>
                <a:chExt cx="897649" cy="353919"/>
              </a:xfrm>
            </p:grpSpPr>
            <p:sp>
              <p:nvSpPr>
                <p:cNvPr id="6989" name="Google Shape;6989;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90" name="Google Shape;6990;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91" name="Google Shape;6991;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92" name="Google Shape;6992;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6993" name="Google Shape;6993;p101"/>
            <p:cNvGrpSpPr/>
            <p:nvPr/>
          </p:nvGrpSpPr>
          <p:grpSpPr>
            <a:xfrm>
              <a:off x="5769528" y="5235642"/>
              <a:ext cx="397110" cy="220011"/>
              <a:chOff x="7493876" y="2774731"/>
              <a:chExt cx="1481958" cy="894622"/>
            </a:xfrm>
          </p:grpSpPr>
          <p:sp>
            <p:nvSpPr>
              <p:cNvPr id="6994" name="Google Shape;6994;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6995" name="Google Shape;6995;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6996" name="Google Shape;6996;p101"/>
              <p:cNvGrpSpPr/>
              <p:nvPr/>
            </p:nvGrpSpPr>
            <p:grpSpPr>
              <a:xfrm>
                <a:off x="7713663" y="2848339"/>
                <a:ext cx="1042107" cy="425543"/>
                <a:chOff x="7786941" y="2884917"/>
                <a:chExt cx="897649" cy="353919"/>
              </a:xfrm>
            </p:grpSpPr>
            <p:sp>
              <p:nvSpPr>
                <p:cNvPr id="6997" name="Google Shape;6997;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98" name="Google Shape;6998;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99" name="Google Shape;6999;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00" name="Google Shape;7000;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7001" name="Google Shape;7001;p101"/>
            <p:cNvGrpSpPr/>
            <p:nvPr/>
          </p:nvGrpSpPr>
          <p:grpSpPr>
            <a:xfrm>
              <a:off x="7234028" y="5229057"/>
              <a:ext cx="397110" cy="220011"/>
              <a:chOff x="7493876" y="2774731"/>
              <a:chExt cx="1481958" cy="894622"/>
            </a:xfrm>
          </p:grpSpPr>
          <p:sp>
            <p:nvSpPr>
              <p:cNvPr id="7002" name="Google Shape;7002;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7003" name="Google Shape;7003;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7004" name="Google Shape;7004;p101"/>
              <p:cNvGrpSpPr/>
              <p:nvPr/>
            </p:nvGrpSpPr>
            <p:grpSpPr>
              <a:xfrm>
                <a:off x="7713663" y="2848339"/>
                <a:ext cx="1042107" cy="425543"/>
                <a:chOff x="7786941" y="2884917"/>
                <a:chExt cx="897649" cy="353919"/>
              </a:xfrm>
            </p:grpSpPr>
            <p:sp>
              <p:nvSpPr>
                <p:cNvPr id="7005" name="Google Shape;7005;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06" name="Google Shape;7006;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07" name="Google Shape;7007;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08" name="Google Shape;7008;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grpSp>
          <p:nvGrpSpPr>
            <p:cNvPr id="7009" name="Google Shape;7009;p101"/>
            <p:cNvGrpSpPr/>
            <p:nvPr/>
          </p:nvGrpSpPr>
          <p:grpSpPr>
            <a:xfrm>
              <a:off x="7453267" y="4541042"/>
              <a:ext cx="677628" cy="553998"/>
              <a:chOff x="6839228" y="4734871"/>
              <a:chExt cx="677628" cy="553998"/>
            </a:xfrm>
          </p:grpSpPr>
          <p:sp>
            <p:nvSpPr>
              <p:cNvPr id="7010" name="Google Shape;7010;p101"/>
              <p:cNvSpPr/>
              <p:nvPr/>
            </p:nvSpPr>
            <p:spPr>
              <a:xfrm>
                <a:off x="6917878" y="4776224"/>
                <a:ext cx="502333" cy="472699"/>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bl" dir="18900000" dist="38100">
                  <a:srgbClr val="000000">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011" name="Google Shape;7011;p101"/>
              <p:cNvSpPr/>
              <p:nvPr/>
            </p:nvSpPr>
            <p:spPr>
              <a:xfrm>
                <a:off x="6921180" y="4782247"/>
                <a:ext cx="502750" cy="153452"/>
              </a:xfrm>
              <a:prstGeom prst="rect">
                <a:avLst/>
              </a:prstGeom>
              <a:solidFill>
                <a:srgbClr val="CC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7012" name="Google Shape;7012;p101"/>
              <p:cNvSpPr txBox="1"/>
              <p:nvPr/>
            </p:nvSpPr>
            <p:spPr>
              <a:xfrm>
                <a:off x="6839228" y="4734871"/>
                <a:ext cx="677628"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1000"/>
                  <a:buFont typeface="Calibri"/>
                  <a:buNone/>
                </a:pPr>
                <a:r>
                  <a:rPr b="0" i="0" lang="en-US" sz="1000" u="none" cap="none" strike="noStrike">
                    <a:solidFill>
                      <a:srgbClr val="FFFFFF"/>
                    </a:solidFill>
                    <a:latin typeface="Calibri"/>
                    <a:ea typeface="Calibri"/>
                    <a:cs typeface="Calibri"/>
                    <a:sym typeface="Calibri"/>
                  </a:rPr>
                  <a:t>network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link</a:t>
                </a:r>
                <a:endParaRPr/>
              </a:p>
              <a:p>
                <a:pPr indent="0" lvl="0" marL="0" marR="0" rtl="0" algn="ctr">
                  <a:lnSpc>
                    <a:spcPct val="100000"/>
                  </a:lnSpc>
                  <a:spcBef>
                    <a:spcPts val="0"/>
                  </a:spcBef>
                  <a:spcAft>
                    <a:spcPts val="0"/>
                  </a:spcAft>
                  <a:buClr>
                    <a:srgbClr val="000000"/>
                  </a:buClr>
                  <a:buSzPts val="1000"/>
                  <a:buFont typeface="Calibri"/>
                  <a:buNone/>
                </a:pPr>
                <a:r>
                  <a:rPr b="0" i="0" lang="en-US" sz="1000" u="none" cap="none" strike="noStrike">
                    <a:solidFill>
                      <a:srgbClr val="000000"/>
                    </a:solidFill>
                    <a:latin typeface="Calibri"/>
                    <a:ea typeface="Calibri"/>
                    <a:cs typeface="Calibri"/>
                    <a:sym typeface="Calibri"/>
                  </a:rPr>
                  <a:t>physical</a:t>
                </a:r>
                <a:endParaRPr b="0" i="0" sz="2400" u="none" cap="none" strike="noStrike">
                  <a:solidFill>
                    <a:srgbClr val="000000"/>
                  </a:solidFill>
                  <a:latin typeface="Calibri"/>
                  <a:ea typeface="Calibri"/>
                  <a:cs typeface="Calibri"/>
                  <a:sym typeface="Calibri"/>
                </a:endParaRPr>
              </a:p>
            </p:txBody>
          </p:sp>
          <p:cxnSp>
            <p:nvCxnSpPr>
              <p:cNvPr id="7013" name="Google Shape;7013;p101"/>
              <p:cNvCxnSpPr/>
              <p:nvPr/>
            </p:nvCxnSpPr>
            <p:spPr>
              <a:xfrm>
                <a:off x="6923386" y="4934295"/>
                <a:ext cx="493108" cy="0"/>
              </a:xfrm>
              <a:prstGeom prst="straightConnector1">
                <a:avLst/>
              </a:prstGeom>
              <a:noFill/>
              <a:ln cap="flat" cmpd="sng" w="12700">
                <a:solidFill>
                  <a:schemeClr val="dk1"/>
                </a:solidFill>
                <a:prstDash val="solid"/>
                <a:miter lim="800000"/>
                <a:headEnd len="sm" w="sm" type="none"/>
                <a:tailEnd len="sm" w="sm" type="none"/>
              </a:ln>
            </p:spPr>
          </p:cxnSp>
          <p:cxnSp>
            <p:nvCxnSpPr>
              <p:cNvPr id="7014" name="Google Shape;7014;p101"/>
              <p:cNvCxnSpPr/>
              <p:nvPr/>
            </p:nvCxnSpPr>
            <p:spPr>
              <a:xfrm>
                <a:off x="6923386" y="5086695"/>
                <a:ext cx="493108" cy="0"/>
              </a:xfrm>
              <a:prstGeom prst="straightConnector1">
                <a:avLst/>
              </a:prstGeom>
              <a:noFill/>
              <a:ln cap="flat" cmpd="sng" w="12700">
                <a:solidFill>
                  <a:schemeClr val="dk1"/>
                </a:solidFill>
                <a:prstDash val="solid"/>
                <a:miter lim="800000"/>
                <a:headEnd len="sm" w="sm" type="none"/>
                <a:tailEnd len="sm" w="sm" type="none"/>
              </a:ln>
            </p:spPr>
          </p:cxnSp>
        </p:grpSp>
        <p:grpSp>
          <p:nvGrpSpPr>
            <p:cNvPr id="7015" name="Google Shape;7015;p101"/>
            <p:cNvGrpSpPr/>
            <p:nvPr/>
          </p:nvGrpSpPr>
          <p:grpSpPr>
            <a:xfrm>
              <a:off x="7804288" y="5036846"/>
              <a:ext cx="397110" cy="220011"/>
              <a:chOff x="7493876" y="2774731"/>
              <a:chExt cx="1481958" cy="894622"/>
            </a:xfrm>
          </p:grpSpPr>
          <p:sp>
            <p:nvSpPr>
              <p:cNvPr id="7016" name="Google Shape;7016;p101"/>
              <p:cNvSpPr/>
              <p:nvPr/>
            </p:nvSpPr>
            <p:spPr>
              <a:xfrm>
                <a:off x="7493876" y="3084399"/>
                <a:ext cx="1481958" cy="584954"/>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sp>
            <p:nvSpPr>
              <p:cNvPr id="7017" name="Google Shape;7017;p101"/>
              <p:cNvSpPr/>
              <p:nvPr/>
            </p:nvSpPr>
            <p:spPr>
              <a:xfrm>
                <a:off x="7494729" y="2774731"/>
                <a:ext cx="1480163" cy="57914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              </a:t>
                </a:r>
                <a:endParaRPr/>
              </a:p>
            </p:txBody>
          </p:sp>
          <p:grpSp>
            <p:nvGrpSpPr>
              <p:cNvPr id="7018" name="Google Shape;7018;p101"/>
              <p:cNvGrpSpPr/>
              <p:nvPr/>
            </p:nvGrpSpPr>
            <p:grpSpPr>
              <a:xfrm>
                <a:off x="7713663" y="2848339"/>
                <a:ext cx="1042107" cy="425543"/>
                <a:chOff x="7786941" y="2884917"/>
                <a:chExt cx="897649" cy="353919"/>
              </a:xfrm>
            </p:grpSpPr>
            <p:sp>
              <p:nvSpPr>
                <p:cNvPr id="7019" name="Google Shape;7019;p101"/>
                <p:cNvSpPr/>
                <p:nvPr/>
              </p:nvSpPr>
              <p:spPr>
                <a:xfrm>
                  <a:off x="7811770" y="2884917"/>
                  <a:ext cx="849158" cy="198115"/>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20" name="Google Shape;7020;p101"/>
                <p:cNvSpPr/>
                <p:nvPr/>
              </p:nvSpPr>
              <p:spPr>
                <a:xfrm>
                  <a:off x="8367548" y="3054383"/>
                  <a:ext cx="317042" cy="17056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21" name="Google Shape;7021;p101"/>
                <p:cNvSpPr/>
                <p:nvPr/>
              </p:nvSpPr>
              <p:spPr>
                <a:xfrm>
                  <a:off x="7786941" y="3054383"/>
                  <a:ext cx="311312" cy="168585"/>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22" name="Google Shape;7022;p101"/>
                <p:cNvSpPr/>
                <p:nvPr/>
              </p:nvSpPr>
              <p:spPr>
                <a:xfrm>
                  <a:off x="7895013" y="2971083"/>
                  <a:ext cx="676892" cy="26775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cxnSp>
          <p:nvCxnSpPr>
            <p:cNvPr id="7023" name="Google Shape;7023;p101"/>
            <p:cNvCxnSpPr/>
            <p:nvPr/>
          </p:nvCxnSpPr>
          <p:spPr>
            <a:xfrm>
              <a:off x="3569596" y="4866525"/>
              <a:ext cx="589045" cy="0"/>
            </a:xfrm>
            <a:prstGeom prst="straightConnector1">
              <a:avLst/>
            </a:prstGeom>
            <a:noFill/>
            <a:ln cap="flat" cmpd="sng" w="34925">
              <a:solidFill>
                <a:srgbClr val="C00000"/>
              </a:solidFill>
              <a:prstDash val="solid"/>
              <a:miter lim="800000"/>
              <a:headEnd len="med" w="med" type="triangle"/>
              <a:tailEnd len="med" w="med" type="triangle"/>
            </a:ln>
          </p:spPr>
        </p:cxnSp>
        <p:cxnSp>
          <p:nvCxnSpPr>
            <p:cNvPr id="7024" name="Google Shape;7024;p101"/>
            <p:cNvCxnSpPr/>
            <p:nvPr/>
          </p:nvCxnSpPr>
          <p:spPr>
            <a:xfrm>
              <a:off x="4699026" y="4876800"/>
              <a:ext cx="432470" cy="0"/>
            </a:xfrm>
            <a:prstGeom prst="straightConnector1">
              <a:avLst/>
            </a:prstGeom>
            <a:noFill/>
            <a:ln cap="flat" cmpd="sng" w="34925">
              <a:solidFill>
                <a:srgbClr val="C00000"/>
              </a:solidFill>
              <a:prstDash val="solid"/>
              <a:miter lim="800000"/>
              <a:headEnd len="med" w="med" type="triangle"/>
              <a:tailEnd len="med" w="med" type="triangle"/>
            </a:ln>
          </p:spPr>
        </p:cxnSp>
        <p:cxnSp>
          <p:nvCxnSpPr>
            <p:cNvPr id="7025" name="Google Shape;7025;p101"/>
            <p:cNvCxnSpPr/>
            <p:nvPr/>
          </p:nvCxnSpPr>
          <p:spPr>
            <a:xfrm>
              <a:off x="5665618" y="4878724"/>
              <a:ext cx="359401" cy="0"/>
            </a:xfrm>
            <a:prstGeom prst="straightConnector1">
              <a:avLst/>
            </a:prstGeom>
            <a:noFill/>
            <a:ln cap="flat" cmpd="sng" w="34925">
              <a:solidFill>
                <a:srgbClr val="C00000"/>
              </a:solidFill>
              <a:prstDash val="solid"/>
              <a:miter lim="800000"/>
              <a:headEnd len="med" w="med" type="triangle"/>
              <a:tailEnd len="med" w="med" type="triangle"/>
            </a:ln>
          </p:spPr>
        </p:cxnSp>
        <p:cxnSp>
          <p:nvCxnSpPr>
            <p:cNvPr id="7026" name="Google Shape;7026;p101"/>
            <p:cNvCxnSpPr/>
            <p:nvPr/>
          </p:nvCxnSpPr>
          <p:spPr>
            <a:xfrm>
              <a:off x="6548703" y="4872297"/>
              <a:ext cx="307209" cy="4503"/>
            </a:xfrm>
            <a:prstGeom prst="straightConnector1">
              <a:avLst/>
            </a:prstGeom>
            <a:noFill/>
            <a:ln cap="flat" cmpd="sng" w="34925">
              <a:solidFill>
                <a:srgbClr val="C00000"/>
              </a:solidFill>
              <a:prstDash val="solid"/>
              <a:miter lim="800000"/>
              <a:headEnd len="med" w="med" type="triangle"/>
              <a:tailEnd len="med" w="med" type="triangle"/>
            </a:ln>
          </p:spPr>
        </p:cxnSp>
        <p:cxnSp>
          <p:nvCxnSpPr>
            <p:cNvPr id="7027" name="Google Shape;7027;p101"/>
            <p:cNvCxnSpPr/>
            <p:nvPr/>
          </p:nvCxnSpPr>
          <p:spPr>
            <a:xfrm flipH="1" rot="10800000">
              <a:off x="7390356" y="4659682"/>
              <a:ext cx="133611" cy="263048"/>
            </a:xfrm>
            <a:prstGeom prst="straightConnector1">
              <a:avLst/>
            </a:prstGeom>
            <a:noFill/>
            <a:ln cap="flat" cmpd="sng" w="34925">
              <a:solidFill>
                <a:srgbClr val="C00000"/>
              </a:solidFill>
              <a:prstDash val="solid"/>
              <a:miter lim="800000"/>
              <a:headEnd len="med" w="med" type="triangle"/>
              <a:tailEnd len="med" w="med" type="triangle"/>
            </a:ln>
          </p:spPr>
        </p:cxnSp>
        <p:cxnSp>
          <p:nvCxnSpPr>
            <p:cNvPr id="7028" name="Google Shape;7028;p101"/>
            <p:cNvCxnSpPr/>
            <p:nvPr/>
          </p:nvCxnSpPr>
          <p:spPr>
            <a:xfrm flipH="1" rot="10800000">
              <a:off x="8049738" y="4480142"/>
              <a:ext cx="446562" cy="185475"/>
            </a:xfrm>
            <a:prstGeom prst="straightConnector1">
              <a:avLst/>
            </a:prstGeom>
            <a:noFill/>
            <a:ln cap="flat" cmpd="sng" w="34925">
              <a:solidFill>
                <a:srgbClr val="C00000"/>
              </a:solidFill>
              <a:prstDash val="solid"/>
              <a:miter lim="800000"/>
              <a:headEnd len="med" w="med" type="triangle"/>
              <a:tailEnd len="med" w="med" type="triangle"/>
            </a:ln>
          </p:spPr>
        </p:cxnSp>
        <p:cxnSp>
          <p:nvCxnSpPr>
            <p:cNvPr id="7029" name="Google Shape;7029;p101"/>
            <p:cNvCxnSpPr/>
            <p:nvPr/>
          </p:nvCxnSpPr>
          <p:spPr>
            <a:xfrm>
              <a:off x="1972527" y="4375922"/>
              <a:ext cx="1046246" cy="480001"/>
            </a:xfrm>
            <a:prstGeom prst="straightConnector1">
              <a:avLst/>
            </a:prstGeom>
            <a:noFill/>
            <a:ln cap="flat" cmpd="sng" w="34925">
              <a:solidFill>
                <a:srgbClr val="C00000"/>
              </a:solidFill>
              <a:prstDash val="solid"/>
              <a:miter lim="800000"/>
              <a:headEnd len="med" w="med" type="triangle"/>
              <a:tailEnd len="med" w="med" type="triangle"/>
            </a:ln>
          </p:spPr>
        </p:cxnSp>
        <p:sp>
          <p:nvSpPr>
            <p:cNvPr id="7030" name="Google Shape;7030;p101"/>
            <p:cNvSpPr txBox="1"/>
            <p:nvPr/>
          </p:nvSpPr>
          <p:spPr>
            <a:xfrm>
              <a:off x="2595431" y="4190565"/>
              <a:ext cx="563686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hop-by-hop (in-network) implementation of reliable data transfer</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8"/>
                                        </p:tgtEl>
                                        <p:attrNameLst>
                                          <p:attrName>style.visibility</p:attrName>
                                        </p:attrNameLst>
                                      </p:cBhvr>
                                      <p:to>
                                        <p:strVal val="visible"/>
                                      </p:to>
                                    </p:set>
                                    <p:animEffect filter="fade" transition="in">
                                      <p:cBhvr>
                                        <p:cTn dur="500"/>
                                        <p:tgtEl>
                                          <p:spTgt spid="6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2"/>
                                        </p:tgtEl>
                                        <p:attrNameLst>
                                          <p:attrName>style.visibility</p:attrName>
                                        </p:attrNameLst>
                                      </p:cBhvr>
                                      <p:to>
                                        <p:strVal val="visible"/>
                                      </p:to>
                                    </p:set>
                                    <p:animEffect filter="fade" transition="in">
                                      <p:cBhvr>
                                        <p:cTn dur="500"/>
                                        <p:tgtEl>
                                          <p:spTgt spid="68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5" name="Shape 7035"/>
        <p:cNvGrpSpPr/>
        <p:nvPr/>
      </p:nvGrpSpPr>
      <p:grpSpPr>
        <a:xfrm>
          <a:off x="0" y="0"/>
          <a:ext cx="0" cy="0"/>
          <a:chOff x="0" y="0"/>
          <a:chExt cx="0" cy="0"/>
        </a:xfrm>
      </p:grpSpPr>
      <p:sp>
        <p:nvSpPr>
          <p:cNvPr id="7036" name="Google Shape;7036;p102"/>
          <p:cNvSpPr txBox="1"/>
          <p:nvPr>
            <p:ph type="title"/>
          </p:nvPr>
        </p:nvSpPr>
        <p:spPr>
          <a:xfrm>
            <a:off x="838200" y="345805"/>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800"/>
              <a:buFont typeface="Calibri"/>
              <a:buNone/>
            </a:pPr>
            <a:r>
              <a:rPr lang="en-US" sz="4800"/>
              <a:t>The end-end argument</a:t>
            </a:r>
            <a:endParaRPr/>
          </a:p>
        </p:txBody>
      </p:sp>
      <p:grpSp>
        <p:nvGrpSpPr>
          <p:cNvPr id="7037" name="Google Shape;7037;p102"/>
          <p:cNvGrpSpPr/>
          <p:nvPr/>
        </p:nvGrpSpPr>
        <p:grpSpPr>
          <a:xfrm>
            <a:off x="622852" y="2604051"/>
            <a:ext cx="10917982" cy="3953614"/>
            <a:chOff x="622852" y="2604051"/>
            <a:chExt cx="10917982" cy="3953614"/>
          </a:xfrm>
        </p:grpSpPr>
        <p:sp>
          <p:nvSpPr>
            <p:cNvPr id="7038" name="Google Shape;7038;p102"/>
            <p:cNvSpPr txBox="1"/>
            <p:nvPr/>
          </p:nvSpPr>
          <p:spPr>
            <a:xfrm>
              <a:off x="833679" y="2696215"/>
              <a:ext cx="10513191" cy="3665619"/>
            </a:xfrm>
            <a:prstGeom prst="rect">
              <a:avLst/>
            </a:prstGeom>
            <a:noFill/>
            <a:ln>
              <a:noFill/>
            </a:ln>
          </p:spPr>
          <p:txBody>
            <a:bodyPr anchorCtr="0" anchor="t" bIns="45700" lIns="91425" spcFirstLastPara="1" rIns="91425" wrap="square" tIns="45700">
              <a:spAutoFit/>
            </a:bodyPr>
            <a:lstStyle/>
            <a:p>
              <a:pPr indent="0" lvl="0" marL="344488"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“The function in question can completely and correctly be implemented only with the knowledge and help of the application standing at the end points of the communication system. Therefore, providing that questioned function as a feature of the communication system itself is not possible. (Sometimes an incomplete version of the function provided by the communication system may be useful as a performance enhancement.)</a:t>
              </a:r>
              <a:endParaRPr/>
            </a:p>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We call this line of reasoning against low-level function implementation the “end-to-end argument.”</a:t>
              </a:r>
              <a:endParaRPr/>
            </a:p>
            <a:p>
              <a:pPr indent="0" lvl="0" marL="0" marR="0" rtl="0" algn="l">
                <a:lnSpc>
                  <a:spcPct val="9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39" name="Google Shape;7039;p102"/>
            <p:cNvSpPr/>
            <p:nvPr/>
          </p:nvSpPr>
          <p:spPr>
            <a:xfrm>
              <a:off x="622852" y="2604051"/>
              <a:ext cx="10917982" cy="3727476"/>
            </a:xfrm>
            <a:prstGeom prst="rect">
              <a:avLst/>
            </a:prstGeom>
            <a:noFill/>
            <a:ln cap="flat" cmpd="sng" w="381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40" name="Google Shape;7040;p102"/>
            <p:cNvSpPr txBox="1"/>
            <p:nvPr/>
          </p:nvSpPr>
          <p:spPr>
            <a:xfrm>
              <a:off x="6622472" y="6096000"/>
              <a:ext cx="3238066" cy="461665"/>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0" i="0" lang="en-US" sz="2400" u="none" cap="none" strike="noStrike">
                  <a:solidFill>
                    <a:srgbClr val="000000"/>
                  </a:solidFill>
                  <a:latin typeface="Calibri"/>
                  <a:ea typeface="Calibri"/>
                  <a:cs typeface="Calibri"/>
                  <a:sym typeface="Calibri"/>
                </a:rPr>
                <a:t>Saltzer, Reed, Clark 1981</a:t>
              </a:r>
              <a:endParaRPr/>
            </a:p>
          </p:txBody>
        </p:sp>
      </p:grpSp>
      <p:sp>
        <p:nvSpPr>
          <p:cNvPr id="7041" name="Google Shape;7041;p102"/>
          <p:cNvSpPr txBox="1"/>
          <p:nvPr/>
        </p:nvSpPr>
        <p:spPr>
          <a:xfrm>
            <a:off x="872836" y="1256363"/>
            <a:ext cx="10474037" cy="95410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10F90"/>
              </a:buClr>
              <a:buSzPts val="2800"/>
              <a:buFont typeface="Noto Sans Symbols"/>
              <a:buChar char="▪"/>
            </a:pPr>
            <a:r>
              <a:rPr b="0" i="0" lang="en-US" sz="2800" u="none" cap="none" strike="noStrike">
                <a:solidFill>
                  <a:srgbClr val="000000"/>
                </a:solidFill>
                <a:latin typeface="Calibri"/>
                <a:ea typeface="Calibri"/>
                <a:cs typeface="Calibri"/>
                <a:sym typeface="Calibri"/>
              </a:rPr>
              <a:t>some network functionality (e.g., reliable data transfer, congestion) can be implemented </a:t>
            </a:r>
            <a:r>
              <a:rPr b="0" i="0" lang="en-US" sz="2800" u="none" cap="none" strike="noStrike">
                <a:solidFill>
                  <a:srgbClr val="010F90"/>
                </a:solidFill>
                <a:latin typeface="Calibri"/>
                <a:ea typeface="Calibri"/>
                <a:cs typeface="Calibri"/>
                <a:sym typeface="Calibri"/>
              </a:rPr>
              <a:t>in network</a:t>
            </a:r>
            <a:r>
              <a:rPr b="0" i="0" lang="en-US" sz="2800" u="none" cap="none" strike="noStrike">
                <a:solidFill>
                  <a:srgbClr val="000000"/>
                </a:solidFill>
                <a:latin typeface="Calibri"/>
                <a:ea typeface="Calibri"/>
                <a:cs typeface="Calibri"/>
                <a:sym typeface="Calibri"/>
              </a:rPr>
              <a:t>, or at </a:t>
            </a:r>
            <a:r>
              <a:rPr b="0" i="0" lang="en-US" sz="2800" u="none" cap="none" strike="noStrike">
                <a:solidFill>
                  <a:srgbClr val="010F90"/>
                </a:solidFill>
                <a:latin typeface="Calibri"/>
                <a:ea typeface="Calibri"/>
                <a:cs typeface="Calibri"/>
                <a:sym typeface="Calibri"/>
              </a:rPr>
              <a:t>network edge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7"/>
                                        </p:tgtEl>
                                        <p:attrNameLst>
                                          <p:attrName>style.visibility</p:attrName>
                                        </p:attrNameLst>
                                      </p:cBhvr>
                                      <p:to>
                                        <p:strVal val="visible"/>
                                      </p:to>
                                    </p:set>
                                    <p:animEffect filter="fade" transition="in">
                                      <p:cBhvr>
                                        <p:cTn dur="500"/>
                                        <p:tgtEl>
                                          <p:spTgt spid="70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6" name="Shape 7046"/>
        <p:cNvGrpSpPr/>
        <p:nvPr/>
      </p:nvGrpSpPr>
      <p:grpSpPr>
        <a:xfrm>
          <a:off x="0" y="0"/>
          <a:ext cx="0" cy="0"/>
          <a:chOff x="0" y="0"/>
          <a:chExt cx="0" cy="0"/>
        </a:xfrm>
      </p:grpSpPr>
      <p:sp>
        <p:nvSpPr>
          <p:cNvPr id="7047" name="Google Shape;7047;p103"/>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Where’s the intelligence?</a:t>
            </a:r>
            <a:endParaRPr/>
          </a:p>
        </p:txBody>
      </p:sp>
      <p:grpSp>
        <p:nvGrpSpPr>
          <p:cNvPr id="7048" name="Google Shape;7048;p103"/>
          <p:cNvGrpSpPr/>
          <p:nvPr/>
        </p:nvGrpSpPr>
        <p:grpSpPr>
          <a:xfrm>
            <a:off x="435537" y="1971666"/>
            <a:ext cx="3436371" cy="3967162"/>
            <a:chOff x="692717" y="2243138"/>
            <a:chExt cx="3436371" cy="3967162"/>
          </a:xfrm>
        </p:grpSpPr>
        <p:sp>
          <p:nvSpPr>
            <p:cNvPr id="7049" name="Google Shape;7049;p103"/>
            <p:cNvSpPr/>
            <p:nvPr/>
          </p:nvSpPr>
          <p:spPr>
            <a:xfrm>
              <a:off x="1025226" y="2358375"/>
              <a:ext cx="2282947" cy="2781661"/>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A close up of a logo&#10;&#10;Description automatically generated" id="7050" name="Google Shape;7050;p103"/>
            <p:cNvPicPr preferRelativeResize="0"/>
            <p:nvPr/>
          </p:nvPicPr>
          <p:blipFill rotWithShape="1">
            <a:blip r:embed="rId3">
              <a:alphaModFix/>
            </a:blip>
            <a:srcRect b="0" l="0" r="0" t="0"/>
            <a:stretch/>
          </p:blipFill>
          <p:spPr>
            <a:xfrm>
              <a:off x="767764" y="2352964"/>
              <a:ext cx="3175000" cy="2540000"/>
            </a:xfrm>
            <a:prstGeom prst="rect">
              <a:avLst/>
            </a:prstGeom>
            <a:noFill/>
            <a:ln>
              <a:noFill/>
            </a:ln>
          </p:spPr>
        </p:pic>
        <p:grpSp>
          <p:nvGrpSpPr>
            <p:cNvPr id="7051" name="Google Shape;7051;p103"/>
            <p:cNvGrpSpPr/>
            <p:nvPr/>
          </p:nvGrpSpPr>
          <p:grpSpPr>
            <a:xfrm>
              <a:off x="1481138" y="4114740"/>
              <a:ext cx="670927" cy="642997"/>
              <a:chOff x="1709738" y="4400490"/>
              <a:chExt cx="670927" cy="642997"/>
            </a:xfrm>
          </p:grpSpPr>
          <p:pic>
            <p:nvPicPr>
              <p:cNvPr id="7052" name="Google Shape;7052;p103"/>
              <p:cNvPicPr preferRelativeResize="0"/>
              <p:nvPr/>
            </p:nvPicPr>
            <p:blipFill rotWithShape="1">
              <a:blip r:embed="rId4">
                <a:alphaModFix/>
              </a:blip>
              <a:srcRect b="0" l="0" r="0" t="0"/>
              <a:stretch/>
            </p:blipFill>
            <p:spPr>
              <a:xfrm>
                <a:off x="1709738" y="4429125"/>
                <a:ext cx="614362" cy="614362"/>
              </a:xfrm>
              <a:prstGeom prst="rect">
                <a:avLst/>
              </a:prstGeom>
              <a:noFill/>
              <a:ln>
                <a:noFill/>
              </a:ln>
            </p:spPr>
          </p:pic>
          <p:pic>
            <p:nvPicPr>
              <p:cNvPr id="7053" name="Google Shape;7053;p103"/>
              <p:cNvPicPr preferRelativeResize="0"/>
              <p:nvPr/>
            </p:nvPicPr>
            <p:blipFill rotWithShape="1">
              <a:blip r:embed="rId5">
                <a:alphaModFix/>
              </a:blip>
              <a:srcRect b="0" l="0" r="0" t="0"/>
              <a:stretch/>
            </p:blipFill>
            <p:spPr>
              <a:xfrm>
                <a:off x="1870356" y="4400490"/>
                <a:ext cx="510309" cy="311786"/>
              </a:xfrm>
              <a:prstGeom prst="rect">
                <a:avLst/>
              </a:prstGeom>
              <a:noFill/>
              <a:ln>
                <a:noFill/>
              </a:ln>
            </p:spPr>
          </p:pic>
        </p:grpSp>
        <p:sp>
          <p:nvSpPr>
            <p:cNvPr id="7054" name="Google Shape;7054;p103"/>
            <p:cNvSpPr txBox="1"/>
            <p:nvPr/>
          </p:nvSpPr>
          <p:spPr>
            <a:xfrm>
              <a:off x="692717" y="5286970"/>
              <a:ext cx="3436371" cy="9233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13A3"/>
                </a:buClr>
                <a:buSzPts val="2400"/>
                <a:buFont typeface="Calibri"/>
                <a:buNone/>
              </a:pPr>
              <a:r>
                <a:rPr b="0" i="0" lang="en-US" sz="2400" u="none" cap="none" strike="noStrike">
                  <a:solidFill>
                    <a:srgbClr val="010F90"/>
                  </a:solidFill>
                  <a:latin typeface="Calibri"/>
                  <a:ea typeface="Calibri"/>
                  <a:cs typeface="Calibri"/>
                  <a:sym typeface="Calibri"/>
                </a:rPr>
                <a:t>20</a:t>
              </a:r>
              <a:r>
                <a:rPr b="0" baseline="30000" i="0" lang="en-US" sz="2400" u="none" cap="none" strike="noStrike">
                  <a:solidFill>
                    <a:srgbClr val="010F90"/>
                  </a:solidFill>
                  <a:latin typeface="Calibri"/>
                  <a:ea typeface="Calibri"/>
                  <a:cs typeface="Calibri"/>
                  <a:sym typeface="Calibri"/>
                </a:rPr>
                <a:t>th</a:t>
              </a:r>
              <a:r>
                <a:rPr b="0" i="0" lang="en-US" sz="2400" u="none" cap="none" strike="noStrike">
                  <a:solidFill>
                    <a:srgbClr val="010F90"/>
                  </a:solidFill>
                  <a:latin typeface="Calibri"/>
                  <a:ea typeface="Calibri"/>
                  <a:cs typeface="Calibri"/>
                  <a:sym typeface="Calibri"/>
                </a:rPr>
                <a:t> century phone net:</a:t>
              </a:r>
              <a:endParaRPr/>
            </a:p>
            <a:p>
              <a:pPr indent="-285750" lvl="0" marL="285750" marR="0" rtl="0" algn="l">
                <a:lnSpc>
                  <a:spcPct val="90000"/>
                </a:lnSpc>
                <a:spcBef>
                  <a:spcPts val="0"/>
                </a:spcBef>
                <a:spcAft>
                  <a:spcPts val="0"/>
                </a:spcAft>
                <a:buClr>
                  <a:srgbClr val="0013A3"/>
                </a:buClr>
                <a:buSzPts val="1800"/>
                <a:buFont typeface="Arial"/>
                <a:buChar char="•"/>
              </a:pPr>
              <a:r>
                <a:rPr b="0" i="0" lang="en-US" sz="1800" u="none" cap="none" strike="noStrike">
                  <a:solidFill>
                    <a:srgbClr val="000000"/>
                  </a:solidFill>
                  <a:latin typeface="Calibri"/>
                  <a:ea typeface="Calibri"/>
                  <a:cs typeface="Calibri"/>
                  <a:sym typeface="Calibri"/>
                </a:rPr>
                <a:t>intelligence/computing at network switches</a:t>
              </a:r>
              <a:endParaRPr/>
            </a:p>
          </p:txBody>
        </p:sp>
        <p:grpSp>
          <p:nvGrpSpPr>
            <p:cNvPr id="7055" name="Google Shape;7055;p103"/>
            <p:cNvGrpSpPr/>
            <p:nvPr/>
          </p:nvGrpSpPr>
          <p:grpSpPr>
            <a:xfrm>
              <a:off x="2876551" y="4224277"/>
              <a:ext cx="670927" cy="642997"/>
              <a:chOff x="1709738" y="4400490"/>
              <a:chExt cx="670927" cy="642997"/>
            </a:xfrm>
          </p:grpSpPr>
          <p:pic>
            <p:nvPicPr>
              <p:cNvPr id="7056" name="Google Shape;7056;p103"/>
              <p:cNvPicPr preferRelativeResize="0"/>
              <p:nvPr/>
            </p:nvPicPr>
            <p:blipFill rotWithShape="1">
              <a:blip r:embed="rId4">
                <a:alphaModFix/>
              </a:blip>
              <a:srcRect b="0" l="0" r="0" t="0"/>
              <a:stretch/>
            </p:blipFill>
            <p:spPr>
              <a:xfrm>
                <a:off x="1709738" y="4429125"/>
                <a:ext cx="614362" cy="614362"/>
              </a:xfrm>
              <a:prstGeom prst="rect">
                <a:avLst/>
              </a:prstGeom>
              <a:noFill/>
              <a:ln>
                <a:noFill/>
              </a:ln>
            </p:spPr>
          </p:pic>
          <p:pic>
            <p:nvPicPr>
              <p:cNvPr id="7057" name="Google Shape;7057;p103"/>
              <p:cNvPicPr preferRelativeResize="0"/>
              <p:nvPr/>
            </p:nvPicPr>
            <p:blipFill rotWithShape="1">
              <a:blip r:embed="rId5">
                <a:alphaModFix/>
              </a:blip>
              <a:srcRect b="0" l="0" r="0" t="0"/>
              <a:stretch/>
            </p:blipFill>
            <p:spPr>
              <a:xfrm>
                <a:off x="1870356" y="4400490"/>
                <a:ext cx="510309" cy="311786"/>
              </a:xfrm>
              <a:prstGeom prst="rect">
                <a:avLst/>
              </a:prstGeom>
              <a:noFill/>
              <a:ln>
                <a:noFill/>
              </a:ln>
            </p:spPr>
          </p:pic>
        </p:grpSp>
        <p:grpSp>
          <p:nvGrpSpPr>
            <p:cNvPr id="7058" name="Google Shape;7058;p103"/>
            <p:cNvGrpSpPr/>
            <p:nvPr/>
          </p:nvGrpSpPr>
          <p:grpSpPr>
            <a:xfrm>
              <a:off x="3000375" y="3171825"/>
              <a:ext cx="742368" cy="676275"/>
              <a:chOff x="1709738" y="4400490"/>
              <a:chExt cx="670927" cy="642997"/>
            </a:xfrm>
          </p:grpSpPr>
          <p:pic>
            <p:nvPicPr>
              <p:cNvPr id="7059" name="Google Shape;7059;p103"/>
              <p:cNvPicPr preferRelativeResize="0"/>
              <p:nvPr/>
            </p:nvPicPr>
            <p:blipFill rotWithShape="1">
              <a:blip r:embed="rId4">
                <a:alphaModFix/>
              </a:blip>
              <a:srcRect b="0" l="0" r="0" t="0"/>
              <a:stretch/>
            </p:blipFill>
            <p:spPr>
              <a:xfrm>
                <a:off x="1709738" y="4429125"/>
                <a:ext cx="614362" cy="614362"/>
              </a:xfrm>
              <a:prstGeom prst="rect">
                <a:avLst/>
              </a:prstGeom>
              <a:noFill/>
              <a:ln>
                <a:noFill/>
              </a:ln>
            </p:spPr>
          </p:pic>
          <p:pic>
            <p:nvPicPr>
              <p:cNvPr id="7060" name="Google Shape;7060;p103"/>
              <p:cNvPicPr preferRelativeResize="0"/>
              <p:nvPr/>
            </p:nvPicPr>
            <p:blipFill rotWithShape="1">
              <a:blip r:embed="rId5">
                <a:alphaModFix/>
              </a:blip>
              <a:srcRect b="0" l="0" r="0" t="0"/>
              <a:stretch/>
            </p:blipFill>
            <p:spPr>
              <a:xfrm>
                <a:off x="1870356" y="4400490"/>
                <a:ext cx="510309" cy="311786"/>
              </a:xfrm>
              <a:prstGeom prst="rect">
                <a:avLst/>
              </a:prstGeom>
              <a:noFill/>
              <a:ln>
                <a:noFill/>
              </a:ln>
            </p:spPr>
          </p:pic>
        </p:grpSp>
        <p:grpSp>
          <p:nvGrpSpPr>
            <p:cNvPr id="7061" name="Google Shape;7061;p103"/>
            <p:cNvGrpSpPr/>
            <p:nvPr/>
          </p:nvGrpSpPr>
          <p:grpSpPr>
            <a:xfrm>
              <a:off x="1943099" y="2243138"/>
              <a:ext cx="494717" cy="500060"/>
              <a:chOff x="1709738" y="4400490"/>
              <a:chExt cx="670927" cy="642997"/>
            </a:xfrm>
          </p:grpSpPr>
          <p:pic>
            <p:nvPicPr>
              <p:cNvPr id="7062" name="Google Shape;7062;p103"/>
              <p:cNvPicPr preferRelativeResize="0"/>
              <p:nvPr/>
            </p:nvPicPr>
            <p:blipFill rotWithShape="1">
              <a:blip r:embed="rId4">
                <a:alphaModFix/>
              </a:blip>
              <a:srcRect b="0" l="0" r="0" t="0"/>
              <a:stretch/>
            </p:blipFill>
            <p:spPr>
              <a:xfrm>
                <a:off x="1709738" y="4429125"/>
                <a:ext cx="614362" cy="614362"/>
              </a:xfrm>
              <a:prstGeom prst="rect">
                <a:avLst/>
              </a:prstGeom>
              <a:noFill/>
              <a:ln>
                <a:noFill/>
              </a:ln>
            </p:spPr>
          </p:pic>
          <p:pic>
            <p:nvPicPr>
              <p:cNvPr id="7063" name="Google Shape;7063;p103"/>
              <p:cNvPicPr preferRelativeResize="0"/>
              <p:nvPr/>
            </p:nvPicPr>
            <p:blipFill rotWithShape="1">
              <a:blip r:embed="rId5">
                <a:alphaModFix/>
              </a:blip>
              <a:srcRect b="0" l="0" r="0" t="0"/>
              <a:stretch/>
            </p:blipFill>
            <p:spPr>
              <a:xfrm>
                <a:off x="1870356" y="4400490"/>
                <a:ext cx="510309" cy="311786"/>
              </a:xfrm>
              <a:prstGeom prst="rect">
                <a:avLst/>
              </a:prstGeom>
              <a:noFill/>
              <a:ln>
                <a:noFill/>
              </a:ln>
            </p:spPr>
          </p:pic>
        </p:grpSp>
        <p:grpSp>
          <p:nvGrpSpPr>
            <p:cNvPr id="7064" name="Google Shape;7064;p103"/>
            <p:cNvGrpSpPr/>
            <p:nvPr/>
          </p:nvGrpSpPr>
          <p:grpSpPr>
            <a:xfrm>
              <a:off x="2867026" y="2424113"/>
              <a:ext cx="623304" cy="557210"/>
              <a:chOff x="1709738" y="4400490"/>
              <a:chExt cx="670927" cy="642997"/>
            </a:xfrm>
          </p:grpSpPr>
          <p:pic>
            <p:nvPicPr>
              <p:cNvPr id="7065" name="Google Shape;7065;p103"/>
              <p:cNvPicPr preferRelativeResize="0"/>
              <p:nvPr/>
            </p:nvPicPr>
            <p:blipFill rotWithShape="1">
              <a:blip r:embed="rId4">
                <a:alphaModFix/>
              </a:blip>
              <a:srcRect b="0" l="0" r="0" t="0"/>
              <a:stretch/>
            </p:blipFill>
            <p:spPr>
              <a:xfrm>
                <a:off x="1709738" y="4429125"/>
                <a:ext cx="614362" cy="614362"/>
              </a:xfrm>
              <a:prstGeom prst="rect">
                <a:avLst/>
              </a:prstGeom>
              <a:noFill/>
              <a:ln>
                <a:noFill/>
              </a:ln>
            </p:spPr>
          </p:pic>
          <p:pic>
            <p:nvPicPr>
              <p:cNvPr id="7066" name="Google Shape;7066;p103"/>
              <p:cNvPicPr preferRelativeResize="0"/>
              <p:nvPr/>
            </p:nvPicPr>
            <p:blipFill rotWithShape="1">
              <a:blip r:embed="rId5">
                <a:alphaModFix/>
              </a:blip>
              <a:srcRect b="0" l="0" r="0" t="0"/>
              <a:stretch/>
            </p:blipFill>
            <p:spPr>
              <a:xfrm>
                <a:off x="1870356" y="4400490"/>
                <a:ext cx="510309" cy="311786"/>
              </a:xfrm>
              <a:prstGeom prst="rect">
                <a:avLst/>
              </a:prstGeom>
              <a:noFill/>
              <a:ln>
                <a:noFill/>
              </a:ln>
            </p:spPr>
          </p:pic>
        </p:grpSp>
        <p:grpSp>
          <p:nvGrpSpPr>
            <p:cNvPr id="7067" name="Google Shape;7067;p103"/>
            <p:cNvGrpSpPr/>
            <p:nvPr/>
          </p:nvGrpSpPr>
          <p:grpSpPr>
            <a:xfrm>
              <a:off x="1081089" y="2838451"/>
              <a:ext cx="623304" cy="557210"/>
              <a:chOff x="1709738" y="4400490"/>
              <a:chExt cx="670927" cy="642997"/>
            </a:xfrm>
          </p:grpSpPr>
          <p:pic>
            <p:nvPicPr>
              <p:cNvPr id="7068" name="Google Shape;7068;p103"/>
              <p:cNvPicPr preferRelativeResize="0"/>
              <p:nvPr/>
            </p:nvPicPr>
            <p:blipFill rotWithShape="1">
              <a:blip r:embed="rId4">
                <a:alphaModFix/>
              </a:blip>
              <a:srcRect b="0" l="0" r="0" t="0"/>
              <a:stretch/>
            </p:blipFill>
            <p:spPr>
              <a:xfrm>
                <a:off x="1709738" y="4429125"/>
                <a:ext cx="614362" cy="614362"/>
              </a:xfrm>
              <a:prstGeom prst="rect">
                <a:avLst/>
              </a:prstGeom>
              <a:noFill/>
              <a:ln>
                <a:noFill/>
              </a:ln>
            </p:spPr>
          </p:pic>
          <p:pic>
            <p:nvPicPr>
              <p:cNvPr id="7069" name="Google Shape;7069;p103"/>
              <p:cNvPicPr preferRelativeResize="0"/>
              <p:nvPr/>
            </p:nvPicPr>
            <p:blipFill rotWithShape="1">
              <a:blip r:embed="rId5">
                <a:alphaModFix/>
              </a:blip>
              <a:srcRect b="0" l="0" r="0" t="0"/>
              <a:stretch/>
            </p:blipFill>
            <p:spPr>
              <a:xfrm>
                <a:off x="1870356" y="4400490"/>
                <a:ext cx="510309" cy="311786"/>
              </a:xfrm>
              <a:prstGeom prst="rect">
                <a:avLst/>
              </a:prstGeom>
              <a:noFill/>
              <a:ln>
                <a:noFill/>
              </a:ln>
            </p:spPr>
          </p:pic>
        </p:grpSp>
        <p:grpSp>
          <p:nvGrpSpPr>
            <p:cNvPr id="7070" name="Google Shape;7070;p103"/>
            <p:cNvGrpSpPr/>
            <p:nvPr/>
          </p:nvGrpSpPr>
          <p:grpSpPr>
            <a:xfrm>
              <a:off x="719139" y="3590926"/>
              <a:ext cx="623304" cy="557210"/>
              <a:chOff x="1709738" y="4400490"/>
              <a:chExt cx="670927" cy="642997"/>
            </a:xfrm>
          </p:grpSpPr>
          <p:pic>
            <p:nvPicPr>
              <p:cNvPr id="7071" name="Google Shape;7071;p103"/>
              <p:cNvPicPr preferRelativeResize="0"/>
              <p:nvPr/>
            </p:nvPicPr>
            <p:blipFill rotWithShape="1">
              <a:blip r:embed="rId4">
                <a:alphaModFix/>
              </a:blip>
              <a:srcRect b="0" l="0" r="0" t="0"/>
              <a:stretch/>
            </p:blipFill>
            <p:spPr>
              <a:xfrm>
                <a:off x="1709738" y="4429125"/>
                <a:ext cx="614362" cy="614362"/>
              </a:xfrm>
              <a:prstGeom prst="rect">
                <a:avLst/>
              </a:prstGeom>
              <a:noFill/>
              <a:ln>
                <a:noFill/>
              </a:ln>
            </p:spPr>
          </p:pic>
          <p:pic>
            <p:nvPicPr>
              <p:cNvPr id="7072" name="Google Shape;7072;p103"/>
              <p:cNvPicPr preferRelativeResize="0"/>
              <p:nvPr/>
            </p:nvPicPr>
            <p:blipFill rotWithShape="1">
              <a:blip r:embed="rId5">
                <a:alphaModFix/>
              </a:blip>
              <a:srcRect b="0" l="0" r="0" t="0"/>
              <a:stretch/>
            </p:blipFill>
            <p:spPr>
              <a:xfrm>
                <a:off x="1870356" y="4400490"/>
                <a:ext cx="510309" cy="311786"/>
              </a:xfrm>
              <a:prstGeom prst="rect">
                <a:avLst/>
              </a:prstGeom>
              <a:noFill/>
              <a:ln>
                <a:noFill/>
              </a:ln>
            </p:spPr>
          </p:pic>
        </p:grpSp>
      </p:grpSp>
      <p:grpSp>
        <p:nvGrpSpPr>
          <p:cNvPr id="7073" name="Google Shape;7073;p103"/>
          <p:cNvGrpSpPr/>
          <p:nvPr/>
        </p:nvGrpSpPr>
        <p:grpSpPr>
          <a:xfrm>
            <a:off x="4169273" y="1790770"/>
            <a:ext cx="3360230" cy="4170668"/>
            <a:chOff x="4426457" y="2119394"/>
            <a:chExt cx="3360230" cy="4170668"/>
          </a:xfrm>
        </p:grpSpPr>
        <p:grpSp>
          <p:nvGrpSpPr>
            <p:cNvPr id="7074" name="Google Shape;7074;p103"/>
            <p:cNvGrpSpPr/>
            <p:nvPr/>
          </p:nvGrpSpPr>
          <p:grpSpPr>
            <a:xfrm>
              <a:off x="4426457" y="2119394"/>
              <a:ext cx="3360230" cy="4170668"/>
              <a:chOff x="4426457" y="2119394"/>
              <a:chExt cx="3360230" cy="4170668"/>
            </a:xfrm>
          </p:grpSpPr>
          <p:sp>
            <p:nvSpPr>
              <p:cNvPr id="7075" name="Google Shape;7075;p103"/>
              <p:cNvSpPr/>
              <p:nvPr/>
            </p:nvSpPr>
            <p:spPr>
              <a:xfrm>
                <a:off x="4807517" y="2372230"/>
                <a:ext cx="2282947" cy="2781661"/>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076" name="Google Shape;7076;p103"/>
              <p:cNvGrpSpPr/>
              <p:nvPr/>
            </p:nvGrpSpPr>
            <p:grpSpPr>
              <a:xfrm>
                <a:off x="4624853" y="3711377"/>
                <a:ext cx="310186" cy="312008"/>
                <a:chOff x="877" y="1008"/>
                <a:chExt cx="2747" cy="2626"/>
              </a:xfrm>
            </p:grpSpPr>
            <p:pic>
              <p:nvPicPr>
                <p:cNvPr descr="antenna_stylized" id="7077" name="Google Shape;7077;p103"/>
                <p:cNvPicPr preferRelativeResize="0"/>
                <p:nvPr/>
              </p:nvPicPr>
              <p:blipFill rotWithShape="1">
                <a:blip r:embed="rId6">
                  <a:alphaModFix/>
                </a:blip>
                <a:srcRect b="0" l="0" r="0" t="0"/>
                <a:stretch/>
              </p:blipFill>
              <p:spPr>
                <a:xfrm>
                  <a:off x="877" y="1008"/>
                  <a:ext cx="2725" cy="1421"/>
                </a:xfrm>
                <a:prstGeom prst="rect">
                  <a:avLst/>
                </a:prstGeom>
                <a:noFill/>
                <a:ln>
                  <a:noFill/>
                </a:ln>
              </p:spPr>
            </p:pic>
            <p:pic>
              <p:nvPicPr>
                <p:cNvPr descr="laptop_keyboard" id="7078" name="Google Shape;7078;p103"/>
                <p:cNvPicPr preferRelativeResize="0"/>
                <p:nvPr/>
              </p:nvPicPr>
              <p:blipFill rotWithShape="1">
                <a:blip r:embed="rId7">
                  <a:alphaModFix/>
                </a:blip>
                <a:srcRect b="0" l="0" r="0" t="0"/>
                <a:stretch/>
              </p:blipFill>
              <p:spPr>
                <a:xfrm flipH="1" rot="109064">
                  <a:off x="1009" y="2586"/>
                  <a:ext cx="2245" cy="1013"/>
                </a:xfrm>
                <a:prstGeom prst="rect">
                  <a:avLst/>
                </a:prstGeom>
                <a:noFill/>
                <a:ln>
                  <a:noFill/>
                </a:ln>
              </p:spPr>
            </p:pic>
            <p:sp>
              <p:nvSpPr>
                <p:cNvPr id="7079" name="Google Shape;7079;p103"/>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7080" name="Google Shape;7080;p103"/>
                <p:cNvPicPr preferRelativeResize="0"/>
                <p:nvPr/>
              </p:nvPicPr>
              <p:blipFill rotWithShape="1">
                <a:blip r:embed="rId8">
                  <a:alphaModFix/>
                </a:blip>
                <a:srcRect b="0" l="0" r="0" t="0"/>
                <a:stretch/>
              </p:blipFill>
              <p:spPr>
                <a:xfrm>
                  <a:off x="1842" y="1637"/>
                  <a:ext cx="1642" cy="1203"/>
                </a:xfrm>
                <a:prstGeom prst="rect">
                  <a:avLst/>
                </a:prstGeom>
                <a:noFill/>
                <a:ln>
                  <a:noFill/>
                </a:ln>
              </p:spPr>
            </p:pic>
            <p:sp>
              <p:nvSpPr>
                <p:cNvPr id="7081" name="Google Shape;7081;p103"/>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82" name="Google Shape;7082;p103"/>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83" name="Google Shape;7083;p103"/>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84" name="Google Shape;7084;p103"/>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85" name="Google Shape;7085;p103"/>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86" name="Google Shape;7086;p103"/>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087" name="Google Shape;7087;p103"/>
                <p:cNvGrpSpPr/>
                <p:nvPr/>
              </p:nvGrpSpPr>
              <p:grpSpPr>
                <a:xfrm>
                  <a:off x="1709" y="3008"/>
                  <a:ext cx="507" cy="234"/>
                  <a:chOff x="1740" y="2642"/>
                  <a:chExt cx="752" cy="327"/>
                </a:xfrm>
              </p:grpSpPr>
              <p:sp>
                <p:nvSpPr>
                  <p:cNvPr id="7088" name="Google Shape;7088;p103"/>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89" name="Google Shape;7089;p103"/>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0" name="Google Shape;7090;p103"/>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1" name="Google Shape;7091;p103"/>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2" name="Google Shape;7092;p103"/>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3" name="Google Shape;7093;p103"/>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7094" name="Google Shape;7094;p103"/>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5" name="Google Shape;7095;p103"/>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6" name="Google Shape;7096;p103"/>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7" name="Google Shape;7097;p103"/>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8" name="Google Shape;7098;p103"/>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9" name="Google Shape;7099;p103"/>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100" name="Google Shape;7100;p103"/>
              <p:cNvGrpSpPr/>
              <p:nvPr/>
            </p:nvGrpSpPr>
            <p:grpSpPr>
              <a:xfrm flipH="1">
                <a:off x="5139088" y="4243681"/>
                <a:ext cx="345630" cy="320302"/>
                <a:chOff x="2839" y="3501"/>
                <a:chExt cx="755" cy="803"/>
              </a:xfrm>
            </p:grpSpPr>
            <p:pic>
              <p:nvPicPr>
                <p:cNvPr descr="desktop_computer_stylized_medium" id="7101" name="Google Shape;7101;p103"/>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7102" name="Google Shape;7102;p103"/>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103" name="Google Shape;7103;p103"/>
              <p:cNvGrpSpPr/>
              <p:nvPr/>
            </p:nvGrpSpPr>
            <p:grpSpPr>
              <a:xfrm>
                <a:off x="6854798" y="4517975"/>
                <a:ext cx="177192" cy="330833"/>
                <a:chOff x="4140" y="429"/>
                <a:chExt cx="1425" cy="2396"/>
              </a:xfrm>
            </p:grpSpPr>
            <p:sp>
              <p:nvSpPr>
                <p:cNvPr id="7104" name="Google Shape;7104;p10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05" name="Google Shape;7105;p103"/>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06" name="Google Shape;7106;p10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07" name="Google Shape;7107;p10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08" name="Google Shape;7108;p103"/>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109" name="Google Shape;7109;p103"/>
                <p:cNvGrpSpPr/>
                <p:nvPr/>
              </p:nvGrpSpPr>
              <p:grpSpPr>
                <a:xfrm>
                  <a:off x="4748" y="666"/>
                  <a:ext cx="578" cy="150"/>
                  <a:chOff x="613" y="2566"/>
                  <a:chExt cx="721" cy="144"/>
                </a:xfrm>
              </p:grpSpPr>
              <p:sp>
                <p:nvSpPr>
                  <p:cNvPr id="7110" name="Google Shape;7110;p103"/>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11" name="Google Shape;7111;p103"/>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12" name="Google Shape;7112;p103"/>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113" name="Google Shape;7113;p103"/>
                <p:cNvGrpSpPr/>
                <p:nvPr/>
              </p:nvGrpSpPr>
              <p:grpSpPr>
                <a:xfrm>
                  <a:off x="4748" y="990"/>
                  <a:ext cx="578" cy="134"/>
                  <a:chOff x="615" y="2564"/>
                  <a:chExt cx="721" cy="139"/>
                </a:xfrm>
              </p:grpSpPr>
              <p:sp>
                <p:nvSpPr>
                  <p:cNvPr id="7114" name="Google Shape;7114;p103"/>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15" name="Google Shape;7115;p103"/>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16" name="Google Shape;7116;p103"/>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17" name="Google Shape;7117;p103"/>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118" name="Google Shape;7118;p103"/>
                <p:cNvGrpSpPr/>
                <p:nvPr/>
              </p:nvGrpSpPr>
              <p:grpSpPr>
                <a:xfrm>
                  <a:off x="4738" y="1647"/>
                  <a:ext cx="578" cy="135"/>
                  <a:chOff x="618" y="2586"/>
                  <a:chExt cx="720" cy="124"/>
                </a:xfrm>
              </p:grpSpPr>
              <p:sp>
                <p:nvSpPr>
                  <p:cNvPr id="7119" name="Google Shape;7119;p103"/>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20" name="Google Shape;7120;p103"/>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21" name="Google Shape;7121;p10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122" name="Google Shape;7122;p103"/>
                <p:cNvGrpSpPr/>
                <p:nvPr/>
              </p:nvGrpSpPr>
              <p:grpSpPr>
                <a:xfrm>
                  <a:off x="4738" y="1330"/>
                  <a:ext cx="588" cy="134"/>
                  <a:chOff x="613" y="2571"/>
                  <a:chExt cx="732" cy="134"/>
                </a:xfrm>
              </p:grpSpPr>
              <p:sp>
                <p:nvSpPr>
                  <p:cNvPr id="7123" name="Google Shape;7123;p103"/>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24" name="Google Shape;7124;p103"/>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25" name="Google Shape;7125;p103"/>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26" name="Google Shape;7126;p10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27" name="Google Shape;7127;p10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28" name="Google Shape;7128;p103"/>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29" name="Google Shape;7129;p10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30" name="Google Shape;7130;p103"/>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31" name="Google Shape;7131;p103"/>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32" name="Google Shape;7132;p103"/>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33" name="Google Shape;7133;p103"/>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7134" name="Google Shape;7134;p103"/>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35" name="Google Shape;7135;p103"/>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7136" name="Google Shape;7136;p103"/>
              <p:cNvGrpSpPr/>
              <p:nvPr/>
            </p:nvGrpSpPr>
            <p:grpSpPr>
              <a:xfrm>
                <a:off x="5095271" y="2910847"/>
                <a:ext cx="177192" cy="330833"/>
                <a:chOff x="4140" y="429"/>
                <a:chExt cx="1425" cy="2396"/>
              </a:xfrm>
            </p:grpSpPr>
            <p:sp>
              <p:nvSpPr>
                <p:cNvPr id="7137" name="Google Shape;7137;p10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38" name="Google Shape;7138;p103"/>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39" name="Google Shape;7139;p10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40" name="Google Shape;7140;p10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41" name="Google Shape;7141;p103"/>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142" name="Google Shape;7142;p103"/>
                <p:cNvGrpSpPr/>
                <p:nvPr/>
              </p:nvGrpSpPr>
              <p:grpSpPr>
                <a:xfrm>
                  <a:off x="4748" y="666"/>
                  <a:ext cx="578" cy="150"/>
                  <a:chOff x="613" y="2566"/>
                  <a:chExt cx="721" cy="144"/>
                </a:xfrm>
              </p:grpSpPr>
              <p:sp>
                <p:nvSpPr>
                  <p:cNvPr id="7143" name="Google Shape;7143;p103"/>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44" name="Google Shape;7144;p103"/>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45" name="Google Shape;7145;p103"/>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146" name="Google Shape;7146;p103"/>
                <p:cNvGrpSpPr/>
                <p:nvPr/>
              </p:nvGrpSpPr>
              <p:grpSpPr>
                <a:xfrm>
                  <a:off x="4748" y="990"/>
                  <a:ext cx="578" cy="134"/>
                  <a:chOff x="615" y="2564"/>
                  <a:chExt cx="721" cy="139"/>
                </a:xfrm>
              </p:grpSpPr>
              <p:sp>
                <p:nvSpPr>
                  <p:cNvPr id="7147" name="Google Shape;7147;p103"/>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48" name="Google Shape;7148;p103"/>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49" name="Google Shape;7149;p103"/>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50" name="Google Shape;7150;p103"/>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151" name="Google Shape;7151;p103"/>
                <p:cNvGrpSpPr/>
                <p:nvPr/>
              </p:nvGrpSpPr>
              <p:grpSpPr>
                <a:xfrm>
                  <a:off x="4738" y="1647"/>
                  <a:ext cx="578" cy="135"/>
                  <a:chOff x="618" y="2586"/>
                  <a:chExt cx="720" cy="124"/>
                </a:xfrm>
              </p:grpSpPr>
              <p:sp>
                <p:nvSpPr>
                  <p:cNvPr id="7152" name="Google Shape;7152;p103"/>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53" name="Google Shape;7153;p103"/>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54" name="Google Shape;7154;p10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155" name="Google Shape;7155;p103"/>
                <p:cNvGrpSpPr/>
                <p:nvPr/>
              </p:nvGrpSpPr>
              <p:grpSpPr>
                <a:xfrm>
                  <a:off x="4738" y="1330"/>
                  <a:ext cx="588" cy="134"/>
                  <a:chOff x="613" y="2571"/>
                  <a:chExt cx="732" cy="134"/>
                </a:xfrm>
              </p:grpSpPr>
              <p:sp>
                <p:nvSpPr>
                  <p:cNvPr id="7156" name="Google Shape;7156;p103"/>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57" name="Google Shape;7157;p103"/>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58" name="Google Shape;7158;p103"/>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59" name="Google Shape;7159;p10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60" name="Google Shape;7160;p10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61" name="Google Shape;7161;p103"/>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62" name="Google Shape;7162;p10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63" name="Google Shape;7163;p103"/>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64" name="Google Shape;7164;p103"/>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65" name="Google Shape;7165;p103"/>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66" name="Google Shape;7166;p103"/>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7167" name="Google Shape;7167;p103"/>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68" name="Google Shape;7168;p103"/>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7169" name="Google Shape;7169;p103"/>
              <p:cNvGrpSpPr/>
              <p:nvPr/>
            </p:nvGrpSpPr>
            <p:grpSpPr>
              <a:xfrm flipH="1">
                <a:off x="5509918" y="2398512"/>
                <a:ext cx="345630" cy="320302"/>
                <a:chOff x="2839" y="3501"/>
                <a:chExt cx="755" cy="803"/>
              </a:xfrm>
            </p:grpSpPr>
            <p:pic>
              <p:nvPicPr>
                <p:cNvPr descr="desktop_computer_stylized_medium" id="7170" name="Google Shape;7170;p103"/>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7171" name="Google Shape;7171;p103"/>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172" name="Google Shape;7172;p103"/>
              <p:cNvGrpSpPr/>
              <p:nvPr/>
            </p:nvGrpSpPr>
            <p:grpSpPr>
              <a:xfrm>
                <a:off x="6937925" y="4379430"/>
                <a:ext cx="177192" cy="330833"/>
                <a:chOff x="4140" y="429"/>
                <a:chExt cx="1425" cy="2396"/>
              </a:xfrm>
            </p:grpSpPr>
            <p:sp>
              <p:nvSpPr>
                <p:cNvPr id="7173" name="Google Shape;7173;p10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74" name="Google Shape;7174;p103"/>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75" name="Google Shape;7175;p10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76" name="Google Shape;7176;p10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77" name="Google Shape;7177;p103"/>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178" name="Google Shape;7178;p103"/>
                <p:cNvGrpSpPr/>
                <p:nvPr/>
              </p:nvGrpSpPr>
              <p:grpSpPr>
                <a:xfrm>
                  <a:off x="4748" y="666"/>
                  <a:ext cx="578" cy="150"/>
                  <a:chOff x="613" y="2566"/>
                  <a:chExt cx="721" cy="144"/>
                </a:xfrm>
              </p:grpSpPr>
              <p:sp>
                <p:nvSpPr>
                  <p:cNvPr id="7179" name="Google Shape;7179;p103"/>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80" name="Google Shape;7180;p103"/>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81" name="Google Shape;7181;p103"/>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182" name="Google Shape;7182;p103"/>
                <p:cNvGrpSpPr/>
                <p:nvPr/>
              </p:nvGrpSpPr>
              <p:grpSpPr>
                <a:xfrm>
                  <a:off x="4748" y="990"/>
                  <a:ext cx="578" cy="134"/>
                  <a:chOff x="615" y="2564"/>
                  <a:chExt cx="721" cy="139"/>
                </a:xfrm>
              </p:grpSpPr>
              <p:sp>
                <p:nvSpPr>
                  <p:cNvPr id="7183" name="Google Shape;7183;p103"/>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84" name="Google Shape;7184;p103"/>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85" name="Google Shape;7185;p103"/>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86" name="Google Shape;7186;p103"/>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187" name="Google Shape;7187;p103"/>
                <p:cNvGrpSpPr/>
                <p:nvPr/>
              </p:nvGrpSpPr>
              <p:grpSpPr>
                <a:xfrm>
                  <a:off x="4738" y="1647"/>
                  <a:ext cx="578" cy="135"/>
                  <a:chOff x="618" y="2586"/>
                  <a:chExt cx="720" cy="124"/>
                </a:xfrm>
              </p:grpSpPr>
              <p:sp>
                <p:nvSpPr>
                  <p:cNvPr id="7188" name="Google Shape;7188;p103"/>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89" name="Google Shape;7189;p103"/>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90" name="Google Shape;7190;p10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191" name="Google Shape;7191;p103"/>
                <p:cNvGrpSpPr/>
                <p:nvPr/>
              </p:nvGrpSpPr>
              <p:grpSpPr>
                <a:xfrm>
                  <a:off x="4738" y="1330"/>
                  <a:ext cx="588" cy="134"/>
                  <a:chOff x="613" y="2571"/>
                  <a:chExt cx="732" cy="134"/>
                </a:xfrm>
              </p:grpSpPr>
              <p:sp>
                <p:nvSpPr>
                  <p:cNvPr id="7192" name="Google Shape;7192;p103"/>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93" name="Google Shape;7193;p103"/>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194" name="Google Shape;7194;p103"/>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95" name="Google Shape;7195;p10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96" name="Google Shape;7196;p10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97" name="Google Shape;7197;p103"/>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198" name="Google Shape;7198;p10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99" name="Google Shape;7199;p103"/>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00" name="Google Shape;7200;p103"/>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01" name="Google Shape;7201;p103"/>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02" name="Google Shape;7202;p103"/>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7203" name="Google Shape;7203;p103"/>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04" name="Google Shape;7204;p103"/>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7205" name="Google Shape;7205;p103"/>
              <p:cNvGrpSpPr/>
              <p:nvPr/>
            </p:nvGrpSpPr>
            <p:grpSpPr>
              <a:xfrm>
                <a:off x="6965634" y="2509067"/>
                <a:ext cx="177192" cy="330833"/>
                <a:chOff x="4140" y="429"/>
                <a:chExt cx="1425" cy="2396"/>
              </a:xfrm>
            </p:grpSpPr>
            <p:sp>
              <p:nvSpPr>
                <p:cNvPr id="7206" name="Google Shape;7206;p10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07" name="Google Shape;7207;p103"/>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08" name="Google Shape;7208;p10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09" name="Google Shape;7209;p10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10" name="Google Shape;7210;p103"/>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211" name="Google Shape;7211;p103"/>
                <p:cNvGrpSpPr/>
                <p:nvPr/>
              </p:nvGrpSpPr>
              <p:grpSpPr>
                <a:xfrm>
                  <a:off x="4748" y="666"/>
                  <a:ext cx="578" cy="150"/>
                  <a:chOff x="613" y="2566"/>
                  <a:chExt cx="721" cy="144"/>
                </a:xfrm>
              </p:grpSpPr>
              <p:sp>
                <p:nvSpPr>
                  <p:cNvPr id="7212" name="Google Shape;7212;p103"/>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13" name="Google Shape;7213;p103"/>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214" name="Google Shape;7214;p103"/>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215" name="Google Shape;7215;p103"/>
                <p:cNvGrpSpPr/>
                <p:nvPr/>
              </p:nvGrpSpPr>
              <p:grpSpPr>
                <a:xfrm>
                  <a:off x="4748" y="990"/>
                  <a:ext cx="578" cy="134"/>
                  <a:chOff x="615" y="2564"/>
                  <a:chExt cx="721" cy="139"/>
                </a:xfrm>
              </p:grpSpPr>
              <p:sp>
                <p:nvSpPr>
                  <p:cNvPr id="7216" name="Google Shape;7216;p103"/>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17" name="Google Shape;7217;p103"/>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218" name="Google Shape;7218;p103"/>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19" name="Google Shape;7219;p103"/>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220" name="Google Shape;7220;p103"/>
                <p:cNvGrpSpPr/>
                <p:nvPr/>
              </p:nvGrpSpPr>
              <p:grpSpPr>
                <a:xfrm>
                  <a:off x="4738" y="1647"/>
                  <a:ext cx="578" cy="135"/>
                  <a:chOff x="618" y="2586"/>
                  <a:chExt cx="720" cy="124"/>
                </a:xfrm>
              </p:grpSpPr>
              <p:sp>
                <p:nvSpPr>
                  <p:cNvPr id="7221" name="Google Shape;7221;p103"/>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22" name="Google Shape;7222;p103"/>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223" name="Google Shape;7223;p10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224" name="Google Shape;7224;p103"/>
                <p:cNvGrpSpPr/>
                <p:nvPr/>
              </p:nvGrpSpPr>
              <p:grpSpPr>
                <a:xfrm>
                  <a:off x="4738" y="1330"/>
                  <a:ext cx="588" cy="134"/>
                  <a:chOff x="613" y="2571"/>
                  <a:chExt cx="732" cy="134"/>
                </a:xfrm>
              </p:grpSpPr>
              <p:sp>
                <p:nvSpPr>
                  <p:cNvPr id="7225" name="Google Shape;7225;p103"/>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26" name="Google Shape;7226;p103"/>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227" name="Google Shape;7227;p103"/>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28" name="Google Shape;7228;p10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29" name="Google Shape;7229;p10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30" name="Google Shape;7230;p103"/>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31" name="Google Shape;7231;p10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32" name="Google Shape;7232;p103"/>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33" name="Google Shape;7233;p103"/>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34" name="Google Shape;7234;p103"/>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35" name="Google Shape;7235;p103"/>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7236" name="Google Shape;7236;p103"/>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37" name="Google Shape;7237;p103"/>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7238" name="Google Shape;7238;p103"/>
              <p:cNvGrpSpPr/>
              <p:nvPr/>
            </p:nvGrpSpPr>
            <p:grpSpPr>
              <a:xfrm flipH="1">
                <a:off x="6829342" y="3343136"/>
                <a:ext cx="345630" cy="320302"/>
                <a:chOff x="2839" y="3501"/>
                <a:chExt cx="755" cy="803"/>
              </a:xfrm>
            </p:grpSpPr>
            <p:pic>
              <p:nvPicPr>
                <p:cNvPr descr="desktop_computer_stylized_medium" id="7239" name="Google Shape;7239;p103"/>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7240" name="Google Shape;7240;p103"/>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pic>
            <p:nvPicPr>
              <p:cNvPr descr="A close up of a logo&#10;&#10;Description automatically generated" id="7241" name="Google Shape;7241;p103"/>
              <p:cNvPicPr preferRelativeResize="0"/>
              <p:nvPr/>
            </p:nvPicPr>
            <p:blipFill rotWithShape="1">
              <a:blip r:embed="rId10">
                <a:alphaModFix/>
              </a:blip>
              <a:srcRect b="0" l="0" r="0" t="0"/>
              <a:stretch/>
            </p:blipFill>
            <p:spPr>
              <a:xfrm>
                <a:off x="4426457" y="3527648"/>
                <a:ext cx="429108" cy="419677"/>
              </a:xfrm>
              <a:prstGeom prst="rect">
                <a:avLst/>
              </a:prstGeom>
              <a:noFill/>
              <a:ln>
                <a:noFill/>
              </a:ln>
            </p:spPr>
          </p:pic>
          <p:pic>
            <p:nvPicPr>
              <p:cNvPr descr="A close up of a logo&#10;&#10;Description automatically generated" id="7242" name="Google Shape;7242;p103"/>
              <p:cNvPicPr preferRelativeResize="0"/>
              <p:nvPr/>
            </p:nvPicPr>
            <p:blipFill rotWithShape="1">
              <a:blip r:embed="rId10">
                <a:alphaModFix/>
              </a:blip>
              <a:srcRect b="0" l="0" r="0" t="0"/>
              <a:stretch/>
            </p:blipFill>
            <p:spPr>
              <a:xfrm>
                <a:off x="4931884" y="4096736"/>
                <a:ext cx="429108" cy="419677"/>
              </a:xfrm>
              <a:prstGeom prst="rect">
                <a:avLst/>
              </a:prstGeom>
              <a:noFill/>
              <a:ln>
                <a:noFill/>
              </a:ln>
            </p:spPr>
          </p:pic>
          <p:pic>
            <p:nvPicPr>
              <p:cNvPr descr="A close up of a logo&#10;&#10;Description automatically generated" id="7243" name="Google Shape;7243;p103"/>
              <p:cNvPicPr preferRelativeResize="0"/>
              <p:nvPr/>
            </p:nvPicPr>
            <p:blipFill rotWithShape="1">
              <a:blip r:embed="rId10">
                <a:alphaModFix/>
              </a:blip>
              <a:srcRect b="0" l="0" r="0" t="0"/>
              <a:stretch/>
            </p:blipFill>
            <p:spPr>
              <a:xfrm>
                <a:off x="4833500" y="2632539"/>
                <a:ext cx="429108" cy="419677"/>
              </a:xfrm>
              <a:prstGeom prst="rect">
                <a:avLst/>
              </a:prstGeom>
              <a:noFill/>
              <a:ln>
                <a:noFill/>
              </a:ln>
            </p:spPr>
          </p:pic>
          <p:pic>
            <p:nvPicPr>
              <p:cNvPr descr="A close up of a logo&#10;&#10;Description automatically generated" id="7244" name="Google Shape;7244;p103"/>
              <p:cNvPicPr preferRelativeResize="0"/>
              <p:nvPr/>
            </p:nvPicPr>
            <p:blipFill rotWithShape="1">
              <a:blip r:embed="rId10">
                <a:alphaModFix/>
              </a:blip>
              <a:srcRect b="0" l="0" r="0" t="0"/>
              <a:stretch/>
            </p:blipFill>
            <p:spPr>
              <a:xfrm>
                <a:off x="5385227" y="2119394"/>
                <a:ext cx="429108" cy="419677"/>
              </a:xfrm>
              <a:prstGeom prst="rect">
                <a:avLst/>
              </a:prstGeom>
              <a:noFill/>
              <a:ln>
                <a:noFill/>
              </a:ln>
            </p:spPr>
          </p:pic>
          <p:pic>
            <p:nvPicPr>
              <p:cNvPr descr="A close up of a logo&#10;&#10;Description automatically generated" id="7245" name="Google Shape;7245;p103"/>
              <p:cNvPicPr preferRelativeResize="0"/>
              <p:nvPr/>
            </p:nvPicPr>
            <p:blipFill rotWithShape="1">
              <a:blip r:embed="rId10">
                <a:alphaModFix/>
              </a:blip>
              <a:srcRect b="0" l="0" r="0" t="0"/>
              <a:stretch/>
            </p:blipFill>
            <p:spPr>
              <a:xfrm>
                <a:off x="6695095" y="2213920"/>
                <a:ext cx="429108" cy="419677"/>
              </a:xfrm>
              <a:prstGeom prst="rect">
                <a:avLst/>
              </a:prstGeom>
              <a:noFill/>
              <a:ln>
                <a:noFill/>
              </a:ln>
            </p:spPr>
          </p:pic>
          <p:pic>
            <p:nvPicPr>
              <p:cNvPr descr="A close up of a logo&#10;&#10;Description automatically generated" id="7246" name="Google Shape;7246;p103"/>
              <p:cNvPicPr preferRelativeResize="0"/>
              <p:nvPr/>
            </p:nvPicPr>
            <p:blipFill rotWithShape="1">
              <a:blip r:embed="rId10">
                <a:alphaModFix/>
              </a:blip>
              <a:srcRect b="0" l="0" r="0" t="0"/>
              <a:stretch/>
            </p:blipFill>
            <p:spPr>
              <a:xfrm>
                <a:off x="6922731" y="3136036"/>
                <a:ext cx="429108" cy="419677"/>
              </a:xfrm>
              <a:prstGeom prst="rect">
                <a:avLst/>
              </a:prstGeom>
              <a:noFill/>
              <a:ln>
                <a:noFill/>
              </a:ln>
            </p:spPr>
          </p:pic>
          <p:pic>
            <p:nvPicPr>
              <p:cNvPr descr="A close up of a logo&#10;&#10;Description automatically generated" id="7247" name="Google Shape;7247;p103"/>
              <p:cNvPicPr preferRelativeResize="0"/>
              <p:nvPr/>
            </p:nvPicPr>
            <p:blipFill rotWithShape="1">
              <a:blip r:embed="rId10">
                <a:alphaModFix/>
              </a:blip>
              <a:srcRect b="0" l="0" r="0" t="0"/>
              <a:stretch/>
            </p:blipFill>
            <p:spPr>
              <a:xfrm>
                <a:off x="6872575" y="4168111"/>
                <a:ext cx="429108" cy="419677"/>
              </a:xfrm>
              <a:prstGeom prst="rect">
                <a:avLst/>
              </a:prstGeom>
              <a:noFill/>
              <a:ln>
                <a:noFill/>
              </a:ln>
            </p:spPr>
          </p:pic>
          <p:sp>
            <p:nvSpPr>
              <p:cNvPr id="7248" name="Google Shape;7248;p103"/>
              <p:cNvSpPr txBox="1"/>
              <p:nvPr/>
            </p:nvSpPr>
            <p:spPr>
              <a:xfrm>
                <a:off x="4538652" y="5366732"/>
                <a:ext cx="3248035" cy="92333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10F90"/>
                  </a:buClr>
                  <a:buSzPts val="2400"/>
                  <a:buFont typeface="Calibri"/>
                  <a:buNone/>
                </a:pPr>
                <a:r>
                  <a:rPr b="0" i="0" lang="en-US" sz="2400" u="none" cap="none" strike="noStrike">
                    <a:solidFill>
                      <a:srgbClr val="010F90"/>
                    </a:solidFill>
                    <a:latin typeface="Calibri"/>
                    <a:ea typeface="Calibri"/>
                    <a:cs typeface="Calibri"/>
                    <a:sym typeface="Calibri"/>
                  </a:rPr>
                  <a:t>Internet (pre-2005)</a:t>
                </a:r>
                <a:endParaRPr/>
              </a:p>
              <a:p>
                <a:pPr indent="-285750" lvl="0" marL="285750" marR="0" rtl="0" algn="l">
                  <a:lnSpc>
                    <a:spcPct val="90000"/>
                  </a:lnSpc>
                  <a:spcBef>
                    <a:spcPts val="0"/>
                  </a:spcBef>
                  <a:spcAft>
                    <a:spcPts val="0"/>
                  </a:spcAft>
                  <a:buClr>
                    <a:srgbClr val="0013A3"/>
                  </a:buClr>
                  <a:buSzPts val="1800"/>
                  <a:buFont typeface="Arial"/>
                  <a:buChar char="•"/>
                </a:pPr>
                <a:r>
                  <a:rPr b="0" i="0" lang="en-US" sz="1800" u="none" cap="none" strike="noStrike">
                    <a:solidFill>
                      <a:srgbClr val="000000"/>
                    </a:solidFill>
                    <a:latin typeface="Calibri"/>
                    <a:ea typeface="Calibri"/>
                    <a:cs typeface="Calibri"/>
                    <a:sym typeface="Calibri"/>
                  </a:rPr>
                  <a:t>intelligence, computing at edge</a:t>
                </a:r>
                <a:endParaRPr/>
              </a:p>
            </p:txBody>
          </p:sp>
        </p:grpSp>
        <p:pic>
          <p:nvPicPr>
            <p:cNvPr descr="A picture containing artifact, building, brick, cake&#10;&#10;Description automatically generated" id="7249" name="Google Shape;7249;p103"/>
            <p:cNvPicPr preferRelativeResize="0"/>
            <p:nvPr/>
          </p:nvPicPr>
          <p:blipFill rotWithShape="1">
            <a:blip r:embed="rId4">
              <a:alphaModFix/>
            </a:blip>
            <a:srcRect b="0" l="0" r="0" t="0"/>
            <a:stretch/>
          </p:blipFill>
          <p:spPr>
            <a:xfrm>
              <a:off x="5686424" y="3033711"/>
              <a:ext cx="914401" cy="914401"/>
            </a:xfrm>
            <a:prstGeom prst="rect">
              <a:avLst/>
            </a:prstGeom>
            <a:noFill/>
            <a:ln>
              <a:noFill/>
            </a:ln>
          </p:spPr>
        </p:pic>
      </p:grpSp>
      <p:grpSp>
        <p:nvGrpSpPr>
          <p:cNvPr id="7250" name="Google Shape;7250;p103"/>
          <p:cNvGrpSpPr/>
          <p:nvPr/>
        </p:nvGrpSpPr>
        <p:grpSpPr>
          <a:xfrm>
            <a:off x="7800957" y="1848355"/>
            <a:ext cx="4085350" cy="4354493"/>
            <a:chOff x="8272461" y="2105539"/>
            <a:chExt cx="4085350" cy="4354493"/>
          </a:xfrm>
        </p:grpSpPr>
        <p:grpSp>
          <p:nvGrpSpPr>
            <p:cNvPr id="7251" name="Google Shape;7251;p103"/>
            <p:cNvGrpSpPr/>
            <p:nvPr/>
          </p:nvGrpSpPr>
          <p:grpSpPr>
            <a:xfrm>
              <a:off x="8272461" y="2105539"/>
              <a:ext cx="4085350" cy="4354493"/>
              <a:chOff x="8272461" y="2105539"/>
              <a:chExt cx="4085350" cy="4354493"/>
            </a:xfrm>
          </p:grpSpPr>
          <p:sp>
            <p:nvSpPr>
              <p:cNvPr id="7252" name="Google Shape;7252;p103"/>
              <p:cNvSpPr/>
              <p:nvPr/>
            </p:nvSpPr>
            <p:spPr>
              <a:xfrm>
                <a:off x="8728353" y="2358375"/>
                <a:ext cx="2282947" cy="2781661"/>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253" name="Google Shape;7253;p103"/>
              <p:cNvGrpSpPr/>
              <p:nvPr/>
            </p:nvGrpSpPr>
            <p:grpSpPr>
              <a:xfrm>
                <a:off x="8545689" y="3697522"/>
                <a:ext cx="310186" cy="312008"/>
                <a:chOff x="877" y="1008"/>
                <a:chExt cx="2747" cy="2626"/>
              </a:xfrm>
            </p:grpSpPr>
            <p:pic>
              <p:nvPicPr>
                <p:cNvPr descr="antenna_stylized" id="7254" name="Google Shape;7254;p103"/>
                <p:cNvPicPr preferRelativeResize="0"/>
                <p:nvPr/>
              </p:nvPicPr>
              <p:blipFill rotWithShape="1">
                <a:blip r:embed="rId6">
                  <a:alphaModFix/>
                </a:blip>
                <a:srcRect b="0" l="0" r="0" t="0"/>
                <a:stretch/>
              </p:blipFill>
              <p:spPr>
                <a:xfrm>
                  <a:off x="877" y="1008"/>
                  <a:ext cx="2725" cy="1421"/>
                </a:xfrm>
                <a:prstGeom prst="rect">
                  <a:avLst/>
                </a:prstGeom>
                <a:noFill/>
                <a:ln>
                  <a:noFill/>
                </a:ln>
              </p:spPr>
            </p:pic>
            <p:pic>
              <p:nvPicPr>
                <p:cNvPr descr="laptop_keyboard" id="7255" name="Google Shape;7255;p103"/>
                <p:cNvPicPr preferRelativeResize="0"/>
                <p:nvPr/>
              </p:nvPicPr>
              <p:blipFill rotWithShape="1">
                <a:blip r:embed="rId7">
                  <a:alphaModFix/>
                </a:blip>
                <a:srcRect b="0" l="0" r="0" t="0"/>
                <a:stretch/>
              </p:blipFill>
              <p:spPr>
                <a:xfrm flipH="1" rot="109064">
                  <a:off x="1009" y="2586"/>
                  <a:ext cx="2245" cy="1013"/>
                </a:xfrm>
                <a:prstGeom prst="rect">
                  <a:avLst/>
                </a:prstGeom>
                <a:noFill/>
                <a:ln>
                  <a:noFill/>
                </a:ln>
              </p:spPr>
            </p:pic>
            <p:sp>
              <p:nvSpPr>
                <p:cNvPr id="7256" name="Google Shape;7256;p103"/>
                <p:cNvSpPr/>
                <p:nvPr/>
              </p:nvSpPr>
              <p:spPr>
                <a:xfrm>
                  <a:off x="1753" y="1603"/>
                  <a:ext cx="1807" cy="1322"/>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creen" id="7257" name="Google Shape;7257;p103"/>
                <p:cNvPicPr preferRelativeResize="0"/>
                <p:nvPr/>
              </p:nvPicPr>
              <p:blipFill rotWithShape="1">
                <a:blip r:embed="rId8">
                  <a:alphaModFix/>
                </a:blip>
                <a:srcRect b="0" l="0" r="0" t="0"/>
                <a:stretch/>
              </p:blipFill>
              <p:spPr>
                <a:xfrm>
                  <a:off x="1842" y="1637"/>
                  <a:ext cx="1642" cy="1203"/>
                </a:xfrm>
                <a:prstGeom prst="rect">
                  <a:avLst/>
                </a:prstGeom>
                <a:noFill/>
                <a:ln>
                  <a:noFill/>
                </a:ln>
              </p:spPr>
            </p:pic>
            <p:sp>
              <p:nvSpPr>
                <p:cNvPr id="7258" name="Google Shape;7258;p103"/>
                <p:cNvSpPr/>
                <p:nvPr/>
              </p:nvSpPr>
              <p:spPr>
                <a:xfrm>
                  <a:off x="2082" y="1564"/>
                  <a:ext cx="1531"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59" name="Google Shape;7259;p103"/>
                <p:cNvSpPr/>
                <p:nvPr/>
              </p:nvSpPr>
              <p:spPr>
                <a:xfrm>
                  <a:off x="1737" y="1562"/>
                  <a:ext cx="425" cy="1024"/>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60" name="Google Shape;7260;p103"/>
                <p:cNvSpPr/>
                <p:nvPr/>
              </p:nvSpPr>
              <p:spPr>
                <a:xfrm>
                  <a:off x="3144" y="1745"/>
                  <a:ext cx="458" cy="1182"/>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61" name="Google Shape;7261;p103"/>
                <p:cNvSpPr/>
                <p:nvPr/>
              </p:nvSpPr>
              <p:spPr>
                <a:xfrm>
                  <a:off x="1732" y="2534"/>
                  <a:ext cx="1680"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62" name="Google Shape;7262;p103"/>
                <p:cNvSpPr/>
                <p:nvPr/>
              </p:nvSpPr>
              <p:spPr>
                <a:xfrm>
                  <a:off x="3195" y="1755"/>
                  <a:ext cx="429" cy="118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63" name="Google Shape;7263;p103"/>
                <p:cNvSpPr/>
                <p:nvPr/>
              </p:nvSpPr>
              <p:spPr>
                <a:xfrm>
                  <a:off x="1734" y="2587"/>
                  <a:ext cx="1494" cy="394"/>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264" name="Google Shape;7264;p103"/>
                <p:cNvGrpSpPr/>
                <p:nvPr/>
              </p:nvGrpSpPr>
              <p:grpSpPr>
                <a:xfrm>
                  <a:off x="1709" y="3008"/>
                  <a:ext cx="507" cy="234"/>
                  <a:chOff x="1740" y="2642"/>
                  <a:chExt cx="752" cy="327"/>
                </a:xfrm>
              </p:grpSpPr>
              <p:sp>
                <p:nvSpPr>
                  <p:cNvPr id="7265" name="Google Shape;7265;p103"/>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66" name="Google Shape;7266;p103"/>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67" name="Google Shape;7267;p103"/>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68" name="Google Shape;7268;p103"/>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69" name="Google Shape;7269;p103"/>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70" name="Google Shape;7270;p103"/>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7271" name="Google Shape;7271;p103"/>
                <p:cNvSpPr/>
                <p:nvPr/>
              </p:nvSpPr>
              <p:spPr>
                <a:xfrm>
                  <a:off x="2577" y="3043"/>
                  <a:ext cx="614" cy="514"/>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72" name="Google Shape;7272;p103"/>
                <p:cNvSpPr/>
                <p:nvPr/>
              </p:nvSpPr>
              <p:spPr>
                <a:xfrm>
                  <a:off x="1010" y="3084"/>
                  <a:ext cx="1571" cy="469"/>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73" name="Google Shape;7273;p103"/>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74" name="Google Shape;7274;p103"/>
                <p:cNvSpPr/>
                <p:nvPr/>
              </p:nvSpPr>
              <p:spPr>
                <a:xfrm>
                  <a:off x="1012" y="2611"/>
                  <a:ext cx="730" cy="39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75" name="Google Shape;7275;p103"/>
                <p:cNvSpPr/>
                <p:nvPr/>
              </p:nvSpPr>
              <p:spPr>
                <a:xfrm>
                  <a:off x="1061" y="3018"/>
                  <a:ext cx="1490" cy="4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76" name="Google Shape;7276;p103"/>
                <p:cNvSpPr/>
                <p:nvPr/>
              </p:nvSpPr>
              <p:spPr>
                <a:xfrm flipH="1" rot="10800000">
                  <a:off x="2549" y="2986"/>
                  <a:ext cx="608" cy="46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277" name="Google Shape;7277;p103"/>
              <p:cNvGrpSpPr/>
              <p:nvPr/>
            </p:nvGrpSpPr>
            <p:grpSpPr>
              <a:xfrm flipH="1">
                <a:off x="9059924" y="4229826"/>
                <a:ext cx="345630" cy="320302"/>
                <a:chOff x="2839" y="3501"/>
                <a:chExt cx="755" cy="803"/>
              </a:xfrm>
            </p:grpSpPr>
            <p:pic>
              <p:nvPicPr>
                <p:cNvPr descr="desktop_computer_stylized_medium" id="7278" name="Google Shape;7278;p103"/>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7279" name="Google Shape;7279;p103"/>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280" name="Google Shape;7280;p103"/>
              <p:cNvGrpSpPr/>
              <p:nvPr/>
            </p:nvGrpSpPr>
            <p:grpSpPr>
              <a:xfrm>
                <a:off x="10775634" y="4504120"/>
                <a:ext cx="177192" cy="330833"/>
                <a:chOff x="4140" y="429"/>
                <a:chExt cx="1425" cy="2396"/>
              </a:xfrm>
            </p:grpSpPr>
            <p:sp>
              <p:nvSpPr>
                <p:cNvPr id="7281" name="Google Shape;7281;p10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82" name="Google Shape;7282;p103"/>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83" name="Google Shape;7283;p10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84" name="Google Shape;7284;p10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85" name="Google Shape;7285;p103"/>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286" name="Google Shape;7286;p103"/>
                <p:cNvGrpSpPr/>
                <p:nvPr/>
              </p:nvGrpSpPr>
              <p:grpSpPr>
                <a:xfrm>
                  <a:off x="4748" y="666"/>
                  <a:ext cx="578" cy="150"/>
                  <a:chOff x="613" y="2566"/>
                  <a:chExt cx="721" cy="144"/>
                </a:xfrm>
              </p:grpSpPr>
              <p:sp>
                <p:nvSpPr>
                  <p:cNvPr id="7287" name="Google Shape;7287;p103"/>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88" name="Google Shape;7288;p103"/>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289" name="Google Shape;7289;p103"/>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290" name="Google Shape;7290;p103"/>
                <p:cNvGrpSpPr/>
                <p:nvPr/>
              </p:nvGrpSpPr>
              <p:grpSpPr>
                <a:xfrm>
                  <a:off x="4748" y="990"/>
                  <a:ext cx="578" cy="134"/>
                  <a:chOff x="615" y="2564"/>
                  <a:chExt cx="721" cy="139"/>
                </a:xfrm>
              </p:grpSpPr>
              <p:sp>
                <p:nvSpPr>
                  <p:cNvPr id="7291" name="Google Shape;7291;p103"/>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92" name="Google Shape;7292;p103"/>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293" name="Google Shape;7293;p103"/>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94" name="Google Shape;7294;p103"/>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295" name="Google Shape;7295;p103"/>
                <p:cNvGrpSpPr/>
                <p:nvPr/>
              </p:nvGrpSpPr>
              <p:grpSpPr>
                <a:xfrm>
                  <a:off x="4738" y="1647"/>
                  <a:ext cx="578" cy="135"/>
                  <a:chOff x="618" y="2586"/>
                  <a:chExt cx="720" cy="124"/>
                </a:xfrm>
              </p:grpSpPr>
              <p:sp>
                <p:nvSpPr>
                  <p:cNvPr id="7296" name="Google Shape;7296;p103"/>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297" name="Google Shape;7297;p103"/>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298" name="Google Shape;7298;p10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299" name="Google Shape;7299;p103"/>
                <p:cNvGrpSpPr/>
                <p:nvPr/>
              </p:nvGrpSpPr>
              <p:grpSpPr>
                <a:xfrm>
                  <a:off x="4738" y="1330"/>
                  <a:ext cx="588" cy="134"/>
                  <a:chOff x="613" y="2571"/>
                  <a:chExt cx="732" cy="134"/>
                </a:xfrm>
              </p:grpSpPr>
              <p:sp>
                <p:nvSpPr>
                  <p:cNvPr id="7300" name="Google Shape;7300;p103"/>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01" name="Google Shape;7301;p103"/>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302" name="Google Shape;7302;p103"/>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03" name="Google Shape;7303;p10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04" name="Google Shape;7304;p10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05" name="Google Shape;7305;p103"/>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06" name="Google Shape;7306;p10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07" name="Google Shape;7307;p103"/>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08" name="Google Shape;7308;p103"/>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09" name="Google Shape;7309;p103"/>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10" name="Google Shape;7310;p103"/>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7311" name="Google Shape;7311;p103"/>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12" name="Google Shape;7312;p103"/>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7313" name="Google Shape;7313;p103"/>
              <p:cNvGrpSpPr/>
              <p:nvPr/>
            </p:nvGrpSpPr>
            <p:grpSpPr>
              <a:xfrm>
                <a:off x="9016107" y="2896992"/>
                <a:ext cx="177192" cy="330833"/>
                <a:chOff x="4140" y="429"/>
                <a:chExt cx="1425" cy="2396"/>
              </a:xfrm>
            </p:grpSpPr>
            <p:sp>
              <p:nvSpPr>
                <p:cNvPr id="7314" name="Google Shape;7314;p10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15" name="Google Shape;7315;p103"/>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16" name="Google Shape;7316;p10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17" name="Google Shape;7317;p10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18" name="Google Shape;7318;p103"/>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319" name="Google Shape;7319;p103"/>
                <p:cNvGrpSpPr/>
                <p:nvPr/>
              </p:nvGrpSpPr>
              <p:grpSpPr>
                <a:xfrm>
                  <a:off x="4748" y="666"/>
                  <a:ext cx="578" cy="150"/>
                  <a:chOff x="613" y="2566"/>
                  <a:chExt cx="721" cy="144"/>
                </a:xfrm>
              </p:grpSpPr>
              <p:sp>
                <p:nvSpPr>
                  <p:cNvPr id="7320" name="Google Shape;7320;p103"/>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21" name="Google Shape;7321;p103"/>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322" name="Google Shape;7322;p103"/>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323" name="Google Shape;7323;p103"/>
                <p:cNvGrpSpPr/>
                <p:nvPr/>
              </p:nvGrpSpPr>
              <p:grpSpPr>
                <a:xfrm>
                  <a:off x="4748" y="990"/>
                  <a:ext cx="578" cy="134"/>
                  <a:chOff x="615" y="2564"/>
                  <a:chExt cx="721" cy="139"/>
                </a:xfrm>
              </p:grpSpPr>
              <p:sp>
                <p:nvSpPr>
                  <p:cNvPr id="7324" name="Google Shape;7324;p103"/>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25" name="Google Shape;7325;p103"/>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326" name="Google Shape;7326;p103"/>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27" name="Google Shape;7327;p103"/>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328" name="Google Shape;7328;p103"/>
                <p:cNvGrpSpPr/>
                <p:nvPr/>
              </p:nvGrpSpPr>
              <p:grpSpPr>
                <a:xfrm>
                  <a:off x="4738" y="1647"/>
                  <a:ext cx="578" cy="135"/>
                  <a:chOff x="618" y="2586"/>
                  <a:chExt cx="720" cy="124"/>
                </a:xfrm>
              </p:grpSpPr>
              <p:sp>
                <p:nvSpPr>
                  <p:cNvPr id="7329" name="Google Shape;7329;p103"/>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30" name="Google Shape;7330;p103"/>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331" name="Google Shape;7331;p10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332" name="Google Shape;7332;p103"/>
                <p:cNvGrpSpPr/>
                <p:nvPr/>
              </p:nvGrpSpPr>
              <p:grpSpPr>
                <a:xfrm>
                  <a:off x="4738" y="1330"/>
                  <a:ext cx="588" cy="134"/>
                  <a:chOff x="613" y="2571"/>
                  <a:chExt cx="732" cy="134"/>
                </a:xfrm>
              </p:grpSpPr>
              <p:sp>
                <p:nvSpPr>
                  <p:cNvPr id="7333" name="Google Shape;7333;p103"/>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34" name="Google Shape;7334;p103"/>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335" name="Google Shape;7335;p103"/>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36" name="Google Shape;7336;p10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37" name="Google Shape;7337;p10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38" name="Google Shape;7338;p103"/>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39" name="Google Shape;7339;p10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40" name="Google Shape;7340;p103"/>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41" name="Google Shape;7341;p103"/>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42" name="Google Shape;7342;p103"/>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43" name="Google Shape;7343;p103"/>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7344" name="Google Shape;7344;p103"/>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45" name="Google Shape;7345;p103"/>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7346" name="Google Shape;7346;p103"/>
              <p:cNvGrpSpPr/>
              <p:nvPr/>
            </p:nvGrpSpPr>
            <p:grpSpPr>
              <a:xfrm flipH="1">
                <a:off x="9430754" y="2384657"/>
                <a:ext cx="345630" cy="320302"/>
                <a:chOff x="2839" y="3501"/>
                <a:chExt cx="755" cy="803"/>
              </a:xfrm>
            </p:grpSpPr>
            <p:pic>
              <p:nvPicPr>
                <p:cNvPr descr="desktop_computer_stylized_medium" id="7347" name="Google Shape;7347;p103"/>
                <p:cNvPicPr preferRelativeResize="0"/>
                <p:nvPr/>
              </p:nvPicPr>
              <p:blipFill rotWithShape="1">
                <a:blip r:embed="rId9">
                  <a:alphaModFix/>
                </a:blip>
                <a:srcRect b="0" l="0" r="0" t="0"/>
                <a:stretch/>
              </p:blipFill>
              <p:spPr>
                <a:xfrm>
                  <a:off x="2839" y="3501"/>
                  <a:ext cx="755" cy="803"/>
                </a:xfrm>
                <a:prstGeom prst="rect">
                  <a:avLst/>
                </a:prstGeom>
                <a:noFill/>
                <a:ln>
                  <a:noFill/>
                </a:ln>
              </p:spPr>
            </p:pic>
            <p:sp>
              <p:nvSpPr>
                <p:cNvPr id="7348" name="Google Shape;7348;p103"/>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349" name="Google Shape;7349;p103"/>
              <p:cNvGrpSpPr/>
              <p:nvPr/>
            </p:nvGrpSpPr>
            <p:grpSpPr>
              <a:xfrm>
                <a:off x="10858761" y="4365575"/>
                <a:ext cx="177192" cy="330833"/>
                <a:chOff x="4140" y="429"/>
                <a:chExt cx="1425" cy="2396"/>
              </a:xfrm>
            </p:grpSpPr>
            <p:sp>
              <p:nvSpPr>
                <p:cNvPr id="7350" name="Google Shape;7350;p10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51" name="Google Shape;7351;p103"/>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52" name="Google Shape;7352;p10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53" name="Google Shape;7353;p10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54" name="Google Shape;7354;p103"/>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355" name="Google Shape;7355;p103"/>
                <p:cNvGrpSpPr/>
                <p:nvPr/>
              </p:nvGrpSpPr>
              <p:grpSpPr>
                <a:xfrm>
                  <a:off x="4748" y="666"/>
                  <a:ext cx="578" cy="150"/>
                  <a:chOff x="613" y="2566"/>
                  <a:chExt cx="721" cy="144"/>
                </a:xfrm>
              </p:grpSpPr>
              <p:sp>
                <p:nvSpPr>
                  <p:cNvPr id="7356" name="Google Shape;7356;p103"/>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57" name="Google Shape;7357;p103"/>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358" name="Google Shape;7358;p103"/>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359" name="Google Shape;7359;p103"/>
                <p:cNvGrpSpPr/>
                <p:nvPr/>
              </p:nvGrpSpPr>
              <p:grpSpPr>
                <a:xfrm>
                  <a:off x="4748" y="990"/>
                  <a:ext cx="578" cy="134"/>
                  <a:chOff x="615" y="2564"/>
                  <a:chExt cx="721" cy="139"/>
                </a:xfrm>
              </p:grpSpPr>
              <p:sp>
                <p:nvSpPr>
                  <p:cNvPr id="7360" name="Google Shape;7360;p103"/>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61" name="Google Shape;7361;p103"/>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362" name="Google Shape;7362;p103"/>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63" name="Google Shape;7363;p103"/>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364" name="Google Shape;7364;p103"/>
                <p:cNvGrpSpPr/>
                <p:nvPr/>
              </p:nvGrpSpPr>
              <p:grpSpPr>
                <a:xfrm>
                  <a:off x="4738" y="1647"/>
                  <a:ext cx="578" cy="135"/>
                  <a:chOff x="618" y="2586"/>
                  <a:chExt cx="720" cy="124"/>
                </a:xfrm>
              </p:grpSpPr>
              <p:sp>
                <p:nvSpPr>
                  <p:cNvPr id="7365" name="Google Shape;7365;p103"/>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66" name="Google Shape;7366;p103"/>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367" name="Google Shape;7367;p10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368" name="Google Shape;7368;p103"/>
                <p:cNvGrpSpPr/>
                <p:nvPr/>
              </p:nvGrpSpPr>
              <p:grpSpPr>
                <a:xfrm>
                  <a:off x="4738" y="1330"/>
                  <a:ext cx="588" cy="134"/>
                  <a:chOff x="613" y="2571"/>
                  <a:chExt cx="732" cy="134"/>
                </a:xfrm>
              </p:grpSpPr>
              <p:sp>
                <p:nvSpPr>
                  <p:cNvPr id="7369" name="Google Shape;7369;p103"/>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70" name="Google Shape;7370;p103"/>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371" name="Google Shape;7371;p103"/>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72" name="Google Shape;7372;p10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73" name="Google Shape;7373;p10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74" name="Google Shape;7374;p103"/>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75" name="Google Shape;7375;p10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76" name="Google Shape;7376;p103"/>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77" name="Google Shape;7377;p103"/>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78" name="Google Shape;7378;p103"/>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79" name="Google Shape;7379;p103"/>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7380" name="Google Shape;7380;p103"/>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81" name="Google Shape;7381;p103"/>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grpSp>
            <p:nvGrpSpPr>
              <p:cNvPr id="7382" name="Google Shape;7382;p103"/>
              <p:cNvGrpSpPr/>
              <p:nvPr/>
            </p:nvGrpSpPr>
            <p:grpSpPr>
              <a:xfrm>
                <a:off x="10886470" y="2495212"/>
                <a:ext cx="177192" cy="330833"/>
                <a:chOff x="4140" y="429"/>
                <a:chExt cx="1425" cy="2396"/>
              </a:xfrm>
            </p:grpSpPr>
            <p:sp>
              <p:nvSpPr>
                <p:cNvPr id="7383" name="Google Shape;7383;p103"/>
                <p:cNvSpPr/>
                <p:nvPr/>
              </p:nvSpPr>
              <p:spPr>
                <a:xfrm>
                  <a:off x="5268" y="433"/>
                  <a:ext cx="283" cy="2286"/>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84" name="Google Shape;7384;p103"/>
                <p:cNvSpPr/>
                <p:nvPr/>
              </p:nvSpPr>
              <p:spPr>
                <a:xfrm>
                  <a:off x="4210" y="429"/>
                  <a:ext cx="1046" cy="2285"/>
                </a:xfrm>
                <a:prstGeom prst="rect">
                  <a:avLst/>
                </a:prstGeom>
                <a:gradFill>
                  <a:gsLst>
                    <a:gs pos="0">
                      <a:srgbClr val="292929"/>
                    </a:gs>
                    <a:gs pos="100000">
                      <a:srgbClr val="808080"/>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85" name="Google Shape;7385;p103"/>
                <p:cNvSpPr/>
                <p:nvPr/>
              </p:nvSpPr>
              <p:spPr>
                <a:xfrm>
                  <a:off x="5321" y="570"/>
                  <a:ext cx="169" cy="2115"/>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86" name="Google Shape;7386;p103"/>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87" name="Google Shape;7387;p103"/>
                <p:cNvSpPr/>
                <p:nvPr/>
              </p:nvSpPr>
              <p:spPr>
                <a:xfrm>
                  <a:off x="4210" y="690"/>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388" name="Google Shape;7388;p103"/>
                <p:cNvGrpSpPr/>
                <p:nvPr/>
              </p:nvGrpSpPr>
              <p:grpSpPr>
                <a:xfrm>
                  <a:off x="4748" y="666"/>
                  <a:ext cx="578" cy="150"/>
                  <a:chOff x="613" y="2566"/>
                  <a:chExt cx="721" cy="144"/>
                </a:xfrm>
              </p:grpSpPr>
              <p:sp>
                <p:nvSpPr>
                  <p:cNvPr id="7389" name="Google Shape;7389;p103"/>
                  <p:cNvSpPr/>
                  <p:nvPr/>
                </p:nvSpPr>
                <p:spPr>
                  <a:xfrm>
                    <a:off x="613" y="2566"/>
                    <a:ext cx="721" cy="14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90" name="Google Shape;7390;p103"/>
                  <p:cNvSpPr/>
                  <p:nvPr/>
                </p:nvSpPr>
                <p:spPr>
                  <a:xfrm>
                    <a:off x="625" y="2581"/>
                    <a:ext cx="696" cy="114"/>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391" name="Google Shape;7391;p103"/>
                <p:cNvSpPr/>
                <p:nvPr/>
              </p:nvSpPr>
              <p:spPr>
                <a:xfrm>
                  <a:off x="4220" y="1022"/>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392" name="Google Shape;7392;p103"/>
                <p:cNvGrpSpPr/>
                <p:nvPr/>
              </p:nvGrpSpPr>
              <p:grpSpPr>
                <a:xfrm>
                  <a:off x="4748" y="990"/>
                  <a:ext cx="578" cy="134"/>
                  <a:chOff x="615" y="2564"/>
                  <a:chExt cx="721" cy="139"/>
                </a:xfrm>
              </p:grpSpPr>
              <p:sp>
                <p:nvSpPr>
                  <p:cNvPr id="7393" name="Google Shape;7393;p103"/>
                  <p:cNvSpPr/>
                  <p:nvPr/>
                </p:nvSpPr>
                <p:spPr>
                  <a:xfrm>
                    <a:off x="615" y="2564"/>
                    <a:ext cx="721" cy="139"/>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94" name="Google Shape;7394;p103"/>
                  <p:cNvSpPr/>
                  <p:nvPr/>
                </p:nvSpPr>
                <p:spPr>
                  <a:xfrm>
                    <a:off x="628" y="2581"/>
                    <a:ext cx="696" cy="107"/>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395" name="Google Shape;7395;p103"/>
                <p:cNvSpPr/>
                <p:nvPr/>
              </p:nvSpPr>
              <p:spPr>
                <a:xfrm>
                  <a:off x="4220" y="1354"/>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96" name="Google Shape;7396;p103"/>
                <p:cNvSpPr/>
                <p:nvPr/>
              </p:nvSpPr>
              <p:spPr>
                <a:xfrm>
                  <a:off x="4230" y="1655"/>
                  <a:ext cx="598" cy="47"/>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nvGrpSpPr>
                <p:cNvPr id="7397" name="Google Shape;7397;p103"/>
                <p:cNvGrpSpPr/>
                <p:nvPr/>
              </p:nvGrpSpPr>
              <p:grpSpPr>
                <a:xfrm>
                  <a:off x="4738" y="1647"/>
                  <a:ext cx="578" cy="135"/>
                  <a:chOff x="618" y="2586"/>
                  <a:chExt cx="720" cy="124"/>
                </a:xfrm>
              </p:grpSpPr>
              <p:sp>
                <p:nvSpPr>
                  <p:cNvPr id="7398" name="Google Shape;7398;p103"/>
                  <p:cNvSpPr/>
                  <p:nvPr/>
                </p:nvSpPr>
                <p:spPr>
                  <a:xfrm>
                    <a:off x="618" y="2586"/>
                    <a:ext cx="720" cy="12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399" name="Google Shape;7399;p103"/>
                  <p:cNvSpPr/>
                  <p:nvPr/>
                </p:nvSpPr>
                <p:spPr>
                  <a:xfrm>
                    <a:off x="630" y="2586"/>
                    <a:ext cx="695" cy="109"/>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400" name="Google Shape;7400;p103"/>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nvGrpSpPr>
                <p:cNvPr id="7401" name="Google Shape;7401;p103"/>
                <p:cNvGrpSpPr/>
                <p:nvPr/>
              </p:nvGrpSpPr>
              <p:grpSpPr>
                <a:xfrm>
                  <a:off x="4738" y="1330"/>
                  <a:ext cx="588" cy="134"/>
                  <a:chOff x="613" y="2571"/>
                  <a:chExt cx="732" cy="134"/>
                </a:xfrm>
              </p:grpSpPr>
              <p:sp>
                <p:nvSpPr>
                  <p:cNvPr id="7402" name="Google Shape;7402;p103"/>
                  <p:cNvSpPr/>
                  <p:nvPr/>
                </p:nvSpPr>
                <p:spPr>
                  <a:xfrm>
                    <a:off x="613" y="2571"/>
                    <a:ext cx="732" cy="134"/>
                  </a:xfrm>
                  <a:prstGeom prst="roundRect">
                    <a:avLst>
                      <a:gd fmla="val 50000" name="adj"/>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403" name="Google Shape;7403;p103"/>
                  <p:cNvSpPr/>
                  <p:nvPr/>
                </p:nvSpPr>
                <p:spPr>
                  <a:xfrm>
                    <a:off x="625" y="2587"/>
                    <a:ext cx="720" cy="103"/>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sp>
              <p:nvSpPr>
                <p:cNvPr id="7404" name="Google Shape;7404;p103"/>
                <p:cNvSpPr/>
                <p:nvPr/>
              </p:nvSpPr>
              <p:spPr>
                <a:xfrm>
                  <a:off x="5246" y="429"/>
                  <a:ext cx="70" cy="2285"/>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405" name="Google Shape;7405;p103"/>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06" name="Google Shape;7406;p103"/>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07" name="Google Shape;7407;p103"/>
                <p:cNvSpPr/>
                <p:nvPr/>
              </p:nvSpPr>
              <p:spPr>
                <a:xfrm>
                  <a:off x="5515" y="2611"/>
                  <a:ext cx="50" cy="95"/>
                </a:xfrm>
                <a:prstGeom prst="ellipse">
                  <a:avLst/>
                </a:prstGeom>
                <a:solidFill>
                  <a:srgbClr val="3333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408" name="Google Shape;7408;p103"/>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409" name="Google Shape;7409;p103"/>
                <p:cNvSpPr/>
                <p:nvPr/>
              </p:nvSpPr>
              <p:spPr>
                <a:xfrm>
                  <a:off x="4140" y="2675"/>
                  <a:ext cx="1196" cy="15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410" name="Google Shape;7410;p103"/>
                <p:cNvSpPr/>
                <p:nvPr/>
              </p:nvSpPr>
              <p:spPr>
                <a:xfrm>
                  <a:off x="4210" y="2714"/>
                  <a:ext cx="1066" cy="79"/>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411" name="Google Shape;7411;p103"/>
                <p:cNvSpPr/>
                <p:nvPr/>
              </p:nvSpPr>
              <p:spPr>
                <a:xfrm>
                  <a:off x="4309"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412" name="Google Shape;7412;p103"/>
                <p:cNvSpPr/>
                <p:nvPr/>
              </p:nvSpPr>
              <p:spPr>
                <a:xfrm>
                  <a:off x="4489" y="2382"/>
                  <a:ext cx="159" cy="142"/>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FF0000"/>
                    </a:solidFill>
                    <a:latin typeface="Arial"/>
                    <a:ea typeface="Arial"/>
                    <a:cs typeface="Arial"/>
                    <a:sym typeface="Arial"/>
                  </a:endParaRPr>
                </a:p>
              </p:txBody>
            </p:sp>
            <p:sp>
              <p:nvSpPr>
                <p:cNvPr id="7413" name="Google Shape;7413;p103"/>
                <p:cNvSpPr/>
                <p:nvPr/>
              </p:nvSpPr>
              <p:spPr>
                <a:xfrm>
                  <a:off x="4658" y="2382"/>
                  <a:ext cx="159" cy="142"/>
                </a:xfrm>
                <a:prstGeom prst="ellipse">
                  <a:avLst/>
                </a:prstGeom>
                <a:solidFill>
                  <a:srgbClr val="33CC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414" name="Google Shape;7414;p103"/>
                <p:cNvSpPr/>
                <p:nvPr/>
              </p:nvSpPr>
              <p:spPr>
                <a:xfrm>
                  <a:off x="5067" y="1837"/>
                  <a:ext cx="80" cy="759"/>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grpSp>
          <p:pic>
            <p:nvPicPr>
              <p:cNvPr descr="A close up of a logo&#10;&#10;Description automatically generated" id="7415" name="Google Shape;7415;p103"/>
              <p:cNvPicPr preferRelativeResize="0"/>
              <p:nvPr/>
            </p:nvPicPr>
            <p:blipFill rotWithShape="1">
              <a:blip r:embed="rId10">
                <a:alphaModFix/>
              </a:blip>
              <a:srcRect b="0" l="0" r="0" t="0"/>
              <a:stretch/>
            </p:blipFill>
            <p:spPr>
              <a:xfrm>
                <a:off x="8347293" y="3513793"/>
                <a:ext cx="429108" cy="419677"/>
              </a:xfrm>
              <a:prstGeom prst="rect">
                <a:avLst/>
              </a:prstGeom>
              <a:noFill/>
              <a:ln>
                <a:noFill/>
              </a:ln>
            </p:spPr>
          </p:pic>
          <p:pic>
            <p:nvPicPr>
              <p:cNvPr descr="A close up of a logo&#10;&#10;Description automatically generated" id="7416" name="Google Shape;7416;p103"/>
              <p:cNvPicPr preferRelativeResize="0"/>
              <p:nvPr/>
            </p:nvPicPr>
            <p:blipFill rotWithShape="1">
              <a:blip r:embed="rId10">
                <a:alphaModFix/>
              </a:blip>
              <a:srcRect b="0" l="0" r="0" t="0"/>
              <a:stretch/>
            </p:blipFill>
            <p:spPr>
              <a:xfrm>
                <a:off x="8852720" y="4082881"/>
                <a:ext cx="429108" cy="419677"/>
              </a:xfrm>
              <a:prstGeom prst="rect">
                <a:avLst/>
              </a:prstGeom>
              <a:noFill/>
              <a:ln>
                <a:noFill/>
              </a:ln>
            </p:spPr>
          </p:pic>
          <p:pic>
            <p:nvPicPr>
              <p:cNvPr descr="A close up of a logo&#10;&#10;Description automatically generated" id="7417" name="Google Shape;7417;p103"/>
              <p:cNvPicPr preferRelativeResize="0"/>
              <p:nvPr/>
            </p:nvPicPr>
            <p:blipFill rotWithShape="1">
              <a:blip r:embed="rId10">
                <a:alphaModFix/>
              </a:blip>
              <a:srcRect b="0" l="0" r="0" t="0"/>
              <a:stretch/>
            </p:blipFill>
            <p:spPr>
              <a:xfrm>
                <a:off x="8754336" y="2618684"/>
                <a:ext cx="429108" cy="419677"/>
              </a:xfrm>
              <a:prstGeom prst="rect">
                <a:avLst/>
              </a:prstGeom>
              <a:noFill/>
              <a:ln>
                <a:noFill/>
              </a:ln>
            </p:spPr>
          </p:pic>
          <p:pic>
            <p:nvPicPr>
              <p:cNvPr descr="A close up of a logo&#10;&#10;Description automatically generated" id="7418" name="Google Shape;7418;p103"/>
              <p:cNvPicPr preferRelativeResize="0"/>
              <p:nvPr/>
            </p:nvPicPr>
            <p:blipFill rotWithShape="1">
              <a:blip r:embed="rId10">
                <a:alphaModFix/>
              </a:blip>
              <a:srcRect b="0" l="0" r="0" t="0"/>
              <a:stretch/>
            </p:blipFill>
            <p:spPr>
              <a:xfrm>
                <a:off x="9306063" y="2105539"/>
                <a:ext cx="429108" cy="419677"/>
              </a:xfrm>
              <a:prstGeom prst="rect">
                <a:avLst/>
              </a:prstGeom>
              <a:noFill/>
              <a:ln>
                <a:noFill/>
              </a:ln>
            </p:spPr>
          </p:pic>
          <p:pic>
            <p:nvPicPr>
              <p:cNvPr descr="A close up of a logo&#10;&#10;Description automatically generated" id="7419" name="Google Shape;7419;p103"/>
              <p:cNvPicPr preferRelativeResize="0"/>
              <p:nvPr/>
            </p:nvPicPr>
            <p:blipFill rotWithShape="1">
              <a:blip r:embed="rId10">
                <a:alphaModFix/>
              </a:blip>
              <a:srcRect b="0" l="0" r="0" t="0"/>
              <a:stretch/>
            </p:blipFill>
            <p:spPr>
              <a:xfrm>
                <a:off x="10615931" y="2200065"/>
                <a:ext cx="429108" cy="419677"/>
              </a:xfrm>
              <a:prstGeom prst="rect">
                <a:avLst/>
              </a:prstGeom>
              <a:noFill/>
              <a:ln>
                <a:noFill/>
              </a:ln>
            </p:spPr>
          </p:pic>
          <p:pic>
            <p:nvPicPr>
              <p:cNvPr descr="A close up of a logo&#10;&#10;Description automatically generated" id="7420" name="Google Shape;7420;p103"/>
              <p:cNvPicPr preferRelativeResize="0"/>
              <p:nvPr/>
            </p:nvPicPr>
            <p:blipFill rotWithShape="1">
              <a:blip r:embed="rId10">
                <a:alphaModFix/>
              </a:blip>
              <a:srcRect b="0" l="0" r="0" t="0"/>
              <a:stretch/>
            </p:blipFill>
            <p:spPr>
              <a:xfrm>
                <a:off x="10793411" y="4154256"/>
                <a:ext cx="429108" cy="419677"/>
              </a:xfrm>
              <a:prstGeom prst="rect">
                <a:avLst/>
              </a:prstGeom>
              <a:noFill/>
              <a:ln>
                <a:noFill/>
              </a:ln>
            </p:spPr>
          </p:pic>
          <p:sp>
            <p:nvSpPr>
              <p:cNvPr id="7421" name="Google Shape;7421;p103"/>
              <p:cNvSpPr txBox="1"/>
              <p:nvPr/>
            </p:nvSpPr>
            <p:spPr>
              <a:xfrm>
                <a:off x="8272461" y="5287403"/>
                <a:ext cx="4085350" cy="117262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10F90"/>
                  </a:buClr>
                  <a:buSzPts val="2400"/>
                  <a:buFont typeface="Calibri"/>
                  <a:buNone/>
                </a:pPr>
                <a:r>
                  <a:rPr b="0" i="0" lang="en-US" sz="2400" u="none" cap="none" strike="noStrike">
                    <a:solidFill>
                      <a:srgbClr val="010F90"/>
                    </a:solidFill>
                    <a:latin typeface="Calibri"/>
                    <a:ea typeface="Calibri"/>
                    <a:cs typeface="Calibri"/>
                    <a:sym typeface="Calibri"/>
                  </a:rPr>
                  <a:t>Internet (post-2005)</a:t>
                </a:r>
                <a:endParaRPr/>
              </a:p>
              <a:p>
                <a:pPr indent="-215900" lvl="0" marL="285750" marR="0" rtl="0" algn="l">
                  <a:lnSpc>
                    <a:spcPct val="90000"/>
                  </a:lnSpc>
                  <a:spcBef>
                    <a:spcPts val="0"/>
                  </a:spcBef>
                  <a:spcAft>
                    <a:spcPts val="0"/>
                  </a:spcAft>
                  <a:buClr>
                    <a:srgbClr val="0013A3"/>
                  </a:buClr>
                  <a:buSzPts val="1800"/>
                  <a:buFont typeface="Arial"/>
                  <a:buChar char="•"/>
                </a:pPr>
                <a:r>
                  <a:rPr b="0" i="0" lang="en-US" sz="1800" u="none" cap="none" strike="noStrike">
                    <a:solidFill>
                      <a:srgbClr val="000000"/>
                    </a:solidFill>
                    <a:latin typeface="Calibri"/>
                    <a:ea typeface="Calibri"/>
                    <a:cs typeface="Calibri"/>
                    <a:sym typeface="Calibri"/>
                  </a:rPr>
                  <a:t>programmable network devices</a:t>
                </a:r>
                <a:endParaRPr/>
              </a:p>
              <a:p>
                <a:pPr indent="-215900" lvl="0" marL="285750" marR="0" rtl="0" algn="l">
                  <a:lnSpc>
                    <a:spcPct val="90000"/>
                  </a:lnSpc>
                  <a:spcBef>
                    <a:spcPts val="0"/>
                  </a:spcBef>
                  <a:spcAft>
                    <a:spcPts val="0"/>
                  </a:spcAft>
                  <a:buClr>
                    <a:srgbClr val="0013A3"/>
                  </a:buClr>
                  <a:buSzPts val="1800"/>
                  <a:buFont typeface="Arial"/>
                  <a:buChar char="•"/>
                </a:pPr>
                <a:r>
                  <a:rPr b="0" i="0" lang="en-US" sz="1800" u="none" cap="none" strike="noStrike">
                    <a:solidFill>
                      <a:srgbClr val="000000"/>
                    </a:solidFill>
                    <a:latin typeface="Calibri"/>
                    <a:ea typeface="Calibri"/>
                    <a:cs typeface="Calibri"/>
                    <a:sym typeface="Calibri"/>
                  </a:rPr>
                  <a:t>intelligence, computing, massive application-level infrastructure at edge</a:t>
                </a:r>
                <a:endParaRPr/>
              </a:p>
            </p:txBody>
          </p:sp>
          <p:grpSp>
            <p:nvGrpSpPr>
              <p:cNvPr id="7422" name="Google Shape;7422;p103"/>
              <p:cNvGrpSpPr/>
              <p:nvPr/>
            </p:nvGrpSpPr>
            <p:grpSpPr>
              <a:xfrm>
                <a:off x="8678469" y="3231324"/>
                <a:ext cx="415925" cy="454737"/>
                <a:chOff x="8221279" y="806779"/>
                <a:chExt cx="415925" cy="454737"/>
              </a:xfrm>
            </p:grpSpPr>
            <p:grpSp>
              <p:nvGrpSpPr>
                <p:cNvPr id="7423" name="Google Shape;7423;p103"/>
                <p:cNvGrpSpPr/>
                <p:nvPr/>
              </p:nvGrpSpPr>
              <p:grpSpPr>
                <a:xfrm>
                  <a:off x="8221279" y="806779"/>
                  <a:ext cx="415925" cy="385763"/>
                  <a:chOff x="2751" y="1851"/>
                  <a:chExt cx="462" cy="478"/>
                </a:xfrm>
              </p:grpSpPr>
              <p:pic>
                <p:nvPicPr>
                  <p:cNvPr descr="iphone_stylized_small" id="7424" name="Google Shape;7424;p103"/>
                  <p:cNvPicPr preferRelativeResize="0"/>
                  <p:nvPr/>
                </p:nvPicPr>
                <p:blipFill rotWithShape="1">
                  <a:blip r:embed="rId11">
                    <a:alphaModFix/>
                  </a:blip>
                  <a:srcRect b="0" l="0" r="0" t="0"/>
                  <a:stretch/>
                </p:blipFill>
                <p:spPr>
                  <a:xfrm>
                    <a:off x="2928" y="1922"/>
                    <a:ext cx="152" cy="407"/>
                  </a:xfrm>
                  <a:prstGeom prst="rect">
                    <a:avLst/>
                  </a:prstGeom>
                  <a:noFill/>
                  <a:ln>
                    <a:noFill/>
                  </a:ln>
                </p:spPr>
              </p:pic>
              <p:pic>
                <p:nvPicPr>
                  <p:cNvPr descr="antenna_radiation_stylized" id="7425" name="Google Shape;7425;p103"/>
                  <p:cNvPicPr preferRelativeResize="0"/>
                  <p:nvPr/>
                </p:nvPicPr>
                <p:blipFill rotWithShape="1">
                  <a:blip r:embed="rId12">
                    <a:alphaModFix/>
                  </a:blip>
                  <a:srcRect b="0" l="0" r="0" t="0"/>
                  <a:stretch/>
                </p:blipFill>
                <p:spPr>
                  <a:xfrm>
                    <a:off x="2751" y="1851"/>
                    <a:ext cx="462" cy="110"/>
                  </a:xfrm>
                  <a:prstGeom prst="rect">
                    <a:avLst/>
                  </a:prstGeom>
                  <a:noFill/>
                  <a:ln>
                    <a:noFill/>
                  </a:ln>
                </p:spPr>
              </p:pic>
            </p:grpSp>
            <p:pic>
              <p:nvPicPr>
                <p:cNvPr descr="A close up of a logo&#10;&#10;Description automatically generated" id="7426" name="Google Shape;7426;p103"/>
                <p:cNvPicPr preferRelativeResize="0"/>
                <p:nvPr/>
              </p:nvPicPr>
              <p:blipFill rotWithShape="1">
                <a:blip r:embed="rId10">
                  <a:alphaModFix/>
                </a:blip>
                <a:srcRect b="0" l="0" r="0" t="0"/>
                <a:stretch/>
              </p:blipFill>
              <p:spPr>
                <a:xfrm>
                  <a:off x="8319654" y="999354"/>
                  <a:ext cx="268053" cy="262162"/>
                </a:xfrm>
                <a:prstGeom prst="rect">
                  <a:avLst/>
                </a:prstGeom>
                <a:noFill/>
                <a:ln>
                  <a:noFill/>
                </a:ln>
              </p:spPr>
            </p:pic>
          </p:grpSp>
          <p:grpSp>
            <p:nvGrpSpPr>
              <p:cNvPr id="7427" name="Google Shape;7427;p103"/>
              <p:cNvGrpSpPr/>
              <p:nvPr/>
            </p:nvGrpSpPr>
            <p:grpSpPr>
              <a:xfrm>
                <a:off x="9135670" y="2455469"/>
                <a:ext cx="415925" cy="454737"/>
                <a:chOff x="8221279" y="806779"/>
                <a:chExt cx="415925" cy="454737"/>
              </a:xfrm>
            </p:grpSpPr>
            <p:grpSp>
              <p:nvGrpSpPr>
                <p:cNvPr id="7428" name="Google Shape;7428;p103"/>
                <p:cNvGrpSpPr/>
                <p:nvPr/>
              </p:nvGrpSpPr>
              <p:grpSpPr>
                <a:xfrm>
                  <a:off x="8221279" y="806779"/>
                  <a:ext cx="415925" cy="385763"/>
                  <a:chOff x="2751" y="1851"/>
                  <a:chExt cx="462" cy="478"/>
                </a:xfrm>
              </p:grpSpPr>
              <p:pic>
                <p:nvPicPr>
                  <p:cNvPr descr="iphone_stylized_small" id="7429" name="Google Shape;7429;p103"/>
                  <p:cNvPicPr preferRelativeResize="0"/>
                  <p:nvPr/>
                </p:nvPicPr>
                <p:blipFill rotWithShape="1">
                  <a:blip r:embed="rId11">
                    <a:alphaModFix/>
                  </a:blip>
                  <a:srcRect b="0" l="0" r="0" t="0"/>
                  <a:stretch/>
                </p:blipFill>
                <p:spPr>
                  <a:xfrm>
                    <a:off x="2928" y="1922"/>
                    <a:ext cx="152" cy="407"/>
                  </a:xfrm>
                  <a:prstGeom prst="rect">
                    <a:avLst/>
                  </a:prstGeom>
                  <a:noFill/>
                  <a:ln>
                    <a:noFill/>
                  </a:ln>
                </p:spPr>
              </p:pic>
              <p:pic>
                <p:nvPicPr>
                  <p:cNvPr descr="antenna_radiation_stylized" id="7430" name="Google Shape;7430;p103"/>
                  <p:cNvPicPr preferRelativeResize="0"/>
                  <p:nvPr/>
                </p:nvPicPr>
                <p:blipFill rotWithShape="1">
                  <a:blip r:embed="rId12">
                    <a:alphaModFix/>
                  </a:blip>
                  <a:srcRect b="0" l="0" r="0" t="0"/>
                  <a:stretch/>
                </p:blipFill>
                <p:spPr>
                  <a:xfrm>
                    <a:off x="2751" y="1851"/>
                    <a:ext cx="462" cy="110"/>
                  </a:xfrm>
                  <a:prstGeom prst="rect">
                    <a:avLst/>
                  </a:prstGeom>
                  <a:noFill/>
                  <a:ln>
                    <a:noFill/>
                  </a:ln>
                </p:spPr>
              </p:pic>
            </p:grpSp>
            <p:pic>
              <p:nvPicPr>
                <p:cNvPr descr="A close up of a logo&#10;&#10;Description automatically generated" id="7431" name="Google Shape;7431;p103"/>
                <p:cNvPicPr preferRelativeResize="0"/>
                <p:nvPr/>
              </p:nvPicPr>
              <p:blipFill rotWithShape="1">
                <a:blip r:embed="rId10">
                  <a:alphaModFix/>
                </a:blip>
                <a:srcRect b="0" l="0" r="0" t="0"/>
                <a:stretch/>
              </p:blipFill>
              <p:spPr>
                <a:xfrm>
                  <a:off x="8319654" y="999354"/>
                  <a:ext cx="268053" cy="262162"/>
                </a:xfrm>
                <a:prstGeom prst="rect">
                  <a:avLst/>
                </a:prstGeom>
                <a:noFill/>
                <a:ln>
                  <a:noFill/>
                </a:ln>
              </p:spPr>
            </p:pic>
          </p:grpSp>
        </p:grpSp>
        <p:pic>
          <p:nvPicPr>
            <p:cNvPr descr="A picture containing artifact, building, brick, cake&#10;&#10;Description automatically generated" id="7432" name="Google Shape;7432;p103"/>
            <p:cNvPicPr preferRelativeResize="0"/>
            <p:nvPr/>
          </p:nvPicPr>
          <p:blipFill rotWithShape="1">
            <a:blip r:embed="rId4">
              <a:alphaModFix/>
            </a:blip>
            <a:srcRect b="0" l="0" r="0" t="0"/>
            <a:stretch/>
          </p:blipFill>
          <p:spPr>
            <a:xfrm>
              <a:off x="9686925" y="3148013"/>
              <a:ext cx="895350" cy="895350"/>
            </a:xfrm>
            <a:prstGeom prst="rect">
              <a:avLst/>
            </a:prstGeom>
            <a:noFill/>
            <a:ln>
              <a:noFill/>
            </a:ln>
          </p:spPr>
        </p:pic>
      </p:grpSp>
      <p:pic>
        <p:nvPicPr>
          <p:cNvPr descr="A close up of a logo&#10;&#10;Description automatically generated" id="7433" name="Google Shape;7433;p103"/>
          <p:cNvPicPr preferRelativeResize="0"/>
          <p:nvPr/>
        </p:nvPicPr>
        <p:blipFill rotWithShape="1">
          <a:blip r:embed="rId10">
            <a:alphaModFix/>
          </a:blip>
          <a:srcRect b="0" l="0" r="0" t="0"/>
          <a:stretch/>
        </p:blipFill>
        <p:spPr>
          <a:xfrm>
            <a:off x="9125079" y="2572464"/>
            <a:ext cx="797421" cy="779895"/>
          </a:xfrm>
          <a:prstGeom prst="rect">
            <a:avLst/>
          </a:prstGeom>
          <a:noFill/>
          <a:ln>
            <a:noFill/>
          </a:ln>
        </p:spPr>
      </p:pic>
      <p:grpSp>
        <p:nvGrpSpPr>
          <p:cNvPr id="7434" name="Google Shape;7434;p103"/>
          <p:cNvGrpSpPr/>
          <p:nvPr/>
        </p:nvGrpSpPr>
        <p:grpSpPr>
          <a:xfrm>
            <a:off x="9029832" y="1319926"/>
            <a:ext cx="2039235" cy="3523095"/>
            <a:chOff x="9458462" y="1519960"/>
            <a:chExt cx="2039235" cy="3523095"/>
          </a:xfrm>
        </p:grpSpPr>
        <p:grpSp>
          <p:nvGrpSpPr>
            <p:cNvPr id="7435" name="Google Shape;7435;p103"/>
            <p:cNvGrpSpPr/>
            <p:nvPr/>
          </p:nvGrpSpPr>
          <p:grpSpPr>
            <a:xfrm>
              <a:off x="9458462" y="1519960"/>
              <a:ext cx="1110980" cy="932295"/>
              <a:chOff x="8253126" y="-932295"/>
              <a:chExt cx="1110980" cy="932295"/>
            </a:xfrm>
          </p:grpSpPr>
          <p:grpSp>
            <p:nvGrpSpPr>
              <p:cNvPr id="7436" name="Google Shape;7436;p103"/>
              <p:cNvGrpSpPr/>
              <p:nvPr/>
            </p:nvGrpSpPr>
            <p:grpSpPr>
              <a:xfrm>
                <a:off x="8646606" y="-648336"/>
                <a:ext cx="717500" cy="648336"/>
                <a:chOff x="9034533" y="580804"/>
                <a:chExt cx="717500" cy="648336"/>
              </a:xfrm>
            </p:grpSpPr>
            <p:grpSp>
              <p:nvGrpSpPr>
                <p:cNvPr id="7437" name="Google Shape;7437;p103"/>
                <p:cNvGrpSpPr/>
                <p:nvPr/>
              </p:nvGrpSpPr>
              <p:grpSpPr>
                <a:xfrm>
                  <a:off x="9034533" y="580804"/>
                  <a:ext cx="594613" cy="648336"/>
                  <a:chOff x="5203089" y="1751190"/>
                  <a:chExt cx="858331" cy="662414"/>
                </a:xfrm>
              </p:grpSpPr>
              <p:sp>
                <p:nvSpPr>
                  <p:cNvPr id="7438" name="Google Shape;7438;p103"/>
                  <p:cNvSpPr/>
                  <p:nvPr/>
                </p:nvSpPr>
                <p:spPr>
                  <a:xfrm>
                    <a:off x="5536769" y="1751190"/>
                    <a:ext cx="524651" cy="662124"/>
                  </a:xfrm>
                  <a:custGeom>
                    <a:rect b="b" l="l" r="r" t="t"/>
                    <a:pathLst>
                      <a:path extrusionOk="0" h="662124" w="524651">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cap="flat" cmpd="sng" w="12700">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39" name="Google Shape;7439;p103"/>
                  <p:cNvSpPr/>
                  <p:nvPr/>
                </p:nvSpPr>
                <p:spPr>
                  <a:xfrm>
                    <a:off x="5203089" y="1921244"/>
                    <a:ext cx="651290" cy="492070"/>
                  </a:xfrm>
                  <a:custGeom>
                    <a:rect b="b" l="l" r="r" t="t"/>
                    <a:pathLst>
                      <a:path extrusionOk="0" h="492070" w="651290">
                        <a:moveTo>
                          <a:pt x="3618" y="492070"/>
                        </a:moveTo>
                        <a:lnTo>
                          <a:pt x="0" y="141108"/>
                        </a:lnTo>
                        <a:lnTo>
                          <a:pt x="423338" y="0"/>
                        </a:lnTo>
                        <a:lnTo>
                          <a:pt x="647672" y="57891"/>
                        </a:lnTo>
                        <a:lnTo>
                          <a:pt x="651290" y="492070"/>
                        </a:lnTo>
                        <a:lnTo>
                          <a:pt x="3618" y="492070"/>
                        </a:lnTo>
                        <a:close/>
                      </a:path>
                    </a:pathLst>
                  </a:custGeom>
                  <a:solidFill>
                    <a:srgbClr val="E0EBF1"/>
                  </a:solidFill>
                  <a:ln cap="flat" cmpd="sng" w="12700">
                    <a:solidFill>
                      <a:srgbClr val="0000A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7440" name="Google Shape;7440;p103"/>
                  <p:cNvCxnSpPr/>
                  <p:nvPr/>
                </p:nvCxnSpPr>
                <p:spPr>
                  <a:xfrm flipH="1" rot="10800000">
                    <a:off x="5270526" y="2029553"/>
                    <a:ext cx="295249" cy="73468"/>
                  </a:xfrm>
                  <a:prstGeom prst="straightConnector1">
                    <a:avLst/>
                  </a:prstGeom>
                  <a:noFill/>
                  <a:ln cap="flat" cmpd="sng" w="44450">
                    <a:solidFill>
                      <a:schemeClr val="lt1"/>
                    </a:solidFill>
                    <a:prstDash val="solid"/>
                    <a:miter lim="800000"/>
                    <a:headEnd len="sm" w="sm" type="none"/>
                    <a:tailEnd len="sm" w="sm" type="none"/>
                  </a:ln>
                </p:spPr>
              </p:cxnSp>
              <p:cxnSp>
                <p:nvCxnSpPr>
                  <p:cNvPr id="7441" name="Google Shape;7441;p103"/>
                  <p:cNvCxnSpPr/>
                  <p:nvPr/>
                </p:nvCxnSpPr>
                <p:spPr>
                  <a:xfrm flipH="1" rot="10800000">
                    <a:off x="5275406" y="2261710"/>
                    <a:ext cx="290369" cy="16752"/>
                  </a:xfrm>
                  <a:prstGeom prst="straightConnector1">
                    <a:avLst/>
                  </a:prstGeom>
                  <a:noFill/>
                  <a:ln cap="flat" cmpd="sng" w="44450">
                    <a:solidFill>
                      <a:schemeClr val="lt1"/>
                    </a:solidFill>
                    <a:prstDash val="solid"/>
                    <a:miter lim="800000"/>
                    <a:headEnd len="sm" w="sm" type="none"/>
                    <a:tailEnd len="sm" w="sm" type="none"/>
                  </a:ln>
                </p:spPr>
              </p:cxnSp>
              <p:cxnSp>
                <p:nvCxnSpPr>
                  <p:cNvPr id="7442" name="Google Shape;7442;p103"/>
                  <p:cNvCxnSpPr/>
                  <p:nvPr/>
                </p:nvCxnSpPr>
                <p:spPr>
                  <a:xfrm flipH="1" rot="10800000">
                    <a:off x="5275406" y="2151772"/>
                    <a:ext cx="290369" cy="48402"/>
                  </a:xfrm>
                  <a:prstGeom prst="straightConnector1">
                    <a:avLst/>
                  </a:prstGeom>
                  <a:noFill/>
                  <a:ln cap="flat" cmpd="sng" w="44450">
                    <a:solidFill>
                      <a:schemeClr val="lt1"/>
                    </a:solidFill>
                    <a:prstDash val="solid"/>
                    <a:miter lim="800000"/>
                    <a:headEnd len="sm" w="sm" type="none"/>
                    <a:tailEnd len="sm" w="sm" type="none"/>
                  </a:ln>
                </p:spPr>
              </p:cxnSp>
              <p:cxnSp>
                <p:nvCxnSpPr>
                  <p:cNvPr id="7443" name="Google Shape;7443;p103"/>
                  <p:cNvCxnSpPr/>
                  <p:nvPr/>
                </p:nvCxnSpPr>
                <p:spPr>
                  <a:xfrm>
                    <a:off x="5270094" y="2354086"/>
                    <a:ext cx="295681" cy="0"/>
                  </a:xfrm>
                  <a:prstGeom prst="straightConnector1">
                    <a:avLst/>
                  </a:prstGeom>
                  <a:noFill/>
                  <a:ln cap="flat" cmpd="sng" w="44450">
                    <a:solidFill>
                      <a:schemeClr val="lt1"/>
                    </a:solidFill>
                    <a:prstDash val="solid"/>
                    <a:miter lim="800000"/>
                    <a:headEnd len="sm" w="sm" type="none"/>
                    <a:tailEnd len="sm" w="sm" type="none"/>
                  </a:ln>
                </p:spPr>
              </p:cxnSp>
              <p:cxnSp>
                <p:nvCxnSpPr>
                  <p:cNvPr id="7444" name="Google Shape;7444;p103"/>
                  <p:cNvCxnSpPr/>
                  <p:nvPr/>
                </p:nvCxnSpPr>
                <p:spPr>
                  <a:xfrm rot="10800000">
                    <a:off x="5950242" y="1866900"/>
                    <a:ext cx="0" cy="465273"/>
                  </a:xfrm>
                  <a:prstGeom prst="straightConnector1">
                    <a:avLst/>
                  </a:prstGeom>
                  <a:noFill/>
                  <a:ln cap="flat" cmpd="sng" w="44450">
                    <a:solidFill>
                      <a:schemeClr val="lt1"/>
                    </a:solidFill>
                    <a:prstDash val="dash"/>
                    <a:miter lim="800000"/>
                    <a:headEnd len="sm" w="sm" type="none"/>
                    <a:tailEnd len="sm" w="sm" type="none"/>
                  </a:ln>
                </p:spPr>
              </p:cxnSp>
              <p:cxnSp>
                <p:nvCxnSpPr>
                  <p:cNvPr id="7445" name="Google Shape;7445;p103"/>
                  <p:cNvCxnSpPr/>
                  <p:nvPr/>
                </p:nvCxnSpPr>
                <p:spPr>
                  <a:xfrm>
                    <a:off x="5628589" y="1936750"/>
                    <a:ext cx="0" cy="476854"/>
                  </a:xfrm>
                  <a:prstGeom prst="straightConnector1">
                    <a:avLst/>
                  </a:prstGeom>
                  <a:noFill/>
                  <a:ln cap="flat" cmpd="sng" w="15875">
                    <a:solidFill>
                      <a:srgbClr val="0000A8"/>
                    </a:solidFill>
                    <a:prstDash val="solid"/>
                    <a:miter lim="800000"/>
                    <a:headEnd len="sm" w="sm" type="none"/>
                    <a:tailEnd len="sm" w="sm" type="none"/>
                  </a:ln>
                </p:spPr>
              </p:cxnSp>
            </p:grpSp>
            <p:grpSp>
              <p:nvGrpSpPr>
                <p:cNvPr id="7446" name="Google Shape;7446;p103"/>
                <p:cNvGrpSpPr/>
                <p:nvPr/>
              </p:nvGrpSpPr>
              <p:grpSpPr>
                <a:xfrm>
                  <a:off x="9447245" y="815118"/>
                  <a:ext cx="304788" cy="405973"/>
                  <a:chOff x="5275406" y="2711455"/>
                  <a:chExt cx="452949" cy="405518"/>
                </a:xfrm>
              </p:grpSpPr>
              <p:pic>
                <p:nvPicPr>
                  <p:cNvPr descr="server_rack.png" id="7447" name="Google Shape;7447;p103"/>
                  <p:cNvPicPr preferRelativeResize="0"/>
                  <p:nvPr/>
                </p:nvPicPr>
                <p:blipFill rotWithShape="1">
                  <a:blip r:embed="rId13">
                    <a:alphaModFix/>
                  </a:blip>
                  <a:srcRect b="0" l="0" r="0" t="0"/>
                  <a:stretch/>
                </p:blipFill>
                <p:spPr>
                  <a:xfrm>
                    <a:off x="5537367" y="2770786"/>
                    <a:ext cx="190988" cy="313366"/>
                  </a:xfrm>
                  <a:prstGeom prst="rect">
                    <a:avLst/>
                  </a:prstGeom>
                  <a:noFill/>
                  <a:ln>
                    <a:noFill/>
                  </a:ln>
                </p:spPr>
              </p:pic>
              <p:pic>
                <p:nvPicPr>
                  <p:cNvPr descr="server_rack.png" id="7448" name="Google Shape;7448;p103"/>
                  <p:cNvPicPr preferRelativeResize="0"/>
                  <p:nvPr/>
                </p:nvPicPr>
                <p:blipFill rotWithShape="1">
                  <a:blip r:embed="rId13">
                    <a:alphaModFix/>
                  </a:blip>
                  <a:srcRect b="0" l="0" r="0" t="0"/>
                  <a:stretch/>
                </p:blipFill>
                <p:spPr>
                  <a:xfrm>
                    <a:off x="5275406" y="2764002"/>
                    <a:ext cx="190988" cy="313366"/>
                  </a:xfrm>
                  <a:prstGeom prst="rect">
                    <a:avLst/>
                  </a:prstGeom>
                  <a:noFill/>
                  <a:ln>
                    <a:noFill/>
                  </a:ln>
                </p:spPr>
              </p:pic>
              <p:pic>
                <p:nvPicPr>
                  <p:cNvPr descr="server_rack.png" id="7449" name="Google Shape;7449;p103"/>
                  <p:cNvPicPr preferRelativeResize="0"/>
                  <p:nvPr/>
                </p:nvPicPr>
                <p:blipFill rotWithShape="1">
                  <a:blip r:embed="rId13">
                    <a:alphaModFix/>
                  </a:blip>
                  <a:srcRect b="0" l="0" r="0" t="0"/>
                  <a:stretch/>
                </p:blipFill>
                <p:spPr>
                  <a:xfrm>
                    <a:off x="5385676" y="2711455"/>
                    <a:ext cx="247152" cy="405518"/>
                  </a:xfrm>
                  <a:prstGeom prst="rect">
                    <a:avLst/>
                  </a:prstGeom>
                  <a:noFill/>
                  <a:ln>
                    <a:noFill/>
                  </a:ln>
                </p:spPr>
              </p:pic>
            </p:grpSp>
          </p:grpSp>
          <p:pic>
            <p:nvPicPr>
              <p:cNvPr descr="A close up of a logo&#10;&#10;Description automatically generated" id="7450" name="Google Shape;7450;p103"/>
              <p:cNvPicPr preferRelativeResize="0"/>
              <p:nvPr/>
            </p:nvPicPr>
            <p:blipFill rotWithShape="1">
              <a:blip r:embed="rId10">
                <a:alphaModFix/>
              </a:blip>
              <a:srcRect b="0" l="0" r="0" t="0"/>
              <a:stretch/>
            </p:blipFill>
            <p:spPr>
              <a:xfrm>
                <a:off x="8253126" y="-932295"/>
                <a:ext cx="797421" cy="779895"/>
              </a:xfrm>
              <a:prstGeom prst="rect">
                <a:avLst/>
              </a:prstGeom>
              <a:noFill/>
              <a:ln>
                <a:noFill/>
              </a:ln>
            </p:spPr>
          </p:pic>
        </p:grpSp>
        <p:grpSp>
          <p:nvGrpSpPr>
            <p:cNvPr id="7451" name="Google Shape;7451;p103"/>
            <p:cNvGrpSpPr/>
            <p:nvPr/>
          </p:nvGrpSpPr>
          <p:grpSpPr>
            <a:xfrm>
              <a:off x="9541589" y="4110760"/>
              <a:ext cx="1110980" cy="932295"/>
              <a:chOff x="8253126" y="-932295"/>
              <a:chExt cx="1110980" cy="932295"/>
            </a:xfrm>
          </p:grpSpPr>
          <p:grpSp>
            <p:nvGrpSpPr>
              <p:cNvPr id="7452" name="Google Shape;7452;p103"/>
              <p:cNvGrpSpPr/>
              <p:nvPr/>
            </p:nvGrpSpPr>
            <p:grpSpPr>
              <a:xfrm>
                <a:off x="8646606" y="-648336"/>
                <a:ext cx="717500" cy="648336"/>
                <a:chOff x="9034533" y="580804"/>
                <a:chExt cx="717500" cy="648336"/>
              </a:xfrm>
            </p:grpSpPr>
            <p:grpSp>
              <p:nvGrpSpPr>
                <p:cNvPr id="7453" name="Google Shape;7453;p103"/>
                <p:cNvGrpSpPr/>
                <p:nvPr/>
              </p:nvGrpSpPr>
              <p:grpSpPr>
                <a:xfrm>
                  <a:off x="9034533" y="580804"/>
                  <a:ext cx="594613" cy="648336"/>
                  <a:chOff x="5203089" y="1751190"/>
                  <a:chExt cx="858331" cy="662414"/>
                </a:xfrm>
              </p:grpSpPr>
              <p:sp>
                <p:nvSpPr>
                  <p:cNvPr id="7454" name="Google Shape;7454;p103"/>
                  <p:cNvSpPr/>
                  <p:nvPr/>
                </p:nvSpPr>
                <p:spPr>
                  <a:xfrm>
                    <a:off x="5536769" y="1751190"/>
                    <a:ext cx="524651" cy="662124"/>
                  </a:xfrm>
                  <a:custGeom>
                    <a:rect b="b" l="l" r="r" t="t"/>
                    <a:pathLst>
                      <a:path extrusionOk="0" h="662124" w="524651">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cap="flat" cmpd="sng" w="12700">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55" name="Google Shape;7455;p103"/>
                  <p:cNvSpPr/>
                  <p:nvPr/>
                </p:nvSpPr>
                <p:spPr>
                  <a:xfrm>
                    <a:off x="5203089" y="1921244"/>
                    <a:ext cx="651290" cy="492070"/>
                  </a:xfrm>
                  <a:custGeom>
                    <a:rect b="b" l="l" r="r" t="t"/>
                    <a:pathLst>
                      <a:path extrusionOk="0" h="492070" w="651290">
                        <a:moveTo>
                          <a:pt x="3618" y="492070"/>
                        </a:moveTo>
                        <a:lnTo>
                          <a:pt x="0" y="141108"/>
                        </a:lnTo>
                        <a:lnTo>
                          <a:pt x="423338" y="0"/>
                        </a:lnTo>
                        <a:lnTo>
                          <a:pt x="647672" y="57891"/>
                        </a:lnTo>
                        <a:lnTo>
                          <a:pt x="651290" y="492070"/>
                        </a:lnTo>
                        <a:lnTo>
                          <a:pt x="3618" y="492070"/>
                        </a:lnTo>
                        <a:close/>
                      </a:path>
                    </a:pathLst>
                  </a:custGeom>
                  <a:solidFill>
                    <a:srgbClr val="E0EBF1"/>
                  </a:solidFill>
                  <a:ln cap="flat" cmpd="sng" w="12700">
                    <a:solidFill>
                      <a:srgbClr val="0000A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7456" name="Google Shape;7456;p103"/>
                  <p:cNvCxnSpPr/>
                  <p:nvPr/>
                </p:nvCxnSpPr>
                <p:spPr>
                  <a:xfrm flipH="1" rot="10800000">
                    <a:off x="5270526" y="2029553"/>
                    <a:ext cx="295249" cy="73468"/>
                  </a:xfrm>
                  <a:prstGeom prst="straightConnector1">
                    <a:avLst/>
                  </a:prstGeom>
                  <a:noFill/>
                  <a:ln cap="flat" cmpd="sng" w="44450">
                    <a:solidFill>
                      <a:schemeClr val="lt1"/>
                    </a:solidFill>
                    <a:prstDash val="solid"/>
                    <a:miter lim="800000"/>
                    <a:headEnd len="sm" w="sm" type="none"/>
                    <a:tailEnd len="sm" w="sm" type="none"/>
                  </a:ln>
                </p:spPr>
              </p:cxnSp>
              <p:cxnSp>
                <p:nvCxnSpPr>
                  <p:cNvPr id="7457" name="Google Shape;7457;p103"/>
                  <p:cNvCxnSpPr/>
                  <p:nvPr/>
                </p:nvCxnSpPr>
                <p:spPr>
                  <a:xfrm flipH="1" rot="10800000">
                    <a:off x="5275406" y="2261710"/>
                    <a:ext cx="290369" cy="16752"/>
                  </a:xfrm>
                  <a:prstGeom prst="straightConnector1">
                    <a:avLst/>
                  </a:prstGeom>
                  <a:noFill/>
                  <a:ln cap="flat" cmpd="sng" w="44450">
                    <a:solidFill>
                      <a:schemeClr val="lt1"/>
                    </a:solidFill>
                    <a:prstDash val="solid"/>
                    <a:miter lim="800000"/>
                    <a:headEnd len="sm" w="sm" type="none"/>
                    <a:tailEnd len="sm" w="sm" type="none"/>
                  </a:ln>
                </p:spPr>
              </p:cxnSp>
              <p:cxnSp>
                <p:nvCxnSpPr>
                  <p:cNvPr id="7458" name="Google Shape;7458;p103"/>
                  <p:cNvCxnSpPr/>
                  <p:nvPr/>
                </p:nvCxnSpPr>
                <p:spPr>
                  <a:xfrm flipH="1" rot="10800000">
                    <a:off x="5275406" y="2151772"/>
                    <a:ext cx="290369" cy="48402"/>
                  </a:xfrm>
                  <a:prstGeom prst="straightConnector1">
                    <a:avLst/>
                  </a:prstGeom>
                  <a:noFill/>
                  <a:ln cap="flat" cmpd="sng" w="44450">
                    <a:solidFill>
                      <a:schemeClr val="lt1"/>
                    </a:solidFill>
                    <a:prstDash val="solid"/>
                    <a:miter lim="800000"/>
                    <a:headEnd len="sm" w="sm" type="none"/>
                    <a:tailEnd len="sm" w="sm" type="none"/>
                  </a:ln>
                </p:spPr>
              </p:cxnSp>
              <p:cxnSp>
                <p:nvCxnSpPr>
                  <p:cNvPr id="7459" name="Google Shape;7459;p103"/>
                  <p:cNvCxnSpPr/>
                  <p:nvPr/>
                </p:nvCxnSpPr>
                <p:spPr>
                  <a:xfrm>
                    <a:off x="5270094" y="2354086"/>
                    <a:ext cx="295681" cy="0"/>
                  </a:xfrm>
                  <a:prstGeom prst="straightConnector1">
                    <a:avLst/>
                  </a:prstGeom>
                  <a:noFill/>
                  <a:ln cap="flat" cmpd="sng" w="44450">
                    <a:solidFill>
                      <a:schemeClr val="lt1"/>
                    </a:solidFill>
                    <a:prstDash val="solid"/>
                    <a:miter lim="800000"/>
                    <a:headEnd len="sm" w="sm" type="none"/>
                    <a:tailEnd len="sm" w="sm" type="none"/>
                  </a:ln>
                </p:spPr>
              </p:cxnSp>
              <p:cxnSp>
                <p:nvCxnSpPr>
                  <p:cNvPr id="7460" name="Google Shape;7460;p103"/>
                  <p:cNvCxnSpPr/>
                  <p:nvPr/>
                </p:nvCxnSpPr>
                <p:spPr>
                  <a:xfrm rot="10800000">
                    <a:off x="5950242" y="1866900"/>
                    <a:ext cx="0" cy="465273"/>
                  </a:xfrm>
                  <a:prstGeom prst="straightConnector1">
                    <a:avLst/>
                  </a:prstGeom>
                  <a:noFill/>
                  <a:ln cap="flat" cmpd="sng" w="44450">
                    <a:solidFill>
                      <a:schemeClr val="lt1"/>
                    </a:solidFill>
                    <a:prstDash val="dash"/>
                    <a:miter lim="800000"/>
                    <a:headEnd len="sm" w="sm" type="none"/>
                    <a:tailEnd len="sm" w="sm" type="none"/>
                  </a:ln>
                </p:spPr>
              </p:cxnSp>
              <p:cxnSp>
                <p:nvCxnSpPr>
                  <p:cNvPr id="7461" name="Google Shape;7461;p103"/>
                  <p:cNvCxnSpPr/>
                  <p:nvPr/>
                </p:nvCxnSpPr>
                <p:spPr>
                  <a:xfrm>
                    <a:off x="5628589" y="1936750"/>
                    <a:ext cx="0" cy="476854"/>
                  </a:xfrm>
                  <a:prstGeom prst="straightConnector1">
                    <a:avLst/>
                  </a:prstGeom>
                  <a:noFill/>
                  <a:ln cap="flat" cmpd="sng" w="15875">
                    <a:solidFill>
                      <a:srgbClr val="0000A8"/>
                    </a:solidFill>
                    <a:prstDash val="solid"/>
                    <a:miter lim="800000"/>
                    <a:headEnd len="sm" w="sm" type="none"/>
                    <a:tailEnd len="sm" w="sm" type="none"/>
                  </a:ln>
                </p:spPr>
              </p:cxnSp>
            </p:grpSp>
            <p:grpSp>
              <p:nvGrpSpPr>
                <p:cNvPr id="7462" name="Google Shape;7462;p103"/>
                <p:cNvGrpSpPr/>
                <p:nvPr/>
              </p:nvGrpSpPr>
              <p:grpSpPr>
                <a:xfrm>
                  <a:off x="9447245" y="815118"/>
                  <a:ext cx="304788" cy="405973"/>
                  <a:chOff x="5275406" y="2711455"/>
                  <a:chExt cx="452949" cy="405518"/>
                </a:xfrm>
              </p:grpSpPr>
              <p:pic>
                <p:nvPicPr>
                  <p:cNvPr descr="server_rack.png" id="7463" name="Google Shape;7463;p103"/>
                  <p:cNvPicPr preferRelativeResize="0"/>
                  <p:nvPr/>
                </p:nvPicPr>
                <p:blipFill rotWithShape="1">
                  <a:blip r:embed="rId13">
                    <a:alphaModFix/>
                  </a:blip>
                  <a:srcRect b="0" l="0" r="0" t="0"/>
                  <a:stretch/>
                </p:blipFill>
                <p:spPr>
                  <a:xfrm>
                    <a:off x="5537367" y="2770786"/>
                    <a:ext cx="190988" cy="313366"/>
                  </a:xfrm>
                  <a:prstGeom prst="rect">
                    <a:avLst/>
                  </a:prstGeom>
                  <a:noFill/>
                  <a:ln>
                    <a:noFill/>
                  </a:ln>
                </p:spPr>
              </p:pic>
              <p:pic>
                <p:nvPicPr>
                  <p:cNvPr descr="server_rack.png" id="7464" name="Google Shape;7464;p103"/>
                  <p:cNvPicPr preferRelativeResize="0"/>
                  <p:nvPr/>
                </p:nvPicPr>
                <p:blipFill rotWithShape="1">
                  <a:blip r:embed="rId13">
                    <a:alphaModFix/>
                  </a:blip>
                  <a:srcRect b="0" l="0" r="0" t="0"/>
                  <a:stretch/>
                </p:blipFill>
                <p:spPr>
                  <a:xfrm>
                    <a:off x="5275406" y="2764002"/>
                    <a:ext cx="190988" cy="313366"/>
                  </a:xfrm>
                  <a:prstGeom prst="rect">
                    <a:avLst/>
                  </a:prstGeom>
                  <a:noFill/>
                  <a:ln>
                    <a:noFill/>
                  </a:ln>
                </p:spPr>
              </p:pic>
              <p:pic>
                <p:nvPicPr>
                  <p:cNvPr descr="server_rack.png" id="7465" name="Google Shape;7465;p103"/>
                  <p:cNvPicPr preferRelativeResize="0"/>
                  <p:nvPr/>
                </p:nvPicPr>
                <p:blipFill rotWithShape="1">
                  <a:blip r:embed="rId13">
                    <a:alphaModFix/>
                  </a:blip>
                  <a:srcRect b="0" l="0" r="0" t="0"/>
                  <a:stretch/>
                </p:blipFill>
                <p:spPr>
                  <a:xfrm>
                    <a:off x="5385676" y="2711455"/>
                    <a:ext cx="247152" cy="405518"/>
                  </a:xfrm>
                  <a:prstGeom prst="rect">
                    <a:avLst/>
                  </a:prstGeom>
                  <a:noFill/>
                  <a:ln>
                    <a:noFill/>
                  </a:ln>
                </p:spPr>
              </p:pic>
            </p:grpSp>
          </p:grpSp>
          <p:pic>
            <p:nvPicPr>
              <p:cNvPr descr="A close up of a logo&#10;&#10;Description automatically generated" id="7466" name="Google Shape;7466;p103"/>
              <p:cNvPicPr preferRelativeResize="0"/>
              <p:nvPr/>
            </p:nvPicPr>
            <p:blipFill rotWithShape="1">
              <a:blip r:embed="rId10">
                <a:alphaModFix/>
              </a:blip>
              <a:srcRect b="0" l="0" r="0" t="0"/>
              <a:stretch/>
            </p:blipFill>
            <p:spPr>
              <a:xfrm>
                <a:off x="8253126" y="-932295"/>
                <a:ext cx="797421" cy="779895"/>
              </a:xfrm>
              <a:prstGeom prst="rect">
                <a:avLst/>
              </a:prstGeom>
              <a:noFill/>
              <a:ln>
                <a:noFill/>
              </a:ln>
            </p:spPr>
          </p:pic>
        </p:grpSp>
        <p:grpSp>
          <p:nvGrpSpPr>
            <p:cNvPr id="7467" name="Google Shape;7467;p103"/>
            <p:cNvGrpSpPr/>
            <p:nvPr/>
          </p:nvGrpSpPr>
          <p:grpSpPr>
            <a:xfrm>
              <a:off x="10386717" y="3002396"/>
              <a:ext cx="1110980" cy="932295"/>
              <a:chOff x="8253126" y="-932295"/>
              <a:chExt cx="1110980" cy="932295"/>
            </a:xfrm>
          </p:grpSpPr>
          <p:grpSp>
            <p:nvGrpSpPr>
              <p:cNvPr id="7468" name="Google Shape;7468;p103"/>
              <p:cNvGrpSpPr/>
              <p:nvPr/>
            </p:nvGrpSpPr>
            <p:grpSpPr>
              <a:xfrm>
                <a:off x="8646606" y="-648336"/>
                <a:ext cx="717500" cy="648336"/>
                <a:chOff x="9034533" y="580804"/>
                <a:chExt cx="717500" cy="648336"/>
              </a:xfrm>
            </p:grpSpPr>
            <p:grpSp>
              <p:nvGrpSpPr>
                <p:cNvPr id="7469" name="Google Shape;7469;p103"/>
                <p:cNvGrpSpPr/>
                <p:nvPr/>
              </p:nvGrpSpPr>
              <p:grpSpPr>
                <a:xfrm>
                  <a:off x="9034533" y="580804"/>
                  <a:ext cx="594613" cy="648336"/>
                  <a:chOff x="5203089" y="1751190"/>
                  <a:chExt cx="858331" cy="662414"/>
                </a:xfrm>
              </p:grpSpPr>
              <p:sp>
                <p:nvSpPr>
                  <p:cNvPr id="7470" name="Google Shape;7470;p103"/>
                  <p:cNvSpPr/>
                  <p:nvPr/>
                </p:nvSpPr>
                <p:spPr>
                  <a:xfrm>
                    <a:off x="5536769" y="1751190"/>
                    <a:ext cx="524651" cy="662124"/>
                  </a:xfrm>
                  <a:custGeom>
                    <a:rect b="b" l="l" r="r" t="t"/>
                    <a:pathLst>
                      <a:path extrusionOk="0" h="662124" w="524651">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cap="flat" cmpd="sng" w="12700">
                    <a:solidFill>
                      <a:srgbClr val="0000A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471" name="Google Shape;7471;p103"/>
                  <p:cNvSpPr/>
                  <p:nvPr/>
                </p:nvSpPr>
                <p:spPr>
                  <a:xfrm>
                    <a:off x="5203089" y="1921244"/>
                    <a:ext cx="651290" cy="492070"/>
                  </a:xfrm>
                  <a:custGeom>
                    <a:rect b="b" l="l" r="r" t="t"/>
                    <a:pathLst>
                      <a:path extrusionOk="0" h="492070" w="651290">
                        <a:moveTo>
                          <a:pt x="3618" y="492070"/>
                        </a:moveTo>
                        <a:lnTo>
                          <a:pt x="0" y="141108"/>
                        </a:lnTo>
                        <a:lnTo>
                          <a:pt x="423338" y="0"/>
                        </a:lnTo>
                        <a:lnTo>
                          <a:pt x="647672" y="57891"/>
                        </a:lnTo>
                        <a:lnTo>
                          <a:pt x="651290" y="492070"/>
                        </a:lnTo>
                        <a:lnTo>
                          <a:pt x="3618" y="492070"/>
                        </a:lnTo>
                        <a:close/>
                      </a:path>
                    </a:pathLst>
                  </a:custGeom>
                  <a:solidFill>
                    <a:srgbClr val="E0EBF1"/>
                  </a:solidFill>
                  <a:ln cap="flat" cmpd="sng" w="12700">
                    <a:solidFill>
                      <a:srgbClr val="0000A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7472" name="Google Shape;7472;p103"/>
                  <p:cNvCxnSpPr/>
                  <p:nvPr/>
                </p:nvCxnSpPr>
                <p:spPr>
                  <a:xfrm flipH="1" rot="10800000">
                    <a:off x="5270526" y="2029553"/>
                    <a:ext cx="295249" cy="73468"/>
                  </a:xfrm>
                  <a:prstGeom prst="straightConnector1">
                    <a:avLst/>
                  </a:prstGeom>
                  <a:noFill/>
                  <a:ln cap="flat" cmpd="sng" w="44450">
                    <a:solidFill>
                      <a:schemeClr val="lt1"/>
                    </a:solidFill>
                    <a:prstDash val="solid"/>
                    <a:miter lim="800000"/>
                    <a:headEnd len="sm" w="sm" type="none"/>
                    <a:tailEnd len="sm" w="sm" type="none"/>
                  </a:ln>
                </p:spPr>
              </p:cxnSp>
              <p:cxnSp>
                <p:nvCxnSpPr>
                  <p:cNvPr id="7473" name="Google Shape;7473;p103"/>
                  <p:cNvCxnSpPr/>
                  <p:nvPr/>
                </p:nvCxnSpPr>
                <p:spPr>
                  <a:xfrm flipH="1" rot="10800000">
                    <a:off x="5275406" y="2261710"/>
                    <a:ext cx="290369" cy="16752"/>
                  </a:xfrm>
                  <a:prstGeom prst="straightConnector1">
                    <a:avLst/>
                  </a:prstGeom>
                  <a:noFill/>
                  <a:ln cap="flat" cmpd="sng" w="44450">
                    <a:solidFill>
                      <a:schemeClr val="lt1"/>
                    </a:solidFill>
                    <a:prstDash val="solid"/>
                    <a:miter lim="800000"/>
                    <a:headEnd len="sm" w="sm" type="none"/>
                    <a:tailEnd len="sm" w="sm" type="none"/>
                  </a:ln>
                </p:spPr>
              </p:cxnSp>
              <p:cxnSp>
                <p:nvCxnSpPr>
                  <p:cNvPr id="7474" name="Google Shape;7474;p103"/>
                  <p:cNvCxnSpPr/>
                  <p:nvPr/>
                </p:nvCxnSpPr>
                <p:spPr>
                  <a:xfrm flipH="1" rot="10800000">
                    <a:off x="5275406" y="2151772"/>
                    <a:ext cx="290369" cy="48402"/>
                  </a:xfrm>
                  <a:prstGeom prst="straightConnector1">
                    <a:avLst/>
                  </a:prstGeom>
                  <a:noFill/>
                  <a:ln cap="flat" cmpd="sng" w="44450">
                    <a:solidFill>
                      <a:schemeClr val="lt1"/>
                    </a:solidFill>
                    <a:prstDash val="solid"/>
                    <a:miter lim="800000"/>
                    <a:headEnd len="sm" w="sm" type="none"/>
                    <a:tailEnd len="sm" w="sm" type="none"/>
                  </a:ln>
                </p:spPr>
              </p:cxnSp>
              <p:cxnSp>
                <p:nvCxnSpPr>
                  <p:cNvPr id="7475" name="Google Shape;7475;p103"/>
                  <p:cNvCxnSpPr/>
                  <p:nvPr/>
                </p:nvCxnSpPr>
                <p:spPr>
                  <a:xfrm>
                    <a:off x="5270094" y="2354086"/>
                    <a:ext cx="295681" cy="0"/>
                  </a:xfrm>
                  <a:prstGeom prst="straightConnector1">
                    <a:avLst/>
                  </a:prstGeom>
                  <a:noFill/>
                  <a:ln cap="flat" cmpd="sng" w="44450">
                    <a:solidFill>
                      <a:schemeClr val="lt1"/>
                    </a:solidFill>
                    <a:prstDash val="solid"/>
                    <a:miter lim="800000"/>
                    <a:headEnd len="sm" w="sm" type="none"/>
                    <a:tailEnd len="sm" w="sm" type="none"/>
                  </a:ln>
                </p:spPr>
              </p:cxnSp>
              <p:cxnSp>
                <p:nvCxnSpPr>
                  <p:cNvPr id="7476" name="Google Shape;7476;p103"/>
                  <p:cNvCxnSpPr/>
                  <p:nvPr/>
                </p:nvCxnSpPr>
                <p:spPr>
                  <a:xfrm rot="10800000">
                    <a:off x="5950242" y="1866900"/>
                    <a:ext cx="0" cy="465273"/>
                  </a:xfrm>
                  <a:prstGeom prst="straightConnector1">
                    <a:avLst/>
                  </a:prstGeom>
                  <a:noFill/>
                  <a:ln cap="flat" cmpd="sng" w="44450">
                    <a:solidFill>
                      <a:schemeClr val="lt1"/>
                    </a:solidFill>
                    <a:prstDash val="dash"/>
                    <a:miter lim="800000"/>
                    <a:headEnd len="sm" w="sm" type="none"/>
                    <a:tailEnd len="sm" w="sm" type="none"/>
                  </a:ln>
                </p:spPr>
              </p:cxnSp>
              <p:cxnSp>
                <p:nvCxnSpPr>
                  <p:cNvPr id="7477" name="Google Shape;7477;p103"/>
                  <p:cNvCxnSpPr/>
                  <p:nvPr/>
                </p:nvCxnSpPr>
                <p:spPr>
                  <a:xfrm>
                    <a:off x="5628589" y="1936750"/>
                    <a:ext cx="0" cy="476854"/>
                  </a:xfrm>
                  <a:prstGeom prst="straightConnector1">
                    <a:avLst/>
                  </a:prstGeom>
                  <a:noFill/>
                  <a:ln cap="flat" cmpd="sng" w="15875">
                    <a:solidFill>
                      <a:srgbClr val="0000A8"/>
                    </a:solidFill>
                    <a:prstDash val="solid"/>
                    <a:miter lim="800000"/>
                    <a:headEnd len="sm" w="sm" type="none"/>
                    <a:tailEnd len="sm" w="sm" type="none"/>
                  </a:ln>
                </p:spPr>
              </p:cxnSp>
            </p:grpSp>
            <p:grpSp>
              <p:nvGrpSpPr>
                <p:cNvPr id="7478" name="Google Shape;7478;p103"/>
                <p:cNvGrpSpPr/>
                <p:nvPr/>
              </p:nvGrpSpPr>
              <p:grpSpPr>
                <a:xfrm>
                  <a:off x="9447245" y="815118"/>
                  <a:ext cx="304788" cy="405973"/>
                  <a:chOff x="5275406" y="2711455"/>
                  <a:chExt cx="452949" cy="405518"/>
                </a:xfrm>
              </p:grpSpPr>
              <p:pic>
                <p:nvPicPr>
                  <p:cNvPr descr="server_rack.png" id="7479" name="Google Shape;7479;p103"/>
                  <p:cNvPicPr preferRelativeResize="0"/>
                  <p:nvPr/>
                </p:nvPicPr>
                <p:blipFill rotWithShape="1">
                  <a:blip r:embed="rId13">
                    <a:alphaModFix/>
                  </a:blip>
                  <a:srcRect b="0" l="0" r="0" t="0"/>
                  <a:stretch/>
                </p:blipFill>
                <p:spPr>
                  <a:xfrm>
                    <a:off x="5537367" y="2770786"/>
                    <a:ext cx="190988" cy="313366"/>
                  </a:xfrm>
                  <a:prstGeom prst="rect">
                    <a:avLst/>
                  </a:prstGeom>
                  <a:noFill/>
                  <a:ln>
                    <a:noFill/>
                  </a:ln>
                </p:spPr>
              </p:pic>
              <p:pic>
                <p:nvPicPr>
                  <p:cNvPr descr="server_rack.png" id="7480" name="Google Shape;7480;p103"/>
                  <p:cNvPicPr preferRelativeResize="0"/>
                  <p:nvPr/>
                </p:nvPicPr>
                <p:blipFill rotWithShape="1">
                  <a:blip r:embed="rId13">
                    <a:alphaModFix/>
                  </a:blip>
                  <a:srcRect b="0" l="0" r="0" t="0"/>
                  <a:stretch/>
                </p:blipFill>
                <p:spPr>
                  <a:xfrm>
                    <a:off x="5275406" y="2764002"/>
                    <a:ext cx="190988" cy="313366"/>
                  </a:xfrm>
                  <a:prstGeom prst="rect">
                    <a:avLst/>
                  </a:prstGeom>
                  <a:noFill/>
                  <a:ln>
                    <a:noFill/>
                  </a:ln>
                </p:spPr>
              </p:pic>
              <p:pic>
                <p:nvPicPr>
                  <p:cNvPr descr="server_rack.png" id="7481" name="Google Shape;7481;p103"/>
                  <p:cNvPicPr preferRelativeResize="0"/>
                  <p:nvPr/>
                </p:nvPicPr>
                <p:blipFill rotWithShape="1">
                  <a:blip r:embed="rId13">
                    <a:alphaModFix/>
                  </a:blip>
                  <a:srcRect b="0" l="0" r="0" t="0"/>
                  <a:stretch/>
                </p:blipFill>
                <p:spPr>
                  <a:xfrm>
                    <a:off x="5385676" y="2711455"/>
                    <a:ext cx="247152" cy="405518"/>
                  </a:xfrm>
                  <a:prstGeom prst="rect">
                    <a:avLst/>
                  </a:prstGeom>
                  <a:noFill/>
                  <a:ln>
                    <a:noFill/>
                  </a:ln>
                </p:spPr>
              </p:pic>
            </p:grpSp>
          </p:grpSp>
          <p:pic>
            <p:nvPicPr>
              <p:cNvPr descr="A close up of a logo&#10;&#10;Description automatically generated" id="7482" name="Google Shape;7482;p103"/>
              <p:cNvPicPr preferRelativeResize="0"/>
              <p:nvPr/>
            </p:nvPicPr>
            <p:blipFill rotWithShape="1">
              <a:blip r:embed="rId10">
                <a:alphaModFix/>
              </a:blip>
              <a:srcRect b="0" l="0" r="0" t="0"/>
              <a:stretch/>
            </p:blipFill>
            <p:spPr>
              <a:xfrm>
                <a:off x="8253126" y="-932295"/>
                <a:ext cx="797421" cy="779895"/>
              </a:xfrm>
              <a:prstGeom prst="rect">
                <a:avLst/>
              </a:prstGeom>
              <a:noFill/>
              <a:ln>
                <a:noFill/>
              </a:ln>
            </p:spPr>
          </p:pic>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8"/>
                                        </p:tgtEl>
                                        <p:attrNameLst>
                                          <p:attrName>style.visibility</p:attrName>
                                        </p:attrNameLst>
                                      </p:cBhvr>
                                      <p:to>
                                        <p:strVal val="visible"/>
                                      </p:to>
                                    </p:set>
                                    <p:animEffect filter="fade" transition="in">
                                      <p:cBhvr>
                                        <p:cTn dur="500"/>
                                        <p:tgtEl>
                                          <p:spTgt spid="70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73"/>
                                        </p:tgtEl>
                                        <p:attrNameLst>
                                          <p:attrName>style.visibility</p:attrName>
                                        </p:attrNameLst>
                                      </p:cBhvr>
                                      <p:to>
                                        <p:strVal val="visible"/>
                                      </p:to>
                                    </p:set>
                                    <p:animEffect filter="fade" transition="in">
                                      <p:cBhvr>
                                        <p:cTn dur="500"/>
                                        <p:tgtEl>
                                          <p:spTgt spid="7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50"/>
                                        </p:tgtEl>
                                        <p:attrNameLst>
                                          <p:attrName>style.visibility</p:attrName>
                                        </p:attrNameLst>
                                      </p:cBhvr>
                                      <p:to>
                                        <p:strVal val="visible"/>
                                      </p:to>
                                    </p:set>
                                    <p:animEffect filter="fade" transition="in">
                                      <p:cBhvr>
                                        <p:cTn dur="500"/>
                                        <p:tgtEl>
                                          <p:spTgt spid="7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3"/>
                                        </p:tgtEl>
                                        <p:attrNameLst>
                                          <p:attrName>style.visibility</p:attrName>
                                        </p:attrNameLst>
                                      </p:cBhvr>
                                      <p:to>
                                        <p:strVal val="visible"/>
                                      </p:to>
                                    </p:set>
                                    <p:animEffect filter="fade" transition="in">
                                      <p:cBhvr>
                                        <p:cTn dur="500"/>
                                        <p:tgtEl>
                                          <p:spTgt spid="7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4"/>
                                        </p:tgtEl>
                                        <p:attrNameLst>
                                          <p:attrName>style.visibility</p:attrName>
                                        </p:attrNameLst>
                                      </p:cBhvr>
                                      <p:to>
                                        <p:strVal val="visible"/>
                                      </p:to>
                                    </p:set>
                                    <p:animEffect filter="fade" transition="in">
                                      <p:cBhvr>
                                        <p:cTn dur="500"/>
                                        <p:tgtEl>
                                          <p:spTgt spid="7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6" name="Shape 7486"/>
        <p:cNvGrpSpPr/>
        <p:nvPr/>
      </p:nvGrpSpPr>
      <p:grpSpPr>
        <a:xfrm>
          <a:off x="0" y="0"/>
          <a:ext cx="0" cy="0"/>
          <a:chOff x="0" y="0"/>
          <a:chExt cx="0" cy="0"/>
        </a:xfrm>
      </p:grpSpPr>
      <p:sp>
        <p:nvSpPr>
          <p:cNvPr id="7487" name="Google Shape;7487;p104"/>
          <p:cNvSpPr txBox="1"/>
          <p:nvPr>
            <p:ph idx="1" type="body"/>
          </p:nvPr>
        </p:nvSpPr>
        <p:spPr>
          <a:xfrm>
            <a:off x="943897" y="4660822"/>
            <a:ext cx="10220632" cy="1798638"/>
          </a:xfrm>
          <a:prstGeom prst="rect">
            <a:avLst/>
          </a:prstGeom>
          <a:noFill/>
          <a:ln>
            <a:noFill/>
          </a:ln>
        </p:spPr>
        <p:txBody>
          <a:bodyPr anchorCtr="0" anchor="t" bIns="45700" lIns="91425" spcFirstLastPara="1" rIns="91425" wrap="square" tIns="45700">
            <a:normAutofit/>
          </a:bodyPr>
          <a:lstStyle/>
          <a:p>
            <a:pPr indent="-393699" lvl="0" marL="407988" rtl="0" algn="l">
              <a:lnSpc>
                <a:spcPct val="90000"/>
              </a:lnSpc>
              <a:spcBef>
                <a:spcPts val="0"/>
              </a:spcBef>
              <a:spcAft>
                <a:spcPts val="0"/>
              </a:spcAft>
              <a:buSzPts val="2800"/>
              <a:buNone/>
            </a:pPr>
            <a:r>
              <a:rPr i="1" lang="en-US">
                <a:solidFill>
                  <a:srgbClr val="CC0000"/>
                </a:solidFill>
              </a:rPr>
              <a:t>Question: </a:t>
            </a:r>
            <a:r>
              <a:rPr lang="en-US"/>
              <a:t>how are forwarding tables (destination-based forwarding) or flow tables (generalized forwarding) computed?</a:t>
            </a:r>
            <a:endParaRPr/>
          </a:p>
          <a:p>
            <a:pPr indent="0" lvl="0" marL="0" rtl="0" algn="l">
              <a:lnSpc>
                <a:spcPct val="90000"/>
              </a:lnSpc>
              <a:spcBef>
                <a:spcPts val="1000"/>
              </a:spcBef>
              <a:spcAft>
                <a:spcPts val="0"/>
              </a:spcAft>
              <a:buSzPts val="2800"/>
              <a:buNone/>
            </a:pPr>
            <a:r>
              <a:rPr i="1" lang="en-US">
                <a:solidFill>
                  <a:srgbClr val="CC0000"/>
                </a:solidFill>
              </a:rPr>
              <a:t>Answer: </a:t>
            </a:r>
            <a:r>
              <a:rPr lang="en-US"/>
              <a:t>by the control plane (next chapter)</a:t>
            </a:r>
            <a:endParaRPr/>
          </a:p>
        </p:txBody>
      </p:sp>
      <p:sp>
        <p:nvSpPr>
          <p:cNvPr id="7488" name="Google Shape;7488;p104"/>
          <p:cNvSpPr txBox="1"/>
          <p:nvPr>
            <p:ph type="title"/>
          </p:nvPr>
        </p:nvSpPr>
        <p:spPr>
          <a:xfrm>
            <a:off x="838200" y="451821"/>
            <a:ext cx="10515600" cy="8946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A3"/>
              </a:buClr>
              <a:buSzPts val="4400"/>
              <a:buFont typeface="Calibri"/>
              <a:buNone/>
            </a:pPr>
            <a:r>
              <a:rPr lang="en-US"/>
              <a:t>Chapter 4: done!</a:t>
            </a:r>
            <a:endParaRPr/>
          </a:p>
        </p:txBody>
      </p:sp>
      <p:pic>
        <p:nvPicPr>
          <p:cNvPr descr="A train crossing a bridge over a body of water&#10;&#10;Description automatically generated" id="7489" name="Google Shape;7489;p104"/>
          <p:cNvPicPr preferRelativeResize="0"/>
          <p:nvPr/>
        </p:nvPicPr>
        <p:blipFill rotWithShape="1">
          <a:blip r:embed="rId3">
            <a:alphaModFix/>
          </a:blip>
          <a:srcRect b="0" l="0" r="0" t="0"/>
          <a:stretch/>
        </p:blipFill>
        <p:spPr>
          <a:xfrm>
            <a:off x="7720321" y="1098976"/>
            <a:ext cx="3102316" cy="2326737"/>
          </a:xfrm>
          <a:prstGeom prst="rect">
            <a:avLst/>
          </a:prstGeom>
          <a:noFill/>
          <a:ln>
            <a:noFill/>
          </a:ln>
        </p:spPr>
      </p:pic>
      <p:grpSp>
        <p:nvGrpSpPr>
          <p:cNvPr id="7490" name="Google Shape;7490;p104"/>
          <p:cNvGrpSpPr/>
          <p:nvPr/>
        </p:nvGrpSpPr>
        <p:grpSpPr>
          <a:xfrm>
            <a:off x="740443" y="1568091"/>
            <a:ext cx="6618109" cy="2679445"/>
            <a:chOff x="637204" y="2128530"/>
            <a:chExt cx="6618109" cy="2679445"/>
          </a:xfrm>
        </p:grpSpPr>
        <p:sp>
          <p:nvSpPr>
            <p:cNvPr id="7491" name="Google Shape;7491;p104"/>
            <p:cNvSpPr txBox="1"/>
            <p:nvPr/>
          </p:nvSpPr>
          <p:spPr>
            <a:xfrm>
              <a:off x="641095" y="3687365"/>
              <a:ext cx="5479486" cy="1120610"/>
            </a:xfrm>
            <a:prstGeom prst="rect">
              <a:avLst/>
            </a:prstGeom>
            <a:noFill/>
            <a:ln>
              <a:noFill/>
            </a:ln>
          </p:spPr>
          <p:txBody>
            <a:bodyPr anchorCtr="0" anchor="t" bIns="45700" lIns="91425" spcFirstLastPara="1" rIns="91425" wrap="square" tIns="45700">
              <a:normAutofit/>
            </a:bodyPr>
            <a:lstStyle/>
            <a:p>
              <a:pPr indent="-277813" lvl="0" marL="407988"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Generalized Forwarding, SDN</a:t>
              </a:r>
              <a:endParaRPr/>
            </a:p>
            <a:p>
              <a:pPr indent="-277813" lvl="0" marL="407988" marR="0" rtl="0" algn="l">
                <a:lnSpc>
                  <a:spcPct val="90000"/>
                </a:lnSpc>
                <a:spcBef>
                  <a:spcPts val="6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Middleboxes</a:t>
              </a:r>
              <a:endParaRPr/>
            </a:p>
            <a:p>
              <a:pPr indent="-79375" lvl="1" marL="695325" marR="0" rtl="0" algn="l">
                <a:lnSpc>
                  <a:spcPct val="90000"/>
                </a:lnSpc>
                <a:spcBef>
                  <a:spcPts val="500"/>
                </a:spcBef>
                <a:spcAft>
                  <a:spcPts val="0"/>
                </a:spcAft>
                <a:buClr>
                  <a:srgbClr val="0000A8"/>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7492" name="Google Shape;7492;p104"/>
            <p:cNvSpPr txBox="1"/>
            <p:nvPr/>
          </p:nvSpPr>
          <p:spPr>
            <a:xfrm>
              <a:off x="637204" y="2128530"/>
              <a:ext cx="6618109" cy="1617559"/>
            </a:xfrm>
            <a:prstGeom prst="rect">
              <a:avLst/>
            </a:prstGeom>
            <a:noFill/>
            <a:ln>
              <a:noFill/>
            </a:ln>
          </p:spPr>
          <p:txBody>
            <a:bodyPr anchorCtr="0" anchor="t" bIns="45700" lIns="91425" spcFirstLastPara="1" rIns="91425" wrap="square" tIns="45700">
              <a:noAutofit/>
            </a:bodyPr>
            <a:lstStyle/>
            <a:p>
              <a:pPr indent="-277813" lvl="0" marL="407988" marR="0" rtl="0" algn="l">
                <a:lnSpc>
                  <a:spcPct val="90000"/>
                </a:lnSpc>
                <a:spcBef>
                  <a:spcPts val="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Network layer: overview</a:t>
              </a:r>
              <a:endParaRPr/>
            </a:p>
            <a:p>
              <a:pPr indent="-277813" lvl="0" marL="407988" marR="0" rtl="0" algn="l">
                <a:lnSpc>
                  <a:spcPct val="90000"/>
                </a:lnSpc>
                <a:spcBef>
                  <a:spcPts val="6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What’s inside a router</a:t>
              </a:r>
              <a:endParaRPr/>
            </a:p>
            <a:p>
              <a:pPr indent="-277813" lvl="0" marL="407988" marR="0" rtl="0" algn="l">
                <a:lnSpc>
                  <a:spcPct val="90000"/>
                </a:lnSpc>
                <a:spcBef>
                  <a:spcPts val="600"/>
                </a:spcBef>
                <a:spcAft>
                  <a:spcPts val="0"/>
                </a:spcAft>
                <a:buClr>
                  <a:srgbClr val="0000A3"/>
                </a:buClr>
                <a:buSzPts val="3200"/>
                <a:buFont typeface="Noto Sans Symbols"/>
                <a:buChar char="▪"/>
              </a:pPr>
              <a:r>
                <a:rPr b="0" i="0" lang="en-US" sz="3200" u="none" cap="none" strike="noStrike">
                  <a:solidFill>
                    <a:srgbClr val="000000"/>
                  </a:solidFill>
                  <a:latin typeface="Calibri"/>
                  <a:ea typeface="Calibri"/>
                  <a:cs typeface="Calibri"/>
                  <a:sym typeface="Calibri"/>
                </a:rPr>
                <a:t>IP: the Internet Protocol</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