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6858000" cx="12192000"/>
  <p:notesSz cx="6858000" cy="9144000"/>
  <p:embeddedFontLst>
    <p:embeddedFont>
      <p:font typeface="Tahoma"/>
      <p:regular r:id="rId106"/>
      <p:bold r:id="rId107"/>
    </p:embeddedFont>
    <p:embeddedFont>
      <p:font typeface="Gill Sans"/>
      <p:regular r:id="rId108"/>
      <p:bold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96">
          <p15:clr>
            <a:srgbClr val="A4A3A4"/>
          </p15:clr>
        </p15:guide>
        <p15:guide id="2" orient="horz" pos="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6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Tahoma-bold.fntdata"/><Relationship Id="rId106" Type="http://schemas.openxmlformats.org/officeDocument/2006/relationships/font" Target="fonts/Tahoma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GillSans-bold.fntdata"/><Relationship Id="rId108" Type="http://schemas.openxmlformats.org/officeDocument/2006/relationships/font" Target="fonts/GillSans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8.0  (May 2020)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reformatted for 16:9 aspect ratio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updated to 8</a:t>
            </a:r>
            <a:r>
              <a:rPr baseline="30000" lang="en-US"/>
              <a:t>th</a:t>
            </a:r>
            <a:r>
              <a:rPr lang="en-US"/>
              <a:t> edition material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of Calibri font, rather that Gill Sans MT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LOTS more animation throughout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lighter header font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Re-do of network management slides; redo of Bellman-Ford slides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8.2 (changes over 8.0)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improved animations of Dijkstra’s algorithm and Bellman Ford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various improvements to BGP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SDN: added Google Orion (2021 Google network SDN control plane)</a:t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2" name="Google Shape;13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2" name="Google Shape;13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4" name="Google Shape;13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8" name="Google Shape;13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Google Shape;15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2" name="Google Shape;16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7" name="Google Shape;17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5" name="Google Shape;185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6" name="Google Shape;19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1" name="Google Shape;21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4" name="Google Shape;22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5" name="Google Shape;237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2" name="Google Shape;251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7" name="Google Shape;264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9" name="Google Shape;27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6" name="Google Shape;29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1" name="Google Shape;310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2" name="Google Shape;326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1" name="Google Shape;32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3" name="Google Shape;352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1" name="Google Shape;369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0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2" name="Google Shape;381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7" name="Google Shape;398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8" name="Google Shape;3988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8" name="Google Shape;409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9" name="Google Shape;4099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6" name="Google Shape;421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5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7" name="Google Shape;455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4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6" name="Google Shape;456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3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5" name="Google Shape;457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2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4" name="Google Shape;458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5" name="Google Shape;4585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2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4" name="Google Shape;475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8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Google Shape;490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0" name="Google Shape;491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1" name="Google Shape;4911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0" name="Shape 5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1" name="Google Shape;507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2" name="Google Shape;507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3" name="Google Shape;5073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6" name="Shape 5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8" name="Google Shape;522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9" name="Google Shape;5229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2" name="Shape 5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3" name="Google Shape;538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4" name="Google Shape;538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5" name="Google Shape;5385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4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Google Shape;554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6" name="Google Shape;554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7" name="Google Shape;554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0" name="Shape 5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1" name="Google Shape;570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2" name="Google Shape;570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3" name="Google Shape;5703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8" name="Shape 5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9" name="Google Shape;570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0" name="Google Shape;5710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1" name="Google Shape;5711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3" name="Shape 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5" name="Google Shape;588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6" name="Google Shape;5886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4" name="Shape 6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5" name="Google Shape;6095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6" name="Google Shape;609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7" name="Google Shape;6097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0" name="Shape 6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1" name="Google Shape;627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2" name="Google Shape;627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3" name="Google Shape;6273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2" name="Shape 6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3" name="Google Shape;644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4" name="Google Shape;6444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5" name="Google Shape;6445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7" name="Shape 6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8" name="Google Shape;6628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9" name="Google Shape;662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0" name="Google Shape;6630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7" name="Shape 6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8" name="Google Shape;687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9" name="Google Shape;687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0" name="Google Shape;6880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4" name="Shape 6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5" name="Google Shape;6925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6" name="Google Shape;692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7" name="Google Shape;6927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3" name="Shape 6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4" name="Google Shape;6974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5" name="Google Shape;697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6" name="Google Shape;6976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2" name="Shape 6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" name="Google Shape;6983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4" name="Google Shape;698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5" name="Google Shape;6985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2" name="Shape 6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" name="Google Shape;6993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4" name="Google Shape;6994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1" name="Shape 7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2" name="Google Shape;7002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3" name="Google Shape;7003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4" name="Google Shape;7004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1" name="Shape 7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2" name="Google Shape;7012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3" name="Google Shape;7013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8" name="Shape 7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" name="Google Shape;719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0" name="Google Shape;7200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0" name="Shape 7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" name="Google Shape;7331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2" name="Google Shape;7332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7" name="Shape 7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9" name="Google Shape;7339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4" name="Shape 7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Google Shape;734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6" name="Google Shape;7346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1" name="Shape 7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2" name="Google Shape;7512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3" name="Google Shape;7513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4" name="Google Shape;7514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1" name="Shape 7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2" name="Google Shape;7522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3" name="Google Shape;7523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lang="en-US" sz="1800">
                <a:latin typeface="Times"/>
                <a:ea typeface="Times"/>
                <a:cs typeface="Times"/>
                <a:sym typeface="Times"/>
              </a:rPr>
              <a:t>Each router then locally runs Dijkstra’s shortest-path algorithm to determine a shortest-path tree to all </a:t>
            </a:r>
            <a:r>
              <a:rPr i="1" lang="en-US" sz="1800">
                <a:latin typeface="Times"/>
                <a:ea typeface="Times"/>
                <a:cs typeface="Times"/>
                <a:sym typeface="Times"/>
              </a:rPr>
              <a:t>subnets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, with itself as the root node.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4" name="Google Shape;7524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3" name="Shape 7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4" name="Google Shape;7674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5" name="Google Shape;7675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lang="en-US" sz="1800">
                <a:latin typeface="Times"/>
                <a:ea typeface="Times"/>
                <a:cs typeface="Times"/>
                <a:sym typeface="Times"/>
              </a:rPr>
              <a:t>Since an inter-AS routing protocol involves coordination among multiple ASs, communicating ASs must run the same inter-AS routing protocol. In fact, in the Internet, all ASs run the same inter-AS routing protocol, called the Border Gateway Protocol, more commonly known as </a:t>
            </a:r>
            <a:r>
              <a:rPr b="1" lang="en-US" sz="1800">
                <a:latin typeface="Times"/>
                <a:ea typeface="Times"/>
                <a:cs typeface="Times"/>
                <a:sym typeface="Times"/>
              </a:rPr>
              <a:t>BGP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6" name="Google Shape;7676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1" name="Shape 7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" name="Google Shape;7682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3" name="Google Shape;7683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2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4" name="Google Shape;7914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7" name="Shape 8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8" name="Google Shape;8138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9" name="Google Shape;8139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0" name="Google Shape;8140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4" name="Shape 8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5" name="Google Shape;814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6" name="Google Shape;8146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1" name="Shape 8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2" name="Google Shape;8152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3" name="Google Shape;8153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6" name="Shape 8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7" name="Google Shape;8387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8" name="Google Shape;8388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5" name="Shape 8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6" name="Google Shape;8636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7" name="Google Shape;863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8" name="Google Shape;8638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3" name="Shape 8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4" name="Google Shape;8924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5" name="Google Shape;8925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6" name="Google Shape;8926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2" name="Shape 9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3" name="Google Shape;9193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4" name="Google Shape;9194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9" name="Shape 9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0" name="Google Shape;9430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1" name="Google Shape;9431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5" name="Shape 9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6" name="Google Shape;9486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7" name="Google Shape;9487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6" name="Shape 9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7" name="Google Shape;9537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8" name="Google Shape;9538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3" name="Shape 9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4" name="Google Shape;9544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5" name="Google Shape;9545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0" name="Shape 9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1" name="Google Shape;9551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2" name="Google Shape;9552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3" name="Google Shape;9553;p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0" name="Shape 9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1" name="Google Shape;9561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2" name="Google Shape;9562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7" name="Shape 9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8" name="Google Shape;9568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9" name="Google Shape;9569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0" name="Google Shape;9570;p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7" name="Shape 9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Google Shape;9808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9" name="Google Shape;9809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0" name="Google Shape;9810;p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5" name="Shape 10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6" name="Google Shape;10166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7" name="Google Shape;10167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2" name="Shape 10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3" name="Google Shape;10173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4" name="Google Shape;10174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0" name="Shape 10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1" name="Google Shape;1022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2" name="Google Shape;1022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4" name="Shape 10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5" name="Google Shape;10375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6" name="Google Shape;10376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8" name="Shape 10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9" name="Google Shape;10529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0" name="Google Shape;10530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2" name="Shape 10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3" name="Google Shape;10683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4" name="Google Shape;10684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9" name="Shape 1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0" name="Google Shape;11050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1" name="Google Shape;11051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7" name="Shape 1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8" name="Google Shape;11178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9" name="Google Shape;11179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6" name="Shape 1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7" name="Google Shape;11307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8" name="Google Shape;11308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5" name="Shape 1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6" name="Google Shape;11436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7" name="Google Shape;11437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11" Type="http://schemas.openxmlformats.org/officeDocument/2006/relationships/image" Target="../media/image35.png"/><Relationship Id="rId22" Type="http://schemas.openxmlformats.org/officeDocument/2006/relationships/image" Target="../media/image27.png"/><Relationship Id="rId10" Type="http://schemas.openxmlformats.org/officeDocument/2006/relationships/image" Target="../media/image28.png"/><Relationship Id="rId21" Type="http://schemas.openxmlformats.org/officeDocument/2006/relationships/image" Target="../media/image24.png"/><Relationship Id="rId13" Type="http://schemas.openxmlformats.org/officeDocument/2006/relationships/image" Target="../media/image12.png"/><Relationship Id="rId12" Type="http://schemas.openxmlformats.org/officeDocument/2006/relationships/image" Target="../media/image9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5" Type="http://schemas.openxmlformats.org/officeDocument/2006/relationships/image" Target="../media/image38.png"/><Relationship Id="rId14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25.png"/><Relationship Id="rId5" Type="http://schemas.openxmlformats.org/officeDocument/2006/relationships/image" Target="../media/image13.png"/><Relationship Id="rId19" Type="http://schemas.openxmlformats.org/officeDocument/2006/relationships/image" Target="../media/image21.png"/><Relationship Id="rId6" Type="http://schemas.openxmlformats.org/officeDocument/2006/relationships/image" Target="../media/image5.png"/><Relationship Id="rId18" Type="http://schemas.openxmlformats.org/officeDocument/2006/relationships/image" Target="../media/image20.png"/><Relationship Id="rId7" Type="http://schemas.openxmlformats.org/officeDocument/2006/relationships/image" Target="../media/image36.png"/><Relationship Id="rId8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0.jpg"/><Relationship Id="rId4" Type="http://schemas.openxmlformats.org/officeDocument/2006/relationships/image" Target="../media/image55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47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Computer Networking: A Top-Down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Kurose, Keith Ross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Pearson, 2020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Chapter 5</a:t>
            </a:r>
            <a:br>
              <a:rPr b="1" i="0" lang="en-US" sz="6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Network Layer: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Control Plane</a:t>
            </a:r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note on the use of these PowerPoint slides: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revision history, see the slide note for this page. </a:t>
            </a:r>
            <a:endParaRPr/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 enjoy!  JFK/KWR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All material copyright 1996-2023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J.F Kurose and K.W. Ross, All Rights Reserved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utdoor, water, bridge, building&#10;&#10;Description automatically generated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257" y="887185"/>
            <a:ext cx="3040743" cy="380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1"/>
          <p:cNvSpPr txBox="1"/>
          <p:nvPr>
            <p:ph type="title"/>
          </p:nvPr>
        </p:nvSpPr>
        <p:spPr>
          <a:xfrm>
            <a:off x="838200" y="348585"/>
            <a:ext cx="6860458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Graph abstraction: link costs</a:t>
            </a:r>
            <a:endParaRPr/>
          </a:p>
        </p:txBody>
      </p:sp>
      <p:sp>
        <p:nvSpPr>
          <p:cNvPr id="1259" name="Google Shape;1259;p2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0" name="Google Shape;1260;p21"/>
          <p:cNvGrpSpPr/>
          <p:nvPr/>
        </p:nvGrpSpPr>
        <p:grpSpPr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1261" name="Google Shape;1261;p21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4" name="Google Shape;1264;p21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1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6" name="Google Shape;1266;p21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9" name="Google Shape;1269;p21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1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1" name="Google Shape;1271;p21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4" name="Google Shape;1274;p21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1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6" name="Google Shape;1276;p21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21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1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1" name="Google Shape;1281;p21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4" name="Google Shape;1284;p21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1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6" name="Google Shape;1286;p21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9" name="Google Shape;1289;p21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1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1" name="Google Shape;1291;p21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2" name="Google Shape;1302;p21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03" name="Google Shape;1303;p2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21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5" name="Google Shape;1305;p21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06" name="Google Shape;1306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2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8" name="Google Shape;1308;p21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09" name="Google Shape;1309;p2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1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1311" name="Google Shape;1311;p21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12" name="Google Shape;1312;p21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1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4" name="Google Shape;1314;p21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15" name="Google Shape;1315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7" name="Google Shape;1317;p21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18" name="Google Shape;1318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1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1320" name="Google Shape;1320;p21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1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1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1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1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1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1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1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1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1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0" name="Google Shape;1330;p21"/>
          <p:cNvSpPr txBox="1"/>
          <p:nvPr/>
        </p:nvSpPr>
        <p:spPr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(N,E)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21"/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of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 connecting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c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w,z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5,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u,z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801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defined by network operator: could always be 1, or inversely related to bandwidth, or inversely related to congestion</a:t>
            </a:r>
            <a:endParaRPr/>
          </a:p>
        </p:txBody>
      </p:sp>
      <p:sp>
        <p:nvSpPr>
          <p:cNvPr id="1332" name="Google Shape;1332;p21"/>
          <p:cNvSpPr txBox="1"/>
          <p:nvPr/>
        </p:nvSpPr>
        <p:spPr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routers = {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 v, w, x, y, z </a:t>
            </a: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333" name="Google Shape;1333;p21"/>
          <p:cNvSpPr txBox="1"/>
          <p:nvPr/>
        </p:nvSpPr>
        <p:spPr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E: </a:t>
            </a: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links =</a:t>
            </a:r>
            <a:r>
              <a:rPr b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u,v), (u,x), (v,x), (v,w), (x,w), (x,y), (w,y), (w,z), (y,z</a:t>
            </a: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2"/>
          <p:cNvSpPr txBox="1"/>
          <p:nvPr>
            <p:ph type="title"/>
          </p:nvPr>
        </p:nvSpPr>
        <p:spPr>
          <a:xfrm>
            <a:off x="838200" y="348585"/>
            <a:ext cx="8320548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1340" name="Google Shape;1340;p2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1" name="Google Shape;1341;p22"/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noFill/>
          <a:ln cap="flat" cmpd="sng" w="25400">
            <a:solidFill>
              <a:srgbClr val="0000A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42" name="Google Shape;1342;p22"/>
          <p:cNvCxnSpPr/>
          <p:nvPr/>
        </p:nvCxnSpPr>
        <p:spPr>
          <a:xfrm rot="10800000">
            <a:off x="235974" y="3441290"/>
            <a:ext cx="11665974" cy="0"/>
          </a:xfrm>
          <a:prstGeom prst="straightConnector1">
            <a:avLst/>
          </a:prstGeom>
          <a:noFill/>
          <a:ln cap="flat" cmpd="sng" w="25400">
            <a:solidFill>
              <a:srgbClr val="0000A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43" name="Google Shape;1343;p22"/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or decentralized information?</a:t>
            </a:r>
            <a:endParaRPr/>
          </a:p>
        </p:txBody>
      </p:sp>
      <p:grpSp>
        <p:nvGrpSpPr>
          <p:cNvPr id="1344" name="Google Shape;1344;p22"/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1345" name="Google Shape;1345;p22"/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22"/>
            <p:cNvSpPr txBox="1"/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1301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global: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routers have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topology, link cost info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“link state”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47" name="Google Shape;1347;p22"/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348" name="Google Shape;1348;p22"/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2"/>
            <p:cNvSpPr txBox="1"/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1301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decentralized: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iterative process of computation, exchange of info with neighbors</a:t>
              </a:r>
              <a:endParaRPr/>
            </a:p>
            <a:p>
              <a:pPr indent="-233362" lvl="0" marL="407988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routers initially only know link costs to attached neighbors</a:t>
              </a:r>
              <a:endParaRPr/>
            </a:p>
            <a:p>
              <a:pPr indent="-233362" lvl="0" marL="407988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“distance vector”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0" name="Google Shape;1350;p22"/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fast do routes change?</a:t>
            </a:r>
            <a:endParaRPr/>
          </a:p>
        </p:txBody>
      </p:sp>
      <p:sp>
        <p:nvSpPr>
          <p:cNvPr id="1351" name="Google Shape;1351;p22"/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2" name="Google Shape;1352;p22"/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353" name="Google Shape;1353;p22"/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22"/>
            <p:cNvSpPr txBox="1"/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7150" lvl="0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r>
                <a:rPr i="1" lang="en-US" sz="2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more quickly</a:t>
              </a:r>
              <a:endParaRPr/>
            </a:p>
            <a:p>
              <a:pPr indent="-233362" lvl="1" marL="34925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periodic updates or in response to link cost changes</a:t>
              </a:r>
              <a:endParaRPr/>
            </a:p>
          </p:txBody>
        </p:sp>
      </p:grpSp>
      <p:grpSp>
        <p:nvGrpSpPr>
          <p:cNvPr id="1355" name="Google Shape;1355;p22"/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1356" name="Google Shape;1356;p22"/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2"/>
            <p:cNvSpPr txBox="1"/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1301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static: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slowly over time</a:t>
              </a:r>
              <a:endParaRPr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8" name="Google Shape;1358;p22"/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22"/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“control plane”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1366" name="Google Shape;13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23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network management, configuration 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NETCONF/YANG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23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Internet Control Message Protocol </a:t>
            </a:r>
            <a:endParaRPr/>
          </a:p>
          <a:p>
            <a:pPr indent="-409575" lvl="0" marL="466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2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4"/>
          <p:cNvSpPr txBox="1"/>
          <p:nvPr>
            <p:ph type="title"/>
          </p:nvPr>
        </p:nvSpPr>
        <p:spPr>
          <a:xfrm>
            <a:off x="838200" y="348585"/>
            <a:ext cx="9839632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link-state routing algorithm</a:t>
            </a:r>
            <a:endParaRPr/>
          </a:p>
        </p:txBody>
      </p:sp>
      <p:sp>
        <p:nvSpPr>
          <p:cNvPr id="1376" name="Google Shape;1376;p2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24"/>
          <p:cNvSpPr txBox="1"/>
          <p:nvPr/>
        </p:nvSpPr>
        <p:spPr>
          <a:xfrm>
            <a:off x="750989" y="1541236"/>
            <a:ext cx="5708805" cy="490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centralized: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topology, link costs known to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accomplished via “link state broadcast”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have same info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least cost paths from one node (“source”) to all other nodes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forwarding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that node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iterative: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iterations, know least cost path to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endParaRPr/>
          </a:p>
        </p:txBody>
      </p:sp>
      <p:grpSp>
        <p:nvGrpSpPr>
          <p:cNvPr id="1378" name="Google Shape;1378;p24"/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1379" name="Google Shape;1379;p24"/>
            <p:cNvSpPr txBox="1"/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73050" lvl="0" marL="403225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aseline="-25000"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x,y</a:t>
              </a:r>
              <a:r>
                <a:rPr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link cost from node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  = ∞ if not direct neighbors</a:t>
              </a:r>
              <a:endParaRPr/>
            </a:p>
            <a:p>
              <a:pPr indent="-273050" lvl="0" marL="403225" marR="0" rtl="0" algn="l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D(v):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current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estimate of cost of least-cost-path from source to destination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  <a:p>
              <a:pPr indent="-273050" lvl="0" marL="403225" marR="0" rtl="0" algn="l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p(v):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predecessor node along path from source to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  <a:p>
              <a:pPr indent="-273050" lvl="0" marL="403225" marR="0" rtl="0" algn="l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N':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 of nodes whose least-cost-path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definitively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known</a:t>
              </a:r>
              <a:endParaRPr/>
            </a:p>
            <a:p>
              <a:pPr indent="-44450" lvl="0" marL="352425" marR="0" rtl="0" algn="l">
                <a:lnSpc>
                  <a:spcPct val="7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4"/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notation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25"/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1388" name="Google Shape;1388;p25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0" name="Google Shape;1390;p25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391" name="Google Shape;1391;p25"/>
          <p:cNvSpPr txBox="1"/>
          <p:nvPr>
            <p:ph type="title"/>
          </p:nvPr>
        </p:nvSpPr>
        <p:spPr>
          <a:xfrm>
            <a:off x="838200" y="348585"/>
            <a:ext cx="9839632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link-state routing algorithm</a:t>
            </a:r>
            <a:endParaRPr/>
          </a:p>
        </p:txBody>
      </p:sp>
      <p:sp>
        <p:nvSpPr>
          <p:cNvPr id="1392" name="Google Shape;1392;p2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25"/>
          <p:cNvSpPr txBox="1"/>
          <p:nvPr/>
        </p:nvSpPr>
        <p:spPr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Initialization:</a:t>
            </a: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N'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{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                          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compute least cost path from u to all other nodes */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for all nodes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    if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knows direct-path-cost only to  direct neighbors    */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        then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D(v) = c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      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but may not be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cost!                                                   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    else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∞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endParaRPr/>
          </a:p>
        </p:txBody>
      </p:sp>
      <p:sp>
        <p:nvSpPr>
          <p:cNvPr id="1394" name="Google Shape;1394;p25"/>
          <p:cNvSpPr txBox="1"/>
          <p:nvPr/>
        </p:nvSpPr>
        <p:spPr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sz="240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15 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until all nodes in N'</a:t>
            </a: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95" name="Google Shape;1395;p25"/>
          <p:cNvSpPr txBox="1"/>
          <p:nvPr/>
        </p:nvSpPr>
        <p:spPr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D(w)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adjacent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D(v) = </a:t>
            </a: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1"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D(v),  D(w) + c</a:t>
            </a:r>
            <a:r>
              <a:rPr b="1" baseline="-25000"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w,v  </a:t>
            </a: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new least-path-cost to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either old least-cost-path to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known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least-cost-path to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plus direct-cost from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6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402" name="Google Shape;1402;p26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03" name="Google Shape;1403;p26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1404" name="Google Shape;1404;p26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1405" name="Google Shape;1405;p26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1406" name="Google Shape;1406;p26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1407" name="Google Shape;1407;p26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1408" name="Google Shape;1408;p26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9" name="Google Shape;1409;p26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410" name="Google Shape;1410;p26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3" name="Google Shape;1413;p26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26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5" name="Google Shape;1415;p26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8" name="Google Shape;1418;p26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26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0" name="Google Shape;1420;p26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3" name="Google Shape;1423;p26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26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5" name="Google Shape;1425;p26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8" name="Google Shape;1428;p26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26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0" name="Google Shape;1430;p26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3" name="Google Shape;1433;p26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26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26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8" name="Google Shape;1438;p26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26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0" name="Google Shape;1440;p26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1" name="Google Shape;1451;p26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452" name="Google Shape;1452;p2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26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4" name="Google Shape;1454;p26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455" name="Google Shape;1455;p26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26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7" name="Google Shape;1457;p26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458" name="Google Shape;1458;p2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26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1460" name="Google Shape;1460;p26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461" name="Google Shape;1461;p26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26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3" name="Google Shape;1463;p26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464" name="Google Shape;1464;p26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6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6" name="Google Shape;1466;p26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467" name="Google Shape;1467;p26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6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1469" name="Google Shape;1469;p26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6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6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6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6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6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6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6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6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6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26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sp>
        <p:nvSpPr>
          <p:cNvPr id="1480" name="Google Shape;1480;p26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grpSp>
        <p:nvGrpSpPr>
          <p:cNvPr id="1481" name="Google Shape;1481;p26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482" name="Google Shape;1482;p26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1483" name="Google Shape;1483;p26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6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6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1486" name="Google Shape;1486;p26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1487" name="Google Shape;1487;p26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88" name="Google Shape;1488;p26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9" name="Google Shape;1489;p26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0" name="Google Shape;1490;p26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1" name="Google Shape;1491;p26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2" name="Google Shape;1492;p26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3" name="Google Shape;1493;p26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494" name="Google Shape;1494;p26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495" name="Google Shape;1495;p26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96" name="Google Shape;1496;p26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497" name="Google Shape;1497;p26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498" name="Google Shape;1498;p26"/>
          <p:cNvSpPr/>
          <p:nvPr/>
        </p:nvSpPr>
        <p:spPr>
          <a:xfrm>
            <a:off x="4413452" y="4056991"/>
            <a:ext cx="616508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(step 0):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 all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if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= c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u,a </a:t>
            </a:r>
            <a:endParaRPr b="0" baseline="-2500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7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505" name="Google Shape;1505;p27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06" name="Google Shape;1506;p27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1507" name="Google Shape;1507;p27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1508" name="Google Shape;1508;p27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1509" name="Google Shape;1509;p27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1510" name="Google Shape;1510;p27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1511" name="Google Shape;1511;p27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27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513" name="Google Shape;1513;p27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grpSp>
        <p:nvGrpSpPr>
          <p:cNvPr id="1514" name="Google Shape;1514;p27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515" name="Google Shape;1515;p27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1516" name="Google Shape;1516;p27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7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7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1519" name="Google Shape;1519;p27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1520" name="Google Shape;1520;p27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521" name="Google Shape;1521;p27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2" name="Google Shape;1522;p27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3" name="Google Shape;1523;p27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4" name="Google Shape;1524;p27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5" name="Google Shape;1525;p27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6" name="Google Shape;1526;p27"/>
          <p:cNvSpPr txBox="1"/>
          <p:nvPr/>
        </p:nvSpPr>
        <p:spPr>
          <a:xfrm>
            <a:off x="5517465" y="3427169"/>
            <a:ext cx="122180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   </a:t>
            </a:r>
            <a:endParaRPr/>
          </a:p>
        </p:txBody>
      </p:sp>
      <p:sp>
        <p:nvSpPr>
          <p:cNvPr id="1527" name="Google Shape;1527;p27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grpSp>
        <p:nvGrpSpPr>
          <p:cNvPr id="1528" name="Google Shape;1528;p27"/>
          <p:cNvGrpSpPr/>
          <p:nvPr/>
        </p:nvGrpSpPr>
        <p:grpSpPr>
          <a:xfrm>
            <a:off x="3119488" y="1277257"/>
            <a:ext cx="4176312" cy="1355408"/>
            <a:chOff x="3119488" y="1277257"/>
            <a:chExt cx="4176312" cy="1355408"/>
          </a:xfrm>
        </p:grpSpPr>
        <p:sp>
          <p:nvSpPr>
            <p:cNvPr id="1529" name="Google Shape;1529;p27"/>
            <p:cNvSpPr/>
            <p:nvPr/>
          </p:nvSpPr>
          <p:spPr>
            <a:xfrm>
              <a:off x="6845203" y="1277257"/>
              <a:ext cx="450597" cy="402666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0" name="Google Shape;1530;p27"/>
            <p:cNvCxnSpPr>
              <a:stCxn id="1529" idx="2"/>
              <a:endCxn id="1531" idx="6"/>
            </p:cNvCxnSpPr>
            <p:nvPr/>
          </p:nvCxnSpPr>
          <p:spPr>
            <a:xfrm flipH="1">
              <a:off x="3421603" y="1478590"/>
              <a:ext cx="3423600" cy="10062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31" name="Google Shape;1531;p27"/>
            <p:cNvSpPr/>
            <p:nvPr/>
          </p:nvSpPr>
          <p:spPr>
            <a:xfrm>
              <a:off x="3119488" y="2337133"/>
              <a:ext cx="302217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2" name="Google Shape;1532;p27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3" name="Google Shape;1533;p27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1534" name="Google Shape;1534;p27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535" name="Google Shape;1535;p27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536" name="Google Shape;1536;p27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37" name="Google Shape;1537;p27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538" name="Google Shape;1538;p27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1539" name="Google Shape;1539;p27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540" name="Google Shape;1540;p27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3" name="Google Shape;1543;p27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27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5" name="Google Shape;1545;p27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8" name="Google Shape;1548;p27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27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0" name="Google Shape;1550;p27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3" name="Google Shape;1553;p27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27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5" name="Google Shape;1555;p27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8" name="Google Shape;1558;p27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27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0" name="Google Shape;1560;p27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3" name="Google Shape;1563;p27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27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5" name="Google Shape;1565;p27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8" name="Google Shape;1568;p27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27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0" name="Google Shape;1570;p27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1" name="Google Shape;1581;p27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582" name="Google Shape;1582;p2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27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4" name="Google Shape;1584;p27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585" name="Google Shape;1585;p2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27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27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588" name="Google Shape;1588;p2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27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7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3" name="Google Shape;1593;p27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594" name="Google Shape;1594;p2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7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27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597" name="Google Shape;1597;p2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7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1599" name="Google Shape;1599;p27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7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7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7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7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7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7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7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7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7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09" name="Google Shape;1609;p27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28"/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16" name="Google Shape;1616;p28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8" name="Google Shape;1618;p28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619" name="Google Shape;1619;p28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620" name="Google Shape;1620;p28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21" name="Google Shape;1621;p28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1622" name="Google Shape;1622;p28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1623" name="Google Shape;1623;p28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1624" name="Google Shape;1624;p28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1625" name="Google Shape;1625;p28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1626" name="Google Shape;1626;p28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28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sp>
        <p:nvSpPr>
          <p:cNvPr id="1628" name="Google Shape;1628;p28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grpSp>
        <p:nvGrpSpPr>
          <p:cNvPr id="1629" name="Google Shape;1629;p28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630" name="Google Shape;1630;p28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1631" name="Google Shape;1631;p28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1634" name="Google Shape;1634;p28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1635" name="Google Shape;1635;p28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636" name="Google Shape;1636;p28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7" name="Google Shape;1637;p28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8" name="Google Shape;1638;p28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9" name="Google Shape;1639;p28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0" name="Google Shape;1640;p28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1" name="Google Shape;1641;p28"/>
          <p:cNvSpPr txBox="1"/>
          <p:nvPr/>
        </p:nvSpPr>
        <p:spPr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   </a:t>
            </a:r>
            <a:endParaRPr/>
          </a:p>
        </p:txBody>
      </p:sp>
      <p:sp>
        <p:nvSpPr>
          <p:cNvPr id="1642" name="Google Shape;1642;p28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1643" name="Google Shape;1643;p28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4" name="Google Shape;1644;p28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1645" name="Google Shape;1645;p28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646" name="Google Shape;1646;p28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647" name="Google Shape;1647;p28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648" name="Google Shape;1648;p28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649" name="Google Shape;1649;p28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1650" name="Google Shape;1650;p28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651" name="Google Shape;1651;p28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4" name="Google Shape;1654;p28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28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6" name="Google Shape;1656;p28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9" name="Google Shape;1659;p28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28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1" name="Google Shape;1661;p28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4" name="Google Shape;1664;p28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28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6" name="Google Shape;1666;p28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9" name="Google Shape;1669;p28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28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1" name="Google Shape;1671;p28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4" name="Google Shape;1674;p28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28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Google Shape;1676;p28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9" name="Google Shape;1679;p28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28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1" name="Google Shape;1681;p28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2" name="Google Shape;1692;p28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693" name="Google Shape;1693;p2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28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5" name="Google Shape;1695;p28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696" name="Google Shape;1696;p2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2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8" name="Google Shape;1698;p28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699" name="Google Shape;1699;p2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28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1701" name="Google Shape;1701;p28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702" name="Google Shape;1702;p28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28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4" name="Google Shape;1704;p28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705" name="Google Shape;1705;p2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2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7" name="Google Shape;1707;p28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708" name="Google Shape;1708;p2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8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1710" name="Google Shape;1710;p28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8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8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8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8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8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0" name="Google Shape;1720;p28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1" name="Google Shape;1721;p28"/>
          <p:cNvSpPr txBox="1"/>
          <p:nvPr/>
        </p:nvSpPr>
        <p:spPr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Calibri"/>
              <a:buNone/>
            </a:pP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b="1" i="0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b="1" baseline="-25000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grpSp>
        <p:nvGrpSpPr>
          <p:cNvPr id="1722" name="Google Shape;1722;p28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723" name="Google Shape;1723;p28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8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grpSp>
        <p:nvGrpSpPr>
          <p:cNvPr id="1727" name="Google Shape;1727;p28"/>
          <p:cNvGrpSpPr/>
          <p:nvPr/>
        </p:nvGrpSpPr>
        <p:grpSpPr>
          <a:xfrm>
            <a:off x="6514034" y="5634994"/>
            <a:ext cx="5187639" cy="1034693"/>
            <a:chOff x="4625273" y="5620004"/>
            <a:chExt cx="5187639" cy="1034693"/>
          </a:xfrm>
        </p:grpSpPr>
        <p:sp>
          <p:nvSpPr>
            <p:cNvPr id="1728" name="Google Shape;1728;p28"/>
            <p:cNvSpPr/>
            <p:nvPr/>
          </p:nvSpPr>
          <p:spPr>
            <a:xfrm>
              <a:off x="4661941" y="5696262"/>
              <a:ext cx="5066675" cy="92939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8"/>
            <p:cNvSpPr txBox="1"/>
            <p:nvPr/>
          </p:nvSpPr>
          <p:spPr>
            <a:xfrm>
              <a:off x="4667745" y="5620004"/>
              <a:ext cx="49471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D(v) = min ( D(v), D(x) + c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x,v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= min(2, 1+2) = 2 </a:t>
              </a:r>
              <a:endParaRPr/>
            </a:p>
          </p:txBody>
        </p:sp>
        <p:sp>
          <p:nvSpPr>
            <p:cNvPr id="1730" name="Google Shape;1730;p28"/>
            <p:cNvSpPr txBox="1"/>
            <p:nvPr/>
          </p:nvSpPr>
          <p:spPr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D(w) = min ( D(w), D(x) + c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x,w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= min (5, 1+3) = 4 </a:t>
              </a:r>
              <a:endParaRPr/>
            </a:p>
          </p:txBody>
        </p:sp>
        <p:sp>
          <p:nvSpPr>
            <p:cNvPr id="1731" name="Google Shape;1731;p28"/>
            <p:cNvSpPr txBox="1"/>
            <p:nvPr/>
          </p:nvSpPr>
          <p:spPr>
            <a:xfrm>
              <a:off x="4702721" y="6254587"/>
              <a:ext cx="50777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D(y) = min ( D(y), D(x) + c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x,y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= min(inf,1+1) = 2  </a:t>
              </a:r>
              <a:endParaRPr/>
            </a:p>
          </p:txBody>
        </p:sp>
      </p:grpSp>
      <p:grpSp>
        <p:nvGrpSpPr>
          <p:cNvPr id="1732" name="Google Shape;1732;p28"/>
          <p:cNvGrpSpPr/>
          <p:nvPr/>
        </p:nvGrpSpPr>
        <p:grpSpPr>
          <a:xfrm>
            <a:off x="11325192" y="5891134"/>
            <a:ext cx="706683" cy="802632"/>
            <a:chOff x="11325192" y="5891134"/>
            <a:chExt cx="706683" cy="802632"/>
          </a:xfrm>
        </p:grpSpPr>
        <p:pic>
          <p:nvPicPr>
            <p:cNvPr descr="A picture containing object, drawing, room, lamp&#10;&#10;Description automatically generated" id="1733" name="Google Shape;173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object, drawing, room, lamp&#10;&#10;Description automatically generated" id="1734" name="Google Shape;173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9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741" name="Google Shape;1741;p29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42" name="Google Shape;1742;p29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1743" name="Google Shape;1743;p29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1744" name="Google Shape;1744;p29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1745" name="Google Shape;1745;p29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1746" name="Google Shape;1746;p29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1747" name="Google Shape;1747;p29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8" name="Google Shape;1748;p29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),p(w)</a:t>
            </a:r>
            <a:endParaRPr/>
          </a:p>
        </p:txBody>
      </p:sp>
      <p:sp>
        <p:nvSpPr>
          <p:cNvPr id="1749" name="Google Shape;1749;p29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grpSp>
        <p:nvGrpSpPr>
          <p:cNvPr id="1750" name="Google Shape;1750;p29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751" name="Google Shape;1751;p29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1752" name="Google Shape;1752;p29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9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9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1755" name="Google Shape;1755;p29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1756" name="Google Shape;1756;p29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57" name="Google Shape;1757;p29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8" name="Google Shape;1758;p29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9" name="Google Shape;1759;p29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0" name="Google Shape;1760;p29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1" name="Google Shape;1761;p29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2" name="Google Shape;1762;p29"/>
          <p:cNvSpPr txBox="1"/>
          <p:nvPr/>
        </p:nvSpPr>
        <p:spPr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1763" name="Google Shape;1763;p29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1764" name="Google Shape;1764;p29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5" name="Google Shape;1765;p29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1766" name="Google Shape;1766;p29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767" name="Google Shape;1767;p29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768" name="Google Shape;1768;p29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69" name="Google Shape;1769;p29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770" name="Google Shape;1770;p29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1771" name="Google Shape;1771;p29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772" name="Google Shape;1772;p29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5" name="Google Shape;1775;p29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29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7" name="Google Shape;1777;p29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0" name="Google Shape;1780;p29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1" name="Google Shape;1781;p29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2" name="Google Shape;1782;p29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5" name="Google Shape;1785;p29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6" name="Google Shape;1786;p29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7" name="Google Shape;1787;p29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0" name="Google Shape;1790;p29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1" name="Google Shape;1791;p29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2" name="Google Shape;1792;p29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5" name="Google Shape;1795;p29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29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7" name="Google Shape;1797;p29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0" name="Google Shape;1800;p29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29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2" name="Google Shape;1802;p29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3" name="Google Shape;1813;p29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814" name="Google Shape;1814;p29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9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6" name="Google Shape;1816;p29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817" name="Google Shape;1817;p2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9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9" name="Google Shape;1819;p29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820" name="Google Shape;1820;p29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9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1822" name="Google Shape;1822;p29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823" name="Google Shape;1823;p29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9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5" name="Google Shape;1825;p29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826" name="Google Shape;1826;p2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9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8" name="Google Shape;1828;p29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29" name="Google Shape;1829;p2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9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1831" name="Google Shape;1831;p29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9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9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9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9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9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9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9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9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9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41" name="Google Shape;1841;p29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2" name="Google Shape;1842;p29"/>
          <p:cNvSpPr txBox="1"/>
          <p:nvPr/>
        </p:nvSpPr>
        <p:spPr>
          <a:xfrm>
            <a:off x="9564285" y="2301914"/>
            <a:ext cx="378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29"/>
          <p:cNvSpPr txBox="1"/>
          <p:nvPr/>
        </p:nvSpPr>
        <p:spPr>
          <a:xfrm>
            <a:off x="8206722" y="2260378"/>
            <a:ext cx="526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2,x</a:t>
            </a:r>
            <a:endParaRPr/>
          </a:p>
        </p:txBody>
      </p:sp>
      <p:sp>
        <p:nvSpPr>
          <p:cNvPr id="1844" name="Google Shape;1844;p29"/>
          <p:cNvSpPr txBox="1"/>
          <p:nvPr/>
        </p:nvSpPr>
        <p:spPr>
          <a:xfrm>
            <a:off x="5566247" y="2271953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</p:txBody>
      </p:sp>
      <p:sp>
        <p:nvSpPr>
          <p:cNvPr id="1845" name="Google Shape;1845;p29"/>
          <p:cNvSpPr txBox="1"/>
          <p:nvPr/>
        </p:nvSpPr>
        <p:spPr>
          <a:xfrm>
            <a:off x="4263633" y="2255616"/>
            <a:ext cx="5405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</p:txBody>
      </p:sp>
      <p:grpSp>
        <p:nvGrpSpPr>
          <p:cNvPr id="1846" name="Google Shape;1846;p29"/>
          <p:cNvGrpSpPr/>
          <p:nvPr/>
        </p:nvGrpSpPr>
        <p:grpSpPr>
          <a:xfrm>
            <a:off x="3117557" y="1351723"/>
            <a:ext cx="5481203" cy="1572238"/>
            <a:chOff x="-1091379" y="187714"/>
            <a:chExt cx="5481203" cy="1572238"/>
          </a:xfrm>
        </p:grpSpPr>
        <p:sp>
          <p:nvSpPr>
            <p:cNvPr id="1847" name="Google Shape;1847;p29"/>
            <p:cNvSpPr/>
            <p:nvPr/>
          </p:nvSpPr>
          <p:spPr>
            <a:xfrm>
              <a:off x="4024279" y="187714"/>
              <a:ext cx="365545" cy="336679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8" name="Google Shape;1848;p29"/>
            <p:cNvCxnSpPr>
              <a:stCxn id="1847" idx="2"/>
              <a:endCxn id="1849" idx="6"/>
            </p:cNvCxnSpPr>
            <p:nvPr/>
          </p:nvCxnSpPr>
          <p:spPr>
            <a:xfrm flipH="1">
              <a:off x="-789221" y="356054"/>
              <a:ext cx="4813500" cy="12561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49" name="Google Shape;1849;p29"/>
            <p:cNvSpPr/>
            <p:nvPr/>
          </p:nvSpPr>
          <p:spPr>
            <a:xfrm>
              <a:off x="-1091379" y="1464420"/>
              <a:ext cx="302217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0" name="Google Shape;1850;p29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1" name="Google Shape;1851;p29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cxnSp>
        <p:nvCxnSpPr>
          <p:cNvPr id="1852" name="Google Shape;1852;p29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30"/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859" name="Google Shape;1859;p30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1" name="Google Shape;1861;p30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62" name="Google Shape;1862;p30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863" name="Google Shape;1863;p30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64" name="Google Shape;1864;p30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1865" name="Google Shape;1865;p30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1866" name="Google Shape;1866;p30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1867" name="Google Shape;1867;p30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1868" name="Google Shape;1868;p30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1869" name="Google Shape;1869;p30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0" name="Google Shape;1870;p30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grpSp>
        <p:nvGrpSpPr>
          <p:cNvPr id="1871" name="Google Shape;1871;p30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872" name="Google Shape;1872;p30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1873" name="Google Shape;1873;p30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0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0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1876" name="Google Shape;1876;p30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1877" name="Google Shape;1877;p30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878" name="Google Shape;1878;p30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9" name="Google Shape;1879;p30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0" name="Google Shape;1880;p30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1" name="Google Shape;1881;p30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2" name="Google Shape;1882;p30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3" name="Google Shape;1883;p30"/>
          <p:cNvSpPr txBox="1"/>
          <p:nvPr/>
        </p:nvSpPr>
        <p:spPr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1884" name="Google Shape;1884;p30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1885" name="Google Shape;1885;p30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6" name="Google Shape;1886;p30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1887" name="Google Shape;1887;p30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888" name="Google Shape;1888;p30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889" name="Google Shape;1889;p30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890" name="Google Shape;1890;p30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891" name="Google Shape;1891;p30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1892" name="Google Shape;1892;p30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893" name="Google Shape;1893;p30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6" name="Google Shape;1896;p30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7" name="Google Shape;1897;p30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8" name="Google Shape;1898;p30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1" name="Google Shape;1901;p30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30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3" name="Google Shape;1903;p30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6" name="Google Shape;1906;p30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30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8" name="Google Shape;1908;p30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1" name="Google Shape;1911;p30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30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3" name="Google Shape;1913;p30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6" name="Google Shape;1916;p30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30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8" name="Google Shape;1918;p30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1" name="Google Shape;1921;p30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30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3" name="Google Shape;1923;p30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4" name="Google Shape;1934;p30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35" name="Google Shape;1935;p3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30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7" name="Google Shape;1937;p30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38" name="Google Shape;1938;p30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30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0" name="Google Shape;1940;p30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1" name="Google Shape;1941;p3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30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1943" name="Google Shape;1943;p30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44" name="Google Shape;1944;p30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30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6" name="Google Shape;1946;p30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47" name="Google Shape;1947;p30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30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9" name="Google Shape;1949;p30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950" name="Google Shape;1950;p30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30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1952" name="Google Shape;1952;p30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0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0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0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0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0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0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0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0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0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2" name="Google Shape;1962;p30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63" name="Google Shape;1963;p30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964" name="Google Shape;1964;p30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0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1966" name="Google Shape;1966;p30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1967" name="Google Shape;1967;p30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1968" name="Google Shape;1968;p30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9" name="Google Shape;1969;p30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sp>
        <p:nvSpPr>
          <p:cNvPr id="1970" name="Google Shape;1970;p30"/>
          <p:cNvSpPr txBox="1"/>
          <p:nvPr/>
        </p:nvSpPr>
        <p:spPr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Calibri"/>
              <a:buNone/>
            </a:pP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b="1" i="0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b="1" baseline="-25000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grpSp>
        <p:nvGrpSpPr>
          <p:cNvPr id="1971" name="Google Shape;1971;p30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972" name="Google Shape;1972;p30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1973" name="Google Shape;1973;p30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1974" name="Google Shape;1974;p30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grpSp>
        <p:nvGrpSpPr>
          <p:cNvPr id="1975" name="Google Shape;1975;p30"/>
          <p:cNvGrpSpPr/>
          <p:nvPr/>
        </p:nvGrpSpPr>
        <p:grpSpPr>
          <a:xfrm>
            <a:off x="6497409" y="5402237"/>
            <a:ext cx="5187639" cy="1034693"/>
            <a:chOff x="4625273" y="5620004"/>
            <a:chExt cx="5187639" cy="1034693"/>
          </a:xfrm>
        </p:grpSpPr>
        <p:sp>
          <p:nvSpPr>
            <p:cNvPr id="1976" name="Google Shape;1976;p30"/>
            <p:cNvSpPr/>
            <p:nvPr/>
          </p:nvSpPr>
          <p:spPr>
            <a:xfrm>
              <a:off x="4661941" y="5934396"/>
              <a:ext cx="5066675" cy="69125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0"/>
            <p:cNvSpPr txBox="1"/>
            <p:nvPr/>
          </p:nvSpPr>
          <p:spPr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1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0"/>
            <p:cNvSpPr txBox="1"/>
            <p:nvPr/>
          </p:nvSpPr>
          <p:spPr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D(w) = min ( D(w), D(y) + </a:t>
              </a:r>
              <a:r>
                <a:rPr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aseline="-25000" i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baseline="-2500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,w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= min (4, 2+1) = 3 </a:t>
              </a:r>
              <a:endParaRPr/>
            </a:p>
          </p:txBody>
        </p:sp>
        <p:sp>
          <p:nvSpPr>
            <p:cNvPr id="1979" name="Google Shape;1979;p30"/>
            <p:cNvSpPr txBox="1"/>
            <p:nvPr/>
          </p:nvSpPr>
          <p:spPr>
            <a:xfrm>
              <a:off x="4702721" y="6254587"/>
              <a:ext cx="50437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D(z) = min ( D(z), D(y) + c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y,z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= min(inf,2+2) = 4  </a:t>
              </a:r>
              <a:endParaRPr/>
            </a:p>
          </p:txBody>
        </p:sp>
      </p:grpSp>
      <p:grpSp>
        <p:nvGrpSpPr>
          <p:cNvPr id="1980" name="Google Shape;1980;p30"/>
          <p:cNvGrpSpPr/>
          <p:nvPr/>
        </p:nvGrpSpPr>
        <p:grpSpPr>
          <a:xfrm>
            <a:off x="11325192" y="5675005"/>
            <a:ext cx="706683" cy="802632"/>
            <a:chOff x="11325192" y="5891134"/>
            <a:chExt cx="706683" cy="802632"/>
          </a:xfrm>
        </p:grpSpPr>
        <p:pic>
          <p:nvPicPr>
            <p:cNvPr descr="A picture containing object, drawing, room, lamp&#10;&#10;Description automatically generated" id="1981" name="Google Shape;198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object, drawing, room, lamp&#10;&#10;Description automatically generated" id="1982" name="Google Shape;198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83" name="Google Shape;1983;p30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Network layer control plane: our goals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838200" y="1572572"/>
            <a:ext cx="5181600" cy="4698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2725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understand principles behind network control plane: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traditional routing algorithms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SDN controllers</a:t>
            </a:r>
            <a:endParaRPr/>
          </a:p>
          <a:p>
            <a:pPr indent="0" lvl="0" marL="130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6304934" y="1602070"/>
            <a:ext cx="55843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31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990" name="Google Shape;1990;p31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991" name="Google Shape;1991;p31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1992" name="Google Shape;1992;p31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1993" name="Google Shape;1993;p31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1994" name="Google Shape;1994;p31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1995" name="Google Shape;1995;p31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1996" name="Google Shape;1996;p31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7" name="Google Shape;1997;p31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grpSp>
        <p:nvGrpSpPr>
          <p:cNvPr id="1998" name="Google Shape;1998;p31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999" name="Google Shape;1999;p31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2000" name="Google Shape;2000;p31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1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1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2003" name="Google Shape;2003;p31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004" name="Google Shape;2004;p31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005" name="Google Shape;2005;p31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6" name="Google Shape;2006;p31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7" name="Google Shape;2007;p31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8" name="Google Shape;2008;p31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9" name="Google Shape;2009;p31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0" name="Google Shape;2010;p31"/>
          <p:cNvSpPr txBox="1"/>
          <p:nvPr/>
        </p:nvSpPr>
        <p:spPr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2011" name="Google Shape;2011;p31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2012" name="Google Shape;2012;p31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3" name="Google Shape;2013;p31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2014" name="Google Shape;2014;p31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015" name="Google Shape;2015;p31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016" name="Google Shape;2016;p31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017" name="Google Shape;2017;p31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018" name="Google Shape;2018;p31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2019" name="Google Shape;2019;p31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020" name="Google Shape;2020;p31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3" name="Google Shape;2023;p31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4" name="Google Shape;2024;p31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5" name="Google Shape;2025;p31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8" name="Google Shape;2028;p31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31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0" name="Google Shape;2030;p31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3" name="Google Shape;2033;p31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4" name="Google Shape;2034;p31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5" name="Google Shape;2035;p31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8" name="Google Shape;2038;p31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31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0" name="Google Shape;2040;p31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3" name="Google Shape;2043;p31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31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5" name="Google Shape;2045;p31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8" name="Google Shape;2048;p31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9" name="Google Shape;2049;p31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0" name="Google Shape;2050;p31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1" name="Google Shape;2061;p31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062" name="Google Shape;2062;p3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31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4" name="Google Shape;2064;p31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065" name="Google Shape;2065;p3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3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7" name="Google Shape;2067;p31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2068" name="Google Shape;2068;p3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31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070" name="Google Shape;2070;p31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2071" name="Google Shape;2071;p31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31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3" name="Google Shape;2073;p31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2074" name="Google Shape;2074;p3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3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6" name="Google Shape;2076;p31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2077" name="Google Shape;2077;p3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31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079" name="Google Shape;2079;p31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1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1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1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1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1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1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1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1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1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9" name="Google Shape;2089;p31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90" name="Google Shape;2090;p31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2091" name="Google Shape;2091;p31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1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2093" name="Google Shape;2093;p31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2094" name="Google Shape;2094;p31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095" name="Google Shape;2095;p31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6" name="Google Shape;2096;p31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grpSp>
        <p:nvGrpSpPr>
          <p:cNvPr id="2097" name="Google Shape;2097;p31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2098" name="Google Shape;2098;p31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099" name="Google Shape;2099;p31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2100" name="Google Shape;2100;p31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grpSp>
        <p:nvGrpSpPr>
          <p:cNvPr id="2101" name="Google Shape;2101;p31"/>
          <p:cNvGrpSpPr/>
          <p:nvPr/>
        </p:nvGrpSpPr>
        <p:grpSpPr>
          <a:xfrm>
            <a:off x="3109189" y="1355510"/>
            <a:ext cx="1542110" cy="1873826"/>
            <a:chOff x="3109189" y="1355510"/>
            <a:chExt cx="1542110" cy="1873826"/>
          </a:xfrm>
        </p:grpSpPr>
        <p:sp>
          <p:nvSpPr>
            <p:cNvPr id="2102" name="Google Shape;2102;p31"/>
            <p:cNvSpPr/>
            <p:nvPr/>
          </p:nvSpPr>
          <p:spPr>
            <a:xfrm>
              <a:off x="4336203" y="1355510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3" name="Google Shape;2103;p31"/>
            <p:cNvCxnSpPr>
              <a:stCxn id="2102" idx="2"/>
              <a:endCxn id="2104" idx="6"/>
            </p:cNvCxnSpPr>
            <p:nvPr/>
          </p:nvCxnSpPr>
          <p:spPr>
            <a:xfrm flipH="1">
              <a:off x="3411303" y="1503276"/>
              <a:ext cx="924900" cy="15783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04" name="Google Shape;2104;p31"/>
            <p:cNvSpPr/>
            <p:nvPr/>
          </p:nvSpPr>
          <p:spPr>
            <a:xfrm>
              <a:off x="3109189" y="2933804"/>
              <a:ext cx="302217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5" name="Google Shape;2105;p31"/>
          <p:cNvSpPr/>
          <p:nvPr/>
        </p:nvSpPr>
        <p:spPr>
          <a:xfrm>
            <a:off x="4252576" y="260815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6" name="Google Shape;2106;p31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</p:txBody>
      </p:sp>
      <p:cxnSp>
        <p:nvCxnSpPr>
          <p:cNvPr id="2107" name="Google Shape;2107;p31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8" name="Google Shape;2108;p31"/>
          <p:cNvCxnSpPr/>
          <p:nvPr/>
        </p:nvCxnSpPr>
        <p:spPr>
          <a:xfrm flipH="1" rot="10800000">
            <a:off x="1137745" y="5040040"/>
            <a:ext cx="502342" cy="281976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2"/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115" name="Google Shape;2115;p32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7" name="Google Shape;2117;p32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118" name="Google Shape;2118;p32"/>
          <p:cNvSpPr txBox="1"/>
          <p:nvPr/>
        </p:nvSpPr>
        <p:spPr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Calibri"/>
              <a:buNone/>
            </a:pP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b="1" i="0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b="1" baseline="-25000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grpSp>
        <p:nvGrpSpPr>
          <p:cNvPr id="2119" name="Google Shape;2119;p32"/>
          <p:cNvGrpSpPr/>
          <p:nvPr/>
        </p:nvGrpSpPr>
        <p:grpSpPr>
          <a:xfrm>
            <a:off x="6497409" y="5402237"/>
            <a:ext cx="5183535" cy="749181"/>
            <a:chOff x="4625273" y="5620004"/>
            <a:chExt cx="5183535" cy="749181"/>
          </a:xfrm>
        </p:grpSpPr>
        <p:sp>
          <p:nvSpPr>
            <p:cNvPr id="2120" name="Google Shape;2120;p32"/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2"/>
            <p:cNvSpPr txBox="1"/>
            <p:nvPr/>
          </p:nvSpPr>
          <p:spPr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1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2"/>
            <p:cNvSpPr txBox="1"/>
            <p:nvPr/>
          </p:nvSpPr>
          <p:spPr>
            <a:xfrm>
              <a:off x="4625273" y="5937296"/>
              <a:ext cx="518353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D(w) = min ( D(w), D(v) + c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v,w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= min (3, 2+3) = 3 </a:t>
              </a:r>
              <a:endParaRPr/>
            </a:p>
          </p:txBody>
        </p:sp>
      </p:grpSp>
      <p:sp>
        <p:nvSpPr>
          <p:cNvPr id="2123" name="Google Shape;2123;p32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2124" name="Google Shape;2124;p32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125" name="Google Shape;2125;p32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2126" name="Google Shape;2126;p32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2127" name="Google Shape;2127;p32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2128" name="Google Shape;2128;p32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2129" name="Google Shape;2129;p32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2130" name="Google Shape;2130;p32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1" name="Google Shape;2131;p32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grpSp>
        <p:nvGrpSpPr>
          <p:cNvPr id="2132" name="Google Shape;2132;p32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133" name="Google Shape;2133;p32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2134" name="Google Shape;2134;p32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2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2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2137" name="Google Shape;2137;p32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138" name="Google Shape;2138;p32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139" name="Google Shape;2139;p32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0" name="Google Shape;2140;p32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1" name="Google Shape;2141;p32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2" name="Google Shape;2142;p32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3" name="Google Shape;2143;p32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4" name="Google Shape;2144;p32"/>
          <p:cNvSpPr txBox="1"/>
          <p:nvPr/>
        </p:nvSpPr>
        <p:spPr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2145" name="Google Shape;2145;p32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2146" name="Google Shape;2146;p32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7" name="Google Shape;2147;p32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2148" name="Google Shape;2148;p32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149" name="Google Shape;2149;p32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150" name="Google Shape;2150;p32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151" name="Google Shape;2151;p32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152" name="Google Shape;2152;p32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2153" name="Google Shape;2153;p32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154" name="Google Shape;2154;p32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7" name="Google Shape;2157;p32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32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9" name="Google Shape;2159;p32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2" name="Google Shape;2162;p32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32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4" name="Google Shape;2164;p32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7" name="Google Shape;2167;p32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8" name="Google Shape;2168;p32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9" name="Google Shape;2169;p32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2" name="Google Shape;2172;p32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3" name="Google Shape;2173;p32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4" name="Google Shape;2174;p32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7" name="Google Shape;2177;p32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Google Shape;2178;p32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9" name="Google Shape;2179;p32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2" name="Google Shape;2182;p32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32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4" name="Google Shape;2184;p32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5" name="Google Shape;2195;p32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196" name="Google Shape;2196;p32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32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8" name="Google Shape;2198;p32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199" name="Google Shape;2199;p32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32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32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204" name="Google Shape;2204;p32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2205" name="Google Shape;2205;p32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32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7" name="Google Shape;2207;p32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2208" name="Google Shape;2208;p32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32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2211" name="Google Shape;2211;p32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32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213" name="Google Shape;2213;p32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2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2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2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2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2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2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2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2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2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23" name="Google Shape;2223;p32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24" name="Google Shape;2224;p32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2225" name="Google Shape;2225;p32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2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2227" name="Google Shape;2227;p32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2228" name="Google Shape;2228;p32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229" name="Google Shape;2229;p32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0" name="Google Shape;2230;p32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grpSp>
        <p:nvGrpSpPr>
          <p:cNvPr id="2231" name="Google Shape;2231;p32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2232" name="Google Shape;2232;p32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233" name="Google Shape;2233;p32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2234" name="Google Shape;2234;p32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235" name="Google Shape;2235;p32"/>
          <p:cNvSpPr/>
          <p:nvPr/>
        </p:nvSpPr>
        <p:spPr>
          <a:xfrm>
            <a:off x="4252576" y="260815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6" name="Google Shape;2236;p32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</p:txBody>
      </p:sp>
      <p:cxnSp>
        <p:nvCxnSpPr>
          <p:cNvPr id="2237" name="Google Shape;2237;p32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38" name="Google Shape;2238;p32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239" name="Google Shape;2239;p32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240" name="Google Shape;2240;p32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</p:grpSp>
      <p:cxnSp>
        <p:nvCxnSpPr>
          <p:cNvPr id="2241" name="Google Shape;2241;p32"/>
          <p:cNvCxnSpPr/>
          <p:nvPr/>
        </p:nvCxnSpPr>
        <p:spPr>
          <a:xfrm flipH="1" rot="10800000">
            <a:off x="1170996" y="5023414"/>
            <a:ext cx="502342" cy="281976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33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2248" name="Google Shape;2248;p33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249" name="Google Shape;2249;p33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2250" name="Google Shape;2250;p33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2251" name="Google Shape;2251;p33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2252" name="Google Shape;2252;p33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2253" name="Google Shape;2253;p33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2254" name="Google Shape;2254;p33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5" name="Google Shape;2255;p33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),p(w)</a:t>
            </a:r>
            <a:endParaRPr/>
          </a:p>
        </p:txBody>
      </p:sp>
      <p:grpSp>
        <p:nvGrpSpPr>
          <p:cNvPr id="2256" name="Google Shape;2256;p33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257" name="Google Shape;2257;p33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2258" name="Google Shape;2258;p33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33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3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2261" name="Google Shape;2261;p33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262" name="Google Shape;2262;p33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263" name="Google Shape;2263;p33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4" name="Google Shape;2264;p33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5" name="Google Shape;2265;p33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6" name="Google Shape;2266;p33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7" name="Google Shape;2267;p33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8" name="Google Shape;2268;p33"/>
          <p:cNvSpPr txBox="1"/>
          <p:nvPr/>
        </p:nvSpPr>
        <p:spPr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2269" name="Google Shape;2269;p33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2270" name="Google Shape;2270;p33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1" name="Google Shape;2271;p33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2272" name="Google Shape;2272;p33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273" name="Google Shape;2273;p33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274" name="Google Shape;2274;p33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75" name="Google Shape;2275;p33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276" name="Google Shape;2276;p33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2277" name="Google Shape;2277;p33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278" name="Google Shape;2278;p33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3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1" name="Google Shape;2281;p33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33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3" name="Google Shape;2283;p33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3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6" name="Google Shape;2286;p33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7" name="Google Shape;2287;p33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8" name="Google Shape;2288;p33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3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3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1" name="Google Shape;2291;p33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33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3" name="Google Shape;2293;p33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3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3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6" name="Google Shape;2296;p33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7" name="Google Shape;2297;p33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8" name="Google Shape;2298;p33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3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3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1" name="Google Shape;2301;p33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2" name="Google Shape;2302;p33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3" name="Google Shape;2303;p33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6" name="Google Shape;2306;p33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Google Shape;2307;p33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8" name="Google Shape;2308;p33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9" name="Google Shape;2319;p33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320" name="Google Shape;2320;p33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33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2" name="Google Shape;2322;p33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323" name="Google Shape;2323;p33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33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5" name="Google Shape;2325;p33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2326" name="Google Shape;2326;p33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33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328" name="Google Shape;2328;p33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2329" name="Google Shape;2329;p33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33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1" name="Google Shape;2331;p33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2332" name="Google Shape;2332;p33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33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4" name="Google Shape;2334;p33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2335" name="Google Shape;2335;p33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33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337" name="Google Shape;2337;p33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3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3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3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3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3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3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3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3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3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47" name="Google Shape;2347;p33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348" name="Google Shape;2348;p33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2349" name="Google Shape;2349;p33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3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2351" name="Google Shape;2351;p33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2352" name="Google Shape;2352;p33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353" name="Google Shape;2353;p33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4" name="Google Shape;2354;p33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grpSp>
        <p:nvGrpSpPr>
          <p:cNvPr id="2355" name="Google Shape;2355;p33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2356" name="Google Shape;2356;p33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357" name="Google Shape;2357;p33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2358" name="Google Shape;2358;p33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359" name="Google Shape;2359;p33"/>
          <p:cNvSpPr/>
          <p:nvPr/>
        </p:nvSpPr>
        <p:spPr>
          <a:xfrm>
            <a:off x="4252576" y="260815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0" name="Google Shape;2360;p33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</p:txBody>
      </p:sp>
      <p:cxnSp>
        <p:nvCxnSpPr>
          <p:cNvPr id="2361" name="Google Shape;2361;p33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362" name="Google Shape;2362;p33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363" name="Google Shape;2363;p33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364" name="Google Shape;2364;p33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</p:grpSp>
      <p:cxnSp>
        <p:nvCxnSpPr>
          <p:cNvPr id="2365" name="Google Shape;2365;p33"/>
          <p:cNvCxnSpPr/>
          <p:nvPr/>
        </p:nvCxnSpPr>
        <p:spPr>
          <a:xfrm flipH="1" rot="10800000">
            <a:off x="1170996" y="5023414"/>
            <a:ext cx="502342" cy="281976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366" name="Google Shape;2366;p33"/>
          <p:cNvGrpSpPr/>
          <p:nvPr/>
        </p:nvGrpSpPr>
        <p:grpSpPr>
          <a:xfrm>
            <a:off x="3082834" y="1345224"/>
            <a:ext cx="2890824" cy="2192195"/>
            <a:chOff x="1559224" y="-432243"/>
            <a:chExt cx="2890824" cy="2192195"/>
          </a:xfrm>
        </p:grpSpPr>
        <p:sp>
          <p:nvSpPr>
            <p:cNvPr id="2367" name="Google Shape;2367;p33"/>
            <p:cNvSpPr/>
            <p:nvPr/>
          </p:nvSpPr>
          <p:spPr>
            <a:xfrm>
              <a:off x="4134952" y="-432243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68" name="Google Shape;2368;p33"/>
            <p:cNvCxnSpPr>
              <a:stCxn id="2367" idx="2"/>
              <a:endCxn id="2369" idx="6"/>
            </p:cNvCxnSpPr>
            <p:nvPr/>
          </p:nvCxnSpPr>
          <p:spPr>
            <a:xfrm flipH="1">
              <a:off x="1861552" y="-284477"/>
              <a:ext cx="2273400" cy="18966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69" name="Google Shape;2369;p33"/>
            <p:cNvSpPr/>
            <p:nvPr/>
          </p:nvSpPr>
          <p:spPr>
            <a:xfrm>
              <a:off x="1559224" y="1464420"/>
              <a:ext cx="302217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0" name="Google Shape;2370;p33"/>
          <p:cNvSpPr/>
          <p:nvPr/>
        </p:nvSpPr>
        <p:spPr>
          <a:xfrm>
            <a:off x="5545236" y="2930322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1" name="Google Shape;2371;p33"/>
          <p:cNvSpPr txBox="1"/>
          <p:nvPr/>
        </p:nvSpPr>
        <p:spPr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/>
          </a:p>
        </p:txBody>
      </p:sp>
      <p:cxnSp>
        <p:nvCxnSpPr>
          <p:cNvPr id="2372" name="Google Shape;2372;p33"/>
          <p:cNvCxnSpPr/>
          <p:nvPr/>
        </p:nvCxnSpPr>
        <p:spPr>
          <a:xfrm rot="10800000">
            <a:off x="2879488" y="5005314"/>
            <a:ext cx="0" cy="88353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8" name="Google Shape;2378;p34"/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379" name="Google Shape;2379;p34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81" name="Google Shape;2381;p34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82" name="Google Shape;2382;p34"/>
          <p:cNvSpPr txBox="1"/>
          <p:nvPr/>
        </p:nvSpPr>
        <p:spPr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Calibri"/>
              <a:buNone/>
            </a:pP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b="1" i="0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b="1" baseline="-25000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grpSp>
        <p:nvGrpSpPr>
          <p:cNvPr id="2383" name="Google Shape;2383;p34"/>
          <p:cNvGrpSpPr/>
          <p:nvPr/>
        </p:nvGrpSpPr>
        <p:grpSpPr>
          <a:xfrm>
            <a:off x="6497409" y="5402237"/>
            <a:ext cx="5103343" cy="749181"/>
            <a:chOff x="4625273" y="5620004"/>
            <a:chExt cx="5103343" cy="749181"/>
          </a:xfrm>
        </p:grpSpPr>
        <p:sp>
          <p:nvSpPr>
            <p:cNvPr id="2384" name="Google Shape;2384;p34"/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4"/>
            <p:cNvSpPr txBox="1"/>
            <p:nvPr/>
          </p:nvSpPr>
          <p:spPr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1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4"/>
            <p:cNvSpPr txBox="1"/>
            <p:nvPr/>
          </p:nvSpPr>
          <p:spPr>
            <a:xfrm>
              <a:off x="4625273" y="5937296"/>
              <a:ext cx="50889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D(z) = min ( D(z), D(w) + c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w,z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= min (4, 3+5) = 4 </a:t>
              </a:r>
              <a:endParaRPr/>
            </a:p>
          </p:txBody>
        </p:sp>
      </p:grpSp>
      <p:sp>
        <p:nvSpPr>
          <p:cNvPr id="2387" name="Google Shape;2387;p34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2388" name="Google Shape;2388;p34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89" name="Google Shape;2389;p34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2390" name="Google Shape;2390;p34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2391" name="Google Shape;2391;p34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2392" name="Google Shape;2392;p34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2393" name="Google Shape;2393;p34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2394" name="Google Shape;2394;p34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5" name="Google Shape;2395;p34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grpSp>
        <p:nvGrpSpPr>
          <p:cNvPr id="2396" name="Google Shape;2396;p34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397" name="Google Shape;2397;p34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2398" name="Google Shape;2398;p34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4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4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2401" name="Google Shape;2401;p34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402" name="Google Shape;2402;p34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403" name="Google Shape;2403;p34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4" name="Google Shape;2404;p34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5" name="Google Shape;2405;p34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6" name="Google Shape;2406;p34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7" name="Google Shape;2407;p34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8" name="Google Shape;2408;p34"/>
          <p:cNvSpPr txBox="1"/>
          <p:nvPr/>
        </p:nvSpPr>
        <p:spPr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2409" name="Google Shape;2409;p34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2410" name="Google Shape;2410;p34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1" name="Google Shape;2411;p34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2412" name="Google Shape;2412;p34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413" name="Google Shape;2413;p34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414" name="Google Shape;2414;p34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5" name="Google Shape;2415;p34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416" name="Google Shape;2416;p34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2417" name="Google Shape;2417;p34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418" name="Google Shape;2418;p34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1" name="Google Shape;2421;p34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34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3" name="Google Shape;2423;p34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6" name="Google Shape;2426;p34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7" name="Google Shape;2427;p34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8" name="Google Shape;2428;p34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1" name="Google Shape;2431;p34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Google Shape;2432;p34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3" name="Google Shape;2433;p34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6" name="Google Shape;2436;p34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7" name="Google Shape;2437;p34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8" name="Google Shape;2438;p34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1" name="Google Shape;2441;p34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2" name="Google Shape;2442;p34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3" name="Google Shape;2443;p34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6" name="Google Shape;2446;p34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7" name="Google Shape;2447;p34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8" name="Google Shape;2448;p34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9" name="Google Shape;2459;p34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460" name="Google Shape;2460;p3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34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2" name="Google Shape;2462;p34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463" name="Google Shape;2463;p3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34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5" name="Google Shape;2465;p34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2466" name="Google Shape;2466;p3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34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468" name="Google Shape;2468;p34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2469" name="Google Shape;2469;p34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34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1" name="Google Shape;2471;p34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2472" name="Google Shape;2472;p3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34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4" name="Google Shape;2474;p34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2475" name="Google Shape;2475;p3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34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477" name="Google Shape;2477;p34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34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34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34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34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34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34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34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34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34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87" name="Google Shape;2487;p34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488" name="Google Shape;2488;p34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2489" name="Google Shape;2489;p34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34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2491" name="Google Shape;2491;p34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2492" name="Google Shape;2492;p34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493" name="Google Shape;2493;p34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4" name="Google Shape;2494;p34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grpSp>
        <p:nvGrpSpPr>
          <p:cNvPr id="2495" name="Google Shape;2495;p34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2496" name="Google Shape;2496;p34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497" name="Google Shape;2497;p34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2498" name="Google Shape;2498;p34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499" name="Google Shape;2499;p34"/>
          <p:cNvSpPr/>
          <p:nvPr/>
        </p:nvSpPr>
        <p:spPr>
          <a:xfrm>
            <a:off x="4252576" y="260815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0" name="Google Shape;2500;p34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</p:txBody>
      </p:sp>
      <p:cxnSp>
        <p:nvCxnSpPr>
          <p:cNvPr id="2501" name="Google Shape;2501;p34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502" name="Google Shape;2502;p34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503" name="Google Shape;2503;p34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504" name="Google Shape;2504;p34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</p:grpSp>
      <p:cxnSp>
        <p:nvCxnSpPr>
          <p:cNvPr id="2505" name="Google Shape;2505;p34"/>
          <p:cNvCxnSpPr/>
          <p:nvPr/>
        </p:nvCxnSpPr>
        <p:spPr>
          <a:xfrm flipH="1" rot="10800000">
            <a:off x="1170996" y="5023414"/>
            <a:ext cx="502342" cy="281976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6" name="Google Shape;2506;p34"/>
          <p:cNvSpPr/>
          <p:nvPr/>
        </p:nvSpPr>
        <p:spPr>
          <a:xfrm>
            <a:off x="5545236" y="2930322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7" name="Google Shape;2507;p34"/>
          <p:cNvSpPr txBox="1"/>
          <p:nvPr/>
        </p:nvSpPr>
        <p:spPr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/>
          </a:p>
        </p:txBody>
      </p:sp>
      <p:sp>
        <p:nvSpPr>
          <p:cNvPr id="2508" name="Google Shape;2508;p34"/>
          <p:cNvSpPr txBox="1"/>
          <p:nvPr/>
        </p:nvSpPr>
        <p:spPr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</p:txBody>
      </p:sp>
      <p:cxnSp>
        <p:nvCxnSpPr>
          <p:cNvPr id="2509" name="Google Shape;2509;p34"/>
          <p:cNvCxnSpPr/>
          <p:nvPr/>
        </p:nvCxnSpPr>
        <p:spPr>
          <a:xfrm rot="10800000">
            <a:off x="2879488" y="5005314"/>
            <a:ext cx="0" cy="88353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35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2516" name="Google Shape;2516;p35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17" name="Google Shape;2517;p35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2518" name="Google Shape;2518;p35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2519" name="Google Shape;2519;p35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2520" name="Google Shape;2520;p35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2521" name="Google Shape;2521;p35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2522" name="Google Shape;2522;p35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3" name="Google Shape;2523;p35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grpSp>
        <p:nvGrpSpPr>
          <p:cNvPr id="2524" name="Google Shape;2524;p35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525" name="Google Shape;2525;p35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2526" name="Google Shape;2526;p35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5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5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2529" name="Google Shape;2529;p35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530" name="Google Shape;2530;p35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531" name="Google Shape;2531;p35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2" name="Google Shape;2532;p35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3" name="Google Shape;2533;p35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4" name="Google Shape;2534;p35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5" name="Google Shape;2535;p35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6" name="Google Shape;2536;p35"/>
          <p:cNvSpPr txBox="1"/>
          <p:nvPr/>
        </p:nvSpPr>
        <p:spPr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2537" name="Google Shape;2537;p35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2538" name="Google Shape;2538;p35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9" name="Google Shape;2539;p35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2540" name="Google Shape;2540;p35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541" name="Google Shape;2541;p35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542" name="Google Shape;2542;p35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543" name="Google Shape;2543;p35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544" name="Google Shape;2544;p35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2545" name="Google Shape;2545;p35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546" name="Google Shape;2546;p35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5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5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9" name="Google Shape;2549;p35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0" name="Google Shape;2550;p35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1" name="Google Shape;2551;p35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5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35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4" name="Google Shape;2554;p35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5" name="Google Shape;2555;p35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6" name="Google Shape;2556;p35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35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35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9" name="Google Shape;2559;p35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Google Shape;2560;p35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1" name="Google Shape;2561;p35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5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35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4" name="Google Shape;2564;p35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5" name="Google Shape;2565;p35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6" name="Google Shape;2566;p35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35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35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9" name="Google Shape;2569;p35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0" name="Google Shape;2570;p35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1" name="Google Shape;2571;p35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5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35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4" name="Google Shape;2574;p35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5" name="Google Shape;2575;p35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6" name="Google Shape;2576;p35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5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5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5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5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5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5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5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5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5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5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7" name="Google Shape;2587;p35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588" name="Google Shape;2588;p3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35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0" name="Google Shape;2590;p35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591" name="Google Shape;2591;p3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3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3" name="Google Shape;2593;p35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2594" name="Google Shape;2594;p3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35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596" name="Google Shape;2596;p35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2597" name="Google Shape;2597;p35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35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9" name="Google Shape;2599;p35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2600" name="Google Shape;2600;p3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3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2" name="Google Shape;2602;p35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2603" name="Google Shape;2603;p3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35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605" name="Google Shape;2605;p35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5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5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5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5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5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5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5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5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5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5" name="Google Shape;2615;p35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616" name="Google Shape;2616;p35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2617" name="Google Shape;2617;p35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5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2619" name="Google Shape;2619;p35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2620" name="Google Shape;2620;p35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621" name="Google Shape;2621;p35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2" name="Google Shape;2622;p35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grpSp>
        <p:nvGrpSpPr>
          <p:cNvPr id="2623" name="Google Shape;2623;p35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2624" name="Google Shape;2624;p35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625" name="Google Shape;2625;p35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2626" name="Google Shape;2626;p35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627" name="Google Shape;2627;p35"/>
          <p:cNvSpPr/>
          <p:nvPr/>
        </p:nvSpPr>
        <p:spPr>
          <a:xfrm>
            <a:off x="4252576" y="260815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8" name="Google Shape;2628;p35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</p:txBody>
      </p:sp>
      <p:cxnSp>
        <p:nvCxnSpPr>
          <p:cNvPr id="2629" name="Google Shape;2629;p35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630" name="Google Shape;2630;p35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631" name="Google Shape;2631;p35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632" name="Google Shape;2632;p35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</p:grpSp>
      <p:cxnSp>
        <p:nvCxnSpPr>
          <p:cNvPr id="2633" name="Google Shape;2633;p35"/>
          <p:cNvCxnSpPr/>
          <p:nvPr/>
        </p:nvCxnSpPr>
        <p:spPr>
          <a:xfrm flipH="1" rot="10800000">
            <a:off x="1170996" y="5023414"/>
            <a:ext cx="502342" cy="281976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4" name="Google Shape;2634;p35"/>
          <p:cNvSpPr/>
          <p:nvPr/>
        </p:nvSpPr>
        <p:spPr>
          <a:xfrm>
            <a:off x="5545236" y="2930322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5" name="Google Shape;2635;p35"/>
          <p:cNvSpPr txBox="1"/>
          <p:nvPr/>
        </p:nvSpPr>
        <p:spPr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/>
          </a:p>
        </p:txBody>
      </p:sp>
      <p:sp>
        <p:nvSpPr>
          <p:cNvPr id="2636" name="Google Shape;2636;p35"/>
          <p:cNvSpPr txBox="1"/>
          <p:nvPr/>
        </p:nvSpPr>
        <p:spPr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</p:txBody>
      </p:sp>
      <p:grpSp>
        <p:nvGrpSpPr>
          <p:cNvPr id="2637" name="Google Shape;2637;p35"/>
          <p:cNvGrpSpPr/>
          <p:nvPr/>
        </p:nvGrpSpPr>
        <p:grpSpPr>
          <a:xfrm>
            <a:off x="3084763" y="1369564"/>
            <a:ext cx="6736985" cy="2493877"/>
            <a:chOff x="-2329870" y="-444558"/>
            <a:chExt cx="6736985" cy="2493877"/>
          </a:xfrm>
        </p:grpSpPr>
        <p:sp>
          <p:nvSpPr>
            <p:cNvPr id="2638" name="Google Shape;2638;p35"/>
            <p:cNvSpPr/>
            <p:nvPr/>
          </p:nvSpPr>
          <p:spPr>
            <a:xfrm>
              <a:off x="4092019" y="-444558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39" name="Google Shape;2639;p35"/>
            <p:cNvCxnSpPr>
              <a:stCxn id="2638" idx="2"/>
              <a:endCxn id="2640" idx="6"/>
            </p:cNvCxnSpPr>
            <p:nvPr/>
          </p:nvCxnSpPr>
          <p:spPr>
            <a:xfrm flipH="1">
              <a:off x="-2027681" y="-296792"/>
              <a:ext cx="6119700" cy="21984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40" name="Google Shape;2640;p35"/>
            <p:cNvSpPr/>
            <p:nvPr/>
          </p:nvSpPr>
          <p:spPr>
            <a:xfrm>
              <a:off x="-2329870" y="1753787"/>
              <a:ext cx="302217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1" name="Google Shape;2641;p35"/>
          <p:cNvSpPr/>
          <p:nvPr/>
        </p:nvSpPr>
        <p:spPr>
          <a:xfrm>
            <a:off x="9438034" y="326791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2" name="Google Shape;2642;p35"/>
          <p:cNvSpPr txBox="1"/>
          <p:nvPr/>
        </p:nvSpPr>
        <p:spPr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/>
          </a:p>
        </p:txBody>
      </p:sp>
      <p:cxnSp>
        <p:nvCxnSpPr>
          <p:cNvPr id="2643" name="Google Shape;2643;p35"/>
          <p:cNvCxnSpPr/>
          <p:nvPr/>
        </p:nvCxnSpPr>
        <p:spPr>
          <a:xfrm rot="10800000">
            <a:off x="2879488" y="5005314"/>
            <a:ext cx="0" cy="88353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4" name="Google Shape;2644;p35"/>
          <p:cNvCxnSpPr/>
          <p:nvPr/>
        </p:nvCxnSpPr>
        <p:spPr>
          <a:xfrm flipH="1" rot="10800000">
            <a:off x="3059661" y="5610320"/>
            <a:ext cx="606730" cy="44806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6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2651" name="Google Shape;2651;p36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652" name="Google Shape;2652;p36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2653" name="Google Shape;2653;p36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2654" name="Google Shape;2654;p36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2655" name="Google Shape;2655;p36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2656" name="Google Shape;2656;p36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2657" name="Google Shape;2657;p36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8" name="Google Shape;2658;p36"/>
          <p:cNvSpPr txBox="1"/>
          <p:nvPr/>
        </p:nvSpPr>
        <p:spPr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grpSp>
        <p:nvGrpSpPr>
          <p:cNvPr id="2659" name="Google Shape;2659;p36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660" name="Google Shape;2660;p36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2661" name="Google Shape;2661;p36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6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6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2664" name="Google Shape;2664;p36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665" name="Google Shape;2665;p36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666" name="Google Shape;2666;p36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7" name="Google Shape;2667;p36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8" name="Google Shape;2668;p36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9" name="Google Shape;2669;p36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0" name="Google Shape;2670;p36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1" name="Google Shape;2671;p36"/>
          <p:cNvSpPr txBox="1"/>
          <p:nvPr/>
        </p:nvSpPr>
        <p:spPr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2672" name="Google Shape;2672;p36"/>
          <p:cNvSpPr txBox="1"/>
          <p:nvPr/>
        </p:nvSpPr>
        <p:spPr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</p:txBody>
      </p:sp>
      <p:sp>
        <p:nvSpPr>
          <p:cNvPr id="2673" name="Google Shape;2673;p36"/>
          <p:cNvSpPr/>
          <p:nvPr/>
        </p:nvSpPr>
        <p:spPr>
          <a:xfrm>
            <a:off x="6843529" y="2025568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4" name="Google Shape;2674;p36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2675" name="Google Shape;2675;p36"/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676" name="Google Shape;2676;p36"/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677" name="Google Shape;2677;p36"/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678" name="Google Shape;2678;p36"/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679" name="Google Shape;2679;p36"/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2680" name="Google Shape;2680;p36"/>
          <p:cNvGrpSpPr/>
          <p:nvPr/>
        </p:nvGrpSpPr>
        <p:grpSpPr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681" name="Google Shape;2681;p36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6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6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4" name="Google Shape;2684;p36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36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6" name="Google Shape;2686;p36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6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6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9" name="Google Shape;2689;p36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0" name="Google Shape;2690;p36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1" name="Google Shape;2691;p36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4" name="Google Shape;2694;p36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5" name="Google Shape;2695;p36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6" name="Google Shape;2696;p36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9" name="Google Shape;2699;p36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36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1" name="Google Shape;2701;p36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4" name="Google Shape;2704;p36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36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6" name="Google Shape;2706;p36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9" name="Google Shape;2709;p36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36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1" name="Google Shape;2711;p36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2" name="Google Shape;2722;p36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723" name="Google Shape;2723;p3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36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5" name="Google Shape;2725;p36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726" name="Google Shape;2726;p36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36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8" name="Google Shape;2728;p36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2729" name="Google Shape;2729;p3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36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731" name="Google Shape;2731;p36"/>
            <p:cNvGrpSpPr/>
            <p:nvPr/>
          </p:nvGrpSpPr>
          <p:grpSpPr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2732" name="Google Shape;2732;p36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36"/>
              <p:cNvSpPr txBox="1"/>
              <p:nvPr/>
            </p:nvSpPr>
            <p:spPr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4" name="Google Shape;2734;p36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2735" name="Google Shape;2735;p36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36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7" name="Google Shape;2737;p36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2738" name="Google Shape;2738;p36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36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740" name="Google Shape;2740;p36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6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6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6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6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6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6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6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6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6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50" name="Google Shape;2750;p36"/>
          <p:cNvCxnSpPr/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751" name="Google Shape;2751;p36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2752" name="Google Shape;2752;p36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6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2754" name="Google Shape;2754;p36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2755" name="Google Shape;2755;p36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756" name="Google Shape;2756;p36"/>
          <p:cNvSpPr/>
          <p:nvPr/>
        </p:nvSpPr>
        <p:spPr>
          <a:xfrm>
            <a:off x="8195837" y="2316864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7" name="Google Shape;2757;p36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grpSp>
        <p:nvGrpSpPr>
          <p:cNvPr id="2758" name="Google Shape;2758;p36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2759" name="Google Shape;2759;p36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760" name="Google Shape;2760;p36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2761" name="Google Shape;2761;p36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762" name="Google Shape;2762;p36"/>
          <p:cNvSpPr/>
          <p:nvPr/>
        </p:nvSpPr>
        <p:spPr>
          <a:xfrm>
            <a:off x="4252576" y="260815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3" name="Google Shape;2763;p36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</p:txBody>
      </p:sp>
      <p:cxnSp>
        <p:nvCxnSpPr>
          <p:cNvPr id="2764" name="Google Shape;2764;p36"/>
          <p:cNvCxnSpPr/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765" name="Google Shape;2765;p36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766" name="Google Shape;2766;p36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767" name="Google Shape;2767;p36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</p:grpSp>
      <p:cxnSp>
        <p:nvCxnSpPr>
          <p:cNvPr id="2768" name="Google Shape;2768;p36"/>
          <p:cNvCxnSpPr/>
          <p:nvPr/>
        </p:nvCxnSpPr>
        <p:spPr>
          <a:xfrm flipH="1" rot="10800000">
            <a:off x="1170996" y="5023414"/>
            <a:ext cx="502342" cy="281976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9" name="Google Shape;2769;p36"/>
          <p:cNvSpPr/>
          <p:nvPr/>
        </p:nvSpPr>
        <p:spPr>
          <a:xfrm>
            <a:off x="5545236" y="2930322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0" name="Google Shape;2770;p36"/>
          <p:cNvSpPr txBox="1"/>
          <p:nvPr/>
        </p:nvSpPr>
        <p:spPr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/>
          </a:p>
        </p:txBody>
      </p:sp>
      <p:sp>
        <p:nvSpPr>
          <p:cNvPr id="2771" name="Google Shape;2771;p36"/>
          <p:cNvSpPr txBox="1"/>
          <p:nvPr/>
        </p:nvSpPr>
        <p:spPr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</p:txBody>
      </p:sp>
      <p:sp>
        <p:nvSpPr>
          <p:cNvPr id="2772" name="Google Shape;2772;p36"/>
          <p:cNvSpPr/>
          <p:nvPr/>
        </p:nvSpPr>
        <p:spPr>
          <a:xfrm>
            <a:off x="9438034" y="3267919"/>
            <a:ext cx="602852" cy="3019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3" name="Google Shape;2773;p36"/>
          <p:cNvSpPr txBox="1"/>
          <p:nvPr/>
        </p:nvSpPr>
        <p:spPr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/>
          </a:p>
        </p:txBody>
      </p:sp>
      <p:sp>
        <p:nvSpPr>
          <p:cNvPr id="2774" name="Google Shape;2774;p36"/>
          <p:cNvSpPr txBox="1"/>
          <p:nvPr/>
        </p:nvSpPr>
        <p:spPr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b="0" i="0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0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b="0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200"/>
              <a:buFont typeface="Calibri"/>
              <a:buNone/>
            </a:pPr>
            <a:r>
              <a:rPr b="1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b="1" i="0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b="1" baseline="-25000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b="1" i="1" lang="en-US" sz="2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cxnSp>
        <p:nvCxnSpPr>
          <p:cNvPr id="2775" name="Google Shape;2775;p36"/>
          <p:cNvCxnSpPr/>
          <p:nvPr/>
        </p:nvCxnSpPr>
        <p:spPr>
          <a:xfrm rot="10800000">
            <a:off x="2879488" y="5005314"/>
            <a:ext cx="0" cy="88353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6" name="Google Shape;2776;p36"/>
          <p:cNvCxnSpPr/>
          <p:nvPr/>
        </p:nvCxnSpPr>
        <p:spPr>
          <a:xfrm flipH="1" rot="10800000">
            <a:off x="3059661" y="5610320"/>
            <a:ext cx="606730" cy="44806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2" name="Google Shape;2782;p37"/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2783" name="Google Shape;2783;p37"/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cap="flat" cmpd="sng" w="254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85" name="Google Shape;2785;p37"/>
            <p:cNvCxnSpPr/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noFill/>
            <a:ln cap="flat" cmpd="sng" w="25400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786" name="Google Shape;2786;p37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2787" name="Google Shape;2787;p3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8" name="Google Shape;2788;p37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89" name="Google Shape;2789;p37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2790" name="Google Shape;2790;p37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</p:txBody>
      </p:sp>
      <p:sp>
        <p:nvSpPr>
          <p:cNvPr id="2791" name="Google Shape;2791;p37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</p:txBody>
      </p:sp>
      <p:sp>
        <p:nvSpPr>
          <p:cNvPr id="2792" name="Google Shape;2792;p37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</p:txBody>
      </p:sp>
      <p:sp>
        <p:nvSpPr>
          <p:cNvPr id="2793" name="Google Shape;2793;p37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</p:txBody>
      </p:sp>
      <p:cxnSp>
        <p:nvCxnSpPr>
          <p:cNvPr id="2794" name="Google Shape;2794;p37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5" name="Google Shape;2795;p37"/>
          <p:cNvGrpSpPr/>
          <p:nvPr/>
        </p:nvGrpSpPr>
        <p:grpSpPr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796" name="Google Shape;2796;p37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9" name="Google Shape;2799;p37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37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01" name="Google Shape;2801;p37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4" name="Google Shape;2804;p37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5" name="Google Shape;2805;p37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06" name="Google Shape;2806;p37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9" name="Google Shape;2809;p37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0" name="Google Shape;2810;p37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1" name="Google Shape;2811;p37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4" name="Google Shape;2814;p37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5" name="Google Shape;2815;p37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6" name="Google Shape;2816;p37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9" name="Google Shape;2819;p37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0" name="Google Shape;2820;p37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1" name="Google Shape;2821;p37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4" name="Google Shape;2824;p37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5" name="Google Shape;2825;p37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6" name="Google Shape;2826;p37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7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7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7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7" name="Google Shape;2837;p37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838" name="Google Shape;2838;p3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37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0" name="Google Shape;2840;p37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841" name="Google Shape;2841;p3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37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3" name="Google Shape;2843;p37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2844" name="Google Shape;2844;p3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37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846" name="Google Shape;2846;p37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2847" name="Google Shape;2847;p37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37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9" name="Google Shape;2849;p37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2850" name="Google Shape;2850;p3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37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2" name="Google Shape;2852;p37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2853" name="Google Shape;2853;p3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37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855" name="Google Shape;2855;p37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7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37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37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37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37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37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37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37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37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5" name="Google Shape;2865;p37"/>
          <p:cNvSpPr txBox="1"/>
          <p:nvPr/>
        </p:nvSpPr>
        <p:spPr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</p:txBody>
      </p:sp>
      <p:sp>
        <p:nvSpPr>
          <p:cNvPr id="2866" name="Google Shape;2866;p37"/>
          <p:cNvSpPr txBox="1"/>
          <p:nvPr/>
        </p:nvSpPr>
        <p:spPr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</p:txBody>
      </p:sp>
      <p:sp>
        <p:nvSpPr>
          <p:cNvPr id="2867" name="Google Shape;2867;p37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grpSp>
        <p:nvGrpSpPr>
          <p:cNvPr id="2868" name="Google Shape;2868;p37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869" name="Google Shape;2869;p37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870" name="Google Shape;2870;p37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</p:grpSp>
      <p:grpSp>
        <p:nvGrpSpPr>
          <p:cNvPr id="2871" name="Google Shape;2871;p37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872" name="Google Shape;2872;p37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  <p:sp>
          <p:nvSpPr>
            <p:cNvPr id="2873" name="Google Shape;2873;p37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37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37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/>
            </a:p>
          </p:txBody>
        </p:sp>
        <p:sp>
          <p:nvSpPr>
            <p:cNvPr id="2876" name="Google Shape;2876;p37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grpSp>
        <p:nvGrpSpPr>
          <p:cNvPr id="2877" name="Google Shape;2877;p37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2878" name="Google Shape;2878;p37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37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/>
            </a:p>
          </p:txBody>
        </p:sp>
        <p:sp>
          <p:nvSpPr>
            <p:cNvPr id="2880" name="Google Shape;2880;p37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/>
            </a:p>
          </p:txBody>
        </p:sp>
        <p:sp>
          <p:nvSpPr>
            <p:cNvPr id="2881" name="Google Shape;2881;p37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grpSp>
        <p:nvGrpSpPr>
          <p:cNvPr id="2882" name="Google Shape;2882;p37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2883" name="Google Shape;2883;p37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/>
            </a:p>
          </p:txBody>
        </p:sp>
        <p:sp>
          <p:nvSpPr>
            <p:cNvPr id="2884" name="Google Shape;2884;p37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/>
            </a:p>
          </p:txBody>
        </p:sp>
        <p:sp>
          <p:nvSpPr>
            <p:cNvPr id="2885" name="Google Shape;2885;p37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/>
            </a:p>
          </p:txBody>
        </p:sp>
      </p:grpSp>
      <p:sp>
        <p:nvSpPr>
          <p:cNvPr id="2886" name="Google Shape;2886;p37"/>
          <p:cNvSpPr txBox="1"/>
          <p:nvPr/>
        </p:nvSpPr>
        <p:spPr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/>
          </a:p>
        </p:txBody>
      </p:sp>
      <p:sp>
        <p:nvSpPr>
          <p:cNvPr id="2887" name="Google Shape;2887;p37"/>
          <p:cNvSpPr txBox="1"/>
          <p:nvPr/>
        </p:nvSpPr>
        <p:spPr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/>
          </a:p>
        </p:txBody>
      </p:sp>
      <p:sp>
        <p:nvSpPr>
          <p:cNvPr id="2888" name="Google Shape;2888;p37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</p:txBody>
      </p:sp>
      <p:sp>
        <p:nvSpPr>
          <p:cNvPr id="2889" name="Google Shape;2889;p37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</p:txBody>
      </p:sp>
      <p:sp>
        <p:nvSpPr>
          <p:cNvPr id="2890" name="Google Shape;2890;p37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</p:txBody>
      </p:sp>
      <p:sp>
        <p:nvSpPr>
          <p:cNvPr id="2891" name="Google Shape;2891;p37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892" name="Google Shape;2892;p37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3" name="Google Shape;2893;p37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4" name="Google Shape;2894;p37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5" name="Google Shape;2895;p37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6" name="Google Shape;2896;p37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7" name="Google Shape;2897;p37"/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898" name="Google Shape;2898;p37"/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899" name="Google Shape;2899;p37"/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900" name="Google Shape;2900;p37"/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901" name="Google Shape;2901;p37"/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2902" name="Google Shape;2902;p37"/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2903" name="Google Shape;2903;p37"/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2904" name="Google Shape;2904;p37"/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05" name="Google Shape;2905;p37"/>
              <p:cNvCxnSpPr>
                <a:stCxn id="2904" idx="4"/>
                <a:endCxn id="2906" idx="6"/>
              </p:cNvCxnSpPr>
              <p:nvPr/>
            </p:nvCxnSpPr>
            <p:spPr>
              <a:xfrm flipH="1">
                <a:off x="542028" y="821724"/>
                <a:ext cx="3736500" cy="7905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06" name="Google Shape;2906;p37"/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7" name="Google Shape;2907;p37"/>
            <p:cNvSpPr/>
            <p:nvPr/>
          </p:nvSpPr>
          <p:spPr>
            <a:xfrm>
              <a:off x="6828095" y="2025569"/>
              <a:ext cx="602852" cy="30197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08" name="Google Shape;2908;p37"/>
            <p:cNvCxnSpPr>
              <a:stCxn id="2907" idx="0"/>
            </p:cNvCxnSpPr>
            <p:nvPr/>
          </p:nvCxnSpPr>
          <p:spPr>
            <a:xfrm flipH="1" rot="10800000">
              <a:off x="7129521" y="1638269"/>
              <a:ext cx="600" cy="387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909" name="Google Shape;2909;p37"/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2910" name="Google Shape;2910;p37"/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2911" name="Google Shape;2911;p37"/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12" name="Google Shape;2912;p37"/>
              <p:cNvCxnSpPr>
                <a:stCxn id="2911" idx="4"/>
                <a:endCxn id="2913" idx="6"/>
              </p:cNvCxnSpPr>
              <p:nvPr/>
            </p:nvCxnSpPr>
            <p:spPr>
              <a:xfrm flipH="1">
                <a:off x="-789197" y="520778"/>
                <a:ext cx="5079300" cy="10914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13" name="Google Shape;2913;p37"/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4" name="Google Shape;2914;p37"/>
            <p:cNvSpPr/>
            <p:nvPr/>
          </p:nvSpPr>
          <p:spPr>
            <a:xfrm>
              <a:off x="6851245" y="2025569"/>
              <a:ext cx="602852" cy="30197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15" name="Google Shape;2915;p37"/>
            <p:cNvCxnSpPr>
              <a:stCxn id="2914" idx="0"/>
              <a:endCxn id="2911" idx="4"/>
            </p:cNvCxnSpPr>
            <p:nvPr/>
          </p:nvCxnSpPr>
          <p:spPr>
            <a:xfrm flipH="1" rot="10800000">
              <a:off x="7152671" y="1393469"/>
              <a:ext cx="1800" cy="632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916" name="Google Shape;2916;p37"/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2917" name="Google Shape;2917;p37"/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2918" name="Google Shape;2918;p37"/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19" name="Google Shape;2919;p37"/>
              <p:cNvCxnSpPr>
                <a:stCxn id="2918" idx="4"/>
                <a:endCxn id="2920" idx="6"/>
              </p:cNvCxnSpPr>
              <p:nvPr/>
            </p:nvCxnSpPr>
            <p:spPr>
              <a:xfrm flipH="1">
                <a:off x="3147403" y="426065"/>
                <a:ext cx="1142700" cy="13737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20" name="Google Shape;2920;p37"/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1" name="Google Shape;2921;p37"/>
            <p:cNvSpPr/>
            <p:nvPr/>
          </p:nvSpPr>
          <p:spPr>
            <a:xfrm>
              <a:off x="6853021" y="2199189"/>
              <a:ext cx="602852" cy="30197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22" name="Google Shape;2922;p37"/>
            <p:cNvCxnSpPr>
              <a:stCxn id="2921" idx="0"/>
              <a:endCxn id="2918" idx="4"/>
            </p:cNvCxnSpPr>
            <p:nvPr/>
          </p:nvCxnSpPr>
          <p:spPr>
            <a:xfrm rot="10800000">
              <a:off x="7154447" y="1298889"/>
              <a:ext cx="0" cy="900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923" name="Google Shape;2923;p37"/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2924" name="Google Shape;2924;p37"/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2925" name="Google Shape;2925;p37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26" name="Google Shape;2926;p37"/>
              <p:cNvCxnSpPr>
                <a:stCxn id="2925" idx="4"/>
                <a:endCxn id="2927" idx="6"/>
              </p:cNvCxnSpPr>
              <p:nvPr/>
            </p:nvCxnSpPr>
            <p:spPr>
              <a:xfrm flipH="1">
                <a:off x="1861527" y="-81293"/>
                <a:ext cx="2463300" cy="16935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27" name="Google Shape;2927;p37"/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8" name="Google Shape;2928;p37"/>
            <p:cNvSpPr/>
            <p:nvPr/>
          </p:nvSpPr>
          <p:spPr>
            <a:xfrm>
              <a:off x="6885970" y="2025569"/>
              <a:ext cx="602852" cy="30197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29" name="Google Shape;2929;p37"/>
            <p:cNvCxnSpPr>
              <a:stCxn id="2928" idx="0"/>
              <a:endCxn id="2925" idx="4"/>
            </p:cNvCxnSpPr>
            <p:nvPr/>
          </p:nvCxnSpPr>
          <p:spPr>
            <a:xfrm flipH="1" rot="10800000">
              <a:off x="7187396" y="791369"/>
              <a:ext cx="1800" cy="123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930" name="Google Shape;2930;p37"/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2931" name="Google Shape;2931;p37"/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2932" name="Google Shape;2932;p37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33" name="Google Shape;2933;p37"/>
              <p:cNvCxnSpPr>
                <a:stCxn id="2932" idx="4"/>
                <a:endCxn id="2934" idx="6"/>
              </p:cNvCxnSpPr>
              <p:nvPr/>
            </p:nvCxnSpPr>
            <p:spPr>
              <a:xfrm flipH="1">
                <a:off x="-2027673" y="-81293"/>
                <a:ext cx="6352500" cy="19827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34" name="Google Shape;2934;p37"/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5" name="Google Shape;2935;p37"/>
            <p:cNvSpPr/>
            <p:nvPr/>
          </p:nvSpPr>
          <p:spPr>
            <a:xfrm>
              <a:off x="6887745" y="2326511"/>
              <a:ext cx="602852" cy="30197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36" name="Google Shape;2936;p37"/>
            <p:cNvCxnSpPr>
              <a:stCxn id="2935" idx="0"/>
              <a:endCxn id="2932" idx="4"/>
            </p:cNvCxnSpPr>
            <p:nvPr/>
          </p:nvCxnSpPr>
          <p:spPr>
            <a:xfrm rot="10800000">
              <a:off x="7189171" y="791411"/>
              <a:ext cx="0" cy="1535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937" name="Google Shape;2937;p37"/>
          <p:cNvCxnSpPr>
            <a:endCxn id="2807" idx="2"/>
          </p:cNvCxnSpPr>
          <p:nvPr/>
        </p:nvCxnSpPr>
        <p:spPr>
          <a:xfrm>
            <a:off x="1957625" y="5544373"/>
            <a:ext cx="439500" cy="428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8" name="Google Shape;2938;p37"/>
          <p:cNvCxnSpPr>
            <a:endCxn id="2818" idx="2"/>
          </p:cNvCxnSpPr>
          <p:nvPr/>
        </p:nvCxnSpPr>
        <p:spPr>
          <a:xfrm>
            <a:off x="2908575" y="6055373"/>
            <a:ext cx="587100" cy="6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9" name="Google Shape;2939;p37"/>
          <p:cNvCxnSpPr>
            <a:stCxn id="2802" idx="7"/>
          </p:cNvCxnSpPr>
          <p:nvPr/>
        </p:nvCxnSpPr>
        <p:spPr>
          <a:xfrm flipH="1" rot="10800000">
            <a:off x="2068770" y="5023390"/>
            <a:ext cx="502200" cy="282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0" name="Google Shape;2940;p37"/>
          <p:cNvCxnSpPr/>
          <p:nvPr/>
        </p:nvCxnSpPr>
        <p:spPr>
          <a:xfrm rot="10800000">
            <a:off x="3744012" y="4988689"/>
            <a:ext cx="0" cy="88353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1" name="Google Shape;2941;p37"/>
          <p:cNvCxnSpPr/>
          <p:nvPr/>
        </p:nvCxnSpPr>
        <p:spPr>
          <a:xfrm flipH="1" rot="10800000">
            <a:off x="4007312" y="5577069"/>
            <a:ext cx="606730" cy="44806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2" name="Google Shape;2942;p37"/>
          <p:cNvSpPr txBox="1"/>
          <p:nvPr/>
        </p:nvSpPr>
        <p:spPr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b="1" baseline="-25000" i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b="1" i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2943" name="Google Shape;2943;p37"/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(step 0): For all a: if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adjacent to then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D(a) = c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u,a 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38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2950" name="Google Shape;2950;p3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1" name="Google Shape;2951;p38"/>
          <p:cNvGrpSpPr/>
          <p:nvPr/>
        </p:nvGrpSpPr>
        <p:grpSpPr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952" name="Google Shape;2952;p38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38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38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5" name="Google Shape;2955;p38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6" name="Google Shape;2956;p38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7" name="Google Shape;2957;p38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38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8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0" name="Google Shape;2960;p38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1" name="Google Shape;2961;p38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62" name="Google Shape;2962;p38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38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38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5" name="Google Shape;2965;p38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6" name="Google Shape;2966;p38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67" name="Google Shape;2967;p38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38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0" name="Google Shape;2970;p38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1" name="Google Shape;2971;p38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2" name="Google Shape;2972;p38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5" name="Google Shape;2975;p38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6" name="Google Shape;2976;p38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7" name="Google Shape;2977;p38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0" name="Google Shape;2980;p38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1" name="Google Shape;2981;p38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2" name="Google Shape;2982;p38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3" name="Google Shape;2993;p38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2994" name="Google Shape;2994;p3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38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6" name="Google Shape;2996;p38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2997" name="Google Shape;2997;p3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3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9" name="Google Shape;2999;p38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3000" name="Google Shape;3000;p3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38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3002" name="Google Shape;3002;p38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3003" name="Google Shape;3003;p38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38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5" name="Google Shape;3005;p38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3006" name="Google Shape;3006;p3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3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8" name="Google Shape;3008;p38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3009" name="Google Shape;3009;p3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38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3011" name="Google Shape;3011;p38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38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38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38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8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8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8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8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8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38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1" name="Google Shape;3021;p38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cxnSp>
        <p:nvCxnSpPr>
          <p:cNvPr id="3022" name="Google Shape;3022;p38"/>
          <p:cNvCxnSpPr>
            <a:endCxn id="2963" idx="2"/>
          </p:cNvCxnSpPr>
          <p:nvPr/>
        </p:nvCxnSpPr>
        <p:spPr>
          <a:xfrm>
            <a:off x="4666101" y="2789598"/>
            <a:ext cx="439500" cy="428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3" name="Google Shape;3023;p38"/>
          <p:cNvCxnSpPr>
            <a:endCxn id="2974" idx="2"/>
          </p:cNvCxnSpPr>
          <p:nvPr/>
        </p:nvCxnSpPr>
        <p:spPr>
          <a:xfrm>
            <a:off x="5617051" y="3300598"/>
            <a:ext cx="587100" cy="6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4" name="Google Shape;3024;p38"/>
          <p:cNvCxnSpPr>
            <a:stCxn id="2958" idx="7"/>
          </p:cNvCxnSpPr>
          <p:nvPr/>
        </p:nvCxnSpPr>
        <p:spPr>
          <a:xfrm flipH="1" rot="10800000">
            <a:off x="4777246" y="2268615"/>
            <a:ext cx="502200" cy="282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5" name="Google Shape;3025;p38"/>
          <p:cNvCxnSpPr/>
          <p:nvPr/>
        </p:nvCxnSpPr>
        <p:spPr>
          <a:xfrm rot="10800000">
            <a:off x="6452488" y="2233914"/>
            <a:ext cx="0" cy="883534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6" name="Google Shape;3026;p38"/>
          <p:cNvCxnSpPr/>
          <p:nvPr/>
        </p:nvCxnSpPr>
        <p:spPr>
          <a:xfrm flipH="1" rot="10800000">
            <a:off x="6715788" y="2822294"/>
            <a:ext cx="606730" cy="44806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027" name="Google Shape;3027;p38"/>
          <p:cNvGrpSpPr/>
          <p:nvPr/>
        </p:nvGrpSpPr>
        <p:grpSpPr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3028" name="Google Shape;3028;p38"/>
            <p:cNvSpPr/>
            <p:nvPr/>
          </p:nvSpPr>
          <p:spPr>
            <a:xfrm>
              <a:off x="1648" y="1465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38"/>
            <p:cNvSpPr/>
            <p:nvPr/>
          </p:nvSpPr>
          <p:spPr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0" name="Google Shape;3030;p38"/>
            <p:cNvCxnSpPr/>
            <p:nvPr/>
          </p:nvCxnSpPr>
          <p:spPr>
            <a:xfrm>
              <a:off x="1388" y="1700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1" name="Google Shape;3031;p38"/>
            <p:cNvCxnSpPr/>
            <p:nvPr/>
          </p:nvCxnSpPr>
          <p:spPr>
            <a:xfrm>
              <a:off x="1701" y="1700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32" name="Google Shape;3032;p38"/>
            <p:cNvSpPr/>
            <p:nvPr/>
          </p:nvSpPr>
          <p:spPr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38"/>
            <p:cNvSpPr/>
            <p:nvPr/>
          </p:nvSpPr>
          <p:spPr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38"/>
            <p:cNvSpPr/>
            <p:nvPr/>
          </p:nvSpPr>
          <p:spPr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5" name="Google Shape;3035;p38"/>
            <p:cNvCxnSpPr/>
            <p:nvPr/>
          </p:nvCxnSpPr>
          <p:spPr>
            <a:xfrm>
              <a:off x="1862" y="208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6" name="Google Shape;3036;p38"/>
            <p:cNvCxnSpPr/>
            <p:nvPr/>
          </p:nvCxnSpPr>
          <p:spPr>
            <a:xfrm>
              <a:off x="2175" y="208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37" name="Google Shape;3037;p38"/>
            <p:cNvSpPr/>
            <p:nvPr/>
          </p:nvSpPr>
          <p:spPr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0" name="Google Shape;3040;p38"/>
            <p:cNvCxnSpPr/>
            <p:nvPr/>
          </p:nvCxnSpPr>
          <p:spPr>
            <a:xfrm>
              <a:off x="1858" y="13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1" name="Google Shape;3041;p38"/>
            <p:cNvCxnSpPr/>
            <p:nvPr/>
          </p:nvCxnSpPr>
          <p:spPr>
            <a:xfrm>
              <a:off x="2171" y="13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2" name="Google Shape;3042;p38"/>
            <p:cNvSpPr/>
            <p:nvPr/>
          </p:nvSpPr>
          <p:spPr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8"/>
            <p:cNvSpPr/>
            <p:nvPr/>
          </p:nvSpPr>
          <p:spPr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8"/>
            <p:cNvSpPr/>
            <p:nvPr/>
          </p:nvSpPr>
          <p:spPr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5" name="Google Shape;3045;p38"/>
            <p:cNvCxnSpPr/>
            <p:nvPr/>
          </p:nvCxnSpPr>
          <p:spPr>
            <a:xfrm>
              <a:off x="2541" y="1393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6" name="Google Shape;3046;p38"/>
            <p:cNvCxnSpPr/>
            <p:nvPr/>
          </p:nvCxnSpPr>
          <p:spPr>
            <a:xfrm>
              <a:off x="2853" y="1393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7" name="Google Shape;3047;p38"/>
            <p:cNvSpPr/>
            <p:nvPr/>
          </p:nvSpPr>
          <p:spPr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0" name="Google Shape;3050;p38"/>
            <p:cNvCxnSpPr/>
            <p:nvPr/>
          </p:nvCxnSpPr>
          <p:spPr>
            <a:xfrm>
              <a:off x="2551" y="2084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1" name="Google Shape;3051;p38"/>
            <p:cNvCxnSpPr/>
            <p:nvPr/>
          </p:nvCxnSpPr>
          <p:spPr>
            <a:xfrm>
              <a:off x="2864" y="2084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2" name="Google Shape;3052;p38"/>
            <p:cNvSpPr/>
            <p:nvPr/>
          </p:nvSpPr>
          <p:spPr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5" name="Google Shape;3055;p38"/>
            <p:cNvCxnSpPr/>
            <p:nvPr/>
          </p:nvCxnSpPr>
          <p:spPr>
            <a:xfrm>
              <a:off x="3116" y="1743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6" name="Google Shape;3056;p38"/>
            <p:cNvCxnSpPr/>
            <p:nvPr/>
          </p:nvCxnSpPr>
          <p:spPr>
            <a:xfrm>
              <a:off x="3429" y="1743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7" name="Google Shape;3057;p38"/>
            <p:cNvSpPr/>
            <p:nvPr/>
          </p:nvSpPr>
          <p:spPr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2707" y="1492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2866" y="1831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2185" y="2113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1594" y="1789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3" name="Google Shape;3063;p38"/>
            <p:cNvGrpSpPr/>
            <p:nvPr/>
          </p:nvGrpSpPr>
          <p:grpSpPr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064" name="Google Shape;3064;p3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38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6" name="Google Shape;3066;p38"/>
            <p:cNvGrpSpPr/>
            <p:nvPr/>
          </p:nvGrpSpPr>
          <p:grpSpPr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67" name="Google Shape;3067;p3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3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9" name="Google Shape;3069;p38"/>
            <p:cNvGrpSpPr/>
            <p:nvPr/>
          </p:nvGrpSpPr>
          <p:grpSpPr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0" name="Google Shape;3070;p3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38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3072" name="Google Shape;3072;p38"/>
            <p:cNvGrpSpPr/>
            <p:nvPr/>
          </p:nvGrpSpPr>
          <p:grpSpPr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73" name="Google Shape;3073;p38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38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5" name="Google Shape;3075;p38"/>
            <p:cNvGrpSpPr/>
            <p:nvPr/>
          </p:nvGrpSpPr>
          <p:grpSpPr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76" name="Google Shape;3076;p3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3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8" name="Google Shape;3078;p38"/>
            <p:cNvGrpSpPr/>
            <p:nvPr/>
          </p:nvGrpSpPr>
          <p:grpSpPr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79" name="Google Shape;3079;p3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38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</p:grpSp>
      <p:sp>
        <p:nvSpPr>
          <p:cNvPr id="3081" name="Google Shape;3081;p38"/>
          <p:cNvSpPr txBox="1"/>
          <p:nvPr/>
        </p:nvSpPr>
        <p:spPr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resulting least-cost-path tree from u:</a:t>
            </a:r>
            <a:endParaRPr/>
          </a:p>
        </p:txBody>
      </p:sp>
      <p:grpSp>
        <p:nvGrpSpPr>
          <p:cNvPr id="3082" name="Google Shape;3082;p38"/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083" name="Google Shape;3083;p38"/>
            <p:cNvSpPr txBox="1"/>
            <p:nvPr/>
          </p:nvSpPr>
          <p:spPr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resulting forwarding table in u:</a:t>
              </a:r>
              <a:endParaRPr/>
            </a:p>
          </p:txBody>
        </p:sp>
        <p:grpSp>
          <p:nvGrpSpPr>
            <p:cNvPr id="3084" name="Google Shape;3084;p38"/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3085" name="Google Shape;3085;p38"/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rgbClr val="D8D8D8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6" name="Google Shape;3086;p38"/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 cap="flat" cmpd="sng" w="127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7" name="Google Shape;3087;p38"/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8"/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(u,v)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8"/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destination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8"/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outgoing link</a:t>
                </a:r>
                <a:endParaRPr/>
              </a:p>
            </p:txBody>
          </p:sp>
          <p:cxnSp>
            <p:nvCxnSpPr>
              <p:cNvPr id="3091" name="Google Shape;3091;p38"/>
              <p:cNvCxnSpPr/>
              <p:nvPr/>
            </p:nvCxnSpPr>
            <p:spPr>
              <a:xfrm>
                <a:off x="9178724" y="2060293"/>
                <a:ext cx="239596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2" name="Google Shape;3092;p38"/>
              <p:cNvCxnSpPr/>
              <p:nvPr/>
            </p:nvCxnSpPr>
            <p:spPr>
              <a:xfrm>
                <a:off x="10359342" y="1770927"/>
                <a:ext cx="0" cy="19908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93" name="Google Shape;3093;p38"/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3094" name="Google Shape;3094;p38"/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 from </a:t>
              </a: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</a:t>
              </a: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directly</a:t>
              </a:r>
              <a:endParaRPr/>
            </a:p>
          </p:txBody>
        </p:sp>
        <p:cxnSp>
          <p:nvCxnSpPr>
            <p:cNvPr id="3095" name="Google Shape;3095;p38"/>
            <p:cNvCxnSpPr/>
            <p:nvPr/>
          </p:nvCxnSpPr>
          <p:spPr>
            <a:xfrm>
              <a:off x="8565265" y="5000264"/>
              <a:ext cx="682907" cy="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96" name="Google Shape;3096;p38"/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097" name="Google Shape;3097;p38"/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 from u to all other destinations via </a:t>
              </a: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39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another example</a:t>
            </a:r>
            <a:endParaRPr/>
          </a:p>
        </p:txBody>
      </p:sp>
      <p:sp>
        <p:nvSpPr>
          <p:cNvPr id="3105" name="Google Shape;3105;p3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6" name="Google Shape;3106;p39"/>
          <p:cNvGrpSpPr/>
          <p:nvPr/>
        </p:nvGrpSpPr>
        <p:grpSpPr>
          <a:xfrm>
            <a:off x="7267328" y="1497821"/>
            <a:ext cx="4217987" cy="3361377"/>
            <a:chOff x="415" y="856"/>
            <a:chExt cx="2910" cy="2256"/>
          </a:xfrm>
        </p:grpSpPr>
        <p:grpSp>
          <p:nvGrpSpPr>
            <p:cNvPr id="3107" name="Google Shape;3107;p39"/>
            <p:cNvGrpSpPr/>
            <p:nvPr/>
          </p:nvGrpSpPr>
          <p:grpSpPr>
            <a:xfrm>
              <a:off x="1290" y="1997"/>
              <a:ext cx="316" cy="265"/>
              <a:chOff x="1613" y="2011"/>
              <a:chExt cx="316" cy="265"/>
            </a:xfrm>
          </p:grpSpPr>
          <p:sp>
            <p:nvSpPr>
              <p:cNvPr id="3108" name="Google Shape;3108;p39"/>
              <p:cNvSpPr/>
              <p:nvPr/>
            </p:nvSpPr>
            <p:spPr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09" name="Google Shape;3109;p39"/>
              <p:cNvCxnSpPr/>
              <p:nvPr/>
            </p:nvCxnSpPr>
            <p:spPr>
              <a:xfrm>
                <a:off x="1616" y="2129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0" name="Google Shape;3110;p39"/>
              <p:cNvCxnSpPr/>
              <p:nvPr/>
            </p:nvCxnSpPr>
            <p:spPr>
              <a:xfrm>
                <a:off x="1929" y="2129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1" name="Google Shape;3111;p39"/>
              <p:cNvSpPr/>
              <p:nvPr/>
            </p:nvSpPr>
            <p:spPr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39"/>
              <p:cNvSpPr/>
              <p:nvPr/>
            </p:nvSpPr>
            <p:spPr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39"/>
              <p:cNvSpPr/>
              <p:nvPr/>
            </p:nvSpPr>
            <p:spPr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39"/>
              <p:cNvSpPr txBox="1"/>
              <p:nvPr/>
            </p:nvSpPr>
            <p:spPr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5" name="Google Shape;3115;p39"/>
            <p:cNvSpPr txBox="1"/>
            <p:nvPr/>
          </p:nvSpPr>
          <p:spPr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39"/>
            <p:cNvSpPr txBox="1"/>
            <p:nvPr/>
          </p:nvSpPr>
          <p:spPr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7" name="Google Shape;3117;p39"/>
            <p:cNvGrpSpPr/>
            <p:nvPr/>
          </p:nvGrpSpPr>
          <p:grpSpPr>
            <a:xfrm>
              <a:off x="1299" y="2848"/>
              <a:ext cx="316" cy="264"/>
              <a:chOff x="1613" y="2011"/>
              <a:chExt cx="316" cy="264"/>
            </a:xfrm>
          </p:grpSpPr>
          <p:sp>
            <p:nvSpPr>
              <p:cNvPr id="3118" name="Google Shape;3118;p39"/>
              <p:cNvSpPr/>
              <p:nvPr/>
            </p:nvSpPr>
            <p:spPr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19" name="Google Shape;3119;p39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0" name="Google Shape;3120;p39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21" name="Google Shape;3121;p39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39"/>
              <p:cNvSpPr/>
              <p:nvPr/>
            </p:nvSpPr>
            <p:spPr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39"/>
              <p:cNvSpPr/>
              <p:nvPr/>
            </p:nvSpPr>
            <p:spPr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39"/>
              <p:cNvSpPr txBox="1"/>
              <p:nvPr/>
            </p:nvSpPr>
            <p:spPr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5" name="Google Shape;3125;p39"/>
            <p:cNvGrpSpPr/>
            <p:nvPr/>
          </p:nvGrpSpPr>
          <p:grpSpPr>
            <a:xfrm>
              <a:off x="1293" y="856"/>
              <a:ext cx="318" cy="266"/>
              <a:chOff x="1611" y="2011"/>
              <a:chExt cx="318" cy="266"/>
            </a:xfrm>
          </p:grpSpPr>
          <p:sp>
            <p:nvSpPr>
              <p:cNvPr id="3126" name="Google Shape;3126;p39"/>
              <p:cNvSpPr/>
              <p:nvPr/>
            </p:nvSpPr>
            <p:spPr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27" name="Google Shape;3127;p39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8" name="Google Shape;3128;p39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29" name="Google Shape;3129;p39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39"/>
              <p:cNvSpPr/>
              <p:nvPr/>
            </p:nvSpPr>
            <p:spPr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39"/>
              <p:cNvSpPr/>
              <p:nvPr/>
            </p:nvSpPr>
            <p:spPr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39"/>
              <p:cNvSpPr txBox="1"/>
              <p:nvPr/>
            </p:nvSpPr>
            <p:spPr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3" name="Google Shape;3133;p39"/>
            <p:cNvGrpSpPr/>
            <p:nvPr/>
          </p:nvGrpSpPr>
          <p:grpSpPr>
            <a:xfrm>
              <a:off x="415" y="2028"/>
              <a:ext cx="318" cy="267"/>
              <a:chOff x="1613" y="2011"/>
              <a:chExt cx="318" cy="267"/>
            </a:xfrm>
          </p:grpSpPr>
          <p:sp>
            <p:nvSpPr>
              <p:cNvPr id="3134" name="Google Shape;3134;p39"/>
              <p:cNvSpPr/>
              <p:nvPr/>
            </p:nvSpPr>
            <p:spPr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35" name="Google Shape;3135;p39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6" name="Google Shape;3136;p39"/>
              <p:cNvCxnSpPr/>
              <p:nvPr/>
            </p:nvCxnSpPr>
            <p:spPr>
              <a:xfrm>
                <a:off x="1931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37" name="Google Shape;3137;p39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39"/>
              <p:cNvSpPr/>
              <p:nvPr/>
            </p:nvSpPr>
            <p:spPr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39"/>
              <p:cNvSpPr/>
              <p:nvPr/>
            </p:nvSpPr>
            <p:spPr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39"/>
              <p:cNvSpPr txBox="1"/>
              <p:nvPr/>
            </p:nvSpPr>
            <p:spPr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41" name="Google Shape;3141;p39"/>
            <p:cNvCxnSpPr/>
            <p:nvPr/>
          </p:nvCxnSpPr>
          <p:spPr>
            <a:xfrm>
              <a:off x="738" y="2156"/>
              <a:ext cx="63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2" name="Google Shape;3142;p39"/>
            <p:cNvCxnSpPr/>
            <p:nvPr/>
          </p:nvCxnSpPr>
          <p:spPr>
            <a:xfrm>
              <a:off x="1440" y="1082"/>
              <a:ext cx="0" cy="9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3" name="Google Shape;3143;p39"/>
            <p:cNvCxnSpPr/>
            <p:nvPr/>
          </p:nvCxnSpPr>
          <p:spPr>
            <a:xfrm flipH="1">
              <a:off x="614" y="1021"/>
              <a:ext cx="674" cy="10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4" name="Google Shape;3144;p39"/>
            <p:cNvSpPr txBox="1"/>
            <p:nvPr/>
          </p:nvSpPr>
          <p:spPr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" name="Google Shape;3145;p39"/>
            <p:cNvCxnSpPr/>
            <p:nvPr/>
          </p:nvCxnSpPr>
          <p:spPr>
            <a:xfrm>
              <a:off x="1447" y="2206"/>
              <a:ext cx="9" cy="71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6" name="Google Shape;3146;p39"/>
            <p:cNvSpPr txBox="1"/>
            <p:nvPr/>
          </p:nvSpPr>
          <p:spPr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601" y="2227"/>
              <a:ext cx="860" cy="799"/>
            </a:xfrm>
            <a:custGeom>
              <a:rect b="b" l="l" r="r" t="t"/>
              <a:pathLst>
                <a:path extrusionOk="0" h="10136" w="10032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39"/>
            <p:cNvSpPr txBox="1"/>
            <p:nvPr/>
          </p:nvSpPr>
          <p:spPr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9" name="Google Shape;3149;p39"/>
            <p:cNvCxnSpPr/>
            <p:nvPr/>
          </p:nvCxnSpPr>
          <p:spPr>
            <a:xfrm flipH="1">
              <a:off x="1450" y="2158"/>
              <a:ext cx="998" cy="82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0" name="Google Shape;3150;p39"/>
            <p:cNvSpPr txBox="1"/>
            <p:nvPr/>
          </p:nvSpPr>
          <p:spPr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39"/>
            <p:cNvSpPr/>
            <p:nvPr/>
          </p:nvSpPr>
          <p:spPr>
            <a:xfrm>
              <a:off x="1477" y="1946"/>
              <a:ext cx="991" cy="484"/>
            </a:xfrm>
            <a:custGeom>
              <a:rect b="b" l="l" r="r" t="t"/>
              <a:pathLst>
                <a:path extrusionOk="0" h="484" w="991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2" name="Google Shape;3152;p39"/>
            <p:cNvGrpSpPr/>
            <p:nvPr/>
          </p:nvGrpSpPr>
          <p:grpSpPr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53" name="Google Shape;3153;p39"/>
              <p:cNvSpPr/>
              <p:nvPr/>
            </p:nvSpPr>
            <p:spPr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54" name="Google Shape;3154;p39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5" name="Google Shape;3155;p39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56" name="Google Shape;3156;p39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39"/>
              <p:cNvSpPr/>
              <p:nvPr/>
            </p:nvSpPr>
            <p:spPr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39"/>
              <p:cNvSpPr/>
              <p:nvPr/>
            </p:nvSpPr>
            <p:spPr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39"/>
              <p:cNvSpPr txBox="1"/>
              <p:nvPr/>
            </p:nvSpPr>
            <p:spPr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0" name="Google Shape;3160;p39"/>
            <p:cNvSpPr txBox="1"/>
            <p:nvPr/>
          </p:nvSpPr>
          <p:spPr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1" name="Google Shape;3161;p39"/>
            <p:cNvGrpSpPr/>
            <p:nvPr/>
          </p:nvGrpSpPr>
          <p:grpSpPr>
            <a:xfrm>
              <a:off x="3007" y="2002"/>
              <a:ext cx="318" cy="264"/>
              <a:chOff x="1611" y="2011"/>
              <a:chExt cx="318" cy="264"/>
            </a:xfrm>
          </p:grpSpPr>
          <p:sp>
            <p:nvSpPr>
              <p:cNvPr id="3162" name="Google Shape;3162;p39"/>
              <p:cNvSpPr/>
              <p:nvPr/>
            </p:nvSpPr>
            <p:spPr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63" name="Google Shape;3163;p39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4" name="Google Shape;3164;p39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65" name="Google Shape;3165;p39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39"/>
              <p:cNvSpPr/>
              <p:nvPr/>
            </p:nvSpPr>
            <p:spPr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39"/>
              <p:cNvSpPr/>
              <p:nvPr/>
            </p:nvSpPr>
            <p:spPr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39"/>
              <p:cNvSpPr txBox="1"/>
              <p:nvPr/>
            </p:nvSpPr>
            <p:spPr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69" name="Google Shape;3169;p39"/>
            <p:cNvCxnSpPr/>
            <p:nvPr/>
          </p:nvCxnSpPr>
          <p:spPr>
            <a:xfrm>
              <a:off x="2640" y="2149"/>
              <a:ext cx="35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0" name="Google Shape;3170;p39"/>
            <p:cNvSpPr txBox="1"/>
            <p:nvPr/>
          </p:nvSpPr>
          <p:spPr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1" name="Google Shape;3171;p39"/>
            <p:cNvCxnSpPr/>
            <p:nvPr/>
          </p:nvCxnSpPr>
          <p:spPr>
            <a:xfrm>
              <a:off x="1503" y="990"/>
              <a:ext cx="965" cy="11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2" name="Google Shape;3172;p39"/>
            <p:cNvSpPr txBox="1"/>
            <p:nvPr/>
          </p:nvSpPr>
          <p:spPr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1489" y="976"/>
              <a:ext cx="28" cy="14"/>
            </a:xfrm>
            <a:custGeom>
              <a:rect b="b" l="l" r="r" t="t"/>
              <a:pathLst>
                <a:path extrusionOk="0" h="14" w="28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1623" y="999"/>
              <a:ext cx="1510" cy="1052"/>
            </a:xfrm>
            <a:custGeom>
              <a:rect b="b" l="l" r="r" t="t"/>
              <a:pathLst>
                <a:path extrusionOk="0" h="1052" w="1510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39"/>
            <p:cNvSpPr txBox="1"/>
            <p:nvPr/>
          </p:nvSpPr>
          <p:spPr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6" name="Google Shape;3176;p39"/>
          <p:cNvSpPr txBox="1"/>
          <p:nvPr/>
        </p:nvSpPr>
        <p:spPr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Google Shape;3177;p39"/>
          <p:cNvSpPr txBox="1"/>
          <p:nvPr/>
        </p:nvSpPr>
        <p:spPr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3178" name="Google Shape;3178;p39"/>
          <p:cNvSpPr txBox="1"/>
          <p:nvPr/>
        </p:nvSpPr>
        <p:spPr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p(v)</a:t>
            </a:r>
            <a:endParaRPr/>
          </a:p>
        </p:txBody>
      </p:sp>
      <p:sp>
        <p:nvSpPr>
          <p:cNvPr id="3179" name="Google Shape;3179;p39"/>
          <p:cNvSpPr txBox="1"/>
          <p:nvPr/>
        </p:nvSpPr>
        <p:spPr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180" name="Google Shape;3180;p39"/>
          <p:cNvSpPr txBox="1"/>
          <p:nvPr/>
        </p:nvSpPr>
        <p:spPr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81" name="Google Shape;3181;p39"/>
          <p:cNvSpPr txBox="1"/>
          <p:nvPr/>
        </p:nvSpPr>
        <p:spPr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82" name="Google Shape;3182;p39"/>
          <p:cNvSpPr txBox="1"/>
          <p:nvPr/>
        </p:nvSpPr>
        <p:spPr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83" name="Google Shape;3183;p39"/>
          <p:cNvSpPr txBox="1"/>
          <p:nvPr/>
        </p:nvSpPr>
        <p:spPr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184" name="Google Shape;3184;p39"/>
          <p:cNvSpPr txBox="1"/>
          <p:nvPr/>
        </p:nvSpPr>
        <p:spPr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85" name="Google Shape;3185;p39"/>
          <p:cNvSpPr txBox="1"/>
          <p:nvPr/>
        </p:nvSpPr>
        <p:spPr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p(w)</a:t>
            </a:r>
            <a:endParaRPr/>
          </a:p>
        </p:txBody>
      </p:sp>
      <p:sp>
        <p:nvSpPr>
          <p:cNvPr id="3186" name="Google Shape;3186;p39"/>
          <p:cNvSpPr txBox="1"/>
          <p:nvPr/>
        </p:nvSpPr>
        <p:spPr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endParaRPr/>
          </a:p>
        </p:txBody>
      </p:sp>
      <p:sp>
        <p:nvSpPr>
          <p:cNvPr id="3187" name="Google Shape;3187;p39"/>
          <p:cNvSpPr txBox="1"/>
          <p:nvPr/>
        </p:nvSpPr>
        <p:spPr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p(y)</a:t>
            </a:r>
            <a:endParaRPr/>
          </a:p>
        </p:txBody>
      </p:sp>
      <p:sp>
        <p:nvSpPr>
          <p:cNvPr id="3188" name="Google Shape;3188;p39"/>
          <p:cNvSpPr txBox="1"/>
          <p:nvPr/>
        </p:nvSpPr>
        <p:spPr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p(z)</a:t>
            </a:r>
            <a:endParaRPr/>
          </a:p>
        </p:txBody>
      </p:sp>
      <p:cxnSp>
        <p:nvCxnSpPr>
          <p:cNvPr id="3189" name="Google Shape;3189;p39"/>
          <p:cNvCxnSpPr/>
          <p:nvPr/>
        </p:nvCxnSpPr>
        <p:spPr>
          <a:xfrm>
            <a:off x="939397" y="2690590"/>
            <a:ext cx="5150117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0" name="Google Shape;3190;p39"/>
          <p:cNvSpPr txBox="1"/>
          <p:nvPr/>
        </p:nvSpPr>
        <p:spPr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3191" name="Google Shape;3191;p39"/>
          <p:cNvCxnSpPr/>
          <p:nvPr/>
        </p:nvCxnSpPr>
        <p:spPr>
          <a:xfrm>
            <a:off x="871302" y="3151241"/>
            <a:ext cx="5224698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2" name="Google Shape;3192;p39"/>
          <p:cNvCxnSpPr/>
          <p:nvPr/>
        </p:nvCxnSpPr>
        <p:spPr>
          <a:xfrm>
            <a:off x="871302" y="3618848"/>
            <a:ext cx="5224698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3" name="Google Shape;3193;p39"/>
          <p:cNvCxnSpPr/>
          <p:nvPr/>
        </p:nvCxnSpPr>
        <p:spPr>
          <a:xfrm>
            <a:off x="818428" y="4551040"/>
            <a:ext cx="527757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4" name="Google Shape;3194;p39"/>
          <p:cNvCxnSpPr/>
          <p:nvPr/>
        </p:nvCxnSpPr>
        <p:spPr>
          <a:xfrm>
            <a:off x="866540" y="4075166"/>
            <a:ext cx="522946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5" name="Google Shape;3195;p39"/>
          <p:cNvCxnSpPr/>
          <p:nvPr/>
        </p:nvCxnSpPr>
        <p:spPr>
          <a:xfrm>
            <a:off x="866016" y="5009992"/>
            <a:ext cx="522998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6" name="Google Shape;3196;p39"/>
          <p:cNvGrpSpPr/>
          <p:nvPr/>
        </p:nvGrpSpPr>
        <p:grpSpPr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197" name="Google Shape;3197;p39"/>
            <p:cNvSpPr txBox="1"/>
            <p:nvPr/>
          </p:nvSpPr>
          <p:spPr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39"/>
            <p:cNvSpPr txBox="1"/>
            <p:nvPr/>
          </p:nvSpPr>
          <p:spPr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39"/>
            <p:cNvSpPr txBox="1"/>
            <p:nvPr/>
          </p:nvSpPr>
          <p:spPr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7,u</a:t>
              </a:r>
              <a:endParaRPr/>
            </a:p>
          </p:txBody>
        </p:sp>
        <p:sp>
          <p:nvSpPr>
            <p:cNvPr id="3200" name="Google Shape;3200;p39"/>
            <p:cNvSpPr txBox="1"/>
            <p:nvPr/>
          </p:nvSpPr>
          <p:spPr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3,u</a:t>
              </a:r>
              <a:endParaRPr/>
            </a:p>
          </p:txBody>
        </p:sp>
        <p:sp>
          <p:nvSpPr>
            <p:cNvPr id="3201" name="Google Shape;3201;p39"/>
            <p:cNvSpPr txBox="1"/>
            <p:nvPr/>
          </p:nvSpPr>
          <p:spPr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</p:grpSp>
      <p:sp>
        <p:nvSpPr>
          <p:cNvPr id="3202" name="Google Shape;3202;p39"/>
          <p:cNvSpPr txBox="1"/>
          <p:nvPr/>
        </p:nvSpPr>
        <p:spPr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</a:t>
            </a:r>
            <a:endParaRPr/>
          </a:p>
        </p:txBody>
      </p:sp>
      <p:grpSp>
        <p:nvGrpSpPr>
          <p:cNvPr id="3203" name="Google Shape;3203;p39"/>
          <p:cNvGrpSpPr/>
          <p:nvPr/>
        </p:nvGrpSpPr>
        <p:grpSpPr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204" name="Google Shape;3204;p39"/>
            <p:cNvSpPr txBox="1"/>
            <p:nvPr/>
          </p:nvSpPr>
          <p:spPr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39"/>
            <p:cNvSpPr txBox="1"/>
            <p:nvPr/>
          </p:nvSpPr>
          <p:spPr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,w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39"/>
            <p:cNvSpPr txBox="1"/>
            <p:nvPr/>
          </p:nvSpPr>
          <p:spPr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6,w</a:t>
              </a:r>
              <a:endParaRPr/>
            </a:p>
          </p:txBody>
        </p:sp>
        <p:sp>
          <p:nvSpPr>
            <p:cNvPr id="3207" name="Google Shape;3207;p39"/>
            <p:cNvSpPr txBox="1"/>
            <p:nvPr/>
          </p:nvSpPr>
          <p:spPr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39"/>
            <p:cNvSpPr txBox="1"/>
            <p:nvPr/>
          </p:nvSpPr>
          <p:spPr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</p:grpSp>
      <p:grpSp>
        <p:nvGrpSpPr>
          <p:cNvPr id="3209" name="Google Shape;3209;p39"/>
          <p:cNvGrpSpPr/>
          <p:nvPr/>
        </p:nvGrpSpPr>
        <p:grpSpPr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210" name="Google Shape;3210;p39"/>
            <p:cNvSpPr txBox="1"/>
            <p:nvPr/>
          </p:nvSpPr>
          <p:spPr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,x </a:t>
              </a:r>
              <a:endParaRPr/>
            </a:p>
          </p:txBody>
        </p:sp>
        <p:sp>
          <p:nvSpPr>
            <p:cNvPr id="3211" name="Google Shape;3211;p39"/>
            <p:cNvSpPr txBox="1"/>
            <p:nvPr/>
          </p:nvSpPr>
          <p:spPr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11,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39"/>
            <p:cNvSpPr txBox="1"/>
            <p:nvPr/>
          </p:nvSpPr>
          <p:spPr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6,w</a:t>
              </a:r>
              <a:endParaRPr/>
            </a:p>
          </p:txBody>
        </p:sp>
        <p:sp>
          <p:nvSpPr>
            <p:cNvPr id="3213" name="Google Shape;3213;p39"/>
            <p:cNvSpPr txBox="1"/>
            <p:nvPr/>
          </p:nvSpPr>
          <p:spPr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39"/>
            <p:cNvSpPr txBox="1"/>
            <p:nvPr/>
          </p:nvSpPr>
          <p:spPr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5" name="Google Shape;3215;p39"/>
          <p:cNvSpPr/>
          <p:nvPr/>
        </p:nvSpPr>
        <p:spPr>
          <a:xfrm>
            <a:off x="3192476" y="2263739"/>
            <a:ext cx="661410" cy="406374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6" name="Google Shape;3216;p39"/>
          <p:cNvSpPr/>
          <p:nvPr/>
        </p:nvSpPr>
        <p:spPr>
          <a:xfrm>
            <a:off x="4050170" y="2719263"/>
            <a:ext cx="679816" cy="40693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7" name="Google Shape;3217;p39"/>
          <p:cNvSpPr txBox="1"/>
          <p:nvPr/>
        </p:nvSpPr>
        <p:spPr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</a:t>
            </a:r>
            <a:endParaRPr/>
          </a:p>
        </p:txBody>
      </p:sp>
      <p:sp>
        <p:nvSpPr>
          <p:cNvPr id="3218" name="Google Shape;3218;p39"/>
          <p:cNvSpPr/>
          <p:nvPr/>
        </p:nvSpPr>
        <p:spPr>
          <a:xfrm>
            <a:off x="2374191" y="3175054"/>
            <a:ext cx="665830" cy="42509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9" name="Google Shape;3219;p39"/>
          <p:cNvSpPr txBox="1"/>
          <p:nvPr/>
        </p:nvSpPr>
        <p:spPr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uwxv</a:t>
            </a:r>
            <a:endParaRPr/>
          </a:p>
        </p:txBody>
      </p:sp>
      <p:grpSp>
        <p:nvGrpSpPr>
          <p:cNvPr id="3220" name="Google Shape;3220;p39"/>
          <p:cNvGrpSpPr/>
          <p:nvPr/>
        </p:nvGrpSpPr>
        <p:grpSpPr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221" name="Google Shape;3221;p39"/>
            <p:cNvSpPr txBox="1"/>
            <p:nvPr/>
          </p:nvSpPr>
          <p:spPr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,x </a:t>
              </a:r>
              <a:endParaRPr/>
            </a:p>
          </p:txBody>
        </p:sp>
        <p:sp>
          <p:nvSpPr>
            <p:cNvPr id="3222" name="Google Shape;3222;p39"/>
            <p:cNvSpPr txBox="1"/>
            <p:nvPr/>
          </p:nvSpPr>
          <p:spPr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10,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3" name="Google Shape;3223;p39"/>
          <p:cNvSpPr/>
          <p:nvPr/>
        </p:nvSpPr>
        <p:spPr>
          <a:xfrm>
            <a:off x="4848116" y="3652013"/>
            <a:ext cx="676583" cy="39336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4" name="Google Shape;3224;p39"/>
          <p:cNvSpPr txBox="1"/>
          <p:nvPr/>
        </p:nvSpPr>
        <p:spPr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uwxvy</a:t>
            </a:r>
            <a:endParaRPr/>
          </a:p>
        </p:txBody>
      </p:sp>
      <p:sp>
        <p:nvSpPr>
          <p:cNvPr id="3225" name="Google Shape;3225;p39"/>
          <p:cNvSpPr txBox="1"/>
          <p:nvPr/>
        </p:nvSpPr>
        <p:spPr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 </a:t>
            </a:r>
            <a:endParaRPr/>
          </a:p>
        </p:txBody>
      </p:sp>
      <p:sp>
        <p:nvSpPr>
          <p:cNvPr id="3226" name="Google Shape;3226;p39"/>
          <p:cNvSpPr/>
          <p:nvPr/>
        </p:nvSpPr>
        <p:spPr>
          <a:xfrm>
            <a:off x="5669111" y="4130222"/>
            <a:ext cx="707756" cy="38911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7" name="Google Shape;3227;p39"/>
          <p:cNvSpPr/>
          <p:nvPr/>
        </p:nvSpPr>
        <p:spPr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 least-cost-path tree by tracing predecessor nodes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ties can exist (can be broken arbitrarily)</a:t>
            </a:r>
            <a:endParaRPr/>
          </a:p>
        </p:txBody>
      </p:sp>
      <p:cxnSp>
        <p:nvCxnSpPr>
          <p:cNvPr id="3228" name="Google Shape;3228;p39"/>
          <p:cNvCxnSpPr/>
          <p:nvPr/>
        </p:nvCxnSpPr>
        <p:spPr>
          <a:xfrm>
            <a:off x="10477917" y="3471860"/>
            <a:ext cx="5905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9" name="Google Shape;3229;p39"/>
          <p:cNvCxnSpPr/>
          <p:nvPr/>
        </p:nvCxnSpPr>
        <p:spPr>
          <a:xfrm flipH="1" rot="10800000">
            <a:off x="8821087" y="3483435"/>
            <a:ext cx="1463675" cy="12049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0" name="Google Shape;3230;p39"/>
          <p:cNvCxnSpPr/>
          <p:nvPr/>
        </p:nvCxnSpPr>
        <p:spPr>
          <a:xfrm>
            <a:off x="8718966" y="3539863"/>
            <a:ext cx="9525" cy="10477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1" name="Google Shape;3231;p39"/>
          <p:cNvCxnSpPr/>
          <p:nvPr/>
        </p:nvCxnSpPr>
        <p:spPr>
          <a:xfrm flipH="1" rot="10800000">
            <a:off x="7577755" y="1754709"/>
            <a:ext cx="1012825" cy="16287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2" name="Google Shape;3232;p39"/>
          <p:cNvCxnSpPr/>
          <p:nvPr/>
        </p:nvCxnSpPr>
        <p:spPr>
          <a:xfrm>
            <a:off x="7693502" y="3475036"/>
            <a:ext cx="94456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3" name="Google Shape;3233;p39"/>
          <p:cNvSpPr txBox="1"/>
          <p:nvPr/>
        </p:nvSpPr>
        <p:spPr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uwxvyz</a:t>
            </a:r>
            <a:endParaRPr/>
          </a:p>
        </p:txBody>
      </p:sp>
      <p:cxnSp>
        <p:nvCxnSpPr>
          <p:cNvPr id="3234" name="Google Shape;3234;p39"/>
          <p:cNvCxnSpPr/>
          <p:nvPr/>
        </p:nvCxnSpPr>
        <p:spPr>
          <a:xfrm>
            <a:off x="668005" y="2233984"/>
            <a:ext cx="5645188" cy="0"/>
          </a:xfrm>
          <a:prstGeom prst="straightConnector1">
            <a:avLst/>
          </a:prstGeom>
          <a:noFill/>
          <a:ln cap="flat" cmpd="sng" w="2540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5" name="Google Shape;3235;p39"/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3236" name="Google Shape;3236;p39"/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3237" name="Google Shape;3237;p39"/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238" name="Google Shape;3238;p39"/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3239" name="Google Shape;3239;p39"/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grpSp>
        <p:nvGrpSpPr>
          <p:cNvPr id="3240" name="Google Shape;3240;p39"/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3241" name="Google Shape;3241;p39"/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42" name="Google Shape;3242;p39"/>
            <p:cNvCxnSpPr/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43" name="Google Shape;3243;p39"/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4" name="Google Shape;3244;p39"/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3245" name="Google Shape;3245;p39"/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46" name="Google Shape;3246;p39"/>
            <p:cNvCxnSpPr>
              <a:endCxn id="3247" idx="7"/>
            </p:cNvCxnSpPr>
            <p:nvPr/>
          </p:nvCxnSpPr>
          <p:spPr>
            <a:xfrm flipH="1">
              <a:off x="1224541" y="1686770"/>
              <a:ext cx="2198400" cy="16362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47" name="Google Shape;3247;p39"/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8" name="Google Shape;3248;p39"/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3249" name="Google Shape;3249;p39"/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0" name="Google Shape;3250;p39"/>
            <p:cNvCxnSpPr>
              <a:stCxn id="3249" idx="4"/>
              <a:endCxn id="3251" idx="0"/>
            </p:cNvCxnSpPr>
            <p:nvPr/>
          </p:nvCxnSpPr>
          <p:spPr>
            <a:xfrm flipH="1">
              <a:off x="1113041" y="1272747"/>
              <a:ext cx="675600" cy="20070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51" name="Google Shape;3251;p39"/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2" name="Google Shape;3252;p39"/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3253" name="Google Shape;3253;p39"/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4" name="Google Shape;3254;p39"/>
            <p:cNvCxnSpPr>
              <a:stCxn id="3253" idx="3"/>
              <a:endCxn id="3255" idx="7"/>
            </p:cNvCxnSpPr>
            <p:nvPr/>
          </p:nvCxnSpPr>
          <p:spPr>
            <a:xfrm flipH="1">
              <a:off x="1224425" y="778444"/>
              <a:ext cx="2942700" cy="25446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55" name="Google Shape;3255;p39"/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6" name="Google Shape;3256;p39"/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3257" name="Google Shape;3257;p39"/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8" name="Google Shape;3258;p39"/>
            <p:cNvCxnSpPr>
              <a:stCxn id="3257" idx="3"/>
              <a:endCxn id="3259" idx="7"/>
            </p:cNvCxnSpPr>
            <p:nvPr/>
          </p:nvCxnSpPr>
          <p:spPr>
            <a:xfrm flipH="1">
              <a:off x="285425" y="778444"/>
              <a:ext cx="3881700" cy="30327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59" name="Google Shape;3259;p39"/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p40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discussion</a:t>
            </a:r>
            <a:endParaRPr/>
          </a:p>
        </p:txBody>
      </p:sp>
      <p:sp>
        <p:nvSpPr>
          <p:cNvPr id="3266" name="Google Shape;3266;p4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7" name="Google Shape;3267;p40"/>
          <p:cNvSpPr txBox="1"/>
          <p:nvPr/>
        </p:nvSpPr>
        <p:spPr>
          <a:xfrm>
            <a:off x="739458" y="1447801"/>
            <a:ext cx="8709342" cy="19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algorithm complexity: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iteration: need to check all nodes,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in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+1)/2 comparisons: O(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complexity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 implementations possible: O(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268" name="Google Shape;3268;p40"/>
          <p:cNvSpPr txBox="1"/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message complexity: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router must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link state information to other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routers 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(and interesting!) broadcast algorithms: O(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link crossings to disseminate a broadcast message from one source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router’s message crosses O(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links: overall message complexity: O(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“control plane”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93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  <a:p>
            <a:pPr indent="-409575" lvl="0" marL="466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3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41"/>
          <p:cNvSpPr txBox="1"/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Dijkstra’s algorithm: oscillations possible</a:t>
            </a:r>
            <a:endParaRPr/>
          </a:p>
        </p:txBody>
      </p:sp>
      <p:sp>
        <p:nvSpPr>
          <p:cNvPr id="3275" name="Google Shape;3275;p4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6" name="Google Shape;3276;p41"/>
          <p:cNvSpPr txBox="1"/>
          <p:nvPr/>
        </p:nvSpPr>
        <p:spPr>
          <a:xfrm>
            <a:off x="637858" y="1315720"/>
            <a:ext cx="10792142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1463" lvl="0" marL="4016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 link costs depend on traffic volume,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route oscillations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7" name="Google Shape;3277;p41"/>
          <p:cNvSpPr/>
          <p:nvPr/>
        </p:nvSpPr>
        <p:spPr>
          <a:xfrm>
            <a:off x="435928" y="3502025"/>
            <a:ext cx="1971675" cy="1355725"/>
          </a:xfrm>
          <a:custGeom>
            <a:rect b="b" l="l" r="r" t="t"/>
            <a:pathLst>
              <a:path extrusionOk="0" h="854" w="1242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8" name="Google Shape;3278;p41"/>
          <p:cNvSpPr/>
          <p:nvPr/>
        </p:nvSpPr>
        <p:spPr>
          <a:xfrm>
            <a:off x="837565" y="3840162"/>
            <a:ext cx="390525" cy="209550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9" name="Google Shape;3279;p41"/>
          <p:cNvGrpSpPr/>
          <p:nvPr/>
        </p:nvGrpSpPr>
        <p:grpSpPr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3280" name="Google Shape;3280;p41"/>
            <p:cNvSpPr/>
            <p:nvPr/>
          </p:nvSpPr>
          <p:spPr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1" name="Google Shape;3281;p41"/>
            <p:cNvCxnSpPr/>
            <p:nvPr/>
          </p:nvCxnSpPr>
          <p:spPr>
            <a:xfrm>
              <a:off x="1750" y="3301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2" name="Google Shape;3282;p41"/>
            <p:cNvCxnSpPr/>
            <p:nvPr/>
          </p:nvCxnSpPr>
          <p:spPr>
            <a:xfrm>
              <a:off x="2063" y="3301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3" name="Google Shape;3283;p41"/>
            <p:cNvSpPr/>
            <p:nvPr/>
          </p:nvSpPr>
          <p:spPr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3284;p41"/>
            <p:cNvSpPr/>
            <p:nvPr/>
          </p:nvSpPr>
          <p:spPr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85" name="Google Shape;3285;p41"/>
            <p:cNvGrpSpPr/>
            <p:nvPr/>
          </p:nvGrpSpPr>
          <p:grpSpPr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3286" name="Google Shape;3286;p4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41"/>
              <p:cNvSpPr txBox="1"/>
              <p:nvPr/>
            </p:nvSpPr>
            <p:spPr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88" name="Google Shape;3288;p41"/>
          <p:cNvGrpSpPr/>
          <p:nvPr/>
        </p:nvGrpSpPr>
        <p:grpSpPr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3289" name="Google Shape;3289;p41"/>
            <p:cNvSpPr/>
            <p:nvPr/>
          </p:nvSpPr>
          <p:spPr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90" name="Google Shape;3290;p41"/>
            <p:cNvCxnSpPr/>
            <p:nvPr/>
          </p:nvCxnSpPr>
          <p:spPr>
            <a:xfrm>
              <a:off x="2224" y="368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1" name="Google Shape;3291;p41"/>
            <p:cNvCxnSpPr/>
            <p:nvPr/>
          </p:nvCxnSpPr>
          <p:spPr>
            <a:xfrm>
              <a:off x="2537" y="368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2" name="Google Shape;3292;p41"/>
            <p:cNvSpPr/>
            <p:nvPr/>
          </p:nvSpPr>
          <p:spPr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41"/>
            <p:cNvSpPr/>
            <p:nvPr/>
          </p:nvSpPr>
          <p:spPr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4" name="Google Shape;3294;p41"/>
            <p:cNvGrpSpPr/>
            <p:nvPr/>
          </p:nvGrpSpPr>
          <p:grpSpPr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3295" name="Google Shape;3295;p41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6" name="Google Shape;3296;p41"/>
              <p:cNvSpPr txBox="1"/>
              <p:nvPr/>
            </p:nvSpPr>
            <p:spPr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97" name="Google Shape;3297;p41"/>
          <p:cNvGrpSpPr/>
          <p:nvPr/>
        </p:nvGrpSpPr>
        <p:grpSpPr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3298" name="Google Shape;3298;p41"/>
            <p:cNvGrpSpPr/>
            <p:nvPr/>
          </p:nvGrpSpPr>
          <p:grpSpPr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3299" name="Google Shape;3299;p41"/>
              <p:cNvSpPr/>
              <p:nvPr/>
            </p:nvSpPr>
            <p:spPr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00" name="Google Shape;3300;p41"/>
              <p:cNvCxnSpPr/>
              <p:nvPr/>
            </p:nvCxnSpPr>
            <p:spPr>
              <a:xfrm>
                <a:off x="2903" y="2994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1" name="Google Shape;3301;p41"/>
              <p:cNvCxnSpPr/>
              <p:nvPr/>
            </p:nvCxnSpPr>
            <p:spPr>
              <a:xfrm>
                <a:off x="3215" y="2994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02" name="Google Shape;3302;p41"/>
              <p:cNvSpPr/>
              <p:nvPr/>
            </p:nvSpPr>
            <p:spPr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3" name="Google Shape;3303;p41"/>
              <p:cNvSpPr/>
              <p:nvPr/>
            </p:nvSpPr>
            <p:spPr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4" name="Google Shape;3304;p41"/>
            <p:cNvGrpSpPr/>
            <p:nvPr/>
          </p:nvGrpSpPr>
          <p:grpSpPr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3305" name="Google Shape;3305;p41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6" name="Google Shape;3306;p41"/>
              <p:cNvSpPr txBox="1"/>
              <p:nvPr/>
            </p:nvSpPr>
            <p:spPr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07" name="Google Shape;3307;p41"/>
          <p:cNvGrpSpPr/>
          <p:nvPr/>
        </p:nvGrpSpPr>
        <p:grpSpPr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3308" name="Google Shape;3308;p41"/>
            <p:cNvSpPr/>
            <p:nvPr/>
          </p:nvSpPr>
          <p:spPr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9" name="Google Shape;3309;p41"/>
            <p:cNvCxnSpPr/>
            <p:nvPr/>
          </p:nvCxnSpPr>
          <p:spPr>
            <a:xfrm>
              <a:off x="2220" y="29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0" name="Google Shape;3310;p41"/>
            <p:cNvCxnSpPr/>
            <p:nvPr/>
          </p:nvCxnSpPr>
          <p:spPr>
            <a:xfrm>
              <a:off x="2533" y="29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1" name="Google Shape;3311;p41"/>
            <p:cNvSpPr/>
            <p:nvPr/>
          </p:nvSpPr>
          <p:spPr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41"/>
            <p:cNvSpPr/>
            <p:nvPr/>
          </p:nvSpPr>
          <p:spPr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3" name="Google Shape;3313;p41"/>
            <p:cNvGrpSpPr/>
            <p:nvPr/>
          </p:nvGrpSpPr>
          <p:grpSpPr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3314" name="Google Shape;3314;p4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5" name="Google Shape;3315;p41"/>
              <p:cNvSpPr txBox="1"/>
              <p:nvPr/>
            </p:nvSpPr>
            <p:spPr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16" name="Google Shape;3316;p41"/>
          <p:cNvSpPr txBox="1"/>
          <p:nvPr/>
        </p:nvSpPr>
        <p:spPr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17" name="Google Shape;3317;p41"/>
          <p:cNvSpPr/>
          <p:nvPr/>
        </p:nvSpPr>
        <p:spPr>
          <a:xfrm flipH="1">
            <a:off x="1523365" y="3840162"/>
            <a:ext cx="338138" cy="204788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8" name="Google Shape;3318;p41"/>
          <p:cNvSpPr/>
          <p:nvPr/>
        </p:nvSpPr>
        <p:spPr>
          <a:xfrm rot="10800000">
            <a:off x="1537653" y="4254500"/>
            <a:ext cx="314325" cy="228600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9" name="Google Shape;3319;p41"/>
          <p:cNvSpPr/>
          <p:nvPr/>
        </p:nvSpPr>
        <p:spPr>
          <a:xfrm flipH="1" rot="10800000">
            <a:off x="899478" y="4244975"/>
            <a:ext cx="323850" cy="247650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0" name="Google Shape;3320;p41"/>
          <p:cNvSpPr txBox="1"/>
          <p:nvPr/>
        </p:nvSpPr>
        <p:spPr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1+e</a:t>
            </a:r>
            <a:endParaRPr/>
          </a:p>
        </p:txBody>
      </p:sp>
      <p:sp>
        <p:nvSpPr>
          <p:cNvPr id="3321" name="Google Shape;3321;p41"/>
          <p:cNvSpPr txBox="1"/>
          <p:nvPr/>
        </p:nvSpPr>
        <p:spPr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322" name="Google Shape;3322;p41"/>
          <p:cNvSpPr txBox="1"/>
          <p:nvPr/>
        </p:nvSpPr>
        <p:spPr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3323" name="Google Shape;3323;p41"/>
          <p:cNvCxnSpPr/>
          <p:nvPr/>
        </p:nvCxnSpPr>
        <p:spPr>
          <a:xfrm rot="10800000">
            <a:off x="1370965" y="4711700"/>
            <a:ext cx="0" cy="4000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4" name="Google Shape;3324;p41"/>
          <p:cNvCxnSpPr/>
          <p:nvPr/>
        </p:nvCxnSpPr>
        <p:spPr>
          <a:xfrm rot="10800000">
            <a:off x="551815" y="4244975"/>
            <a:ext cx="4763" cy="3381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5" name="Google Shape;3325;p41"/>
          <p:cNvCxnSpPr/>
          <p:nvPr/>
        </p:nvCxnSpPr>
        <p:spPr>
          <a:xfrm rot="10800000">
            <a:off x="2071053" y="4278312"/>
            <a:ext cx="0" cy="4286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26" name="Google Shape;3326;p41"/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3327" name="Google Shape;3327;p41"/>
            <p:cNvSpPr txBox="1"/>
            <p:nvPr/>
          </p:nvSpPr>
          <p:spPr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41"/>
            <p:cNvSpPr txBox="1"/>
            <p:nvPr/>
          </p:nvSpPr>
          <p:spPr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41"/>
            <p:cNvSpPr txBox="1"/>
            <p:nvPr/>
          </p:nvSpPr>
          <p:spPr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0" name="Google Shape;3330;p41"/>
          <p:cNvSpPr/>
          <p:nvPr/>
        </p:nvSpPr>
        <p:spPr>
          <a:xfrm rot="10800000">
            <a:off x="1442403" y="4211637"/>
            <a:ext cx="314325" cy="228600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1" name="Google Shape;3331;p41"/>
          <p:cNvSpPr/>
          <p:nvPr/>
        </p:nvSpPr>
        <p:spPr>
          <a:xfrm flipH="1">
            <a:off x="989965" y="4221162"/>
            <a:ext cx="304800" cy="219075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2" name="Google Shape;3332;p41"/>
          <p:cNvSpPr txBox="1"/>
          <p:nvPr/>
        </p:nvSpPr>
        <p:spPr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33" name="Google Shape;3333;p41"/>
          <p:cNvSpPr txBox="1"/>
          <p:nvPr/>
        </p:nvSpPr>
        <p:spPr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34" name="Google Shape;3334;p41"/>
          <p:cNvSpPr txBox="1"/>
          <p:nvPr/>
        </p:nvSpPr>
        <p:spPr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initially</a:t>
            </a:r>
            <a:endParaRPr b="0" i="0" sz="2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5" name="Google Shape;3335;p41"/>
          <p:cNvGrpSpPr/>
          <p:nvPr/>
        </p:nvGrpSpPr>
        <p:grpSpPr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3336" name="Google Shape;3336;p41"/>
            <p:cNvSpPr/>
            <p:nvPr/>
          </p:nvSpPr>
          <p:spPr>
            <a:xfrm>
              <a:off x="1752" y="2639"/>
              <a:ext cx="1225" cy="854"/>
            </a:xfrm>
            <a:custGeom>
              <a:rect b="b" l="l" r="r" t="t"/>
              <a:pathLst>
                <a:path extrusionOk="0" h="854" w="1225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41"/>
            <p:cNvSpPr/>
            <p:nvPr/>
          </p:nvSpPr>
          <p:spPr>
            <a:xfrm>
              <a:off x="2010" y="2852"/>
              <a:ext cx="246" cy="132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38" name="Google Shape;3338;p41"/>
            <p:cNvGrpSpPr/>
            <p:nvPr/>
          </p:nvGrpSpPr>
          <p:grpSpPr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39" name="Google Shape;3339;p41"/>
              <p:cNvSpPr/>
              <p:nvPr/>
            </p:nvSpPr>
            <p:spPr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40" name="Google Shape;3340;p41"/>
              <p:cNvCxnSpPr/>
              <p:nvPr/>
            </p:nvCxnSpPr>
            <p:spPr>
              <a:xfrm>
                <a:off x="1750" y="330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1" name="Google Shape;3341;p41"/>
              <p:cNvCxnSpPr/>
              <p:nvPr/>
            </p:nvCxnSpPr>
            <p:spPr>
              <a:xfrm>
                <a:off x="2063" y="330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42" name="Google Shape;3342;p41"/>
              <p:cNvSpPr/>
              <p:nvPr/>
            </p:nvSpPr>
            <p:spPr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3" name="Google Shape;3343;p41"/>
              <p:cNvSpPr/>
              <p:nvPr/>
            </p:nvSpPr>
            <p:spPr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4" name="Google Shape;3344;p41"/>
              <p:cNvGrpSpPr/>
              <p:nvPr/>
            </p:nvGrpSpPr>
            <p:grpSpPr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345" name="Google Shape;3345;p4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6" name="Google Shape;3346;p41"/>
                <p:cNvSpPr txBox="1"/>
                <p:nvPr/>
              </p:nvSpPr>
              <p:spPr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47" name="Google Shape;3347;p41"/>
            <p:cNvGrpSpPr/>
            <p:nvPr/>
          </p:nvGrpSpPr>
          <p:grpSpPr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348" name="Google Shape;3348;p41"/>
              <p:cNvSpPr/>
              <p:nvPr/>
            </p:nvSpPr>
            <p:spPr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49" name="Google Shape;3349;p41"/>
              <p:cNvCxnSpPr/>
              <p:nvPr/>
            </p:nvCxnSpPr>
            <p:spPr>
              <a:xfrm>
                <a:off x="2224" y="368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0" name="Google Shape;3350;p41"/>
              <p:cNvCxnSpPr/>
              <p:nvPr/>
            </p:nvCxnSpPr>
            <p:spPr>
              <a:xfrm>
                <a:off x="2537" y="368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51" name="Google Shape;3351;p41"/>
              <p:cNvSpPr/>
              <p:nvPr/>
            </p:nvSpPr>
            <p:spPr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2" name="Google Shape;3352;p41"/>
              <p:cNvSpPr/>
              <p:nvPr/>
            </p:nvSpPr>
            <p:spPr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53" name="Google Shape;3353;p41"/>
              <p:cNvGrpSpPr/>
              <p:nvPr/>
            </p:nvGrpSpPr>
            <p:grpSpPr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54" name="Google Shape;3354;p41"/>
                <p:cNvSpPr/>
                <p:nvPr/>
              </p:nvSpPr>
              <p:spPr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5" name="Google Shape;3355;p41"/>
                <p:cNvSpPr txBox="1"/>
                <p:nvPr/>
              </p:nvSpPr>
              <p:spPr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6" name="Google Shape;3356;p41"/>
            <p:cNvGrpSpPr/>
            <p:nvPr/>
          </p:nvGrpSpPr>
          <p:grpSpPr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357" name="Google Shape;3357;p41"/>
              <p:cNvGrpSpPr/>
              <p:nvPr/>
            </p:nvGrpSpPr>
            <p:grpSpPr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358" name="Google Shape;3358;p41"/>
                <p:cNvSpPr/>
                <p:nvPr/>
              </p:nvSpPr>
              <p:spPr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359" name="Google Shape;3359;p41"/>
                <p:cNvCxnSpPr/>
                <p:nvPr/>
              </p:nvCxnSpPr>
              <p:spPr>
                <a:xfrm>
                  <a:off x="2903" y="2994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60" name="Google Shape;3360;p41"/>
                <p:cNvCxnSpPr/>
                <p:nvPr/>
              </p:nvCxnSpPr>
              <p:spPr>
                <a:xfrm>
                  <a:off x="3215" y="2994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361" name="Google Shape;3361;p41"/>
                <p:cNvSpPr/>
                <p:nvPr/>
              </p:nvSpPr>
              <p:spPr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2" name="Google Shape;3362;p41"/>
                <p:cNvSpPr/>
                <p:nvPr/>
              </p:nvSpPr>
              <p:spPr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63" name="Google Shape;3363;p41"/>
              <p:cNvGrpSpPr/>
              <p:nvPr/>
            </p:nvGrpSpPr>
            <p:grpSpPr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364" name="Google Shape;3364;p41"/>
                <p:cNvSpPr/>
                <p:nvPr/>
              </p:nvSpPr>
              <p:spPr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5" name="Google Shape;3365;p41"/>
                <p:cNvSpPr txBox="1"/>
                <p:nvPr/>
              </p:nvSpPr>
              <p:spPr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66" name="Google Shape;3366;p41"/>
            <p:cNvGrpSpPr/>
            <p:nvPr/>
          </p:nvGrpSpPr>
          <p:grpSpPr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367" name="Google Shape;3367;p41"/>
              <p:cNvSpPr/>
              <p:nvPr/>
            </p:nvSpPr>
            <p:spPr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68" name="Google Shape;3368;p41"/>
              <p:cNvCxnSpPr/>
              <p:nvPr/>
            </p:nvCxnSpPr>
            <p:spPr>
              <a:xfrm>
                <a:off x="2220" y="299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9" name="Google Shape;3369;p41"/>
              <p:cNvCxnSpPr/>
              <p:nvPr/>
            </p:nvCxnSpPr>
            <p:spPr>
              <a:xfrm>
                <a:off x="2533" y="299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0" name="Google Shape;3370;p41"/>
              <p:cNvSpPr/>
              <p:nvPr/>
            </p:nvSpPr>
            <p:spPr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1" name="Google Shape;3371;p41"/>
              <p:cNvSpPr/>
              <p:nvPr/>
            </p:nvSpPr>
            <p:spPr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72" name="Google Shape;3372;p41"/>
              <p:cNvGrpSpPr/>
              <p:nvPr/>
            </p:nvGrpSpPr>
            <p:grpSpPr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373" name="Google Shape;3373;p4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4" name="Google Shape;3374;p41"/>
                <p:cNvSpPr txBox="1"/>
                <p:nvPr/>
              </p:nvSpPr>
              <p:spPr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75" name="Google Shape;3375;p41"/>
            <p:cNvSpPr/>
            <p:nvPr/>
          </p:nvSpPr>
          <p:spPr>
            <a:xfrm flipH="1">
              <a:off x="2505" y="2819"/>
              <a:ext cx="198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6" name="Google Shape;3376;p41"/>
            <p:cNvSpPr/>
            <p:nvPr/>
          </p:nvSpPr>
          <p:spPr>
            <a:xfrm rot="10800000">
              <a:off x="2484" y="3125"/>
              <a:ext cx="180" cy="141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7" name="Google Shape;3377;p41"/>
            <p:cNvSpPr/>
            <p:nvPr/>
          </p:nvSpPr>
          <p:spPr>
            <a:xfrm flipH="1" rot="10800000">
              <a:off x="2031" y="3107"/>
              <a:ext cx="204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41"/>
            <p:cNvSpPr/>
            <p:nvPr/>
          </p:nvSpPr>
          <p:spPr>
            <a:xfrm rot="10800000">
              <a:off x="2400" y="3086"/>
              <a:ext cx="189" cy="153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9" name="Google Shape;3379;p41"/>
            <p:cNvSpPr/>
            <p:nvPr/>
          </p:nvSpPr>
          <p:spPr>
            <a:xfrm flipH="1">
              <a:off x="2124" y="3083"/>
              <a:ext cx="174" cy="147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0" name="Google Shape;3380;p41"/>
            <p:cNvSpPr txBox="1"/>
            <p:nvPr/>
          </p:nvSpPr>
          <p:spPr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given these costs,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find new routing….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resulting in new costs</a:t>
              </a:r>
              <a:endParaRPr/>
            </a:p>
          </p:txBody>
        </p:sp>
        <p:cxnSp>
          <p:nvCxnSpPr>
            <p:cNvPr id="3381" name="Google Shape;3381;p41"/>
            <p:cNvCxnSpPr/>
            <p:nvPr/>
          </p:nvCxnSpPr>
          <p:spPr>
            <a:xfrm rot="10800000">
              <a:off x="2358" y="3407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2" name="Google Shape;3382;p41"/>
            <p:cNvCxnSpPr/>
            <p:nvPr/>
          </p:nvCxnSpPr>
          <p:spPr>
            <a:xfrm rot="10800000">
              <a:off x="1938" y="3119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3" name="Google Shape;3383;p41"/>
            <p:cNvCxnSpPr/>
            <p:nvPr/>
          </p:nvCxnSpPr>
          <p:spPr>
            <a:xfrm rot="10800000">
              <a:off x="2778" y="3122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84" name="Google Shape;3384;p41"/>
          <p:cNvSpPr/>
          <p:nvPr/>
        </p:nvSpPr>
        <p:spPr>
          <a:xfrm>
            <a:off x="1399540" y="3698875"/>
            <a:ext cx="609600" cy="828675"/>
          </a:xfrm>
          <a:custGeom>
            <a:rect b="b" l="l" r="r" t="t"/>
            <a:pathLst>
              <a:path extrusionOk="0" h="522" w="384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cap="flat" cmpd="sng" w="571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5" name="Google Shape;3385;p41"/>
          <p:cNvCxnSpPr/>
          <p:nvPr/>
        </p:nvCxnSpPr>
        <p:spPr>
          <a:xfrm flipH="1" rot="10800000">
            <a:off x="761365" y="3779837"/>
            <a:ext cx="447675" cy="242888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6" name="Google Shape;3386;p41"/>
          <p:cNvSpPr/>
          <p:nvPr/>
        </p:nvSpPr>
        <p:spPr>
          <a:xfrm>
            <a:off x="3695065" y="3659822"/>
            <a:ext cx="1193800" cy="866775"/>
          </a:xfrm>
          <a:custGeom>
            <a:rect b="b" l="l" r="r" t="t"/>
            <a:pathLst>
              <a:path extrusionOk="0" h="546" w="752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cap="flat" cmpd="sng" w="571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7" name="Google Shape;3387;p41"/>
          <p:cNvGrpSpPr/>
          <p:nvPr/>
        </p:nvGrpSpPr>
        <p:grpSpPr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388" name="Google Shape;3388;p41"/>
            <p:cNvSpPr txBox="1"/>
            <p:nvPr/>
          </p:nvSpPr>
          <p:spPr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2+e</a:t>
              </a:r>
              <a:endParaRPr/>
            </a:p>
          </p:txBody>
        </p:sp>
        <p:sp>
          <p:nvSpPr>
            <p:cNvPr id="3389" name="Google Shape;3389;p41"/>
            <p:cNvSpPr txBox="1"/>
            <p:nvPr/>
          </p:nvSpPr>
          <p:spPr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390" name="Google Shape;3390;p41"/>
            <p:cNvSpPr txBox="1"/>
            <p:nvPr/>
          </p:nvSpPr>
          <p:spPr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391" name="Google Shape;3391;p41"/>
            <p:cNvSpPr txBox="1"/>
            <p:nvPr/>
          </p:nvSpPr>
          <p:spPr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392" name="Google Shape;3392;p41"/>
            <p:cNvSpPr txBox="1"/>
            <p:nvPr/>
          </p:nvSpPr>
          <p:spPr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1+e</a:t>
              </a:r>
              <a:endParaRPr/>
            </a:p>
          </p:txBody>
        </p:sp>
        <p:sp>
          <p:nvSpPr>
            <p:cNvPr id="3393" name="Google Shape;3393;p41"/>
            <p:cNvSpPr txBox="1"/>
            <p:nvPr/>
          </p:nvSpPr>
          <p:spPr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394" name="Google Shape;3394;p41"/>
          <p:cNvGrpSpPr/>
          <p:nvPr/>
        </p:nvGrpSpPr>
        <p:grpSpPr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395" name="Google Shape;3395;p41"/>
            <p:cNvSpPr/>
            <p:nvPr/>
          </p:nvSpPr>
          <p:spPr>
            <a:xfrm>
              <a:off x="1752" y="2639"/>
              <a:ext cx="1225" cy="854"/>
            </a:xfrm>
            <a:custGeom>
              <a:rect b="b" l="l" r="r" t="t"/>
              <a:pathLst>
                <a:path extrusionOk="0" h="854" w="1225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41"/>
            <p:cNvSpPr/>
            <p:nvPr/>
          </p:nvSpPr>
          <p:spPr>
            <a:xfrm>
              <a:off x="2010" y="2852"/>
              <a:ext cx="246" cy="132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97" name="Google Shape;3397;p41"/>
            <p:cNvGrpSpPr/>
            <p:nvPr/>
          </p:nvGrpSpPr>
          <p:grpSpPr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98" name="Google Shape;3398;p41"/>
              <p:cNvSpPr/>
              <p:nvPr/>
            </p:nvSpPr>
            <p:spPr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99" name="Google Shape;3399;p41"/>
              <p:cNvCxnSpPr/>
              <p:nvPr/>
            </p:nvCxnSpPr>
            <p:spPr>
              <a:xfrm>
                <a:off x="1750" y="330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0" name="Google Shape;3400;p41"/>
              <p:cNvCxnSpPr/>
              <p:nvPr/>
            </p:nvCxnSpPr>
            <p:spPr>
              <a:xfrm>
                <a:off x="2063" y="330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01" name="Google Shape;3401;p41"/>
              <p:cNvSpPr/>
              <p:nvPr/>
            </p:nvSpPr>
            <p:spPr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2" name="Google Shape;3402;p41"/>
              <p:cNvSpPr/>
              <p:nvPr/>
            </p:nvSpPr>
            <p:spPr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03" name="Google Shape;3403;p41"/>
              <p:cNvGrpSpPr/>
              <p:nvPr/>
            </p:nvGrpSpPr>
            <p:grpSpPr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04" name="Google Shape;3404;p4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5" name="Google Shape;3405;p41"/>
                <p:cNvSpPr txBox="1"/>
                <p:nvPr/>
              </p:nvSpPr>
              <p:spPr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06" name="Google Shape;3406;p41"/>
            <p:cNvGrpSpPr/>
            <p:nvPr/>
          </p:nvGrpSpPr>
          <p:grpSpPr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407" name="Google Shape;3407;p41"/>
              <p:cNvSpPr/>
              <p:nvPr/>
            </p:nvSpPr>
            <p:spPr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08" name="Google Shape;3408;p41"/>
              <p:cNvCxnSpPr/>
              <p:nvPr/>
            </p:nvCxnSpPr>
            <p:spPr>
              <a:xfrm>
                <a:off x="2224" y="368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9" name="Google Shape;3409;p41"/>
              <p:cNvCxnSpPr/>
              <p:nvPr/>
            </p:nvCxnSpPr>
            <p:spPr>
              <a:xfrm>
                <a:off x="2537" y="368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10" name="Google Shape;3410;p41"/>
              <p:cNvSpPr/>
              <p:nvPr/>
            </p:nvSpPr>
            <p:spPr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1" name="Google Shape;3411;p41"/>
              <p:cNvSpPr/>
              <p:nvPr/>
            </p:nvSpPr>
            <p:spPr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12" name="Google Shape;3412;p41"/>
              <p:cNvGrpSpPr/>
              <p:nvPr/>
            </p:nvGrpSpPr>
            <p:grpSpPr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413" name="Google Shape;3413;p41"/>
                <p:cNvSpPr/>
                <p:nvPr/>
              </p:nvSpPr>
              <p:spPr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4" name="Google Shape;3414;p41"/>
                <p:cNvSpPr txBox="1"/>
                <p:nvPr/>
              </p:nvSpPr>
              <p:spPr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15" name="Google Shape;3415;p41"/>
            <p:cNvGrpSpPr/>
            <p:nvPr/>
          </p:nvGrpSpPr>
          <p:grpSpPr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416" name="Google Shape;3416;p41"/>
              <p:cNvGrpSpPr/>
              <p:nvPr/>
            </p:nvGrpSpPr>
            <p:grpSpPr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417" name="Google Shape;3417;p41"/>
                <p:cNvSpPr/>
                <p:nvPr/>
              </p:nvSpPr>
              <p:spPr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18" name="Google Shape;3418;p41"/>
                <p:cNvCxnSpPr/>
                <p:nvPr/>
              </p:nvCxnSpPr>
              <p:spPr>
                <a:xfrm>
                  <a:off x="2903" y="2994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19" name="Google Shape;3419;p41"/>
                <p:cNvCxnSpPr/>
                <p:nvPr/>
              </p:nvCxnSpPr>
              <p:spPr>
                <a:xfrm>
                  <a:off x="3215" y="2994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420" name="Google Shape;3420;p41"/>
                <p:cNvSpPr/>
                <p:nvPr/>
              </p:nvSpPr>
              <p:spPr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1" name="Google Shape;3421;p41"/>
                <p:cNvSpPr/>
                <p:nvPr/>
              </p:nvSpPr>
              <p:spPr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2" name="Google Shape;3422;p41"/>
              <p:cNvGrpSpPr/>
              <p:nvPr/>
            </p:nvGrpSpPr>
            <p:grpSpPr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423" name="Google Shape;3423;p41"/>
                <p:cNvSpPr/>
                <p:nvPr/>
              </p:nvSpPr>
              <p:spPr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4" name="Google Shape;3424;p41"/>
                <p:cNvSpPr txBox="1"/>
                <p:nvPr/>
              </p:nvSpPr>
              <p:spPr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25" name="Google Shape;3425;p41"/>
            <p:cNvGrpSpPr/>
            <p:nvPr/>
          </p:nvGrpSpPr>
          <p:grpSpPr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426" name="Google Shape;3426;p41"/>
              <p:cNvSpPr/>
              <p:nvPr/>
            </p:nvSpPr>
            <p:spPr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27" name="Google Shape;3427;p41"/>
              <p:cNvCxnSpPr/>
              <p:nvPr/>
            </p:nvCxnSpPr>
            <p:spPr>
              <a:xfrm>
                <a:off x="2220" y="299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8" name="Google Shape;3428;p41"/>
              <p:cNvCxnSpPr/>
              <p:nvPr/>
            </p:nvCxnSpPr>
            <p:spPr>
              <a:xfrm>
                <a:off x="2533" y="299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29" name="Google Shape;3429;p41"/>
              <p:cNvSpPr/>
              <p:nvPr/>
            </p:nvSpPr>
            <p:spPr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41"/>
              <p:cNvSpPr/>
              <p:nvPr/>
            </p:nvSpPr>
            <p:spPr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31" name="Google Shape;3431;p41"/>
              <p:cNvGrpSpPr/>
              <p:nvPr/>
            </p:nvGrpSpPr>
            <p:grpSpPr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432" name="Google Shape;3432;p4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3" name="Google Shape;3433;p41"/>
                <p:cNvSpPr txBox="1"/>
                <p:nvPr/>
              </p:nvSpPr>
              <p:spPr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34" name="Google Shape;3434;p41"/>
            <p:cNvSpPr/>
            <p:nvPr/>
          </p:nvSpPr>
          <p:spPr>
            <a:xfrm flipH="1">
              <a:off x="2505" y="2819"/>
              <a:ext cx="198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41"/>
            <p:cNvSpPr/>
            <p:nvPr/>
          </p:nvSpPr>
          <p:spPr>
            <a:xfrm rot="10800000">
              <a:off x="2484" y="3125"/>
              <a:ext cx="180" cy="141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41"/>
            <p:cNvSpPr/>
            <p:nvPr/>
          </p:nvSpPr>
          <p:spPr>
            <a:xfrm flipH="1" rot="10800000">
              <a:off x="2031" y="3107"/>
              <a:ext cx="204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41"/>
            <p:cNvSpPr/>
            <p:nvPr/>
          </p:nvSpPr>
          <p:spPr>
            <a:xfrm rot="10800000">
              <a:off x="2400" y="3086"/>
              <a:ext cx="189" cy="153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41"/>
            <p:cNvSpPr/>
            <p:nvPr/>
          </p:nvSpPr>
          <p:spPr>
            <a:xfrm flipH="1">
              <a:off x="2124" y="3083"/>
              <a:ext cx="174" cy="147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41"/>
            <p:cNvSpPr txBox="1"/>
            <p:nvPr/>
          </p:nvSpPr>
          <p:spPr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given these costs,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find new routing….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resulting in new costs</a:t>
              </a:r>
              <a:endParaRPr/>
            </a:p>
          </p:txBody>
        </p:sp>
        <p:cxnSp>
          <p:nvCxnSpPr>
            <p:cNvPr id="3440" name="Google Shape;3440;p41"/>
            <p:cNvCxnSpPr/>
            <p:nvPr/>
          </p:nvCxnSpPr>
          <p:spPr>
            <a:xfrm rot="10800000">
              <a:off x="2358" y="3407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41" name="Google Shape;3441;p41"/>
            <p:cNvCxnSpPr/>
            <p:nvPr/>
          </p:nvCxnSpPr>
          <p:spPr>
            <a:xfrm rot="10800000">
              <a:off x="1938" y="3119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42" name="Google Shape;3442;p41"/>
            <p:cNvCxnSpPr/>
            <p:nvPr/>
          </p:nvCxnSpPr>
          <p:spPr>
            <a:xfrm rot="10800000">
              <a:off x="2778" y="3122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43" name="Google Shape;3443;p41"/>
          <p:cNvSpPr/>
          <p:nvPr/>
        </p:nvSpPr>
        <p:spPr>
          <a:xfrm>
            <a:off x="6926580" y="3590925"/>
            <a:ext cx="1181100" cy="952500"/>
          </a:xfrm>
          <a:custGeom>
            <a:rect b="b" l="l" r="r" t="t"/>
            <a:pathLst>
              <a:path extrusionOk="0" h="600" w="744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cap="flat" cmpd="sng" w="571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Google Shape;3444;p41"/>
          <p:cNvGrpSpPr/>
          <p:nvPr/>
        </p:nvGrpSpPr>
        <p:grpSpPr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3445" name="Google Shape;3445;p41"/>
            <p:cNvSpPr txBox="1"/>
            <p:nvPr/>
          </p:nvSpPr>
          <p:spPr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46" name="Google Shape;3446;p41"/>
            <p:cNvSpPr txBox="1"/>
            <p:nvPr/>
          </p:nvSpPr>
          <p:spPr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2+e</a:t>
              </a:r>
              <a:endParaRPr/>
            </a:p>
          </p:txBody>
        </p:sp>
        <p:sp>
          <p:nvSpPr>
            <p:cNvPr id="3447" name="Google Shape;3447;p41"/>
            <p:cNvSpPr txBox="1"/>
            <p:nvPr/>
          </p:nvSpPr>
          <p:spPr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1+e</a:t>
              </a:r>
              <a:endParaRPr/>
            </a:p>
          </p:txBody>
        </p:sp>
        <p:sp>
          <p:nvSpPr>
            <p:cNvPr id="3448" name="Google Shape;3448;p41"/>
            <p:cNvSpPr txBox="1"/>
            <p:nvPr/>
          </p:nvSpPr>
          <p:spPr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49" name="Google Shape;3449;p41"/>
            <p:cNvSpPr txBox="1"/>
            <p:nvPr/>
          </p:nvSpPr>
          <p:spPr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50" name="Google Shape;3450;p41"/>
            <p:cNvSpPr txBox="1"/>
            <p:nvPr/>
          </p:nvSpPr>
          <p:spPr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3451" name="Google Shape;3451;p41"/>
          <p:cNvGrpSpPr/>
          <p:nvPr/>
        </p:nvGrpSpPr>
        <p:grpSpPr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3452" name="Google Shape;3452;p41"/>
            <p:cNvSpPr/>
            <p:nvPr/>
          </p:nvSpPr>
          <p:spPr>
            <a:xfrm>
              <a:off x="1752" y="2639"/>
              <a:ext cx="1225" cy="854"/>
            </a:xfrm>
            <a:custGeom>
              <a:rect b="b" l="l" r="r" t="t"/>
              <a:pathLst>
                <a:path extrusionOk="0" h="854" w="1225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41"/>
            <p:cNvSpPr/>
            <p:nvPr/>
          </p:nvSpPr>
          <p:spPr>
            <a:xfrm>
              <a:off x="2010" y="2852"/>
              <a:ext cx="246" cy="132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4" name="Google Shape;3454;p41"/>
            <p:cNvGrpSpPr/>
            <p:nvPr/>
          </p:nvGrpSpPr>
          <p:grpSpPr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455" name="Google Shape;3455;p41"/>
              <p:cNvSpPr/>
              <p:nvPr/>
            </p:nvSpPr>
            <p:spPr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56" name="Google Shape;3456;p41"/>
              <p:cNvCxnSpPr/>
              <p:nvPr/>
            </p:nvCxnSpPr>
            <p:spPr>
              <a:xfrm>
                <a:off x="1750" y="330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7" name="Google Shape;3457;p41"/>
              <p:cNvCxnSpPr/>
              <p:nvPr/>
            </p:nvCxnSpPr>
            <p:spPr>
              <a:xfrm>
                <a:off x="2063" y="3301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58" name="Google Shape;3458;p41"/>
              <p:cNvSpPr/>
              <p:nvPr/>
            </p:nvSpPr>
            <p:spPr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9" name="Google Shape;3459;p41"/>
              <p:cNvSpPr/>
              <p:nvPr/>
            </p:nvSpPr>
            <p:spPr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60" name="Google Shape;3460;p41"/>
              <p:cNvGrpSpPr/>
              <p:nvPr/>
            </p:nvGrpSpPr>
            <p:grpSpPr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61" name="Google Shape;3461;p4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2" name="Google Shape;3462;p41"/>
                <p:cNvSpPr txBox="1"/>
                <p:nvPr/>
              </p:nvSpPr>
              <p:spPr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3" name="Google Shape;3463;p41"/>
            <p:cNvGrpSpPr/>
            <p:nvPr/>
          </p:nvGrpSpPr>
          <p:grpSpPr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464" name="Google Shape;3464;p41"/>
              <p:cNvSpPr/>
              <p:nvPr/>
            </p:nvSpPr>
            <p:spPr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65" name="Google Shape;3465;p41"/>
              <p:cNvCxnSpPr/>
              <p:nvPr/>
            </p:nvCxnSpPr>
            <p:spPr>
              <a:xfrm>
                <a:off x="2224" y="368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6" name="Google Shape;3466;p41"/>
              <p:cNvCxnSpPr/>
              <p:nvPr/>
            </p:nvCxnSpPr>
            <p:spPr>
              <a:xfrm>
                <a:off x="2537" y="368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67" name="Google Shape;3467;p41"/>
              <p:cNvSpPr/>
              <p:nvPr/>
            </p:nvSpPr>
            <p:spPr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8" name="Google Shape;3468;p41"/>
              <p:cNvSpPr/>
              <p:nvPr/>
            </p:nvSpPr>
            <p:spPr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69" name="Google Shape;3469;p41"/>
              <p:cNvGrpSpPr/>
              <p:nvPr/>
            </p:nvGrpSpPr>
            <p:grpSpPr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470" name="Google Shape;3470;p41"/>
                <p:cNvSpPr/>
                <p:nvPr/>
              </p:nvSpPr>
              <p:spPr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1" name="Google Shape;3471;p41"/>
                <p:cNvSpPr txBox="1"/>
                <p:nvPr/>
              </p:nvSpPr>
              <p:spPr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72" name="Google Shape;3472;p41"/>
            <p:cNvGrpSpPr/>
            <p:nvPr/>
          </p:nvGrpSpPr>
          <p:grpSpPr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473" name="Google Shape;3473;p41"/>
              <p:cNvGrpSpPr/>
              <p:nvPr/>
            </p:nvGrpSpPr>
            <p:grpSpPr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474" name="Google Shape;3474;p41"/>
                <p:cNvSpPr/>
                <p:nvPr/>
              </p:nvSpPr>
              <p:spPr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75" name="Google Shape;3475;p41"/>
                <p:cNvCxnSpPr/>
                <p:nvPr/>
              </p:nvCxnSpPr>
              <p:spPr>
                <a:xfrm>
                  <a:off x="2903" y="2994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76" name="Google Shape;3476;p41"/>
                <p:cNvCxnSpPr/>
                <p:nvPr/>
              </p:nvCxnSpPr>
              <p:spPr>
                <a:xfrm>
                  <a:off x="3215" y="2994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477" name="Google Shape;3477;p41"/>
                <p:cNvSpPr/>
                <p:nvPr/>
              </p:nvSpPr>
              <p:spPr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8" name="Google Shape;3478;p41"/>
                <p:cNvSpPr/>
                <p:nvPr/>
              </p:nvSpPr>
              <p:spPr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9" name="Google Shape;3479;p41"/>
              <p:cNvGrpSpPr/>
              <p:nvPr/>
            </p:nvGrpSpPr>
            <p:grpSpPr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480" name="Google Shape;3480;p41"/>
                <p:cNvSpPr/>
                <p:nvPr/>
              </p:nvSpPr>
              <p:spPr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1" name="Google Shape;3481;p41"/>
                <p:cNvSpPr txBox="1"/>
                <p:nvPr/>
              </p:nvSpPr>
              <p:spPr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82" name="Google Shape;3482;p41"/>
            <p:cNvGrpSpPr/>
            <p:nvPr/>
          </p:nvGrpSpPr>
          <p:grpSpPr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483" name="Google Shape;3483;p41"/>
              <p:cNvSpPr/>
              <p:nvPr/>
            </p:nvSpPr>
            <p:spPr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84" name="Google Shape;3484;p41"/>
              <p:cNvCxnSpPr/>
              <p:nvPr/>
            </p:nvCxnSpPr>
            <p:spPr>
              <a:xfrm>
                <a:off x="2220" y="299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5" name="Google Shape;3485;p41"/>
              <p:cNvCxnSpPr/>
              <p:nvPr/>
            </p:nvCxnSpPr>
            <p:spPr>
              <a:xfrm>
                <a:off x="2533" y="2998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86" name="Google Shape;3486;p41"/>
              <p:cNvSpPr/>
              <p:nvPr/>
            </p:nvSpPr>
            <p:spPr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41"/>
              <p:cNvSpPr/>
              <p:nvPr/>
            </p:nvSpPr>
            <p:spPr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88" name="Google Shape;3488;p41"/>
              <p:cNvGrpSpPr/>
              <p:nvPr/>
            </p:nvGrpSpPr>
            <p:grpSpPr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489" name="Google Shape;3489;p4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0" name="Google Shape;3490;p41"/>
                <p:cNvSpPr txBox="1"/>
                <p:nvPr/>
              </p:nvSpPr>
              <p:spPr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91" name="Google Shape;3491;p41"/>
            <p:cNvSpPr/>
            <p:nvPr/>
          </p:nvSpPr>
          <p:spPr>
            <a:xfrm flipH="1">
              <a:off x="2505" y="2819"/>
              <a:ext cx="198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492;p41"/>
            <p:cNvSpPr/>
            <p:nvPr/>
          </p:nvSpPr>
          <p:spPr>
            <a:xfrm rot="10800000">
              <a:off x="2484" y="3125"/>
              <a:ext cx="180" cy="141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3" name="Google Shape;3493;p41"/>
            <p:cNvSpPr/>
            <p:nvPr/>
          </p:nvSpPr>
          <p:spPr>
            <a:xfrm flipH="1" rot="10800000">
              <a:off x="2031" y="3107"/>
              <a:ext cx="204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4" name="Google Shape;3494;p41"/>
            <p:cNvSpPr/>
            <p:nvPr/>
          </p:nvSpPr>
          <p:spPr>
            <a:xfrm rot="10800000">
              <a:off x="2400" y="3086"/>
              <a:ext cx="189" cy="153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5" name="Google Shape;3495;p41"/>
            <p:cNvSpPr/>
            <p:nvPr/>
          </p:nvSpPr>
          <p:spPr>
            <a:xfrm flipH="1">
              <a:off x="2124" y="3083"/>
              <a:ext cx="174" cy="147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6" name="Google Shape;3496;p41"/>
            <p:cNvSpPr txBox="1"/>
            <p:nvPr/>
          </p:nvSpPr>
          <p:spPr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given these costs,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find new routing….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resulting in new costs</a:t>
              </a:r>
              <a:endParaRPr/>
            </a:p>
          </p:txBody>
        </p:sp>
        <p:cxnSp>
          <p:nvCxnSpPr>
            <p:cNvPr id="3497" name="Google Shape;3497;p41"/>
            <p:cNvCxnSpPr/>
            <p:nvPr/>
          </p:nvCxnSpPr>
          <p:spPr>
            <a:xfrm rot="10800000">
              <a:off x="2358" y="3407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8" name="Google Shape;3498;p41"/>
            <p:cNvCxnSpPr/>
            <p:nvPr/>
          </p:nvCxnSpPr>
          <p:spPr>
            <a:xfrm rot="10800000">
              <a:off x="1938" y="3119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9" name="Google Shape;3499;p41"/>
            <p:cNvCxnSpPr/>
            <p:nvPr/>
          </p:nvCxnSpPr>
          <p:spPr>
            <a:xfrm rot="10800000">
              <a:off x="2778" y="3122"/>
              <a:ext cx="0" cy="15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00" name="Google Shape;3500;p41"/>
          <p:cNvSpPr/>
          <p:nvPr/>
        </p:nvSpPr>
        <p:spPr>
          <a:xfrm>
            <a:off x="10048240" y="3706812"/>
            <a:ext cx="1193800" cy="866775"/>
          </a:xfrm>
          <a:custGeom>
            <a:rect b="b" l="l" r="r" t="t"/>
            <a:pathLst>
              <a:path extrusionOk="0" h="546" w="752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cap="flat" cmpd="sng" w="571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1" name="Google Shape;3501;p41"/>
          <p:cNvGrpSpPr/>
          <p:nvPr/>
        </p:nvGrpSpPr>
        <p:grpSpPr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3502" name="Google Shape;3502;p41"/>
            <p:cNvSpPr txBox="1"/>
            <p:nvPr/>
          </p:nvSpPr>
          <p:spPr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2+e</a:t>
              </a:r>
              <a:endParaRPr/>
            </a:p>
          </p:txBody>
        </p:sp>
        <p:sp>
          <p:nvSpPr>
            <p:cNvPr id="3503" name="Google Shape;3503;p41"/>
            <p:cNvSpPr txBox="1"/>
            <p:nvPr/>
          </p:nvSpPr>
          <p:spPr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504" name="Google Shape;3504;p41"/>
            <p:cNvSpPr txBox="1"/>
            <p:nvPr/>
          </p:nvSpPr>
          <p:spPr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505" name="Google Shape;3505;p41"/>
            <p:cNvSpPr txBox="1"/>
            <p:nvPr/>
          </p:nvSpPr>
          <p:spPr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506" name="Google Shape;3506;p41"/>
            <p:cNvSpPr txBox="1"/>
            <p:nvPr/>
          </p:nvSpPr>
          <p:spPr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1+e</a:t>
              </a:r>
              <a:endParaRPr/>
            </a:p>
          </p:txBody>
        </p:sp>
        <p:sp>
          <p:nvSpPr>
            <p:cNvPr id="3507" name="Google Shape;3507;p41"/>
            <p:cNvSpPr txBox="1"/>
            <p:nvPr/>
          </p:nvSpPr>
          <p:spPr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3508" name="Google Shape;3508;p41"/>
          <p:cNvSpPr txBox="1"/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1463" lvl="0" marL="4016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scenario:</a:t>
            </a:r>
            <a:endParaRPr/>
          </a:p>
          <a:p>
            <a:pPr indent="-271463" lvl="1" marL="744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to destination a, traffic entering at d, c, e with rates 1, e (&lt;1), 1</a:t>
            </a:r>
            <a:endParaRPr/>
          </a:p>
          <a:p>
            <a:pPr indent="-271463" lvl="1" marL="744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costs are directional, and volume-dependent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9" name="Google Shape;3509;p41"/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3510" name="Google Shape;3510;p41"/>
            <p:cNvSpPr txBox="1"/>
            <p:nvPr/>
          </p:nvSpPr>
          <p:spPr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1" name="Google Shape;3511;p41"/>
            <p:cNvSpPr txBox="1"/>
            <p:nvPr/>
          </p:nvSpPr>
          <p:spPr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2" name="Google Shape;3512;p41"/>
            <p:cNvSpPr txBox="1"/>
            <p:nvPr/>
          </p:nvSpPr>
          <p:spPr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3" name="Google Shape;3513;p41"/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3514" name="Google Shape;3514;p41"/>
            <p:cNvSpPr txBox="1"/>
            <p:nvPr/>
          </p:nvSpPr>
          <p:spPr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5" name="Google Shape;3515;p41"/>
            <p:cNvSpPr txBox="1"/>
            <p:nvPr/>
          </p:nvSpPr>
          <p:spPr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6" name="Google Shape;3516;p41"/>
            <p:cNvSpPr txBox="1"/>
            <p:nvPr/>
          </p:nvSpPr>
          <p:spPr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7" name="Google Shape;3517;p41"/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3518" name="Google Shape;3518;p41"/>
            <p:cNvSpPr txBox="1"/>
            <p:nvPr/>
          </p:nvSpPr>
          <p:spPr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9" name="Google Shape;3519;p41"/>
            <p:cNvSpPr txBox="1"/>
            <p:nvPr/>
          </p:nvSpPr>
          <p:spPr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41"/>
            <p:cNvSpPr txBox="1"/>
            <p:nvPr/>
          </p:nvSpPr>
          <p:spPr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4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“control plane”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3527" name="Google Shape;35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528" name="Google Shape;3528;p42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network management, configuration 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NETCONF/YANG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9" name="Google Shape;3529;p42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Internet Control Message Protocol </a:t>
            </a:r>
            <a:endParaRPr/>
          </a:p>
          <a:p>
            <a:pPr indent="-409575" lvl="0" marL="466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0" name="Google Shape;3530;p4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43"/>
          <p:cNvSpPr txBox="1"/>
          <p:nvPr>
            <p:ph idx="1" type="body"/>
          </p:nvPr>
        </p:nvSpPr>
        <p:spPr>
          <a:xfrm>
            <a:off x="838200" y="1724027"/>
            <a:ext cx="10813026" cy="517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Based on </a:t>
            </a:r>
            <a:r>
              <a:rPr i="1" lang="en-US" sz="3200">
                <a:solidFill>
                  <a:srgbClr val="0000A8"/>
                </a:solidFill>
              </a:rPr>
              <a:t>Bellman-Ford</a:t>
            </a:r>
            <a:r>
              <a:rPr lang="en-US" sz="3200"/>
              <a:t> (BF) equation (dynamic programming):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36" name="Google Shape;3536;p43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3537" name="Google Shape;3537;p4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38" name="Google Shape;3538;p43"/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3539" name="Google Shape;3539;p43"/>
            <p:cNvSpPr txBox="1"/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10000"/>
            </a:bodyPr>
            <a:lstStyle/>
            <a:p>
              <a:pPr indent="-222250" lvl="0" marL="3524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Let </a:t>
              </a:r>
              <a:r>
                <a:rPr i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aseline="-25000" i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i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(y): </a:t>
              </a: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of least-cost path from </a:t>
              </a:r>
              <a:r>
                <a:rPr i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</a:t>
              </a:r>
              <a:r>
                <a:rPr i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Then: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2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aseline="-25000"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= </a:t>
              </a:r>
              <a:r>
                <a:rPr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r>
                <a:rPr baseline="-25000"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{ c</a:t>
              </a:r>
              <a:r>
                <a:rPr baseline="-25000"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x,v </a:t>
              </a:r>
              <a:r>
                <a:rPr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aseline="-25000"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i="1" lang="en-US" sz="3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}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43"/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</a:t>
              </a:r>
              <a:endParaRPr/>
            </a:p>
          </p:txBody>
        </p:sp>
      </p:grpSp>
      <p:grpSp>
        <p:nvGrpSpPr>
          <p:cNvPr id="3542" name="Google Shape;3542;p43"/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3543" name="Google Shape;3543;p43"/>
            <p:cNvSpPr txBox="1"/>
            <p:nvPr/>
          </p:nvSpPr>
          <p:spPr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taken over all neighbors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cxnSp>
          <p:nvCxnSpPr>
            <p:cNvPr id="3544" name="Google Shape;3544;p43"/>
            <p:cNvCxnSpPr/>
            <p:nvPr/>
          </p:nvCxnSpPr>
          <p:spPr>
            <a:xfrm>
              <a:off x="6409694" y="4374411"/>
              <a:ext cx="0" cy="1357464"/>
            </a:xfrm>
            <a:prstGeom prst="straightConnector1">
              <a:avLst/>
            </a:prstGeom>
            <a:noFill/>
            <a:ln cap="flat" cmpd="sng" w="12700">
              <a:solidFill>
                <a:srgbClr val="0000A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45" name="Google Shape;3545;p43"/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3546" name="Google Shape;3546;p43"/>
            <p:cNvSpPr txBox="1"/>
            <p:nvPr/>
          </p:nvSpPr>
          <p:spPr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’s estimated least-cost-path cost to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cxnSp>
          <p:nvCxnSpPr>
            <p:cNvPr id="3547" name="Google Shape;3547;p43"/>
            <p:cNvCxnSpPr/>
            <p:nvPr/>
          </p:nvCxnSpPr>
          <p:spPr>
            <a:xfrm rot="10800000">
              <a:off x="6789107" y="4684735"/>
              <a:ext cx="0" cy="713983"/>
            </a:xfrm>
            <a:prstGeom prst="straightConnector1">
              <a:avLst/>
            </a:prstGeom>
            <a:noFill/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48" name="Google Shape;3548;p43"/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3549" name="Google Shape;3549;p43"/>
            <p:cNvSpPr txBox="1"/>
            <p:nvPr/>
          </p:nvSpPr>
          <p:spPr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 cost of link from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i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cxnSp>
          <p:nvCxnSpPr>
            <p:cNvPr id="3550" name="Google Shape;3550;p43"/>
            <p:cNvCxnSpPr/>
            <p:nvPr/>
          </p:nvCxnSpPr>
          <p:spPr>
            <a:xfrm rot="10800000">
              <a:off x="5901847" y="4749453"/>
              <a:ext cx="0" cy="1338196"/>
            </a:xfrm>
            <a:prstGeom prst="straightConnector1">
              <a:avLst/>
            </a:prstGeom>
            <a:noFill/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4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p44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Bellman-Ford Example</a:t>
            </a:r>
            <a:endParaRPr/>
          </a:p>
        </p:txBody>
      </p:sp>
      <p:sp>
        <p:nvSpPr>
          <p:cNvPr id="3556" name="Google Shape;3556;p4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7" name="Google Shape;3557;p44"/>
          <p:cNvSpPr/>
          <p:nvPr/>
        </p:nvSpPr>
        <p:spPr>
          <a:xfrm>
            <a:off x="1464895" y="2577601"/>
            <a:ext cx="3571875" cy="2236788"/>
          </a:xfrm>
          <a:custGeom>
            <a:rect b="b" l="l" r="r" t="t"/>
            <a:pathLst>
              <a:path extrusionOk="0" h="1409" w="2250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8" name="Google Shape;3558;p44"/>
          <p:cNvSpPr/>
          <p:nvPr/>
        </p:nvSpPr>
        <p:spPr>
          <a:xfrm>
            <a:off x="1974545" y="3431326"/>
            <a:ext cx="542925" cy="295275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p44"/>
          <p:cNvSpPr/>
          <p:nvPr/>
        </p:nvSpPr>
        <p:spPr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0" name="Google Shape;3560;p44"/>
          <p:cNvCxnSpPr/>
          <p:nvPr/>
        </p:nvCxnSpPr>
        <p:spPr>
          <a:xfrm>
            <a:off x="1561795" y="3804388"/>
            <a:ext cx="0" cy="79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1" name="Google Shape;3561;p44"/>
          <p:cNvCxnSpPr/>
          <p:nvPr/>
        </p:nvCxnSpPr>
        <p:spPr>
          <a:xfrm>
            <a:off x="2058683" y="3804388"/>
            <a:ext cx="0" cy="79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2" name="Google Shape;3562;p44"/>
          <p:cNvSpPr/>
          <p:nvPr/>
        </p:nvSpPr>
        <p:spPr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44"/>
          <p:cNvSpPr/>
          <p:nvPr/>
        </p:nvSpPr>
        <p:spPr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44"/>
          <p:cNvSpPr/>
          <p:nvPr/>
        </p:nvSpPr>
        <p:spPr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5" name="Google Shape;3565;p44"/>
          <p:cNvCxnSpPr/>
          <p:nvPr/>
        </p:nvCxnSpPr>
        <p:spPr>
          <a:xfrm>
            <a:off x="3408058" y="4413988"/>
            <a:ext cx="0" cy="79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6" name="Google Shape;3566;p44"/>
          <p:cNvCxnSpPr/>
          <p:nvPr/>
        </p:nvCxnSpPr>
        <p:spPr>
          <a:xfrm>
            <a:off x="3904945" y="4413988"/>
            <a:ext cx="0" cy="79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7" name="Google Shape;3567;p44"/>
          <p:cNvSpPr/>
          <p:nvPr/>
        </p:nvSpPr>
        <p:spPr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44"/>
          <p:cNvSpPr/>
          <p:nvPr/>
        </p:nvSpPr>
        <p:spPr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9" name="Google Shape;3569;p44"/>
          <p:cNvSpPr/>
          <p:nvPr/>
        </p:nvSpPr>
        <p:spPr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0" name="Google Shape;3570;p44"/>
          <p:cNvCxnSpPr/>
          <p:nvPr/>
        </p:nvCxnSpPr>
        <p:spPr>
          <a:xfrm>
            <a:off x="4304995" y="3872651"/>
            <a:ext cx="0" cy="79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1" name="Google Shape;3571;p44"/>
          <p:cNvCxnSpPr/>
          <p:nvPr/>
        </p:nvCxnSpPr>
        <p:spPr>
          <a:xfrm>
            <a:off x="4801883" y="3872651"/>
            <a:ext cx="0" cy="79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2" name="Google Shape;3572;p44"/>
          <p:cNvSpPr/>
          <p:nvPr/>
        </p:nvSpPr>
        <p:spPr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44"/>
          <p:cNvSpPr/>
          <p:nvPr/>
        </p:nvSpPr>
        <p:spPr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4" name="Google Shape;3574;p44"/>
          <p:cNvSpPr/>
          <p:nvPr/>
        </p:nvSpPr>
        <p:spPr>
          <a:xfrm>
            <a:off x="3655708" y="3474188"/>
            <a:ext cx="1588" cy="828675"/>
          </a:xfrm>
          <a:custGeom>
            <a:rect b="b" l="l" r="r" t="t"/>
            <a:pathLst>
              <a:path extrusionOk="0" h="522" w="1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5" name="Google Shape;3575;p44"/>
          <p:cNvSpPr/>
          <p:nvPr/>
        </p:nvSpPr>
        <p:spPr>
          <a:xfrm>
            <a:off x="2555570" y="3483713"/>
            <a:ext cx="1588" cy="852488"/>
          </a:xfrm>
          <a:custGeom>
            <a:rect b="b" l="l" r="r" t="t"/>
            <a:pathLst>
              <a:path extrusionOk="0" h="537" w="1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p44"/>
          <p:cNvSpPr/>
          <p:nvPr/>
        </p:nvSpPr>
        <p:spPr>
          <a:xfrm>
            <a:off x="2817508" y="3459901"/>
            <a:ext cx="800100" cy="952500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7" name="Google Shape;3577;p44"/>
          <p:cNvSpPr/>
          <p:nvPr/>
        </p:nvSpPr>
        <p:spPr>
          <a:xfrm>
            <a:off x="3908120" y="4012351"/>
            <a:ext cx="581025" cy="428625"/>
          </a:xfrm>
          <a:custGeom>
            <a:rect b="b" l="l" r="r" t="t"/>
            <a:pathLst>
              <a:path extrusionOk="0" h="270" w="366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Google Shape;3578;p44"/>
          <p:cNvSpPr/>
          <p:nvPr/>
        </p:nvSpPr>
        <p:spPr>
          <a:xfrm>
            <a:off x="2827033" y="4460026"/>
            <a:ext cx="581025" cy="1588"/>
          </a:xfrm>
          <a:custGeom>
            <a:rect b="b" l="l" r="r" t="t"/>
            <a:pathLst>
              <a:path extrusionOk="0" h="1" w="366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9" name="Google Shape;3579;p44"/>
          <p:cNvSpPr/>
          <p:nvPr/>
        </p:nvSpPr>
        <p:spPr>
          <a:xfrm>
            <a:off x="1888820" y="3945676"/>
            <a:ext cx="438150" cy="419100"/>
          </a:xfrm>
          <a:custGeom>
            <a:rect b="b" l="l" r="r" t="t"/>
            <a:pathLst>
              <a:path extrusionOk="0" h="264" w="276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0" name="Google Shape;3580;p44"/>
          <p:cNvSpPr/>
          <p:nvPr/>
        </p:nvSpPr>
        <p:spPr>
          <a:xfrm>
            <a:off x="2817508" y="3364651"/>
            <a:ext cx="581025" cy="1588"/>
          </a:xfrm>
          <a:custGeom>
            <a:rect b="b" l="l" r="r" t="t"/>
            <a:pathLst>
              <a:path extrusionOk="0" h="1" w="366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1" name="Google Shape;3581;p44"/>
          <p:cNvSpPr/>
          <p:nvPr/>
        </p:nvSpPr>
        <p:spPr>
          <a:xfrm>
            <a:off x="3889070" y="3359888"/>
            <a:ext cx="628650" cy="423863"/>
          </a:xfrm>
          <a:custGeom>
            <a:rect b="b" l="l" r="r" t="t"/>
            <a:pathLst>
              <a:path extrusionOk="0" h="267" w="396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2" name="Google Shape;3582;p44"/>
          <p:cNvSpPr/>
          <p:nvPr/>
        </p:nvSpPr>
        <p:spPr>
          <a:xfrm>
            <a:off x="1798333" y="2678851"/>
            <a:ext cx="1762125" cy="1023938"/>
          </a:xfrm>
          <a:custGeom>
            <a:rect b="b" l="l" r="r" t="t"/>
            <a:pathLst>
              <a:path extrusionOk="0" h="645" w="1110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3" name="Google Shape;3583;p44"/>
          <p:cNvGrpSpPr/>
          <p:nvPr/>
        </p:nvGrpSpPr>
        <p:grpSpPr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3584" name="Google Shape;3584;p44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44"/>
            <p:cNvSpPr txBox="1"/>
            <p:nvPr/>
          </p:nvSpPr>
          <p:spPr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6" name="Google Shape;3586;p44"/>
          <p:cNvGrpSpPr/>
          <p:nvPr/>
        </p:nvGrpSpPr>
        <p:grpSpPr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3587" name="Google Shape;3587;p44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44"/>
            <p:cNvSpPr txBox="1"/>
            <p:nvPr/>
          </p:nvSpPr>
          <p:spPr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9" name="Google Shape;3589;p44"/>
          <p:cNvGrpSpPr/>
          <p:nvPr/>
        </p:nvGrpSpPr>
        <p:grpSpPr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3590" name="Google Shape;3590;p44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44"/>
            <p:cNvSpPr txBox="1"/>
            <p:nvPr/>
          </p:nvSpPr>
          <p:spPr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</p:grpSp>
      <p:sp>
        <p:nvSpPr>
          <p:cNvPr id="3592" name="Google Shape;3592;p44"/>
          <p:cNvSpPr txBox="1"/>
          <p:nvPr/>
        </p:nvSpPr>
        <p:spPr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3" name="Google Shape;3593;p44"/>
          <p:cNvSpPr txBox="1"/>
          <p:nvPr/>
        </p:nvSpPr>
        <p:spPr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4" name="Google Shape;3594;p44"/>
          <p:cNvSpPr txBox="1"/>
          <p:nvPr/>
        </p:nvSpPr>
        <p:spPr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5" name="Google Shape;3595;p44"/>
          <p:cNvSpPr txBox="1"/>
          <p:nvPr/>
        </p:nvSpPr>
        <p:spPr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6" name="Google Shape;3596;p44"/>
          <p:cNvSpPr txBox="1"/>
          <p:nvPr/>
        </p:nvSpPr>
        <p:spPr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7" name="Google Shape;3597;p44"/>
          <p:cNvSpPr txBox="1"/>
          <p:nvPr/>
        </p:nvSpPr>
        <p:spPr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8" name="Google Shape;3598;p44"/>
          <p:cNvSpPr txBox="1"/>
          <p:nvPr/>
        </p:nvSpPr>
        <p:spPr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9" name="Google Shape;3599;p44"/>
          <p:cNvSpPr txBox="1"/>
          <p:nvPr/>
        </p:nvSpPr>
        <p:spPr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0" name="Google Shape;3600;p44"/>
          <p:cNvSpPr txBox="1"/>
          <p:nvPr/>
        </p:nvSpPr>
        <p:spPr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1" name="Google Shape;3601;p44"/>
          <p:cNvSpPr txBox="1"/>
          <p:nvPr/>
        </p:nvSpPr>
        <p:spPr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2" name="Google Shape;3602;p44"/>
          <p:cNvSpPr txBox="1"/>
          <p:nvPr/>
        </p:nvSpPr>
        <p:spPr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that </a:t>
            </a:r>
            <a:r>
              <a:rPr b="0" i="1" lang="en-US" sz="28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’s neighboring node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s, x,v,w,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that for destination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grpSp>
        <p:nvGrpSpPr>
          <p:cNvPr id="3603" name="Google Shape;3603;p44"/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3604" name="Google Shape;3604;p44"/>
            <p:cNvSpPr txBox="1"/>
            <p:nvPr/>
          </p:nvSpPr>
          <p:spPr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min {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u,v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u,x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u,w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3605" name="Google Shape;3605;p44"/>
            <p:cNvSpPr txBox="1"/>
            <p:nvPr/>
          </p:nvSpPr>
          <p:spPr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 says:</a:t>
              </a:r>
              <a:endParaRPr/>
            </a:p>
          </p:txBody>
        </p:sp>
      </p:grpSp>
      <p:sp>
        <p:nvSpPr>
          <p:cNvPr id="3606" name="Google Shape;3606;p44"/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7" name="Google Shape;3607;p44"/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3608" name="Google Shape;3608;p44"/>
            <p:cNvSpPr/>
            <p:nvPr/>
          </p:nvSpPr>
          <p:spPr>
            <a:xfrm>
              <a:off x="851770" y="2630466"/>
              <a:ext cx="1603331" cy="688931"/>
            </a:xfrm>
            <a:custGeom>
              <a:rect b="b" l="l" r="r" t="t"/>
              <a:pathLst>
                <a:path extrusionOk="0" h="688931" w="16033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9" name="Google Shape;3609;p44"/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3610" name="Google Shape;3610;p44"/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1" name="Google Shape;3611;p44"/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1238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r>
                  <a:rPr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</a:t>
                </a:r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5</a:t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12" name="Google Shape;3612;p44"/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3613" name="Google Shape;3613;p44"/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3614" name="Google Shape;3614;p44"/>
              <p:cNvSpPr/>
              <p:nvPr/>
            </p:nvSpPr>
            <p:spPr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15" name="Google Shape;3615;p44"/>
              <p:cNvCxnSpPr/>
              <p:nvPr/>
            </p:nvCxnSpPr>
            <p:spPr>
              <a:xfrm>
                <a:off x="2307920" y="3323376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6" name="Google Shape;3616;p44"/>
              <p:cNvCxnSpPr/>
              <p:nvPr/>
            </p:nvCxnSpPr>
            <p:spPr>
              <a:xfrm>
                <a:off x="2804808" y="3323376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17" name="Google Shape;3617;p44"/>
              <p:cNvSpPr/>
              <p:nvPr/>
            </p:nvSpPr>
            <p:spPr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8" name="Google Shape;3618;p44"/>
              <p:cNvSpPr/>
              <p:nvPr/>
            </p:nvSpPr>
            <p:spPr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9" name="Google Shape;3619;p44"/>
            <p:cNvGrpSpPr/>
            <p:nvPr/>
          </p:nvGrpSpPr>
          <p:grpSpPr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3620" name="Google Shape;3620;p4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1" name="Google Shape;3621;p44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22" name="Google Shape;3622;p44"/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3623" name="Google Shape;3623;p44"/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rect b="b" l="l" r="r" t="t"/>
              <a:pathLst>
                <a:path extrusionOk="0" h="688931" w="16033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4" name="Google Shape;3624;p44"/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3625" name="Google Shape;3625;p44"/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44"/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1238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r>
                  <a:rPr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= </a:t>
                </a:r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</p:grpSp>
      <p:grpSp>
        <p:nvGrpSpPr>
          <p:cNvPr id="3627" name="Google Shape;3627;p44"/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3628" name="Google Shape;3628;p44"/>
            <p:cNvSpPr/>
            <p:nvPr/>
          </p:nvSpPr>
          <p:spPr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9" name="Google Shape;3629;p44"/>
            <p:cNvCxnSpPr/>
            <p:nvPr/>
          </p:nvCxnSpPr>
          <p:spPr>
            <a:xfrm>
              <a:off x="3392183" y="3317026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0" name="Google Shape;3630;p44"/>
            <p:cNvCxnSpPr/>
            <p:nvPr/>
          </p:nvCxnSpPr>
          <p:spPr>
            <a:xfrm>
              <a:off x="3887483" y="3317026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31" name="Google Shape;3631;p44"/>
            <p:cNvSpPr/>
            <p:nvPr/>
          </p:nvSpPr>
          <p:spPr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44"/>
            <p:cNvSpPr/>
            <p:nvPr/>
          </p:nvSpPr>
          <p:spPr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3" name="Google Shape;3633;p44"/>
            <p:cNvGrpSpPr/>
            <p:nvPr/>
          </p:nvGrpSpPr>
          <p:grpSpPr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3634" name="Google Shape;3634;p44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5" name="Google Shape;3635;p44"/>
              <p:cNvSpPr txBox="1"/>
              <p:nvPr/>
            </p:nvSpPr>
            <p:spPr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36" name="Google Shape;3636;p44"/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3637" name="Google Shape;3637;p44"/>
            <p:cNvSpPr/>
            <p:nvPr/>
          </p:nvSpPr>
          <p:spPr>
            <a:xfrm flipH="1" rot="10800000">
              <a:off x="936877" y="4372180"/>
              <a:ext cx="1603331" cy="688931"/>
            </a:xfrm>
            <a:custGeom>
              <a:rect b="b" l="l" r="r" t="t"/>
              <a:pathLst>
                <a:path extrusionOk="0" h="688931" w="16033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8" name="Google Shape;3638;p44"/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3639" name="Google Shape;3639;p44"/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44"/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1238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i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</a:t>
                </a:r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3</a:t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41" name="Google Shape;3641;p44"/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3642" name="Google Shape;3642;p44"/>
            <p:cNvSpPr/>
            <p:nvPr/>
          </p:nvSpPr>
          <p:spPr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3" name="Google Shape;3643;p44"/>
            <p:cNvCxnSpPr/>
            <p:nvPr/>
          </p:nvCxnSpPr>
          <p:spPr>
            <a:xfrm>
              <a:off x="2314270" y="4418751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4" name="Google Shape;3644;p44"/>
            <p:cNvCxnSpPr/>
            <p:nvPr/>
          </p:nvCxnSpPr>
          <p:spPr>
            <a:xfrm>
              <a:off x="2811158" y="4418751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5" name="Google Shape;3645;p44"/>
            <p:cNvSpPr/>
            <p:nvPr/>
          </p:nvSpPr>
          <p:spPr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44"/>
            <p:cNvSpPr/>
            <p:nvPr/>
          </p:nvSpPr>
          <p:spPr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7" name="Google Shape;3647;p44"/>
            <p:cNvGrpSpPr/>
            <p:nvPr/>
          </p:nvGrpSpPr>
          <p:grpSpPr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3648" name="Google Shape;3648;p4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9" name="Google Shape;3649;p44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</p:grpSp>
      <p:sp>
        <p:nvSpPr>
          <p:cNvPr id="3650" name="Google Shape;3650;p44"/>
          <p:cNvSpPr txBox="1"/>
          <p:nvPr/>
        </p:nvSpPr>
        <p:spPr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min {2 + 5,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1 + 3,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5 + 3}  = 4</a:t>
            </a:r>
            <a:endParaRPr/>
          </a:p>
        </p:txBody>
      </p:sp>
      <p:grpSp>
        <p:nvGrpSpPr>
          <p:cNvPr id="3651" name="Google Shape;3651;p44"/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3652" name="Google Shape;3652;p44"/>
            <p:cNvSpPr txBox="1"/>
            <p:nvPr/>
          </p:nvSpPr>
          <p:spPr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node achieving minimum (x) is next hop on estimated least-cost path to destination (z)</a:t>
              </a:r>
              <a:endParaRPr/>
            </a:p>
          </p:txBody>
        </p:sp>
        <p:grpSp>
          <p:nvGrpSpPr>
            <p:cNvPr id="3653" name="Google Shape;3653;p44"/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3654" name="Google Shape;3654;p44"/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5" name="Google Shape;3655;p44"/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6" name="Google Shape;3656;p44"/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4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3662" name="Google Shape;3662;p4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3" name="Google Shape;3663;p45"/>
          <p:cNvSpPr txBox="1"/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key idea: 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time-to-time, each node sends its own distance vector estimate to neighbors</a:t>
            </a:r>
            <a:endParaRPr/>
          </a:p>
        </p:txBody>
      </p:sp>
      <p:sp>
        <p:nvSpPr>
          <p:cNvPr id="3664" name="Google Shape;3664;p45"/>
          <p:cNvSpPr/>
          <p:nvPr/>
        </p:nvSpPr>
        <p:spPr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minor, natural conditions, the estimate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(y) converge to the actual least cost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3665" name="Google Shape;3665;p45"/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3666" name="Google Shape;3666;p45"/>
            <p:cNvSpPr/>
            <p:nvPr/>
          </p:nvSpPr>
          <p:spPr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 ← min</a:t>
              </a:r>
              <a:r>
                <a:rPr baseline="-25000"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{c</a:t>
              </a:r>
              <a:r>
                <a:rPr baseline="-25000"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x,v </a:t>
              </a:r>
              <a:r>
                <a:rPr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+ D</a:t>
              </a:r>
              <a:r>
                <a:rPr baseline="-25000"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i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(y)}  </a:t>
              </a: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node </a:t>
              </a:r>
              <a:r>
                <a:rPr i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∊ </a:t>
              </a:r>
              <a:r>
                <a:rPr i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  <p:sp>
          <p:nvSpPr>
            <p:cNvPr id="3667" name="Google Shape;3667;p45"/>
            <p:cNvSpPr txBox="1"/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330200" lvl="0" marL="4603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</a:t>
              </a:r>
              <a:r>
                <a:rPr i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receives new DV estimate from any neighbor, it updates its own DV using B-F equation: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4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algorithm:  </a:t>
            </a:r>
            <a:endParaRPr/>
          </a:p>
        </p:txBody>
      </p:sp>
      <p:sp>
        <p:nvSpPr>
          <p:cNvPr id="3673" name="Google Shape;3673;p4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4" name="Google Shape;3674;p46"/>
          <p:cNvSpPr txBox="1"/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iterative, asynchronous: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local iteration caused by: </a:t>
            </a:r>
            <a:endParaRPr/>
          </a:p>
          <a:p>
            <a:pPr indent="-223838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link cost change </a:t>
            </a:r>
            <a:endParaRPr/>
          </a:p>
          <a:p>
            <a:pPr indent="-223838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 update message from neighbor</a:t>
            </a:r>
            <a:endParaRPr/>
          </a:p>
        </p:txBody>
      </p:sp>
      <p:sp>
        <p:nvSpPr>
          <p:cNvPr id="3675" name="Google Shape;3675;p46"/>
          <p:cNvSpPr txBox="1"/>
          <p:nvPr/>
        </p:nvSpPr>
        <p:spPr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(change in local link cost or msg from neighbor)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6" name="Google Shape;3676;p46"/>
          <p:cNvSpPr txBox="1"/>
          <p:nvPr/>
        </p:nvSpPr>
        <p:spPr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each node:</a:t>
            </a:r>
            <a:endParaRPr/>
          </a:p>
        </p:txBody>
      </p:sp>
      <p:sp>
        <p:nvSpPr>
          <p:cNvPr id="3677" name="Google Shape;3677;p46"/>
          <p:cNvSpPr txBox="1"/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distributed, self-stopping: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notifies neighbors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its DV changes</a:t>
            </a:r>
            <a:endParaRPr/>
          </a:p>
          <a:p>
            <a:pPr indent="-236537" lvl="1" marL="5222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neighbors then notify their neighbors –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necessary</a:t>
            </a:r>
            <a:endParaRPr/>
          </a:p>
          <a:p>
            <a:pPr indent="-236537" lvl="1" marL="5222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notification received, no actions taken!</a:t>
            </a:r>
            <a:endParaRPr/>
          </a:p>
        </p:txBody>
      </p:sp>
      <p:grpSp>
        <p:nvGrpSpPr>
          <p:cNvPr id="3678" name="Google Shape;3678;p46"/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cxnSp>
          <p:nvCxnSpPr>
            <p:cNvPr id="3679" name="Google Shape;3679;p46"/>
            <p:cNvCxnSpPr/>
            <p:nvPr/>
          </p:nvCxnSpPr>
          <p:spPr>
            <a:xfrm>
              <a:off x="3601463" y="3169084"/>
              <a:ext cx="0" cy="422581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80" name="Google Shape;3680;p46"/>
            <p:cNvSpPr txBox="1"/>
            <p:nvPr/>
          </p:nvSpPr>
          <p:spPr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recompute</a:t>
              </a: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DV estimates using DV received from neighbor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1" name="Google Shape;3681;p46"/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cxnSp>
          <p:nvCxnSpPr>
            <p:cNvPr id="3682" name="Google Shape;3682;p46"/>
            <p:cNvCxnSpPr/>
            <p:nvPr/>
          </p:nvCxnSpPr>
          <p:spPr>
            <a:xfrm>
              <a:off x="3578268" y="4396635"/>
              <a:ext cx="0" cy="439673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83" name="Google Shape;3683;p46"/>
            <p:cNvSpPr txBox="1"/>
            <p:nvPr/>
          </p:nvSpPr>
          <p:spPr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DV to any destination has changed, </a:t>
              </a:r>
              <a:r>
                <a:rPr i="1" lang="en-US" sz="2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notify</a:t>
              </a: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neighbors </a:t>
              </a:r>
              <a:endParaRPr/>
            </a:p>
          </p:txBody>
        </p:sp>
      </p:grpSp>
      <p:cxnSp>
        <p:nvCxnSpPr>
          <p:cNvPr id="3684" name="Google Shape;3684;p46"/>
          <p:cNvCxnSpPr/>
          <p:nvPr/>
        </p:nvCxnSpPr>
        <p:spPr>
          <a:xfrm rot="10800000">
            <a:off x="3369501" y="5718132"/>
            <a:ext cx="0" cy="454068"/>
          </a:xfrm>
          <a:prstGeom prst="straightConnector1">
            <a:avLst/>
          </a:prstGeom>
          <a:noFill/>
          <a:ln cap="flat" cmpd="sng" w="1905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5" name="Google Shape;3685;p46"/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86" name="Google Shape;3686;p46"/>
          <p:cNvCxnSpPr/>
          <p:nvPr/>
        </p:nvCxnSpPr>
        <p:spPr>
          <a:xfrm>
            <a:off x="1052186" y="6172200"/>
            <a:ext cx="230061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7" name="Google Shape;3687;p46"/>
          <p:cNvCxnSpPr/>
          <p:nvPr/>
        </p:nvCxnSpPr>
        <p:spPr>
          <a:xfrm>
            <a:off x="1052186" y="2178485"/>
            <a:ext cx="230061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8" name="Google Shape;3688;p46"/>
          <p:cNvCxnSpPr/>
          <p:nvPr/>
        </p:nvCxnSpPr>
        <p:spPr>
          <a:xfrm>
            <a:off x="1039660" y="2167003"/>
            <a:ext cx="0" cy="400519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47"/>
          <p:cNvSpPr txBox="1"/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example</a:t>
            </a:r>
            <a:endParaRPr/>
          </a:p>
        </p:txBody>
      </p:sp>
      <p:sp>
        <p:nvSpPr>
          <p:cNvPr id="3695" name="Google Shape;3695;p4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96" name="Google Shape;3696;p47"/>
          <p:cNvCxnSpPr/>
          <p:nvPr/>
        </p:nvCxnSpPr>
        <p:spPr>
          <a:xfrm>
            <a:off x="2196230" y="1648217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7" name="Google Shape;3697;p47"/>
          <p:cNvCxnSpPr/>
          <p:nvPr/>
        </p:nvCxnSpPr>
        <p:spPr>
          <a:xfrm>
            <a:off x="1891430" y="1876817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8" name="Google Shape;3698;p47"/>
          <p:cNvSpPr txBox="1"/>
          <p:nvPr/>
        </p:nvSpPr>
        <p:spPr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699" name="Google Shape;3699;p47"/>
          <p:cNvSpPr txBox="1"/>
          <p:nvPr/>
        </p:nvSpPr>
        <p:spPr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00" name="Google Shape;3700;p47"/>
          <p:cNvSpPr txBox="1"/>
          <p:nvPr/>
        </p:nvSpPr>
        <p:spPr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701" name="Google Shape;3701;p47"/>
          <p:cNvSpPr txBox="1"/>
          <p:nvPr/>
        </p:nvSpPr>
        <p:spPr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702" name="Google Shape;3702;p47"/>
          <p:cNvSpPr txBox="1"/>
          <p:nvPr/>
        </p:nvSpPr>
        <p:spPr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3703" name="Google Shape;3703;p47"/>
          <p:cNvSpPr txBox="1"/>
          <p:nvPr/>
        </p:nvSpPr>
        <p:spPr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04" name="Google Shape;3704;p47"/>
          <p:cNvSpPr txBox="1"/>
          <p:nvPr/>
        </p:nvSpPr>
        <p:spPr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05" name="Google Shape;3705;p47"/>
          <p:cNvSpPr txBox="1"/>
          <p:nvPr/>
        </p:nvSpPr>
        <p:spPr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06" name="Google Shape;3706;p47"/>
          <p:cNvSpPr txBox="1"/>
          <p:nvPr/>
        </p:nvSpPr>
        <p:spPr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07" name="Google Shape;3707;p47"/>
          <p:cNvSpPr txBox="1"/>
          <p:nvPr/>
        </p:nvSpPr>
        <p:spPr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08" name="Google Shape;3708;p47"/>
          <p:cNvSpPr txBox="1"/>
          <p:nvPr/>
        </p:nvSpPr>
        <p:spPr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09" name="Google Shape;3709;p47"/>
          <p:cNvSpPr txBox="1"/>
          <p:nvPr/>
        </p:nvSpPr>
        <p:spPr>
          <a:xfrm rot="-5400000">
            <a:off x="3627362" y="2226861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3710" name="Google Shape;3710;p47"/>
          <p:cNvSpPr txBox="1"/>
          <p:nvPr/>
        </p:nvSpPr>
        <p:spPr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3711" name="Google Shape;3711;p47"/>
          <p:cNvSpPr txBox="1"/>
          <p:nvPr/>
        </p:nvSpPr>
        <p:spPr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3712" name="Google Shape;3712;p47"/>
          <p:cNvSpPr txBox="1"/>
          <p:nvPr/>
        </p:nvSpPr>
        <p:spPr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cxnSp>
        <p:nvCxnSpPr>
          <p:cNvPr id="3713" name="Google Shape;3713;p47"/>
          <p:cNvCxnSpPr/>
          <p:nvPr/>
        </p:nvCxnSpPr>
        <p:spPr>
          <a:xfrm>
            <a:off x="4253630" y="1648217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4" name="Google Shape;3714;p47"/>
          <p:cNvCxnSpPr/>
          <p:nvPr/>
        </p:nvCxnSpPr>
        <p:spPr>
          <a:xfrm>
            <a:off x="3948830" y="1876817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5" name="Google Shape;3715;p47"/>
          <p:cNvSpPr txBox="1"/>
          <p:nvPr/>
        </p:nvSpPr>
        <p:spPr>
          <a:xfrm>
            <a:off x="4253630" y="1491055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716" name="Google Shape;3716;p47"/>
          <p:cNvSpPr txBox="1"/>
          <p:nvPr/>
        </p:nvSpPr>
        <p:spPr>
          <a:xfrm>
            <a:off x="3948830" y="18720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17" name="Google Shape;3717;p47"/>
          <p:cNvSpPr txBox="1"/>
          <p:nvPr/>
        </p:nvSpPr>
        <p:spPr>
          <a:xfrm>
            <a:off x="3948830" y="21768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718" name="Google Shape;3718;p47"/>
          <p:cNvSpPr txBox="1"/>
          <p:nvPr/>
        </p:nvSpPr>
        <p:spPr>
          <a:xfrm>
            <a:off x="3948830" y="24816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719" name="Google Shape;3719;p47"/>
          <p:cNvSpPr txBox="1"/>
          <p:nvPr/>
        </p:nvSpPr>
        <p:spPr>
          <a:xfrm>
            <a:off x="4274268" y="187205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3720" name="Google Shape;3720;p47"/>
          <p:cNvCxnSpPr/>
          <p:nvPr/>
        </p:nvCxnSpPr>
        <p:spPr>
          <a:xfrm>
            <a:off x="2196230" y="3400817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1" name="Google Shape;3721;p47"/>
          <p:cNvCxnSpPr/>
          <p:nvPr/>
        </p:nvCxnSpPr>
        <p:spPr>
          <a:xfrm>
            <a:off x="1891430" y="3629417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2" name="Google Shape;3722;p47"/>
          <p:cNvSpPr txBox="1"/>
          <p:nvPr/>
        </p:nvSpPr>
        <p:spPr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723" name="Google Shape;3723;p47"/>
          <p:cNvSpPr txBox="1"/>
          <p:nvPr/>
        </p:nvSpPr>
        <p:spPr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24" name="Google Shape;3724;p47"/>
          <p:cNvSpPr txBox="1"/>
          <p:nvPr/>
        </p:nvSpPr>
        <p:spPr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725" name="Google Shape;3725;p47"/>
          <p:cNvSpPr txBox="1"/>
          <p:nvPr/>
        </p:nvSpPr>
        <p:spPr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726" name="Google Shape;3726;p47"/>
          <p:cNvSpPr txBox="1"/>
          <p:nvPr/>
        </p:nvSpPr>
        <p:spPr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27" name="Google Shape;3727;p47"/>
          <p:cNvSpPr txBox="1"/>
          <p:nvPr/>
        </p:nvSpPr>
        <p:spPr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28" name="Google Shape;3728;p47"/>
          <p:cNvSpPr txBox="1"/>
          <p:nvPr/>
        </p:nvSpPr>
        <p:spPr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29" name="Google Shape;3729;p47"/>
          <p:cNvSpPr txBox="1"/>
          <p:nvPr/>
        </p:nvSpPr>
        <p:spPr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30" name="Google Shape;3730;p47"/>
          <p:cNvSpPr txBox="1"/>
          <p:nvPr/>
        </p:nvSpPr>
        <p:spPr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31" name="Google Shape;3731;p47"/>
          <p:cNvSpPr txBox="1"/>
          <p:nvPr/>
        </p:nvSpPr>
        <p:spPr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3732" name="Google Shape;3732;p47"/>
          <p:cNvCxnSpPr/>
          <p:nvPr/>
        </p:nvCxnSpPr>
        <p:spPr>
          <a:xfrm>
            <a:off x="2196230" y="5229617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3" name="Google Shape;3733;p47"/>
          <p:cNvCxnSpPr/>
          <p:nvPr/>
        </p:nvCxnSpPr>
        <p:spPr>
          <a:xfrm>
            <a:off x="1891430" y="5458217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4" name="Google Shape;3734;p47"/>
          <p:cNvSpPr txBox="1"/>
          <p:nvPr/>
        </p:nvSpPr>
        <p:spPr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735" name="Google Shape;3735;p47"/>
          <p:cNvSpPr txBox="1"/>
          <p:nvPr/>
        </p:nvSpPr>
        <p:spPr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6" name="Google Shape;3736;p47"/>
          <p:cNvSpPr txBox="1"/>
          <p:nvPr/>
        </p:nvSpPr>
        <p:spPr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737" name="Google Shape;3737;p47"/>
          <p:cNvSpPr txBox="1"/>
          <p:nvPr/>
        </p:nvSpPr>
        <p:spPr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738" name="Google Shape;3738;p47"/>
          <p:cNvSpPr txBox="1"/>
          <p:nvPr/>
        </p:nvSpPr>
        <p:spPr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39" name="Google Shape;3739;p47"/>
          <p:cNvSpPr txBox="1"/>
          <p:nvPr/>
        </p:nvSpPr>
        <p:spPr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40" name="Google Shape;3740;p47"/>
          <p:cNvSpPr txBox="1"/>
          <p:nvPr/>
        </p:nvSpPr>
        <p:spPr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741" name="Google Shape;3741;p47"/>
          <p:cNvSpPr txBox="1"/>
          <p:nvPr/>
        </p:nvSpPr>
        <p:spPr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742" name="Google Shape;3742;p47"/>
          <p:cNvSpPr txBox="1"/>
          <p:nvPr/>
        </p:nvSpPr>
        <p:spPr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43" name="Google Shape;3743;p47"/>
          <p:cNvSpPr txBox="1"/>
          <p:nvPr/>
        </p:nvSpPr>
        <p:spPr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44" name="Google Shape;3744;p47"/>
          <p:cNvSpPr txBox="1"/>
          <p:nvPr/>
        </p:nvSpPr>
        <p:spPr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3745" name="Google Shape;3745;p47"/>
          <p:cNvSpPr txBox="1"/>
          <p:nvPr/>
        </p:nvSpPr>
        <p:spPr>
          <a:xfrm>
            <a:off x="2196230" y="3700855"/>
            <a:ext cx="94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3746" name="Google Shape;3746;p47"/>
          <p:cNvSpPr txBox="1"/>
          <p:nvPr/>
        </p:nvSpPr>
        <p:spPr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 ∞  ∞</a:t>
            </a:r>
            <a:endParaRPr/>
          </a:p>
        </p:txBody>
      </p:sp>
      <p:sp>
        <p:nvSpPr>
          <p:cNvPr id="3747" name="Google Shape;3747;p47"/>
          <p:cNvSpPr txBox="1"/>
          <p:nvPr/>
        </p:nvSpPr>
        <p:spPr>
          <a:xfrm>
            <a:off x="4237755" y="2207017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3748" name="Google Shape;3748;p47"/>
          <p:cNvSpPr txBox="1"/>
          <p:nvPr/>
        </p:nvSpPr>
        <p:spPr>
          <a:xfrm>
            <a:off x="4237755" y="2522930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7   1   0</a:t>
            </a:r>
            <a:endParaRPr/>
          </a:p>
        </p:txBody>
      </p:sp>
      <p:cxnSp>
        <p:nvCxnSpPr>
          <p:cNvPr id="3749" name="Google Shape;3749;p47"/>
          <p:cNvCxnSpPr/>
          <p:nvPr/>
        </p:nvCxnSpPr>
        <p:spPr>
          <a:xfrm>
            <a:off x="3186830" y="2181617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0" name="Google Shape;3750;p47"/>
          <p:cNvCxnSpPr/>
          <p:nvPr/>
        </p:nvCxnSpPr>
        <p:spPr>
          <a:xfrm>
            <a:off x="3110630" y="2257817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1" name="Google Shape;3751;p47"/>
          <p:cNvCxnSpPr/>
          <p:nvPr/>
        </p:nvCxnSpPr>
        <p:spPr>
          <a:xfrm flipH="1" rot="10800000">
            <a:off x="3110630" y="2715017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2" name="Google Shape;3752;p47"/>
          <p:cNvCxnSpPr/>
          <p:nvPr/>
        </p:nvCxnSpPr>
        <p:spPr>
          <a:xfrm>
            <a:off x="3110630" y="4315217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3" name="Google Shape;3753;p47"/>
          <p:cNvCxnSpPr/>
          <p:nvPr/>
        </p:nvCxnSpPr>
        <p:spPr>
          <a:xfrm flipH="1" rot="10800000">
            <a:off x="3110630" y="2791217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4" name="Google Shape;3754;p47"/>
          <p:cNvCxnSpPr/>
          <p:nvPr/>
        </p:nvCxnSpPr>
        <p:spPr>
          <a:xfrm flipH="1" rot="10800000">
            <a:off x="3186830" y="4543817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5" name="Google Shape;3755;p47"/>
          <p:cNvCxnSpPr/>
          <p:nvPr/>
        </p:nvCxnSpPr>
        <p:spPr>
          <a:xfrm>
            <a:off x="1586630" y="6545655"/>
            <a:ext cx="6417502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56" name="Google Shape;3756;p47"/>
          <p:cNvSpPr txBox="1"/>
          <p:nvPr/>
        </p:nvSpPr>
        <p:spPr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grpSp>
        <p:nvGrpSpPr>
          <p:cNvPr id="3757" name="Google Shape;3757;p47"/>
          <p:cNvGrpSpPr/>
          <p:nvPr/>
        </p:nvGrpSpPr>
        <p:grpSpPr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3758" name="Google Shape;3758;p47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9" name="Google Shape;3759;p47"/>
            <p:cNvGrpSpPr/>
            <p:nvPr/>
          </p:nvGrpSpPr>
          <p:grpSpPr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3760" name="Google Shape;3760;p47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1" name="Google Shape;3761;p47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62" name="Google Shape;3762;p47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3" name="Google Shape;3763;p47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64" name="Google Shape;3764;p47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5" name="Google Shape;3765;p47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6" name="Google Shape;3766;p47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7" name="Google Shape;3767;p47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68" name="Google Shape;3768;p47"/>
              <p:cNvGrpSpPr/>
              <p:nvPr/>
            </p:nvGrpSpPr>
            <p:grpSpPr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3769" name="Google Shape;3769;p4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0" name="Google Shape;3770;p47"/>
                <p:cNvSpPr txBox="1"/>
                <p:nvPr/>
              </p:nvSpPr>
              <p:spPr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71" name="Google Shape;3771;p47"/>
              <p:cNvGrpSpPr/>
              <p:nvPr/>
            </p:nvGrpSpPr>
            <p:grpSpPr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3772" name="Google Shape;3772;p47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73" name="Google Shape;3773;p47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74" name="Google Shape;3774;p47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75" name="Google Shape;3775;p47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6" name="Google Shape;3776;p47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777" name="Google Shape;3777;p47"/>
                <p:cNvGrpSpPr/>
                <p:nvPr/>
              </p:nvGrpSpPr>
              <p:grpSpPr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3778" name="Google Shape;3778;p4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9" name="Google Shape;3779;p47"/>
                  <p:cNvSpPr txBox="1"/>
                  <p:nvPr/>
                </p:nvSpPr>
                <p:spPr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3780" name="Google Shape;3780;p47"/>
              <p:cNvSpPr txBox="1"/>
              <p:nvPr/>
            </p:nvSpPr>
            <p:spPr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1" name="Google Shape;3781;p47"/>
              <p:cNvSpPr txBox="1"/>
              <p:nvPr/>
            </p:nvSpPr>
            <p:spPr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2" name="Google Shape;3782;p47"/>
              <p:cNvSpPr txBox="1"/>
              <p:nvPr/>
            </p:nvSpPr>
            <p:spPr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83" name="Google Shape;3783;p47"/>
              <p:cNvGrpSpPr/>
              <p:nvPr/>
            </p:nvGrpSpPr>
            <p:grpSpPr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3784" name="Google Shape;3784;p47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85" name="Google Shape;3785;p47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86" name="Google Shape;3786;p47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87" name="Google Shape;3787;p47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8" name="Google Shape;3788;p47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789" name="Google Shape;3789;p47"/>
                <p:cNvGrpSpPr/>
                <p:nvPr/>
              </p:nvGrpSpPr>
              <p:grpSpPr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3790" name="Google Shape;3790;p47"/>
                  <p:cNvSpPr/>
                  <p:nvPr/>
                </p:nvSpPr>
                <p:spPr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1" name="Google Shape;3791;p47"/>
                  <p:cNvSpPr txBox="1"/>
                  <p:nvPr/>
                </p:nvSpPr>
                <p:spPr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b="0" i="0" lang="en-US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y</a:t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792" name="Google Shape;3792;p47"/>
          <p:cNvSpPr txBox="1"/>
          <p:nvPr/>
        </p:nvSpPr>
        <p:spPr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</p:txBody>
      </p:sp>
      <p:sp>
        <p:nvSpPr>
          <p:cNvPr id="3793" name="Google Shape;3793;p47"/>
          <p:cNvSpPr/>
          <p:nvPr/>
        </p:nvSpPr>
        <p:spPr>
          <a:xfrm>
            <a:off x="2196230" y="187681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4" name="Google Shape;3794;p47"/>
          <p:cNvSpPr/>
          <p:nvPr/>
        </p:nvSpPr>
        <p:spPr>
          <a:xfrm>
            <a:off x="2196230" y="393421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5" name="Google Shape;3795;p47"/>
          <p:cNvSpPr/>
          <p:nvPr/>
        </p:nvSpPr>
        <p:spPr>
          <a:xfrm>
            <a:off x="2196230" y="614401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6" name="Google Shape;3796;p47"/>
          <p:cNvSpPr/>
          <p:nvPr/>
        </p:nvSpPr>
        <p:spPr>
          <a:xfrm>
            <a:off x="4274268" y="187681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7" name="Google Shape;3797;p47"/>
          <p:cNvSpPr/>
          <p:nvPr/>
        </p:nvSpPr>
        <p:spPr>
          <a:xfrm>
            <a:off x="4876322" y="3416550"/>
            <a:ext cx="38683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(y) = min{c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D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(y), c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x,z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D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(y)} 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= min{2+0 , 7+1} = 2</a:t>
            </a:r>
            <a:endParaRPr/>
          </a:p>
        </p:txBody>
      </p:sp>
      <p:cxnSp>
        <p:nvCxnSpPr>
          <p:cNvPr id="3798" name="Google Shape;3798;p47"/>
          <p:cNvCxnSpPr/>
          <p:nvPr/>
        </p:nvCxnSpPr>
        <p:spPr>
          <a:xfrm rot="10800000">
            <a:off x="4737817" y="2139668"/>
            <a:ext cx="310172" cy="1304989"/>
          </a:xfrm>
          <a:prstGeom prst="straightConnector1">
            <a:avLst/>
          </a:prstGeom>
          <a:noFill/>
          <a:ln cap="flat" cmpd="sng" w="12700">
            <a:solidFill>
              <a:srgbClr val="0000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9" name="Google Shape;3799;p47"/>
          <p:cNvSpPr/>
          <p:nvPr/>
        </p:nvSpPr>
        <p:spPr>
          <a:xfrm>
            <a:off x="5921461" y="2260908"/>
            <a:ext cx="3660949" cy="726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(z) =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min{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D</a:t>
            </a:r>
            <a:r>
              <a:rPr baseline="-25000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(z), c</a:t>
            </a:r>
            <a:r>
              <a:rPr baseline="-25000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x,z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D</a:t>
            </a:r>
            <a:r>
              <a:rPr baseline="-25000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(z)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min{2+1 , 7+0} = 3</a:t>
            </a:r>
            <a:endParaRPr/>
          </a:p>
        </p:txBody>
      </p:sp>
      <p:cxnSp>
        <p:nvCxnSpPr>
          <p:cNvPr id="3800" name="Google Shape;3800;p47"/>
          <p:cNvCxnSpPr/>
          <p:nvPr/>
        </p:nvCxnSpPr>
        <p:spPr>
          <a:xfrm rot="10800000">
            <a:off x="5106812" y="2116725"/>
            <a:ext cx="805472" cy="338376"/>
          </a:xfrm>
          <a:prstGeom prst="straightConnector1">
            <a:avLst/>
          </a:prstGeom>
          <a:noFill/>
          <a:ln cap="flat" cmpd="sng" w="9525">
            <a:solidFill>
              <a:srgbClr val="0000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1" name="Google Shape;3801;p47"/>
          <p:cNvSpPr txBox="1"/>
          <p:nvPr/>
        </p:nvSpPr>
        <p:spPr>
          <a:xfrm>
            <a:off x="4899743" y="187523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02" name="Google Shape;3802;p47"/>
          <p:cNvSpPr txBox="1"/>
          <p:nvPr/>
        </p:nvSpPr>
        <p:spPr>
          <a:xfrm>
            <a:off x="4556843" y="1879992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3803" name="Google Shape;3803;p47"/>
          <p:cNvSpPr txBox="1"/>
          <p:nvPr/>
        </p:nvSpPr>
        <p:spPr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</p:txBody>
      </p:sp>
      <p:sp>
        <p:nvSpPr>
          <p:cNvPr id="3804" name="Google Shape;3804;p47"/>
          <p:cNvSpPr txBox="1"/>
          <p:nvPr/>
        </p:nvSpPr>
        <p:spPr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</p:txBody>
      </p:sp>
      <p:sp>
        <p:nvSpPr>
          <p:cNvPr id="3805" name="Google Shape;3805;p47"/>
          <p:cNvSpPr txBox="1"/>
          <p:nvPr/>
        </p:nvSpPr>
        <p:spPr>
          <a:xfrm>
            <a:off x="4390155" y="1343417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3806" name="Google Shape;3806;p47"/>
          <p:cNvSpPr txBox="1"/>
          <p:nvPr/>
        </p:nvSpPr>
        <p:spPr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grpSp>
        <p:nvGrpSpPr>
          <p:cNvPr id="3807" name="Google Shape;3807;p47"/>
          <p:cNvGrpSpPr/>
          <p:nvPr/>
        </p:nvGrpSpPr>
        <p:grpSpPr>
          <a:xfrm>
            <a:off x="2743200" y="1891430"/>
            <a:ext cx="2491320" cy="352127"/>
            <a:chOff x="2743200" y="1891430"/>
            <a:chExt cx="2491320" cy="352127"/>
          </a:xfrm>
        </p:grpSpPr>
        <p:sp>
          <p:nvSpPr>
            <p:cNvPr id="3808" name="Google Shape;3808;p47"/>
            <p:cNvSpPr/>
            <p:nvPr/>
          </p:nvSpPr>
          <p:spPr>
            <a:xfrm>
              <a:off x="2743200" y="1891430"/>
              <a:ext cx="350729" cy="350729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47"/>
            <p:cNvSpPr/>
            <p:nvPr/>
          </p:nvSpPr>
          <p:spPr>
            <a:xfrm>
              <a:off x="4883791" y="1892828"/>
              <a:ext cx="350729" cy="350729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4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48"/>
          <p:cNvSpPr txBox="1"/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another example</a:t>
            </a:r>
            <a:endParaRPr/>
          </a:p>
        </p:txBody>
      </p:sp>
      <p:sp>
        <p:nvSpPr>
          <p:cNvPr id="3816" name="Google Shape;3816;p4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17" name="Google Shape;3817;p48"/>
          <p:cNvCxnSpPr/>
          <p:nvPr/>
        </p:nvCxnSpPr>
        <p:spPr>
          <a:xfrm>
            <a:off x="2196230" y="1648217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8" name="Google Shape;3818;p48"/>
          <p:cNvCxnSpPr/>
          <p:nvPr/>
        </p:nvCxnSpPr>
        <p:spPr>
          <a:xfrm>
            <a:off x="1891430" y="1876817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9" name="Google Shape;3819;p48"/>
          <p:cNvSpPr txBox="1"/>
          <p:nvPr/>
        </p:nvSpPr>
        <p:spPr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820" name="Google Shape;3820;p48"/>
          <p:cNvSpPr txBox="1"/>
          <p:nvPr/>
        </p:nvSpPr>
        <p:spPr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821" name="Google Shape;3821;p48"/>
          <p:cNvSpPr txBox="1"/>
          <p:nvPr/>
        </p:nvSpPr>
        <p:spPr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822" name="Google Shape;3822;p48"/>
          <p:cNvSpPr txBox="1"/>
          <p:nvPr/>
        </p:nvSpPr>
        <p:spPr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823" name="Google Shape;3823;p48"/>
          <p:cNvSpPr txBox="1"/>
          <p:nvPr/>
        </p:nvSpPr>
        <p:spPr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3824" name="Google Shape;3824;p48"/>
          <p:cNvSpPr txBox="1"/>
          <p:nvPr/>
        </p:nvSpPr>
        <p:spPr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25" name="Google Shape;3825;p48"/>
          <p:cNvSpPr txBox="1"/>
          <p:nvPr/>
        </p:nvSpPr>
        <p:spPr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26" name="Google Shape;3826;p48"/>
          <p:cNvSpPr txBox="1"/>
          <p:nvPr/>
        </p:nvSpPr>
        <p:spPr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27" name="Google Shape;3827;p48"/>
          <p:cNvSpPr txBox="1"/>
          <p:nvPr/>
        </p:nvSpPr>
        <p:spPr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28" name="Google Shape;3828;p48"/>
          <p:cNvSpPr txBox="1"/>
          <p:nvPr/>
        </p:nvSpPr>
        <p:spPr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29" name="Google Shape;3829;p48"/>
          <p:cNvSpPr txBox="1"/>
          <p:nvPr/>
        </p:nvSpPr>
        <p:spPr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30" name="Google Shape;3830;p48"/>
          <p:cNvSpPr txBox="1"/>
          <p:nvPr/>
        </p:nvSpPr>
        <p:spPr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3831" name="Google Shape;3831;p48"/>
          <p:cNvSpPr txBox="1"/>
          <p:nvPr/>
        </p:nvSpPr>
        <p:spPr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3832" name="Google Shape;3832;p48"/>
          <p:cNvSpPr txBox="1"/>
          <p:nvPr/>
        </p:nvSpPr>
        <p:spPr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cxnSp>
        <p:nvCxnSpPr>
          <p:cNvPr id="3833" name="Google Shape;3833;p48"/>
          <p:cNvCxnSpPr/>
          <p:nvPr/>
        </p:nvCxnSpPr>
        <p:spPr>
          <a:xfrm>
            <a:off x="2196230" y="3400817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4" name="Google Shape;3834;p48"/>
          <p:cNvCxnSpPr/>
          <p:nvPr/>
        </p:nvCxnSpPr>
        <p:spPr>
          <a:xfrm>
            <a:off x="1891430" y="3629417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5" name="Google Shape;3835;p48"/>
          <p:cNvSpPr txBox="1"/>
          <p:nvPr/>
        </p:nvSpPr>
        <p:spPr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836" name="Google Shape;3836;p48"/>
          <p:cNvSpPr txBox="1"/>
          <p:nvPr/>
        </p:nvSpPr>
        <p:spPr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837" name="Google Shape;3837;p48"/>
          <p:cNvSpPr txBox="1"/>
          <p:nvPr/>
        </p:nvSpPr>
        <p:spPr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838" name="Google Shape;3838;p48"/>
          <p:cNvSpPr txBox="1"/>
          <p:nvPr/>
        </p:nvSpPr>
        <p:spPr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839" name="Google Shape;3839;p48"/>
          <p:cNvSpPr txBox="1"/>
          <p:nvPr/>
        </p:nvSpPr>
        <p:spPr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40" name="Google Shape;3840;p48"/>
          <p:cNvSpPr txBox="1"/>
          <p:nvPr/>
        </p:nvSpPr>
        <p:spPr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41" name="Google Shape;3841;p48"/>
          <p:cNvSpPr txBox="1"/>
          <p:nvPr/>
        </p:nvSpPr>
        <p:spPr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42" name="Google Shape;3842;p48"/>
          <p:cNvSpPr txBox="1"/>
          <p:nvPr/>
        </p:nvSpPr>
        <p:spPr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43" name="Google Shape;3843;p48"/>
          <p:cNvSpPr txBox="1"/>
          <p:nvPr/>
        </p:nvSpPr>
        <p:spPr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44" name="Google Shape;3844;p48"/>
          <p:cNvSpPr txBox="1"/>
          <p:nvPr/>
        </p:nvSpPr>
        <p:spPr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3845" name="Google Shape;3845;p48"/>
          <p:cNvCxnSpPr/>
          <p:nvPr/>
        </p:nvCxnSpPr>
        <p:spPr>
          <a:xfrm>
            <a:off x="2196230" y="5229617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6" name="Google Shape;3846;p48"/>
          <p:cNvCxnSpPr/>
          <p:nvPr/>
        </p:nvCxnSpPr>
        <p:spPr>
          <a:xfrm>
            <a:off x="1891430" y="5458217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7" name="Google Shape;3847;p48"/>
          <p:cNvSpPr txBox="1"/>
          <p:nvPr/>
        </p:nvSpPr>
        <p:spPr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848" name="Google Shape;3848;p48"/>
          <p:cNvSpPr txBox="1"/>
          <p:nvPr/>
        </p:nvSpPr>
        <p:spPr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849" name="Google Shape;3849;p48"/>
          <p:cNvSpPr txBox="1"/>
          <p:nvPr/>
        </p:nvSpPr>
        <p:spPr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850" name="Google Shape;3850;p48"/>
          <p:cNvSpPr txBox="1"/>
          <p:nvPr/>
        </p:nvSpPr>
        <p:spPr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851" name="Google Shape;3851;p48"/>
          <p:cNvSpPr txBox="1"/>
          <p:nvPr/>
        </p:nvSpPr>
        <p:spPr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52" name="Google Shape;3852;p48"/>
          <p:cNvSpPr txBox="1"/>
          <p:nvPr/>
        </p:nvSpPr>
        <p:spPr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53" name="Google Shape;3853;p48"/>
          <p:cNvSpPr txBox="1"/>
          <p:nvPr/>
        </p:nvSpPr>
        <p:spPr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54" name="Google Shape;3854;p48"/>
          <p:cNvSpPr txBox="1"/>
          <p:nvPr/>
        </p:nvSpPr>
        <p:spPr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55" name="Google Shape;3855;p48"/>
          <p:cNvSpPr txBox="1"/>
          <p:nvPr/>
        </p:nvSpPr>
        <p:spPr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56" name="Google Shape;3856;p48"/>
          <p:cNvSpPr txBox="1"/>
          <p:nvPr/>
        </p:nvSpPr>
        <p:spPr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57" name="Google Shape;3857;p48"/>
          <p:cNvSpPr txBox="1"/>
          <p:nvPr/>
        </p:nvSpPr>
        <p:spPr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3858" name="Google Shape;3858;p48"/>
          <p:cNvSpPr txBox="1"/>
          <p:nvPr/>
        </p:nvSpPr>
        <p:spPr>
          <a:xfrm>
            <a:off x="2200424" y="3658910"/>
            <a:ext cx="94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3859" name="Google Shape;3859;p48"/>
          <p:cNvSpPr txBox="1"/>
          <p:nvPr/>
        </p:nvSpPr>
        <p:spPr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∞ ∞  ∞</a:t>
            </a:r>
            <a:endParaRPr/>
          </a:p>
        </p:txBody>
      </p:sp>
      <p:cxnSp>
        <p:nvCxnSpPr>
          <p:cNvPr id="3860" name="Google Shape;3860;p48"/>
          <p:cNvCxnSpPr/>
          <p:nvPr/>
        </p:nvCxnSpPr>
        <p:spPr>
          <a:xfrm>
            <a:off x="3186830" y="2181617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1" name="Google Shape;3861;p48"/>
          <p:cNvCxnSpPr/>
          <p:nvPr/>
        </p:nvCxnSpPr>
        <p:spPr>
          <a:xfrm>
            <a:off x="3110630" y="2257817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2" name="Google Shape;3862;p48"/>
          <p:cNvCxnSpPr/>
          <p:nvPr/>
        </p:nvCxnSpPr>
        <p:spPr>
          <a:xfrm flipH="1" rot="10800000">
            <a:off x="3110630" y="2715017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3" name="Google Shape;3863;p48"/>
          <p:cNvCxnSpPr/>
          <p:nvPr/>
        </p:nvCxnSpPr>
        <p:spPr>
          <a:xfrm>
            <a:off x="3110630" y="4315217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4" name="Google Shape;3864;p48"/>
          <p:cNvCxnSpPr/>
          <p:nvPr/>
        </p:nvCxnSpPr>
        <p:spPr>
          <a:xfrm flipH="1" rot="10800000">
            <a:off x="3110630" y="2791217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5" name="Google Shape;3865;p48"/>
          <p:cNvCxnSpPr/>
          <p:nvPr/>
        </p:nvCxnSpPr>
        <p:spPr>
          <a:xfrm flipH="1" rot="10800000">
            <a:off x="3186830" y="4543817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66" name="Google Shape;3866;p48"/>
          <p:cNvGrpSpPr/>
          <p:nvPr/>
        </p:nvGrpSpPr>
        <p:grpSpPr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3867" name="Google Shape;3867;p48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8" name="Google Shape;3868;p48"/>
            <p:cNvGrpSpPr/>
            <p:nvPr/>
          </p:nvGrpSpPr>
          <p:grpSpPr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3869" name="Google Shape;3869;p48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0" name="Google Shape;3870;p48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1" name="Google Shape;3871;p48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2" name="Google Shape;3872;p48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73" name="Google Shape;3873;p48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4" name="Google Shape;3874;p48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5" name="Google Shape;3875;p48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6" name="Google Shape;3876;p48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77" name="Google Shape;3877;p48"/>
              <p:cNvGrpSpPr/>
              <p:nvPr/>
            </p:nvGrpSpPr>
            <p:grpSpPr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3878" name="Google Shape;3878;p4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9" name="Google Shape;3879;p48"/>
                <p:cNvSpPr txBox="1"/>
                <p:nvPr/>
              </p:nvSpPr>
              <p:spPr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80" name="Google Shape;3880;p48"/>
              <p:cNvGrpSpPr/>
              <p:nvPr/>
            </p:nvGrpSpPr>
            <p:grpSpPr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3881" name="Google Shape;3881;p48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82" name="Google Shape;3882;p48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83" name="Google Shape;3883;p48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84" name="Google Shape;3884;p48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5" name="Google Shape;3885;p48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86" name="Google Shape;3886;p48"/>
                <p:cNvGrpSpPr/>
                <p:nvPr/>
              </p:nvGrpSpPr>
              <p:grpSpPr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3887" name="Google Shape;3887;p48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88" name="Google Shape;3888;p48"/>
                  <p:cNvSpPr txBox="1"/>
                  <p:nvPr/>
                </p:nvSpPr>
                <p:spPr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3889" name="Google Shape;3889;p48"/>
              <p:cNvSpPr txBox="1"/>
              <p:nvPr/>
            </p:nvSpPr>
            <p:spPr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0" name="Google Shape;3890;p48"/>
              <p:cNvSpPr txBox="1"/>
              <p:nvPr/>
            </p:nvSpPr>
            <p:spPr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1" name="Google Shape;3891;p48"/>
              <p:cNvSpPr txBox="1"/>
              <p:nvPr/>
            </p:nvSpPr>
            <p:spPr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92" name="Google Shape;3892;p48"/>
              <p:cNvGrpSpPr/>
              <p:nvPr/>
            </p:nvGrpSpPr>
            <p:grpSpPr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3893" name="Google Shape;3893;p48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4" name="Google Shape;3894;p48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95" name="Google Shape;3895;p48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96" name="Google Shape;3896;p48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7" name="Google Shape;3897;p48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98" name="Google Shape;3898;p48"/>
                <p:cNvGrpSpPr/>
                <p:nvPr/>
              </p:nvGrpSpPr>
              <p:grpSpPr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3899" name="Google Shape;3899;p48"/>
                  <p:cNvSpPr/>
                  <p:nvPr/>
                </p:nvSpPr>
                <p:spPr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0" name="Google Shape;3900;p48"/>
                  <p:cNvSpPr txBox="1"/>
                  <p:nvPr/>
                </p:nvSpPr>
                <p:spPr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b="0" i="0" lang="en-US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y</a:t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901" name="Google Shape;3901;p48"/>
          <p:cNvSpPr txBox="1"/>
          <p:nvPr/>
        </p:nvSpPr>
        <p:spPr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</p:txBody>
      </p:sp>
      <p:sp>
        <p:nvSpPr>
          <p:cNvPr id="3902" name="Google Shape;3902;p48"/>
          <p:cNvSpPr/>
          <p:nvPr/>
        </p:nvSpPr>
        <p:spPr>
          <a:xfrm>
            <a:off x="2196230" y="187681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3" name="Google Shape;3903;p48"/>
          <p:cNvSpPr/>
          <p:nvPr/>
        </p:nvSpPr>
        <p:spPr>
          <a:xfrm>
            <a:off x="2196230" y="393421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4" name="Google Shape;3904;p48"/>
          <p:cNvSpPr/>
          <p:nvPr/>
        </p:nvSpPr>
        <p:spPr>
          <a:xfrm>
            <a:off x="2196230" y="614401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5" name="Google Shape;3905;p48"/>
          <p:cNvSpPr txBox="1"/>
          <p:nvPr/>
        </p:nvSpPr>
        <p:spPr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</p:txBody>
      </p:sp>
      <p:sp>
        <p:nvSpPr>
          <p:cNvPr id="3906" name="Google Shape;3906;p48"/>
          <p:cNvSpPr txBox="1"/>
          <p:nvPr/>
        </p:nvSpPr>
        <p:spPr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0" lang="en-US" sz="2400" u="none" cap="none" strike="noStrik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</p:txBody>
      </p:sp>
      <p:sp>
        <p:nvSpPr>
          <p:cNvPr id="3907" name="Google Shape;3907;p48"/>
          <p:cNvSpPr txBox="1"/>
          <p:nvPr/>
        </p:nvSpPr>
        <p:spPr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grpSp>
        <p:nvGrpSpPr>
          <p:cNvPr id="3908" name="Google Shape;3908;p48"/>
          <p:cNvGrpSpPr/>
          <p:nvPr/>
        </p:nvGrpSpPr>
        <p:grpSpPr>
          <a:xfrm>
            <a:off x="3737691" y="1343416"/>
            <a:ext cx="3792538" cy="5105400"/>
            <a:chOff x="2760663" y="1143000"/>
            <a:chExt cx="3792538" cy="5105400"/>
          </a:xfrm>
        </p:grpSpPr>
        <p:cxnSp>
          <p:nvCxnSpPr>
            <p:cNvPr id="3909" name="Google Shape;3909;p48"/>
            <p:cNvCxnSpPr/>
            <p:nvPr/>
          </p:nvCxnSpPr>
          <p:spPr>
            <a:xfrm>
              <a:off x="5486400" y="1524000"/>
              <a:ext cx="0" cy="12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0" name="Google Shape;3910;p48"/>
            <p:cNvCxnSpPr/>
            <p:nvPr/>
          </p:nvCxnSpPr>
          <p:spPr>
            <a:xfrm>
              <a:off x="5181600" y="175260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1" name="Google Shape;3911;p48"/>
            <p:cNvSpPr txBox="1"/>
            <p:nvPr/>
          </p:nvSpPr>
          <p:spPr>
            <a:xfrm>
              <a:off x="5486400" y="1366838"/>
              <a:ext cx="908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  y   z</a:t>
              </a:r>
              <a:endParaRPr/>
            </a:p>
          </p:txBody>
        </p:sp>
        <p:sp>
          <p:nvSpPr>
            <p:cNvPr id="3912" name="Google Shape;3912;p48"/>
            <p:cNvSpPr txBox="1"/>
            <p:nvPr/>
          </p:nvSpPr>
          <p:spPr>
            <a:xfrm>
              <a:off x="5181600" y="17478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13" name="Google Shape;3913;p48"/>
            <p:cNvSpPr txBox="1"/>
            <p:nvPr/>
          </p:nvSpPr>
          <p:spPr>
            <a:xfrm>
              <a:off x="5181600" y="20526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14" name="Google Shape;3914;p48"/>
            <p:cNvSpPr txBox="1"/>
            <p:nvPr/>
          </p:nvSpPr>
          <p:spPr>
            <a:xfrm>
              <a:off x="5181600" y="23574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3915" name="Google Shape;3915;p48"/>
            <p:cNvSpPr txBox="1"/>
            <p:nvPr/>
          </p:nvSpPr>
          <p:spPr>
            <a:xfrm>
              <a:off x="5486400" y="17478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0  2   3</a:t>
              </a:r>
              <a:endParaRPr/>
            </a:p>
          </p:txBody>
        </p:sp>
        <p:sp>
          <p:nvSpPr>
            <p:cNvPr id="3916" name="Google Shape;3916;p48"/>
            <p:cNvSpPr txBox="1"/>
            <p:nvPr/>
          </p:nvSpPr>
          <p:spPr>
            <a:xfrm rot="-5400000">
              <a:off x="4820443" y="2167732"/>
              <a:ext cx="53816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/>
            </a:p>
          </p:txBody>
        </p:sp>
        <p:sp>
          <p:nvSpPr>
            <p:cNvPr id="3917" name="Google Shape;3917;p48"/>
            <p:cNvSpPr txBox="1"/>
            <p:nvPr/>
          </p:nvSpPr>
          <p:spPr>
            <a:xfrm>
              <a:off x="5608638" y="1223963"/>
              <a:ext cx="7064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to</a:t>
              </a:r>
              <a:endParaRPr/>
            </a:p>
          </p:txBody>
        </p:sp>
        <p:cxnSp>
          <p:nvCxnSpPr>
            <p:cNvPr id="3918" name="Google Shape;3918;p48"/>
            <p:cNvCxnSpPr/>
            <p:nvPr/>
          </p:nvCxnSpPr>
          <p:spPr>
            <a:xfrm>
              <a:off x="3276600" y="3200400"/>
              <a:ext cx="0" cy="12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9" name="Google Shape;3919;p48"/>
            <p:cNvCxnSpPr/>
            <p:nvPr/>
          </p:nvCxnSpPr>
          <p:spPr>
            <a:xfrm>
              <a:off x="2971800" y="342900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0" name="Google Shape;3920;p48"/>
            <p:cNvSpPr txBox="1"/>
            <p:nvPr/>
          </p:nvSpPr>
          <p:spPr>
            <a:xfrm>
              <a:off x="3276600" y="3043238"/>
              <a:ext cx="908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  y   z</a:t>
              </a:r>
              <a:endParaRPr/>
            </a:p>
          </p:txBody>
        </p:sp>
        <p:sp>
          <p:nvSpPr>
            <p:cNvPr id="3921" name="Google Shape;3921;p48"/>
            <p:cNvSpPr txBox="1"/>
            <p:nvPr/>
          </p:nvSpPr>
          <p:spPr>
            <a:xfrm>
              <a:off x="2971800" y="34242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22" name="Google Shape;3922;p48"/>
            <p:cNvSpPr txBox="1"/>
            <p:nvPr/>
          </p:nvSpPr>
          <p:spPr>
            <a:xfrm>
              <a:off x="2971800" y="37290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23" name="Google Shape;3923;p48"/>
            <p:cNvSpPr txBox="1"/>
            <p:nvPr/>
          </p:nvSpPr>
          <p:spPr>
            <a:xfrm>
              <a:off x="2971800" y="40338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3924" name="Google Shape;3924;p48"/>
            <p:cNvSpPr txBox="1"/>
            <p:nvPr/>
          </p:nvSpPr>
          <p:spPr>
            <a:xfrm>
              <a:off x="3276600" y="34242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0  2   7</a:t>
              </a:r>
              <a:endParaRPr/>
            </a:p>
          </p:txBody>
        </p:sp>
        <p:sp>
          <p:nvSpPr>
            <p:cNvPr id="3925" name="Google Shape;3925;p48"/>
            <p:cNvSpPr txBox="1"/>
            <p:nvPr/>
          </p:nvSpPr>
          <p:spPr>
            <a:xfrm rot="-5400000">
              <a:off x="2643981" y="3821907"/>
              <a:ext cx="53816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/>
            </a:p>
          </p:txBody>
        </p:sp>
        <p:sp>
          <p:nvSpPr>
            <p:cNvPr id="3926" name="Google Shape;3926;p48"/>
            <p:cNvSpPr txBox="1"/>
            <p:nvPr/>
          </p:nvSpPr>
          <p:spPr>
            <a:xfrm>
              <a:off x="3421063" y="2900363"/>
              <a:ext cx="7064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to</a:t>
              </a:r>
              <a:endParaRPr/>
            </a:p>
          </p:txBody>
        </p:sp>
        <p:cxnSp>
          <p:nvCxnSpPr>
            <p:cNvPr id="3927" name="Google Shape;3927;p48"/>
            <p:cNvCxnSpPr/>
            <p:nvPr/>
          </p:nvCxnSpPr>
          <p:spPr>
            <a:xfrm>
              <a:off x="5486400" y="3276600"/>
              <a:ext cx="0" cy="12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8" name="Google Shape;3928;p48"/>
            <p:cNvCxnSpPr/>
            <p:nvPr/>
          </p:nvCxnSpPr>
          <p:spPr>
            <a:xfrm>
              <a:off x="5181600" y="350520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9" name="Google Shape;3929;p48"/>
            <p:cNvSpPr txBox="1"/>
            <p:nvPr/>
          </p:nvSpPr>
          <p:spPr>
            <a:xfrm>
              <a:off x="5486400" y="3119438"/>
              <a:ext cx="908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  y   z</a:t>
              </a:r>
              <a:endParaRPr/>
            </a:p>
          </p:txBody>
        </p:sp>
        <p:sp>
          <p:nvSpPr>
            <p:cNvPr id="3930" name="Google Shape;3930;p48"/>
            <p:cNvSpPr txBox="1"/>
            <p:nvPr/>
          </p:nvSpPr>
          <p:spPr>
            <a:xfrm>
              <a:off x="5181600" y="35004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31" name="Google Shape;3931;p48"/>
            <p:cNvSpPr txBox="1"/>
            <p:nvPr/>
          </p:nvSpPr>
          <p:spPr>
            <a:xfrm>
              <a:off x="5181600" y="38052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32" name="Google Shape;3932;p48"/>
            <p:cNvSpPr txBox="1"/>
            <p:nvPr/>
          </p:nvSpPr>
          <p:spPr>
            <a:xfrm>
              <a:off x="5181600" y="41100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3933" name="Google Shape;3933;p48"/>
            <p:cNvSpPr txBox="1"/>
            <p:nvPr/>
          </p:nvSpPr>
          <p:spPr>
            <a:xfrm>
              <a:off x="5486400" y="35004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0  2   3</a:t>
              </a:r>
              <a:endParaRPr/>
            </a:p>
          </p:txBody>
        </p:sp>
        <p:sp>
          <p:nvSpPr>
            <p:cNvPr id="3934" name="Google Shape;3934;p48"/>
            <p:cNvSpPr txBox="1"/>
            <p:nvPr/>
          </p:nvSpPr>
          <p:spPr>
            <a:xfrm rot="-5400000">
              <a:off x="4820443" y="3898107"/>
              <a:ext cx="53816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/>
            </a:p>
          </p:txBody>
        </p:sp>
        <p:sp>
          <p:nvSpPr>
            <p:cNvPr id="3935" name="Google Shape;3935;p48"/>
            <p:cNvSpPr txBox="1"/>
            <p:nvPr/>
          </p:nvSpPr>
          <p:spPr>
            <a:xfrm>
              <a:off x="5597525" y="2965450"/>
              <a:ext cx="7064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to</a:t>
              </a:r>
              <a:endParaRPr/>
            </a:p>
          </p:txBody>
        </p:sp>
        <p:cxnSp>
          <p:nvCxnSpPr>
            <p:cNvPr id="3936" name="Google Shape;3936;p48"/>
            <p:cNvCxnSpPr/>
            <p:nvPr/>
          </p:nvCxnSpPr>
          <p:spPr>
            <a:xfrm>
              <a:off x="5410200" y="4953000"/>
              <a:ext cx="0" cy="12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7" name="Google Shape;3937;p48"/>
            <p:cNvCxnSpPr/>
            <p:nvPr/>
          </p:nvCxnSpPr>
          <p:spPr>
            <a:xfrm>
              <a:off x="5105400" y="518160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8" name="Google Shape;3938;p48"/>
            <p:cNvSpPr txBox="1"/>
            <p:nvPr/>
          </p:nvSpPr>
          <p:spPr>
            <a:xfrm>
              <a:off x="5410200" y="4795838"/>
              <a:ext cx="908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  y   z</a:t>
              </a:r>
              <a:endParaRPr/>
            </a:p>
          </p:txBody>
        </p:sp>
        <p:sp>
          <p:nvSpPr>
            <p:cNvPr id="3939" name="Google Shape;3939;p48"/>
            <p:cNvSpPr txBox="1"/>
            <p:nvPr/>
          </p:nvSpPr>
          <p:spPr>
            <a:xfrm>
              <a:off x="5105400" y="51768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40" name="Google Shape;3940;p48"/>
            <p:cNvSpPr txBox="1"/>
            <p:nvPr/>
          </p:nvSpPr>
          <p:spPr>
            <a:xfrm>
              <a:off x="5105400" y="54816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41" name="Google Shape;3941;p48"/>
            <p:cNvSpPr txBox="1"/>
            <p:nvPr/>
          </p:nvSpPr>
          <p:spPr>
            <a:xfrm>
              <a:off x="5105400" y="57864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3942" name="Google Shape;3942;p48"/>
            <p:cNvSpPr txBox="1"/>
            <p:nvPr/>
          </p:nvSpPr>
          <p:spPr>
            <a:xfrm>
              <a:off x="5410200" y="51768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0  2   3</a:t>
              </a:r>
              <a:endParaRPr/>
            </a:p>
          </p:txBody>
        </p:sp>
        <p:sp>
          <p:nvSpPr>
            <p:cNvPr id="3943" name="Google Shape;3943;p48"/>
            <p:cNvSpPr txBox="1"/>
            <p:nvPr/>
          </p:nvSpPr>
          <p:spPr>
            <a:xfrm rot="-5400000">
              <a:off x="4755357" y="5563394"/>
              <a:ext cx="53816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/>
            </a:p>
          </p:txBody>
        </p:sp>
        <p:sp>
          <p:nvSpPr>
            <p:cNvPr id="3944" name="Google Shape;3944;p48"/>
            <p:cNvSpPr txBox="1"/>
            <p:nvPr/>
          </p:nvSpPr>
          <p:spPr>
            <a:xfrm>
              <a:off x="5521325" y="4664075"/>
              <a:ext cx="7064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to</a:t>
              </a:r>
              <a:endParaRPr/>
            </a:p>
          </p:txBody>
        </p:sp>
        <p:cxnSp>
          <p:nvCxnSpPr>
            <p:cNvPr id="3945" name="Google Shape;3945;p48"/>
            <p:cNvCxnSpPr/>
            <p:nvPr/>
          </p:nvCxnSpPr>
          <p:spPr>
            <a:xfrm>
              <a:off x="3276600" y="4953000"/>
              <a:ext cx="0" cy="12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6" name="Google Shape;3946;p48"/>
            <p:cNvCxnSpPr/>
            <p:nvPr/>
          </p:nvCxnSpPr>
          <p:spPr>
            <a:xfrm>
              <a:off x="2971800" y="518160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7" name="Google Shape;3947;p48"/>
            <p:cNvSpPr txBox="1"/>
            <p:nvPr/>
          </p:nvSpPr>
          <p:spPr>
            <a:xfrm>
              <a:off x="3276600" y="4795838"/>
              <a:ext cx="908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  y   z</a:t>
              </a:r>
              <a:endParaRPr/>
            </a:p>
          </p:txBody>
        </p:sp>
        <p:sp>
          <p:nvSpPr>
            <p:cNvPr id="3948" name="Google Shape;3948;p48"/>
            <p:cNvSpPr txBox="1"/>
            <p:nvPr/>
          </p:nvSpPr>
          <p:spPr>
            <a:xfrm>
              <a:off x="2971800" y="51768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49" name="Google Shape;3949;p48"/>
            <p:cNvSpPr txBox="1"/>
            <p:nvPr/>
          </p:nvSpPr>
          <p:spPr>
            <a:xfrm>
              <a:off x="2971800" y="54816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50" name="Google Shape;3950;p48"/>
            <p:cNvSpPr txBox="1"/>
            <p:nvPr/>
          </p:nvSpPr>
          <p:spPr>
            <a:xfrm>
              <a:off x="2971800" y="57864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3951" name="Google Shape;3951;p48"/>
            <p:cNvSpPr txBox="1"/>
            <p:nvPr/>
          </p:nvSpPr>
          <p:spPr>
            <a:xfrm>
              <a:off x="3276600" y="51768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0  2   7</a:t>
              </a:r>
              <a:endParaRPr/>
            </a:p>
          </p:txBody>
        </p:sp>
        <p:sp>
          <p:nvSpPr>
            <p:cNvPr id="3952" name="Google Shape;3952;p48"/>
            <p:cNvSpPr txBox="1"/>
            <p:nvPr/>
          </p:nvSpPr>
          <p:spPr>
            <a:xfrm rot="-5400000">
              <a:off x="2643982" y="5531644"/>
              <a:ext cx="53816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/>
            </a:p>
          </p:txBody>
        </p:sp>
        <p:sp>
          <p:nvSpPr>
            <p:cNvPr id="3953" name="Google Shape;3953;p48"/>
            <p:cNvSpPr txBox="1"/>
            <p:nvPr/>
          </p:nvSpPr>
          <p:spPr>
            <a:xfrm>
              <a:off x="3409950" y="4664075"/>
              <a:ext cx="7064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to</a:t>
              </a:r>
              <a:endParaRPr/>
            </a:p>
          </p:txBody>
        </p:sp>
        <p:sp>
          <p:nvSpPr>
            <p:cNvPr id="3954" name="Google Shape;3954;p48"/>
            <p:cNvSpPr txBox="1"/>
            <p:nvPr/>
          </p:nvSpPr>
          <p:spPr>
            <a:xfrm>
              <a:off x="3276600" y="3771900"/>
              <a:ext cx="8826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2  0   1</a:t>
              </a:r>
              <a:endParaRPr/>
            </a:p>
          </p:txBody>
        </p:sp>
        <p:sp>
          <p:nvSpPr>
            <p:cNvPr id="3955" name="Google Shape;3955;p48"/>
            <p:cNvSpPr txBox="1"/>
            <p:nvPr/>
          </p:nvSpPr>
          <p:spPr>
            <a:xfrm>
              <a:off x="3276600" y="4110038"/>
              <a:ext cx="946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7   1   0</a:t>
              </a:r>
              <a:endParaRPr/>
            </a:p>
          </p:txBody>
        </p:sp>
        <p:sp>
          <p:nvSpPr>
            <p:cNvPr id="3956" name="Google Shape;3956;p48"/>
            <p:cNvSpPr txBox="1"/>
            <p:nvPr/>
          </p:nvSpPr>
          <p:spPr>
            <a:xfrm>
              <a:off x="3276600" y="55578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2  0   1</a:t>
              </a:r>
              <a:endParaRPr/>
            </a:p>
          </p:txBody>
        </p:sp>
        <p:sp>
          <p:nvSpPr>
            <p:cNvPr id="3957" name="Google Shape;3957;p48"/>
            <p:cNvSpPr txBox="1"/>
            <p:nvPr/>
          </p:nvSpPr>
          <p:spPr>
            <a:xfrm>
              <a:off x="3276600" y="58626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3  1   0</a:t>
              </a:r>
              <a:endParaRPr/>
            </a:p>
          </p:txBody>
        </p:sp>
        <p:sp>
          <p:nvSpPr>
            <p:cNvPr id="3958" name="Google Shape;3958;p48"/>
            <p:cNvSpPr txBox="1"/>
            <p:nvPr/>
          </p:nvSpPr>
          <p:spPr>
            <a:xfrm>
              <a:off x="5486400" y="2095500"/>
              <a:ext cx="946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2   0   1</a:t>
              </a:r>
              <a:endParaRPr/>
            </a:p>
          </p:txBody>
        </p:sp>
        <p:sp>
          <p:nvSpPr>
            <p:cNvPr id="3959" name="Google Shape;3959;p48"/>
            <p:cNvSpPr txBox="1"/>
            <p:nvPr/>
          </p:nvSpPr>
          <p:spPr>
            <a:xfrm>
              <a:off x="5486400" y="24336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3  1   0</a:t>
              </a:r>
              <a:endParaRPr/>
            </a:p>
          </p:txBody>
        </p:sp>
        <p:sp>
          <p:nvSpPr>
            <p:cNvPr id="3960" name="Google Shape;3960;p48"/>
            <p:cNvSpPr txBox="1"/>
            <p:nvPr/>
          </p:nvSpPr>
          <p:spPr>
            <a:xfrm>
              <a:off x="5486400" y="3825875"/>
              <a:ext cx="8826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2  0   1</a:t>
              </a:r>
              <a:endParaRPr/>
            </a:p>
          </p:txBody>
        </p:sp>
        <p:sp>
          <p:nvSpPr>
            <p:cNvPr id="3961" name="Google Shape;3961;p48"/>
            <p:cNvSpPr txBox="1"/>
            <p:nvPr/>
          </p:nvSpPr>
          <p:spPr>
            <a:xfrm>
              <a:off x="5410200" y="58626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3  1   0</a:t>
              </a:r>
              <a:endParaRPr/>
            </a:p>
          </p:txBody>
        </p:sp>
        <p:sp>
          <p:nvSpPr>
            <p:cNvPr id="3962" name="Google Shape;3962;p48"/>
            <p:cNvSpPr txBox="1"/>
            <p:nvPr/>
          </p:nvSpPr>
          <p:spPr>
            <a:xfrm>
              <a:off x="5410200" y="54816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2  0   1</a:t>
              </a:r>
              <a:endParaRPr/>
            </a:p>
          </p:txBody>
        </p:sp>
        <p:sp>
          <p:nvSpPr>
            <p:cNvPr id="3963" name="Google Shape;3963;p48"/>
            <p:cNvSpPr txBox="1"/>
            <p:nvPr/>
          </p:nvSpPr>
          <p:spPr>
            <a:xfrm>
              <a:off x="5486400" y="4110038"/>
              <a:ext cx="882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3  1   0</a:t>
              </a:r>
              <a:endParaRPr/>
            </a:p>
          </p:txBody>
        </p:sp>
        <p:cxnSp>
          <p:nvCxnSpPr>
            <p:cNvPr id="3964" name="Google Shape;3964;p48"/>
            <p:cNvCxnSpPr/>
            <p:nvPr/>
          </p:nvCxnSpPr>
          <p:spPr>
            <a:xfrm>
              <a:off x="4267200" y="1981200"/>
              <a:ext cx="762000" cy="160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5" name="Google Shape;3965;p48"/>
            <p:cNvCxnSpPr/>
            <p:nvPr/>
          </p:nvCxnSpPr>
          <p:spPr>
            <a:xfrm>
              <a:off x="4191000" y="2057400"/>
              <a:ext cx="838200" cy="297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6" name="Google Shape;3966;p48"/>
            <p:cNvCxnSpPr/>
            <p:nvPr/>
          </p:nvCxnSpPr>
          <p:spPr>
            <a:xfrm flipH="1" rot="10800000">
              <a:off x="4114800" y="2743200"/>
              <a:ext cx="1143000" cy="320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7" name="Google Shape;3967;p48"/>
            <p:cNvCxnSpPr/>
            <p:nvPr/>
          </p:nvCxnSpPr>
          <p:spPr>
            <a:xfrm flipH="1" rot="10800000">
              <a:off x="4114800" y="4419600"/>
              <a:ext cx="1066800" cy="167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68" name="Google Shape;3968;p48"/>
            <p:cNvSpPr/>
            <p:nvPr/>
          </p:nvSpPr>
          <p:spPr>
            <a:xfrm>
              <a:off x="3200400" y="5867400"/>
              <a:ext cx="1066800" cy="38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9" name="Google Shape;3969;p48"/>
            <p:cNvSpPr txBox="1"/>
            <p:nvPr/>
          </p:nvSpPr>
          <p:spPr>
            <a:xfrm rot="-5400000">
              <a:off x="2650332" y="2026444"/>
              <a:ext cx="53816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/>
            </a:p>
          </p:txBody>
        </p:sp>
        <p:cxnSp>
          <p:nvCxnSpPr>
            <p:cNvPr id="3970" name="Google Shape;3970;p48"/>
            <p:cNvCxnSpPr/>
            <p:nvPr/>
          </p:nvCxnSpPr>
          <p:spPr>
            <a:xfrm>
              <a:off x="3276600" y="1447800"/>
              <a:ext cx="0" cy="12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1" name="Google Shape;3971;p48"/>
            <p:cNvCxnSpPr/>
            <p:nvPr/>
          </p:nvCxnSpPr>
          <p:spPr>
            <a:xfrm>
              <a:off x="2971800" y="167640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2" name="Google Shape;3972;p48"/>
            <p:cNvSpPr txBox="1"/>
            <p:nvPr/>
          </p:nvSpPr>
          <p:spPr>
            <a:xfrm>
              <a:off x="3276600" y="1290638"/>
              <a:ext cx="908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  y   z</a:t>
              </a:r>
              <a:endParaRPr/>
            </a:p>
          </p:txBody>
        </p:sp>
        <p:sp>
          <p:nvSpPr>
            <p:cNvPr id="3973" name="Google Shape;3973;p48"/>
            <p:cNvSpPr txBox="1"/>
            <p:nvPr/>
          </p:nvSpPr>
          <p:spPr>
            <a:xfrm>
              <a:off x="2971800" y="16716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74" name="Google Shape;3974;p48"/>
            <p:cNvSpPr txBox="1"/>
            <p:nvPr/>
          </p:nvSpPr>
          <p:spPr>
            <a:xfrm>
              <a:off x="2971800" y="19764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75" name="Google Shape;3975;p48"/>
            <p:cNvSpPr txBox="1"/>
            <p:nvPr/>
          </p:nvSpPr>
          <p:spPr>
            <a:xfrm>
              <a:off x="2971800" y="2281238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3976" name="Google Shape;3976;p48"/>
            <p:cNvSpPr txBox="1"/>
            <p:nvPr/>
          </p:nvSpPr>
          <p:spPr>
            <a:xfrm>
              <a:off x="3297238" y="1671638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77" name="Google Shape;3977;p48"/>
            <p:cNvSpPr txBox="1"/>
            <p:nvPr/>
          </p:nvSpPr>
          <p:spPr>
            <a:xfrm>
              <a:off x="3260725" y="2006600"/>
              <a:ext cx="946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2   0   1</a:t>
              </a:r>
              <a:endParaRPr/>
            </a:p>
          </p:txBody>
        </p:sp>
        <p:sp>
          <p:nvSpPr>
            <p:cNvPr id="3978" name="Google Shape;3978;p48"/>
            <p:cNvSpPr txBox="1"/>
            <p:nvPr/>
          </p:nvSpPr>
          <p:spPr>
            <a:xfrm>
              <a:off x="3260725" y="2322513"/>
              <a:ext cx="946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7   1   0</a:t>
              </a:r>
              <a:endParaRPr/>
            </a:p>
          </p:txBody>
        </p:sp>
        <p:sp>
          <p:nvSpPr>
            <p:cNvPr id="3979" name="Google Shape;3979;p48"/>
            <p:cNvSpPr/>
            <p:nvPr/>
          </p:nvSpPr>
          <p:spPr>
            <a:xfrm>
              <a:off x="3297238" y="1676400"/>
              <a:ext cx="1066800" cy="38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0" name="Google Shape;3980;p48"/>
            <p:cNvSpPr txBox="1"/>
            <p:nvPr/>
          </p:nvSpPr>
          <p:spPr>
            <a:xfrm>
              <a:off x="3922713" y="1674813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81" name="Google Shape;3981;p48"/>
            <p:cNvSpPr txBox="1"/>
            <p:nvPr/>
          </p:nvSpPr>
          <p:spPr>
            <a:xfrm>
              <a:off x="3579813" y="1679575"/>
              <a:ext cx="3429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/>
            </a:p>
          </p:txBody>
        </p:sp>
        <p:sp>
          <p:nvSpPr>
            <p:cNvPr id="3982" name="Google Shape;3982;p48"/>
            <p:cNvSpPr txBox="1"/>
            <p:nvPr/>
          </p:nvSpPr>
          <p:spPr>
            <a:xfrm>
              <a:off x="3413125" y="1143000"/>
              <a:ext cx="7064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to</a:t>
              </a:r>
              <a:endParaRPr/>
            </a:p>
          </p:txBody>
        </p:sp>
      </p:grpSp>
      <p:cxnSp>
        <p:nvCxnSpPr>
          <p:cNvPr id="3983" name="Google Shape;3983;p48"/>
          <p:cNvCxnSpPr/>
          <p:nvPr/>
        </p:nvCxnSpPr>
        <p:spPr>
          <a:xfrm>
            <a:off x="1586630" y="6545655"/>
            <a:ext cx="6417502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984" name="Google Shape;3984;p48"/>
          <p:cNvSpPr txBox="1"/>
          <p:nvPr/>
        </p:nvSpPr>
        <p:spPr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0" name="Google Shape;3990;p49"/>
          <p:cNvCxnSpPr/>
          <p:nvPr/>
        </p:nvCxnSpPr>
        <p:spPr>
          <a:xfrm>
            <a:off x="27432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1" name="Google Shape;3991;p49"/>
          <p:cNvCxnSpPr/>
          <p:nvPr/>
        </p:nvCxnSpPr>
        <p:spPr>
          <a:xfrm>
            <a:off x="24384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2" name="Google Shape;3992;p49"/>
          <p:cNvSpPr txBox="1"/>
          <p:nvPr/>
        </p:nvSpPr>
        <p:spPr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3993" name="Google Shape;3993;p49"/>
          <p:cNvSpPr txBox="1"/>
          <p:nvPr/>
        </p:nvSpPr>
        <p:spPr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994" name="Google Shape;3994;p49"/>
          <p:cNvSpPr txBox="1"/>
          <p:nvPr/>
        </p:nvSpPr>
        <p:spPr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995" name="Google Shape;3995;p49"/>
          <p:cNvSpPr txBox="1"/>
          <p:nvPr/>
        </p:nvSpPr>
        <p:spPr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3996" name="Google Shape;3996;p49"/>
          <p:cNvSpPr txBox="1"/>
          <p:nvPr/>
        </p:nvSpPr>
        <p:spPr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3997" name="Google Shape;3997;p49"/>
          <p:cNvSpPr txBox="1"/>
          <p:nvPr/>
        </p:nvSpPr>
        <p:spPr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998" name="Google Shape;3998;p49"/>
          <p:cNvSpPr txBox="1"/>
          <p:nvPr/>
        </p:nvSpPr>
        <p:spPr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999" name="Google Shape;3999;p49"/>
          <p:cNvSpPr txBox="1"/>
          <p:nvPr/>
        </p:nvSpPr>
        <p:spPr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00" name="Google Shape;4000;p49"/>
          <p:cNvSpPr txBox="1"/>
          <p:nvPr/>
        </p:nvSpPr>
        <p:spPr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01" name="Google Shape;4001;p49"/>
          <p:cNvSpPr txBox="1"/>
          <p:nvPr/>
        </p:nvSpPr>
        <p:spPr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02" name="Google Shape;4002;p49"/>
          <p:cNvSpPr txBox="1"/>
          <p:nvPr/>
        </p:nvSpPr>
        <p:spPr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03" name="Google Shape;4003;p49"/>
          <p:cNvSpPr txBox="1"/>
          <p:nvPr/>
        </p:nvSpPr>
        <p:spPr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004" name="Google Shape;4004;p49"/>
          <p:cNvSpPr txBox="1"/>
          <p:nvPr/>
        </p:nvSpPr>
        <p:spPr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005" name="Google Shape;4005;p49"/>
          <p:cNvSpPr txBox="1"/>
          <p:nvPr/>
        </p:nvSpPr>
        <p:spPr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006" name="Google Shape;4006;p49"/>
          <p:cNvSpPr txBox="1"/>
          <p:nvPr/>
        </p:nvSpPr>
        <p:spPr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cxnSp>
        <p:nvCxnSpPr>
          <p:cNvPr id="4007" name="Google Shape;4007;p49"/>
          <p:cNvCxnSpPr/>
          <p:nvPr/>
        </p:nvCxnSpPr>
        <p:spPr>
          <a:xfrm>
            <a:off x="4800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8" name="Google Shape;4008;p49"/>
          <p:cNvCxnSpPr/>
          <p:nvPr/>
        </p:nvCxnSpPr>
        <p:spPr>
          <a:xfrm>
            <a:off x="4495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9" name="Google Shape;4009;p49"/>
          <p:cNvSpPr txBox="1"/>
          <p:nvPr/>
        </p:nvSpPr>
        <p:spPr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010" name="Google Shape;4010;p49"/>
          <p:cNvSpPr txBox="1"/>
          <p:nvPr/>
        </p:nvSpPr>
        <p:spPr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011" name="Google Shape;4011;p49"/>
          <p:cNvSpPr txBox="1"/>
          <p:nvPr/>
        </p:nvSpPr>
        <p:spPr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012" name="Google Shape;4012;p49"/>
          <p:cNvSpPr txBox="1"/>
          <p:nvPr/>
        </p:nvSpPr>
        <p:spPr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4013" name="Google Shape;4013;p49"/>
          <p:cNvCxnSpPr/>
          <p:nvPr/>
        </p:nvCxnSpPr>
        <p:spPr>
          <a:xfrm>
            <a:off x="2743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4" name="Google Shape;4014;p49"/>
          <p:cNvCxnSpPr/>
          <p:nvPr/>
        </p:nvCxnSpPr>
        <p:spPr>
          <a:xfrm>
            <a:off x="2438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5" name="Google Shape;4015;p49"/>
          <p:cNvSpPr txBox="1"/>
          <p:nvPr/>
        </p:nvSpPr>
        <p:spPr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016" name="Google Shape;4016;p49"/>
          <p:cNvSpPr txBox="1"/>
          <p:nvPr/>
        </p:nvSpPr>
        <p:spPr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017" name="Google Shape;4017;p49"/>
          <p:cNvSpPr txBox="1"/>
          <p:nvPr/>
        </p:nvSpPr>
        <p:spPr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018" name="Google Shape;4018;p49"/>
          <p:cNvSpPr txBox="1"/>
          <p:nvPr/>
        </p:nvSpPr>
        <p:spPr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019" name="Google Shape;4019;p49"/>
          <p:cNvSpPr txBox="1"/>
          <p:nvPr/>
        </p:nvSpPr>
        <p:spPr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20" name="Google Shape;4020;p49"/>
          <p:cNvSpPr txBox="1"/>
          <p:nvPr/>
        </p:nvSpPr>
        <p:spPr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21" name="Google Shape;4021;p49"/>
          <p:cNvSpPr txBox="1"/>
          <p:nvPr/>
        </p:nvSpPr>
        <p:spPr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22" name="Google Shape;4022;p49"/>
          <p:cNvSpPr txBox="1"/>
          <p:nvPr/>
        </p:nvSpPr>
        <p:spPr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23" name="Google Shape;4023;p49"/>
          <p:cNvSpPr txBox="1"/>
          <p:nvPr/>
        </p:nvSpPr>
        <p:spPr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24" name="Google Shape;4024;p49"/>
          <p:cNvSpPr txBox="1"/>
          <p:nvPr/>
        </p:nvSpPr>
        <p:spPr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025" name="Google Shape;4025;p49"/>
          <p:cNvCxnSpPr/>
          <p:nvPr/>
        </p:nvCxnSpPr>
        <p:spPr>
          <a:xfrm>
            <a:off x="2743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6" name="Google Shape;4026;p49"/>
          <p:cNvCxnSpPr/>
          <p:nvPr/>
        </p:nvCxnSpPr>
        <p:spPr>
          <a:xfrm>
            <a:off x="2438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7" name="Google Shape;4027;p49"/>
          <p:cNvSpPr txBox="1"/>
          <p:nvPr/>
        </p:nvSpPr>
        <p:spPr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028" name="Google Shape;4028;p49"/>
          <p:cNvSpPr txBox="1"/>
          <p:nvPr/>
        </p:nvSpPr>
        <p:spPr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029" name="Google Shape;4029;p49"/>
          <p:cNvSpPr txBox="1"/>
          <p:nvPr/>
        </p:nvSpPr>
        <p:spPr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030" name="Google Shape;4030;p49"/>
          <p:cNvSpPr txBox="1"/>
          <p:nvPr/>
        </p:nvSpPr>
        <p:spPr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031" name="Google Shape;4031;p49"/>
          <p:cNvSpPr txBox="1"/>
          <p:nvPr/>
        </p:nvSpPr>
        <p:spPr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32" name="Google Shape;4032;p49"/>
          <p:cNvSpPr txBox="1"/>
          <p:nvPr/>
        </p:nvSpPr>
        <p:spPr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33" name="Google Shape;4033;p49"/>
          <p:cNvSpPr txBox="1"/>
          <p:nvPr/>
        </p:nvSpPr>
        <p:spPr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34" name="Google Shape;4034;p49"/>
          <p:cNvSpPr txBox="1"/>
          <p:nvPr/>
        </p:nvSpPr>
        <p:spPr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035" name="Google Shape;4035;p49"/>
          <p:cNvSpPr txBox="1"/>
          <p:nvPr/>
        </p:nvSpPr>
        <p:spPr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36" name="Google Shape;4036;p49"/>
          <p:cNvSpPr txBox="1"/>
          <p:nvPr/>
        </p:nvSpPr>
        <p:spPr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37" name="Google Shape;4037;p49"/>
          <p:cNvSpPr txBox="1"/>
          <p:nvPr/>
        </p:nvSpPr>
        <p:spPr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038" name="Google Shape;4038;p49"/>
          <p:cNvSpPr txBox="1"/>
          <p:nvPr/>
        </p:nvSpPr>
        <p:spPr>
          <a:xfrm>
            <a:off x="2743200" y="3500438"/>
            <a:ext cx="94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039" name="Google Shape;4039;p49"/>
          <p:cNvSpPr txBox="1"/>
          <p:nvPr/>
        </p:nvSpPr>
        <p:spPr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 ∞  ∞</a:t>
            </a:r>
            <a:endParaRPr/>
          </a:p>
        </p:txBody>
      </p:sp>
      <p:sp>
        <p:nvSpPr>
          <p:cNvPr id="4040" name="Google Shape;4040;p49"/>
          <p:cNvSpPr txBox="1"/>
          <p:nvPr/>
        </p:nvSpPr>
        <p:spPr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041" name="Google Shape;4041;p49"/>
          <p:cNvSpPr txBox="1"/>
          <p:nvPr/>
        </p:nvSpPr>
        <p:spPr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7   1   0</a:t>
            </a:r>
            <a:endParaRPr/>
          </a:p>
        </p:txBody>
      </p:sp>
      <p:cxnSp>
        <p:nvCxnSpPr>
          <p:cNvPr id="4042" name="Google Shape;4042;p49"/>
          <p:cNvCxnSpPr/>
          <p:nvPr/>
        </p:nvCxnSpPr>
        <p:spPr>
          <a:xfrm>
            <a:off x="3733800" y="198120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3" name="Google Shape;4043;p49"/>
          <p:cNvCxnSpPr/>
          <p:nvPr/>
        </p:nvCxnSpPr>
        <p:spPr>
          <a:xfrm>
            <a:off x="3657600" y="2057400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4" name="Google Shape;4044;p49"/>
          <p:cNvCxnSpPr/>
          <p:nvPr/>
        </p:nvCxnSpPr>
        <p:spPr>
          <a:xfrm flipH="1" rot="10800000">
            <a:off x="3657600" y="251460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5" name="Google Shape;4045;p49"/>
          <p:cNvCxnSpPr/>
          <p:nvPr/>
        </p:nvCxnSpPr>
        <p:spPr>
          <a:xfrm>
            <a:off x="3657600" y="411480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6" name="Google Shape;4046;p49"/>
          <p:cNvCxnSpPr/>
          <p:nvPr/>
        </p:nvCxnSpPr>
        <p:spPr>
          <a:xfrm flipH="1" rot="10800000">
            <a:off x="3657600" y="2590800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7" name="Google Shape;4047;p49"/>
          <p:cNvCxnSpPr/>
          <p:nvPr/>
        </p:nvCxnSpPr>
        <p:spPr>
          <a:xfrm flipH="1" rot="10800000">
            <a:off x="3733800" y="43434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8" name="Google Shape;4048;p49"/>
          <p:cNvCxnSpPr/>
          <p:nvPr/>
        </p:nvCxnSpPr>
        <p:spPr>
          <a:xfrm>
            <a:off x="2133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049" name="Google Shape;4049;p49"/>
          <p:cNvSpPr txBox="1"/>
          <p:nvPr/>
        </p:nvSpPr>
        <p:spPr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grpSp>
        <p:nvGrpSpPr>
          <p:cNvPr id="4050" name="Google Shape;4050;p49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4051" name="Google Shape;4051;p49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52" name="Google Shape;4052;p49"/>
            <p:cNvGrpSpPr/>
            <p:nvPr/>
          </p:nvGrpSpPr>
          <p:grpSpPr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4053" name="Google Shape;4053;p49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4" name="Google Shape;4054;p49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55" name="Google Shape;4055;p49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6" name="Google Shape;4056;p49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57" name="Google Shape;4057;p49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8" name="Google Shape;4058;p49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9" name="Google Shape;4059;p49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0" name="Google Shape;4060;p49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61" name="Google Shape;4061;p49"/>
              <p:cNvGrpSpPr/>
              <p:nvPr/>
            </p:nvGrpSpPr>
            <p:grpSpPr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4062" name="Google Shape;4062;p4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3" name="Google Shape;4063;p49"/>
                <p:cNvSpPr txBox="1"/>
                <p:nvPr/>
              </p:nvSpPr>
              <p:spPr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64" name="Google Shape;4064;p49"/>
              <p:cNvGrpSpPr/>
              <p:nvPr/>
            </p:nvGrpSpPr>
            <p:grpSpPr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4065" name="Google Shape;4065;p49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66" name="Google Shape;4066;p49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67" name="Google Shape;4067;p49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068" name="Google Shape;4068;p49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9" name="Google Shape;4069;p49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70" name="Google Shape;4070;p49"/>
                <p:cNvGrpSpPr/>
                <p:nvPr/>
              </p:nvGrpSpPr>
              <p:grpSpPr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4071" name="Google Shape;4071;p4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2" name="Google Shape;4072;p49"/>
                  <p:cNvSpPr txBox="1"/>
                  <p:nvPr/>
                </p:nvSpPr>
                <p:spPr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4073" name="Google Shape;4073;p49"/>
              <p:cNvSpPr txBox="1"/>
              <p:nvPr/>
            </p:nvSpPr>
            <p:spPr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4" name="Google Shape;4074;p49"/>
              <p:cNvSpPr txBox="1"/>
              <p:nvPr/>
            </p:nvSpPr>
            <p:spPr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5" name="Google Shape;4075;p49"/>
              <p:cNvSpPr txBox="1"/>
              <p:nvPr/>
            </p:nvSpPr>
            <p:spPr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6" name="Google Shape;4076;p49"/>
              <p:cNvGrpSpPr/>
              <p:nvPr/>
            </p:nvGrpSpPr>
            <p:grpSpPr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4077" name="Google Shape;4077;p49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78" name="Google Shape;4078;p49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79" name="Google Shape;4079;p49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080" name="Google Shape;4080;p49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1" name="Google Shape;4081;p49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82" name="Google Shape;4082;p49"/>
                <p:cNvGrpSpPr/>
                <p:nvPr/>
              </p:nvGrpSpPr>
              <p:grpSpPr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4083" name="Google Shape;4083;p49"/>
                  <p:cNvSpPr/>
                  <p:nvPr/>
                </p:nvSpPr>
                <p:spPr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4" name="Google Shape;4084;p49"/>
                  <p:cNvSpPr txBox="1"/>
                  <p:nvPr/>
                </p:nvSpPr>
                <p:spPr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085" name="Google Shape;4085;p49"/>
          <p:cNvSpPr txBox="1"/>
          <p:nvPr/>
        </p:nvSpPr>
        <p:spPr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x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086" name="Google Shape;4086;p49"/>
          <p:cNvSpPr/>
          <p:nvPr/>
        </p:nvSpPr>
        <p:spPr>
          <a:xfrm>
            <a:off x="2743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7" name="Google Shape;4087;p49"/>
          <p:cNvSpPr/>
          <p:nvPr/>
        </p:nvSpPr>
        <p:spPr>
          <a:xfrm>
            <a:off x="2743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8" name="Google Shape;4088;p49"/>
          <p:cNvSpPr/>
          <p:nvPr/>
        </p:nvSpPr>
        <p:spPr>
          <a:xfrm>
            <a:off x="2743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9" name="Google Shape;4089;p49"/>
          <p:cNvSpPr/>
          <p:nvPr/>
        </p:nvSpPr>
        <p:spPr>
          <a:xfrm>
            <a:off x="4821238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0" name="Google Shape;4090;p49"/>
          <p:cNvSpPr txBox="1"/>
          <p:nvPr/>
        </p:nvSpPr>
        <p:spPr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y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091" name="Google Shape;4091;p49"/>
          <p:cNvSpPr txBox="1"/>
          <p:nvPr/>
        </p:nvSpPr>
        <p:spPr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z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092" name="Google Shape;4092;p49"/>
          <p:cNvSpPr txBox="1"/>
          <p:nvPr/>
        </p:nvSpPr>
        <p:spPr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093" name="Google Shape;4093;p49"/>
          <p:cNvSpPr txBox="1"/>
          <p:nvPr/>
        </p:nvSpPr>
        <p:spPr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094" name="Google Shape;4094;p49"/>
          <p:cNvSpPr txBox="1"/>
          <p:nvPr>
            <p:ph idx="12" type="sldNum"/>
          </p:nvPr>
        </p:nvSpPr>
        <p:spPr>
          <a:xfrm>
            <a:off x="9980155" y="647589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5" name="Google Shape;4095;p49"/>
          <p:cNvSpPr txBox="1"/>
          <p:nvPr>
            <p:ph idx="11" type="ftr"/>
          </p:nvPr>
        </p:nvSpPr>
        <p:spPr>
          <a:xfrm>
            <a:off x="7899497" y="647508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 Layer: Control Plane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Google Shape;4101;p50"/>
          <p:cNvCxnSpPr/>
          <p:nvPr/>
        </p:nvCxnSpPr>
        <p:spPr>
          <a:xfrm>
            <a:off x="27432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2" name="Google Shape;4102;p50"/>
          <p:cNvCxnSpPr/>
          <p:nvPr/>
        </p:nvCxnSpPr>
        <p:spPr>
          <a:xfrm>
            <a:off x="24384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3" name="Google Shape;4103;p50"/>
          <p:cNvSpPr txBox="1"/>
          <p:nvPr/>
        </p:nvSpPr>
        <p:spPr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104" name="Google Shape;4104;p50"/>
          <p:cNvSpPr txBox="1"/>
          <p:nvPr/>
        </p:nvSpPr>
        <p:spPr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105" name="Google Shape;4105;p50"/>
          <p:cNvSpPr txBox="1"/>
          <p:nvPr/>
        </p:nvSpPr>
        <p:spPr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106" name="Google Shape;4106;p50"/>
          <p:cNvSpPr txBox="1"/>
          <p:nvPr/>
        </p:nvSpPr>
        <p:spPr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107" name="Google Shape;4107;p50"/>
          <p:cNvSpPr txBox="1"/>
          <p:nvPr/>
        </p:nvSpPr>
        <p:spPr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4108" name="Google Shape;4108;p50"/>
          <p:cNvSpPr txBox="1"/>
          <p:nvPr/>
        </p:nvSpPr>
        <p:spPr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09" name="Google Shape;4109;p50"/>
          <p:cNvSpPr txBox="1"/>
          <p:nvPr/>
        </p:nvSpPr>
        <p:spPr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10" name="Google Shape;4110;p50"/>
          <p:cNvSpPr txBox="1"/>
          <p:nvPr/>
        </p:nvSpPr>
        <p:spPr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11" name="Google Shape;4111;p50"/>
          <p:cNvSpPr txBox="1"/>
          <p:nvPr/>
        </p:nvSpPr>
        <p:spPr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12" name="Google Shape;4112;p50"/>
          <p:cNvSpPr txBox="1"/>
          <p:nvPr/>
        </p:nvSpPr>
        <p:spPr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13" name="Google Shape;4113;p50"/>
          <p:cNvSpPr txBox="1"/>
          <p:nvPr/>
        </p:nvSpPr>
        <p:spPr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14" name="Google Shape;4114;p50"/>
          <p:cNvSpPr txBox="1"/>
          <p:nvPr/>
        </p:nvSpPr>
        <p:spPr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115" name="Google Shape;4115;p50"/>
          <p:cNvSpPr txBox="1"/>
          <p:nvPr/>
        </p:nvSpPr>
        <p:spPr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116" name="Google Shape;4116;p50"/>
          <p:cNvSpPr txBox="1"/>
          <p:nvPr/>
        </p:nvSpPr>
        <p:spPr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117" name="Google Shape;4117;p50"/>
          <p:cNvSpPr txBox="1"/>
          <p:nvPr/>
        </p:nvSpPr>
        <p:spPr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cxnSp>
        <p:nvCxnSpPr>
          <p:cNvPr id="4118" name="Google Shape;4118;p50"/>
          <p:cNvCxnSpPr/>
          <p:nvPr/>
        </p:nvCxnSpPr>
        <p:spPr>
          <a:xfrm>
            <a:off x="4800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9" name="Google Shape;4119;p50"/>
          <p:cNvCxnSpPr/>
          <p:nvPr/>
        </p:nvCxnSpPr>
        <p:spPr>
          <a:xfrm>
            <a:off x="4495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0" name="Google Shape;4120;p50"/>
          <p:cNvSpPr txBox="1"/>
          <p:nvPr/>
        </p:nvSpPr>
        <p:spPr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121" name="Google Shape;4121;p50"/>
          <p:cNvSpPr txBox="1"/>
          <p:nvPr/>
        </p:nvSpPr>
        <p:spPr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122" name="Google Shape;4122;p50"/>
          <p:cNvSpPr txBox="1"/>
          <p:nvPr/>
        </p:nvSpPr>
        <p:spPr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123" name="Google Shape;4123;p50"/>
          <p:cNvSpPr txBox="1"/>
          <p:nvPr/>
        </p:nvSpPr>
        <p:spPr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124" name="Google Shape;4124;p50"/>
          <p:cNvSpPr txBox="1"/>
          <p:nvPr/>
        </p:nvSpPr>
        <p:spPr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4125" name="Google Shape;4125;p50"/>
          <p:cNvCxnSpPr/>
          <p:nvPr/>
        </p:nvCxnSpPr>
        <p:spPr>
          <a:xfrm>
            <a:off x="2743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6" name="Google Shape;4126;p50"/>
          <p:cNvCxnSpPr/>
          <p:nvPr/>
        </p:nvCxnSpPr>
        <p:spPr>
          <a:xfrm>
            <a:off x="2438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7" name="Google Shape;4127;p50"/>
          <p:cNvSpPr txBox="1"/>
          <p:nvPr/>
        </p:nvSpPr>
        <p:spPr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128" name="Google Shape;4128;p50"/>
          <p:cNvSpPr txBox="1"/>
          <p:nvPr/>
        </p:nvSpPr>
        <p:spPr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129" name="Google Shape;4129;p50"/>
          <p:cNvSpPr txBox="1"/>
          <p:nvPr/>
        </p:nvSpPr>
        <p:spPr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130" name="Google Shape;4130;p50"/>
          <p:cNvSpPr txBox="1"/>
          <p:nvPr/>
        </p:nvSpPr>
        <p:spPr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131" name="Google Shape;4131;p50"/>
          <p:cNvSpPr txBox="1"/>
          <p:nvPr/>
        </p:nvSpPr>
        <p:spPr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32" name="Google Shape;4132;p50"/>
          <p:cNvSpPr txBox="1"/>
          <p:nvPr/>
        </p:nvSpPr>
        <p:spPr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33" name="Google Shape;4133;p50"/>
          <p:cNvSpPr txBox="1"/>
          <p:nvPr/>
        </p:nvSpPr>
        <p:spPr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34" name="Google Shape;4134;p50"/>
          <p:cNvSpPr txBox="1"/>
          <p:nvPr/>
        </p:nvSpPr>
        <p:spPr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35" name="Google Shape;4135;p50"/>
          <p:cNvSpPr txBox="1"/>
          <p:nvPr/>
        </p:nvSpPr>
        <p:spPr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36" name="Google Shape;4136;p50"/>
          <p:cNvSpPr txBox="1"/>
          <p:nvPr/>
        </p:nvSpPr>
        <p:spPr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137" name="Google Shape;4137;p50"/>
          <p:cNvCxnSpPr/>
          <p:nvPr/>
        </p:nvCxnSpPr>
        <p:spPr>
          <a:xfrm>
            <a:off x="2743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8" name="Google Shape;4138;p50"/>
          <p:cNvCxnSpPr/>
          <p:nvPr/>
        </p:nvCxnSpPr>
        <p:spPr>
          <a:xfrm>
            <a:off x="2438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9" name="Google Shape;4139;p50"/>
          <p:cNvSpPr txBox="1"/>
          <p:nvPr/>
        </p:nvSpPr>
        <p:spPr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140" name="Google Shape;4140;p50"/>
          <p:cNvSpPr txBox="1"/>
          <p:nvPr/>
        </p:nvSpPr>
        <p:spPr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141" name="Google Shape;4141;p50"/>
          <p:cNvSpPr txBox="1"/>
          <p:nvPr/>
        </p:nvSpPr>
        <p:spPr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142" name="Google Shape;4142;p50"/>
          <p:cNvSpPr txBox="1"/>
          <p:nvPr/>
        </p:nvSpPr>
        <p:spPr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143" name="Google Shape;4143;p50"/>
          <p:cNvSpPr txBox="1"/>
          <p:nvPr/>
        </p:nvSpPr>
        <p:spPr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44" name="Google Shape;4144;p50"/>
          <p:cNvSpPr txBox="1"/>
          <p:nvPr/>
        </p:nvSpPr>
        <p:spPr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45" name="Google Shape;4145;p50"/>
          <p:cNvSpPr txBox="1"/>
          <p:nvPr/>
        </p:nvSpPr>
        <p:spPr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146" name="Google Shape;4146;p50"/>
          <p:cNvSpPr txBox="1"/>
          <p:nvPr/>
        </p:nvSpPr>
        <p:spPr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147" name="Google Shape;4147;p50"/>
          <p:cNvSpPr txBox="1"/>
          <p:nvPr/>
        </p:nvSpPr>
        <p:spPr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48" name="Google Shape;4148;p50"/>
          <p:cNvSpPr txBox="1"/>
          <p:nvPr/>
        </p:nvSpPr>
        <p:spPr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149" name="Google Shape;4149;p50"/>
          <p:cNvSpPr txBox="1"/>
          <p:nvPr/>
        </p:nvSpPr>
        <p:spPr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150" name="Google Shape;4150;p50"/>
          <p:cNvSpPr txBox="1"/>
          <p:nvPr/>
        </p:nvSpPr>
        <p:spPr>
          <a:xfrm>
            <a:off x="2743200" y="3500438"/>
            <a:ext cx="94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151" name="Google Shape;4151;p50"/>
          <p:cNvSpPr txBox="1"/>
          <p:nvPr/>
        </p:nvSpPr>
        <p:spPr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 ∞  ∞</a:t>
            </a:r>
            <a:endParaRPr/>
          </a:p>
        </p:txBody>
      </p:sp>
      <p:sp>
        <p:nvSpPr>
          <p:cNvPr id="4152" name="Google Shape;4152;p50"/>
          <p:cNvSpPr txBox="1"/>
          <p:nvPr/>
        </p:nvSpPr>
        <p:spPr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153" name="Google Shape;4153;p50"/>
          <p:cNvSpPr txBox="1"/>
          <p:nvPr/>
        </p:nvSpPr>
        <p:spPr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7   1   0</a:t>
            </a:r>
            <a:endParaRPr/>
          </a:p>
        </p:txBody>
      </p:sp>
      <p:cxnSp>
        <p:nvCxnSpPr>
          <p:cNvPr id="4154" name="Google Shape;4154;p50"/>
          <p:cNvCxnSpPr/>
          <p:nvPr/>
        </p:nvCxnSpPr>
        <p:spPr>
          <a:xfrm>
            <a:off x="3733800" y="198120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5" name="Google Shape;4155;p50"/>
          <p:cNvCxnSpPr/>
          <p:nvPr/>
        </p:nvCxnSpPr>
        <p:spPr>
          <a:xfrm>
            <a:off x="3657600" y="2057400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6" name="Google Shape;4156;p50"/>
          <p:cNvCxnSpPr/>
          <p:nvPr/>
        </p:nvCxnSpPr>
        <p:spPr>
          <a:xfrm flipH="1" rot="10800000">
            <a:off x="3657600" y="251460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7" name="Google Shape;4157;p50"/>
          <p:cNvCxnSpPr/>
          <p:nvPr/>
        </p:nvCxnSpPr>
        <p:spPr>
          <a:xfrm>
            <a:off x="3657600" y="411480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8" name="Google Shape;4158;p50"/>
          <p:cNvCxnSpPr/>
          <p:nvPr/>
        </p:nvCxnSpPr>
        <p:spPr>
          <a:xfrm flipH="1" rot="10800000">
            <a:off x="3657600" y="2590800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9" name="Google Shape;4159;p50"/>
          <p:cNvCxnSpPr/>
          <p:nvPr/>
        </p:nvCxnSpPr>
        <p:spPr>
          <a:xfrm flipH="1" rot="10800000">
            <a:off x="3733800" y="43434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0" name="Google Shape;4160;p50"/>
          <p:cNvCxnSpPr/>
          <p:nvPr/>
        </p:nvCxnSpPr>
        <p:spPr>
          <a:xfrm>
            <a:off x="2133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161" name="Google Shape;4161;p50"/>
          <p:cNvSpPr txBox="1"/>
          <p:nvPr/>
        </p:nvSpPr>
        <p:spPr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grpSp>
        <p:nvGrpSpPr>
          <p:cNvPr id="4162" name="Google Shape;4162;p50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4163" name="Google Shape;4163;p50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64" name="Google Shape;4164;p50"/>
            <p:cNvGrpSpPr/>
            <p:nvPr/>
          </p:nvGrpSpPr>
          <p:grpSpPr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4165" name="Google Shape;4165;p50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50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67" name="Google Shape;4167;p50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8" name="Google Shape;4168;p50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69" name="Google Shape;4169;p50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50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50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50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73" name="Google Shape;4173;p50"/>
              <p:cNvGrpSpPr/>
              <p:nvPr/>
            </p:nvGrpSpPr>
            <p:grpSpPr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4174" name="Google Shape;4174;p5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5" name="Google Shape;4175;p50"/>
                <p:cNvSpPr txBox="1"/>
                <p:nvPr/>
              </p:nvSpPr>
              <p:spPr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76" name="Google Shape;4176;p50"/>
              <p:cNvGrpSpPr/>
              <p:nvPr/>
            </p:nvGrpSpPr>
            <p:grpSpPr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4177" name="Google Shape;4177;p50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78" name="Google Shape;4178;p50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9" name="Google Shape;4179;p50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180" name="Google Shape;4180;p50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1" name="Google Shape;4181;p50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82" name="Google Shape;4182;p50"/>
                <p:cNvGrpSpPr/>
                <p:nvPr/>
              </p:nvGrpSpPr>
              <p:grpSpPr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4183" name="Google Shape;4183;p50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4" name="Google Shape;4184;p50"/>
                  <p:cNvSpPr txBox="1"/>
                  <p:nvPr/>
                </p:nvSpPr>
                <p:spPr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4185" name="Google Shape;4185;p50"/>
              <p:cNvSpPr txBox="1"/>
              <p:nvPr/>
            </p:nvSpPr>
            <p:spPr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6" name="Google Shape;4186;p50"/>
              <p:cNvSpPr txBox="1"/>
              <p:nvPr/>
            </p:nvSpPr>
            <p:spPr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7" name="Google Shape;4187;p50"/>
              <p:cNvSpPr txBox="1"/>
              <p:nvPr/>
            </p:nvSpPr>
            <p:spPr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88" name="Google Shape;4188;p50"/>
              <p:cNvGrpSpPr/>
              <p:nvPr/>
            </p:nvGrpSpPr>
            <p:grpSpPr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4189" name="Google Shape;4189;p50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90" name="Google Shape;4190;p50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91" name="Google Shape;4191;p50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192" name="Google Shape;4192;p50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3" name="Google Shape;4193;p50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94" name="Google Shape;4194;p50"/>
                <p:cNvGrpSpPr/>
                <p:nvPr/>
              </p:nvGrpSpPr>
              <p:grpSpPr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4195" name="Google Shape;4195;p50"/>
                  <p:cNvSpPr/>
                  <p:nvPr/>
                </p:nvSpPr>
                <p:spPr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6" name="Google Shape;4196;p50"/>
                  <p:cNvSpPr txBox="1"/>
                  <p:nvPr/>
                </p:nvSpPr>
                <p:spPr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197" name="Google Shape;4197;p50"/>
          <p:cNvSpPr txBox="1"/>
          <p:nvPr/>
        </p:nvSpPr>
        <p:spPr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x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198" name="Google Shape;4198;p50"/>
          <p:cNvSpPr/>
          <p:nvPr/>
        </p:nvSpPr>
        <p:spPr>
          <a:xfrm>
            <a:off x="2743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9" name="Google Shape;4199;p50"/>
          <p:cNvSpPr/>
          <p:nvPr/>
        </p:nvSpPr>
        <p:spPr>
          <a:xfrm>
            <a:off x="2743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0" name="Google Shape;4200;p50"/>
          <p:cNvSpPr/>
          <p:nvPr/>
        </p:nvSpPr>
        <p:spPr>
          <a:xfrm>
            <a:off x="2743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1" name="Google Shape;4201;p50"/>
          <p:cNvSpPr/>
          <p:nvPr/>
        </p:nvSpPr>
        <p:spPr>
          <a:xfrm>
            <a:off x="4821238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2" name="Google Shape;4202;p50"/>
          <p:cNvSpPr/>
          <p:nvPr/>
        </p:nvSpPr>
        <p:spPr>
          <a:xfrm>
            <a:off x="3341896" y="184836"/>
            <a:ext cx="38635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 = min{c(x,y)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(y), c(x,z)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(y)} 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= min{2+0 , 7+1} = 2</a:t>
            </a:r>
            <a:endParaRPr/>
          </a:p>
        </p:txBody>
      </p:sp>
      <p:cxnSp>
        <p:nvCxnSpPr>
          <p:cNvPr id="4203" name="Google Shape;4203;p50"/>
          <p:cNvCxnSpPr/>
          <p:nvPr/>
        </p:nvCxnSpPr>
        <p:spPr>
          <a:xfrm flipH="1">
            <a:off x="5284789" y="809625"/>
            <a:ext cx="809625" cy="9667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4" name="Google Shape;4204;p50"/>
          <p:cNvSpPr/>
          <p:nvPr/>
        </p:nvSpPr>
        <p:spPr>
          <a:xfrm>
            <a:off x="8080088" y="36242"/>
            <a:ext cx="2324675" cy="1067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 =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c(x,y) + </a:t>
            </a:r>
            <a:b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(z), c(x,z) + 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min{2+1 , 7+0} = 3</a:t>
            </a:r>
            <a:endParaRPr/>
          </a:p>
        </p:txBody>
      </p:sp>
      <p:cxnSp>
        <p:nvCxnSpPr>
          <p:cNvPr id="4205" name="Google Shape;4205;p50"/>
          <p:cNvCxnSpPr/>
          <p:nvPr/>
        </p:nvCxnSpPr>
        <p:spPr>
          <a:xfrm flipH="1">
            <a:off x="5703889" y="482600"/>
            <a:ext cx="2586037" cy="1333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6" name="Google Shape;4206;p50"/>
          <p:cNvSpPr txBox="1"/>
          <p:nvPr/>
        </p:nvSpPr>
        <p:spPr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07" name="Google Shape;4207;p50"/>
          <p:cNvSpPr txBox="1"/>
          <p:nvPr/>
        </p:nvSpPr>
        <p:spPr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4208" name="Google Shape;4208;p50"/>
          <p:cNvSpPr txBox="1"/>
          <p:nvPr/>
        </p:nvSpPr>
        <p:spPr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y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209" name="Google Shape;4209;p50"/>
          <p:cNvSpPr txBox="1"/>
          <p:nvPr/>
        </p:nvSpPr>
        <p:spPr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z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210" name="Google Shape;4210;p50"/>
          <p:cNvSpPr txBox="1"/>
          <p:nvPr/>
        </p:nvSpPr>
        <p:spPr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211" name="Google Shape;4211;p50"/>
          <p:cNvSpPr txBox="1"/>
          <p:nvPr/>
        </p:nvSpPr>
        <p:spPr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212" name="Google Shape;4212;p50"/>
          <p:cNvSpPr txBox="1"/>
          <p:nvPr>
            <p:ph idx="12" type="sldNum"/>
          </p:nvPr>
        </p:nvSpPr>
        <p:spPr>
          <a:xfrm>
            <a:off x="9980155" y="647589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3" name="Google Shape;4213;p50"/>
          <p:cNvSpPr txBox="1"/>
          <p:nvPr>
            <p:ph idx="11" type="ftr"/>
          </p:nvPr>
        </p:nvSpPr>
        <p:spPr>
          <a:xfrm>
            <a:off x="7899497" y="647508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 Layer: Control Plane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970936" y="4247536"/>
            <a:ext cx="10515600" cy="1473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Two approaches to structuring network control plane:</a:t>
            </a:r>
            <a:endParaRPr/>
          </a:p>
          <a:p>
            <a:pPr indent="-249238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per-router control (traditional)</a:t>
            </a:r>
            <a:endParaRPr/>
          </a:p>
          <a:p>
            <a:pPr indent="-249238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logically centralized control (software defined networking)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Network-layer functions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336550" lvl="0" marL="4667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forwarding: 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move packets from router’s input to appropriate router output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340"/>
                <a:buFont typeface="Noto Sans Symbols"/>
                <a:buNone/>
              </a:pPr>
              <a:r>
                <a:rPr b="0" i="1" lang="en-US" sz="3600" u="none" cap="none" strike="noStrike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data plane</a:t>
              </a:r>
              <a:endParaRPr/>
            </a:p>
            <a:p>
              <a:pPr indent="-342900" lvl="0" marL="342900" marR="0" rtl="0" algn="l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7330" lvl="0" marL="342900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1285300" y="2660651"/>
            <a:ext cx="9825520" cy="920619"/>
            <a:chOff x="1314797" y="2881877"/>
            <a:chExt cx="9825520" cy="920619"/>
          </a:xfrm>
        </p:grpSpPr>
        <p:sp>
          <p:nvSpPr>
            <p:cNvPr id="94" name="Google Shape;94;p15"/>
            <p:cNvSpPr/>
            <p:nvPr/>
          </p:nvSpPr>
          <p:spPr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36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r>
                <a:rPr b="1" i="1" lang="en-US" sz="36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1" lang="en-US" sz="36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plane</a:t>
              </a:r>
              <a:endParaRPr b="0" i="1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7330" lvl="0" marL="342900" marR="0" rtl="0" algn="l">
                <a:lnSpc>
                  <a:spcPct val="85000"/>
                </a:lnSpc>
                <a:spcBef>
                  <a:spcPts val="196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1314797" y="2881877"/>
              <a:ext cx="6529016" cy="920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routing: 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route taken by packets from source to destination</a:t>
              </a:r>
              <a:endParaRPr/>
            </a:p>
            <a:p>
              <a:pPr indent="-342900" lvl="0" marL="342900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7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8" name="Google Shape;4218;p51"/>
          <p:cNvCxnSpPr/>
          <p:nvPr/>
        </p:nvCxnSpPr>
        <p:spPr>
          <a:xfrm>
            <a:off x="4800600" y="28046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9" name="Google Shape;4219;p51"/>
          <p:cNvCxnSpPr/>
          <p:nvPr/>
        </p:nvCxnSpPr>
        <p:spPr>
          <a:xfrm>
            <a:off x="4495800" y="30332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0" name="Google Shape;4220;p51"/>
          <p:cNvSpPr txBox="1"/>
          <p:nvPr/>
        </p:nvSpPr>
        <p:spPr>
          <a:xfrm>
            <a:off x="4800600" y="26474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221" name="Google Shape;4221;p51"/>
          <p:cNvSpPr txBox="1"/>
          <p:nvPr/>
        </p:nvSpPr>
        <p:spPr>
          <a:xfrm>
            <a:off x="4495800" y="3028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22" name="Google Shape;4222;p51"/>
          <p:cNvSpPr txBox="1"/>
          <p:nvPr/>
        </p:nvSpPr>
        <p:spPr>
          <a:xfrm>
            <a:off x="4495800" y="33332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23" name="Google Shape;4223;p51"/>
          <p:cNvSpPr txBox="1"/>
          <p:nvPr/>
        </p:nvSpPr>
        <p:spPr>
          <a:xfrm>
            <a:off x="4495800" y="3638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224" name="Google Shape;4224;p51"/>
          <p:cNvSpPr txBox="1"/>
          <p:nvPr/>
        </p:nvSpPr>
        <p:spPr>
          <a:xfrm>
            <a:off x="4800600" y="30284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4225" name="Google Shape;4225;p51"/>
          <p:cNvSpPr txBox="1"/>
          <p:nvPr/>
        </p:nvSpPr>
        <p:spPr>
          <a:xfrm rot="-5400000">
            <a:off x="4167982" y="3426115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226" name="Google Shape;4226;p51"/>
          <p:cNvSpPr txBox="1"/>
          <p:nvPr/>
        </p:nvSpPr>
        <p:spPr>
          <a:xfrm>
            <a:off x="4945064" y="2504571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227" name="Google Shape;4227;p51"/>
          <p:cNvCxnSpPr/>
          <p:nvPr/>
        </p:nvCxnSpPr>
        <p:spPr>
          <a:xfrm>
            <a:off x="4800600" y="45572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8" name="Google Shape;4228;p51"/>
          <p:cNvCxnSpPr/>
          <p:nvPr/>
        </p:nvCxnSpPr>
        <p:spPr>
          <a:xfrm>
            <a:off x="4495800" y="47858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9" name="Google Shape;4229;p51"/>
          <p:cNvSpPr txBox="1"/>
          <p:nvPr/>
        </p:nvSpPr>
        <p:spPr>
          <a:xfrm>
            <a:off x="4800600" y="44000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230" name="Google Shape;4230;p51"/>
          <p:cNvSpPr txBox="1"/>
          <p:nvPr/>
        </p:nvSpPr>
        <p:spPr>
          <a:xfrm>
            <a:off x="4495800" y="4781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31" name="Google Shape;4231;p51"/>
          <p:cNvSpPr txBox="1"/>
          <p:nvPr/>
        </p:nvSpPr>
        <p:spPr>
          <a:xfrm>
            <a:off x="4495800" y="5085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32" name="Google Shape;4232;p51"/>
          <p:cNvSpPr txBox="1"/>
          <p:nvPr/>
        </p:nvSpPr>
        <p:spPr>
          <a:xfrm>
            <a:off x="4495800" y="5390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233" name="Google Shape;4233;p51"/>
          <p:cNvSpPr txBox="1"/>
          <p:nvPr/>
        </p:nvSpPr>
        <p:spPr>
          <a:xfrm>
            <a:off x="4800600" y="47810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4234" name="Google Shape;4234;p51"/>
          <p:cNvSpPr txBox="1"/>
          <p:nvPr/>
        </p:nvSpPr>
        <p:spPr>
          <a:xfrm rot="-5400000">
            <a:off x="4167982" y="513585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235" name="Google Shape;4235;p51"/>
          <p:cNvSpPr txBox="1"/>
          <p:nvPr/>
        </p:nvSpPr>
        <p:spPr>
          <a:xfrm>
            <a:off x="4933950" y="4268283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236" name="Google Shape;4236;p51"/>
          <p:cNvSpPr txBox="1"/>
          <p:nvPr/>
        </p:nvSpPr>
        <p:spPr>
          <a:xfrm>
            <a:off x="4800600" y="3376109"/>
            <a:ext cx="882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2  0   1</a:t>
            </a:r>
            <a:endParaRPr/>
          </a:p>
        </p:txBody>
      </p:sp>
      <p:sp>
        <p:nvSpPr>
          <p:cNvPr id="4237" name="Google Shape;4237;p51"/>
          <p:cNvSpPr txBox="1"/>
          <p:nvPr/>
        </p:nvSpPr>
        <p:spPr>
          <a:xfrm>
            <a:off x="4800600" y="3714246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7   1   0</a:t>
            </a:r>
            <a:endParaRPr/>
          </a:p>
        </p:txBody>
      </p:sp>
      <p:sp>
        <p:nvSpPr>
          <p:cNvPr id="4238" name="Google Shape;4238;p51"/>
          <p:cNvSpPr txBox="1"/>
          <p:nvPr/>
        </p:nvSpPr>
        <p:spPr>
          <a:xfrm>
            <a:off x="4800600" y="51620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2  0   1</a:t>
            </a:r>
            <a:endParaRPr/>
          </a:p>
        </p:txBody>
      </p:sp>
      <p:sp>
        <p:nvSpPr>
          <p:cNvPr id="4239" name="Google Shape;4239;p51"/>
          <p:cNvSpPr txBox="1"/>
          <p:nvPr/>
        </p:nvSpPr>
        <p:spPr>
          <a:xfrm>
            <a:off x="4800600" y="54668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3  1   0</a:t>
            </a:r>
            <a:endParaRPr/>
          </a:p>
        </p:txBody>
      </p:sp>
      <p:cxnSp>
        <p:nvCxnSpPr>
          <p:cNvPr id="4240" name="Google Shape;4240;p51"/>
          <p:cNvCxnSpPr/>
          <p:nvPr/>
        </p:nvCxnSpPr>
        <p:spPr>
          <a:xfrm>
            <a:off x="3733800" y="1585408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1" name="Google Shape;4241;p51"/>
          <p:cNvCxnSpPr/>
          <p:nvPr/>
        </p:nvCxnSpPr>
        <p:spPr>
          <a:xfrm>
            <a:off x="3657600" y="1661608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2" name="Google Shape;4242;p51"/>
          <p:cNvCxnSpPr/>
          <p:nvPr/>
        </p:nvCxnSpPr>
        <p:spPr>
          <a:xfrm>
            <a:off x="3657600" y="3719008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3" name="Google Shape;4243;p51"/>
          <p:cNvCxnSpPr/>
          <p:nvPr/>
        </p:nvCxnSpPr>
        <p:spPr>
          <a:xfrm flipH="1" rot="10800000">
            <a:off x="3733800" y="3947608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4" name="Google Shape;4244;p51"/>
          <p:cNvCxnSpPr/>
          <p:nvPr/>
        </p:nvCxnSpPr>
        <p:spPr>
          <a:xfrm>
            <a:off x="5791200" y="1585408"/>
            <a:ext cx="7620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5" name="Google Shape;4245;p51"/>
          <p:cNvCxnSpPr/>
          <p:nvPr/>
        </p:nvCxnSpPr>
        <p:spPr>
          <a:xfrm>
            <a:off x="5715000" y="1661608"/>
            <a:ext cx="83820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6" name="Google Shape;4246;p51"/>
          <p:cNvCxnSpPr/>
          <p:nvPr/>
        </p:nvCxnSpPr>
        <p:spPr>
          <a:xfrm flipH="1" rot="10800000">
            <a:off x="5638800" y="2347408"/>
            <a:ext cx="1143000" cy="3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7" name="Google Shape;4247;p51"/>
          <p:cNvCxnSpPr/>
          <p:nvPr/>
        </p:nvCxnSpPr>
        <p:spPr>
          <a:xfrm flipH="1" rot="10800000">
            <a:off x="5638800" y="4023808"/>
            <a:ext cx="10668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8" name="Google Shape;4248;p51"/>
          <p:cNvCxnSpPr/>
          <p:nvPr/>
        </p:nvCxnSpPr>
        <p:spPr>
          <a:xfrm>
            <a:off x="2133600" y="5949446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249" name="Google Shape;4249;p51"/>
          <p:cNvSpPr txBox="1"/>
          <p:nvPr/>
        </p:nvSpPr>
        <p:spPr>
          <a:xfrm>
            <a:off x="7593013" y="5741484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4250" name="Google Shape;4250;p51"/>
          <p:cNvSpPr/>
          <p:nvPr/>
        </p:nvSpPr>
        <p:spPr>
          <a:xfrm>
            <a:off x="4724400" y="54716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1" name="Google Shape;4251;p51"/>
          <p:cNvCxnSpPr/>
          <p:nvPr/>
        </p:nvCxnSpPr>
        <p:spPr>
          <a:xfrm>
            <a:off x="2743200" y="10520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2" name="Google Shape;4252;p51"/>
          <p:cNvCxnSpPr/>
          <p:nvPr/>
        </p:nvCxnSpPr>
        <p:spPr>
          <a:xfrm>
            <a:off x="2438400" y="12806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3" name="Google Shape;4253;p51"/>
          <p:cNvSpPr txBox="1"/>
          <p:nvPr/>
        </p:nvSpPr>
        <p:spPr>
          <a:xfrm>
            <a:off x="2743200" y="8948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254" name="Google Shape;4254;p51"/>
          <p:cNvSpPr txBox="1"/>
          <p:nvPr/>
        </p:nvSpPr>
        <p:spPr>
          <a:xfrm>
            <a:off x="2438400" y="1275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55" name="Google Shape;4255;p51"/>
          <p:cNvSpPr txBox="1"/>
          <p:nvPr/>
        </p:nvSpPr>
        <p:spPr>
          <a:xfrm>
            <a:off x="2438400" y="1580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56" name="Google Shape;4256;p51"/>
          <p:cNvSpPr txBox="1"/>
          <p:nvPr/>
        </p:nvSpPr>
        <p:spPr>
          <a:xfrm>
            <a:off x="2438400" y="1885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257" name="Google Shape;4257;p51"/>
          <p:cNvSpPr txBox="1"/>
          <p:nvPr/>
        </p:nvSpPr>
        <p:spPr>
          <a:xfrm>
            <a:off x="2743200" y="12758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4258" name="Google Shape;4258;p51"/>
          <p:cNvSpPr txBox="1"/>
          <p:nvPr/>
        </p:nvSpPr>
        <p:spPr>
          <a:xfrm>
            <a:off x="2743201" y="16568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59" name="Google Shape;4259;p51"/>
          <p:cNvSpPr txBox="1"/>
          <p:nvPr/>
        </p:nvSpPr>
        <p:spPr>
          <a:xfrm>
            <a:off x="2971801" y="16568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60" name="Google Shape;4260;p51"/>
          <p:cNvSpPr txBox="1"/>
          <p:nvPr/>
        </p:nvSpPr>
        <p:spPr>
          <a:xfrm>
            <a:off x="3352801" y="16568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61" name="Google Shape;4261;p51"/>
          <p:cNvSpPr txBox="1"/>
          <p:nvPr/>
        </p:nvSpPr>
        <p:spPr>
          <a:xfrm>
            <a:off x="2743201" y="19616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62" name="Google Shape;4262;p51"/>
          <p:cNvSpPr txBox="1"/>
          <p:nvPr/>
        </p:nvSpPr>
        <p:spPr>
          <a:xfrm>
            <a:off x="2971801" y="19616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63" name="Google Shape;4263;p51"/>
          <p:cNvSpPr txBox="1"/>
          <p:nvPr/>
        </p:nvSpPr>
        <p:spPr>
          <a:xfrm>
            <a:off x="3352801" y="19616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64" name="Google Shape;4264;p51"/>
          <p:cNvSpPr txBox="1"/>
          <p:nvPr/>
        </p:nvSpPr>
        <p:spPr>
          <a:xfrm rot="-5400000">
            <a:off x="4174332" y="163065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265" name="Google Shape;4265;p51"/>
          <p:cNvSpPr txBox="1"/>
          <p:nvPr/>
        </p:nvSpPr>
        <p:spPr>
          <a:xfrm>
            <a:off x="2876550" y="763083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266" name="Google Shape;4266;p51"/>
          <p:cNvSpPr txBox="1"/>
          <p:nvPr/>
        </p:nvSpPr>
        <p:spPr>
          <a:xfrm rot="-5400000">
            <a:off x="2042319" y="341500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267" name="Google Shape;4267;p51"/>
          <p:cNvSpPr txBox="1"/>
          <p:nvPr/>
        </p:nvSpPr>
        <p:spPr>
          <a:xfrm rot="-5400000">
            <a:off x="2042319" y="5223165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cxnSp>
        <p:nvCxnSpPr>
          <p:cNvPr id="4268" name="Google Shape;4268;p51"/>
          <p:cNvCxnSpPr/>
          <p:nvPr/>
        </p:nvCxnSpPr>
        <p:spPr>
          <a:xfrm>
            <a:off x="4800600" y="10520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9" name="Google Shape;4269;p51"/>
          <p:cNvCxnSpPr/>
          <p:nvPr/>
        </p:nvCxnSpPr>
        <p:spPr>
          <a:xfrm>
            <a:off x="4495800" y="12806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0" name="Google Shape;4270;p51"/>
          <p:cNvSpPr txBox="1"/>
          <p:nvPr/>
        </p:nvSpPr>
        <p:spPr>
          <a:xfrm>
            <a:off x="4800600" y="8948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271" name="Google Shape;4271;p51"/>
          <p:cNvSpPr txBox="1"/>
          <p:nvPr/>
        </p:nvSpPr>
        <p:spPr>
          <a:xfrm>
            <a:off x="4495800" y="1275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72" name="Google Shape;4272;p51"/>
          <p:cNvSpPr txBox="1"/>
          <p:nvPr/>
        </p:nvSpPr>
        <p:spPr>
          <a:xfrm>
            <a:off x="4495800" y="1580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73" name="Google Shape;4273;p51"/>
          <p:cNvSpPr txBox="1"/>
          <p:nvPr/>
        </p:nvSpPr>
        <p:spPr>
          <a:xfrm>
            <a:off x="4495800" y="1885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274" name="Google Shape;4274;p51"/>
          <p:cNvSpPr txBox="1"/>
          <p:nvPr/>
        </p:nvSpPr>
        <p:spPr>
          <a:xfrm>
            <a:off x="4821238" y="12758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4275" name="Google Shape;4275;p51"/>
          <p:cNvCxnSpPr/>
          <p:nvPr/>
        </p:nvCxnSpPr>
        <p:spPr>
          <a:xfrm>
            <a:off x="2743200" y="28046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6" name="Google Shape;4276;p51"/>
          <p:cNvCxnSpPr/>
          <p:nvPr/>
        </p:nvCxnSpPr>
        <p:spPr>
          <a:xfrm>
            <a:off x="2438400" y="30332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7" name="Google Shape;4277;p51"/>
          <p:cNvSpPr txBox="1"/>
          <p:nvPr/>
        </p:nvSpPr>
        <p:spPr>
          <a:xfrm>
            <a:off x="2743200" y="26474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278" name="Google Shape;4278;p51"/>
          <p:cNvSpPr txBox="1"/>
          <p:nvPr/>
        </p:nvSpPr>
        <p:spPr>
          <a:xfrm>
            <a:off x="2438400" y="3028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79" name="Google Shape;4279;p51"/>
          <p:cNvSpPr txBox="1"/>
          <p:nvPr/>
        </p:nvSpPr>
        <p:spPr>
          <a:xfrm>
            <a:off x="2438400" y="33332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80" name="Google Shape;4280;p51"/>
          <p:cNvSpPr txBox="1"/>
          <p:nvPr/>
        </p:nvSpPr>
        <p:spPr>
          <a:xfrm>
            <a:off x="2438400" y="3638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281" name="Google Shape;4281;p51"/>
          <p:cNvSpPr txBox="1"/>
          <p:nvPr/>
        </p:nvSpPr>
        <p:spPr>
          <a:xfrm>
            <a:off x="3048001" y="30284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82" name="Google Shape;4282;p51"/>
          <p:cNvSpPr txBox="1"/>
          <p:nvPr/>
        </p:nvSpPr>
        <p:spPr>
          <a:xfrm>
            <a:off x="3352801" y="30284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83" name="Google Shape;4283;p51"/>
          <p:cNvSpPr txBox="1"/>
          <p:nvPr/>
        </p:nvSpPr>
        <p:spPr>
          <a:xfrm>
            <a:off x="2743201" y="3714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84" name="Google Shape;4284;p51"/>
          <p:cNvSpPr txBox="1"/>
          <p:nvPr/>
        </p:nvSpPr>
        <p:spPr>
          <a:xfrm>
            <a:off x="2971801" y="3714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85" name="Google Shape;4285;p51"/>
          <p:cNvSpPr txBox="1"/>
          <p:nvPr/>
        </p:nvSpPr>
        <p:spPr>
          <a:xfrm>
            <a:off x="3352801" y="3714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86" name="Google Shape;4286;p51"/>
          <p:cNvSpPr txBox="1"/>
          <p:nvPr/>
        </p:nvSpPr>
        <p:spPr>
          <a:xfrm>
            <a:off x="2865439" y="2537908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287" name="Google Shape;4287;p51"/>
          <p:cNvCxnSpPr/>
          <p:nvPr/>
        </p:nvCxnSpPr>
        <p:spPr>
          <a:xfrm>
            <a:off x="2743200" y="46334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8" name="Google Shape;4288;p51"/>
          <p:cNvCxnSpPr/>
          <p:nvPr/>
        </p:nvCxnSpPr>
        <p:spPr>
          <a:xfrm>
            <a:off x="2438400" y="48620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9" name="Google Shape;4289;p51"/>
          <p:cNvSpPr txBox="1"/>
          <p:nvPr/>
        </p:nvSpPr>
        <p:spPr>
          <a:xfrm>
            <a:off x="2743200" y="44762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290" name="Google Shape;4290;p51"/>
          <p:cNvSpPr txBox="1"/>
          <p:nvPr/>
        </p:nvSpPr>
        <p:spPr>
          <a:xfrm>
            <a:off x="2438400" y="48572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91" name="Google Shape;4291;p51"/>
          <p:cNvSpPr txBox="1"/>
          <p:nvPr/>
        </p:nvSpPr>
        <p:spPr>
          <a:xfrm>
            <a:off x="2438400" y="5162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92" name="Google Shape;4292;p51"/>
          <p:cNvSpPr txBox="1"/>
          <p:nvPr/>
        </p:nvSpPr>
        <p:spPr>
          <a:xfrm>
            <a:off x="2438400" y="5466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293" name="Google Shape;4293;p51"/>
          <p:cNvSpPr txBox="1"/>
          <p:nvPr/>
        </p:nvSpPr>
        <p:spPr>
          <a:xfrm>
            <a:off x="2743200" y="5243009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94" name="Google Shape;4294;p51"/>
          <p:cNvSpPr txBox="1"/>
          <p:nvPr/>
        </p:nvSpPr>
        <p:spPr>
          <a:xfrm>
            <a:off x="2971801" y="5238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95" name="Google Shape;4295;p51"/>
          <p:cNvSpPr txBox="1"/>
          <p:nvPr/>
        </p:nvSpPr>
        <p:spPr>
          <a:xfrm>
            <a:off x="3352801" y="5238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296" name="Google Shape;4296;p51"/>
          <p:cNvSpPr txBox="1"/>
          <p:nvPr/>
        </p:nvSpPr>
        <p:spPr>
          <a:xfrm>
            <a:off x="2743200" y="55430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297" name="Google Shape;4297;p51"/>
          <p:cNvSpPr txBox="1"/>
          <p:nvPr/>
        </p:nvSpPr>
        <p:spPr>
          <a:xfrm>
            <a:off x="2971800" y="55430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98" name="Google Shape;4298;p51"/>
          <p:cNvSpPr txBox="1"/>
          <p:nvPr/>
        </p:nvSpPr>
        <p:spPr>
          <a:xfrm>
            <a:off x="3352800" y="55430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99" name="Google Shape;4299;p51"/>
          <p:cNvSpPr txBox="1"/>
          <p:nvPr/>
        </p:nvSpPr>
        <p:spPr>
          <a:xfrm>
            <a:off x="2887664" y="4344483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300" name="Google Shape;4300;p51"/>
          <p:cNvSpPr txBox="1"/>
          <p:nvPr/>
        </p:nvSpPr>
        <p:spPr>
          <a:xfrm>
            <a:off x="2743200" y="3071308"/>
            <a:ext cx="94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301" name="Google Shape;4301;p51"/>
          <p:cNvSpPr txBox="1"/>
          <p:nvPr/>
        </p:nvSpPr>
        <p:spPr>
          <a:xfrm>
            <a:off x="2743200" y="4862009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 ∞  ∞</a:t>
            </a:r>
            <a:endParaRPr/>
          </a:p>
        </p:txBody>
      </p:sp>
      <p:sp>
        <p:nvSpPr>
          <p:cNvPr id="4302" name="Google Shape;4302;p51"/>
          <p:cNvSpPr txBox="1"/>
          <p:nvPr/>
        </p:nvSpPr>
        <p:spPr>
          <a:xfrm>
            <a:off x="4784725" y="1610809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303" name="Google Shape;4303;p51"/>
          <p:cNvSpPr txBox="1"/>
          <p:nvPr/>
        </p:nvSpPr>
        <p:spPr>
          <a:xfrm>
            <a:off x="4784725" y="1926721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7   1   0</a:t>
            </a:r>
            <a:endParaRPr/>
          </a:p>
        </p:txBody>
      </p:sp>
      <p:cxnSp>
        <p:nvCxnSpPr>
          <p:cNvPr id="4304" name="Google Shape;4304;p51"/>
          <p:cNvCxnSpPr/>
          <p:nvPr/>
        </p:nvCxnSpPr>
        <p:spPr>
          <a:xfrm>
            <a:off x="3733800" y="1585408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5" name="Google Shape;4305;p51"/>
          <p:cNvCxnSpPr/>
          <p:nvPr/>
        </p:nvCxnSpPr>
        <p:spPr>
          <a:xfrm>
            <a:off x="3657600" y="1661608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6" name="Google Shape;4306;p51"/>
          <p:cNvCxnSpPr/>
          <p:nvPr/>
        </p:nvCxnSpPr>
        <p:spPr>
          <a:xfrm flipH="1" rot="10800000">
            <a:off x="3657600" y="2118808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7" name="Google Shape;4307;p51"/>
          <p:cNvCxnSpPr/>
          <p:nvPr/>
        </p:nvCxnSpPr>
        <p:spPr>
          <a:xfrm>
            <a:off x="3657600" y="3719008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8" name="Google Shape;4308;p51"/>
          <p:cNvCxnSpPr/>
          <p:nvPr/>
        </p:nvCxnSpPr>
        <p:spPr>
          <a:xfrm flipH="1" rot="10800000">
            <a:off x="3657600" y="2195008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9" name="Google Shape;4309;p51"/>
          <p:cNvCxnSpPr/>
          <p:nvPr/>
        </p:nvCxnSpPr>
        <p:spPr>
          <a:xfrm flipH="1" rot="10800000">
            <a:off x="3733800" y="3947608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0" name="Google Shape;4310;p51"/>
          <p:cNvCxnSpPr/>
          <p:nvPr/>
        </p:nvCxnSpPr>
        <p:spPr>
          <a:xfrm>
            <a:off x="2133600" y="5949446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311" name="Google Shape;4311;p51"/>
          <p:cNvSpPr txBox="1"/>
          <p:nvPr/>
        </p:nvSpPr>
        <p:spPr>
          <a:xfrm>
            <a:off x="7593013" y="5741484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grpSp>
        <p:nvGrpSpPr>
          <p:cNvPr id="4312" name="Google Shape;4312;p51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4313" name="Google Shape;4313;p51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51"/>
            <p:cNvGrpSpPr/>
            <p:nvPr/>
          </p:nvGrpSpPr>
          <p:grpSpPr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4315" name="Google Shape;4315;p51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6" name="Google Shape;4316;p51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17" name="Google Shape;4317;p51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8" name="Google Shape;4318;p51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19" name="Google Shape;4319;p51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0" name="Google Shape;4320;p51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1" name="Google Shape;4321;p51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2" name="Google Shape;4322;p51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23" name="Google Shape;4323;p51"/>
              <p:cNvGrpSpPr/>
              <p:nvPr/>
            </p:nvGrpSpPr>
            <p:grpSpPr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4324" name="Google Shape;4324;p5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51"/>
                <p:cNvSpPr txBox="1"/>
                <p:nvPr/>
              </p:nvSpPr>
              <p:spPr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26" name="Google Shape;4326;p51"/>
              <p:cNvGrpSpPr/>
              <p:nvPr/>
            </p:nvGrpSpPr>
            <p:grpSpPr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4327" name="Google Shape;4327;p5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328" name="Google Shape;4328;p5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29" name="Google Shape;4329;p5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330" name="Google Shape;4330;p5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5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32" name="Google Shape;4332;p51"/>
                <p:cNvGrpSpPr/>
                <p:nvPr/>
              </p:nvGrpSpPr>
              <p:grpSpPr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4333" name="Google Shape;4333;p51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4" name="Google Shape;4334;p51"/>
                  <p:cNvSpPr txBox="1"/>
                  <p:nvPr/>
                </p:nvSpPr>
                <p:spPr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4335" name="Google Shape;4335;p51"/>
              <p:cNvSpPr txBox="1"/>
              <p:nvPr/>
            </p:nvSpPr>
            <p:spPr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6" name="Google Shape;4336;p51"/>
              <p:cNvSpPr txBox="1"/>
              <p:nvPr/>
            </p:nvSpPr>
            <p:spPr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7" name="Google Shape;4337;p51"/>
              <p:cNvSpPr txBox="1"/>
              <p:nvPr/>
            </p:nvSpPr>
            <p:spPr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8" name="Google Shape;4338;p51"/>
              <p:cNvGrpSpPr/>
              <p:nvPr/>
            </p:nvGrpSpPr>
            <p:grpSpPr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4339" name="Google Shape;4339;p5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340" name="Google Shape;4340;p5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41" name="Google Shape;4341;p5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342" name="Google Shape;4342;p5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5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44" name="Google Shape;4344;p51"/>
                <p:cNvGrpSpPr/>
                <p:nvPr/>
              </p:nvGrpSpPr>
              <p:grpSpPr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4345" name="Google Shape;4345;p51"/>
                  <p:cNvSpPr/>
                  <p:nvPr/>
                </p:nvSpPr>
                <p:spPr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6" name="Google Shape;4346;p51"/>
                  <p:cNvSpPr txBox="1"/>
                  <p:nvPr/>
                </p:nvSpPr>
                <p:spPr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347" name="Google Shape;4347;p51"/>
          <p:cNvSpPr txBox="1"/>
          <p:nvPr/>
        </p:nvSpPr>
        <p:spPr>
          <a:xfrm>
            <a:off x="1787525" y="709108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x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348" name="Google Shape;4348;p51"/>
          <p:cNvSpPr/>
          <p:nvPr/>
        </p:nvSpPr>
        <p:spPr>
          <a:xfrm>
            <a:off x="2743200" y="12806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9" name="Google Shape;4349;p51"/>
          <p:cNvSpPr/>
          <p:nvPr/>
        </p:nvSpPr>
        <p:spPr>
          <a:xfrm>
            <a:off x="2743200" y="33380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0" name="Google Shape;4350;p51"/>
          <p:cNvSpPr/>
          <p:nvPr/>
        </p:nvSpPr>
        <p:spPr>
          <a:xfrm>
            <a:off x="2743200" y="55478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1" name="Google Shape;4351;p51"/>
          <p:cNvSpPr/>
          <p:nvPr/>
        </p:nvSpPr>
        <p:spPr>
          <a:xfrm>
            <a:off x="4821238" y="12806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2" name="Google Shape;4352;p51"/>
          <p:cNvSpPr/>
          <p:nvPr/>
        </p:nvSpPr>
        <p:spPr>
          <a:xfrm>
            <a:off x="3341896" y="184836"/>
            <a:ext cx="38635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 = min{c(x,y)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(y), c(x,z)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(y)} 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= min{2+0 , 7+1} = 2</a:t>
            </a:r>
            <a:endParaRPr/>
          </a:p>
        </p:txBody>
      </p:sp>
      <p:cxnSp>
        <p:nvCxnSpPr>
          <p:cNvPr id="4353" name="Google Shape;4353;p51"/>
          <p:cNvCxnSpPr/>
          <p:nvPr/>
        </p:nvCxnSpPr>
        <p:spPr>
          <a:xfrm flipH="1">
            <a:off x="5284788" y="823409"/>
            <a:ext cx="533400" cy="55721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4" name="Google Shape;4354;p51"/>
          <p:cNvSpPr/>
          <p:nvPr/>
        </p:nvSpPr>
        <p:spPr>
          <a:xfrm>
            <a:off x="8080088" y="36242"/>
            <a:ext cx="2324675" cy="1067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 =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c(x,y) + </a:t>
            </a:r>
            <a:b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(z), c(x,z) + 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min{2+1 , 7+0} = 3</a:t>
            </a:r>
            <a:endParaRPr/>
          </a:p>
        </p:txBody>
      </p:sp>
      <p:cxnSp>
        <p:nvCxnSpPr>
          <p:cNvPr id="4355" name="Google Shape;4355;p51"/>
          <p:cNvCxnSpPr/>
          <p:nvPr/>
        </p:nvCxnSpPr>
        <p:spPr>
          <a:xfrm flipH="1">
            <a:off x="5715000" y="482600"/>
            <a:ext cx="2574925" cy="92342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6" name="Google Shape;4356;p51"/>
          <p:cNvSpPr txBox="1"/>
          <p:nvPr/>
        </p:nvSpPr>
        <p:spPr>
          <a:xfrm>
            <a:off x="5446713" y="1279021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57" name="Google Shape;4357;p51"/>
          <p:cNvSpPr txBox="1"/>
          <p:nvPr/>
        </p:nvSpPr>
        <p:spPr>
          <a:xfrm>
            <a:off x="5103813" y="1283784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4358" name="Google Shape;4358;p51"/>
          <p:cNvSpPr txBox="1"/>
          <p:nvPr/>
        </p:nvSpPr>
        <p:spPr>
          <a:xfrm>
            <a:off x="1816100" y="2455358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y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359" name="Google Shape;4359;p51"/>
          <p:cNvSpPr txBox="1"/>
          <p:nvPr/>
        </p:nvSpPr>
        <p:spPr>
          <a:xfrm>
            <a:off x="1835150" y="4303208"/>
            <a:ext cx="9080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z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360" name="Google Shape;4360;p51"/>
          <p:cNvSpPr txBox="1"/>
          <p:nvPr/>
        </p:nvSpPr>
        <p:spPr>
          <a:xfrm>
            <a:off x="4937125" y="747208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361" name="Google Shape;4361;p51"/>
          <p:cNvSpPr txBox="1"/>
          <p:nvPr/>
        </p:nvSpPr>
        <p:spPr>
          <a:xfrm rot="-5400000">
            <a:off x="2085182" y="1671927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362" name="Google Shape;4362;p51"/>
          <p:cNvSpPr/>
          <p:nvPr/>
        </p:nvSpPr>
        <p:spPr>
          <a:xfrm>
            <a:off x="1915892" y="6190528"/>
            <a:ext cx="37882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 = min{c(z,x)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(x), c(z,y)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(x)}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= min{7+0 , 1+2} = 3</a:t>
            </a:r>
            <a:endParaRPr/>
          </a:p>
        </p:txBody>
      </p:sp>
      <p:cxnSp>
        <p:nvCxnSpPr>
          <p:cNvPr id="4363" name="Google Shape;4363;p51"/>
          <p:cNvCxnSpPr/>
          <p:nvPr/>
        </p:nvCxnSpPr>
        <p:spPr>
          <a:xfrm flipH="1">
            <a:off x="4361656" y="5777100"/>
            <a:ext cx="533400" cy="55721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4" name="Google Shape;4364;p51"/>
          <p:cNvSpPr/>
          <p:nvPr/>
        </p:nvSpPr>
        <p:spPr>
          <a:xfrm>
            <a:off x="6719342" y="6215928"/>
            <a:ext cx="38555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 = min{c(x,z)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(y), c(z,y)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(y)} 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= min{7+2 , 1+0} = 1</a:t>
            </a:r>
            <a:endParaRPr/>
          </a:p>
        </p:txBody>
      </p:sp>
      <p:cxnSp>
        <p:nvCxnSpPr>
          <p:cNvPr id="4365" name="Google Shape;4365;p51"/>
          <p:cNvCxnSpPr/>
          <p:nvPr/>
        </p:nvCxnSpPr>
        <p:spPr>
          <a:xfrm rot="10800000">
            <a:off x="5282406" y="5762120"/>
            <a:ext cx="3966226" cy="511176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9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0" name="Google Shape;4370;p52"/>
          <p:cNvCxnSpPr/>
          <p:nvPr/>
        </p:nvCxnSpPr>
        <p:spPr>
          <a:xfrm>
            <a:off x="7010400" y="11282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1" name="Google Shape;4371;p52"/>
          <p:cNvCxnSpPr/>
          <p:nvPr/>
        </p:nvCxnSpPr>
        <p:spPr>
          <a:xfrm>
            <a:off x="6705600" y="13568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2" name="Google Shape;4372;p52"/>
          <p:cNvSpPr txBox="1"/>
          <p:nvPr/>
        </p:nvSpPr>
        <p:spPr>
          <a:xfrm>
            <a:off x="7010400" y="9710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373" name="Google Shape;4373;p52"/>
          <p:cNvSpPr txBox="1"/>
          <p:nvPr/>
        </p:nvSpPr>
        <p:spPr>
          <a:xfrm>
            <a:off x="6705600" y="1352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374" name="Google Shape;4374;p52"/>
          <p:cNvSpPr txBox="1"/>
          <p:nvPr/>
        </p:nvSpPr>
        <p:spPr>
          <a:xfrm>
            <a:off x="6705600" y="1656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375" name="Google Shape;4375;p52"/>
          <p:cNvSpPr txBox="1"/>
          <p:nvPr/>
        </p:nvSpPr>
        <p:spPr>
          <a:xfrm>
            <a:off x="6705600" y="1961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376" name="Google Shape;4376;p52"/>
          <p:cNvSpPr txBox="1"/>
          <p:nvPr/>
        </p:nvSpPr>
        <p:spPr>
          <a:xfrm>
            <a:off x="7010400" y="13520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0  2   3</a:t>
            </a:r>
            <a:endParaRPr/>
          </a:p>
        </p:txBody>
      </p:sp>
      <p:sp>
        <p:nvSpPr>
          <p:cNvPr id="4377" name="Google Shape;4377;p52"/>
          <p:cNvSpPr txBox="1"/>
          <p:nvPr/>
        </p:nvSpPr>
        <p:spPr>
          <a:xfrm rot="-5400000">
            <a:off x="6344444" y="1771940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378" name="Google Shape;4378;p52"/>
          <p:cNvSpPr txBox="1"/>
          <p:nvPr/>
        </p:nvSpPr>
        <p:spPr>
          <a:xfrm>
            <a:off x="7132639" y="828171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379" name="Google Shape;4379;p52"/>
          <p:cNvCxnSpPr/>
          <p:nvPr/>
        </p:nvCxnSpPr>
        <p:spPr>
          <a:xfrm>
            <a:off x="4800600" y="28046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0" name="Google Shape;4380;p52"/>
          <p:cNvCxnSpPr/>
          <p:nvPr/>
        </p:nvCxnSpPr>
        <p:spPr>
          <a:xfrm>
            <a:off x="4495800" y="30332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1" name="Google Shape;4381;p52"/>
          <p:cNvSpPr txBox="1"/>
          <p:nvPr/>
        </p:nvSpPr>
        <p:spPr>
          <a:xfrm>
            <a:off x="4800600" y="26474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382" name="Google Shape;4382;p52"/>
          <p:cNvSpPr txBox="1"/>
          <p:nvPr/>
        </p:nvSpPr>
        <p:spPr>
          <a:xfrm>
            <a:off x="4495800" y="3028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383" name="Google Shape;4383;p52"/>
          <p:cNvSpPr txBox="1"/>
          <p:nvPr/>
        </p:nvSpPr>
        <p:spPr>
          <a:xfrm>
            <a:off x="4495800" y="33332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384" name="Google Shape;4384;p52"/>
          <p:cNvSpPr txBox="1"/>
          <p:nvPr/>
        </p:nvSpPr>
        <p:spPr>
          <a:xfrm>
            <a:off x="4495800" y="3638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385" name="Google Shape;4385;p52"/>
          <p:cNvSpPr txBox="1"/>
          <p:nvPr/>
        </p:nvSpPr>
        <p:spPr>
          <a:xfrm>
            <a:off x="4800600" y="30284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4386" name="Google Shape;4386;p52"/>
          <p:cNvSpPr txBox="1"/>
          <p:nvPr/>
        </p:nvSpPr>
        <p:spPr>
          <a:xfrm rot="-5400000">
            <a:off x="4167982" y="3426115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387" name="Google Shape;4387;p52"/>
          <p:cNvSpPr txBox="1"/>
          <p:nvPr/>
        </p:nvSpPr>
        <p:spPr>
          <a:xfrm>
            <a:off x="4945064" y="2504571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388" name="Google Shape;4388;p52"/>
          <p:cNvCxnSpPr/>
          <p:nvPr/>
        </p:nvCxnSpPr>
        <p:spPr>
          <a:xfrm>
            <a:off x="7010400" y="28808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9" name="Google Shape;4389;p52"/>
          <p:cNvCxnSpPr/>
          <p:nvPr/>
        </p:nvCxnSpPr>
        <p:spPr>
          <a:xfrm>
            <a:off x="6705600" y="31094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0" name="Google Shape;4390;p52"/>
          <p:cNvSpPr txBox="1"/>
          <p:nvPr/>
        </p:nvSpPr>
        <p:spPr>
          <a:xfrm>
            <a:off x="7010400" y="27236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391" name="Google Shape;4391;p52"/>
          <p:cNvSpPr txBox="1"/>
          <p:nvPr/>
        </p:nvSpPr>
        <p:spPr>
          <a:xfrm>
            <a:off x="6705600" y="3104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392" name="Google Shape;4392;p52"/>
          <p:cNvSpPr txBox="1"/>
          <p:nvPr/>
        </p:nvSpPr>
        <p:spPr>
          <a:xfrm>
            <a:off x="6705600" y="3409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393" name="Google Shape;4393;p52"/>
          <p:cNvSpPr txBox="1"/>
          <p:nvPr/>
        </p:nvSpPr>
        <p:spPr>
          <a:xfrm>
            <a:off x="6705600" y="37142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394" name="Google Shape;4394;p52"/>
          <p:cNvSpPr txBox="1"/>
          <p:nvPr/>
        </p:nvSpPr>
        <p:spPr>
          <a:xfrm>
            <a:off x="7010400" y="31046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0  2   3</a:t>
            </a:r>
            <a:endParaRPr/>
          </a:p>
        </p:txBody>
      </p:sp>
      <p:sp>
        <p:nvSpPr>
          <p:cNvPr id="4395" name="Google Shape;4395;p52"/>
          <p:cNvSpPr txBox="1"/>
          <p:nvPr/>
        </p:nvSpPr>
        <p:spPr>
          <a:xfrm rot="-5400000">
            <a:off x="6344444" y="3502315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396" name="Google Shape;4396;p52"/>
          <p:cNvSpPr txBox="1"/>
          <p:nvPr/>
        </p:nvSpPr>
        <p:spPr>
          <a:xfrm>
            <a:off x="7121525" y="2569658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397" name="Google Shape;4397;p52"/>
          <p:cNvCxnSpPr/>
          <p:nvPr/>
        </p:nvCxnSpPr>
        <p:spPr>
          <a:xfrm>
            <a:off x="6934200" y="45572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8" name="Google Shape;4398;p52"/>
          <p:cNvCxnSpPr/>
          <p:nvPr/>
        </p:nvCxnSpPr>
        <p:spPr>
          <a:xfrm>
            <a:off x="6629400" y="47858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9" name="Google Shape;4399;p52"/>
          <p:cNvSpPr txBox="1"/>
          <p:nvPr/>
        </p:nvSpPr>
        <p:spPr>
          <a:xfrm>
            <a:off x="6934200" y="44000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400" name="Google Shape;4400;p52"/>
          <p:cNvSpPr txBox="1"/>
          <p:nvPr/>
        </p:nvSpPr>
        <p:spPr>
          <a:xfrm>
            <a:off x="6629400" y="4781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01" name="Google Shape;4401;p52"/>
          <p:cNvSpPr txBox="1"/>
          <p:nvPr/>
        </p:nvSpPr>
        <p:spPr>
          <a:xfrm>
            <a:off x="6629400" y="5085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02" name="Google Shape;4402;p52"/>
          <p:cNvSpPr txBox="1"/>
          <p:nvPr/>
        </p:nvSpPr>
        <p:spPr>
          <a:xfrm>
            <a:off x="6629400" y="5390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403" name="Google Shape;4403;p52"/>
          <p:cNvSpPr txBox="1"/>
          <p:nvPr/>
        </p:nvSpPr>
        <p:spPr>
          <a:xfrm>
            <a:off x="6934200" y="47810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0  2   3</a:t>
            </a:r>
            <a:endParaRPr/>
          </a:p>
        </p:txBody>
      </p:sp>
      <p:sp>
        <p:nvSpPr>
          <p:cNvPr id="4404" name="Google Shape;4404;p52"/>
          <p:cNvSpPr txBox="1"/>
          <p:nvPr/>
        </p:nvSpPr>
        <p:spPr>
          <a:xfrm rot="-5400000">
            <a:off x="6279357" y="516760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405" name="Google Shape;4405;p52"/>
          <p:cNvSpPr txBox="1"/>
          <p:nvPr/>
        </p:nvSpPr>
        <p:spPr>
          <a:xfrm>
            <a:off x="7045325" y="4268283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406" name="Google Shape;4406;p52"/>
          <p:cNvCxnSpPr/>
          <p:nvPr/>
        </p:nvCxnSpPr>
        <p:spPr>
          <a:xfrm>
            <a:off x="4800600" y="45572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7" name="Google Shape;4407;p52"/>
          <p:cNvCxnSpPr/>
          <p:nvPr/>
        </p:nvCxnSpPr>
        <p:spPr>
          <a:xfrm>
            <a:off x="4495800" y="47858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8" name="Google Shape;4408;p52"/>
          <p:cNvSpPr txBox="1"/>
          <p:nvPr/>
        </p:nvSpPr>
        <p:spPr>
          <a:xfrm>
            <a:off x="4800600" y="44000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409" name="Google Shape;4409;p52"/>
          <p:cNvSpPr txBox="1"/>
          <p:nvPr/>
        </p:nvSpPr>
        <p:spPr>
          <a:xfrm>
            <a:off x="4495800" y="4781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10" name="Google Shape;4410;p52"/>
          <p:cNvSpPr txBox="1"/>
          <p:nvPr/>
        </p:nvSpPr>
        <p:spPr>
          <a:xfrm>
            <a:off x="4495800" y="5085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11" name="Google Shape;4411;p52"/>
          <p:cNvSpPr txBox="1"/>
          <p:nvPr/>
        </p:nvSpPr>
        <p:spPr>
          <a:xfrm>
            <a:off x="4495800" y="5390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412" name="Google Shape;4412;p52"/>
          <p:cNvSpPr txBox="1"/>
          <p:nvPr/>
        </p:nvSpPr>
        <p:spPr>
          <a:xfrm>
            <a:off x="4800600" y="47810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4413" name="Google Shape;4413;p52"/>
          <p:cNvSpPr txBox="1"/>
          <p:nvPr/>
        </p:nvSpPr>
        <p:spPr>
          <a:xfrm rot="-5400000">
            <a:off x="4167982" y="513585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414" name="Google Shape;4414;p52"/>
          <p:cNvSpPr txBox="1"/>
          <p:nvPr/>
        </p:nvSpPr>
        <p:spPr>
          <a:xfrm>
            <a:off x="4933950" y="4268283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415" name="Google Shape;4415;p52"/>
          <p:cNvSpPr txBox="1"/>
          <p:nvPr/>
        </p:nvSpPr>
        <p:spPr>
          <a:xfrm>
            <a:off x="4800600" y="3376109"/>
            <a:ext cx="882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2  0   1</a:t>
            </a:r>
            <a:endParaRPr/>
          </a:p>
        </p:txBody>
      </p:sp>
      <p:sp>
        <p:nvSpPr>
          <p:cNvPr id="4416" name="Google Shape;4416;p52"/>
          <p:cNvSpPr txBox="1"/>
          <p:nvPr/>
        </p:nvSpPr>
        <p:spPr>
          <a:xfrm>
            <a:off x="4800600" y="3714246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7   1   0</a:t>
            </a:r>
            <a:endParaRPr/>
          </a:p>
        </p:txBody>
      </p:sp>
      <p:sp>
        <p:nvSpPr>
          <p:cNvPr id="4417" name="Google Shape;4417;p52"/>
          <p:cNvSpPr txBox="1"/>
          <p:nvPr/>
        </p:nvSpPr>
        <p:spPr>
          <a:xfrm>
            <a:off x="4800600" y="51620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2  0   1</a:t>
            </a:r>
            <a:endParaRPr/>
          </a:p>
        </p:txBody>
      </p:sp>
      <p:sp>
        <p:nvSpPr>
          <p:cNvPr id="4418" name="Google Shape;4418;p52"/>
          <p:cNvSpPr txBox="1"/>
          <p:nvPr/>
        </p:nvSpPr>
        <p:spPr>
          <a:xfrm>
            <a:off x="4800600" y="54668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3  1   0</a:t>
            </a:r>
            <a:endParaRPr/>
          </a:p>
        </p:txBody>
      </p:sp>
      <p:sp>
        <p:nvSpPr>
          <p:cNvPr id="4419" name="Google Shape;4419;p52"/>
          <p:cNvSpPr txBox="1"/>
          <p:nvPr/>
        </p:nvSpPr>
        <p:spPr>
          <a:xfrm>
            <a:off x="7010400" y="1699709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420" name="Google Shape;4420;p52"/>
          <p:cNvSpPr txBox="1"/>
          <p:nvPr/>
        </p:nvSpPr>
        <p:spPr>
          <a:xfrm>
            <a:off x="7010400" y="20378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3  1   0</a:t>
            </a:r>
            <a:endParaRPr/>
          </a:p>
        </p:txBody>
      </p:sp>
      <p:sp>
        <p:nvSpPr>
          <p:cNvPr id="4421" name="Google Shape;4421;p52"/>
          <p:cNvSpPr txBox="1"/>
          <p:nvPr/>
        </p:nvSpPr>
        <p:spPr>
          <a:xfrm>
            <a:off x="7010400" y="3430084"/>
            <a:ext cx="882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2  0   1</a:t>
            </a:r>
            <a:endParaRPr/>
          </a:p>
        </p:txBody>
      </p:sp>
      <p:sp>
        <p:nvSpPr>
          <p:cNvPr id="4422" name="Google Shape;4422;p52"/>
          <p:cNvSpPr txBox="1"/>
          <p:nvPr/>
        </p:nvSpPr>
        <p:spPr>
          <a:xfrm>
            <a:off x="6934200" y="54668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3  1   0</a:t>
            </a:r>
            <a:endParaRPr/>
          </a:p>
        </p:txBody>
      </p:sp>
      <p:sp>
        <p:nvSpPr>
          <p:cNvPr id="4423" name="Google Shape;4423;p52"/>
          <p:cNvSpPr txBox="1"/>
          <p:nvPr/>
        </p:nvSpPr>
        <p:spPr>
          <a:xfrm>
            <a:off x="6934200" y="50858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2  0   1</a:t>
            </a:r>
            <a:endParaRPr/>
          </a:p>
        </p:txBody>
      </p:sp>
      <p:sp>
        <p:nvSpPr>
          <p:cNvPr id="4424" name="Google Shape;4424;p52"/>
          <p:cNvSpPr txBox="1"/>
          <p:nvPr/>
        </p:nvSpPr>
        <p:spPr>
          <a:xfrm>
            <a:off x="7010400" y="37142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3  1   0</a:t>
            </a:r>
            <a:endParaRPr/>
          </a:p>
        </p:txBody>
      </p:sp>
      <p:cxnSp>
        <p:nvCxnSpPr>
          <p:cNvPr id="4425" name="Google Shape;4425;p52"/>
          <p:cNvCxnSpPr/>
          <p:nvPr/>
        </p:nvCxnSpPr>
        <p:spPr>
          <a:xfrm>
            <a:off x="3733800" y="1585408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6" name="Google Shape;4426;p52"/>
          <p:cNvCxnSpPr/>
          <p:nvPr/>
        </p:nvCxnSpPr>
        <p:spPr>
          <a:xfrm>
            <a:off x="3657600" y="1661608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7" name="Google Shape;4427;p52"/>
          <p:cNvCxnSpPr/>
          <p:nvPr/>
        </p:nvCxnSpPr>
        <p:spPr>
          <a:xfrm>
            <a:off x="3657600" y="3719008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8" name="Google Shape;4428;p52"/>
          <p:cNvCxnSpPr/>
          <p:nvPr/>
        </p:nvCxnSpPr>
        <p:spPr>
          <a:xfrm flipH="1" rot="10800000">
            <a:off x="3733800" y="3947608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9" name="Google Shape;4429;p52"/>
          <p:cNvCxnSpPr/>
          <p:nvPr/>
        </p:nvCxnSpPr>
        <p:spPr>
          <a:xfrm>
            <a:off x="5791200" y="1585408"/>
            <a:ext cx="7620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0" name="Google Shape;4430;p52"/>
          <p:cNvCxnSpPr/>
          <p:nvPr/>
        </p:nvCxnSpPr>
        <p:spPr>
          <a:xfrm>
            <a:off x="5715000" y="1661608"/>
            <a:ext cx="83820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1" name="Google Shape;4431;p52"/>
          <p:cNvCxnSpPr/>
          <p:nvPr/>
        </p:nvCxnSpPr>
        <p:spPr>
          <a:xfrm flipH="1" rot="10800000">
            <a:off x="5638800" y="2347408"/>
            <a:ext cx="1143000" cy="3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2" name="Google Shape;4432;p52"/>
          <p:cNvCxnSpPr/>
          <p:nvPr/>
        </p:nvCxnSpPr>
        <p:spPr>
          <a:xfrm flipH="1" rot="10800000">
            <a:off x="5638800" y="4023808"/>
            <a:ext cx="10668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3" name="Google Shape;4433;p52"/>
          <p:cNvCxnSpPr/>
          <p:nvPr/>
        </p:nvCxnSpPr>
        <p:spPr>
          <a:xfrm>
            <a:off x="2133600" y="5949446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434" name="Google Shape;4434;p52"/>
          <p:cNvSpPr txBox="1"/>
          <p:nvPr/>
        </p:nvSpPr>
        <p:spPr>
          <a:xfrm>
            <a:off x="7593013" y="5741484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4435" name="Google Shape;4435;p52"/>
          <p:cNvSpPr/>
          <p:nvPr/>
        </p:nvSpPr>
        <p:spPr>
          <a:xfrm>
            <a:off x="4724400" y="54716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6" name="Google Shape;4436;p52"/>
          <p:cNvCxnSpPr/>
          <p:nvPr/>
        </p:nvCxnSpPr>
        <p:spPr>
          <a:xfrm>
            <a:off x="2743200" y="10520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7" name="Google Shape;4437;p52"/>
          <p:cNvCxnSpPr/>
          <p:nvPr/>
        </p:nvCxnSpPr>
        <p:spPr>
          <a:xfrm>
            <a:off x="2438400" y="12806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8" name="Google Shape;4438;p52"/>
          <p:cNvSpPr txBox="1"/>
          <p:nvPr/>
        </p:nvSpPr>
        <p:spPr>
          <a:xfrm>
            <a:off x="2743200" y="8948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439" name="Google Shape;4439;p52"/>
          <p:cNvSpPr txBox="1"/>
          <p:nvPr/>
        </p:nvSpPr>
        <p:spPr>
          <a:xfrm>
            <a:off x="2438400" y="1275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40" name="Google Shape;4440;p52"/>
          <p:cNvSpPr txBox="1"/>
          <p:nvPr/>
        </p:nvSpPr>
        <p:spPr>
          <a:xfrm>
            <a:off x="2438400" y="1580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41" name="Google Shape;4441;p52"/>
          <p:cNvSpPr txBox="1"/>
          <p:nvPr/>
        </p:nvSpPr>
        <p:spPr>
          <a:xfrm>
            <a:off x="2438400" y="1885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442" name="Google Shape;4442;p52"/>
          <p:cNvSpPr txBox="1"/>
          <p:nvPr/>
        </p:nvSpPr>
        <p:spPr>
          <a:xfrm>
            <a:off x="2743200" y="1275846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0  2   7</a:t>
            </a:r>
            <a:endParaRPr/>
          </a:p>
        </p:txBody>
      </p:sp>
      <p:sp>
        <p:nvSpPr>
          <p:cNvPr id="4443" name="Google Shape;4443;p52"/>
          <p:cNvSpPr txBox="1"/>
          <p:nvPr/>
        </p:nvSpPr>
        <p:spPr>
          <a:xfrm>
            <a:off x="2743201" y="16568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44" name="Google Shape;4444;p52"/>
          <p:cNvSpPr txBox="1"/>
          <p:nvPr/>
        </p:nvSpPr>
        <p:spPr>
          <a:xfrm>
            <a:off x="2971801" y="16568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45" name="Google Shape;4445;p52"/>
          <p:cNvSpPr txBox="1"/>
          <p:nvPr/>
        </p:nvSpPr>
        <p:spPr>
          <a:xfrm>
            <a:off x="3352801" y="16568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46" name="Google Shape;4446;p52"/>
          <p:cNvSpPr txBox="1"/>
          <p:nvPr/>
        </p:nvSpPr>
        <p:spPr>
          <a:xfrm>
            <a:off x="2743201" y="19616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47" name="Google Shape;4447;p52"/>
          <p:cNvSpPr txBox="1"/>
          <p:nvPr/>
        </p:nvSpPr>
        <p:spPr>
          <a:xfrm>
            <a:off x="2971801" y="19616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48" name="Google Shape;4448;p52"/>
          <p:cNvSpPr txBox="1"/>
          <p:nvPr/>
        </p:nvSpPr>
        <p:spPr>
          <a:xfrm>
            <a:off x="3352801" y="19616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49" name="Google Shape;4449;p52"/>
          <p:cNvSpPr txBox="1"/>
          <p:nvPr/>
        </p:nvSpPr>
        <p:spPr>
          <a:xfrm rot="-5400000">
            <a:off x="4174332" y="163065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450" name="Google Shape;4450;p52"/>
          <p:cNvSpPr txBox="1"/>
          <p:nvPr/>
        </p:nvSpPr>
        <p:spPr>
          <a:xfrm>
            <a:off x="2876550" y="763083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451" name="Google Shape;4451;p52"/>
          <p:cNvSpPr txBox="1"/>
          <p:nvPr/>
        </p:nvSpPr>
        <p:spPr>
          <a:xfrm rot="-5400000">
            <a:off x="2042319" y="341500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452" name="Google Shape;4452;p52"/>
          <p:cNvSpPr txBox="1"/>
          <p:nvPr/>
        </p:nvSpPr>
        <p:spPr>
          <a:xfrm rot="-5400000">
            <a:off x="2042319" y="5223165"/>
            <a:ext cx="538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cxnSp>
        <p:nvCxnSpPr>
          <p:cNvPr id="4453" name="Google Shape;4453;p52"/>
          <p:cNvCxnSpPr/>
          <p:nvPr/>
        </p:nvCxnSpPr>
        <p:spPr>
          <a:xfrm>
            <a:off x="4800600" y="10520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4" name="Google Shape;4454;p52"/>
          <p:cNvCxnSpPr/>
          <p:nvPr/>
        </p:nvCxnSpPr>
        <p:spPr>
          <a:xfrm>
            <a:off x="4495800" y="12806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5" name="Google Shape;4455;p52"/>
          <p:cNvSpPr txBox="1"/>
          <p:nvPr/>
        </p:nvSpPr>
        <p:spPr>
          <a:xfrm>
            <a:off x="4800600" y="8948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456" name="Google Shape;4456;p52"/>
          <p:cNvSpPr txBox="1"/>
          <p:nvPr/>
        </p:nvSpPr>
        <p:spPr>
          <a:xfrm>
            <a:off x="4495800" y="1275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57" name="Google Shape;4457;p52"/>
          <p:cNvSpPr txBox="1"/>
          <p:nvPr/>
        </p:nvSpPr>
        <p:spPr>
          <a:xfrm>
            <a:off x="4495800" y="15806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58" name="Google Shape;4458;p52"/>
          <p:cNvSpPr txBox="1"/>
          <p:nvPr/>
        </p:nvSpPr>
        <p:spPr>
          <a:xfrm>
            <a:off x="4495800" y="1885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459" name="Google Shape;4459;p52"/>
          <p:cNvSpPr txBox="1"/>
          <p:nvPr/>
        </p:nvSpPr>
        <p:spPr>
          <a:xfrm>
            <a:off x="4821238" y="12758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4460" name="Google Shape;4460;p52"/>
          <p:cNvCxnSpPr/>
          <p:nvPr/>
        </p:nvCxnSpPr>
        <p:spPr>
          <a:xfrm>
            <a:off x="2743200" y="28046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1" name="Google Shape;4461;p52"/>
          <p:cNvCxnSpPr/>
          <p:nvPr/>
        </p:nvCxnSpPr>
        <p:spPr>
          <a:xfrm>
            <a:off x="2438400" y="30332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2" name="Google Shape;4462;p52"/>
          <p:cNvSpPr txBox="1"/>
          <p:nvPr/>
        </p:nvSpPr>
        <p:spPr>
          <a:xfrm>
            <a:off x="2743200" y="26474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463" name="Google Shape;4463;p52"/>
          <p:cNvSpPr txBox="1"/>
          <p:nvPr/>
        </p:nvSpPr>
        <p:spPr>
          <a:xfrm>
            <a:off x="2438400" y="30284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64" name="Google Shape;4464;p52"/>
          <p:cNvSpPr txBox="1"/>
          <p:nvPr/>
        </p:nvSpPr>
        <p:spPr>
          <a:xfrm>
            <a:off x="2438400" y="33332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65" name="Google Shape;4465;p52"/>
          <p:cNvSpPr txBox="1"/>
          <p:nvPr/>
        </p:nvSpPr>
        <p:spPr>
          <a:xfrm>
            <a:off x="2438400" y="3638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466" name="Google Shape;4466;p52"/>
          <p:cNvSpPr txBox="1"/>
          <p:nvPr/>
        </p:nvSpPr>
        <p:spPr>
          <a:xfrm>
            <a:off x="3048001" y="30284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67" name="Google Shape;4467;p52"/>
          <p:cNvSpPr txBox="1"/>
          <p:nvPr/>
        </p:nvSpPr>
        <p:spPr>
          <a:xfrm>
            <a:off x="3352801" y="30284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68" name="Google Shape;4468;p52"/>
          <p:cNvSpPr txBox="1"/>
          <p:nvPr/>
        </p:nvSpPr>
        <p:spPr>
          <a:xfrm>
            <a:off x="2743201" y="3714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69" name="Google Shape;4469;p52"/>
          <p:cNvSpPr txBox="1"/>
          <p:nvPr/>
        </p:nvSpPr>
        <p:spPr>
          <a:xfrm>
            <a:off x="2971801" y="3714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70" name="Google Shape;4470;p52"/>
          <p:cNvSpPr txBox="1"/>
          <p:nvPr/>
        </p:nvSpPr>
        <p:spPr>
          <a:xfrm>
            <a:off x="3352801" y="3714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71" name="Google Shape;4471;p52"/>
          <p:cNvSpPr txBox="1"/>
          <p:nvPr/>
        </p:nvSpPr>
        <p:spPr>
          <a:xfrm>
            <a:off x="2865439" y="2537908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cxnSp>
        <p:nvCxnSpPr>
          <p:cNvPr id="4472" name="Google Shape;4472;p52"/>
          <p:cNvCxnSpPr/>
          <p:nvPr/>
        </p:nvCxnSpPr>
        <p:spPr>
          <a:xfrm>
            <a:off x="2743200" y="4633408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3" name="Google Shape;4473;p52"/>
          <p:cNvCxnSpPr/>
          <p:nvPr/>
        </p:nvCxnSpPr>
        <p:spPr>
          <a:xfrm>
            <a:off x="2438400" y="486200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4" name="Google Shape;4474;p52"/>
          <p:cNvSpPr txBox="1"/>
          <p:nvPr/>
        </p:nvSpPr>
        <p:spPr>
          <a:xfrm>
            <a:off x="2743200" y="4476246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 y   z</a:t>
            </a:r>
            <a:endParaRPr/>
          </a:p>
        </p:txBody>
      </p:sp>
      <p:sp>
        <p:nvSpPr>
          <p:cNvPr id="4475" name="Google Shape;4475;p52"/>
          <p:cNvSpPr txBox="1"/>
          <p:nvPr/>
        </p:nvSpPr>
        <p:spPr>
          <a:xfrm>
            <a:off x="2438400" y="48572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76" name="Google Shape;4476;p52"/>
          <p:cNvSpPr txBox="1"/>
          <p:nvPr/>
        </p:nvSpPr>
        <p:spPr>
          <a:xfrm>
            <a:off x="2438400" y="51620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77" name="Google Shape;4477;p52"/>
          <p:cNvSpPr txBox="1"/>
          <p:nvPr/>
        </p:nvSpPr>
        <p:spPr>
          <a:xfrm>
            <a:off x="2438400" y="5466846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478" name="Google Shape;4478;p52"/>
          <p:cNvSpPr txBox="1"/>
          <p:nvPr/>
        </p:nvSpPr>
        <p:spPr>
          <a:xfrm>
            <a:off x="2743200" y="5243009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79" name="Google Shape;4479;p52"/>
          <p:cNvSpPr txBox="1"/>
          <p:nvPr/>
        </p:nvSpPr>
        <p:spPr>
          <a:xfrm>
            <a:off x="2971801" y="5238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80" name="Google Shape;4480;p52"/>
          <p:cNvSpPr txBox="1"/>
          <p:nvPr/>
        </p:nvSpPr>
        <p:spPr>
          <a:xfrm>
            <a:off x="3352801" y="5238246"/>
            <a:ext cx="347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481" name="Google Shape;4481;p52"/>
          <p:cNvSpPr txBox="1"/>
          <p:nvPr/>
        </p:nvSpPr>
        <p:spPr>
          <a:xfrm>
            <a:off x="2743200" y="55430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482" name="Google Shape;4482;p52"/>
          <p:cNvSpPr txBox="1"/>
          <p:nvPr/>
        </p:nvSpPr>
        <p:spPr>
          <a:xfrm>
            <a:off x="2971800" y="55430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83" name="Google Shape;4483;p52"/>
          <p:cNvSpPr txBox="1"/>
          <p:nvPr/>
        </p:nvSpPr>
        <p:spPr>
          <a:xfrm>
            <a:off x="3352800" y="554304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84" name="Google Shape;4484;p52"/>
          <p:cNvSpPr txBox="1"/>
          <p:nvPr/>
        </p:nvSpPr>
        <p:spPr>
          <a:xfrm>
            <a:off x="2887664" y="4344483"/>
            <a:ext cx="706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485" name="Google Shape;4485;p52"/>
          <p:cNvSpPr txBox="1"/>
          <p:nvPr/>
        </p:nvSpPr>
        <p:spPr>
          <a:xfrm>
            <a:off x="2743200" y="3071308"/>
            <a:ext cx="94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486" name="Google Shape;4486;p52"/>
          <p:cNvSpPr txBox="1"/>
          <p:nvPr/>
        </p:nvSpPr>
        <p:spPr>
          <a:xfrm>
            <a:off x="2743200" y="4862009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 ∞  ∞</a:t>
            </a:r>
            <a:endParaRPr/>
          </a:p>
        </p:txBody>
      </p:sp>
      <p:sp>
        <p:nvSpPr>
          <p:cNvPr id="4487" name="Google Shape;4487;p52"/>
          <p:cNvSpPr txBox="1"/>
          <p:nvPr/>
        </p:nvSpPr>
        <p:spPr>
          <a:xfrm>
            <a:off x="4784725" y="1610809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2   0   1</a:t>
            </a:r>
            <a:endParaRPr/>
          </a:p>
        </p:txBody>
      </p:sp>
      <p:sp>
        <p:nvSpPr>
          <p:cNvPr id="4488" name="Google Shape;4488;p52"/>
          <p:cNvSpPr txBox="1"/>
          <p:nvPr/>
        </p:nvSpPr>
        <p:spPr>
          <a:xfrm>
            <a:off x="4784725" y="1926721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7   1   0</a:t>
            </a:r>
            <a:endParaRPr/>
          </a:p>
        </p:txBody>
      </p:sp>
      <p:cxnSp>
        <p:nvCxnSpPr>
          <p:cNvPr id="4489" name="Google Shape;4489;p52"/>
          <p:cNvCxnSpPr/>
          <p:nvPr/>
        </p:nvCxnSpPr>
        <p:spPr>
          <a:xfrm>
            <a:off x="3733800" y="1585408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0" name="Google Shape;4490;p52"/>
          <p:cNvCxnSpPr/>
          <p:nvPr/>
        </p:nvCxnSpPr>
        <p:spPr>
          <a:xfrm>
            <a:off x="3657600" y="1661608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1" name="Google Shape;4491;p52"/>
          <p:cNvCxnSpPr/>
          <p:nvPr/>
        </p:nvCxnSpPr>
        <p:spPr>
          <a:xfrm flipH="1" rot="10800000">
            <a:off x="3657600" y="2118808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2" name="Google Shape;4492;p52"/>
          <p:cNvCxnSpPr/>
          <p:nvPr/>
        </p:nvCxnSpPr>
        <p:spPr>
          <a:xfrm>
            <a:off x="3657600" y="3719008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3" name="Google Shape;4493;p52"/>
          <p:cNvCxnSpPr/>
          <p:nvPr/>
        </p:nvCxnSpPr>
        <p:spPr>
          <a:xfrm flipH="1" rot="10800000">
            <a:off x="3657600" y="2195008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4" name="Google Shape;4494;p52"/>
          <p:cNvCxnSpPr/>
          <p:nvPr/>
        </p:nvCxnSpPr>
        <p:spPr>
          <a:xfrm flipH="1" rot="10800000">
            <a:off x="3733800" y="3947608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5" name="Google Shape;4495;p52"/>
          <p:cNvCxnSpPr/>
          <p:nvPr/>
        </p:nvCxnSpPr>
        <p:spPr>
          <a:xfrm>
            <a:off x="2133600" y="5949446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496" name="Google Shape;4496;p52"/>
          <p:cNvSpPr txBox="1"/>
          <p:nvPr/>
        </p:nvSpPr>
        <p:spPr>
          <a:xfrm>
            <a:off x="7593013" y="5741484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grpSp>
        <p:nvGrpSpPr>
          <p:cNvPr id="4497" name="Google Shape;4497;p52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4498" name="Google Shape;4498;p52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9" name="Google Shape;4499;p52"/>
            <p:cNvGrpSpPr/>
            <p:nvPr/>
          </p:nvGrpSpPr>
          <p:grpSpPr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4500" name="Google Shape;4500;p52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1" name="Google Shape;4501;p52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02" name="Google Shape;4502;p52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3" name="Google Shape;4503;p52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04" name="Google Shape;4504;p52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52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52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52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08" name="Google Shape;4508;p52"/>
              <p:cNvGrpSpPr/>
              <p:nvPr/>
            </p:nvGrpSpPr>
            <p:grpSpPr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4509" name="Google Shape;4509;p5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0" name="Google Shape;4510;p52"/>
                <p:cNvSpPr txBox="1"/>
                <p:nvPr/>
              </p:nvSpPr>
              <p:spPr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11" name="Google Shape;4511;p52"/>
              <p:cNvGrpSpPr/>
              <p:nvPr/>
            </p:nvGrpSpPr>
            <p:grpSpPr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4512" name="Google Shape;4512;p5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13" name="Google Shape;4513;p5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14" name="Google Shape;4514;p5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515" name="Google Shape;4515;p5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6" name="Google Shape;4516;p5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517" name="Google Shape;4517;p52"/>
                <p:cNvGrpSpPr/>
                <p:nvPr/>
              </p:nvGrpSpPr>
              <p:grpSpPr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4518" name="Google Shape;4518;p52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9" name="Google Shape;4519;p52"/>
                  <p:cNvSpPr txBox="1"/>
                  <p:nvPr/>
                </p:nvSpPr>
                <p:spPr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4520" name="Google Shape;4520;p52"/>
              <p:cNvSpPr txBox="1"/>
              <p:nvPr/>
            </p:nvSpPr>
            <p:spPr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1" name="Google Shape;4521;p52"/>
              <p:cNvSpPr txBox="1"/>
              <p:nvPr/>
            </p:nvSpPr>
            <p:spPr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2" name="Google Shape;4522;p52"/>
              <p:cNvSpPr txBox="1"/>
              <p:nvPr/>
            </p:nvSpPr>
            <p:spPr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23" name="Google Shape;4523;p52"/>
              <p:cNvGrpSpPr/>
              <p:nvPr/>
            </p:nvGrpSpPr>
            <p:grpSpPr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4524" name="Google Shape;4524;p5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25" name="Google Shape;4525;p5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26" name="Google Shape;4526;p5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527" name="Google Shape;4527;p5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8" name="Google Shape;4528;p5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529" name="Google Shape;4529;p52"/>
                <p:cNvGrpSpPr/>
                <p:nvPr/>
              </p:nvGrpSpPr>
              <p:grpSpPr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4530" name="Google Shape;4530;p52"/>
                  <p:cNvSpPr/>
                  <p:nvPr/>
                </p:nvSpPr>
                <p:spPr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1" name="Google Shape;4531;p52"/>
                  <p:cNvSpPr txBox="1"/>
                  <p:nvPr/>
                </p:nvSpPr>
                <p:spPr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532" name="Google Shape;4532;p52"/>
          <p:cNvSpPr txBox="1"/>
          <p:nvPr/>
        </p:nvSpPr>
        <p:spPr>
          <a:xfrm>
            <a:off x="1787525" y="709108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x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533" name="Google Shape;4533;p52"/>
          <p:cNvSpPr/>
          <p:nvPr/>
        </p:nvSpPr>
        <p:spPr>
          <a:xfrm>
            <a:off x="2743200" y="12806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4" name="Google Shape;4534;p52"/>
          <p:cNvSpPr/>
          <p:nvPr/>
        </p:nvSpPr>
        <p:spPr>
          <a:xfrm>
            <a:off x="2743200" y="33380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5" name="Google Shape;4535;p52"/>
          <p:cNvSpPr/>
          <p:nvPr/>
        </p:nvSpPr>
        <p:spPr>
          <a:xfrm>
            <a:off x="2743200" y="55478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6" name="Google Shape;4536;p52"/>
          <p:cNvSpPr/>
          <p:nvPr/>
        </p:nvSpPr>
        <p:spPr>
          <a:xfrm>
            <a:off x="4821238" y="1280608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7" name="Google Shape;4537;p52"/>
          <p:cNvSpPr/>
          <p:nvPr/>
        </p:nvSpPr>
        <p:spPr>
          <a:xfrm>
            <a:off x="3341896" y="184836"/>
            <a:ext cx="38635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 = min{c(x,y)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(y), c(x,z)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(y)} 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= min{2+0 , 7+1} = 2</a:t>
            </a:r>
            <a:endParaRPr/>
          </a:p>
        </p:txBody>
      </p:sp>
      <p:cxnSp>
        <p:nvCxnSpPr>
          <p:cNvPr id="4538" name="Google Shape;4538;p52"/>
          <p:cNvCxnSpPr/>
          <p:nvPr/>
        </p:nvCxnSpPr>
        <p:spPr>
          <a:xfrm flipH="1">
            <a:off x="5284788" y="823409"/>
            <a:ext cx="533400" cy="55721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9" name="Google Shape;4539;p52"/>
          <p:cNvSpPr/>
          <p:nvPr/>
        </p:nvSpPr>
        <p:spPr>
          <a:xfrm>
            <a:off x="8080088" y="36242"/>
            <a:ext cx="2324675" cy="1067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 =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c(x,y) + </a:t>
            </a:r>
            <a:b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(z), c(x,z) + 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min{2+1 , 7+0} = 3</a:t>
            </a:r>
            <a:endParaRPr/>
          </a:p>
        </p:txBody>
      </p:sp>
      <p:cxnSp>
        <p:nvCxnSpPr>
          <p:cNvPr id="4540" name="Google Shape;4540;p52"/>
          <p:cNvCxnSpPr/>
          <p:nvPr/>
        </p:nvCxnSpPr>
        <p:spPr>
          <a:xfrm flipH="1">
            <a:off x="5715000" y="482600"/>
            <a:ext cx="2574925" cy="92342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1" name="Google Shape;4541;p52"/>
          <p:cNvSpPr txBox="1"/>
          <p:nvPr/>
        </p:nvSpPr>
        <p:spPr>
          <a:xfrm>
            <a:off x="5446713" y="1279021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42" name="Google Shape;4542;p52"/>
          <p:cNvSpPr txBox="1"/>
          <p:nvPr/>
        </p:nvSpPr>
        <p:spPr>
          <a:xfrm>
            <a:off x="5103813" y="1283784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4543" name="Google Shape;4543;p52"/>
          <p:cNvSpPr txBox="1"/>
          <p:nvPr/>
        </p:nvSpPr>
        <p:spPr>
          <a:xfrm>
            <a:off x="1816100" y="2455358"/>
            <a:ext cx="920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y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544" name="Google Shape;4544;p52"/>
          <p:cNvSpPr txBox="1"/>
          <p:nvPr/>
        </p:nvSpPr>
        <p:spPr>
          <a:xfrm>
            <a:off x="1835150" y="4303208"/>
            <a:ext cx="9080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 z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4545" name="Google Shape;4545;p52"/>
          <p:cNvSpPr txBox="1"/>
          <p:nvPr/>
        </p:nvSpPr>
        <p:spPr>
          <a:xfrm>
            <a:off x="4937125" y="747208"/>
            <a:ext cx="706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to</a:t>
            </a:r>
            <a:endParaRPr/>
          </a:p>
        </p:txBody>
      </p:sp>
      <p:sp>
        <p:nvSpPr>
          <p:cNvPr id="4546" name="Google Shape;4546;p52"/>
          <p:cNvSpPr txBox="1"/>
          <p:nvPr/>
        </p:nvSpPr>
        <p:spPr>
          <a:xfrm rot="-5400000">
            <a:off x="2085182" y="1671927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4547" name="Google Shape;4547;p52"/>
          <p:cNvSpPr/>
          <p:nvPr/>
        </p:nvSpPr>
        <p:spPr>
          <a:xfrm>
            <a:off x="1915892" y="6190528"/>
            <a:ext cx="37882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 = min{c(z,x)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(x), c(z,y)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(x)}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= min{7+0 , 1+2} = 3</a:t>
            </a:r>
            <a:endParaRPr/>
          </a:p>
        </p:txBody>
      </p:sp>
      <p:cxnSp>
        <p:nvCxnSpPr>
          <p:cNvPr id="4548" name="Google Shape;4548;p52"/>
          <p:cNvCxnSpPr/>
          <p:nvPr/>
        </p:nvCxnSpPr>
        <p:spPr>
          <a:xfrm flipH="1">
            <a:off x="4361656" y="5777100"/>
            <a:ext cx="533400" cy="55721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9" name="Google Shape;4549;p52"/>
          <p:cNvSpPr/>
          <p:nvPr/>
        </p:nvSpPr>
        <p:spPr>
          <a:xfrm>
            <a:off x="6719342" y="6215928"/>
            <a:ext cx="38555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 = min{c(x,z)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(y), c(z,y) + D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(y)} 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= min{7+2 , 1+0} = 1</a:t>
            </a:r>
            <a:endParaRPr/>
          </a:p>
        </p:txBody>
      </p:sp>
      <p:cxnSp>
        <p:nvCxnSpPr>
          <p:cNvPr id="4550" name="Google Shape;4550;p52"/>
          <p:cNvCxnSpPr/>
          <p:nvPr/>
        </p:nvCxnSpPr>
        <p:spPr>
          <a:xfrm rot="10800000">
            <a:off x="5282406" y="5762120"/>
            <a:ext cx="3966226" cy="511176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1" name="Google Shape;4551;p52"/>
          <p:cNvSpPr/>
          <p:nvPr/>
        </p:nvSpPr>
        <p:spPr>
          <a:xfrm>
            <a:off x="6904989" y="2014125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2" name="Google Shape;4552;p52"/>
          <p:cNvSpPr/>
          <p:nvPr/>
        </p:nvSpPr>
        <p:spPr>
          <a:xfrm>
            <a:off x="6998987" y="309943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3" name="Google Shape;4553;p52"/>
          <p:cNvSpPr/>
          <p:nvPr/>
        </p:nvSpPr>
        <p:spPr>
          <a:xfrm>
            <a:off x="6879355" y="3723277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4" name="Google Shape;4554;p52"/>
          <p:cNvSpPr/>
          <p:nvPr/>
        </p:nvSpPr>
        <p:spPr>
          <a:xfrm>
            <a:off x="6913535" y="4791504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8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p53"/>
          <p:cNvSpPr txBox="1"/>
          <p:nvPr>
            <p:ph type="title"/>
          </p:nvPr>
        </p:nvSpPr>
        <p:spPr>
          <a:xfrm>
            <a:off x="1524000" y="10577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lang="en-US" sz="4000"/>
              <a:t>Class Exercise: Bellman Ford Equation</a:t>
            </a:r>
            <a:endParaRPr/>
          </a:p>
        </p:txBody>
      </p:sp>
      <p:sp>
        <p:nvSpPr>
          <p:cNvPr id="4560" name="Google Shape;4560;p53"/>
          <p:cNvSpPr txBox="1"/>
          <p:nvPr>
            <p:ph idx="1" type="body"/>
          </p:nvPr>
        </p:nvSpPr>
        <p:spPr>
          <a:xfrm>
            <a:off x="1724453" y="1059123"/>
            <a:ext cx="7791450" cy="1265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When the algorithm converges, what are the distance vectors in each of the routers.</a:t>
            </a:r>
            <a:endParaRPr/>
          </a:p>
        </p:txBody>
      </p:sp>
      <p:sp>
        <p:nvSpPr>
          <p:cNvPr id="4561" name="Google Shape;4561;p53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</a:t>
            </a:r>
            <a:endParaRPr/>
          </a:p>
        </p:txBody>
      </p:sp>
      <p:sp>
        <p:nvSpPr>
          <p:cNvPr id="4562" name="Google Shape;4562;p5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SSING BELLMAN FORD'S NETWORK IMAGE!" id="4563" name="Google Shape;456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980" y="2790683"/>
            <a:ext cx="5148385" cy="290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7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Google Shape;4568;p54"/>
          <p:cNvSpPr txBox="1"/>
          <p:nvPr>
            <p:ph type="title"/>
          </p:nvPr>
        </p:nvSpPr>
        <p:spPr>
          <a:xfrm>
            <a:off x="1524000" y="10577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lang="en-US" sz="4000"/>
              <a:t>Class Exercise: Bellman Ford Equation</a:t>
            </a:r>
            <a:endParaRPr/>
          </a:p>
        </p:txBody>
      </p:sp>
      <p:sp>
        <p:nvSpPr>
          <p:cNvPr id="4569" name="Google Shape;4569;p54"/>
          <p:cNvSpPr txBox="1"/>
          <p:nvPr>
            <p:ph idx="1" type="body"/>
          </p:nvPr>
        </p:nvSpPr>
        <p:spPr>
          <a:xfrm>
            <a:off x="1724453" y="1059123"/>
            <a:ext cx="7791450" cy="1265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When the algorithm converges, what are the distance vectors in each of the routers.</a:t>
            </a:r>
            <a:endParaRPr/>
          </a:p>
        </p:txBody>
      </p:sp>
      <p:sp>
        <p:nvSpPr>
          <p:cNvPr id="4570" name="Google Shape;4570;p54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</a:t>
            </a:r>
            <a:endParaRPr/>
          </a:p>
        </p:txBody>
      </p:sp>
      <p:sp>
        <p:nvSpPr>
          <p:cNvPr id="4571" name="Google Shape;4571;p5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2" name="Google Shape;4572;p54"/>
          <p:cNvPicPr preferRelativeResize="0"/>
          <p:nvPr/>
        </p:nvPicPr>
        <p:blipFill rotWithShape="1">
          <a:blip r:embed="rId3">
            <a:alphaModFix/>
          </a:blip>
          <a:srcRect b="41907" l="22309" r="40079" t="14175"/>
          <a:stretch/>
        </p:blipFill>
        <p:spPr>
          <a:xfrm>
            <a:off x="1524000" y="1587038"/>
            <a:ext cx="7847878" cy="51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p55"/>
          <p:cNvSpPr txBox="1"/>
          <p:nvPr>
            <p:ph type="title"/>
          </p:nvPr>
        </p:nvSpPr>
        <p:spPr>
          <a:xfrm>
            <a:off x="1524000" y="10577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lang="en-US" sz="4000"/>
              <a:t>Class Exercise: Bellman Ford Equation</a:t>
            </a:r>
            <a:endParaRPr/>
          </a:p>
        </p:txBody>
      </p:sp>
      <p:sp>
        <p:nvSpPr>
          <p:cNvPr id="4578" name="Google Shape;4578;p55"/>
          <p:cNvSpPr txBox="1"/>
          <p:nvPr>
            <p:ph idx="1" type="body"/>
          </p:nvPr>
        </p:nvSpPr>
        <p:spPr>
          <a:xfrm>
            <a:off x="1724453" y="1059123"/>
            <a:ext cx="7791450" cy="1265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When the algorithm converges, what are the distance vectors in each of the routers.</a:t>
            </a:r>
            <a:endParaRPr/>
          </a:p>
        </p:txBody>
      </p:sp>
      <p:sp>
        <p:nvSpPr>
          <p:cNvPr id="4579" name="Google Shape;4579;p55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</a:t>
            </a:r>
            <a:endParaRPr/>
          </a:p>
        </p:txBody>
      </p:sp>
      <p:sp>
        <p:nvSpPr>
          <p:cNvPr id="4580" name="Google Shape;4580;p5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1" name="Google Shape;4581;p55"/>
          <p:cNvPicPr preferRelativeResize="0"/>
          <p:nvPr/>
        </p:nvPicPr>
        <p:blipFill rotWithShape="1">
          <a:blip r:embed="rId3">
            <a:alphaModFix/>
          </a:blip>
          <a:srcRect b="12821" l="22309" r="40079" t="57412"/>
          <a:stretch/>
        </p:blipFill>
        <p:spPr>
          <a:xfrm>
            <a:off x="1724453" y="1877976"/>
            <a:ext cx="7224786" cy="32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6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7" name="Google Shape;4587;p56"/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4588" name="Google Shape;4588;p56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89" name="Google Shape;4589;p56"/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4590" name="Google Shape;4590;p56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91" name="Google Shape;4591;p56"/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4592" name="Google Shape;4592;p56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3" name="Google Shape;4593;p56"/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94" name="Google Shape;4594;p56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595" name="Google Shape;4595;p56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596" name="Google Shape;4596;p56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example</a:t>
            </a:r>
            <a:endParaRPr/>
          </a:p>
        </p:txBody>
      </p:sp>
      <p:sp>
        <p:nvSpPr>
          <p:cNvPr id="4597" name="Google Shape;4597;p5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98" name="Google Shape;4598;p56"/>
          <p:cNvCxnSpPr>
            <a:stCxn id="4599" idx="2"/>
            <a:endCxn id="459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0" name="Google Shape;4600;p56"/>
          <p:cNvCxnSpPr>
            <a:stCxn id="4599" idx="1"/>
            <a:endCxn id="459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99" name="Google Shape;4599;p56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1" name="Google Shape;4601;p56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2" name="Google Shape;4602;p56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4603" name="Google Shape;4603;p5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604" name="Google Shape;4604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605" name="Google Shape;4605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06" name="Google Shape;4606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07" name="Google Shape;4607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608" name="Google Shape;4608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9" name="Google Shape;4609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10" name="Google Shape;4610;p5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611" name="Google Shape;4611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2" name="Google Shape;4612;p5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13" name="Google Shape;4613;p5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614" name="Google Shape;4614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615" name="Google Shape;4615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16" name="Google Shape;4616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17" name="Google Shape;4617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618" name="Google Shape;4618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9" name="Google Shape;4619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20" name="Google Shape;4620;p5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621" name="Google Shape;4621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2" name="Google Shape;4622;p5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23" name="Google Shape;4623;p5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624" name="Google Shape;4624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625" name="Google Shape;4625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26" name="Google Shape;4626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27" name="Google Shape;4627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628" name="Google Shape;4628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9" name="Google Shape;4629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30" name="Google Shape;4630;p56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4631" name="Google Shape;4631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2" name="Google Shape;4632;p56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633" name="Google Shape;4633;p56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34" name="Google Shape;4634;p56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35" name="Google Shape;4635;p5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36" name="Google Shape;4636;p56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37" name="Google Shape;4637;p56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38" name="Google Shape;4638;p56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39" name="Google Shape;4639;p56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40" name="Google Shape;4640;p56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41" name="Google Shape;4641;p56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42" name="Google Shape;4642;p56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643" name="Google Shape;4643;p56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4644" name="Google Shape;4644;p56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4645" name="Google Shape;4645;p56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t=0</a:t>
              </a:r>
              <a:endParaRPr/>
            </a:p>
          </p:txBody>
        </p:sp>
        <p:grpSp>
          <p:nvGrpSpPr>
            <p:cNvPr id="4646" name="Google Shape;4646;p56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4647" name="Google Shape;4647;p56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48" name="Google Shape;4648;p56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49" name="Google Shape;4649;p56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0" name="Google Shape;4650;p56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1" name="Google Shape;4651;p56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2" name="Google Shape;4652;p5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3" name="Google Shape;4653;p56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4" name="Google Shape;4654;p56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5" name="Google Shape;4655;p56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6" name="Google Shape;4656;p56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7" name="Google Shape;4657;p56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8" name="Google Shape;4658;p56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9" name="Google Shape;4659;p56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660" name="Google Shape;4660;p56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61" name="Google Shape;4661;p56"/>
              <p:cNvCxnSpPr/>
              <p:nvPr/>
            </p:nvCxnSpPr>
            <p:spPr>
              <a:xfrm>
                <a:off x="10372725" y="3548510"/>
                <a:ext cx="0" cy="207515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662" name="Google Shape;4662;p56"/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have distance estimates to nearest neighbors (only)</a:t>
            </a:r>
            <a:endParaRPr/>
          </a:p>
        </p:txBody>
      </p:sp>
      <p:grpSp>
        <p:nvGrpSpPr>
          <p:cNvPr id="4663" name="Google Shape;4663;p56"/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4664" name="Google Shape;4664;p56"/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few asymmetries: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missing link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larger cost</a:t>
              </a:r>
              <a:endParaRPr/>
            </a:p>
          </p:txBody>
        </p:sp>
        <p:cxnSp>
          <p:nvCxnSpPr>
            <p:cNvPr id="4665" name="Google Shape;4665;p56"/>
            <p:cNvCxnSpPr/>
            <p:nvPr/>
          </p:nvCxnSpPr>
          <p:spPr>
            <a:xfrm rot="10800000">
              <a:off x="8414795" y="3032568"/>
              <a:ext cx="995423" cy="1111169"/>
            </a:xfrm>
            <a:prstGeom prst="straightConnector1">
              <a:avLst/>
            </a:prstGeom>
            <a:noFill/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66" name="Google Shape;4666;p56"/>
            <p:cNvCxnSpPr/>
            <p:nvPr/>
          </p:nvCxnSpPr>
          <p:spPr>
            <a:xfrm rot="10800000">
              <a:off x="5663694" y="2293717"/>
              <a:ext cx="3726112" cy="2091470"/>
            </a:xfrm>
            <a:prstGeom prst="straightConnector1">
              <a:avLst/>
            </a:prstGeom>
            <a:noFill/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667" name="Google Shape;4667;p56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8" name="Google Shape;4668;p56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9" name="Google Shape;4669;p56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0" name="Google Shape;4670;p56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1" name="Google Shape;4671;p56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2" name="Google Shape;4672;p56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3" name="Google Shape;4673;p56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4" name="Google Shape;4674;p56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5" name="Google Shape;4675;p56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6" name="Google Shape;4676;p56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7" name="Google Shape;4677;p56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8" name="Google Shape;4678;p56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79" name="Google Shape;4679;p56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4680" name="Google Shape;4680;p5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681" name="Google Shape;4681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682" name="Google Shape;4682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83" name="Google Shape;4683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84" name="Google Shape;4684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685" name="Google Shape;4685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6" name="Google Shape;4686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87" name="Google Shape;4687;p5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688" name="Google Shape;4688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9" name="Google Shape;4689;p5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90" name="Google Shape;4690;p5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691" name="Google Shape;4691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692" name="Google Shape;4692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93" name="Google Shape;4693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94" name="Google Shape;4694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695" name="Google Shape;4695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6" name="Google Shape;4696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97" name="Google Shape;4697;p5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698" name="Google Shape;4698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9" name="Google Shape;4699;p5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00" name="Google Shape;4700;p5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701" name="Google Shape;4701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702" name="Google Shape;4702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03" name="Google Shape;4703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4" name="Google Shape;4704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05" name="Google Shape;4705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6" name="Google Shape;4706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07" name="Google Shape;4707;p56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4708" name="Google Shape;4708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9" name="Google Shape;4709;p56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710" name="Google Shape;4710;p56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711" name="Google Shape;4711;p5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712" name="Google Shape;4712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713" name="Google Shape;4713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14" name="Google Shape;4714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15" name="Google Shape;4715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16" name="Google Shape;4716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7" name="Google Shape;4717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18" name="Google Shape;4718;p5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719" name="Google Shape;4719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0" name="Google Shape;4720;p5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21" name="Google Shape;4721;p5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722" name="Google Shape;4722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723" name="Google Shape;4723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24" name="Google Shape;4724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5" name="Google Shape;4725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26" name="Google Shape;4726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7" name="Google Shape;4727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28" name="Google Shape;4728;p5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729" name="Google Shape;4729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0" name="Google Shape;4730;p5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31" name="Google Shape;4731;p5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732" name="Google Shape;4732;p5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733" name="Google Shape;4733;p5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34" name="Google Shape;4734;p5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35" name="Google Shape;4735;p5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36" name="Google Shape;4736;p5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7" name="Google Shape;4737;p5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38" name="Google Shape;4738;p56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739" name="Google Shape;4739;p5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0" name="Google Shape;4740;p56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741" name="Google Shape;4741;p56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2" name="Google Shape;4742;p56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3" name="Google Shape;4743;p56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4" name="Google Shape;4744;p56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5" name="Google Shape;4745;p56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6" name="Google Shape;4746;p56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7" name="Google Shape;4747;p56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8" name="Google Shape;4748;p56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9" name="Google Shape;4749;p56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0" name="Google Shape;4750;p56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1" name="Google Shape;4751;p56"/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send their local distance vector to their neighbors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p57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4758" name="Google Shape;4758;p5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9" name="Google Shape;4759;p5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/>
          </a:p>
        </p:txBody>
      </p:sp>
      <p:grpSp>
        <p:nvGrpSpPr>
          <p:cNvPr id="4760" name="Google Shape;4760;p57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4761" name="Google Shape;4761;p57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4762" name="Google Shape;4762;p57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4763" name="Google Shape;4763;p57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64" name="Google Shape;4764;p57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65" name="Google Shape;4765;p57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66" name="Google Shape;4766;p57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67" name="Google Shape;4767;p57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68" name="Google Shape;4768;p57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69" name="Google Shape;4769;p5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0" name="Google Shape;4770;p57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1" name="Google Shape;4771;p57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2" name="Google Shape;4772;p57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3" name="Google Shape;4773;p57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4" name="Google Shape;4774;p57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5" name="Google Shape;4775;p57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776" name="Google Shape;4776;p57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77" name="Google Shape;4777;p57"/>
              <p:cNvCxnSpPr/>
              <p:nvPr/>
            </p:nvCxnSpPr>
            <p:spPr>
              <a:xfrm flipH="1">
                <a:off x="10361752" y="3564494"/>
                <a:ext cx="137579" cy="23176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78" name="Google Shape;4778;p57"/>
          <p:cNvCxnSpPr>
            <a:stCxn id="4779" idx="2"/>
            <a:endCxn id="477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0" name="Google Shape;4780;p57"/>
          <p:cNvCxnSpPr>
            <a:stCxn id="4779" idx="1"/>
            <a:endCxn id="477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79" name="Google Shape;4779;p57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1" name="Google Shape;4781;p57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2" name="Google Shape;4782;p57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4783" name="Google Shape;4783;p5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784" name="Google Shape;4784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785" name="Google Shape;4785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86" name="Google Shape;4786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87" name="Google Shape;4787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88" name="Google Shape;4788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9" name="Google Shape;4789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90" name="Google Shape;4790;p5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791" name="Google Shape;4791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2" name="Google Shape;4792;p5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93" name="Google Shape;4793;p5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794" name="Google Shape;4794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795" name="Google Shape;4795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96" name="Google Shape;4796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97" name="Google Shape;4797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98" name="Google Shape;4798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9" name="Google Shape;4799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00" name="Google Shape;4800;p5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801" name="Google Shape;4801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2" name="Google Shape;4802;p5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03" name="Google Shape;4803;p5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804" name="Google Shape;4804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805" name="Google Shape;4805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06" name="Google Shape;4806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07" name="Google Shape;4807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08" name="Google Shape;4808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9" name="Google Shape;4809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10" name="Google Shape;4810;p57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4811" name="Google Shape;4811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2" name="Google Shape;4812;p57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813" name="Google Shape;4813;p57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14" name="Google Shape;4814;p57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15" name="Google Shape;4815;p57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16" name="Google Shape;4816;p5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17" name="Google Shape;4817;p57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18" name="Google Shape;4818;p57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19" name="Google Shape;4819;p57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20" name="Google Shape;4820;p57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21" name="Google Shape;4821;p57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22" name="Google Shape;4822;p57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823" name="Google Shape;4823;p57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24" name="Google Shape;4824;p57"/>
          <p:cNvSpPr/>
          <p:nvPr/>
        </p:nvSpPr>
        <p:spPr>
          <a:xfrm flipH="1" rot="5400000">
            <a:off x="4399933" y="256130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5" name="Google Shape;4825;p57"/>
          <p:cNvSpPr/>
          <p:nvPr/>
        </p:nvSpPr>
        <p:spPr>
          <a:xfrm flipH="1" rot="-5400000">
            <a:off x="4395017" y="347078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6" name="Google Shape;4826;p57"/>
          <p:cNvSpPr/>
          <p:nvPr/>
        </p:nvSpPr>
        <p:spPr>
          <a:xfrm flipH="1" rot="5400000">
            <a:off x="6302474" y="2546557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7" name="Google Shape;4827;p57"/>
          <p:cNvSpPr/>
          <p:nvPr/>
        </p:nvSpPr>
        <p:spPr>
          <a:xfrm flipH="1" rot="-5400000">
            <a:off x="6297558" y="345604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8" name="Google Shape;4828;p57"/>
          <p:cNvSpPr/>
          <p:nvPr/>
        </p:nvSpPr>
        <p:spPr>
          <a:xfrm flipH="1" rot="5400000">
            <a:off x="4370435" y="445893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9" name="Google Shape;4829;p57"/>
          <p:cNvSpPr/>
          <p:nvPr/>
        </p:nvSpPr>
        <p:spPr>
          <a:xfrm flipH="1" rot="-5400000">
            <a:off x="4365519" y="536841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0" name="Google Shape;4830;p57"/>
          <p:cNvSpPr/>
          <p:nvPr/>
        </p:nvSpPr>
        <p:spPr>
          <a:xfrm flipH="1" rot="5400000">
            <a:off x="6312308" y="4454022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1" name="Google Shape;4831;p57"/>
          <p:cNvSpPr/>
          <p:nvPr/>
        </p:nvSpPr>
        <p:spPr>
          <a:xfrm flipH="1" rot="-5400000">
            <a:off x="6307392" y="5363506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2" name="Google Shape;4832;p57"/>
          <p:cNvSpPr/>
          <p:nvPr/>
        </p:nvSpPr>
        <p:spPr>
          <a:xfrm flipH="1" rot="5400000">
            <a:off x="8254181" y="4449110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3" name="Google Shape;4833;p57"/>
          <p:cNvSpPr/>
          <p:nvPr/>
        </p:nvSpPr>
        <p:spPr>
          <a:xfrm flipH="1" rot="-5400000">
            <a:off x="8249265" y="535859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4" name="Google Shape;4834;p57"/>
          <p:cNvSpPr/>
          <p:nvPr/>
        </p:nvSpPr>
        <p:spPr>
          <a:xfrm flipH="1" rot="10800000">
            <a:off x="7582395" y="5829665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5" name="Google Shape;4835;p57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6" name="Google Shape;4836;p57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4837" name="Google Shape;4837;p5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838" name="Google Shape;4838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839" name="Google Shape;4839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40" name="Google Shape;4840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41" name="Google Shape;4841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42" name="Google Shape;4842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3" name="Google Shape;4843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44" name="Google Shape;4844;p5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845" name="Google Shape;4845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6" name="Google Shape;4846;p5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47" name="Google Shape;4847;p5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848" name="Google Shape;4848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849" name="Google Shape;4849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50" name="Google Shape;4850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51" name="Google Shape;4851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52" name="Google Shape;4852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3" name="Google Shape;4853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4" name="Google Shape;4854;p5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855" name="Google Shape;4855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6" name="Google Shape;4856;p5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57" name="Google Shape;4857;p5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858" name="Google Shape;4858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859" name="Google Shape;4859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60" name="Google Shape;4860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61" name="Google Shape;4861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62" name="Google Shape;4862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3" name="Google Shape;4863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64" name="Google Shape;4864;p57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4865" name="Google Shape;4865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6" name="Google Shape;4866;p57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867" name="Google Shape;4867;p57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868" name="Google Shape;4868;p5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869" name="Google Shape;4869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870" name="Google Shape;4870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71" name="Google Shape;4871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72" name="Google Shape;4872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73" name="Google Shape;4873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4" name="Google Shape;4874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75" name="Google Shape;4875;p5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876" name="Google Shape;4876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7" name="Google Shape;4877;p5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78" name="Google Shape;4878;p5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879" name="Google Shape;4879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880" name="Google Shape;4880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81" name="Google Shape;4881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82" name="Google Shape;4882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83" name="Google Shape;4883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4" name="Google Shape;4884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85" name="Google Shape;4885;p5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886" name="Google Shape;4886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7" name="Google Shape;4887;p5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88" name="Google Shape;4888;p5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889" name="Google Shape;4889;p5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890" name="Google Shape;4890;p5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91" name="Google Shape;4891;p5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92" name="Google Shape;4892;p5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93" name="Google Shape;4893;p5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4" name="Google Shape;4894;p5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95" name="Google Shape;4895;p57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896" name="Google Shape;4896;p5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7" name="Google Shape;4897;p57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898" name="Google Shape;4898;p57"/>
          <p:cNvSpPr/>
          <p:nvPr/>
        </p:nvSpPr>
        <p:spPr>
          <a:xfrm flipH="1" rot="10800000">
            <a:off x="5660017" y="584303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9" name="Google Shape;4899;p57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0" name="Google Shape;4900;p57"/>
          <p:cNvSpPr/>
          <p:nvPr/>
        </p:nvSpPr>
        <p:spPr>
          <a:xfrm flipH="1" rot="10800000">
            <a:off x="5651998" y="3904611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1" name="Google Shape;4901;p57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2" name="Google Shape;4902;p57"/>
          <p:cNvSpPr/>
          <p:nvPr/>
        </p:nvSpPr>
        <p:spPr>
          <a:xfrm>
            <a:off x="5660020" y="196618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3" name="Google Shape;4903;p57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4" name="Google Shape;4904;p57"/>
          <p:cNvSpPr/>
          <p:nvPr/>
        </p:nvSpPr>
        <p:spPr>
          <a:xfrm flipH="1" rot="10800000">
            <a:off x="7582399" y="196886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5" name="Google Shape;4905;p57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6" name="Google Shape;4906;p57"/>
          <p:cNvSpPr/>
          <p:nvPr/>
        </p:nvSpPr>
        <p:spPr>
          <a:xfrm flipH="1" rot="10800000">
            <a:off x="7595769" y="390728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7" name="Google Shape;4907;p57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2" name="Shape 4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3" name="Google Shape;4913;p58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4914" name="Google Shape;4914;p5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15" name="Google Shape;4915;p58"/>
          <p:cNvCxnSpPr>
            <a:stCxn id="4916" idx="2"/>
            <a:endCxn id="4916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7" name="Google Shape;4917;p58"/>
          <p:cNvCxnSpPr>
            <a:stCxn id="4916" idx="1"/>
            <a:endCxn id="4916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16" name="Google Shape;4916;p58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8" name="Google Shape;4918;p58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19" name="Google Shape;4919;p58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4920" name="Google Shape;4920;p5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921" name="Google Shape;4921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922" name="Google Shape;4922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23" name="Google Shape;4923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24" name="Google Shape;4924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925" name="Google Shape;4925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6" name="Google Shape;4926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27" name="Google Shape;4927;p5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928" name="Google Shape;4928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9" name="Google Shape;4929;p5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30" name="Google Shape;4930;p5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931" name="Google Shape;4931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932" name="Google Shape;4932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33" name="Google Shape;4933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34" name="Google Shape;4934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935" name="Google Shape;4935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6" name="Google Shape;4936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37" name="Google Shape;4937;p5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938" name="Google Shape;4938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9" name="Google Shape;4939;p5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40" name="Google Shape;4940;p5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941" name="Google Shape;4941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942" name="Google Shape;4942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43" name="Google Shape;4943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44" name="Google Shape;4944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945" name="Google Shape;4945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6" name="Google Shape;4946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7" name="Google Shape;4947;p58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4948" name="Google Shape;4948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9" name="Google Shape;4949;p58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950" name="Google Shape;4950;p58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1" name="Google Shape;4951;p58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2" name="Google Shape;4952;p58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3" name="Google Shape;4953;p58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4" name="Google Shape;4954;p5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5" name="Google Shape;4955;p58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6" name="Google Shape;4956;p58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7" name="Google Shape;4957;p58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8" name="Google Shape;4958;p58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9" name="Google Shape;4959;p58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960" name="Google Shape;4960;p58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4961" name="Google Shape;4961;p58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4962" name="Google Shape;4962;p5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963" name="Google Shape;4963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964" name="Google Shape;4964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65" name="Google Shape;4965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66" name="Google Shape;4966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967" name="Google Shape;4967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8" name="Google Shape;4968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69" name="Google Shape;4969;p5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970" name="Google Shape;4970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1" name="Google Shape;4971;p5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72" name="Google Shape;4972;p5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973" name="Google Shape;4973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974" name="Google Shape;4974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75" name="Google Shape;4975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76" name="Google Shape;4976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977" name="Google Shape;4977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8" name="Google Shape;4978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79" name="Google Shape;4979;p5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980" name="Google Shape;4980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1" name="Google Shape;4981;p5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82" name="Google Shape;4982;p5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983" name="Google Shape;4983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984" name="Google Shape;4984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85" name="Google Shape;4985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86" name="Google Shape;4986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987" name="Google Shape;4987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8" name="Google Shape;4988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89" name="Google Shape;4989;p58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4990" name="Google Shape;4990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1" name="Google Shape;4991;p58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992" name="Google Shape;4992;p58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993" name="Google Shape;4993;p5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994" name="Google Shape;4994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995" name="Google Shape;4995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96" name="Google Shape;4996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97" name="Google Shape;4997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998" name="Google Shape;4998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9" name="Google Shape;4999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00" name="Google Shape;5000;p5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001" name="Google Shape;5001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2" name="Google Shape;5002;p5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03" name="Google Shape;5003;p5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004" name="Google Shape;5004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005" name="Google Shape;5005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06" name="Google Shape;5006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07" name="Google Shape;5007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008" name="Google Shape;5008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9" name="Google Shape;5009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10" name="Google Shape;5010;p5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011" name="Google Shape;5011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2" name="Google Shape;5012;p5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13" name="Google Shape;5013;p5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014" name="Google Shape;5014;p5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015" name="Google Shape;5015;p5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16" name="Google Shape;5016;p5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17" name="Google Shape;5017;p5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018" name="Google Shape;5018;p5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9" name="Google Shape;5019;p5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20" name="Google Shape;5020;p58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5021" name="Google Shape;5021;p5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2" name="Google Shape;5022;p58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023" name="Google Shape;5023;p58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/>
          </a:p>
        </p:txBody>
      </p:sp>
      <p:grpSp>
        <p:nvGrpSpPr>
          <p:cNvPr id="5024" name="Google Shape;5024;p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5025" name="Google Shape;5025;p58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5026" name="Google Shape;5026;p58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5027" name="Google Shape;5027;p58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028" name="Google Shape;5028;p58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29" name="Google Shape;5029;p58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0" name="Google Shape;5030;p58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1" name="Google Shape;5031;p58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2" name="Google Shape;5032;p58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3" name="Google Shape;5033;p58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4" name="Google Shape;5034;p5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5" name="Google Shape;5035;p58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6" name="Google Shape;5036;p58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7" name="Google Shape;5037;p58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8" name="Google Shape;5038;p58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9" name="Google Shape;5039;p58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040" name="Google Shape;5040;p58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1" name="Google Shape;5041;p58"/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5042" name="Google Shape;5042;p58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5043" name="Google Shape;5043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45" name="Google Shape;5045;p58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5046" name="Google Shape;5046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7" name="Google Shape;5047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48" name="Google Shape;5048;p58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5049" name="Google Shape;5049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0" name="Google Shape;5050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51" name="Google Shape;5051;p58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5052" name="Google Shape;5052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54" name="Google Shape;5054;p58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5055" name="Google Shape;5055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6" name="Google Shape;5056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57" name="Google Shape;5057;p58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5058" name="Google Shape;5058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9" name="Google Shape;5059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60" name="Google Shape;5060;p58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5061" name="Google Shape;5061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2" name="Google Shape;5062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63" name="Google Shape;5063;p58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5064" name="Google Shape;5064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5" name="Google Shape;5065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066" name="Google Shape;5066;p58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5067" name="Google Shape;5067;p5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8" name="Google Shape;5068;p58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</p:grpSp>
      <p:cxnSp>
        <p:nvCxnSpPr>
          <p:cNvPr id="5069" name="Google Shape;5069;p58"/>
          <p:cNvCxnSpPr/>
          <p:nvPr/>
        </p:nvCxnSpPr>
        <p:spPr>
          <a:xfrm flipH="1">
            <a:off x="901961" y="1975104"/>
            <a:ext cx="151428" cy="257429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4" name="Shape 5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5" name="Google Shape;5075;p59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5076" name="Google Shape;5076;p5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77" name="Google Shape;5077;p59"/>
          <p:cNvCxnSpPr>
            <a:stCxn id="5078" idx="2"/>
            <a:endCxn id="5078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9" name="Google Shape;5079;p59"/>
          <p:cNvCxnSpPr>
            <a:stCxn id="5078" idx="1"/>
            <a:endCxn id="5078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78" name="Google Shape;5078;p59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0" name="Google Shape;5080;p5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1" name="Google Shape;5081;p59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5082" name="Google Shape;5082;p5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083" name="Google Shape;5083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084" name="Google Shape;5084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85" name="Google Shape;5085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86" name="Google Shape;5086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087" name="Google Shape;5087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8" name="Google Shape;5088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89" name="Google Shape;5089;p5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090" name="Google Shape;5090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1" name="Google Shape;5091;p5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92" name="Google Shape;5092;p5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093" name="Google Shape;5093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094" name="Google Shape;5094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95" name="Google Shape;5095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96" name="Google Shape;5096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097" name="Google Shape;5097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8" name="Google Shape;5098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99" name="Google Shape;5099;p5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100" name="Google Shape;5100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1" name="Google Shape;5101;p5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02" name="Google Shape;5102;p5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103" name="Google Shape;5103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104" name="Google Shape;5104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05" name="Google Shape;5105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06" name="Google Shape;5106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07" name="Google Shape;5107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8" name="Google Shape;5108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9" name="Google Shape;5109;p59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5110" name="Google Shape;5110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1" name="Google Shape;5111;p59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112" name="Google Shape;5112;p59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3" name="Google Shape;5113;p59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4" name="Google Shape;5114;p59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5" name="Google Shape;5115;p59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6" name="Google Shape;5116;p59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7" name="Google Shape;5117;p59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8" name="Google Shape;5118;p59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9" name="Google Shape;5119;p59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20" name="Google Shape;5120;p59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21" name="Google Shape;5121;p59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122" name="Google Shape;5122;p59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23" name="Google Shape;5123;p59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4" name="Google Shape;5124;p59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5" name="Google Shape;5125;p59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6" name="Google Shape;5126;p59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7" name="Google Shape;5127;p59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8" name="Google Shape;5128;p59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9" name="Google Shape;5129;p59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0" name="Google Shape;5130;p59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1" name="Google Shape;5131;p59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2" name="Google Shape;5132;p59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3" name="Google Shape;5133;p59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4" name="Google Shape;5134;p59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35" name="Google Shape;5135;p59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5136" name="Google Shape;5136;p5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137" name="Google Shape;5137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138" name="Google Shape;5138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39" name="Google Shape;5139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40" name="Google Shape;5140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41" name="Google Shape;5141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2" name="Google Shape;5142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43" name="Google Shape;5143;p5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144" name="Google Shape;5144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5" name="Google Shape;5145;p5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46" name="Google Shape;5146;p5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147" name="Google Shape;5147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148" name="Google Shape;5148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49" name="Google Shape;5149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50" name="Google Shape;5150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51" name="Google Shape;5151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2" name="Google Shape;5152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53" name="Google Shape;5153;p5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154" name="Google Shape;5154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5" name="Google Shape;5155;p5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56" name="Google Shape;5156;p5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157" name="Google Shape;5157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158" name="Google Shape;5158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59" name="Google Shape;5159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60" name="Google Shape;5160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61" name="Google Shape;5161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2" name="Google Shape;5162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63" name="Google Shape;5163;p59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5164" name="Google Shape;5164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5" name="Google Shape;5165;p59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166" name="Google Shape;5166;p59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5167" name="Google Shape;5167;p5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168" name="Google Shape;5168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169" name="Google Shape;5169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70" name="Google Shape;5170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71" name="Google Shape;5171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72" name="Google Shape;5172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3" name="Google Shape;5173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74" name="Google Shape;5174;p5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175" name="Google Shape;5175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6" name="Google Shape;5176;p5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77" name="Google Shape;5177;p5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178" name="Google Shape;5178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179" name="Google Shape;5179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80" name="Google Shape;5180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1" name="Google Shape;5181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82" name="Google Shape;5182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3" name="Google Shape;5183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84" name="Google Shape;5184;p5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185" name="Google Shape;5185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6" name="Google Shape;5186;p5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87" name="Google Shape;5187;p5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188" name="Google Shape;5188;p5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189" name="Google Shape;5189;p5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90" name="Google Shape;5190;p5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91" name="Google Shape;5191;p5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2" name="Google Shape;5192;p5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3" name="Google Shape;5193;p5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4" name="Google Shape;5194;p59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5195" name="Google Shape;5195;p5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6" name="Google Shape;5196;p59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197" name="Google Shape;5197;p59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8" name="Google Shape;5198;p59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9" name="Google Shape;5199;p59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0" name="Google Shape;5200;p59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1" name="Google Shape;5201;p59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2" name="Google Shape;5202;p59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3" name="Google Shape;5203;p59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4" name="Google Shape;5204;p59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5" name="Google Shape;5205;p59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6" name="Google Shape;5206;p59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7" name="Google Shape;5207;p59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/>
          </a:p>
        </p:txBody>
      </p:sp>
      <p:grpSp>
        <p:nvGrpSpPr>
          <p:cNvPr id="5208" name="Google Shape;5208;p59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5209" name="Google Shape;5209;p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5210" name="Google Shape;5210;p59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5211" name="Google Shape;5211;p59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12" name="Google Shape;5212;p59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3" name="Google Shape;5213;p59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4" name="Google Shape;5214;p59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5" name="Google Shape;5215;p59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6" name="Google Shape;5216;p59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7" name="Google Shape;5217;p59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8" name="Google Shape;5218;p59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9" name="Google Shape;5219;p5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20" name="Google Shape;5220;p59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21" name="Google Shape;5221;p59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22" name="Google Shape;5222;p59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23" name="Google Shape;5223;p59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224" name="Google Shape;5224;p59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225" name="Google Shape;5225;p59"/>
          <p:cNvCxnSpPr/>
          <p:nvPr/>
        </p:nvCxnSpPr>
        <p:spPr>
          <a:xfrm flipH="1">
            <a:off x="908583" y="1975104"/>
            <a:ext cx="148463" cy="24613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0" name="Shape 5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" name="Google Shape;5231;p60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5232" name="Google Shape;5232;p6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33" name="Google Shape;5233;p60"/>
          <p:cNvCxnSpPr>
            <a:stCxn id="5234" idx="2"/>
            <a:endCxn id="5234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5" name="Google Shape;5235;p60"/>
          <p:cNvCxnSpPr>
            <a:stCxn id="5234" idx="1"/>
            <a:endCxn id="5234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4" name="Google Shape;5234;p60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6" name="Google Shape;5236;p60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7" name="Google Shape;5237;p60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5238" name="Google Shape;5238;p6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239" name="Google Shape;5239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240" name="Google Shape;5240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241" name="Google Shape;5241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42" name="Google Shape;5242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43" name="Google Shape;5243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4" name="Google Shape;5244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45" name="Google Shape;5245;p6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246" name="Google Shape;5246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7" name="Google Shape;5247;p6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48" name="Google Shape;5248;p6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249" name="Google Shape;5249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250" name="Google Shape;5250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251" name="Google Shape;5251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52" name="Google Shape;5252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53" name="Google Shape;5253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4" name="Google Shape;5254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55" name="Google Shape;5255;p6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256" name="Google Shape;5256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7" name="Google Shape;5257;p6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58" name="Google Shape;5258;p6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259" name="Google Shape;5259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260" name="Google Shape;5260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261" name="Google Shape;5261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62" name="Google Shape;5262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63" name="Google Shape;5263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4" name="Google Shape;5264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65" name="Google Shape;5265;p60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5266" name="Google Shape;5266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7" name="Google Shape;5267;p60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268" name="Google Shape;5268;p60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69" name="Google Shape;5269;p60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0" name="Google Shape;5270;p60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1" name="Google Shape;5271;p60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2" name="Google Shape;5272;p60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3" name="Google Shape;5273;p6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4" name="Google Shape;5274;p60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5" name="Google Shape;5275;p60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6" name="Google Shape;5276;p60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7" name="Google Shape;5277;p60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278" name="Google Shape;5278;p60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9" name="Google Shape;5279;p60"/>
          <p:cNvSpPr/>
          <p:nvPr/>
        </p:nvSpPr>
        <p:spPr>
          <a:xfrm flipH="1" rot="5400000">
            <a:off x="4399933" y="256130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0" name="Google Shape;5280;p60"/>
          <p:cNvSpPr/>
          <p:nvPr/>
        </p:nvSpPr>
        <p:spPr>
          <a:xfrm flipH="1" rot="-5400000">
            <a:off x="4395017" y="347078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1" name="Google Shape;5281;p60"/>
          <p:cNvSpPr/>
          <p:nvPr/>
        </p:nvSpPr>
        <p:spPr>
          <a:xfrm flipH="1" rot="5400000">
            <a:off x="6302474" y="2546557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2" name="Google Shape;5282;p60"/>
          <p:cNvSpPr/>
          <p:nvPr/>
        </p:nvSpPr>
        <p:spPr>
          <a:xfrm flipH="1" rot="-5400000">
            <a:off x="6297558" y="345604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3" name="Google Shape;5283;p60"/>
          <p:cNvSpPr/>
          <p:nvPr/>
        </p:nvSpPr>
        <p:spPr>
          <a:xfrm flipH="1" rot="5400000">
            <a:off x="4370435" y="445893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4" name="Google Shape;5284;p60"/>
          <p:cNvSpPr/>
          <p:nvPr/>
        </p:nvSpPr>
        <p:spPr>
          <a:xfrm flipH="1" rot="-5400000">
            <a:off x="4365519" y="536841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5" name="Google Shape;5285;p60"/>
          <p:cNvSpPr/>
          <p:nvPr/>
        </p:nvSpPr>
        <p:spPr>
          <a:xfrm flipH="1" rot="5400000">
            <a:off x="6312308" y="4454022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6" name="Google Shape;5286;p60"/>
          <p:cNvSpPr/>
          <p:nvPr/>
        </p:nvSpPr>
        <p:spPr>
          <a:xfrm flipH="1" rot="-5400000">
            <a:off x="6307392" y="5363506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7" name="Google Shape;5287;p60"/>
          <p:cNvSpPr/>
          <p:nvPr/>
        </p:nvSpPr>
        <p:spPr>
          <a:xfrm flipH="1" rot="5400000">
            <a:off x="8254181" y="4449110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8" name="Google Shape;5288;p60"/>
          <p:cNvSpPr/>
          <p:nvPr/>
        </p:nvSpPr>
        <p:spPr>
          <a:xfrm flipH="1" rot="-5400000">
            <a:off x="8249265" y="535859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9" name="Google Shape;5289;p60"/>
          <p:cNvSpPr/>
          <p:nvPr/>
        </p:nvSpPr>
        <p:spPr>
          <a:xfrm flipH="1" rot="10800000">
            <a:off x="7582395" y="5829665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0" name="Google Shape;5290;p60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1" name="Google Shape;5291;p60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5292" name="Google Shape;5292;p6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293" name="Google Shape;5293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294" name="Google Shape;5294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295" name="Google Shape;5295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96" name="Google Shape;5296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97" name="Google Shape;5297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8" name="Google Shape;5298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99" name="Google Shape;5299;p6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300" name="Google Shape;5300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1" name="Google Shape;5301;p6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02" name="Google Shape;5302;p6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303" name="Google Shape;5303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304" name="Google Shape;5304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305" name="Google Shape;5305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06" name="Google Shape;5306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07" name="Google Shape;5307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8" name="Google Shape;5308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09" name="Google Shape;5309;p6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310" name="Google Shape;5310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1" name="Google Shape;5311;p6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12" name="Google Shape;5312;p6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313" name="Google Shape;5313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314" name="Google Shape;5314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315" name="Google Shape;5315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16" name="Google Shape;5316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17" name="Google Shape;5317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8" name="Google Shape;5318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19" name="Google Shape;5319;p60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5320" name="Google Shape;5320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1" name="Google Shape;5321;p60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322" name="Google Shape;5322;p60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5323" name="Google Shape;5323;p6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324" name="Google Shape;5324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325" name="Google Shape;5325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326" name="Google Shape;5326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27" name="Google Shape;5327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28" name="Google Shape;5328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9" name="Google Shape;5329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30" name="Google Shape;5330;p6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331" name="Google Shape;5331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2" name="Google Shape;5332;p6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33" name="Google Shape;5333;p6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334" name="Google Shape;5334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335" name="Google Shape;5335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336" name="Google Shape;5336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37" name="Google Shape;5337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38" name="Google Shape;5338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9" name="Google Shape;5339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40" name="Google Shape;5340;p6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341" name="Google Shape;5341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2" name="Google Shape;5342;p6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43" name="Google Shape;5343;p6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344" name="Google Shape;5344;p6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345" name="Google Shape;5345;p6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346" name="Google Shape;5346;p6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47" name="Google Shape;5347;p6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48" name="Google Shape;5348;p6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9" name="Google Shape;5349;p6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50" name="Google Shape;5350;p60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5351" name="Google Shape;5351;p6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2" name="Google Shape;5352;p60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53" name="Google Shape;5353;p60"/>
          <p:cNvSpPr/>
          <p:nvPr/>
        </p:nvSpPr>
        <p:spPr>
          <a:xfrm flipH="1" rot="10800000">
            <a:off x="5660017" y="584303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4" name="Google Shape;5354;p60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5" name="Google Shape;5355;p60"/>
          <p:cNvSpPr/>
          <p:nvPr/>
        </p:nvSpPr>
        <p:spPr>
          <a:xfrm flipH="1" rot="10800000">
            <a:off x="5651998" y="3904611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6" name="Google Shape;5356;p60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7" name="Google Shape;5357;p60"/>
          <p:cNvSpPr/>
          <p:nvPr/>
        </p:nvSpPr>
        <p:spPr>
          <a:xfrm>
            <a:off x="5660020" y="196618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8" name="Google Shape;5358;p60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9" name="Google Shape;5359;p60"/>
          <p:cNvSpPr/>
          <p:nvPr/>
        </p:nvSpPr>
        <p:spPr>
          <a:xfrm flipH="1" rot="10800000">
            <a:off x="7582399" y="196886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0" name="Google Shape;5360;p60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1" name="Google Shape;5361;p60"/>
          <p:cNvSpPr/>
          <p:nvPr/>
        </p:nvSpPr>
        <p:spPr>
          <a:xfrm flipH="1" rot="10800000">
            <a:off x="7595769" y="390728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2" name="Google Shape;5362;p60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3" name="Google Shape;5363;p60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/>
          </a:p>
        </p:txBody>
      </p:sp>
      <p:grpSp>
        <p:nvGrpSpPr>
          <p:cNvPr id="5364" name="Google Shape;5364;p60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5365" name="Google Shape;5365;p60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/>
            </a:p>
          </p:txBody>
        </p:sp>
        <p:grpSp>
          <p:nvGrpSpPr>
            <p:cNvPr id="5366" name="Google Shape;5366;p60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5367" name="Google Shape;5367;p60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68" name="Google Shape;5368;p60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69" name="Google Shape;5369;p60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0" name="Google Shape;5370;p60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1" name="Google Shape;5371;p60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2" name="Google Shape;5372;p60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3" name="Google Shape;5373;p60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4" name="Google Shape;5374;p60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5" name="Google Shape;5375;p60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6" name="Google Shape;5376;p6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7" name="Google Shape;5377;p60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8" name="Google Shape;5378;p60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9" name="Google Shape;5379;p60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380" name="Google Shape;5380;p60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81" name="Google Shape;5381;p60"/>
              <p:cNvCxnSpPr/>
              <p:nvPr/>
            </p:nvCxnSpPr>
            <p:spPr>
              <a:xfrm flipH="1">
                <a:off x="10365498" y="3656685"/>
                <a:ext cx="240612" cy="12102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27954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Per-router control plane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routing algorithm components </a:t>
            </a:r>
            <a:r>
              <a:rPr b="0" i="1" lang="en-US" sz="32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 each and every router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 in the control plane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182648" y="5476945"/>
            <a:ext cx="4027487" cy="939800"/>
          </a:xfrm>
          <a:custGeom>
            <a:rect b="b" l="l" r="r" t="t"/>
            <a:pathLst>
              <a:path extrusionOk="0" h="10125" w="10001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4812885" y="5629345"/>
            <a:ext cx="1316038" cy="1317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4701760" y="5815082"/>
            <a:ext cx="2259013" cy="3000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4714460" y="5921445"/>
            <a:ext cx="714375" cy="274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6"/>
          <p:cNvCxnSpPr/>
          <p:nvPr/>
        </p:nvCxnSpPr>
        <p:spPr>
          <a:xfrm flipH="1" rot="10800000">
            <a:off x="5732048" y="6115120"/>
            <a:ext cx="1247775" cy="809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6392448" y="5661095"/>
            <a:ext cx="1057275" cy="1238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6"/>
          <p:cNvCxnSpPr/>
          <p:nvPr/>
        </p:nvCxnSpPr>
        <p:spPr>
          <a:xfrm flipH="1" rot="10800000">
            <a:off x="5676485" y="5815082"/>
            <a:ext cx="1790700" cy="3000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6"/>
          <p:cNvCxnSpPr/>
          <p:nvPr/>
        </p:nvCxnSpPr>
        <p:spPr>
          <a:xfrm flipH="1" rot="10800000">
            <a:off x="7003635" y="5843657"/>
            <a:ext cx="588963" cy="27146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6146385" y="5629345"/>
            <a:ext cx="814388" cy="400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16"/>
          <p:cNvGrpSpPr/>
          <p:nvPr/>
        </p:nvGrpSpPr>
        <p:grpSpPr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113" name="Google Shape;113;p16"/>
            <p:cNvSpPr/>
            <p:nvPr/>
          </p:nvSpPr>
          <p:spPr>
            <a:xfrm flipH="1" rot="10800000">
              <a:off x="1874455" y="1694641"/>
              <a:ext cx="1125193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flipH="1" rot="10800000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160521" y="1673339"/>
              <a:ext cx="546704" cy="160944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103307" y="1633104"/>
              <a:ext cx="661131" cy="111240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538765" y="1727776"/>
              <a:ext cx="241567" cy="97039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090593" y="1730143"/>
              <a:ext cx="238389" cy="97040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16"/>
            <p:cNvCxnSpPr>
              <a:endCxn id="115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21" name="Google Shape;121;p16"/>
            <p:cNvCxnSpPr/>
            <p:nvPr/>
          </p:nvCxnSpPr>
          <p:spPr>
            <a:xfrm rot="10800000">
              <a:off x="2996470" y="1734876"/>
              <a:ext cx="3178" cy="1230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22" name="Google Shape;122;p16"/>
          <p:cNvGrpSpPr/>
          <p:nvPr/>
        </p:nvGrpSpPr>
        <p:grpSpPr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123" name="Google Shape;123;p16"/>
            <p:cNvSpPr/>
            <p:nvPr/>
          </p:nvSpPr>
          <p:spPr>
            <a:xfrm flipH="1" rot="10800000">
              <a:off x="1874446" y="1692905"/>
              <a:ext cx="1125202" cy="32125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159708" y="1673868"/>
              <a:ext cx="548339" cy="15943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102655" y="1633412"/>
              <a:ext cx="662444" cy="111846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536889" y="1728599"/>
              <a:ext cx="244057" cy="9756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089977" y="1730980"/>
              <a:ext cx="240888" cy="9518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16"/>
            <p:cNvCxnSpPr>
              <a:endCxn id="125" idx="2"/>
            </p:cNvCxnSpPr>
            <p:nvPr/>
          </p:nvCxnSpPr>
          <p:spPr>
            <a:xfrm rot="10800000">
              <a:off x="1871277" y="1736929"/>
              <a:ext cx="3300" cy="12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31" name="Google Shape;131;p16"/>
            <p:cNvCxnSpPr/>
            <p:nvPr/>
          </p:nvCxnSpPr>
          <p:spPr>
            <a:xfrm rot="10800000">
              <a:off x="2996477" y="1733359"/>
              <a:ext cx="3171" cy="1237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133" name="Google Shape;133;p16"/>
            <p:cNvSpPr/>
            <p:nvPr/>
          </p:nvSpPr>
          <p:spPr>
            <a:xfrm flipH="1" rot="10800000">
              <a:off x="1874457" y="1694641"/>
              <a:ext cx="1125191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flipH="1" rot="10800000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160522" y="1673340"/>
              <a:ext cx="546703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103309" y="1633103"/>
              <a:ext cx="661129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538763" y="1727776"/>
              <a:ext cx="24156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090595" y="1730144"/>
              <a:ext cx="238387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" name="Google Shape;140;p16"/>
            <p:cNvCxnSpPr>
              <a:endCxn id="135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41" name="Google Shape;141;p16"/>
            <p:cNvCxnSpPr/>
            <p:nvPr/>
          </p:nvCxnSpPr>
          <p:spPr>
            <a:xfrm rot="10800000">
              <a:off x="2996468" y="1734877"/>
              <a:ext cx="3180" cy="1230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42" name="Google Shape;142;p16"/>
          <p:cNvGrpSpPr/>
          <p:nvPr/>
        </p:nvGrpSpPr>
        <p:grpSpPr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143" name="Google Shape;143;p16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16"/>
            <p:cNvCxnSpPr>
              <a:endCxn id="145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51" name="Google Shape;151;p16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52" name="Google Shape;152;p16"/>
          <p:cNvGrpSpPr/>
          <p:nvPr/>
        </p:nvGrpSpPr>
        <p:grpSpPr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153" name="Google Shape;153;p16"/>
            <p:cNvSpPr/>
            <p:nvPr/>
          </p:nvSpPr>
          <p:spPr>
            <a:xfrm>
              <a:off x="1776853" y="4829382"/>
              <a:ext cx="1220685" cy="920604"/>
            </a:xfrm>
            <a:custGeom>
              <a:rect b="b" l="l" r="r" t="t"/>
              <a:pathLst>
                <a:path extrusionOk="0" h="921649" w="1220510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102428" y="4916682"/>
              <a:ext cx="925435" cy="757117"/>
            </a:xfrm>
            <a:custGeom>
              <a:rect b="b" l="l" r="r" t="t"/>
              <a:pathLst>
                <a:path extrusionOk="0" h="758185" w="926304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288109" y="4937315"/>
              <a:ext cx="725426" cy="1099963"/>
            </a:xfrm>
            <a:custGeom>
              <a:rect b="b" l="l" r="r" t="t"/>
              <a:pathLst>
                <a:path extrusionOk="0" h="1101479" w="72500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300767" y="4956362"/>
              <a:ext cx="514307" cy="577758"/>
            </a:xfrm>
            <a:custGeom>
              <a:rect b="b" l="l" r="r" t="t"/>
              <a:pathLst>
                <a:path extrusionOk="0" h="578353" w="514180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521369" y="4919856"/>
              <a:ext cx="593675" cy="1215832"/>
            </a:xfrm>
            <a:custGeom>
              <a:rect b="b" l="l" r="r" t="t"/>
              <a:pathLst>
                <a:path extrusionOk="0" h="1215612" w="594113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1757805" y="2331054"/>
              <a:ext cx="1079409" cy="2674512"/>
              <a:chOff x="1757805" y="2331054"/>
              <a:chExt cx="1079409" cy="2674512"/>
            </a:xfrm>
          </p:grpSpPr>
          <p:sp>
            <p:nvSpPr>
              <p:cNvPr id="159" name="Google Shape;159;p16"/>
              <p:cNvSpPr/>
              <p:nvPr/>
            </p:nvSpPr>
            <p:spPr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60" name="Google Shape;160;p16"/>
              <p:cNvGrpSpPr/>
              <p:nvPr/>
            </p:nvGrpSpPr>
            <p:grpSpPr>
              <a:xfrm>
                <a:off x="1783203" y="4616691"/>
                <a:ext cx="1030201" cy="388875"/>
                <a:chOff x="4128891" y="3607011"/>
                <a:chExt cx="565669" cy="338400"/>
              </a:xfrm>
            </p:grpSpPr>
            <p:sp>
              <p:nvSpPr>
                <p:cNvPr id="161" name="Google Shape;161;p16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64" name="Google Shape;164;p16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" name="Google Shape;165;p16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6" name="Google Shape;166;p16"/>
              <p:cNvSpPr/>
              <p:nvPr/>
            </p:nvSpPr>
            <p:spPr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67" name="Google Shape;167;p16"/>
              <p:cNvCxnSpPr/>
              <p:nvPr/>
            </p:nvCxnSpPr>
            <p:spPr>
              <a:xfrm>
                <a:off x="1781615" y="2805642"/>
                <a:ext cx="20636" cy="2020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6"/>
              <p:cNvCxnSpPr/>
              <p:nvPr/>
            </p:nvCxnSpPr>
            <p:spPr>
              <a:xfrm flipH="1">
                <a:off x="2818166" y="2805642"/>
                <a:ext cx="4762" cy="197612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6"/>
              <p:cNvGrpSpPr/>
              <p:nvPr/>
            </p:nvGrpSpPr>
            <p:grpSpPr>
              <a:xfrm>
                <a:off x="1757805" y="2331054"/>
                <a:ext cx="1079409" cy="430145"/>
                <a:chOff x="2183302" y="1574638"/>
                <a:chExt cx="1200053" cy="430113"/>
              </a:xfrm>
            </p:grpSpPr>
            <p:sp>
              <p:nvSpPr>
                <p:cNvPr id="170" name="Google Shape;170;p16"/>
                <p:cNvSpPr/>
                <p:nvPr/>
              </p:nvSpPr>
              <p:spPr>
                <a:xfrm flipH="1" rot="10800000">
                  <a:off x="2186832" y="1690499"/>
                  <a:ext cx="1194758" cy="31425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2" name="Google Shape;172;p16"/>
                <p:cNvSpPr/>
                <p:nvPr/>
              </p:nvSpPr>
              <p:spPr>
                <a:xfrm flipH="1" rot="10800000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3" name="Google Shape;173;p16"/>
                <p:cNvSpPr/>
                <p:nvPr/>
              </p:nvSpPr>
              <p:spPr>
                <a:xfrm>
                  <a:off x="2490374" y="1671453"/>
                  <a:ext cx="582379" cy="157125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4" name="Google Shape;174;p16"/>
                <p:cNvSpPr/>
                <p:nvPr/>
              </p:nvSpPr>
              <p:spPr>
                <a:xfrm>
                  <a:off x="2430372" y="1630188"/>
                  <a:ext cx="702384" cy="109512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6"/>
                <p:cNvSpPr/>
                <p:nvPr/>
              </p:nvSpPr>
              <p:spPr>
                <a:xfrm>
                  <a:off x="2892745" y="1723828"/>
                  <a:ext cx="257658" cy="9522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6"/>
                <p:cNvSpPr/>
                <p:nvPr/>
              </p:nvSpPr>
              <p:spPr>
                <a:xfrm>
                  <a:off x="2418018" y="1725416"/>
                  <a:ext cx="254129" cy="9522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7" name="Google Shape;177;p16"/>
                <p:cNvCxnSpPr>
                  <a:endCxn id="172" idx="2"/>
                </p:cNvCxnSpPr>
                <p:nvPr/>
              </p:nvCxnSpPr>
              <p:spPr>
                <a:xfrm rot="10800000">
                  <a:off x="2183302" y="1731764"/>
                  <a:ext cx="3600" cy="12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78" name="Google Shape;178;p16"/>
                <p:cNvCxnSpPr/>
                <p:nvPr/>
              </p:nvCxnSpPr>
              <p:spPr>
                <a:xfrm rot="10800000">
                  <a:off x="3379825" y="1728590"/>
                  <a:ext cx="3530" cy="12220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79" name="Google Shape;179;p16"/>
            <p:cNvGrpSpPr/>
            <p:nvPr/>
          </p:nvGrpSpPr>
          <p:grpSpPr>
            <a:xfrm>
              <a:off x="3500438" y="3173883"/>
              <a:ext cx="522287" cy="1831685"/>
              <a:chOff x="3500438" y="3173883"/>
              <a:chExt cx="522287" cy="1831685"/>
            </a:xfrm>
          </p:grpSpPr>
          <p:sp>
            <p:nvSpPr>
              <p:cNvPr id="180" name="Google Shape;180;p16"/>
              <p:cNvSpPr/>
              <p:nvPr/>
            </p:nvSpPr>
            <p:spPr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1" name="Google Shape;181;p16"/>
              <p:cNvCxnSpPr/>
              <p:nvPr/>
            </p:nvCxnSpPr>
            <p:spPr>
              <a:xfrm flipH="1">
                <a:off x="4019802" y="3321497"/>
                <a:ext cx="1588" cy="15364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router_top.png" id="182" name="Google Shape;182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3" name="Google Shape;183;p16"/>
              <p:cNvGrpSpPr/>
              <p:nvPr/>
            </p:nvGrpSpPr>
            <p:grpSpPr>
              <a:xfrm>
                <a:off x="3511845" y="4783352"/>
                <a:ext cx="507957" cy="222216"/>
                <a:chOff x="4129087" y="3606297"/>
                <a:chExt cx="568256" cy="339233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87" name="Google Shape;187;p16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8" name="Google Shape;188;p16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89" name="Google Shape;189;p16"/>
              <p:cNvSpPr/>
              <p:nvPr/>
            </p:nvSpPr>
            <p:spPr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0" name="Google Shape;190;p16"/>
              <p:cNvCxnSpPr>
                <a:stCxn id="191" idx="2"/>
              </p:cNvCxnSpPr>
              <p:nvPr/>
            </p:nvCxnSpPr>
            <p:spPr>
              <a:xfrm flipH="1">
                <a:off x="3507045" y="3262769"/>
                <a:ext cx="4800" cy="168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92" name="Google Shape;192;p16"/>
              <p:cNvGrpSpPr/>
              <p:nvPr/>
            </p:nvGrpSpPr>
            <p:grpSpPr>
              <a:xfrm>
                <a:off x="3511845" y="3173883"/>
                <a:ext cx="503196" cy="242848"/>
                <a:chOff x="2185178" y="1574269"/>
                <a:chExt cx="1198011" cy="430447"/>
              </a:xfrm>
            </p:grpSpPr>
            <p:sp>
              <p:nvSpPr>
                <p:cNvPr id="193" name="Google Shape;193;p16"/>
                <p:cNvSpPr/>
                <p:nvPr/>
              </p:nvSpPr>
              <p:spPr>
                <a:xfrm flipH="1" rot="10800000">
                  <a:off x="2188958" y="1689617"/>
                  <a:ext cx="1194231" cy="3150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4" name="Google Shape;194;p16"/>
                <p:cNvSpPr/>
                <p:nvPr/>
              </p:nvSpPr>
              <p:spPr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 flipH="1" rot="10800000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5" name="Google Shape;195;p16"/>
                <p:cNvSpPr/>
                <p:nvPr/>
              </p:nvSpPr>
              <p:spPr>
                <a:xfrm>
                  <a:off x="2491295" y="1669924"/>
                  <a:ext cx="581999" cy="157549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6" name="Google Shape;196;p16"/>
                <p:cNvSpPr/>
                <p:nvPr/>
              </p:nvSpPr>
              <p:spPr>
                <a:xfrm>
                  <a:off x="2430828" y="1630537"/>
                  <a:ext cx="702933" cy="10972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6"/>
                <p:cNvSpPr/>
                <p:nvPr/>
              </p:nvSpPr>
              <p:spPr>
                <a:xfrm>
                  <a:off x="2891892" y="1723378"/>
                  <a:ext cx="260764" cy="95655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6"/>
                <p:cNvSpPr/>
                <p:nvPr/>
              </p:nvSpPr>
              <p:spPr>
                <a:xfrm>
                  <a:off x="2419489" y="1726192"/>
                  <a:ext cx="253208" cy="92841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9" name="Google Shape;199;p16"/>
                <p:cNvCxnSpPr>
                  <a:endCxn id="191" idx="2"/>
                </p:cNvCxnSpPr>
                <p:nvPr/>
              </p:nvCxnSpPr>
              <p:spPr>
                <a:xfrm rot="10800000">
                  <a:off x="2185178" y="1731819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00" name="Google Shape;200;p16"/>
                <p:cNvCxnSpPr/>
                <p:nvPr/>
              </p:nvCxnSpPr>
              <p:spPr>
                <a:xfrm rot="10800000">
                  <a:off x="3379409" y="1729005"/>
                  <a:ext cx="3780" cy="12097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01" name="Google Shape;201;p16"/>
            <p:cNvGrpSpPr/>
            <p:nvPr/>
          </p:nvGrpSpPr>
          <p:grpSpPr>
            <a:xfrm>
              <a:off x="4299179" y="2486604"/>
              <a:ext cx="528594" cy="2517375"/>
              <a:chOff x="4299179" y="2486604"/>
              <a:chExt cx="528594" cy="2517375"/>
            </a:xfrm>
          </p:grpSpPr>
          <p:sp>
            <p:nvSpPr>
              <p:cNvPr id="202" name="Google Shape;202;p16"/>
              <p:cNvSpPr/>
              <p:nvPr/>
            </p:nvSpPr>
            <p:spPr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03" name="Google Shape;203;p16"/>
              <p:cNvCxnSpPr/>
              <p:nvPr/>
            </p:nvCxnSpPr>
            <p:spPr>
              <a:xfrm>
                <a:off x="4821424" y="2642154"/>
                <a:ext cx="6349" cy="2214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04" name="Google Shape;204;p16"/>
              <p:cNvGrpSpPr/>
              <p:nvPr/>
            </p:nvGrpSpPr>
            <p:grpSpPr>
              <a:xfrm>
                <a:off x="4319815" y="4781764"/>
                <a:ext cx="507958" cy="222216"/>
                <a:chOff x="4129012" y="3606230"/>
                <a:chExt cx="568256" cy="339300"/>
              </a:xfrm>
            </p:grpSpPr>
            <p:sp>
              <p:nvSpPr>
                <p:cNvPr id="205" name="Google Shape;205;p16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6" name="Google Shape;206;p16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08" name="Google Shape;208;p16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9" name="Google Shape;209;p16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10" name="Google Shape;210;p16"/>
              <p:cNvSpPr/>
              <p:nvPr/>
            </p:nvSpPr>
            <p:spPr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1" name="Google Shape;211;p16"/>
              <p:cNvCxnSpPr>
                <a:stCxn id="212" idx="2"/>
              </p:cNvCxnSpPr>
              <p:nvPr/>
            </p:nvCxnSpPr>
            <p:spPr>
              <a:xfrm>
                <a:off x="4300767" y="2640567"/>
                <a:ext cx="14400" cy="230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3" name="Google Shape;213;p16"/>
              <p:cNvGrpSpPr/>
              <p:nvPr/>
            </p:nvGrpSpPr>
            <p:grpSpPr>
              <a:xfrm>
                <a:off x="4299179" y="2486604"/>
                <a:ext cx="504783" cy="242849"/>
                <a:chOff x="2183224" y="1574808"/>
                <a:chExt cx="1200054" cy="430149"/>
              </a:xfrm>
            </p:grpSpPr>
            <p:sp>
              <p:nvSpPr>
                <p:cNvPr id="212" name="Google Shape;212;p16"/>
                <p:cNvSpPr/>
                <p:nvPr/>
              </p:nvSpPr>
              <p:spPr>
                <a:xfrm flipH="1" rot="10800000">
                  <a:off x="2186998" y="1690077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 flipH="1" rot="10800000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6" name="Google Shape;216;p16"/>
                <p:cNvSpPr/>
                <p:nvPr/>
              </p:nvSpPr>
              <p:spPr>
                <a:xfrm>
                  <a:off x="2488899" y="1670396"/>
                  <a:ext cx="584931" cy="1574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7" name="Google Shape;217;p16"/>
                <p:cNvSpPr/>
                <p:nvPr/>
              </p:nvSpPr>
              <p:spPr>
                <a:xfrm>
                  <a:off x="2428519" y="1631037"/>
                  <a:ext cx="705691" cy="1096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6"/>
                <p:cNvSpPr/>
                <p:nvPr/>
              </p:nvSpPr>
              <p:spPr>
                <a:xfrm>
                  <a:off x="2892690" y="1723814"/>
                  <a:ext cx="256615" cy="9558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6"/>
                <p:cNvSpPr/>
                <p:nvPr/>
              </p:nvSpPr>
              <p:spPr>
                <a:xfrm>
                  <a:off x="2417196" y="1726625"/>
                  <a:ext cx="252843" cy="9277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20" name="Google Shape;220;p16"/>
                <p:cNvCxnSpPr>
                  <a:endCxn id="215" idx="2"/>
                </p:cNvCxnSpPr>
                <p:nvPr/>
              </p:nvCxnSpPr>
              <p:spPr>
                <a:xfrm rot="10800000">
                  <a:off x="2183224" y="1732248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21" name="Google Shape;221;p16"/>
                <p:cNvCxnSpPr/>
                <p:nvPr/>
              </p:nvCxnSpPr>
              <p:spPr>
                <a:xfrm rot="10800000">
                  <a:off x="3379505" y="1729437"/>
                  <a:ext cx="3773" cy="12089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22" name="Google Shape;222;p16"/>
            <p:cNvGrpSpPr/>
            <p:nvPr/>
          </p:nvGrpSpPr>
          <p:grpSpPr>
            <a:xfrm>
              <a:off x="5491163" y="3178644"/>
              <a:ext cx="522287" cy="1825335"/>
              <a:chOff x="5491163" y="3178644"/>
              <a:chExt cx="522287" cy="1825335"/>
            </a:xfrm>
          </p:grpSpPr>
          <p:sp>
            <p:nvSpPr>
              <p:cNvPr id="223" name="Google Shape;223;p16"/>
              <p:cNvSpPr/>
              <p:nvPr/>
            </p:nvSpPr>
            <p:spPr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100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4" name="Google Shape;224;p16"/>
              <p:cNvCxnSpPr>
                <a:stCxn id="225" idx="6"/>
              </p:cNvCxnSpPr>
              <p:nvPr/>
            </p:nvCxnSpPr>
            <p:spPr>
              <a:xfrm>
                <a:off x="6004010" y="3267530"/>
                <a:ext cx="6300" cy="158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router_top.png" id="226" name="Google Shape;226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7" name="Google Shape;227;p16"/>
              <p:cNvGrpSpPr/>
              <p:nvPr/>
            </p:nvGrpSpPr>
            <p:grpSpPr>
              <a:xfrm>
                <a:off x="5502403" y="4781764"/>
                <a:ext cx="507957" cy="222216"/>
                <a:chOff x="4128900" y="3606230"/>
                <a:chExt cx="568256" cy="339300"/>
              </a:xfrm>
            </p:grpSpPr>
            <p:sp>
              <p:nvSpPr>
                <p:cNvPr id="228" name="Google Shape;228;p16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9" name="Google Shape;229;p16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0" name="Google Shape;230;p16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31" name="Google Shape;231;p16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6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33" name="Google Shape;233;p16"/>
              <p:cNvSpPr/>
              <p:nvPr/>
            </p:nvSpPr>
            <p:spPr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34" name="Google Shape;234;p16"/>
              <p:cNvCxnSpPr>
                <a:stCxn id="226" idx="1"/>
              </p:cNvCxnSpPr>
              <p:nvPr/>
            </p:nvCxnSpPr>
            <p:spPr>
              <a:xfrm>
                <a:off x="5491163" y="3316941"/>
                <a:ext cx="6300" cy="1633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5" name="Google Shape;235;p16"/>
              <p:cNvGrpSpPr/>
              <p:nvPr/>
            </p:nvGrpSpPr>
            <p:grpSpPr>
              <a:xfrm>
                <a:off x="5500816" y="3178644"/>
                <a:ext cx="504782" cy="242849"/>
                <a:chOff x="2183606" y="1573485"/>
                <a:chExt cx="1200052" cy="430149"/>
              </a:xfrm>
            </p:grpSpPr>
            <p:sp>
              <p:nvSpPr>
                <p:cNvPr id="236" name="Google Shape;236;p16"/>
                <p:cNvSpPr/>
                <p:nvPr/>
              </p:nvSpPr>
              <p:spPr>
                <a:xfrm flipH="1" rot="10800000">
                  <a:off x="2187379" y="1688754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5" name="Google Shape;225;p16"/>
                <p:cNvSpPr/>
                <p:nvPr/>
              </p:nvSpPr>
              <p:spPr>
                <a:xfrm flipH="1" rot="10800000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>
                  <a:off x="2489279" y="1669074"/>
                  <a:ext cx="584932" cy="1574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>
                  <a:off x="2428899" y="1629714"/>
                  <a:ext cx="705692" cy="1096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16"/>
                <p:cNvSpPr/>
                <p:nvPr/>
              </p:nvSpPr>
              <p:spPr>
                <a:xfrm>
                  <a:off x="2893071" y="1722492"/>
                  <a:ext cx="256615" cy="9558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6"/>
                <p:cNvSpPr/>
                <p:nvPr/>
              </p:nvSpPr>
              <p:spPr>
                <a:xfrm>
                  <a:off x="2417579" y="1725302"/>
                  <a:ext cx="252840" cy="9277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" name="Google Shape;242;p16"/>
                <p:cNvCxnSpPr>
                  <a:endCxn id="225" idx="2"/>
                </p:cNvCxnSpPr>
                <p:nvPr/>
              </p:nvCxnSpPr>
              <p:spPr>
                <a:xfrm rot="10800000">
                  <a:off x="2183606" y="1730925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43" name="Google Shape;243;p16"/>
                <p:cNvCxnSpPr/>
                <p:nvPr/>
              </p:nvCxnSpPr>
              <p:spPr>
                <a:xfrm rot="10800000">
                  <a:off x="3379883" y="1728114"/>
                  <a:ext cx="3775" cy="12089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44" name="Google Shape;244;p16"/>
            <p:cNvGrpSpPr/>
            <p:nvPr/>
          </p:nvGrpSpPr>
          <p:grpSpPr>
            <a:xfrm>
              <a:off x="6472285" y="2648504"/>
              <a:ext cx="522243" cy="2353889"/>
              <a:chOff x="6472285" y="2648504"/>
              <a:chExt cx="522243" cy="2353889"/>
            </a:xfrm>
          </p:grpSpPr>
          <p:sp>
            <p:nvSpPr>
              <p:cNvPr id="245" name="Google Shape;245;p16"/>
              <p:cNvSpPr/>
              <p:nvPr/>
            </p:nvSpPr>
            <p:spPr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6" name="Google Shape;246;p16"/>
              <p:cNvCxnSpPr/>
              <p:nvPr/>
            </p:nvCxnSpPr>
            <p:spPr>
              <a:xfrm>
                <a:off x="6994528" y="2846910"/>
                <a:ext cx="0" cy="19983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47" name="Google Shape;247;p16"/>
              <p:cNvGrpSpPr/>
              <p:nvPr/>
            </p:nvGrpSpPr>
            <p:grpSpPr>
              <a:xfrm>
                <a:off x="6486571" y="4765893"/>
                <a:ext cx="507957" cy="236499"/>
                <a:chOff x="4128808" y="3606294"/>
                <a:chExt cx="568256" cy="339218"/>
              </a:xfrm>
            </p:grpSpPr>
            <p:sp>
              <p:nvSpPr>
                <p:cNvPr id="248" name="Google Shape;248;p16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9" name="Google Shape;249;p16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0" name="Google Shape;250;p16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51" name="Google Shape;251;p16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2" name="Google Shape;252;p16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53" name="Google Shape;253;p16"/>
              <p:cNvSpPr/>
              <p:nvPr/>
            </p:nvSpPr>
            <p:spPr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4" name="Google Shape;254;p16"/>
              <p:cNvCxnSpPr/>
              <p:nvPr/>
            </p:nvCxnSpPr>
            <p:spPr>
              <a:xfrm>
                <a:off x="6472285" y="2818340"/>
                <a:ext cx="9524" cy="21269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55" name="Google Shape;255;p16"/>
              <p:cNvGrpSpPr/>
              <p:nvPr/>
            </p:nvGrpSpPr>
            <p:grpSpPr>
              <a:xfrm>
                <a:off x="6478635" y="2648504"/>
                <a:ext cx="504782" cy="242849"/>
                <a:chOff x="2184464" y="1575651"/>
                <a:chExt cx="1200052" cy="430151"/>
              </a:xfrm>
            </p:grpSpPr>
            <p:sp>
              <p:nvSpPr>
                <p:cNvPr id="256" name="Google Shape;256;p16"/>
                <p:cNvSpPr/>
                <p:nvPr/>
              </p:nvSpPr>
              <p:spPr>
                <a:xfrm flipH="1" rot="10800000">
                  <a:off x="2188237" y="1690921"/>
                  <a:ext cx="1196279" cy="314881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7" name="Google Shape;257;p16"/>
                <p:cNvSpPr/>
                <p:nvPr/>
              </p:nvSpPr>
              <p:spPr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8" name="Google Shape;258;p16"/>
                <p:cNvSpPr/>
                <p:nvPr/>
              </p:nvSpPr>
              <p:spPr>
                <a:xfrm flipH="1" rot="10800000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9" name="Google Shape;259;p16"/>
                <p:cNvSpPr/>
                <p:nvPr/>
              </p:nvSpPr>
              <p:spPr>
                <a:xfrm>
                  <a:off x="2490137" y="1671240"/>
                  <a:ext cx="584932" cy="1574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0" name="Google Shape;260;p16"/>
                <p:cNvSpPr/>
                <p:nvPr/>
              </p:nvSpPr>
              <p:spPr>
                <a:xfrm>
                  <a:off x="2429757" y="1631880"/>
                  <a:ext cx="705692" cy="109647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6"/>
                <p:cNvSpPr/>
                <p:nvPr/>
              </p:nvSpPr>
              <p:spPr>
                <a:xfrm>
                  <a:off x="2893929" y="1724658"/>
                  <a:ext cx="256615" cy="95589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2418437" y="1727469"/>
                  <a:ext cx="252840" cy="9277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3" name="Google Shape;263;p16"/>
                <p:cNvCxnSpPr>
                  <a:endCxn id="258" idx="2"/>
                </p:cNvCxnSpPr>
                <p:nvPr/>
              </p:nvCxnSpPr>
              <p:spPr>
                <a:xfrm rot="10800000">
                  <a:off x="2184464" y="1733092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64" name="Google Shape;264;p16"/>
                <p:cNvCxnSpPr/>
                <p:nvPr/>
              </p:nvCxnSpPr>
              <p:spPr>
                <a:xfrm rot="10800000">
                  <a:off x="3380741" y="1730281"/>
                  <a:ext cx="3775" cy="12089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265" name="Google Shape;265;p16"/>
          <p:cNvGrpSpPr/>
          <p:nvPr/>
        </p:nvGrpSpPr>
        <p:grpSpPr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266" name="Google Shape;266;p16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</a:t>
              </a:r>
              <a:endParaRPr/>
            </a:p>
            <a:p>
              <a:pPr indent="0" lvl="0" marL="0" marR="0" rtl="0" algn="ctr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  <p:cxnSp>
          <p:nvCxnSpPr>
            <p:cNvPr id="268" name="Google Shape;268;p16"/>
            <p:cNvCxnSpPr/>
            <p:nvPr/>
          </p:nvCxnSpPr>
          <p:spPr>
            <a:xfrm flipH="1" rot="10800000">
              <a:off x="2833815" y="807352"/>
              <a:ext cx="1517968" cy="214291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69" name="Google Shape;269;p16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70" name="Google Shape;270;p1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71" name="Google Shape;271;p16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72" name="Google Shape;272;p16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76" name="Google Shape;276;p16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77" name="Google Shape;277;p16"/>
            <p:cNvCxnSpPr>
              <a:endCxn id="272" idx="2"/>
            </p:cNvCxnSpPr>
            <p:nvPr/>
          </p:nvCxnSpPr>
          <p:spPr>
            <a:xfrm flipH="1" rot="10800000">
              <a:off x="3997770" y="985135"/>
              <a:ext cx="2561100" cy="469800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78" name="Google Shape;278;p16"/>
            <p:cNvCxnSpPr/>
            <p:nvPr/>
          </p:nvCxnSpPr>
          <p:spPr>
            <a:xfrm>
              <a:off x="3991345" y="1508959"/>
              <a:ext cx="1581481" cy="0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79" name="Google Shape;279;p16"/>
            <p:cNvCxnSpPr/>
            <p:nvPr/>
          </p:nvCxnSpPr>
          <p:spPr>
            <a:xfrm flipH="1" rot="10800000">
              <a:off x="5996777" y="1083550"/>
              <a:ext cx="751044" cy="396836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280" name="Google Shape;280;p16"/>
          <p:cNvGrpSpPr/>
          <p:nvPr/>
        </p:nvGrpSpPr>
        <p:grpSpPr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281" name="Google Shape;281;p16"/>
            <p:cNvSpPr txBox="1"/>
            <p:nvPr/>
          </p:nvSpPr>
          <p:spPr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sp>
          <p:nvSpPr>
            <p:cNvPr id="282" name="Google Shape;282;p16"/>
            <p:cNvSpPr txBox="1"/>
            <p:nvPr/>
          </p:nvSpPr>
          <p:spPr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cxnSp>
          <p:nvCxnSpPr>
            <p:cNvPr id="283" name="Google Shape;283;p16"/>
            <p:cNvCxnSpPr/>
            <p:nvPr/>
          </p:nvCxnSpPr>
          <p:spPr>
            <a:xfrm>
              <a:off x="1557338" y="3613150"/>
              <a:ext cx="62071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84" name="Google Shape;284;p16"/>
          <p:cNvGrpSpPr/>
          <p:nvPr/>
        </p:nvGrpSpPr>
        <p:grpSpPr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descr="fig42_table.pdf" id="285" name="Google Shape;28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746102" y="4471477"/>
              <a:ext cx="966463" cy="966962"/>
            </a:xfrm>
            <a:prstGeom prst="rect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86" name="Google Shape;286;p16"/>
            <p:cNvGrpSpPr/>
            <p:nvPr/>
          </p:nvGrpSpPr>
          <p:grpSpPr>
            <a:xfrm>
              <a:off x="-3025207" y="5228700"/>
              <a:ext cx="3405278" cy="363530"/>
              <a:chOff x="-3025207" y="5228700"/>
              <a:chExt cx="3405278" cy="363530"/>
            </a:xfrm>
          </p:grpSpPr>
          <p:grpSp>
            <p:nvGrpSpPr>
              <p:cNvPr id="287" name="Google Shape;287;p16"/>
              <p:cNvGrpSpPr/>
              <p:nvPr/>
            </p:nvGrpSpPr>
            <p:grpSpPr>
              <a:xfrm>
                <a:off x="-3025207" y="5258861"/>
                <a:ext cx="430224" cy="333369"/>
                <a:chOff x="2931721" y="3908607"/>
                <a:chExt cx="430314" cy="333310"/>
              </a:xfrm>
            </p:grpSpPr>
            <p:sp>
              <p:nvSpPr>
                <p:cNvPr id="288" name="Google Shape;288;p16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89" name="Google Shape;289;p16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6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16"/>
                <p:cNvCxnSpPr>
                  <a:stCxn id="288" idx="2"/>
                </p:cNvCxnSpPr>
                <p:nvPr/>
              </p:nvCxnSpPr>
              <p:spPr>
                <a:xfrm rot="10800000">
                  <a:off x="3147760" y="4003717"/>
                  <a:ext cx="1500" cy="23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92" name="Google Shape;292;p16"/>
              <p:cNvGrpSpPr/>
              <p:nvPr/>
            </p:nvGrpSpPr>
            <p:grpSpPr>
              <a:xfrm>
                <a:off x="-2217148" y="5257274"/>
                <a:ext cx="430223" cy="333369"/>
                <a:chOff x="2931743" y="3908513"/>
                <a:chExt cx="430312" cy="333376"/>
              </a:xfrm>
            </p:grpSpPr>
            <p:sp>
              <p:nvSpPr>
                <p:cNvPr id="293" name="Google Shape;293;p16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4" name="Google Shape;294;p16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5" name="Google Shape;295;p16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6" name="Google Shape;296;p16"/>
                <p:cNvCxnSpPr>
                  <a:stCxn id="293" idx="2"/>
                </p:cNvCxnSpPr>
                <p:nvPr/>
              </p:nvCxnSpPr>
              <p:spPr>
                <a:xfrm rot="10800000">
                  <a:off x="3147781" y="4003689"/>
                  <a:ext cx="1500" cy="23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97" name="Google Shape;297;p16"/>
              <p:cNvGrpSpPr/>
              <p:nvPr/>
            </p:nvGrpSpPr>
            <p:grpSpPr>
              <a:xfrm>
                <a:off x="-1034429" y="5257274"/>
                <a:ext cx="430224" cy="333369"/>
                <a:chOff x="2931774" y="3908513"/>
                <a:chExt cx="430314" cy="333376"/>
              </a:xfrm>
            </p:grpSpPr>
            <p:sp>
              <p:nvSpPr>
                <p:cNvPr id="298" name="Google Shape;298;p16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9" name="Google Shape;299;p16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0" name="Google Shape;300;p16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" name="Google Shape;301;p16"/>
                <p:cNvCxnSpPr>
                  <a:stCxn id="298" idx="2"/>
                </p:cNvCxnSpPr>
                <p:nvPr/>
              </p:nvCxnSpPr>
              <p:spPr>
                <a:xfrm rot="10800000">
                  <a:off x="3147813" y="4003689"/>
                  <a:ext cx="1500" cy="23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02" name="Google Shape;302;p16"/>
              <p:cNvGrpSpPr/>
              <p:nvPr/>
            </p:nvGrpSpPr>
            <p:grpSpPr>
              <a:xfrm>
                <a:off x="-50153" y="5228700"/>
                <a:ext cx="430224" cy="350830"/>
                <a:chOff x="2931800" y="3912336"/>
                <a:chExt cx="430314" cy="329569"/>
              </a:xfrm>
            </p:grpSpPr>
            <p:sp>
              <p:nvSpPr>
                <p:cNvPr id="303" name="Google Shape;303;p16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04" name="Google Shape;304;p1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6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6" name="Google Shape;306;p16"/>
                <p:cNvCxnSpPr>
                  <a:stCxn id="303" idx="2"/>
                </p:cNvCxnSpPr>
                <p:nvPr/>
              </p:nvCxnSpPr>
              <p:spPr>
                <a:xfrm rot="10800000">
                  <a:off x="3147839" y="4003405"/>
                  <a:ext cx="1500" cy="23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307" name="Google Shape;307;p16"/>
          <p:cNvGrpSpPr/>
          <p:nvPr/>
        </p:nvGrpSpPr>
        <p:grpSpPr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308" name="Google Shape;308;p16"/>
            <p:cNvCxnSpPr/>
            <p:nvPr/>
          </p:nvCxnSpPr>
          <p:spPr>
            <a:xfrm>
              <a:off x="-4267279" y="4047450"/>
              <a:ext cx="0" cy="422418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9" name="Google Shape;309;p16"/>
            <p:cNvCxnSpPr/>
            <p:nvPr/>
          </p:nvCxnSpPr>
          <p:spPr>
            <a:xfrm>
              <a:off x="-2808366" y="4361882"/>
              <a:ext cx="0" cy="87183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310" name="Google Shape;310;p16"/>
            <p:cNvCxnSpPr/>
            <p:nvPr/>
          </p:nvCxnSpPr>
          <p:spPr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311" name="Google Shape;311;p16"/>
            <p:cNvCxnSpPr/>
            <p:nvPr/>
          </p:nvCxnSpPr>
          <p:spPr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312" name="Google Shape;312;p16"/>
            <p:cNvCxnSpPr/>
            <p:nvPr/>
          </p:nvCxnSpPr>
          <p:spPr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313" name="Google Shape;313;p16"/>
          <p:cNvCxnSpPr/>
          <p:nvPr/>
        </p:nvCxnSpPr>
        <p:spPr>
          <a:xfrm flipH="1">
            <a:off x="2872960" y="5842070"/>
            <a:ext cx="15081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16"/>
          <p:cNvSpPr txBox="1"/>
          <p:nvPr/>
        </p:nvSpPr>
        <p:spPr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316" name="Google Shape;316;p16"/>
          <p:cNvGrpSpPr/>
          <p:nvPr/>
        </p:nvGrpSpPr>
        <p:grpSpPr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317" name="Google Shape;317;p16"/>
            <p:cNvSpPr/>
            <p:nvPr/>
          </p:nvSpPr>
          <p:spPr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16"/>
            <p:cNvCxnSpPr/>
            <p:nvPr/>
          </p:nvCxnSpPr>
          <p:spPr>
            <a:xfrm>
              <a:off x="-2933828" y="3101502"/>
              <a:ext cx="471543" cy="0"/>
            </a:xfrm>
            <a:prstGeom prst="straightConnector1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9" name="Google Shape;319;p16"/>
            <p:cNvSpPr/>
            <p:nvPr/>
          </p:nvSpPr>
          <p:spPr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 txBox="1"/>
            <p:nvPr/>
          </p:nvSpPr>
          <p:spPr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</p:txBody>
        </p:sp>
        <p:cxnSp>
          <p:nvCxnSpPr>
            <p:cNvPr id="321" name="Google Shape;321;p16"/>
            <p:cNvCxnSpPr/>
            <p:nvPr/>
          </p:nvCxnSpPr>
          <p:spPr>
            <a:xfrm>
              <a:off x="-3621642" y="2717403"/>
              <a:ext cx="405953" cy="300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2" name="Google Shape;322;p16"/>
          <p:cNvSpPr/>
          <p:nvPr/>
        </p:nvSpPr>
        <p:spPr>
          <a:xfrm>
            <a:off x="4084223" y="5708720"/>
            <a:ext cx="982662" cy="233362"/>
          </a:xfrm>
          <a:custGeom>
            <a:rect b="b" l="l" r="r" t="t"/>
            <a:pathLst>
              <a:path extrusionOk="0" h="167" w="554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cap="flat" cmpd="sng" w="5715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6"/>
          <p:cNvGrpSpPr/>
          <p:nvPr/>
        </p:nvGrpSpPr>
        <p:grpSpPr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324" name="Google Shape;324;p16"/>
            <p:cNvSpPr/>
            <p:nvPr/>
          </p:nvSpPr>
          <p:spPr>
            <a:xfrm flipH="1" rot="10800000">
              <a:off x="1874448" y="1694641"/>
              <a:ext cx="1125200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 flipH="1" rot="10800000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159710" y="1673339"/>
              <a:ext cx="548337" cy="160944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102657" y="1633104"/>
              <a:ext cx="662442" cy="111240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536889" y="1727776"/>
              <a:ext cx="244059" cy="97039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089979" y="1730143"/>
              <a:ext cx="240888" cy="97040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16"/>
            <p:cNvCxnSpPr>
              <a:endCxn id="326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332" name="Google Shape;332;p16"/>
            <p:cNvCxnSpPr/>
            <p:nvPr/>
          </p:nvCxnSpPr>
          <p:spPr>
            <a:xfrm rot="10800000">
              <a:off x="2996479" y="1734876"/>
              <a:ext cx="3169" cy="1230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333" name="Google Shape;333;p16"/>
          <p:cNvSpPr txBox="1"/>
          <p:nvPr/>
        </p:nvSpPr>
        <p:spPr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arriving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header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35" name="Google Shape;335;p1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6" name="Shape 5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" name="Google Shape;5387;p61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5388" name="Google Shape;5388;p6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89" name="Google Shape;5389;p61"/>
          <p:cNvCxnSpPr>
            <a:stCxn id="5390" idx="2"/>
            <a:endCxn id="5390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91" name="Google Shape;5391;p61"/>
          <p:cNvCxnSpPr>
            <a:stCxn id="5390" idx="1"/>
            <a:endCxn id="5390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0" name="Google Shape;5390;p61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2" name="Google Shape;5392;p61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93" name="Google Shape;5393;p61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5394" name="Google Shape;5394;p61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395" name="Google Shape;5395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396" name="Google Shape;5396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397" name="Google Shape;5397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8" name="Google Shape;5398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99" name="Google Shape;5399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0" name="Google Shape;5400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01" name="Google Shape;5401;p61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402" name="Google Shape;5402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3" name="Google Shape;5403;p61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04" name="Google Shape;5404;p61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405" name="Google Shape;5405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06" name="Google Shape;5406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07" name="Google Shape;5407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08" name="Google Shape;5408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09" name="Google Shape;5409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0" name="Google Shape;5410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11" name="Google Shape;5411;p61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412" name="Google Shape;5412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3" name="Google Shape;5413;p61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14" name="Google Shape;5414;p61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415" name="Google Shape;5415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16" name="Google Shape;5416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17" name="Google Shape;5417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18" name="Google Shape;5418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19" name="Google Shape;5419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0" name="Google Shape;5420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21" name="Google Shape;5421;p61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5422" name="Google Shape;5422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3" name="Google Shape;5423;p61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24" name="Google Shape;5424;p61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25" name="Google Shape;5425;p61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26" name="Google Shape;5426;p61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27" name="Google Shape;5427;p61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28" name="Google Shape;5428;p61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29" name="Google Shape;5429;p61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30" name="Google Shape;5430;p6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31" name="Google Shape;5431;p61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432" name="Google Shape;5432;p61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33" name="Google Shape;5433;p61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34" name="Google Shape;5434;p61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5435" name="Google Shape;5435;p61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5436" name="Google Shape;5436;p61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437" name="Google Shape;5437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38" name="Google Shape;5438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39" name="Google Shape;5439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40" name="Google Shape;5440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41" name="Google Shape;5441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2" name="Google Shape;5442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43" name="Google Shape;5443;p61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444" name="Google Shape;5444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5" name="Google Shape;5445;p61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46" name="Google Shape;5446;p61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447" name="Google Shape;5447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48" name="Google Shape;5448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49" name="Google Shape;5449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50" name="Google Shape;5450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51" name="Google Shape;5451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2" name="Google Shape;5452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53" name="Google Shape;5453;p61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454" name="Google Shape;5454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5" name="Google Shape;5455;p61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56" name="Google Shape;5456;p61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457" name="Google Shape;5457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58" name="Google Shape;5458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59" name="Google Shape;5459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60" name="Google Shape;5460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61" name="Google Shape;5461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2" name="Google Shape;5462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3" name="Google Shape;5463;p61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5464" name="Google Shape;5464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5" name="Google Shape;5465;p61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466" name="Google Shape;5466;p61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5467" name="Google Shape;5467;p61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468" name="Google Shape;5468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69" name="Google Shape;5469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70" name="Google Shape;5470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71" name="Google Shape;5471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72" name="Google Shape;5472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3" name="Google Shape;5473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74" name="Google Shape;5474;p61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475" name="Google Shape;5475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6" name="Google Shape;5476;p61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77" name="Google Shape;5477;p61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478" name="Google Shape;5478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79" name="Google Shape;5479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80" name="Google Shape;5480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81" name="Google Shape;5481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82" name="Google Shape;5482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3" name="Google Shape;5483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84" name="Google Shape;5484;p61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485" name="Google Shape;5485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6" name="Google Shape;5486;p61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87" name="Google Shape;5487;p61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488" name="Google Shape;5488;p61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489" name="Google Shape;5489;p61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90" name="Google Shape;5490;p61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91" name="Google Shape;5491;p61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92" name="Google Shape;5492;p61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3" name="Google Shape;5493;p61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94" name="Google Shape;5494;p61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5495" name="Google Shape;5495;p6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6" name="Google Shape;5496;p61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97" name="Google Shape;5497;p61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/>
          </a:p>
        </p:txBody>
      </p:sp>
      <p:grpSp>
        <p:nvGrpSpPr>
          <p:cNvPr id="5498" name="Google Shape;5498;p61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5499" name="Google Shape;5499;p61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/>
            </a:p>
          </p:txBody>
        </p:sp>
        <p:grpSp>
          <p:nvGrpSpPr>
            <p:cNvPr id="5500" name="Google Shape;5500;p61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5501" name="Google Shape;5501;p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502" name="Google Shape;5502;p61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3" name="Google Shape;5503;p61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4" name="Google Shape;5504;p61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5" name="Google Shape;5505;p61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6" name="Google Shape;5506;p61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7" name="Google Shape;5507;p61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8" name="Google Shape;5508;p61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9" name="Google Shape;5509;p61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0" name="Google Shape;5510;p61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1" name="Google Shape;5511;p6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2" name="Google Shape;5512;p61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3" name="Google Shape;5513;p61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514" name="Google Shape;5514;p61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15" name="Google Shape;5515;p61"/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5516" name="Google Shape;5516;p61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5517" name="Google Shape;5517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8" name="Google Shape;5518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19" name="Google Shape;5519;p61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5520" name="Google Shape;5520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1" name="Google Shape;5521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22" name="Google Shape;5522;p61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5523" name="Google Shape;5523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4" name="Google Shape;5524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25" name="Google Shape;5525;p61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5526" name="Google Shape;5526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7" name="Google Shape;5527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28" name="Google Shape;5528;p61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5529" name="Google Shape;5529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0" name="Google Shape;5530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31" name="Google Shape;5531;p61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5532" name="Google Shape;5532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3" name="Google Shape;5533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34" name="Google Shape;5534;p61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5535" name="Google Shape;5535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6" name="Google Shape;5536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37" name="Google Shape;5537;p61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5538" name="Google Shape;5538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9" name="Google Shape;5539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  <p:grpSp>
          <p:nvGrpSpPr>
            <p:cNvPr id="5540" name="Google Shape;5540;p61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5541" name="Google Shape;5541;p61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2" name="Google Shape;5542;p61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/>
              </a:p>
            </p:txBody>
          </p:sp>
        </p:grpSp>
      </p:grpSp>
      <p:cxnSp>
        <p:nvCxnSpPr>
          <p:cNvPr id="5543" name="Google Shape;5543;p61"/>
          <p:cNvCxnSpPr/>
          <p:nvPr/>
        </p:nvCxnSpPr>
        <p:spPr>
          <a:xfrm flipH="1">
            <a:off x="919556" y="2070953"/>
            <a:ext cx="240612" cy="12102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8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Google Shape;5549;p62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5550" name="Google Shape;5550;p6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51" name="Google Shape;5551;p62"/>
          <p:cNvCxnSpPr>
            <a:stCxn id="5552" idx="2"/>
            <a:endCxn id="5552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3" name="Google Shape;5553;p62"/>
          <p:cNvCxnSpPr>
            <a:stCxn id="5552" idx="1"/>
            <a:endCxn id="5552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2" name="Google Shape;5552;p62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4" name="Google Shape;5554;p62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5" name="Google Shape;5555;p62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5556" name="Google Shape;5556;p6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557" name="Google Shape;5557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558" name="Google Shape;5558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59" name="Google Shape;5559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60" name="Google Shape;5560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561" name="Google Shape;5561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2" name="Google Shape;5562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63" name="Google Shape;5563;p6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564" name="Google Shape;5564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5" name="Google Shape;5565;p6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6" name="Google Shape;5566;p6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567" name="Google Shape;5567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568" name="Google Shape;5568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69" name="Google Shape;5569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70" name="Google Shape;5570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571" name="Google Shape;5571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2" name="Google Shape;5572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73" name="Google Shape;5573;p6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574" name="Google Shape;5574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5" name="Google Shape;5575;p6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76" name="Google Shape;5576;p6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577" name="Google Shape;5577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578" name="Google Shape;5578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79" name="Google Shape;5579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0" name="Google Shape;5580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581" name="Google Shape;5581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2" name="Google Shape;5582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83" name="Google Shape;5583;p62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5584" name="Google Shape;5584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5" name="Google Shape;5585;p62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86" name="Google Shape;5586;p62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87" name="Google Shape;5587;p62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88" name="Google Shape;5588;p62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89" name="Google Shape;5589;p62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90" name="Google Shape;5590;p62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91" name="Google Shape;5591;p62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92" name="Google Shape;5592;p62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93" name="Google Shape;5593;p6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94" name="Google Shape;5594;p62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95" name="Google Shape;5595;p62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596" name="Google Shape;5596;p62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97" name="Google Shape;5597;p62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8" name="Google Shape;5598;p62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9" name="Google Shape;5599;p62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0" name="Google Shape;5600;p62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1" name="Google Shape;5601;p62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2" name="Google Shape;5602;p62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3" name="Google Shape;5603;p62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4" name="Google Shape;5604;p62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5" name="Google Shape;5605;p62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6" name="Google Shape;5606;p62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7" name="Google Shape;5607;p62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8" name="Google Shape;5608;p62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9" name="Google Shape;5609;p6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5610" name="Google Shape;5610;p6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611" name="Google Shape;5611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612" name="Google Shape;5612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13" name="Google Shape;5613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4" name="Google Shape;5614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15" name="Google Shape;5615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6" name="Google Shape;5616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17" name="Google Shape;5617;p6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618" name="Google Shape;5618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9" name="Google Shape;5619;p6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20" name="Google Shape;5620;p6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621" name="Google Shape;5621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622" name="Google Shape;5622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23" name="Google Shape;5623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24" name="Google Shape;5624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25" name="Google Shape;5625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6" name="Google Shape;5626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27" name="Google Shape;5627;p6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628" name="Google Shape;5628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9" name="Google Shape;5629;p6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30" name="Google Shape;5630;p6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631" name="Google Shape;5631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632" name="Google Shape;5632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33" name="Google Shape;5633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4" name="Google Shape;5634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35" name="Google Shape;5635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6" name="Google Shape;5636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37" name="Google Shape;5637;p62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5638" name="Google Shape;5638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9" name="Google Shape;5639;p62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640" name="Google Shape;5640;p62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5641" name="Google Shape;5641;p6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642" name="Google Shape;5642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643" name="Google Shape;5643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44" name="Google Shape;5644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45" name="Google Shape;5645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46" name="Google Shape;5646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7" name="Google Shape;5647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48" name="Google Shape;5648;p6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649" name="Google Shape;5649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0" name="Google Shape;5650;p6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51" name="Google Shape;5651;p6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652" name="Google Shape;5652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653" name="Google Shape;5653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54" name="Google Shape;5654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55" name="Google Shape;5655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56" name="Google Shape;5656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7" name="Google Shape;5657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58" name="Google Shape;5658;p6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659" name="Google Shape;5659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0" name="Google Shape;5660;p6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61" name="Google Shape;5661;p6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662" name="Google Shape;5662;p6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663" name="Google Shape;5663;p6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64" name="Google Shape;5664;p6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65" name="Google Shape;5665;p6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66" name="Google Shape;5666;p6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7" name="Google Shape;5667;p6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68" name="Google Shape;5668;p62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5669" name="Google Shape;5669;p6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0" name="Google Shape;5670;p62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671" name="Google Shape;5671;p62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2" name="Google Shape;5672;p62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3" name="Google Shape;5673;p62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4" name="Google Shape;5674;p62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5" name="Google Shape;5675;p62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6" name="Google Shape;5676;p62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7" name="Google Shape;5677;p62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8" name="Google Shape;5678;p62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9" name="Google Shape;5679;p62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0" name="Google Shape;5680;p62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1" name="Google Shape;5681;p62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/>
          </a:p>
        </p:txBody>
      </p:sp>
      <p:grpSp>
        <p:nvGrpSpPr>
          <p:cNvPr id="5682" name="Google Shape;5682;p62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5683" name="Google Shape;5683;p62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/>
            </a:p>
          </p:txBody>
        </p:sp>
        <p:grpSp>
          <p:nvGrpSpPr>
            <p:cNvPr id="5684" name="Google Shape;5684;p62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5685" name="Google Shape;5685;p62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86" name="Google Shape;5686;p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87" name="Google Shape;5687;p62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88" name="Google Shape;5688;p62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89" name="Google Shape;5689;p62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0" name="Google Shape;5690;p62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1" name="Google Shape;5691;p62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2" name="Google Shape;5692;p62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3" name="Google Shape;5693;p62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4" name="Google Shape;5694;p62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5" name="Google Shape;5695;p62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6" name="Google Shape;5696;p62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7" name="Google Shape;5697;p62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698" name="Google Shape;5698;p62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699" name="Google Shape;5699;p62"/>
          <p:cNvCxnSpPr/>
          <p:nvPr/>
        </p:nvCxnSpPr>
        <p:spPr>
          <a:xfrm flipH="1">
            <a:off x="919556" y="2070953"/>
            <a:ext cx="240612" cy="12102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4" name="Shape 5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5" name="Google Shape;5705;p63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5706" name="Google Shape;5706;p6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7" name="Google Shape;5707;p63"/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and so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next take a look at the iterative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nodes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2" name="Shape 5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3" name="Google Shape;5713;p64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5714" name="Google Shape;5714;p64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15" name="Google Shape;5715;p64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5716" name="Google Shape;5716;p64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17" name="Google Shape;5717;p64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5718" name="Google Shape;5718;p6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9" name="Google Shape;5719;p64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720" name="Google Shape;5720;p6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721" name="Google Shape;5721;p64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722" name="Google Shape;5722;p64"/>
          <p:cNvSpPr txBox="1"/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5723" name="Google Shape;5723;p6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24" name="Google Shape;5724;p64"/>
          <p:cNvCxnSpPr>
            <a:stCxn id="5725" idx="2"/>
            <a:endCxn id="5725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6" name="Google Shape;5726;p64"/>
          <p:cNvCxnSpPr>
            <a:stCxn id="5725" idx="1"/>
            <a:endCxn id="5725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25" name="Google Shape;5725;p64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7" name="Google Shape;5727;p64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8" name="Google Shape;5728;p64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5729" name="Google Shape;5729;p6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730" name="Google Shape;5730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731" name="Google Shape;5731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732" name="Google Shape;5732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33" name="Google Shape;5733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34" name="Google Shape;5734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5" name="Google Shape;5735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36" name="Google Shape;5736;p6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737" name="Google Shape;5737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8" name="Google Shape;5738;p6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39" name="Google Shape;5739;p6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740" name="Google Shape;5740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741" name="Google Shape;5741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742" name="Google Shape;5742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43" name="Google Shape;5743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44" name="Google Shape;5744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5" name="Google Shape;5745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46" name="Google Shape;5746;p6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747" name="Google Shape;5747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8" name="Google Shape;5748;p6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49" name="Google Shape;5749;p6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750" name="Google Shape;5750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751" name="Google Shape;5751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752" name="Google Shape;5752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53" name="Google Shape;5753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54" name="Google Shape;5754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5" name="Google Shape;5755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56" name="Google Shape;5756;p64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5757" name="Google Shape;5757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8" name="Google Shape;5758;p64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759" name="Google Shape;5759;p6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0" name="Google Shape;5760;p64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1" name="Google Shape;5761;p64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2" name="Google Shape;5762;p64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3" name="Google Shape;5763;p64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4" name="Google Shape;5764;p64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5" name="Google Shape;5765;p64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6" name="Google Shape;5766;p64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7" name="Google Shape;5767;p64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68" name="Google Shape;5768;p6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769" name="Google Shape;5769;p64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5770" name="Google Shape;5770;p64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5771" name="Google Shape;5771;p64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5772" name="Google Shape;5772;p64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5773" name="Google Shape;5773;p64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74" name="Google Shape;5774;p64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75" name="Google Shape;5775;p64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76" name="Google Shape;5776;p64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77" name="Google Shape;5777;p64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78" name="Google Shape;5778;p64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79" name="Google Shape;5779;p64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0" name="Google Shape;5780;p64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1" name="Google Shape;5781;p64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2" name="Google Shape;5782;p64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3" name="Google Shape;5783;p64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4" name="Google Shape;5784;p64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5" name="Google Shape;5785;p64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786" name="Google Shape;5786;p6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787" name="Google Shape;5787;p64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88" name="Google Shape;5788;p64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89" name="Google Shape;5789;p64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5790" name="Google Shape;5790;p64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91" name="Google Shape;5791;p64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5792" name="Google Shape;5792;p64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93" name="Google Shape;5793;p64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5794" name="Google Shape;5794;p64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5" name="Google Shape;5795;p64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/>
                </a:p>
              </p:txBody>
            </p:sp>
            <p:cxnSp>
              <p:nvCxnSpPr>
                <p:cNvPr id="5796" name="Google Shape;5796;p64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797" name="Google Shape;5797;p64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8" name="Google Shape;5798;p64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9" name="Google Shape;5799;p64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800" name="Google Shape;5800;p64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</a:t>
            </a:r>
            <a:endParaRPr/>
          </a:p>
        </p:txBody>
      </p:sp>
      <p:sp>
        <p:nvSpPr>
          <p:cNvPr id="5801" name="Google Shape;5801;p64"/>
          <p:cNvSpPr/>
          <p:nvPr/>
        </p:nvSpPr>
        <p:spPr>
          <a:xfrm rot="-5400000">
            <a:off x="6346718" y="340688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2" name="Google Shape;5802;p64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3" name="Google Shape;5803;p64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4" name="Google Shape;5804;p64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5805" name="Google Shape;5805;p6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806" name="Google Shape;5806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807" name="Google Shape;5807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08" name="Google Shape;5808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09" name="Google Shape;5809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10" name="Google Shape;5810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1" name="Google Shape;5811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12" name="Google Shape;5812;p6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813" name="Google Shape;5813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4" name="Google Shape;5814;p6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15" name="Google Shape;5815;p6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816" name="Google Shape;5816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817" name="Google Shape;5817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18" name="Google Shape;5818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19" name="Google Shape;5819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20" name="Google Shape;5820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1" name="Google Shape;5821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22" name="Google Shape;5822;p6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823" name="Google Shape;5823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4" name="Google Shape;5824;p6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25" name="Google Shape;5825;p6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826" name="Google Shape;5826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827" name="Google Shape;5827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28" name="Google Shape;5828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29" name="Google Shape;5829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30" name="Google Shape;5830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1" name="Google Shape;5831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32" name="Google Shape;5832;p64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5833" name="Google Shape;5833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4" name="Google Shape;5834;p64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835" name="Google Shape;5835;p64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5836" name="Google Shape;5836;p6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837" name="Google Shape;5837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838" name="Google Shape;5838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39" name="Google Shape;5839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40" name="Google Shape;5840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41" name="Google Shape;5841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2" name="Google Shape;5842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43" name="Google Shape;5843;p6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844" name="Google Shape;5844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5" name="Google Shape;5845;p6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46" name="Google Shape;5846;p6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847" name="Google Shape;5847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848" name="Google Shape;5848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49" name="Google Shape;5849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50" name="Google Shape;5850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51" name="Google Shape;5851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2" name="Google Shape;5852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53" name="Google Shape;5853;p6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854" name="Google Shape;5854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5" name="Google Shape;5855;p6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56" name="Google Shape;5856;p6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857" name="Google Shape;5857;p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858" name="Google Shape;5858;p6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9" name="Google Shape;5859;p6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0" name="Google Shape;5860;p6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1" name="Google Shape;5861;p6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2" name="Google Shape;5862;p6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63" name="Google Shape;5863;p64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5864" name="Google Shape;5864;p6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5" name="Google Shape;5865;p64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866" name="Google Shape;5866;p64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5867" name="Google Shape;5867;p64"/>
            <p:cNvSpPr/>
            <p:nvPr/>
          </p:nvSpPr>
          <p:spPr>
            <a:xfrm>
              <a:off x="8740877" y="247036"/>
              <a:ext cx="924232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68" name="Google Shape;5868;p64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5869" name="Google Shape;5869;p64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70" name="Google Shape;5870;p64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5871" name="Google Shape;5871;p6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2" name="Google Shape;5872;p64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/>
                </a:p>
                <a:p>
                  <a:pPr indent="0" lvl="1" marL="114300" marR="0" rtl="0" algn="l">
                    <a:spcBef>
                      <a:spcPts val="40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873" name="Google Shape;5873;p6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874" name="Google Shape;5874;p64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875" name="Google Shape;5875;p64"/>
          <p:cNvSpPr/>
          <p:nvPr/>
        </p:nvSpPr>
        <p:spPr>
          <a:xfrm>
            <a:off x="6794417" y="3016538"/>
            <a:ext cx="2889702" cy="2634390"/>
          </a:xfrm>
          <a:custGeom>
            <a:rect b="b" l="l" r="r" t="t"/>
            <a:pathLst>
              <a:path extrusionOk="0" h="2634390" w="2889702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76" name="Google Shape;5876;p64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5877" name="Google Shape;5877;p64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78" name="Google Shape;5878;p64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5879" name="Google Shape;5879;p64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0" name="Google Shape;5880;p64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/>
              </a:p>
              <a:p>
                <a:pPr indent="0" lvl="1" marL="114300" marR="0" rtl="0" algn="l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881" name="Google Shape;5881;p64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882" name="Google Shape;5882;p64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7" name="Shape 5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" name="Google Shape;5888;p65"/>
          <p:cNvSpPr txBox="1"/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5889" name="Google Shape;5889;p65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90" name="Google Shape;5890;p65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5891" name="Google Shape;5891;p65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2" name="Google Shape;5892;p65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5893" name="Google Shape;5893;p65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94" name="Google Shape;5894;p65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5895" name="Google Shape;5895;p65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6" name="Google Shape;5896;p65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897" name="Google Shape;5897;p65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898" name="Google Shape;5898;p65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899" name="Google Shape;5899;p65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5900" name="Google Shape;5900;p65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01" name="Google Shape;5901;p65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5902" name="Google Shape;5902;p65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03" name="Google Shape;5903;p65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5904" name="Google Shape;5904;p65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5" name="Google Shape;5905;p65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/>
                </a:p>
              </p:txBody>
            </p:sp>
            <p:cxnSp>
              <p:nvCxnSpPr>
                <p:cNvPr id="5906" name="Google Shape;5906;p65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907" name="Google Shape;5907;p65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8" name="Google Shape;5908;p65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9" name="Google Shape;5909;p65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910" name="Google Shape;5910;p65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5911" name="Google Shape;5911;p65"/>
            <p:cNvSpPr/>
            <p:nvPr/>
          </p:nvSpPr>
          <p:spPr>
            <a:xfrm>
              <a:off x="8740877" y="247036"/>
              <a:ext cx="924232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12" name="Google Shape;5912;p65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5913" name="Google Shape;5913;p65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14" name="Google Shape;5914;p65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5915" name="Google Shape;5915;p65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6" name="Google Shape;5916;p65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/>
                </a:p>
                <a:p>
                  <a:pPr indent="0" lvl="1" marL="114300" marR="0" rtl="0" algn="l">
                    <a:spcBef>
                      <a:spcPts val="40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917" name="Google Shape;5917;p65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918" name="Google Shape;5918;p65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919" name="Google Shape;5919;p65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5920" name="Google Shape;5920;p65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1" name="Google Shape;5921;p65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5922" name="Google Shape;5922;p65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3" name="Google Shape;5923;p65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/>
              </a:p>
              <a:p>
                <a:pPr indent="0" lvl="1" marL="114300" marR="0" rtl="0" algn="l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924" name="Google Shape;5924;p65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925" name="Google Shape;5925;p65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26" name="Google Shape;5926;p6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27" name="Google Shape;5927;p65"/>
          <p:cNvCxnSpPr>
            <a:stCxn id="5928" idx="2"/>
            <a:endCxn id="5928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9" name="Google Shape;5929;p65"/>
          <p:cNvCxnSpPr>
            <a:stCxn id="5928" idx="1"/>
            <a:endCxn id="5928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8" name="Google Shape;5928;p6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0" name="Google Shape;5930;p65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1" name="Google Shape;5931;p65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5932" name="Google Shape;5932;p6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933" name="Google Shape;5933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934" name="Google Shape;5934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35" name="Google Shape;5935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36" name="Google Shape;5936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37" name="Google Shape;5937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8" name="Google Shape;5938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39" name="Google Shape;5939;p6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5940" name="Google Shape;5940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1" name="Google Shape;5941;p6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942" name="Google Shape;5942;p6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5943" name="Google Shape;5943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944" name="Google Shape;5944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45" name="Google Shape;5945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46" name="Google Shape;5946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47" name="Google Shape;5947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8" name="Google Shape;5948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49" name="Google Shape;5949;p6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5950" name="Google Shape;5950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1" name="Google Shape;5951;p6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952" name="Google Shape;5952;p6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5953" name="Google Shape;5953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954" name="Google Shape;5954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55" name="Google Shape;5955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56" name="Google Shape;5956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57" name="Google Shape;5957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8" name="Google Shape;5958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59" name="Google Shape;5959;p65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5960" name="Google Shape;5960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1" name="Google Shape;5961;p65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962" name="Google Shape;5962;p65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63" name="Google Shape;5963;p6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64" name="Google Shape;5964;p65"/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65" name="Google Shape;5965;p65"/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66" name="Google Shape;5966;p65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67" name="Google Shape;5967;p65"/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68" name="Google Shape;5968;p65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69" name="Google Shape;5969;p65"/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70" name="Google Shape;5970;p65"/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71" name="Google Shape;5971;p65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72" name="Google Shape;5972;p6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5973" name="Google Shape;5973;p65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5974" name="Google Shape;5974;p65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5975" name="Google Shape;5975;p65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5976" name="Google Shape;5976;p65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977" name="Google Shape;5977;p65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78" name="Google Shape;5978;p65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79" name="Google Shape;5979;p65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0" name="Google Shape;5980;p65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1" name="Google Shape;5981;p65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2" name="Google Shape;5982;p65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3" name="Google Shape;5983;p65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4" name="Google Shape;5984;p65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5" name="Google Shape;5985;p65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6" name="Google Shape;5986;p65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7" name="Google Shape;5987;p65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8" name="Google Shape;5988;p65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989" name="Google Shape;5989;p65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990" name="Google Shape;5990;p65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1" name="Google Shape;5991;p65"/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e, computes:</a:t>
            </a:r>
            <a:endParaRPr/>
          </a:p>
        </p:txBody>
      </p:sp>
      <p:sp>
        <p:nvSpPr>
          <p:cNvPr id="5992" name="Google Shape;5992;p65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3" name="Google Shape;5993;p65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94" name="Google Shape;5994;p65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5995" name="Google Shape;5995;p6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5996" name="Google Shape;5996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5997" name="Google Shape;5997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98" name="Google Shape;5998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99" name="Google Shape;5999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00" name="Google Shape;6000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1" name="Google Shape;6001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02" name="Google Shape;6002;p6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003" name="Google Shape;6003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4" name="Google Shape;6004;p6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05" name="Google Shape;6005;p6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006" name="Google Shape;6006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007" name="Google Shape;6007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008" name="Google Shape;6008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09" name="Google Shape;6009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10" name="Google Shape;6010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1" name="Google Shape;6011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12" name="Google Shape;6012;p6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013" name="Google Shape;6013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4" name="Google Shape;6014;p6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15" name="Google Shape;6015;p6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016" name="Google Shape;6016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017" name="Google Shape;6017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018" name="Google Shape;6018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19" name="Google Shape;6019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20" name="Google Shape;6020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1" name="Google Shape;6021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22" name="Google Shape;6022;p65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6023" name="Google Shape;6023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4" name="Google Shape;6024;p65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025" name="Google Shape;6025;p65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6026" name="Google Shape;6026;p6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027" name="Google Shape;6027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028" name="Google Shape;6028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029" name="Google Shape;6029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0" name="Google Shape;6030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31" name="Google Shape;6031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2" name="Google Shape;6032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33" name="Google Shape;6033;p6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034" name="Google Shape;6034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5" name="Google Shape;6035;p6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36" name="Google Shape;6036;p6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037" name="Google Shape;6037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038" name="Google Shape;6038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039" name="Google Shape;6039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0" name="Google Shape;6040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41" name="Google Shape;6041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2" name="Google Shape;6042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43" name="Google Shape;6043;p6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044" name="Google Shape;6044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5" name="Google Shape;6045;p6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46" name="Google Shape;6046;p6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047" name="Google Shape;6047;p6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048" name="Google Shape;6048;p6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049" name="Google Shape;6049;p6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50" name="Google Shape;6050;p6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51" name="Google Shape;6051;p6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2" name="Google Shape;6052;p6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53" name="Google Shape;6053;p65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6054" name="Google Shape;6054;p6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5" name="Google Shape;6055;p65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056" name="Google Shape;6056;p65"/>
          <p:cNvSpPr/>
          <p:nvPr/>
        </p:nvSpPr>
        <p:spPr>
          <a:xfrm>
            <a:off x="3078478" y="2885440"/>
            <a:ext cx="5923281" cy="3820160"/>
          </a:xfrm>
          <a:custGeom>
            <a:rect b="b" l="l" r="r" t="t"/>
            <a:pathLst>
              <a:path extrusionOk="0" h="3820160" w="5760999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7" name="Google Shape;6057;p65"/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6058" name="Google Shape;6058;p65"/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59" name="Google Shape;6059;p65"/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6060" name="Google Shape;6060;p65"/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1" name="Google Shape;6061;p65"/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b:</a:t>
                </a:r>
                <a:endParaRPr/>
              </a:p>
            </p:txBody>
          </p:sp>
          <p:cxnSp>
            <p:nvCxnSpPr>
              <p:cNvPr id="6062" name="Google Shape;6062;p65"/>
              <p:cNvCxnSpPr/>
              <p:nvPr/>
            </p:nvCxnSpPr>
            <p:spPr>
              <a:xfrm>
                <a:off x="7401895" y="49525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063" name="Google Shape;6063;p65"/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4" name="Google Shape;6064;p65"/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=2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2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5" name="Google Shape;6065;p65"/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8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66" name="Google Shape;6066;p65"/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6067" name="Google Shape;6067;p65"/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6068" name="Google Shape;6068;p65"/>
              <p:cNvSpPr/>
              <p:nvPr/>
            </p:nvSpPr>
            <p:spPr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69" name="Google Shape;6069;p65"/>
              <p:cNvCxnSpPr/>
              <p:nvPr/>
            </p:nvCxnSpPr>
            <p:spPr>
              <a:xfrm>
                <a:off x="5283332" y="3077148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0" name="Google Shape;6070;p65"/>
              <p:cNvCxnSpPr/>
              <p:nvPr/>
            </p:nvCxnSpPr>
            <p:spPr>
              <a:xfrm>
                <a:off x="5780220" y="3077148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71" name="Google Shape;6071;p65"/>
              <p:cNvSpPr/>
              <p:nvPr/>
            </p:nvSpPr>
            <p:spPr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2" name="Google Shape;6072;p65"/>
              <p:cNvSpPr/>
              <p:nvPr/>
            </p:nvSpPr>
            <p:spPr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73" name="Google Shape;6073;p65"/>
            <p:cNvGrpSpPr/>
            <p:nvPr/>
          </p:nvGrpSpPr>
          <p:grpSpPr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6074" name="Google Shape;6074;p6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5" name="Google Shape;6075;p65"/>
              <p:cNvSpPr txBox="1"/>
              <p:nvPr/>
            </p:nvSpPr>
            <p:spPr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76" name="Google Shape;6076;p65"/>
          <p:cNvSpPr/>
          <p:nvPr/>
        </p:nvSpPr>
        <p:spPr>
          <a:xfrm rot="-5400000">
            <a:off x="6307392" y="303096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7" name="Google Shape;6077;p65"/>
          <p:cNvSpPr/>
          <p:nvPr/>
        </p:nvSpPr>
        <p:spPr>
          <a:xfrm>
            <a:off x="6784256" y="3016538"/>
            <a:ext cx="2899862" cy="2634390"/>
          </a:xfrm>
          <a:custGeom>
            <a:rect b="b" l="l" r="r" t="t"/>
            <a:pathLst>
              <a:path extrusionOk="0" h="2634390" w="2899862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8" name="Google Shape;6078;p65"/>
          <p:cNvSpPr/>
          <p:nvPr/>
        </p:nvSpPr>
        <p:spPr>
          <a:xfrm rot="-5400000">
            <a:off x="6612907" y="5410623"/>
            <a:ext cx="339615" cy="56062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9" name="Google Shape;6079;p65"/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6080" name="Google Shape;6080;p65"/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1" name="Google Shape;6081;p65"/>
            <p:cNvSpPr/>
            <p:nvPr/>
          </p:nvSpPr>
          <p:spPr>
            <a:xfrm>
              <a:off x="751840" y="2113280"/>
              <a:ext cx="6014720" cy="1838960"/>
            </a:xfrm>
            <a:custGeom>
              <a:rect b="b" l="l" r="r" t="t"/>
              <a:pathLst>
                <a:path extrusionOk="0" h="1838960" w="601472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DEAF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2" name="Google Shape;6082;p65"/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6083" name="Google Shape;6083;p65"/>
            <p:cNvSpPr/>
            <p:nvPr/>
          </p:nvSpPr>
          <p:spPr>
            <a:xfrm>
              <a:off x="9655277" y="2349909"/>
              <a:ext cx="1196054" cy="1022555"/>
            </a:xfrm>
            <a:custGeom>
              <a:rect b="b" l="l" r="r" t="t"/>
              <a:pathLst>
                <a:path extrusionOk="0" h="2290046" w="2820074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4" name="Google Shape;6084;p65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/>
            </a:p>
          </p:txBody>
        </p:sp>
      </p:grpSp>
      <p:sp>
        <p:nvSpPr>
          <p:cNvPr id="6085" name="Google Shape;6085;p65"/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086" name="Google Shape;6086;p65"/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(a)}  = min{8,∞,∞} = 8 </a:t>
            </a:r>
            <a:endParaRPr/>
          </a:p>
        </p:txBody>
      </p:sp>
      <p:sp>
        <p:nvSpPr>
          <p:cNvPr id="6087" name="Google Shape;6087;p65"/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(c)}  = min{∞,1,∞} = 1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8" name="Google Shape;6088;p65"/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(d)}  = min{9,2,∞} =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9" name="Google Shape;6089;p65"/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(f)}  = min{∞,∞,2} =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0" name="Google Shape;6090;p65"/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(i)}  = min{∞,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1" name="Google Shape;6091;p65"/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(h)}  = min{∞,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∞, 2} =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2" name="Google Shape;6092;p65"/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(e)}  = min{∞,∞,1} = 1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3" name="Google Shape;6093;p65"/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(g)}  = min{∞,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8" name="Shape 6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9" name="Google Shape;6099;p66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6100" name="Google Shape;6100;p66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01" name="Google Shape;6101;p66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6102" name="Google Shape;6102;p66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03" name="Google Shape;6103;p66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6104" name="Google Shape;6104;p66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5" name="Google Shape;6105;p66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106" name="Google Shape;6106;p66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107" name="Google Shape;6107;p66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108" name="Google Shape;6108;p66"/>
          <p:cNvSpPr txBox="1"/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6109" name="Google Shape;6109;p6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10" name="Google Shape;6110;p66"/>
          <p:cNvCxnSpPr>
            <a:stCxn id="6111" idx="2"/>
            <a:endCxn id="6111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12" name="Google Shape;6112;p66"/>
          <p:cNvCxnSpPr>
            <a:stCxn id="6111" idx="1"/>
            <a:endCxn id="6111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11" name="Google Shape;6111;p66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3" name="Google Shape;6113;p66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4" name="Google Shape;6114;p66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6115" name="Google Shape;6115;p6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116" name="Google Shape;6116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117" name="Google Shape;6117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118" name="Google Shape;6118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19" name="Google Shape;6119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120" name="Google Shape;6120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1" name="Google Shape;6121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22" name="Google Shape;6122;p6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123" name="Google Shape;6123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4" name="Google Shape;6124;p6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125" name="Google Shape;6125;p6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126" name="Google Shape;6126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127" name="Google Shape;6127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128" name="Google Shape;6128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29" name="Google Shape;6129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130" name="Google Shape;6130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1" name="Google Shape;6131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32" name="Google Shape;6132;p6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133" name="Google Shape;6133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4" name="Google Shape;6134;p6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135" name="Google Shape;6135;p6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136" name="Google Shape;6136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137" name="Google Shape;6137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138" name="Google Shape;6138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39" name="Google Shape;6139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140" name="Google Shape;6140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1" name="Google Shape;6141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42" name="Google Shape;6142;p66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6143" name="Google Shape;6143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4" name="Google Shape;6144;p66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145" name="Google Shape;6145;p66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46" name="Google Shape;6146;p66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47" name="Google Shape;6147;p6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48" name="Google Shape;6148;p66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49" name="Google Shape;6149;p66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50" name="Google Shape;6150;p66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51" name="Google Shape;6151;p66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52" name="Google Shape;6152;p66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53" name="Google Shape;6153;p66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54" name="Google Shape;6154;p66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155" name="Google Shape;6155;p66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6156" name="Google Shape;6156;p66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6157" name="Google Shape;6157;p66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6158" name="Google Shape;6158;p66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6159" name="Google Shape;6159;p66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60" name="Google Shape;6160;p66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1" name="Google Shape;6161;p66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2" name="Google Shape;6162;p66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3" name="Google Shape;6163;p66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4" name="Google Shape;6164;p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5" name="Google Shape;6165;p66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6" name="Google Shape;6166;p66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7" name="Google Shape;6167;p66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8" name="Google Shape;6168;p66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9" name="Google Shape;6169;p66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70" name="Google Shape;6170;p66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71" name="Google Shape;6171;p66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172" name="Google Shape;6172;p66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173" name="Google Shape;6173;p66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4" name="Google Shape;6174;p66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5" name="Google Shape;6175;p66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6176" name="Google Shape;6176;p66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77" name="Google Shape;6177;p66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6178" name="Google Shape;6178;p66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79" name="Google Shape;6179;p66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6180" name="Google Shape;6180;p66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1" name="Google Shape;6181;p66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/>
                </a:p>
              </p:txBody>
            </p:sp>
            <p:cxnSp>
              <p:nvCxnSpPr>
                <p:cNvPr id="6182" name="Google Shape;6182;p66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183" name="Google Shape;6183;p66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4" name="Google Shape;6184;p66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5" name="Google Shape;6185;p66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186" name="Google Shape;6186;p66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receives DVs from b</a:t>
            </a:r>
            <a:endParaRPr/>
          </a:p>
        </p:txBody>
      </p:sp>
      <p:sp>
        <p:nvSpPr>
          <p:cNvPr id="6187" name="Google Shape;6187;p66"/>
          <p:cNvSpPr/>
          <p:nvPr/>
        </p:nvSpPr>
        <p:spPr>
          <a:xfrm rot="-5400000">
            <a:off x="6346718" y="340688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8" name="Google Shape;6188;p66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9" name="Google Shape;6189;p66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0" name="Google Shape;6190;p66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6191" name="Google Shape;6191;p6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192" name="Google Shape;6192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193" name="Google Shape;6193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194" name="Google Shape;6194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95" name="Google Shape;6195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196" name="Google Shape;6196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7" name="Google Shape;6197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98" name="Google Shape;6198;p6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199" name="Google Shape;6199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0" name="Google Shape;6200;p6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01" name="Google Shape;6201;p6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202" name="Google Shape;6202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203" name="Google Shape;6203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04" name="Google Shape;6204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05" name="Google Shape;6205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06" name="Google Shape;6206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7" name="Google Shape;6207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08" name="Google Shape;6208;p6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209" name="Google Shape;6209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0" name="Google Shape;6210;p6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11" name="Google Shape;6211;p6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212" name="Google Shape;6212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213" name="Google Shape;6213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14" name="Google Shape;6214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15" name="Google Shape;6215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16" name="Google Shape;6216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7" name="Google Shape;6217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18" name="Google Shape;6218;p66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6219" name="Google Shape;6219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0" name="Google Shape;6220;p66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221" name="Google Shape;6221;p66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6222" name="Google Shape;6222;p6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223" name="Google Shape;6223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224" name="Google Shape;6224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25" name="Google Shape;6225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26" name="Google Shape;6226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27" name="Google Shape;6227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8" name="Google Shape;6228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29" name="Google Shape;6229;p6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230" name="Google Shape;6230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1" name="Google Shape;6231;p6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32" name="Google Shape;6232;p6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233" name="Google Shape;6233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234" name="Google Shape;6234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35" name="Google Shape;6235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36" name="Google Shape;6236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37" name="Google Shape;6237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8" name="Google Shape;6238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39" name="Google Shape;6239;p6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240" name="Google Shape;6240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1" name="Google Shape;6241;p6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42" name="Google Shape;6242;p6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243" name="Google Shape;6243;p6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244" name="Google Shape;6244;p6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45" name="Google Shape;6245;p6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46" name="Google Shape;6246;p6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47" name="Google Shape;6247;p6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8" name="Google Shape;6248;p6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49" name="Google Shape;6249;p66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6250" name="Google Shape;6250;p6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1" name="Google Shape;6251;p66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252" name="Google Shape;6252;p66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6253" name="Google Shape;6253;p66"/>
            <p:cNvSpPr/>
            <p:nvPr/>
          </p:nvSpPr>
          <p:spPr>
            <a:xfrm>
              <a:off x="8740877" y="247036"/>
              <a:ext cx="924232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54" name="Google Shape;6254;p66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6255" name="Google Shape;6255;p66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56" name="Google Shape;6256;p66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6257" name="Google Shape;6257;p66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8" name="Google Shape;6258;p66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/>
                </a:p>
                <a:p>
                  <a:pPr indent="0" lvl="1" marL="114300" marR="0" rtl="0" algn="l">
                    <a:spcBef>
                      <a:spcPts val="40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259" name="Google Shape;6259;p66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260" name="Google Shape;6260;p66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261" name="Google Shape;6261;p66"/>
          <p:cNvSpPr/>
          <p:nvPr/>
        </p:nvSpPr>
        <p:spPr>
          <a:xfrm>
            <a:off x="6794417" y="3016538"/>
            <a:ext cx="2889702" cy="2634390"/>
          </a:xfrm>
          <a:custGeom>
            <a:rect b="b" l="l" r="r" t="t"/>
            <a:pathLst>
              <a:path extrusionOk="0" h="2634390" w="2889702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62" name="Google Shape;6262;p66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6263" name="Google Shape;6263;p66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64" name="Google Shape;6264;p66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6265" name="Google Shape;6265;p6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6" name="Google Shape;6266;p66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/>
              </a:p>
              <a:p>
                <a:pPr indent="0" lvl="1" marL="114300" marR="0" rtl="0" algn="l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67" name="Google Shape;6267;p6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268" name="Google Shape;6268;p66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69" name="Google Shape;6269;p66"/>
          <p:cNvSpPr/>
          <p:nvPr/>
        </p:nvSpPr>
        <p:spPr>
          <a:xfrm>
            <a:off x="6977380" y="192782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4" name="Shape 6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5" name="Google Shape;6275;p67"/>
          <p:cNvSpPr txBox="1"/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6276" name="Google Shape;6276;p6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77" name="Google Shape;6277;p67"/>
          <p:cNvCxnSpPr>
            <a:stCxn id="6278" idx="2"/>
            <a:endCxn id="6278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79" name="Google Shape;6279;p67"/>
          <p:cNvCxnSpPr>
            <a:stCxn id="6278" idx="1"/>
            <a:endCxn id="6278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8" name="Google Shape;6278;p67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0" name="Google Shape;6280;p67"/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81" name="Google Shape;6281;p67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6282" name="Google Shape;6282;p6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283" name="Google Shape;6283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284" name="Google Shape;6284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85" name="Google Shape;6285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86" name="Google Shape;6286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87" name="Google Shape;6287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8" name="Google Shape;6288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89" name="Google Shape;6289;p6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290" name="Google Shape;6290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1" name="Google Shape;6291;p6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92" name="Google Shape;6292;p6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293" name="Google Shape;6293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294" name="Google Shape;6294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95" name="Google Shape;6295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96" name="Google Shape;6296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97" name="Google Shape;6297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8" name="Google Shape;6298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99" name="Google Shape;6299;p6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300" name="Google Shape;6300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1" name="Google Shape;6301;p6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02" name="Google Shape;6302;p6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303" name="Google Shape;6303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304" name="Google Shape;6304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05" name="Google Shape;6305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06" name="Google Shape;6306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307" name="Google Shape;6307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8" name="Google Shape;6308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09" name="Google Shape;6309;p67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6310" name="Google Shape;6310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1" name="Google Shape;6311;p67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312" name="Google Shape;6312;p67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313" name="Google Shape;6313;p67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314" name="Google Shape;6314;p67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315" name="Google Shape;6315;p67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6316" name="Google Shape;6316;p67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6317" name="Google Shape;6317;p67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6318" name="Google Shape;6318;p67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6319" name="Google Shape;6319;p67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20" name="Google Shape;6320;p67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1" name="Google Shape;6321;p67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2" name="Google Shape;6322;p67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3" name="Google Shape;6323;p67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4" name="Google Shape;6324;p67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5" name="Google Shape;6325;p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6" name="Google Shape;6326;p67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7" name="Google Shape;6327;p67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8" name="Google Shape;6328;p67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9" name="Google Shape;6329;p67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30" name="Google Shape;6330;p67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31" name="Google Shape;6331;p67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332" name="Google Shape;6332;p67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333" name="Google Shape;6333;p67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34" name="Google Shape;6334;p67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5" name="Google Shape;6335;p67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6336" name="Google Shape;6336;p67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37" name="Google Shape;6337;p67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6338" name="Google Shape;6338;p67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39" name="Google Shape;6339;p67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6340" name="Google Shape;6340;p67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1" name="Google Shape;6341;p67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/>
                </a:p>
              </p:txBody>
            </p:sp>
            <p:cxnSp>
              <p:nvCxnSpPr>
                <p:cNvPr id="6342" name="Google Shape;6342;p67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343" name="Google Shape;6343;p67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4" name="Google Shape;6344;p67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5" name="Google Shape;6345;p67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346" name="Google Shape;6346;p67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receives DVs from b computes:</a:t>
            </a:r>
            <a:endParaRPr/>
          </a:p>
        </p:txBody>
      </p:sp>
      <p:grpSp>
        <p:nvGrpSpPr>
          <p:cNvPr id="6347" name="Google Shape;6347;p67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6348" name="Google Shape;6348;p6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349" name="Google Shape;6349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350" name="Google Shape;6350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51" name="Google Shape;6351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52" name="Google Shape;6352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353" name="Google Shape;6353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4" name="Google Shape;6354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55" name="Google Shape;6355;p6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356" name="Google Shape;6356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7" name="Google Shape;6357;p6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58" name="Google Shape;6358;p6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359" name="Google Shape;6359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360" name="Google Shape;6360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61" name="Google Shape;6361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62" name="Google Shape;6362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363" name="Google Shape;6363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4" name="Google Shape;6364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65" name="Google Shape;6365;p6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366" name="Google Shape;6366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7" name="Google Shape;6367;p6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68" name="Google Shape;6368;p6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369" name="Google Shape;6369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370" name="Google Shape;6370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71" name="Google Shape;6371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72" name="Google Shape;6372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373" name="Google Shape;6373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4" name="Google Shape;6374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5" name="Google Shape;6375;p67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6376" name="Google Shape;6376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7" name="Google Shape;6377;p67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378" name="Google Shape;6378;p67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6379" name="Google Shape;6379;p6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380" name="Google Shape;6380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381" name="Google Shape;6381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82" name="Google Shape;6382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83" name="Google Shape;6383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384" name="Google Shape;6384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5" name="Google Shape;6385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86" name="Google Shape;6386;p6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387" name="Google Shape;6387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8" name="Google Shape;6388;p6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89" name="Google Shape;6389;p6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390" name="Google Shape;6390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391" name="Google Shape;6391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92" name="Google Shape;6392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93" name="Google Shape;6393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394" name="Google Shape;6394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5" name="Google Shape;6395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96" name="Google Shape;6396;p6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397" name="Google Shape;6397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8" name="Google Shape;6398;p6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99" name="Google Shape;6399;p6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400" name="Google Shape;6400;p6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401" name="Google Shape;6401;p6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402" name="Google Shape;6402;p6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03" name="Google Shape;6403;p6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404" name="Google Shape;6404;p6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5" name="Google Shape;6405;p6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06" name="Google Shape;6406;p67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6407" name="Google Shape;6407;p6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8" name="Google Shape;6408;p67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409" name="Google Shape;6409;p67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6410" name="Google Shape;6410;p67"/>
            <p:cNvSpPr/>
            <p:nvPr/>
          </p:nvSpPr>
          <p:spPr>
            <a:xfrm>
              <a:off x="8740877" y="247036"/>
              <a:ext cx="924232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1" name="Google Shape;6411;p67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6412" name="Google Shape;6412;p67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13" name="Google Shape;6413;p67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6414" name="Google Shape;6414;p67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5" name="Google Shape;6415;p67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/>
                </a:p>
                <a:p>
                  <a:pPr indent="0" lvl="1" marL="114300" marR="0" rtl="0" algn="l">
                    <a:spcBef>
                      <a:spcPts val="40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/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416" name="Google Shape;6416;p67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417" name="Google Shape;6417;p67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418" name="Google Shape;6418;p67"/>
          <p:cNvSpPr/>
          <p:nvPr/>
        </p:nvSpPr>
        <p:spPr>
          <a:xfrm>
            <a:off x="6977380" y="1927827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9" name="Google Shape;6419;p67"/>
          <p:cNvSpPr/>
          <p:nvPr/>
        </p:nvSpPr>
        <p:spPr>
          <a:xfrm>
            <a:off x="3281678" y="1747520"/>
            <a:ext cx="5923281" cy="4988560"/>
          </a:xfrm>
          <a:custGeom>
            <a:rect b="b" l="l" r="r" t="t"/>
            <a:pathLst>
              <a:path extrusionOk="0" h="4988560" w="5760999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0" name="Google Shape;6420;p67"/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1" name="Google Shape;6421;p67"/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(a}} = 1 + 8 = 9 </a:t>
            </a:r>
            <a:endParaRPr/>
          </a:p>
        </p:txBody>
      </p:sp>
      <p:sp>
        <p:nvSpPr>
          <p:cNvPr id="6422" name="Google Shape;6422;p67"/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(b)} = 1 + 0 = 1</a:t>
            </a:r>
            <a:endParaRPr/>
          </a:p>
        </p:txBody>
      </p:sp>
      <p:sp>
        <p:nvSpPr>
          <p:cNvPr id="6423" name="Google Shape;6423;p67"/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(d)} = 1+ ∞ = ∞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4" name="Google Shape;6424;p67"/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(e)} = 1 + 1 = 2</a:t>
            </a:r>
            <a:endParaRPr/>
          </a:p>
        </p:txBody>
      </p:sp>
      <p:sp>
        <p:nvSpPr>
          <p:cNvPr id="6425" name="Google Shape;6425;p67"/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(f)} = 1+ ∞ = ∞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6" name="Google Shape;6426;p67"/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(g)} = 1+ ∞ = ∞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7" name="Google Shape;6427;p67"/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(i)} = 1+ ∞ = ∞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8" name="Google Shape;6428;p67"/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bc,b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(h)} = 1+ ∞ = ∞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9" name="Google Shape;6429;p67"/>
          <p:cNvSpPr/>
          <p:nvPr/>
        </p:nvSpPr>
        <p:spPr>
          <a:xfrm rot="-5400000">
            <a:off x="6704347" y="5410623"/>
            <a:ext cx="339615" cy="56062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30" name="Google Shape;6430;p67"/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6431" name="Google Shape;6431;p67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32" name="Google Shape;6432;p67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6433" name="Google Shape;6433;p67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4" name="Google Shape;6434;p67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c:</a:t>
                </a:r>
                <a:endParaRPr/>
              </a:p>
              <a:p>
                <a:pPr indent="0" lvl="1" marL="114300" marR="0" rtl="0" algn="l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9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35" name="Google Shape;6435;p67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436" name="Google Shape;6436;p67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37" name="Google Shape;6437;p67"/>
          <p:cNvSpPr/>
          <p:nvPr/>
        </p:nvSpPr>
        <p:spPr>
          <a:xfrm>
            <a:off x="3068320" y="2194560"/>
            <a:ext cx="5598160" cy="1625600"/>
          </a:xfrm>
          <a:custGeom>
            <a:rect b="b" l="l" r="r" t="t"/>
            <a:pathLst>
              <a:path extrusionOk="0" h="1625600" w="559816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DEAF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38" name="Google Shape;6438;p67"/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6439" name="Google Shape;6439;p67"/>
            <p:cNvSpPr/>
            <p:nvPr/>
          </p:nvSpPr>
          <p:spPr>
            <a:xfrm>
              <a:off x="9655277" y="2349909"/>
              <a:ext cx="1196054" cy="1022555"/>
            </a:xfrm>
            <a:custGeom>
              <a:rect b="b" l="l" r="r" t="t"/>
              <a:pathLst>
                <a:path extrusionOk="0" h="2290046" w="2820074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0" name="Google Shape;6440;p67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/>
            </a:p>
          </p:txBody>
        </p:sp>
      </p:grpSp>
      <p:sp>
        <p:nvSpPr>
          <p:cNvPr id="6441" name="Google Shape;6441;p67"/>
          <p:cNvSpPr txBox="1"/>
          <p:nvPr/>
        </p:nvSpPr>
        <p:spPr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6" name="Shape 6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7" name="Google Shape;6447;p68"/>
          <p:cNvSpPr txBox="1"/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6448" name="Google Shape;6448;p6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49" name="Google Shape;6449;p68"/>
          <p:cNvCxnSpPr>
            <a:stCxn id="6450" idx="2"/>
            <a:endCxn id="6450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51" name="Google Shape;6451;p68"/>
          <p:cNvCxnSpPr>
            <a:stCxn id="6450" idx="1"/>
            <a:endCxn id="6450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50" name="Google Shape;6450;p68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2" name="Google Shape;6452;p68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3" name="Google Shape;6453;p68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54" name="Google Shape;6454;p68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55" name="Google Shape;6455;p68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56" name="Google Shape;6456;p68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57" name="Google Shape;6457;p6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58" name="Google Shape;6458;p68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59" name="Google Shape;6459;p68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60" name="Google Shape;6460;p68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61" name="Google Shape;6461;p68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62" name="Google Shape;6462;p68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463" name="Google Shape;6463;p68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6464" name="Google Shape;6464;p6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6465" name="Google Shape;6465;p68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/>
            </a:p>
          </p:txBody>
        </p:sp>
        <p:grpSp>
          <p:nvGrpSpPr>
            <p:cNvPr id="6466" name="Google Shape;6466;p68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6467" name="Google Shape;6467;p68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68" name="Google Shape;6468;p68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69" name="Google Shape;6469;p68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0" name="Google Shape;6470;p68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1" name="Google Shape;6471;p68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2" name="Google Shape;6472;p68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3" name="Google Shape;6473;p68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4" name="Google Shape;6474;p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5" name="Google Shape;6475;p68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6" name="Google Shape;6476;p68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7" name="Google Shape;6477;p68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8" name="Google Shape;6478;p68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79" name="Google Shape;6479;p68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480" name="Google Shape;6480;p68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481" name="Google Shape;6481;p68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82" name="Google Shape;6482;p68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83" name="Google Shape;6483;p68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6484" name="Google Shape;6484;p68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85" name="Google Shape;6485;p68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6486" name="Google Shape;6486;p68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87" name="Google Shape;6487;p68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6488" name="Google Shape;6488;p68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9" name="Google Shape;6489;p68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/>
                </a:p>
              </p:txBody>
            </p:sp>
            <p:cxnSp>
              <p:nvCxnSpPr>
                <p:cNvPr id="6490" name="Google Shape;6490;p68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491" name="Google Shape;6491;p68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2" name="Google Shape;6492;p68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aseline="-25000"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3" name="Google Shape;6493;p68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494" name="Google Shape;6494;p68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receives DVs from b, d, f, h</a:t>
            </a:r>
            <a:endParaRPr/>
          </a:p>
        </p:txBody>
      </p:sp>
      <p:grpSp>
        <p:nvGrpSpPr>
          <p:cNvPr id="6495" name="Google Shape;6495;p68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6496" name="Google Shape;6496;p6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497" name="Google Shape;6497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498" name="Google Shape;6498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499" name="Google Shape;6499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00" name="Google Shape;6500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01" name="Google Shape;6501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2" name="Google Shape;6502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03" name="Google Shape;6503;p6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504" name="Google Shape;6504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5" name="Google Shape;6505;p6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06" name="Google Shape;6506;p6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507" name="Google Shape;6507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508" name="Google Shape;6508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09" name="Google Shape;6509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10" name="Google Shape;6510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11" name="Google Shape;6511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2" name="Google Shape;6512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13" name="Google Shape;6513;p6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514" name="Google Shape;6514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5" name="Google Shape;6515;p6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16" name="Google Shape;6516;p6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517" name="Google Shape;6517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518" name="Google Shape;6518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19" name="Google Shape;6519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0" name="Google Shape;6520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21" name="Google Shape;6521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2" name="Google Shape;6522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23" name="Google Shape;6523;p68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6524" name="Google Shape;6524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5" name="Google Shape;6525;p68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526" name="Google Shape;6526;p68"/>
          <p:cNvSpPr/>
          <p:nvPr/>
        </p:nvSpPr>
        <p:spPr>
          <a:xfrm>
            <a:off x="6774755" y="1106458"/>
            <a:ext cx="2967758" cy="3014570"/>
          </a:xfrm>
          <a:custGeom>
            <a:rect b="b" l="l" r="r" t="t"/>
            <a:pathLst>
              <a:path extrusionOk="0" h="3014570" w="2967758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7" name="Google Shape;6527;p68"/>
          <p:cNvSpPr/>
          <p:nvPr/>
        </p:nvSpPr>
        <p:spPr>
          <a:xfrm>
            <a:off x="8446236" y="3874156"/>
            <a:ext cx="1239192" cy="2428567"/>
          </a:xfrm>
          <a:custGeom>
            <a:rect b="b" l="l" r="r" t="t"/>
            <a:pathLst>
              <a:path extrusionOk="0" h="2428567" w="1568765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8" name="Google Shape;6528;p68"/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6529" name="Google Shape;6529;p68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30" name="Google Shape;6530;p68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6531" name="Google Shape;6531;p68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2" name="Google Shape;6532;p68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f:</a:t>
                </a:r>
                <a:endParaRPr/>
              </a:p>
              <a:p>
                <a:pPr indent="0" lvl="1" marL="114300" marR="0" rtl="0" algn="l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533" name="Google Shape;6533;p68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534" name="Google Shape;6534;p68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35" name="Google Shape;6535;p68"/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6536" name="Google Shape;6536;p68"/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7" name="Google Shape;6537;p68"/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8" name="Google Shape;6538;p68"/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DV in e:</a:t>
              </a:r>
              <a:endParaRPr/>
            </a:p>
            <a:p>
              <a:pPr indent="0" lvl="1" marL="11430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 = ∞</a:t>
              </a:r>
              <a:endParaRPr/>
            </a:p>
            <a:p>
              <a:pPr indent="0" lvl="1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 = 1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 = ∞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 = 1</a:t>
              </a:r>
              <a:endParaRPr/>
            </a:p>
            <a:p>
              <a:pPr indent="0" lvl="1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(e) = 0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(f) = 1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(g) = ∞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(h) = 1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43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(i) = ∞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9" name="Google Shape;6539;p68"/>
            <p:cNvCxnSpPr/>
            <p:nvPr/>
          </p:nvCxnSpPr>
          <p:spPr>
            <a:xfrm>
              <a:off x="10330450" y="1225636"/>
              <a:ext cx="114861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40" name="Google Shape;6540;p68"/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1" name="Google Shape;6541;p68"/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6542" name="Google Shape;6542;p68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3" name="Google Shape;6543;p68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6544" name="Google Shape;6544;p68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5" name="Google Shape;6545;p68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h:</a:t>
                </a:r>
                <a:endParaRPr/>
              </a:p>
              <a:p>
                <a:pPr indent="0" lvl="1" marL="114300" marR="0" rtl="0" algn="l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546" name="Google Shape;6546;p68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547" name="Google Shape;6547;p68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48" name="Google Shape;6548;p68"/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6549" name="Google Shape;6549;p68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50" name="Google Shape;6550;p68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6551" name="Google Shape;6551;p68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2" name="Google Shape;6552;p68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d:</a:t>
                </a:r>
                <a:endParaRPr/>
              </a:p>
              <a:p>
                <a:pPr indent="0" lvl="1" marL="114300" marR="0" rtl="0" algn="l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1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 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/>
              </a:p>
              <a:p>
                <a:pPr indent="0" lvl="1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553" name="Google Shape;6553;p68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554" name="Google Shape;6554;p68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55" name="Google Shape;6555;p68"/>
          <p:cNvSpPr/>
          <p:nvPr/>
        </p:nvSpPr>
        <p:spPr>
          <a:xfrm>
            <a:off x="3677920" y="1280160"/>
            <a:ext cx="853440" cy="2824480"/>
          </a:xfrm>
          <a:custGeom>
            <a:rect b="b" l="l" r="r" t="t"/>
            <a:pathLst>
              <a:path extrusionOk="0" h="2824480" w="85344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6" name="Google Shape;6556;p68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6557" name="Google Shape;6557;p6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558" name="Google Shape;6558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559" name="Google Shape;6559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60" name="Google Shape;6560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61" name="Google Shape;6561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62" name="Google Shape;6562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3" name="Google Shape;6563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64" name="Google Shape;6564;p6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565" name="Google Shape;6565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6" name="Google Shape;6566;p6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67" name="Google Shape;6567;p6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568" name="Google Shape;6568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569" name="Google Shape;6569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70" name="Google Shape;6570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71" name="Google Shape;6571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72" name="Google Shape;6572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3" name="Google Shape;6573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74" name="Google Shape;6574;p6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575" name="Google Shape;6575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6" name="Google Shape;6576;p6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77" name="Google Shape;6577;p6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578" name="Google Shape;6578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579" name="Google Shape;6579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80" name="Google Shape;6580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1" name="Google Shape;6581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82" name="Google Shape;6582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3" name="Google Shape;6583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84" name="Google Shape;6584;p68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6585" name="Google Shape;6585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6" name="Google Shape;6586;p68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587" name="Google Shape;6587;p68"/>
          <p:cNvSpPr/>
          <p:nvPr/>
        </p:nvSpPr>
        <p:spPr>
          <a:xfrm>
            <a:off x="3728720" y="4114800"/>
            <a:ext cx="2722880" cy="2560320"/>
          </a:xfrm>
          <a:custGeom>
            <a:rect b="b" l="l" r="r" t="t"/>
            <a:pathLst>
              <a:path extrusionOk="0" h="2560320" w="272288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88" name="Google Shape;6588;p68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6589" name="Google Shape;6589;p6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6590" name="Google Shape;6590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591" name="Google Shape;6591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92" name="Google Shape;6592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93" name="Google Shape;6593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94" name="Google Shape;6594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5" name="Google Shape;6595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96" name="Google Shape;6596;p6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6597" name="Google Shape;6597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8" name="Google Shape;6598;p6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99" name="Google Shape;6599;p6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6600" name="Google Shape;6600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601" name="Google Shape;6601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02" name="Google Shape;6602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03" name="Google Shape;6603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604" name="Google Shape;6604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5" name="Google Shape;6605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6" name="Google Shape;6606;p6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6607" name="Google Shape;6607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8" name="Google Shape;6608;p6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609" name="Google Shape;6609;p6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6610" name="Google Shape;6610;p6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6611" name="Google Shape;6611;p6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12" name="Google Shape;6612;p6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3" name="Google Shape;6613;p6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614" name="Google Shape;6614;p6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5" name="Google Shape;6615;p6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16" name="Google Shape;6616;p68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6617" name="Google Shape;6617;p6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8" name="Google Shape;6618;p68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619" name="Google Shape;6619;p68"/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is new DV computed in e at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6620" name="Google Shape;6620;p68"/>
          <p:cNvSpPr/>
          <p:nvPr/>
        </p:nvSpPr>
        <p:spPr>
          <a:xfrm flipH="1" rot="-5400000">
            <a:off x="6297558" y="3456041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1" name="Google Shape;6621;p68"/>
          <p:cNvSpPr/>
          <p:nvPr/>
        </p:nvSpPr>
        <p:spPr>
          <a:xfrm flipH="1" rot="5400000">
            <a:off x="6312308" y="4454022"/>
            <a:ext cx="639100" cy="15731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2" name="Google Shape;6622;p68"/>
          <p:cNvSpPr/>
          <p:nvPr/>
        </p:nvSpPr>
        <p:spPr>
          <a:xfrm flipH="1" rot="10800000">
            <a:off x="5651998" y="3904611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3" name="Google Shape;6623;p68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4" name="Google Shape;6624;p68"/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6625" name="Google Shape;6625;p68"/>
            <p:cNvSpPr/>
            <p:nvPr/>
          </p:nvSpPr>
          <p:spPr>
            <a:xfrm>
              <a:off x="9655277" y="2349909"/>
              <a:ext cx="1196054" cy="1022555"/>
            </a:xfrm>
            <a:custGeom>
              <a:rect b="b" l="l" r="r" t="t"/>
              <a:pathLst>
                <a:path extrusionOk="0" h="2290046" w="2820074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6" name="Google Shape;6626;p68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1" name="Shape 6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2" name="Google Shape;6632;p69"/>
          <p:cNvSpPr txBox="1"/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state information diffusion</a:t>
            </a:r>
            <a:endParaRPr/>
          </a:p>
        </p:txBody>
      </p:sp>
      <p:grpSp>
        <p:nvGrpSpPr>
          <p:cNvPr id="6633" name="Google Shape;6633;p69"/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634" name="Google Shape;6634;p69"/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6635" name="Google Shape;6635;p69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t=0</a:t>
                </a:r>
                <a:endParaRPr/>
              </a:p>
            </p:txBody>
          </p:sp>
          <p:grpSp>
            <p:nvGrpSpPr>
              <p:cNvPr id="6636" name="Google Shape;6636;p69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6637" name="Google Shape;6637;p69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638" name="Google Shape;6638;p69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39" name="Google Shape;6639;p69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0" name="Google Shape;6640;p69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1" name="Google Shape;6641;p69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2" name="Google Shape;6642;p69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3" name="Google Shape;6643;p69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4" name="Google Shape;6644;p69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5" name="Google Shape;6645;p69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6" name="Google Shape;6646;p69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7" name="Google Shape;6647;p69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8" name="Google Shape;6648;p69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649" name="Google Shape;6649;p69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650" name="Google Shape;6650;p69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651" name="Google Shape;6651;p69"/>
                <p:cNvCxnSpPr/>
                <p:nvPr/>
              </p:nvCxnSpPr>
              <p:spPr>
                <a:xfrm>
                  <a:off x="1314533" y="2230033"/>
                  <a:ext cx="0" cy="111727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6652" name="Google Shape;6652;p69"/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is at c only</a:t>
              </a:r>
              <a:endParaRPr/>
            </a:p>
          </p:txBody>
        </p:sp>
      </p:grpSp>
      <p:grpSp>
        <p:nvGrpSpPr>
          <p:cNvPr id="6653" name="Google Shape;6653;p69"/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6654" name="Google Shape;6654;p69"/>
            <p:cNvCxnSpPr>
              <a:stCxn id="6655" idx="2"/>
              <a:endCxn id="6655" idx="0"/>
            </p:cNvCxnSpPr>
            <p:nvPr/>
          </p:nvCxnSpPr>
          <p:spPr>
            <a:xfrm rot="10800000">
              <a:off x="9141446" y="2037691"/>
              <a:ext cx="0" cy="3863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6" name="Google Shape;6656;p69"/>
            <p:cNvCxnSpPr>
              <a:stCxn id="6655" idx="1"/>
              <a:endCxn id="6655" idx="3"/>
            </p:cNvCxnSpPr>
            <p:nvPr/>
          </p:nvCxnSpPr>
          <p:spPr>
            <a:xfrm>
              <a:off x="7209890" y="3969236"/>
              <a:ext cx="3863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55" name="Google Shape;6655;p69"/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7" name="Google Shape;6657;p69"/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8" name="Google Shape;6658;p69"/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6659" name="Google Shape;6659;p69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6660" name="Google Shape;6660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661" name="Google Shape;6661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662" name="Google Shape;6662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63" name="Google Shape;6663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664" name="Google Shape;6664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5" name="Google Shape;6665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66" name="Google Shape;6666;p69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6667" name="Google Shape;6667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8" name="Google Shape;6668;p69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669" name="Google Shape;6669;p69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6670" name="Google Shape;6670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671" name="Google Shape;6671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672" name="Google Shape;6672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73" name="Google Shape;6673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674" name="Google Shape;6674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5" name="Google Shape;6675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76" name="Google Shape;6676;p69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6677" name="Google Shape;6677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8" name="Google Shape;6678;p69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679" name="Google Shape;6679;p69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6680" name="Google Shape;6680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681" name="Google Shape;6681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682" name="Google Shape;6682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83" name="Google Shape;6683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684" name="Google Shape;6684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5" name="Google Shape;6685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86" name="Google Shape;6686;p69"/>
                <p:cNvGrpSpPr/>
                <p:nvPr/>
              </p:nvGrpSpPr>
              <p:grpSpPr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6687" name="Google Shape;6687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8" name="Google Shape;6688;p69"/>
                  <p:cNvSpPr txBox="1"/>
                  <p:nvPr/>
                </p:nvSpPr>
                <p:spPr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6689" name="Google Shape;6689;p69"/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0" name="Google Shape;6690;p69"/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1" name="Google Shape;6691;p69"/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2" name="Google Shape;6692;p69"/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3" name="Google Shape;6693;p69"/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4" name="Google Shape;6694;p69"/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5" name="Google Shape;6695;p69"/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6" name="Google Shape;6696;p69"/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7" name="Google Shape;6697;p69"/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698" name="Google Shape;6698;p69"/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6699" name="Google Shape;6699;p69"/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700" name="Google Shape;6700;p69"/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1" name="Google Shape;6701;p69"/>
            <p:cNvSpPr/>
            <p:nvPr/>
          </p:nvSpPr>
          <p:spPr>
            <a:xfrm rot="-5400000">
              <a:off x="7006137" y="3379348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2" name="Google Shape;6702;p69"/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3" name="Google Shape;6703;p69"/>
            <p:cNvSpPr/>
            <p:nvPr/>
          </p:nvSpPr>
          <p:spPr>
            <a:xfrm rot="-5400000">
              <a:off x="8908678" y="3364601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4" name="Google Shape;6704;p69"/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5" name="Google Shape;6705;p69"/>
            <p:cNvSpPr/>
            <p:nvPr/>
          </p:nvSpPr>
          <p:spPr>
            <a:xfrm rot="-5400000">
              <a:off x="6976639" y="5276978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6" name="Google Shape;6706;p69"/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7" name="Google Shape;6707;p69"/>
            <p:cNvSpPr/>
            <p:nvPr/>
          </p:nvSpPr>
          <p:spPr>
            <a:xfrm rot="-5400000">
              <a:off x="8918512" y="5272066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8" name="Google Shape;6708;p69"/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709;p69"/>
            <p:cNvSpPr/>
            <p:nvPr/>
          </p:nvSpPr>
          <p:spPr>
            <a:xfrm rot="-5400000">
              <a:off x="10860385" y="5267154"/>
              <a:ext cx="639100" cy="1573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710;p69"/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711;p69"/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2" name="Google Shape;6712;p69"/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6713" name="Google Shape;6713;p69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6714" name="Google Shape;6714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715" name="Google Shape;6715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16" name="Google Shape;6716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17" name="Google Shape;6717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18" name="Google Shape;6718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19" name="Google Shape;6719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20" name="Google Shape;6720;p69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6721" name="Google Shape;6721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22" name="Google Shape;6722;p69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23" name="Google Shape;6723;p69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6724" name="Google Shape;6724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725" name="Google Shape;6725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26" name="Google Shape;6726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27" name="Google Shape;6727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28" name="Google Shape;6728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29" name="Google Shape;6729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30" name="Google Shape;6730;p69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6731" name="Google Shape;6731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32" name="Google Shape;6732;p69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33" name="Google Shape;6733;p69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6734" name="Google Shape;6734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735" name="Google Shape;6735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36" name="Google Shape;6736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37" name="Google Shape;6737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38" name="Google Shape;6738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39" name="Google Shape;6739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40" name="Google Shape;6740;p69"/>
                <p:cNvGrpSpPr/>
                <p:nvPr/>
              </p:nvGrpSpPr>
              <p:grpSpPr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6741" name="Google Shape;6741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2" name="Google Shape;6742;p69"/>
                  <p:cNvSpPr txBox="1"/>
                  <p:nvPr/>
                </p:nvSpPr>
                <p:spPr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6743" name="Google Shape;6743;p69"/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6744" name="Google Shape;6744;p69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6745" name="Google Shape;6745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746" name="Google Shape;6746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47" name="Google Shape;6747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48" name="Google Shape;6748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49" name="Google Shape;6749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0" name="Google Shape;6750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51" name="Google Shape;6751;p69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6752" name="Google Shape;6752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3" name="Google Shape;6753;p69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54" name="Google Shape;6754;p69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6755" name="Google Shape;6755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756" name="Google Shape;6756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57" name="Google Shape;6757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58" name="Google Shape;6758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59" name="Google Shape;6759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0" name="Google Shape;6760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61" name="Google Shape;6761;p69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6762" name="Google Shape;6762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3" name="Google Shape;6763;p69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64" name="Google Shape;6764;p69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6765" name="Google Shape;6765;p69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6766" name="Google Shape;6766;p69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67" name="Google Shape;6767;p69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68" name="Google Shape;6768;p69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69" name="Google Shape;6769;p69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0" name="Google Shape;6770;p69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71" name="Google Shape;6771;p69"/>
                <p:cNvGrpSpPr/>
                <p:nvPr/>
              </p:nvGrpSpPr>
              <p:grpSpPr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6772" name="Google Shape;6772;p69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3" name="Google Shape;6773;p69"/>
                  <p:cNvSpPr txBox="1"/>
                  <p:nvPr/>
                </p:nvSpPr>
                <p:spPr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6774" name="Google Shape;6774;p69"/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5" name="Google Shape;6775;p69"/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6" name="Google Shape;6776;p69"/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7" name="Google Shape;6777;p69"/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8" name="Google Shape;6778;p69"/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9" name="Google Shape;6779;p69"/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0" name="Google Shape;6780;p69"/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1" name="Google Shape;6781;p69"/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2" name="Google Shape;6782;p69"/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3" name="Google Shape;6783;p69"/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4" name="Google Shape;6784;p69"/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6785" name="Google Shape;6785;p69"/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has propagated to b, and may influence distance vector computations up to </a:t>
              </a:r>
              <a:r>
                <a:rPr b="1" lang="en-US" sz="24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hop away, i.e., at b</a:t>
              </a:r>
              <a:endParaRPr/>
            </a:p>
          </p:txBody>
        </p:sp>
        <p:grpSp>
          <p:nvGrpSpPr>
            <p:cNvPr id="6786" name="Google Shape;6786;p69"/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6787" name="Google Shape;6787;p69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t=1</a:t>
                </a:r>
                <a:endParaRPr/>
              </a:p>
            </p:txBody>
          </p:sp>
          <p:grpSp>
            <p:nvGrpSpPr>
              <p:cNvPr id="6788" name="Google Shape;6788;p69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6789" name="Google Shape;6789;p69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790" name="Google Shape;6790;p69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1" name="Google Shape;6791;p69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2" name="Google Shape;6792;p69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3" name="Google Shape;6793;p69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4" name="Google Shape;6794;p69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5" name="Google Shape;6795;p69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6" name="Google Shape;6796;p69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7" name="Google Shape;6797;p69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8" name="Google Shape;6798;p69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799" name="Google Shape;6799;p69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00" name="Google Shape;6800;p69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01" name="Google Shape;6801;p69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802" name="Google Shape;6802;p69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03" name="Google Shape;6803;p69"/>
                <p:cNvCxnSpPr/>
                <p:nvPr/>
              </p:nvCxnSpPr>
              <p:spPr>
                <a:xfrm flipH="1">
                  <a:off x="1318079" y="2243337"/>
                  <a:ext cx="79786" cy="11112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804" name="Google Shape;6804;p69"/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6805" name="Google Shape;6805;p69"/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now influence distance vector computations up to </a:t>
              </a:r>
              <a:r>
                <a:rPr b="1" lang="en-US" sz="24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hops away, i.e., at b and now at a, e as well</a:t>
              </a:r>
              <a:endParaRPr/>
            </a:p>
          </p:txBody>
        </p:sp>
        <p:grpSp>
          <p:nvGrpSpPr>
            <p:cNvPr id="6806" name="Google Shape;6806;p69"/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6807" name="Google Shape;6807;p69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t=2</a:t>
                </a:r>
                <a:endParaRPr/>
              </a:p>
            </p:txBody>
          </p:sp>
          <p:grpSp>
            <p:nvGrpSpPr>
              <p:cNvPr id="6808" name="Google Shape;6808;p69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6809" name="Google Shape;6809;p69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10" name="Google Shape;6810;p69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1" name="Google Shape;6811;p69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2" name="Google Shape;6812;p69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3" name="Google Shape;6813;p69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4" name="Google Shape;6814;p69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5" name="Google Shape;6815;p69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6" name="Google Shape;6816;p69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7" name="Google Shape;6817;p69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8" name="Google Shape;6818;p69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19" name="Google Shape;6819;p69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20" name="Google Shape;6820;p69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21" name="Google Shape;6821;p69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822" name="Google Shape;6822;p69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23" name="Google Shape;6823;p69"/>
                <p:cNvCxnSpPr/>
                <p:nvPr/>
              </p:nvCxnSpPr>
              <p:spPr>
                <a:xfrm flipH="1">
                  <a:off x="1310990" y="2293502"/>
                  <a:ext cx="151387" cy="67308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824" name="Google Shape;6824;p69"/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6825" name="Google Shape;6825;p69"/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b="1" lang="en-US" sz="24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d, f, h</a:t>
              </a:r>
              <a:endParaRPr/>
            </a:p>
          </p:txBody>
        </p:sp>
        <p:grpSp>
          <p:nvGrpSpPr>
            <p:cNvPr id="6826" name="Google Shape;6826;p69"/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6827" name="Google Shape;6827;p69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t=3</a:t>
                </a:r>
                <a:endParaRPr/>
              </a:p>
            </p:txBody>
          </p:sp>
          <p:grpSp>
            <p:nvGrpSpPr>
              <p:cNvPr id="6828" name="Google Shape;6828;p69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6829" name="Google Shape;6829;p69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30" name="Google Shape;6830;p69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1" name="Google Shape;6831;p69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2" name="Google Shape;6832;p69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3" name="Google Shape;6833;p69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4" name="Google Shape;6834;p69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5" name="Google Shape;6835;p69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6" name="Google Shape;6836;p69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7" name="Google Shape;6837;p69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8" name="Google Shape;6838;p69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39" name="Google Shape;6839;p69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40" name="Google Shape;6840;p69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41" name="Google Shape;6841;p69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842" name="Google Shape;6842;p69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43" name="Google Shape;6843;p69"/>
                <p:cNvCxnSpPr/>
                <p:nvPr/>
              </p:nvCxnSpPr>
              <p:spPr>
                <a:xfrm rot="10800000">
                  <a:off x="1314533" y="2354460"/>
                  <a:ext cx="154224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844" name="Google Shape;6844;p69"/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6845" name="Google Shape;6845;p69"/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b="1" lang="en-US" sz="24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g, i</a:t>
              </a:r>
              <a:endParaRPr/>
            </a:p>
          </p:txBody>
        </p:sp>
        <p:grpSp>
          <p:nvGrpSpPr>
            <p:cNvPr id="6846" name="Google Shape;6846;p69"/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6847" name="Google Shape;6847;p69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t=4</a:t>
                </a:r>
                <a:endParaRPr/>
              </a:p>
            </p:txBody>
          </p:sp>
          <p:grpSp>
            <p:nvGrpSpPr>
              <p:cNvPr id="6848" name="Google Shape;6848;p69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6849" name="Google Shape;6849;p69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50" name="Google Shape;6850;p69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1" name="Google Shape;6851;p69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2" name="Google Shape;6852;p69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3" name="Google Shape;6853;p69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4" name="Google Shape;6854;p69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5" name="Google Shape;6855;p69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6" name="Google Shape;6856;p69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7" name="Google Shape;6857;p69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8" name="Google Shape;6858;p69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59" name="Google Shape;6859;p69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60" name="Google Shape;6860;p69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861" name="Google Shape;6861;p69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862" name="Google Shape;6862;p69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63" name="Google Shape;6863;p69"/>
                <p:cNvCxnSpPr/>
                <p:nvPr/>
              </p:nvCxnSpPr>
              <p:spPr>
                <a:xfrm rot="10800000">
                  <a:off x="1310989" y="2351285"/>
                  <a:ext cx="140045" cy="7112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6864" name="Google Shape;6864;p69"/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communication, computation steps diffuses information through network: </a:t>
            </a:r>
            <a:endParaRPr/>
          </a:p>
        </p:txBody>
      </p:sp>
      <p:grpSp>
        <p:nvGrpSpPr>
          <p:cNvPr id="6865" name="Google Shape;6865;p69"/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6866" name="Google Shape;6866;p69"/>
            <p:cNvSpPr/>
            <p:nvPr/>
          </p:nvSpPr>
          <p:spPr>
            <a:xfrm>
              <a:off x="8879399" y="1803748"/>
              <a:ext cx="2857489" cy="1536065"/>
            </a:xfrm>
            <a:custGeom>
              <a:rect b="b" l="l" r="r" t="t"/>
              <a:pathLst>
                <a:path extrusionOk="0" h="1536065" w="2857489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/>
            </a:p>
          </p:txBody>
        </p:sp>
        <p:sp>
          <p:nvSpPr>
            <p:cNvPr id="6867" name="Google Shape;6867;p69"/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t=1 </a:t>
              </a:r>
              <a:endParaRPr/>
            </a:p>
          </p:txBody>
        </p:sp>
      </p:grpSp>
      <p:grpSp>
        <p:nvGrpSpPr>
          <p:cNvPr id="6868" name="Google Shape;6868;p69"/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6869" name="Google Shape;6869;p69"/>
            <p:cNvSpPr/>
            <p:nvPr/>
          </p:nvSpPr>
          <p:spPr>
            <a:xfrm>
              <a:off x="8907795" y="1814699"/>
              <a:ext cx="2745708" cy="2599426"/>
            </a:xfrm>
            <a:custGeom>
              <a:rect b="b" l="l" r="r" t="t"/>
              <a:pathLst>
                <a:path extrusionOk="0" h="2364158" w="2785999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/>
            </a:p>
          </p:txBody>
        </p:sp>
        <p:sp>
          <p:nvSpPr>
            <p:cNvPr id="6870" name="Google Shape;6870;p69"/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t=2 </a:t>
              </a:r>
              <a:endParaRPr/>
            </a:p>
          </p:txBody>
        </p:sp>
      </p:grpSp>
      <p:grpSp>
        <p:nvGrpSpPr>
          <p:cNvPr id="6871" name="Google Shape;6871;p69"/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6872" name="Google Shape;6872;p69"/>
            <p:cNvSpPr/>
            <p:nvPr/>
          </p:nvSpPr>
          <p:spPr>
            <a:xfrm>
              <a:off x="8907795" y="1814698"/>
              <a:ext cx="2806352" cy="4365597"/>
            </a:xfrm>
            <a:custGeom>
              <a:rect b="b" l="l" r="r" t="t"/>
              <a:pathLst>
                <a:path extrusionOk="0" h="3970477" w="2847532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/>
            </a:p>
          </p:txBody>
        </p:sp>
        <p:sp>
          <p:nvSpPr>
            <p:cNvPr id="6873" name="Google Shape;6873;p69"/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t=3 </a:t>
              </a:r>
              <a:endParaRPr/>
            </a:p>
          </p:txBody>
        </p:sp>
      </p:grpSp>
      <p:grpSp>
        <p:nvGrpSpPr>
          <p:cNvPr id="6874" name="Google Shape;6874;p69"/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6875" name="Google Shape;6875;p69"/>
            <p:cNvSpPr/>
            <p:nvPr/>
          </p:nvSpPr>
          <p:spPr>
            <a:xfrm>
              <a:off x="8907795" y="1823741"/>
              <a:ext cx="2806351" cy="3234534"/>
            </a:xfrm>
            <a:custGeom>
              <a:rect b="b" l="l" r="r" t="t"/>
              <a:pathLst>
                <a:path extrusionOk="0" h="2941785" w="2847532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/>
            </a:p>
          </p:txBody>
        </p:sp>
        <p:sp>
          <p:nvSpPr>
            <p:cNvPr id="6876" name="Google Shape;6876;p69"/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t=4 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1" name="Shape 6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2" name="Google Shape;6882;p70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link cost changes</a:t>
            </a:r>
            <a:endParaRPr/>
          </a:p>
        </p:txBody>
      </p:sp>
      <p:sp>
        <p:nvSpPr>
          <p:cNvPr id="6883" name="Google Shape;6883;p70"/>
          <p:cNvSpPr txBox="1"/>
          <p:nvPr/>
        </p:nvSpPr>
        <p:spPr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“good news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travels fast”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4" name="Google Shape;6884;p70"/>
          <p:cNvSpPr/>
          <p:nvPr/>
        </p:nvSpPr>
        <p:spPr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detects link-cost change, updates its DV, informs its neighbors.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5" name="Google Shape;6885;p70"/>
          <p:cNvSpPr/>
          <p:nvPr/>
        </p:nvSpPr>
        <p:spPr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9575" lvl="0" marL="409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receives update from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updates its DV, computes new least cost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sends its neighbors its DV.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6" name="Google Shape;6886;p70"/>
          <p:cNvSpPr/>
          <p:nvPr/>
        </p:nvSpPr>
        <p:spPr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9575" lvl="0" marL="409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update, updates its DV.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least costs do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change, so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 a message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7" name="Google Shape;6887;p70"/>
          <p:cNvSpPr/>
          <p:nvPr/>
        </p:nvSpPr>
        <p:spPr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link cost changes:</a:t>
            </a:r>
            <a:endParaRPr/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detects local link cost change </a:t>
            </a:r>
            <a:endParaRPr/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routing info, recalculates local DV</a:t>
            </a:r>
            <a:endParaRPr/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DV changes, notify neighbors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6888" name="Google Shape;6888;p70"/>
          <p:cNvGrpSpPr/>
          <p:nvPr/>
        </p:nvGrpSpPr>
        <p:grpSpPr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6889" name="Google Shape;6889;p70"/>
            <p:cNvSpPr/>
            <p:nvPr/>
          </p:nvSpPr>
          <p:spPr>
            <a:xfrm>
              <a:off x="3625" y="114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0" name="Google Shape;6890;p70"/>
            <p:cNvSpPr/>
            <p:nvPr/>
          </p:nvSpPr>
          <p:spPr>
            <a:xfrm>
              <a:off x="3984" y="1404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1" name="Google Shape;6891;p70"/>
            <p:cNvSpPr/>
            <p:nvPr/>
          </p:nvSpPr>
          <p:spPr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2" name="Google Shape;6892;p70"/>
            <p:cNvCxnSpPr/>
            <p:nvPr/>
          </p:nvCxnSpPr>
          <p:spPr>
            <a:xfrm>
              <a:off x="3724" y="1633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3" name="Google Shape;6893;p70"/>
            <p:cNvCxnSpPr/>
            <p:nvPr/>
          </p:nvCxnSpPr>
          <p:spPr>
            <a:xfrm>
              <a:off x="4037" y="1633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4" name="Google Shape;6894;p70"/>
            <p:cNvSpPr/>
            <p:nvPr/>
          </p:nvSpPr>
          <p:spPr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95" name="Google Shape;6895;p70"/>
            <p:cNvSpPr/>
            <p:nvPr/>
          </p:nvSpPr>
          <p:spPr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6" name="Google Shape;6896;p70"/>
            <p:cNvSpPr/>
            <p:nvPr/>
          </p:nvSpPr>
          <p:spPr>
            <a:xfrm>
              <a:off x="4389" y="1404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7" name="Google Shape;6897;p70"/>
            <p:cNvSpPr/>
            <p:nvPr/>
          </p:nvSpPr>
          <p:spPr>
            <a:xfrm>
              <a:off x="4041" y="1668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98" name="Google Shape;6898;p70"/>
            <p:cNvGrpSpPr/>
            <p:nvPr/>
          </p:nvGrpSpPr>
          <p:grpSpPr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6899" name="Google Shape;6899;p7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0" name="Google Shape;6900;p70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omic Sans M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x</a:t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901" name="Google Shape;6901;p70"/>
            <p:cNvGrpSpPr/>
            <p:nvPr/>
          </p:nvGrpSpPr>
          <p:grpSpPr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02" name="Google Shape;6902;p70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03" name="Google Shape;6903;p70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4" name="Google Shape;6904;p70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05" name="Google Shape;6905;p70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06" name="Google Shape;6906;p70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07" name="Google Shape;6907;p70"/>
              <p:cNvGrpSpPr/>
              <p:nvPr/>
            </p:nvGrpSpPr>
            <p:grpSpPr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6908" name="Google Shape;6908;p70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9" name="Google Shape;6909;p70"/>
                <p:cNvSpPr txBox="1"/>
                <p:nvPr/>
              </p:nvSpPr>
              <p:spPr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z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6910" name="Google Shape;6910;p70"/>
            <p:cNvSpPr txBox="1"/>
            <p:nvPr/>
          </p:nvSpPr>
          <p:spPr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1" name="Google Shape;6911;p70"/>
            <p:cNvSpPr txBox="1"/>
            <p:nvPr/>
          </p:nvSpPr>
          <p:spPr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2" name="Google Shape;6912;p70"/>
            <p:cNvSpPr txBox="1"/>
            <p:nvPr/>
          </p:nvSpPr>
          <p:spPr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913" name="Google Shape;6913;p70"/>
            <p:cNvGrpSpPr/>
            <p:nvPr/>
          </p:nvGrpSpPr>
          <p:grpSpPr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914" name="Google Shape;6914;p70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15" name="Google Shape;6915;p70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6" name="Google Shape;6916;p70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17" name="Google Shape;6917;p70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8" name="Google Shape;6918;p70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19" name="Google Shape;6919;p70"/>
              <p:cNvGrpSpPr/>
              <p:nvPr/>
            </p:nvGrpSpPr>
            <p:grpSpPr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920" name="Google Shape;6920;p70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1" name="Google Shape;6921;p70"/>
                <p:cNvSpPr txBox="1"/>
                <p:nvPr/>
              </p:nvSpPr>
              <p:spPr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y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6922" name="Google Shape;6922;p70"/>
            <p:cNvSpPr txBox="1"/>
            <p:nvPr/>
          </p:nvSpPr>
          <p:spPr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mic Sans MS"/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23" name="Google Shape;6923;p70"/>
            <p:cNvCxnSpPr/>
            <p:nvPr/>
          </p:nvCxnSpPr>
          <p:spPr>
            <a:xfrm rot="10800000">
              <a:off x="3948" y="1272"/>
              <a:ext cx="132" cy="2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type="title"/>
          </p:nvPr>
        </p:nvSpPr>
        <p:spPr>
          <a:xfrm>
            <a:off x="417576" y="261255"/>
            <a:ext cx="11213592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 sz="4800"/>
              <a:t>Software-Defined Networking (SDN) control plane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244483" y="1080571"/>
            <a:ext cx="113107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Remote controller computes, installs forwarding tables in routers</a:t>
            </a:r>
            <a:endParaRPr/>
          </a:p>
        </p:txBody>
      </p:sp>
      <p:grpSp>
        <p:nvGrpSpPr>
          <p:cNvPr id="343" name="Google Shape;343;p17"/>
          <p:cNvGrpSpPr/>
          <p:nvPr/>
        </p:nvGrpSpPr>
        <p:grpSpPr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344" name="Google Shape;344;p17"/>
            <p:cNvSpPr/>
            <p:nvPr/>
          </p:nvSpPr>
          <p:spPr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D0D0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740529" y="2067687"/>
              <a:ext cx="198438" cy="1386150"/>
            </a:xfrm>
            <a:custGeom>
              <a:rect b="b" l="l" r="r" t="t"/>
              <a:pathLst>
                <a:path extrusionOk="0" h="1385496" w="199855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0D0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 flipH="1">
              <a:off x="6969753" y="2061336"/>
              <a:ext cx="219075" cy="1370272"/>
            </a:xfrm>
            <a:custGeom>
              <a:rect b="b" l="l" r="r" t="t"/>
              <a:pathLst>
                <a:path extrusionOk="0" h="1370199" w="22023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rgbClr val="D0D0F4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47" name="Google Shape;347;p17"/>
            <p:cNvGrpSpPr/>
            <p:nvPr/>
          </p:nvGrpSpPr>
          <p:grpSpPr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348" name="Google Shape;348;p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3" name="Google Shape;353;p17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354" name="Google Shape;354;p1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7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6" name="Google Shape;356;p17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7" name="Google Shape;357;p17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358" name="Google Shape;358;p17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7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0" name="Google Shape;360;p17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2" name="Google Shape;362;p17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363" name="Google Shape;363;p17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5" name="Google Shape;365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" name="Google Shape;366;p17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367" name="Google Shape;367;p17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7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9" name="Google Shape;369;p17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17"/>
            <p:cNvGrpSpPr/>
            <p:nvPr/>
          </p:nvGrpSpPr>
          <p:grpSpPr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381" name="Google Shape;381;p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6" name="Google Shape;386;p17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387" name="Google Shape;387;p1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7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9" name="Google Shape;389;p17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0" name="Google Shape;390;p17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391" name="Google Shape;391;p17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7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3" name="Google Shape;393;p17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" name="Google Shape;395;p17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396" name="Google Shape;396;p17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1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8" name="Google Shape;398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9" name="Google Shape;399;p17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00" name="Google Shape;400;p17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7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" name="Google Shape;402;p17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17"/>
          <p:cNvSpPr/>
          <p:nvPr/>
        </p:nvSpPr>
        <p:spPr>
          <a:xfrm>
            <a:off x="4341668" y="5696917"/>
            <a:ext cx="4027487" cy="939800"/>
          </a:xfrm>
          <a:custGeom>
            <a:rect b="b" l="l" r="r" t="t"/>
            <a:pathLst>
              <a:path extrusionOk="0" h="10125" w="10001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17"/>
          <p:cNvCxnSpPr/>
          <p:nvPr/>
        </p:nvCxnSpPr>
        <p:spPr>
          <a:xfrm flipH="1" rot="10800000">
            <a:off x="5011593" y="5847730"/>
            <a:ext cx="1316037" cy="1317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17"/>
          <p:cNvCxnSpPr/>
          <p:nvPr/>
        </p:nvCxnSpPr>
        <p:spPr>
          <a:xfrm>
            <a:off x="4900468" y="6035055"/>
            <a:ext cx="2259012" cy="2984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7"/>
          <p:cNvCxnSpPr/>
          <p:nvPr/>
        </p:nvCxnSpPr>
        <p:spPr>
          <a:xfrm>
            <a:off x="4913168" y="6139830"/>
            <a:ext cx="714375" cy="2762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7"/>
          <p:cNvCxnSpPr/>
          <p:nvPr/>
        </p:nvCxnSpPr>
        <p:spPr>
          <a:xfrm flipH="1" rot="10800000">
            <a:off x="5930755" y="6333505"/>
            <a:ext cx="1247775" cy="82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7"/>
          <p:cNvCxnSpPr/>
          <p:nvPr/>
        </p:nvCxnSpPr>
        <p:spPr>
          <a:xfrm>
            <a:off x="6591155" y="5881067"/>
            <a:ext cx="1057275" cy="1238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7"/>
          <p:cNvCxnSpPr/>
          <p:nvPr/>
        </p:nvCxnSpPr>
        <p:spPr>
          <a:xfrm flipH="1" rot="10800000">
            <a:off x="5875193" y="6035055"/>
            <a:ext cx="1790700" cy="2984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17"/>
          <p:cNvCxnSpPr/>
          <p:nvPr/>
        </p:nvCxnSpPr>
        <p:spPr>
          <a:xfrm flipH="1" rot="10800000">
            <a:off x="7202343" y="6063630"/>
            <a:ext cx="588962" cy="2698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17"/>
          <p:cNvCxnSpPr/>
          <p:nvPr/>
        </p:nvCxnSpPr>
        <p:spPr>
          <a:xfrm>
            <a:off x="6345093" y="5847730"/>
            <a:ext cx="814387" cy="401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2" name="Google Shape;422;p17"/>
          <p:cNvGrpSpPr/>
          <p:nvPr/>
        </p:nvGrpSpPr>
        <p:grpSpPr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423" name="Google Shape;423;p17"/>
            <p:cNvSpPr txBox="1"/>
            <p:nvPr/>
          </p:nvSpPr>
          <p:spPr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sp>
          <p:nvSpPr>
            <p:cNvPr id="424" name="Google Shape;424;p17"/>
            <p:cNvSpPr txBox="1"/>
            <p:nvPr/>
          </p:nvSpPr>
          <p:spPr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cxnSp>
          <p:nvCxnSpPr>
            <p:cNvPr id="425" name="Google Shape;425;p17"/>
            <p:cNvCxnSpPr/>
            <p:nvPr/>
          </p:nvCxnSpPr>
          <p:spPr>
            <a:xfrm flipH="1" rot="10800000">
              <a:off x="1526216" y="3579760"/>
              <a:ext cx="6978041" cy="111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426" name="Google Shape;426;p17"/>
          <p:cNvGrpSpPr/>
          <p:nvPr/>
        </p:nvGrpSpPr>
        <p:grpSpPr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427" name="Google Shape;427;p17"/>
            <p:cNvGrpSpPr/>
            <p:nvPr/>
          </p:nvGrpSpPr>
          <p:grpSpPr>
            <a:xfrm>
              <a:off x="2433511" y="2793697"/>
              <a:ext cx="349311" cy="317387"/>
              <a:chOff x="2931664" y="3912203"/>
              <a:chExt cx="430525" cy="329314"/>
            </a:xfrm>
          </p:grpSpPr>
          <p:sp>
            <p:nvSpPr>
              <p:cNvPr id="428" name="Google Shape;428;p17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29" name="Google Shape;429;p17"/>
              <p:cNvCxnSpPr/>
              <p:nvPr/>
            </p:nvCxnSpPr>
            <p:spPr>
              <a:xfrm>
                <a:off x="2931664" y="4004411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17"/>
              <p:cNvCxnSpPr/>
              <p:nvPr/>
            </p:nvCxnSpPr>
            <p:spPr>
              <a:xfrm>
                <a:off x="2931664" y="4066980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17"/>
              <p:cNvCxnSpPr>
                <a:stCxn id="428" idx="2"/>
              </p:cNvCxnSpPr>
              <p:nvPr/>
            </p:nvCxnSpPr>
            <p:spPr>
              <a:xfrm rot="10800000">
                <a:off x="3149862" y="4004517"/>
                <a:ext cx="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32" name="Google Shape;432;p17"/>
            <p:cNvGrpSpPr/>
            <p:nvPr/>
          </p:nvGrpSpPr>
          <p:grpSpPr>
            <a:xfrm>
              <a:off x="3348072" y="2792111"/>
              <a:ext cx="350899" cy="317387"/>
              <a:chOff x="2930935" y="3912603"/>
              <a:chExt cx="430525" cy="329314"/>
            </a:xfrm>
          </p:grpSpPr>
          <p:sp>
            <p:nvSpPr>
              <p:cNvPr id="433" name="Google Shape;433;p1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34" name="Google Shape;434;p17"/>
              <p:cNvCxnSpPr/>
              <p:nvPr/>
            </p:nvCxnSpPr>
            <p:spPr>
              <a:xfrm>
                <a:off x="2930935" y="4004811"/>
                <a:ext cx="42468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17"/>
              <p:cNvCxnSpPr/>
              <p:nvPr/>
            </p:nvCxnSpPr>
            <p:spPr>
              <a:xfrm>
                <a:off x="2930935" y="4067381"/>
                <a:ext cx="42468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17"/>
              <p:cNvCxnSpPr>
                <a:stCxn id="433" idx="2"/>
              </p:cNvCxnSpPr>
              <p:nvPr/>
            </p:nvCxnSpPr>
            <p:spPr>
              <a:xfrm rot="10800000">
                <a:off x="3147320" y="4004917"/>
                <a:ext cx="18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37" name="Google Shape;437;p17"/>
            <p:cNvGrpSpPr/>
            <p:nvPr/>
          </p:nvGrpSpPr>
          <p:grpSpPr>
            <a:xfrm>
              <a:off x="4181655" y="2792111"/>
              <a:ext cx="350900" cy="317387"/>
              <a:chOff x="2931113" y="3912603"/>
              <a:chExt cx="430527" cy="329314"/>
            </a:xfrm>
          </p:grpSpPr>
          <p:sp>
            <p:nvSpPr>
              <p:cNvPr id="438" name="Google Shape;438;p17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39" name="Google Shape;439;p17"/>
              <p:cNvCxnSpPr/>
              <p:nvPr/>
            </p:nvCxnSpPr>
            <p:spPr>
              <a:xfrm>
                <a:off x="2931113" y="400481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2931113" y="406738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>
                <a:stCxn id="438" idx="2"/>
              </p:cNvCxnSpPr>
              <p:nvPr/>
            </p:nvCxnSpPr>
            <p:spPr>
              <a:xfrm rot="10800000">
                <a:off x="3147499" y="4004917"/>
                <a:ext cx="18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42" name="Google Shape;442;p17"/>
            <p:cNvGrpSpPr/>
            <p:nvPr/>
          </p:nvGrpSpPr>
          <p:grpSpPr>
            <a:xfrm>
              <a:off x="5374078" y="2795285"/>
              <a:ext cx="349311" cy="317387"/>
              <a:chOff x="2931371" y="3912603"/>
              <a:chExt cx="430525" cy="329314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44" name="Google Shape;444;p17"/>
              <p:cNvCxnSpPr/>
              <p:nvPr/>
            </p:nvCxnSpPr>
            <p:spPr>
              <a:xfrm>
                <a:off x="2931371" y="4004811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17"/>
              <p:cNvCxnSpPr/>
              <p:nvPr/>
            </p:nvCxnSpPr>
            <p:spPr>
              <a:xfrm>
                <a:off x="2931371" y="4067381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17"/>
              <p:cNvCxnSpPr>
                <a:stCxn id="443" idx="2"/>
              </p:cNvCxnSpPr>
              <p:nvPr/>
            </p:nvCxnSpPr>
            <p:spPr>
              <a:xfrm rot="10800000">
                <a:off x="3149569" y="4004917"/>
                <a:ext cx="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47" name="Google Shape;447;p17"/>
            <p:cNvGrpSpPr/>
            <p:nvPr/>
          </p:nvGrpSpPr>
          <p:grpSpPr>
            <a:xfrm>
              <a:off x="6379141" y="2792111"/>
              <a:ext cx="350900" cy="317387"/>
              <a:chOff x="2931587" y="3912603"/>
              <a:chExt cx="430527" cy="329314"/>
            </a:xfrm>
          </p:grpSpPr>
          <p:sp>
            <p:nvSpPr>
              <p:cNvPr id="448" name="Google Shape;448;p17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49" name="Google Shape;449;p17"/>
              <p:cNvCxnSpPr/>
              <p:nvPr/>
            </p:nvCxnSpPr>
            <p:spPr>
              <a:xfrm>
                <a:off x="2931587" y="400481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17"/>
              <p:cNvCxnSpPr/>
              <p:nvPr/>
            </p:nvCxnSpPr>
            <p:spPr>
              <a:xfrm>
                <a:off x="2931587" y="406738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>
                <a:stCxn id="448" idx="2"/>
              </p:cNvCxnSpPr>
              <p:nvPr/>
            </p:nvCxnSpPr>
            <p:spPr>
              <a:xfrm rot="10800000">
                <a:off x="3147973" y="4004917"/>
                <a:ext cx="18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52" name="Google Shape;452;p17"/>
          <p:cNvGrpSpPr/>
          <p:nvPr/>
        </p:nvGrpSpPr>
        <p:grpSpPr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453" name="Google Shape;453;p17"/>
            <p:cNvSpPr/>
            <p:nvPr/>
          </p:nvSpPr>
          <p:spPr>
            <a:xfrm>
              <a:off x="1877053" y="5330529"/>
              <a:ext cx="1281113" cy="758711"/>
            </a:xfrm>
            <a:custGeom>
              <a:rect b="b" l="l" r="r" t="t"/>
              <a:pathLst>
                <a:path extrusionOk="0" h="759828" w="1280499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6202992" y="5428939"/>
              <a:ext cx="865187" cy="553955"/>
            </a:xfrm>
            <a:custGeom>
              <a:rect b="b" l="l" r="r" t="t"/>
              <a:pathLst>
                <a:path extrusionOk="0" h="553361" w="86625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5377492" y="5449574"/>
              <a:ext cx="676275" cy="896802"/>
            </a:xfrm>
            <a:custGeom>
              <a:rect b="b" l="l" r="r" t="t"/>
              <a:pathLst>
                <a:path extrusionOk="0" h="896577" w="675040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340853" y="5470208"/>
              <a:ext cx="514350" cy="401578"/>
            </a:xfrm>
            <a:custGeom>
              <a:rect b="b" l="l" r="r" t="t"/>
              <a:pathLst>
                <a:path extrusionOk="0" h="402193" w="514180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3561391" y="5433701"/>
              <a:ext cx="573087" cy="1015848"/>
            </a:xfrm>
            <a:custGeom>
              <a:rect b="b" l="l" r="r" t="t"/>
              <a:pathLst>
                <a:path extrusionOk="0" h="1015244" w="574100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1856416" y="3709935"/>
              <a:ext cx="1049337" cy="1739639"/>
              <a:chOff x="1856416" y="3709935"/>
              <a:chExt cx="1049337" cy="1739639"/>
            </a:xfrm>
          </p:grpSpPr>
          <p:sp>
            <p:nvSpPr>
              <p:cNvPr id="459" name="Google Shape;459;p17"/>
              <p:cNvSpPr/>
              <p:nvPr/>
            </p:nvSpPr>
            <p:spPr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460" name="Google Shape;460;p17"/>
              <p:cNvGrpSpPr/>
              <p:nvPr/>
            </p:nvGrpSpPr>
            <p:grpSpPr>
              <a:xfrm>
                <a:off x="1859590" y="5089265"/>
                <a:ext cx="1035050" cy="360309"/>
                <a:chOff x="4129067" y="3606966"/>
                <a:chExt cx="567968" cy="338045"/>
              </a:xfrm>
            </p:grpSpPr>
            <p:sp>
              <p:nvSpPr>
                <p:cNvPr id="461" name="Google Shape;461;p17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66" name="Google Shape;466;p17"/>
              <p:cNvSpPr/>
              <p:nvPr/>
            </p:nvSpPr>
            <p:spPr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67" name="Google Shape;467;p17"/>
              <p:cNvCxnSpPr/>
              <p:nvPr/>
            </p:nvCxnSpPr>
            <p:spPr>
              <a:xfrm>
                <a:off x="1861178" y="3981356"/>
                <a:ext cx="17463" cy="130155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flipH="1">
                <a:off x="2894641" y="3971833"/>
                <a:ext cx="6350" cy="126981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9" name="Google Shape;469;p17"/>
              <p:cNvGrpSpPr/>
              <p:nvPr/>
            </p:nvGrpSpPr>
            <p:grpSpPr>
              <a:xfrm>
                <a:off x="1856416" y="3709935"/>
                <a:ext cx="1044574" cy="398402"/>
                <a:chOff x="2183302" y="1574638"/>
                <a:chExt cx="1199996" cy="429505"/>
              </a:xfrm>
            </p:grpSpPr>
            <p:sp>
              <p:nvSpPr>
                <p:cNvPr id="470" name="Google Shape;470;p17"/>
                <p:cNvSpPr/>
                <p:nvPr/>
              </p:nvSpPr>
              <p:spPr>
                <a:xfrm flipH="1" rot="10800000">
                  <a:off x="2185125" y="1689286"/>
                  <a:ext cx="1196349" cy="314857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1" name="Google Shape;471;p17"/>
                <p:cNvSpPr/>
                <p:nvPr/>
              </p:nvSpPr>
              <p:spPr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 flipH="1" rot="10800000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2489684" y="1670464"/>
                  <a:ext cx="581761" cy="157429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4" name="Google Shape;474;p17"/>
                <p:cNvSpPr/>
                <p:nvPr/>
              </p:nvSpPr>
              <p:spPr>
                <a:xfrm>
                  <a:off x="2429501" y="1629396"/>
                  <a:ext cx="703949" cy="11122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17"/>
                <p:cNvSpPr/>
                <p:nvPr/>
              </p:nvSpPr>
              <p:spPr>
                <a:xfrm>
                  <a:off x="2892722" y="1723510"/>
                  <a:ext cx="257143" cy="95826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17"/>
                <p:cNvSpPr/>
                <p:nvPr/>
              </p:nvSpPr>
              <p:spPr>
                <a:xfrm>
                  <a:off x="2416736" y="1725222"/>
                  <a:ext cx="255318" cy="94114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7" name="Google Shape;477;p17"/>
                <p:cNvCxnSpPr>
                  <a:endCxn id="472" idx="2"/>
                </p:cNvCxnSpPr>
                <p:nvPr/>
              </p:nvCxnSpPr>
              <p:spPr>
                <a:xfrm rot="10800000">
                  <a:off x="2183302" y="1732067"/>
                  <a:ext cx="1800" cy="121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478" name="Google Shape;478;p17"/>
                <p:cNvCxnSpPr/>
                <p:nvPr/>
              </p:nvCxnSpPr>
              <p:spPr>
                <a:xfrm rot="10800000">
                  <a:off x="3381474" y="1728644"/>
                  <a:ext cx="1824" cy="12149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479" name="Google Shape;479;p17"/>
            <p:cNvGrpSpPr/>
            <p:nvPr/>
          </p:nvGrpSpPr>
          <p:grpSpPr>
            <a:xfrm>
              <a:off x="3566153" y="3862312"/>
              <a:ext cx="514350" cy="1669799"/>
              <a:chOff x="3566153" y="3862312"/>
              <a:chExt cx="514350" cy="1669799"/>
            </a:xfrm>
          </p:grpSpPr>
          <p:sp>
            <p:nvSpPr>
              <p:cNvPr id="480" name="Google Shape;480;p17"/>
              <p:cNvSpPr/>
              <p:nvPr/>
            </p:nvSpPr>
            <p:spPr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81" name="Google Shape;481;p17"/>
              <p:cNvCxnSpPr/>
              <p:nvPr/>
            </p:nvCxnSpPr>
            <p:spPr>
              <a:xfrm flipH="1">
                <a:off x="4078916" y="4019450"/>
                <a:ext cx="1587" cy="13650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82" name="Google Shape;482;p17"/>
              <p:cNvGrpSpPr/>
              <p:nvPr/>
            </p:nvGrpSpPr>
            <p:grpSpPr>
              <a:xfrm>
                <a:off x="3570916" y="5306720"/>
                <a:ext cx="508000" cy="225391"/>
                <a:chOff x="4128204" y="3600527"/>
                <a:chExt cx="568606" cy="344310"/>
              </a:xfrm>
            </p:grpSpPr>
            <p:sp>
              <p:nvSpPr>
                <p:cNvPr id="483" name="Google Shape;483;p17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4" name="Google Shape;484;p17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5" name="Google Shape;485;p17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486" name="Google Shape;486;p17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7" name="Google Shape;487;p17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88" name="Google Shape;488;p17"/>
              <p:cNvSpPr/>
              <p:nvPr/>
            </p:nvSpPr>
            <p:spPr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89" name="Google Shape;489;p17"/>
              <p:cNvCxnSpPr/>
              <p:nvPr/>
            </p:nvCxnSpPr>
            <p:spPr>
              <a:xfrm flipH="1">
                <a:off x="3566153" y="4027387"/>
                <a:ext cx="3175" cy="14507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90" name="Google Shape;490;p17"/>
              <p:cNvGrpSpPr/>
              <p:nvPr/>
            </p:nvGrpSpPr>
            <p:grpSpPr>
              <a:xfrm>
                <a:off x="3569328" y="3862312"/>
                <a:ext cx="503238" cy="247614"/>
                <a:chOff x="2184877" y="1564501"/>
                <a:chExt cx="1198749" cy="439187"/>
              </a:xfrm>
            </p:grpSpPr>
            <p:sp>
              <p:nvSpPr>
                <p:cNvPr id="491" name="Google Shape;491;p17"/>
                <p:cNvSpPr/>
                <p:nvPr/>
              </p:nvSpPr>
              <p:spPr>
                <a:xfrm flipH="1" rot="10800000">
                  <a:off x="2188659" y="1691189"/>
                  <a:ext cx="1194966" cy="3124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2" name="Google Shape;492;p17"/>
                <p:cNvSpPr/>
                <p:nvPr/>
              </p:nvSpPr>
              <p:spPr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3" name="Google Shape;493;p17"/>
                <p:cNvSpPr/>
                <p:nvPr/>
              </p:nvSpPr>
              <p:spPr>
                <a:xfrm flipH="1" rot="10800000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4" name="Google Shape;494;p17"/>
                <p:cNvSpPr/>
                <p:nvPr/>
              </p:nvSpPr>
              <p:spPr>
                <a:xfrm>
                  <a:off x="2491182" y="1671482"/>
                  <a:ext cx="582357" cy="1548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5" name="Google Shape;495;p17"/>
                <p:cNvSpPr/>
                <p:nvPr/>
              </p:nvSpPr>
              <p:spPr>
                <a:xfrm>
                  <a:off x="2430678" y="1629252"/>
                  <a:ext cx="703366" cy="109797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7"/>
                <p:cNvSpPr/>
                <p:nvPr/>
              </p:nvSpPr>
              <p:spPr>
                <a:xfrm>
                  <a:off x="2892025" y="1722158"/>
                  <a:ext cx="260925" cy="9572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7"/>
                <p:cNvSpPr/>
                <p:nvPr/>
              </p:nvSpPr>
              <p:spPr>
                <a:xfrm>
                  <a:off x="2419332" y="1724972"/>
                  <a:ext cx="253364" cy="95720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8" name="Google Shape;498;p17"/>
                <p:cNvCxnSpPr>
                  <a:endCxn id="493" idx="2"/>
                </p:cNvCxnSpPr>
                <p:nvPr/>
              </p:nvCxnSpPr>
              <p:spPr>
                <a:xfrm rot="10800000">
                  <a:off x="2184877" y="1720750"/>
                  <a:ext cx="3900" cy="12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499" name="Google Shape;499;p17"/>
                <p:cNvCxnSpPr/>
                <p:nvPr/>
              </p:nvCxnSpPr>
              <p:spPr>
                <a:xfrm rot="10800000">
                  <a:off x="3379842" y="1727788"/>
                  <a:ext cx="3783" cy="12105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500" name="Google Shape;500;p17"/>
            <p:cNvGrpSpPr/>
            <p:nvPr/>
          </p:nvGrpSpPr>
          <p:grpSpPr>
            <a:xfrm>
              <a:off x="4348791" y="3867073"/>
              <a:ext cx="514350" cy="1669799"/>
              <a:chOff x="4348791" y="3867073"/>
              <a:chExt cx="514350" cy="1669799"/>
            </a:xfrm>
          </p:grpSpPr>
          <p:sp>
            <p:nvSpPr>
              <p:cNvPr id="501" name="Google Shape;501;p17"/>
              <p:cNvSpPr/>
              <p:nvPr/>
            </p:nvSpPr>
            <p:spPr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02" name="Google Shape;502;p17"/>
              <p:cNvCxnSpPr/>
              <p:nvPr/>
            </p:nvCxnSpPr>
            <p:spPr>
              <a:xfrm flipH="1">
                <a:off x="4861553" y="4024212"/>
                <a:ext cx="1588" cy="13650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03" name="Google Shape;503;p17"/>
              <p:cNvGrpSpPr/>
              <p:nvPr/>
            </p:nvGrpSpPr>
            <p:grpSpPr>
              <a:xfrm>
                <a:off x="4353553" y="5311481"/>
                <a:ext cx="508000" cy="225391"/>
                <a:chOff x="4128204" y="3600524"/>
                <a:chExt cx="568606" cy="344310"/>
              </a:xfrm>
            </p:grpSpPr>
            <p:sp>
              <p:nvSpPr>
                <p:cNvPr id="504" name="Google Shape;504;p17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5" name="Google Shape;505;p17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6" name="Google Shape;506;p17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507" name="Google Shape;507;p17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8" name="Google Shape;508;p17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09" name="Google Shape;509;p17"/>
              <p:cNvSpPr/>
              <p:nvPr/>
            </p:nvSpPr>
            <p:spPr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10" name="Google Shape;510;p17"/>
              <p:cNvCxnSpPr/>
              <p:nvPr/>
            </p:nvCxnSpPr>
            <p:spPr>
              <a:xfrm flipH="1">
                <a:off x="4348791" y="4032148"/>
                <a:ext cx="3175" cy="14507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11" name="Google Shape;511;p17"/>
              <p:cNvGrpSpPr/>
              <p:nvPr/>
            </p:nvGrpSpPr>
            <p:grpSpPr>
              <a:xfrm>
                <a:off x="4351966" y="3867073"/>
                <a:ext cx="503237" cy="247613"/>
                <a:chOff x="2184879" y="1564498"/>
                <a:chExt cx="1198746" cy="439186"/>
              </a:xfrm>
            </p:grpSpPr>
            <p:sp>
              <p:nvSpPr>
                <p:cNvPr id="512" name="Google Shape;512;p17"/>
                <p:cNvSpPr/>
                <p:nvPr/>
              </p:nvSpPr>
              <p:spPr>
                <a:xfrm flipH="1" rot="10800000">
                  <a:off x="2188659" y="1691187"/>
                  <a:ext cx="1194966" cy="312497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13" name="Google Shape;513;p17"/>
                <p:cNvSpPr/>
                <p:nvPr/>
              </p:nvSpPr>
              <p:spPr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14" name="Google Shape;514;p17"/>
                <p:cNvSpPr/>
                <p:nvPr/>
              </p:nvSpPr>
              <p:spPr>
                <a:xfrm flipH="1" rot="10800000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15" name="Google Shape;515;p17"/>
                <p:cNvSpPr/>
                <p:nvPr/>
              </p:nvSpPr>
              <p:spPr>
                <a:xfrm>
                  <a:off x="2491182" y="1671479"/>
                  <a:ext cx="582357" cy="154842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16" name="Google Shape;516;p17"/>
                <p:cNvSpPr/>
                <p:nvPr/>
              </p:nvSpPr>
              <p:spPr>
                <a:xfrm>
                  <a:off x="2430678" y="1629250"/>
                  <a:ext cx="703366" cy="10979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7"/>
                <p:cNvSpPr/>
                <p:nvPr/>
              </p:nvSpPr>
              <p:spPr>
                <a:xfrm>
                  <a:off x="2892025" y="1722154"/>
                  <a:ext cx="260927" cy="9572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7"/>
                <p:cNvSpPr/>
                <p:nvPr/>
              </p:nvSpPr>
              <p:spPr>
                <a:xfrm>
                  <a:off x="2419334" y="1724970"/>
                  <a:ext cx="253362" cy="95720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9" name="Google Shape;519;p17"/>
                <p:cNvCxnSpPr>
                  <a:endCxn id="514" idx="2"/>
                </p:cNvCxnSpPr>
                <p:nvPr/>
              </p:nvCxnSpPr>
              <p:spPr>
                <a:xfrm rot="10800000">
                  <a:off x="2184879" y="1720747"/>
                  <a:ext cx="3900" cy="12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520" name="Google Shape;520;p17"/>
                <p:cNvCxnSpPr/>
                <p:nvPr/>
              </p:nvCxnSpPr>
              <p:spPr>
                <a:xfrm rot="10800000">
                  <a:off x="3379845" y="1727785"/>
                  <a:ext cx="3780" cy="12105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521" name="Google Shape;521;p17"/>
            <p:cNvGrpSpPr/>
            <p:nvPr/>
          </p:nvGrpSpPr>
          <p:grpSpPr>
            <a:xfrm>
              <a:off x="5552117" y="3849614"/>
              <a:ext cx="514350" cy="1669799"/>
              <a:chOff x="5552117" y="3849614"/>
              <a:chExt cx="514350" cy="1669799"/>
            </a:xfrm>
          </p:grpSpPr>
          <p:sp>
            <p:nvSpPr>
              <p:cNvPr id="522" name="Google Shape;522;p17"/>
              <p:cNvSpPr/>
              <p:nvPr/>
            </p:nvSpPr>
            <p:spPr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3" name="Google Shape;523;p17"/>
              <p:cNvCxnSpPr/>
              <p:nvPr/>
            </p:nvCxnSpPr>
            <p:spPr>
              <a:xfrm flipH="1">
                <a:off x="6064879" y="4006752"/>
                <a:ext cx="1588" cy="13650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4" name="Google Shape;524;p17"/>
              <p:cNvGrpSpPr/>
              <p:nvPr/>
            </p:nvGrpSpPr>
            <p:grpSpPr>
              <a:xfrm>
                <a:off x="5556879" y="5294022"/>
                <a:ext cx="508000" cy="225392"/>
                <a:chOff x="4128205" y="3600530"/>
                <a:chExt cx="568606" cy="344311"/>
              </a:xfrm>
            </p:grpSpPr>
            <p:sp>
              <p:nvSpPr>
                <p:cNvPr id="525" name="Google Shape;525;p17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528" name="Google Shape;528;p17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9" name="Google Shape;529;p17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30" name="Google Shape;530;p17"/>
              <p:cNvSpPr/>
              <p:nvPr/>
            </p:nvSpPr>
            <p:spPr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1" name="Google Shape;531;p17"/>
              <p:cNvCxnSpPr/>
              <p:nvPr/>
            </p:nvCxnSpPr>
            <p:spPr>
              <a:xfrm flipH="1">
                <a:off x="5552117" y="4014689"/>
                <a:ext cx="3175" cy="14507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2" name="Google Shape;532;p17"/>
              <p:cNvGrpSpPr/>
              <p:nvPr/>
            </p:nvGrpSpPr>
            <p:grpSpPr>
              <a:xfrm>
                <a:off x="5555292" y="3849614"/>
                <a:ext cx="503237" cy="247613"/>
                <a:chOff x="2184881" y="1564505"/>
                <a:chExt cx="1198747" cy="439186"/>
              </a:xfrm>
            </p:grpSpPr>
            <p:sp>
              <p:nvSpPr>
                <p:cNvPr id="533" name="Google Shape;533;p17"/>
                <p:cNvSpPr/>
                <p:nvPr/>
              </p:nvSpPr>
              <p:spPr>
                <a:xfrm flipH="1" rot="10800000">
                  <a:off x="2188662" y="1691192"/>
                  <a:ext cx="1194966" cy="3124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35" name="Google Shape;535;p17"/>
                <p:cNvSpPr/>
                <p:nvPr/>
              </p:nvSpPr>
              <p:spPr>
                <a:xfrm flipH="1" rot="10800000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36" name="Google Shape;536;p17"/>
                <p:cNvSpPr/>
                <p:nvPr/>
              </p:nvSpPr>
              <p:spPr>
                <a:xfrm>
                  <a:off x="2491185" y="1671486"/>
                  <a:ext cx="582357" cy="1548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37" name="Google Shape;537;p17"/>
                <p:cNvSpPr/>
                <p:nvPr/>
              </p:nvSpPr>
              <p:spPr>
                <a:xfrm>
                  <a:off x="2430680" y="1629256"/>
                  <a:ext cx="703366" cy="109797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7"/>
                <p:cNvSpPr/>
                <p:nvPr/>
              </p:nvSpPr>
              <p:spPr>
                <a:xfrm>
                  <a:off x="2892028" y="1722161"/>
                  <a:ext cx="260927" cy="9572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7"/>
                <p:cNvSpPr/>
                <p:nvPr/>
              </p:nvSpPr>
              <p:spPr>
                <a:xfrm>
                  <a:off x="2419337" y="1724976"/>
                  <a:ext cx="253362" cy="95720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0" name="Google Shape;540;p17"/>
                <p:cNvCxnSpPr>
                  <a:endCxn id="535" idx="2"/>
                </p:cNvCxnSpPr>
                <p:nvPr/>
              </p:nvCxnSpPr>
              <p:spPr>
                <a:xfrm rot="10800000">
                  <a:off x="2184881" y="1720754"/>
                  <a:ext cx="3900" cy="12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541" name="Google Shape;541;p17"/>
                <p:cNvCxnSpPr/>
                <p:nvPr/>
              </p:nvCxnSpPr>
              <p:spPr>
                <a:xfrm rot="10800000">
                  <a:off x="3379847" y="1727792"/>
                  <a:ext cx="3780" cy="12105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542" name="Google Shape;542;p17"/>
            <p:cNvGrpSpPr/>
            <p:nvPr/>
          </p:nvGrpSpPr>
          <p:grpSpPr>
            <a:xfrm>
              <a:off x="6547479" y="3836916"/>
              <a:ext cx="514350" cy="1671386"/>
              <a:chOff x="6547479" y="3836916"/>
              <a:chExt cx="514350" cy="1671386"/>
            </a:xfrm>
          </p:grpSpPr>
          <p:sp>
            <p:nvSpPr>
              <p:cNvPr id="543" name="Google Shape;543;p17"/>
              <p:cNvSpPr/>
              <p:nvPr/>
            </p:nvSpPr>
            <p:spPr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44" name="Google Shape;544;p17"/>
              <p:cNvCxnSpPr/>
              <p:nvPr/>
            </p:nvCxnSpPr>
            <p:spPr>
              <a:xfrm flipH="1">
                <a:off x="7060242" y="3994054"/>
                <a:ext cx="1587" cy="136663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45" name="Google Shape;545;p17"/>
              <p:cNvGrpSpPr/>
              <p:nvPr/>
            </p:nvGrpSpPr>
            <p:grpSpPr>
              <a:xfrm>
                <a:off x="6552242" y="5286085"/>
                <a:ext cx="508000" cy="222217"/>
                <a:chOff x="4128205" y="3605704"/>
                <a:chExt cx="568606" cy="339138"/>
              </a:xfrm>
            </p:grpSpPr>
            <p:sp>
              <p:nvSpPr>
                <p:cNvPr id="546" name="Google Shape;546;p17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48" name="Google Shape;548;p17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549" name="Google Shape;549;p17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0" name="Google Shape;550;p17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51" name="Google Shape;551;p17"/>
              <p:cNvSpPr/>
              <p:nvPr/>
            </p:nvSpPr>
            <p:spPr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52" name="Google Shape;552;p17"/>
              <p:cNvCxnSpPr/>
              <p:nvPr/>
            </p:nvCxnSpPr>
            <p:spPr>
              <a:xfrm flipH="1">
                <a:off x="6547479" y="4001991"/>
                <a:ext cx="3175" cy="145234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3" name="Google Shape;553;p17"/>
              <p:cNvGrpSpPr/>
              <p:nvPr/>
            </p:nvGrpSpPr>
            <p:grpSpPr>
              <a:xfrm>
                <a:off x="6550654" y="3836916"/>
                <a:ext cx="503238" cy="249200"/>
                <a:chOff x="2184879" y="1564508"/>
                <a:chExt cx="1198749" cy="441581"/>
              </a:xfrm>
            </p:grpSpPr>
            <p:sp>
              <p:nvSpPr>
                <p:cNvPr id="554" name="Google Shape;554;p17"/>
                <p:cNvSpPr/>
                <p:nvPr/>
              </p:nvSpPr>
              <p:spPr>
                <a:xfrm flipH="1" rot="10800000">
                  <a:off x="2188662" y="1691075"/>
                  <a:ext cx="1194966" cy="315014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 flipH="1" rot="10800000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7" name="Google Shape;557;p17"/>
                <p:cNvSpPr/>
                <p:nvPr/>
              </p:nvSpPr>
              <p:spPr>
                <a:xfrm>
                  <a:off x="2491185" y="1671388"/>
                  <a:ext cx="582357" cy="157507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8" name="Google Shape;558;p17"/>
                <p:cNvSpPr/>
                <p:nvPr/>
              </p:nvSpPr>
              <p:spPr>
                <a:xfrm>
                  <a:off x="2430680" y="1629198"/>
                  <a:ext cx="703366" cy="112505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2892028" y="1724827"/>
                  <a:ext cx="260925" cy="95629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2419334" y="1727640"/>
                  <a:ext cx="253364" cy="92816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1" name="Google Shape;561;p17"/>
                <p:cNvCxnSpPr>
                  <a:endCxn id="556" idx="2"/>
                </p:cNvCxnSpPr>
                <p:nvPr/>
              </p:nvCxnSpPr>
              <p:spPr>
                <a:xfrm rot="10800000">
                  <a:off x="2184879" y="1722015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562" name="Google Shape;562;p17"/>
                <p:cNvCxnSpPr/>
                <p:nvPr/>
              </p:nvCxnSpPr>
              <p:spPr>
                <a:xfrm rot="10800000">
                  <a:off x="3379845" y="1730452"/>
                  <a:ext cx="3783" cy="1209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563" name="Google Shape;563;p17"/>
          <p:cNvGrpSpPr/>
          <p:nvPr/>
        </p:nvGrpSpPr>
        <p:grpSpPr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564" name="Google Shape;564;p17"/>
            <p:cNvSpPr/>
            <p:nvPr/>
          </p:nvSpPr>
          <p:spPr>
            <a:xfrm>
              <a:off x="2381956" y="2439937"/>
              <a:ext cx="296789" cy="1743431"/>
            </a:xfrm>
            <a:custGeom>
              <a:rect b="b" l="l" r="r" t="t"/>
              <a:pathLst>
                <a:path extrusionOk="0" h="2022548" w="22853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rect b="b" l="l" r="r" t="t"/>
              <a:pathLst>
                <a:path extrusionOk="0" h="2117725" w="30727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66" name="Google Shape;566;p17"/>
            <p:cNvCxnSpPr/>
            <p:nvPr/>
          </p:nvCxnSpPr>
          <p:spPr>
            <a:xfrm flipH="1" rot="10800000">
              <a:off x="5791061" y="2687638"/>
              <a:ext cx="7936" cy="2062583"/>
            </a:xfrm>
            <a:prstGeom prst="straightConnector1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7" name="Google Shape;567;p17"/>
            <p:cNvCxnSpPr/>
            <p:nvPr/>
          </p:nvCxnSpPr>
          <p:spPr>
            <a:xfrm flipH="1" rot="10800000">
              <a:off x="4599144" y="2708279"/>
              <a:ext cx="17458" cy="2037179"/>
            </a:xfrm>
            <a:prstGeom prst="straightConnector1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8" name="Google Shape;568;p17"/>
            <p:cNvCxnSpPr/>
            <p:nvPr/>
          </p:nvCxnSpPr>
          <p:spPr>
            <a:xfrm rot="10800000">
              <a:off x="3807178" y="2762265"/>
              <a:ext cx="9523" cy="1983193"/>
            </a:xfrm>
            <a:prstGeom prst="straightConnector1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569" name="Google Shape;569;p17"/>
          <p:cNvGrpSpPr/>
          <p:nvPr/>
        </p:nvGrpSpPr>
        <p:grpSpPr>
          <a:xfrm>
            <a:off x="3806679" y="4636468"/>
            <a:ext cx="4956176" cy="692149"/>
            <a:chOff x="2056656" y="4691836"/>
            <a:chExt cx="4955291" cy="692750"/>
          </a:xfrm>
        </p:grpSpPr>
        <p:grpSp>
          <p:nvGrpSpPr>
            <p:cNvPr id="570" name="Google Shape;570;p17"/>
            <p:cNvGrpSpPr/>
            <p:nvPr/>
          </p:nvGrpSpPr>
          <p:grpSpPr>
            <a:xfrm>
              <a:off x="3605780" y="5055689"/>
              <a:ext cx="430136" cy="328897"/>
              <a:chOff x="2932124" y="3912858"/>
              <a:chExt cx="430455" cy="329059"/>
            </a:xfrm>
          </p:grpSpPr>
          <p:sp>
            <p:nvSpPr>
              <p:cNvPr id="571" name="Google Shape;571;p17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72" name="Google Shape;572;p17"/>
              <p:cNvCxnSpPr/>
              <p:nvPr/>
            </p:nvCxnSpPr>
            <p:spPr>
              <a:xfrm>
                <a:off x="2932124" y="4005058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17"/>
              <p:cNvCxnSpPr/>
              <p:nvPr/>
            </p:nvCxnSpPr>
            <p:spPr>
              <a:xfrm>
                <a:off x="2932124" y="4068645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17"/>
              <p:cNvCxnSpPr>
                <a:stCxn id="571" idx="2"/>
              </p:cNvCxnSpPr>
              <p:nvPr/>
            </p:nvCxnSpPr>
            <p:spPr>
              <a:xfrm rot="10800000">
                <a:off x="3148235" y="4004917"/>
                <a:ext cx="15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75" name="Google Shape;575;p17"/>
            <p:cNvGrpSpPr/>
            <p:nvPr/>
          </p:nvGrpSpPr>
          <p:grpSpPr>
            <a:xfrm>
              <a:off x="4388278" y="5055689"/>
              <a:ext cx="430135" cy="328897"/>
              <a:chOff x="2931985" y="3912924"/>
              <a:chExt cx="430454" cy="329059"/>
            </a:xfrm>
          </p:grpSpPr>
          <p:sp>
            <p:nvSpPr>
              <p:cNvPr id="576" name="Google Shape;576;p17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77" name="Google Shape;577;p17"/>
              <p:cNvCxnSpPr/>
              <p:nvPr/>
            </p:nvCxnSpPr>
            <p:spPr>
              <a:xfrm>
                <a:off x="2931985" y="4005125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17"/>
              <p:cNvCxnSpPr/>
              <p:nvPr/>
            </p:nvCxnSpPr>
            <p:spPr>
              <a:xfrm>
                <a:off x="2931985" y="4068711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9" name="Google Shape;579;p17"/>
              <p:cNvCxnSpPr>
                <a:stCxn id="576" idx="2"/>
              </p:cNvCxnSpPr>
              <p:nvPr/>
            </p:nvCxnSpPr>
            <p:spPr>
              <a:xfrm rot="10800000">
                <a:off x="3148095" y="4004983"/>
                <a:ext cx="15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80" name="Google Shape;580;p17"/>
            <p:cNvGrpSpPr/>
            <p:nvPr/>
          </p:nvGrpSpPr>
          <p:grpSpPr>
            <a:xfrm>
              <a:off x="5591389" y="5052511"/>
              <a:ext cx="430134" cy="328897"/>
              <a:chOff x="2931771" y="3912722"/>
              <a:chExt cx="430453" cy="329058"/>
            </a:xfrm>
          </p:grpSpPr>
          <p:sp>
            <p:nvSpPr>
              <p:cNvPr id="581" name="Google Shape;581;p17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82" name="Google Shape;582;p17"/>
              <p:cNvCxnSpPr/>
              <p:nvPr/>
            </p:nvCxnSpPr>
            <p:spPr>
              <a:xfrm>
                <a:off x="2931771" y="4004922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17"/>
              <p:cNvCxnSpPr/>
              <p:nvPr/>
            </p:nvCxnSpPr>
            <p:spPr>
              <a:xfrm>
                <a:off x="2931771" y="4068509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17"/>
              <p:cNvCxnSpPr>
                <a:stCxn id="581" idx="2"/>
              </p:cNvCxnSpPr>
              <p:nvPr/>
            </p:nvCxnSpPr>
            <p:spPr>
              <a:xfrm rot="10800000">
                <a:off x="3147880" y="4004780"/>
                <a:ext cx="15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85" name="Google Shape;585;p17"/>
            <p:cNvGrpSpPr/>
            <p:nvPr/>
          </p:nvGrpSpPr>
          <p:grpSpPr>
            <a:xfrm>
              <a:off x="6581812" y="5046155"/>
              <a:ext cx="430135" cy="328898"/>
              <a:chOff x="2931660" y="3913102"/>
              <a:chExt cx="430454" cy="328747"/>
            </a:xfrm>
          </p:grpSpPr>
          <p:sp>
            <p:nvSpPr>
              <p:cNvPr id="586" name="Google Shape;586;p17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87" name="Google Shape;587;p17"/>
              <p:cNvCxnSpPr/>
              <p:nvPr/>
            </p:nvCxnSpPr>
            <p:spPr>
              <a:xfrm>
                <a:off x="2931660" y="4005215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8" name="Google Shape;588;p17"/>
              <p:cNvCxnSpPr/>
              <p:nvPr/>
            </p:nvCxnSpPr>
            <p:spPr>
              <a:xfrm>
                <a:off x="2931660" y="4067152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9" name="Google Shape;589;p17"/>
              <p:cNvCxnSpPr>
                <a:stCxn id="586" idx="2"/>
              </p:cNvCxnSpPr>
              <p:nvPr/>
            </p:nvCxnSpPr>
            <p:spPr>
              <a:xfrm rot="10800000">
                <a:off x="3147770" y="4005149"/>
                <a:ext cx="1500" cy="236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90" name="Google Shape;590;p17"/>
            <p:cNvGrpSpPr/>
            <p:nvPr/>
          </p:nvGrpSpPr>
          <p:grpSpPr>
            <a:xfrm>
              <a:off x="2056656" y="4691836"/>
              <a:ext cx="674567" cy="519563"/>
              <a:chOff x="2932675" y="3913607"/>
              <a:chExt cx="429970" cy="328266"/>
            </a:xfrm>
          </p:grpSpPr>
          <p:sp>
            <p:nvSpPr>
              <p:cNvPr id="591" name="Google Shape;591;p17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92" name="Google Shape;592;p17"/>
              <p:cNvCxnSpPr/>
              <p:nvPr/>
            </p:nvCxnSpPr>
            <p:spPr>
              <a:xfrm>
                <a:off x="2932675" y="4004959"/>
                <a:ext cx="42491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3" name="Google Shape;593;p17"/>
              <p:cNvCxnSpPr/>
              <p:nvPr/>
            </p:nvCxnSpPr>
            <p:spPr>
              <a:xfrm>
                <a:off x="2932675" y="4069207"/>
                <a:ext cx="42491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4" name="Google Shape;594;p17"/>
              <p:cNvCxnSpPr>
                <a:stCxn id="591" idx="2"/>
              </p:cNvCxnSpPr>
              <p:nvPr/>
            </p:nvCxnSpPr>
            <p:spPr>
              <a:xfrm rot="10800000">
                <a:off x="3148784" y="4004873"/>
                <a:ext cx="9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95" name="Google Shape;595;p17"/>
          <p:cNvGrpSpPr/>
          <p:nvPr/>
        </p:nvGrpSpPr>
        <p:grpSpPr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596" name="Google Shape;596;p17"/>
            <p:cNvSpPr/>
            <p:nvPr/>
          </p:nvSpPr>
          <p:spPr>
            <a:xfrm flipH="1" rot="10800000">
              <a:off x="1874317" y="1693636"/>
              <a:ext cx="1125331" cy="32052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 flipH="1" rot="10800000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160212" y="1673602"/>
              <a:ext cx="547458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102426" y="1633537"/>
              <a:ext cx="663033" cy="111612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537350" y="1727978"/>
              <a:ext cx="243315" cy="97302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2090260" y="1730839"/>
              <a:ext cx="240272" cy="97302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3" name="Google Shape;603;p17"/>
            <p:cNvCxnSpPr>
              <a:endCxn id="598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2996608" y="1733702"/>
              <a:ext cx="3040" cy="1230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05" name="Google Shape;605;p17"/>
          <p:cNvGrpSpPr/>
          <p:nvPr/>
        </p:nvGrpSpPr>
        <p:grpSpPr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606" name="Google Shape;606;p17"/>
            <p:cNvSpPr/>
            <p:nvPr/>
          </p:nvSpPr>
          <p:spPr>
            <a:xfrm flipH="1" rot="10800000">
              <a:off x="1874319" y="1693635"/>
              <a:ext cx="1125329" cy="32052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 flipH="1" rot="10800000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160214" y="1673603"/>
              <a:ext cx="547457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102426" y="1633537"/>
              <a:ext cx="663031" cy="11161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537351" y="1727977"/>
              <a:ext cx="243314" cy="97303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090260" y="1730839"/>
              <a:ext cx="240274" cy="9730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3" name="Google Shape;613;p17"/>
            <p:cNvCxnSpPr>
              <a:endCxn id="608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2996606" y="1733700"/>
              <a:ext cx="3042" cy="1230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15" name="Google Shape;615;p17"/>
          <p:cNvGrpSpPr/>
          <p:nvPr/>
        </p:nvGrpSpPr>
        <p:grpSpPr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616" name="Google Shape;616;p17"/>
            <p:cNvSpPr/>
            <p:nvPr/>
          </p:nvSpPr>
          <p:spPr>
            <a:xfrm flipH="1" rot="10800000">
              <a:off x="1874317" y="1693635"/>
              <a:ext cx="1125331" cy="32052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 flipH="1" rot="10800000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160212" y="1673603"/>
              <a:ext cx="547458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102426" y="1633537"/>
              <a:ext cx="663033" cy="11161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537350" y="1727977"/>
              <a:ext cx="243315" cy="97303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090260" y="1730839"/>
              <a:ext cx="240272" cy="9730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3" name="Google Shape;623;p17"/>
            <p:cNvCxnSpPr>
              <a:endCxn id="618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4" name="Google Shape;624;p17"/>
            <p:cNvCxnSpPr/>
            <p:nvPr/>
          </p:nvCxnSpPr>
          <p:spPr>
            <a:xfrm rot="10800000">
              <a:off x="2996608" y="1733700"/>
              <a:ext cx="3040" cy="1230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25" name="Google Shape;625;p17"/>
          <p:cNvGrpSpPr/>
          <p:nvPr/>
        </p:nvGrpSpPr>
        <p:grpSpPr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626" name="Google Shape;626;p17"/>
            <p:cNvSpPr/>
            <p:nvPr/>
          </p:nvSpPr>
          <p:spPr>
            <a:xfrm flipH="1" rot="10800000">
              <a:off x="1874317" y="1693635"/>
              <a:ext cx="1125331" cy="32052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 flipH="1" rot="10800000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2160212" y="1673603"/>
              <a:ext cx="547458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102426" y="1633537"/>
              <a:ext cx="663033" cy="11161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537350" y="1727977"/>
              <a:ext cx="243315" cy="97303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2090260" y="1730839"/>
              <a:ext cx="240272" cy="9730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3" name="Google Shape;633;p17"/>
            <p:cNvCxnSpPr>
              <a:endCxn id="628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2996608" y="1733700"/>
              <a:ext cx="3040" cy="1230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35" name="Google Shape;635;p17"/>
          <p:cNvGrpSpPr/>
          <p:nvPr/>
        </p:nvGrpSpPr>
        <p:grpSpPr>
          <a:xfrm>
            <a:off x="4494068" y="2167905"/>
            <a:ext cx="3598862" cy="493712"/>
            <a:chOff x="2704632" y="2011398"/>
            <a:chExt cx="3598520" cy="493919"/>
          </a:xfrm>
        </p:grpSpPr>
        <p:sp>
          <p:nvSpPr>
            <p:cNvPr id="636" name="Google Shape;636;p17"/>
            <p:cNvSpPr/>
            <p:nvPr/>
          </p:nvSpPr>
          <p:spPr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1960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8" name="Google Shape;638;p17"/>
            <p:cNvSpPr txBox="1"/>
            <p:nvPr/>
          </p:nvSpPr>
          <p:spPr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1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Remote Controller</a:t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3674918" y="4177680"/>
            <a:ext cx="5095875" cy="822325"/>
            <a:chOff x="3674918" y="4177680"/>
            <a:chExt cx="5095875" cy="822325"/>
          </a:xfrm>
        </p:grpSpPr>
        <p:grpSp>
          <p:nvGrpSpPr>
            <p:cNvPr id="640" name="Google Shape;640;p17"/>
            <p:cNvGrpSpPr/>
            <p:nvPr/>
          </p:nvGrpSpPr>
          <p:grpSpPr>
            <a:xfrm>
              <a:off x="3674918" y="4177680"/>
              <a:ext cx="923925" cy="406399"/>
              <a:chOff x="2705100" y="2011480"/>
              <a:chExt cx="3598690" cy="494427"/>
            </a:xfrm>
          </p:grpSpPr>
          <p:sp>
            <p:nvSpPr>
              <p:cNvPr id="641" name="Google Shape;641;p17"/>
              <p:cNvSpPr/>
              <p:nvPr/>
            </p:nvSpPr>
            <p:spPr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19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1960"/>
                </a:srgbClr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43" name="Google Shape;643;p17"/>
              <p:cNvSpPr txBox="1"/>
              <p:nvPr/>
            </p:nvSpPr>
            <p:spPr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194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/>
              </a:p>
            </p:txBody>
          </p:sp>
        </p:grpSp>
        <p:grpSp>
          <p:nvGrpSpPr>
            <p:cNvPr id="644" name="Google Shape;644;p17"/>
            <p:cNvGrpSpPr/>
            <p:nvPr/>
          </p:nvGrpSpPr>
          <p:grpSpPr>
            <a:xfrm>
              <a:off x="5338618" y="4714256"/>
              <a:ext cx="463550" cy="285749"/>
              <a:chOff x="3558760" y="4573304"/>
              <a:chExt cx="463506" cy="285869"/>
            </a:xfrm>
          </p:grpSpPr>
          <p:grpSp>
            <p:nvGrpSpPr>
              <p:cNvPr id="645" name="Google Shape;645;p17"/>
              <p:cNvGrpSpPr/>
              <p:nvPr/>
            </p:nvGrpSpPr>
            <p:grpSpPr>
              <a:xfrm>
                <a:off x="3558760" y="4578067"/>
                <a:ext cx="463506" cy="262048"/>
                <a:chOff x="3558760" y="4578067"/>
                <a:chExt cx="463506" cy="262048"/>
              </a:xfrm>
            </p:grpSpPr>
            <p:sp>
              <p:nvSpPr>
                <p:cNvPr id="646" name="Google Shape;646;p17"/>
                <p:cNvSpPr/>
                <p:nvPr/>
              </p:nvSpPr>
              <p:spPr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648" name="Google Shape;648;p17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9" name="Google Shape;649;p17"/>
            <p:cNvGrpSpPr/>
            <p:nvPr/>
          </p:nvGrpSpPr>
          <p:grpSpPr>
            <a:xfrm>
              <a:off x="6119668" y="4712138"/>
              <a:ext cx="463550" cy="285749"/>
              <a:chOff x="3559588" y="4573304"/>
              <a:chExt cx="463506" cy="285869"/>
            </a:xfrm>
          </p:grpSpPr>
          <p:grpSp>
            <p:nvGrpSpPr>
              <p:cNvPr id="650" name="Google Shape;650;p17"/>
              <p:cNvGrpSpPr/>
              <p:nvPr/>
            </p:nvGrpSpPr>
            <p:grpSpPr>
              <a:xfrm>
                <a:off x="3559588" y="4581775"/>
                <a:ext cx="463506" cy="258870"/>
                <a:chOff x="3559588" y="4581775"/>
                <a:chExt cx="463506" cy="258870"/>
              </a:xfrm>
            </p:grpSpPr>
            <p:sp>
              <p:nvSpPr>
                <p:cNvPr id="651" name="Google Shape;651;p17"/>
                <p:cNvSpPr/>
                <p:nvPr/>
              </p:nvSpPr>
              <p:spPr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653" name="Google Shape;653;p17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4" name="Google Shape;654;p17"/>
            <p:cNvGrpSpPr/>
            <p:nvPr/>
          </p:nvGrpSpPr>
          <p:grpSpPr>
            <a:xfrm>
              <a:off x="7319818" y="4710021"/>
              <a:ext cx="463550" cy="285749"/>
              <a:chOff x="3559368" y="4573304"/>
              <a:chExt cx="463506" cy="285869"/>
            </a:xfrm>
          </p:grpSpPr>
          <p:grpSp>
            <p:nvGrpSpPr>
              <p:cNvPr id="655" name="Google Shape;655;p17"/>
              <p:cNvGrpSpPr/>
              <p:nvPr/>
            </p:nvGrpSpPr>
            <p:grpSpPr>
              <a:xfrm>
                <a:off x="3559368" y="4577540"/>
                <a:ext cx="463506" cy="262047"/>
                <a:chOff x="3559368" y="4577540"/>
                <a:chExt cx="463506" cy="262047"/>
              </a:xfrm>
            </p:grpSpPr>
            <p:sp>
              <p:nvSpPr>
                <p:cNvPr id="656" name="Google Shape;656;p17"/>
                <p:cNvSpPr/>
                <p:nvPr/>
              </p:nvSpPr>
              <p:spPr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658" name="Google Shape;658;p17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9" name="Google Shape;659;p17"/>
            <p:cNvGrpSpPr/>
            <p:nvPr/>
          </p:nvGrpSpPr>
          <p:grpSpPr>
            <a:xfrm>
              <a:off x="8307243" y="4707904"/>
              <a:ext cx="463550" cy="285749"/>
              <a:chOff x="3558912" y="4573304"/>
              <a:chExt cx="463506" cy="285869"/>
            </a:xfrm>
          </p:grpSpPr>
          <p:grpSp>
            <p:nvGrpSpPr>
              <p:cNvPr id="660" name="Google Shape;660;p17"/>
              <p:cNvGrpSpPr/>
              <p:nvPr/>
            </p:nvGrpSpPr>
            <p:grpSpPr>
              <a:xfrm>
                <a:off x="3558912" y="4578069"/>
                <a:ext cx="463506" cy="262048"/>
                <a:chOff x="3558912" y="4578069"/>
                <a:chExt cx="463506" cy="262048"/>
              </a:xfrm>
            </p:grpSpPr>
            <p:sp>
              <p:nvSpPr>
                <p:cNvPr id="661" name="Google Shape;661;p17"/>
                <p:cNvSpPr/>
                <p:nvPr/>
              </p:nvSpPr>
              <p:spPr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663" name="Google Shape;663;p17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4" name="Google Shape;664;p17"/>
          <p:cNvGrpSpPr/>
          <p:nvPr/>
        </p:nvGrpSpPr>
        <p:grpSpPr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665" name="Google Shape;665;p17"/>
            <p:cNvCxnSpPr/>
            <p:nvPr/>
          </p:nvCxnSpPr>
          <p:spPr>
            <a:xfrm flipH="1">
              <a:off x="1282700" y="5802312"/>
              <a:ext cx="1508125" cy="1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6" name="Google Shape;666;p17"/>
            <p:cNvSpPr txBox="1"/>
            <p:nvPr/>
          </p:nvSpPr>
          <p:spPr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7" name="Google Shape;667;p17"/>
            <p:cNvSpPr txBox="1"/>
            <p:nvPr/>
          </p:nvSpPr>
          <p:spPr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grpSp>
          <p:nvGrpSpPr>
            <p:cNvPr id="668" name="Google Shape;668;p17"/>
            <p:cNvGrpSpPr/>
            <p:nvPr/>
          </p:nvGrpSpPr>
          <p:grpSpPr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669" name="Google Shape;669;p17"/>
              <p:cNvSpPr/>
              <p:nvPr/>
            </p:nvSpPr>
            <p:spPr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0" name="Google Shape;670;p17"/>
              <p:cNvCxnSpPr/>
              <p:nvPr/>
            </p:nvCxnSpPr>
            <p:spPr>
              <a:xfrm>
                <a:off x="-2933828" y="3101502"/>
                <a:ext cx="47154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71" name="Google Shape;671;p17"/>
              <p:cNvSpPr/>
              <p:nvPr/>
            </p:nvSpPr>
            <p:spPr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7"/>
              <p:cNvSpPr txBox="1"/>
              <p:nvPr/>
            </p:nvSpPr>
            <p:spPr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0111</a:t>
                </a:r>
                <a:endParaRPr/>
              </a:p>
            </p:txBody>
          </p:sp>
          <p:cxnSp>
            <p:nvCxnSpPr>
              <p:cNvPr id="673" name="Google Shape;673;p17"/>
              <p:cNvCxnSpPr/>
              <p:nvPr/>
            </p:nvCxnSpPr>
            <p:spPr>
              <a:xfrm>
                <a:off x="-3621642" y="2717403"/>
                <a:ext cx="405953" cy="30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74" name="Google Shape;674;p17"/>
            <p:cNvSpPr/>
            <p:nvPr/>
          </p:nvSpPr>
          <p:spPr>
            <a:xfrm>
              <a:off x="2493963" y="5668963"/>
              <a:ext cx="982662" cy="233362"/>
            </a:xfrm>
            <a:custGeom>
              <a:rect b="b" l="l" r="r" t="t"/>
              <a:pathLst>
                <a:path extrusionOk="0" h="167" w="554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5" name="Google Shape;675;p17"/>
            <p:cNvGrpSpPr/>
            <p:nvPr/>
          </p:nvGrpSpPr>
          <p:grpSpPr>
            <a:xfrm>
              <a:off x="2714625" y="5659438"/>
              <a:ext cx="565150" cy="293688"/>
              <a:chOff x="1871277" y="1576300"/>
              <a:chExt cx="1128371" cy="437862"/>
            </a:xfrm>
          </p:grpSpPr>
          <p:sp>
            <p:nvSpPr>
              <p:cNvPr id="676" name="Google Shape;676;p17"/>
              <p:cNvSpPr/>
              <p:nvPr/>
            </p:nvSpPr>
            <p:spPr>
              <a:xfrm flipH="1" rot="10800000">
                <a:off x="1874448" y="1694641"/>
                <a:ext cx="1125200" cy="319521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7" name="Google Shape;677;p17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 flipH="1" rot="10800000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>
                <a:off x="2159710" y="1673340"/>
                <a:ext cx="548337" cy="16094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2102657" y="1633104"/>
                <a:ext cx="662442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2536889" y="1727776"/>
                <a:ext cx="244059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2089979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3" name="Google Shape;683;p17"/>
              <p:cNvCxnSpPr>
                <a:endCxn id="678" idx="2"/>
              </p:cNvCxnSpPr>
              <p:nvPr/>
            </p:nvCxnSpPr>
            <p:spPr>
              <a:xfrm rot="10800000">
                <a:off x="1871277" y="1736061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5" rotWithShape="0" algn="tl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684" name="Google Shape;684;p17"/>
              <p:cNvCxnSpPr/>
              <p:nvPr/>
            </p:nvCxnSpPr>
            <p:spPr>
              <a:xfrm rot="10800000">
                <a:off x="2996479" y="1734878"/>
                <a:ext cx="3169" cy="1230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5" rotWithShape="0" algn="tl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sp>
          <p:nvSpPr>
            <p:cNvPr id="685" name="Google Shape;685;p17"/>
            <p:cNvSpPr txBox="1"/>
            <p:nvPr/>
          </p:nvSpPr>
          <p:spPr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686" name="Google Shape;686;p17"/>
          <p:cNvSpPr txBox="1"/>
          <p:nvPr/>
        </p:nvSpPr>
        <p:spPr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arriving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header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17"/>
          <p:cNvGrpSpPr/>
          <p:nvPr/>
        </p:nvGrpSpPr>
        <p:grpSpPr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688" name="Google Shape;688;p17"/>
            <p:cNvCxnSpPr/>
            <p:nvPr/>
          </p:nvCxnSpPr>
          <p:spPr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9" name="Google Shape;689;p17"/>
            <p:cNvCxnSpPr/>
            <p:nvPr/>
          </p:nvCxnSpPr>
          <p:spPr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690" name="Google Shape;690;p17"/>
            <p:cNvCxnSpPr/>
            <p:nvPr/>
          </p:nvCxnSpPr>
          <p:spPr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-817641" y="3644638"/>
              <a:ext cx="0" cy="2364624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195792" y="3690049"/>
              <a:ext cx="1" cy="2311566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93" name="Google Shape;693;p1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8" name="Shape 6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9" name="Google Shape;6929;p71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link cost changes</a:t>
            </a:r>
            <a:endParaRPr/>
          </a:p>
        </p:txBody>
      </p:sp>
      <p:sp>
        <p:nvSpPr>
          <p:cNvPr id="6930" name="Google Shape;6930;p71"/>
          <p:cNvSpPr/>
          <p:nvPr/>
        </p:nvSpPr>
        <p:spPr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link cost changes:</a:t>
            </a:r>
            <a:endParaRPr/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detects local link cost change </a:t>
            </a:r>
            <a:endParaRPr/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“bad news travels slow”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count-to-infinity problem:</a:t>
            </a:r>
            <a:endParaRPr/>
          </a:p>
        </p:txBody>
      </p:sp>
      <p:grpSp>
        <p:nvGrpSpPr>
          <p:cNvPr id="6931" name="Google Shape;6931;p71"/>
          <p:cNvGrpSpPr/>
          <p:nvPr/>
        </p:nvGrpSpPr>
        <p:grpSpPr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6932" name="Google Shape;6932;p71"/>
            <p:cNvSpPr/>
            <p:nvPr/>
          </p:nvSpPr>
          <p:spPr>
            <a:xfrm>
              <a:off x="3625" y="114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3" name="Google Shape;6933;p71"/>
            <p:cNvSpPr/>
            <p:nvPr/>
          </p:nvSpPr>
          <p:spPr>
            <a:xfrm>
              <a:off x="3984" y="1404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4" name="Google Shape;6934;p71"/>
            <p:cNvSpPr/>
            <p:nvPr/>
          </p:nvSpPr>
          <p:spPr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35" name="Google Shape;6935;p71"/>
            <p:cNvCxnSpPr/>
            <p:nvPr/>
          </p:nvCxnSpPr>
          <p:spPr>
            <a:xfrm>
              <a:off x="3724" y="1633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6" name="Google Shape;6936;p71"/>
            <p:cNvCxnSpPr/>
            <p:nvPr/>
          </p:nvCxnSpPr>
          <p:spPr>
            <a:xfrm>
              <a:off x="4037" y="1633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37" name="Google Shape;6937;p71"/>
            <p:cNvSpPr/>
            <p:nvPr/>
          </p:nvSpPr>
          <p:spPr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8" name="Google Shape;6938;p71"/>
            <p:cNvSpPr/>
            <p:nvPr/>
          </p:nvSpPr>
          <p:spPr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9" name="Google Shape;6939;p71"/>
            <p:cNvSpPr/>
            <p:nvPr/>
          </p:nvSpPr>
          <p:spPr>
            <a:xfrm>
              <a:off x="4389" y="1404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0" name="Google Shape;6940;p71"/>
            <p:cNvSpPr/>
            <p:nvPr/>
          </p:nvSpPr>
          <p:spPr>
            <a:xfrm>
              <a:off x="4041" y="1668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41" name="Google Shape;6941;p71"/>
            <p:cNvGrpSpPr/>
            <p:nvPr/>
          </p:nvGrpSpPr>
          <p:grpSpPr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6942" name="Google Shape;6942;p7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3" name="Google Shape;6943;p71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omic Sans M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x</a:t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944" name="Google Shape;6944;p71"/>
            <p:cNvGrpSpPr/>
            <p:nvPr/>
          </p:nvGrpSpPr>
          <p:grpSpPr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45" name="Google Shape;6945;p71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46" name="Google Shape;6946;p71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7" name="Google Shape;6947;p71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48" name="Google Shape;6948;p71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49" name="Google Shape;6949;p71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50" name="Google Shape;6950;p71"/>
              <p:cNvGrpSpPr/>
              <p:nvPr/>
            </p:nvGrpSpPr>
            <p:grpSpPr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6951" name="Google Shape;6951;p71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2" name="Google Shape;6952;p71"/>
                <p:cNvSpPr txBox="1"/>
                <p:nvPr/>
              </p:nvSpPr>
              <p:spPr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z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6953" name="Google Shape;6953;p71"/>
            <p:cNvSpPr txBox="1"/>
            <p:nvPr/>
          </p:nvSpPr>
          <p:spPr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4" name="Google Shape;6954;p71"/>
            <p:cNvSpPr txBox="1"/>
            <p:nvPr/>
          </p:nvSpPr>
          <p:spPr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5" name="Google Shape;6955;p71"/>
            <p:cNvSpPr txBox="1"/>
            <p:nvPr/>
          </p:nvSpPr>
          <p:spPr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956" name="Google Shape;6956;p71"/>
            <p:cNvGrpSpPr/>
            <p:nvPr/>
          </p:nvGrpSpPr>
          <p:grpSpPr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957" name="Google Shape;6957;p71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58" name="Google Shape;6958;p71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9" name="Google Shape;6959;p71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60" name="Google Shape;6960;p71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61" name="Google Shape;6961;p71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62" name="Google Shape;6962;p71"/>
              <p:cNvGrpSpPr/>
              <p:nvPr/>
            </p:nvGrpSpPr>
            <p:grpSpPr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963" name="Google Shape;6963;p71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4" name="Google Shape;6964;p71"/>
                <p:cNvSpPr txBox="1"/>
                <p:nvPr/>
              </p:nvSpPr>
              <p:spPr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y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6965" name="Google Shape;6965;p71"/>
            <p:cNvSpPr txBox="1"/>
            <p:nvPr/>
          </p:nvSpPr>
          <p:spPr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mic Sans MS"/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66" name="Google Shape;6966;p71"/>
            <p:cNvCxnSpPr/>
            <p:nvPr/>
          </p:nvCxnSpPr>
          <p:spPr>
            <a:xfrm rot="10800000">
              <a:off x="3948" y="1272"/>
              <a:ext cx="132" cy="2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967" name="Google Shape;6967;p71"/>
          <p:cNvSpPr/>
          <p:nvPr/>
        </p:nvSpPr>
        <p:spPr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sees direct link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new cost 60, but z has said it has a path at cost of 5. So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computes “my new cost to x will be 6, via z); notifies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6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/>
          </a:p>
        </p:txBody>
      </p:sp>
      <p:sp>
        <p:nvSpPr>
          <p:cNvPr id="6968" name="Google Shape;6968;p71"/>
          <p:cNvSpPr/>
          <p:nvPr/>
        </p:nvSpPr>
        <p:spPr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learns that path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new cost 6, so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computes “my new cost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7 via y), notifies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7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/>
          </a:p>
        </p:txBody>
      </p:sp>
      <p:sp>
        <p:nvSpPr>
          <p:cNvPr id="6969" name="Google Shape;6969;p71"/>
          <p:cNvSpPr/>
          <p:nvPr/>
        </p:nvSpPr>
        <p:spPr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learns that path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new cost 7, so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computes “my new cost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8 via y), notifies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8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/>
          </a:p>
        </p:txBody>
      </p:sp>
      <p:sp>
        <p:nvSpPr>
          <p:cNvPr id="6970" name="Google Shape;6970;p71"/>
          <p:cNvSpPr/>
          <p:nvPr/>
        </p:nvSpPr>
        <p:spPr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learns that path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new cost 8, so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computes “my new cost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9 via y), notifies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9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/>
          </a:p>
        </p:txBody>
      </p:sp>
      <p:sp>
        <p:nvSpPr>
          <p:cNvPr id="6971" name="Google Shape;6971;p71"/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6972" name="Google Shape;6972;p71"/>
          <p:cNvSpPr/>
          <p:nvPr/>
        </p:nvSpPr>
        <p:spPr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text for solutions. 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algorithms are tricky!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7" name="Shape 6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8" name="Google Shape;6978;p7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Comparison of LS and DV algorithms</a:t>
            </a:r>
            <a:endParaRPr/>
          </a:p>
        </p:txBody>
      </p:sp>
      <p:sp>
        <p:nvSpPr>
          <p:cNvPr id="6979" name="Google Shape;6979;p72"/>
          <p:cNvSpPr txBox="1"/>
          <p:nvPr/>
        </p:nvSpPr>
        <p:spPr>
          <a:xfrm>
            <a:off x="749342" y="1478070"/>
            <a:ext cx="5162943" cy="1615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message complexity</a:t>
            </a:r>
            <a:endParaRPr/>
          </a:p>
          <a:p>
            <a:pPr indent="-349249" lvl="1" marL="6969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LS: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routers, O(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messages sent  </a:t>
            </a:r>
            <a:endParaRPr/>
          </a:p>
          <a:p>
            <a:pPr indent="-349249" lvl="1" marL="6969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DV: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 between neighbors; convergence time varies</a:t>
            </a:r>
            <a:endParaRPr/>
          </a:p>
        </p:txBody>
      </p:sp>
      <p:sp>
        <p:nvSpPr>
          <p:cNvPr id="6980" name="Google Shape;6980;p72"/>
          <p:cNvSpPr txBox="1"/>
          <p:nvPr/>
        </p:nvSpPr>
        <p:spPr>
          <a:xfrm>
            <a:off x="738904" y="3382027"/>
            <a:ext cx="5060647" cy="2367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speed of convergence</a:t>
            </a:r>
            <a:endParaRPr/>
          </a:p>
          <a:p>
            <a:pPr indent="-349249" lvl="0" marL="6969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30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algorithm, O(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messages</a:t>
            </a:r>
            <a:endParaRPr/>
          </a:p>
          <a:p>
            <a:pPr indent="-236537" lvl="1" marL="6969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oscillations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49" lvl="0" marL="6969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DV: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convergence time varies</a:t>
            </a:r>
            <a:endParaRPr/>
          </a:p>
          <a:p>
            <a:pPr indent="-236537" lvl="1" marL="6969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routing loops</a:t>
            </a:r>
            <a:endParaRPr/>
          </a:p>
          <a:p>
            <a:pPr indent="-236537" lvl="1" marL="6969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count-to-infinity problem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1" name="Google Shape;6981;p72"/>
          <p:cNvSpPr txBox="1"/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robustness: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router malfunctions, or is compromised?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LS: </a:t>
            </a:r>
            <a:endParaRPr/>
          </a:p>
          <a:p>
            <a:pPr indent="-236537" lvl="1" marL="5222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can advertise incorrect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cost</a:t>
            </a:r>
            <a:endParaRPr/>
          </a:p>
          <a:p>
            <a:pPr indent="-236537" lvl="1" marL="5222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router computes only its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DV:</a:t>
            </a:r>
            <a:endParaRPr/>
          </a:p>
          <a:p>
            <a:pPr indent="-2238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 router can advertise incorrect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cost (“I have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low-cost path to everywhere”):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black-holing</a:t>
            </a:r>
            <a:endParaRPr/>
          </a:p>
          <a:p>
            <a:pPr indent="-2238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router’s DV is used by others: error propagate thru network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6" name="Shape 6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7" name="Google Shape;6987;p7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“control plane”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6988" name="Google Shape;698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989" name="Google Shape;6989;p73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network management, configuration 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NETCONF/YANG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0" name="Google Shape;6990;p73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Internet Control Message Protocol </a:t>
            </a:r>
            <a:endParaRPr/>
          </a:p>
          <a:p>
            <a:pPr indent="-409575" lvl="0" marL="466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1" name="Google Shape;6991;p7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5" name="Shape 6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6" name="Google Shape;6996;p74"/>
          <p:cNvSpPr txBox="1"/>
          <p:nvPr>
            <p:ph idx="1" type="body"/>
          </p:nvPr>
        </p:nvSpPr>
        <p:spPr>
          <a:xfrm>
            <a:off x="788096" y="1561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our routing study thus far - idealized </a:t>
            </a:r>
            <a:endParaRPr/>
          </a:p>
          <a:p>
            <a:pPr indent="-285750" lvl="0" marL="5222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routers identical</a:t>
            </a:r>
            <a:endParaRPr/>
          </a:p>
          <a:p>
            <a:pPr indent="-285750" lvl="0" marL="5222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network “flat”</a:t>
            </a:r>
            <a:endParaRPr/>
          </a:p>
          <a:p>
            <a:pPr indent="0" lvl="0" marL="130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… not true in practice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997" name="Google Shape;6997;p74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Making routing scalable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8" name="Google Shape;6998;p7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9" name="Google Shape;6999;p74"/>
          <p:cNvSpPr txBox="1"/>
          <p:nvPr/>
        </p:nvSpPr>
        <p:spPr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scale: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billions of destinations: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store all destinations in routing tables!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table exchange would swamp links!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00" name="Google Shape;7000;p74"/>
          <p:cNvSpPr txBox="1"/>
          <p:nvPr/>
        </p:nvSpPr>
        <p:spPr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administrative autonomy:</a:t>
            </a:r>
            <a:endParaRPr/>
          </a:p>
          <a:p>
            <a:pPr indent="-219075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Internet: a network of networks</a:t>
            </a:r>
            <a:endParaRPr/>
          </a:p>
          <a:p>
            <a:pPr indent="-219075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network admin may want to control routing in its own network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5" name="Shape 7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6" name="Google Shape;7006;p75"/>
          <p:cNvSpPr txBox="1"/>
          <p:nvPr>
            <p:ph idx="1" type="body"/>
          </p:nvPr>
        </p:nvSpPr>
        <p:spPr>
          <a:xfrm>
            <a:off x="788096" y="1561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aggregate routers into regions known as </a:t>
            </a:r>
            <a:r>
              <a:rPr lang="en-US" sz="3200">
                <a:solidFill>
                  <a:srgbClr val="0000A8"/>
                </a:solidFill>
              </a:rPr>
              <a:t>“autonomous systems”</a:t>
            </a:r>
            <a:r>
              <a:rPr lang="en-US" sz="3200"/>
              <a:t> (AS) (a.k.a. “</a:t>
            </a:r>
            <a:r>
              <a:rPr lang="en-US" sz="3200">
                <a:solidFill>
                  <a:srgbClr val="0000A8"/>
                </a:solidFill>
              </a:rPr>
              <a:t>domains</a:t>
            </a:r>
            <a:r>
              <a:rPr lang="en-US" sz="3200"/>
              <a:t>”)</a:t>
            </a:r>
            <a:endParaRPr/>
          </a:p>
        </p:txBody>
      </p:sp>
      <p:sp>
        <p:nvSpPr>
          <p:cNvPr id="7007" name="Google Shape;7007;p7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Internet approach to scalable routing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8" name="Google Shape;7008;p7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9" name="Google Shape;7009;p75"/>
          <p:cNvSpPr txBox="1"/>
          <p:nvPr/>
        </p:nvSpPr>
        <p:spPr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intra-AS (aka “intra-domain”):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among routers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same AS (“network”)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routers in AS must run same intra-domain protocol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routers in different AS can run different intra-domain routing protocols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gateway router: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“edge” of its own AS, has link(s) to router(s) in other AS’es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10" name="Google Shape;7010;p75"/>
          <p:cNvSpPr txBox="1"/>
          <p:nvPr/>
        </p:nvSpPr>
        <p:spPr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inter-AS (aka “inter-domain”):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</a:t>
            </a: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among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AS’es</a:t>
            </a:r>
            <a:endParaRPr/>
          </a:p>
          <a:p>
            <a:pPr indent="-285750" lvl="0" marL="4095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gateways perform inter-domain routing (as well as intra-domain routing)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4" name="Shape 7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5" name="Google Shape;7015;p7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Interconnected ASes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6" name="Google Shape;7016;p7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7" name="Google Shape;7017;p76"/>
          <p:cNvSpPr/>
          <p:nvPr/>
        </p:nvSpPr>
        <p:spPr>
          <a:xfrm>
            <a:off x="5446783" y="4100650"/>
            <a:ext cx="2351995" cy="1511508"/>
          </a:xfrm>
          <a:custGeom>
            <a:rect b="b" l="l" r="r" t="t"/>
            <a:pathLst>
              <a:path extrusionOk="0" h="543" w="1162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8" name="Google Shape;7018;p76"/>
          <p:cNvSpPr/>
          <p:nvPr/>
        </p:nvSpPr>
        <p:spPr>
          <a:xfrm>
            <a:off x="1620228" y="3847012"/>
            <a:ext cx="1832250" cy="1498236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9" name="Google Shape;7019;p76"/>
          <p:cNvSpPr/>
          <p:nvPr/>
        </p:nvSpPr>
        <p:spPr>
          <a:xfrm>
            <a:off x="2802795" y="4927925"/>
            <a:ext cx="2930139" cy="1167917"/>
          </a:xfrm>
          <a:custGeom>
            <a:rect b="b" l="l" r="r" t="t"/>
            <a:pathLst>
              <a:path extrusionOk="0" h="682" w="1583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0" name="Google Shape;7020;p76"/>
          <p:cNvSpPr/>
          <p:nvPr/>
        </p:nvSpPr>
        <p:spPr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1" name="Google Shape;7021;p76"/>
          <p:cNvCxnSpPr/>
          <p:nvPr/>
        </p:nvCxnSpPr>
        <p:spPr>
          <a:xfrm>
            <a:off x="2001278" y="4916128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2" name="Google Shape;7022;p76"/>
          <p:cNvCxnSpPr/>
          <p:nvPr/>
        </p:nvCxnSpPr>
        <p:spPr>
          <a:xfrm>
            <a:off x="2458245" y="4916128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3" name="Google Shape;7023;p76"/>
          <p:cNvSpPr/>
          <p:nvPr/>
        </p:nvSpPr>
        <p:spPr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4" name="Google Shape;7024;p76"/>
          <p:cNvSpPr/>
          <p:nvPr/>
        </p:nvSpPr>
        <p:spPr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5" name="Google Shape;7025;p76"/>
          <p:cNvSpPr/>
          <p:nvPr/>
        </p:nvSpPr>
        <p:spPr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6" name="Google Shape;7026;p76"/>
          <p:cNvSpPr txBox="1"/>
          <p:nvPr/>
        </p:nvSpPr>
        <p:spPr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7" name="Google Shape;7027;p76"/>
          <p:cNvSpPr/>
          <p:nvPr/>
        </p:nvSpPr>
        <p:spPr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8" name="Google Shape;7028;p76"/>
          <p:cNvCxnSpPr/>
          <p:nvPr/>
        </p:nvCxnSpPr>
        <p:spPr>
          <a:xfrm>
            <a:off x="3779509" y="5809761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9" name="Google Shape;7029;p76"/>
          <p:cNvCxnSpPr/>
          <p:nvPr/>
        </p:nvCxnSpPr>
        <p:spPr>
          <a:xfrm>
            <a:off x="4236476" y="5809761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0" name="Google Shape;7030;p76"/>
          <p:cNvSpPr/>
          <p:nvPr/>
        </p:nvSpPr>
        <p:spPr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1" name="Google Shape;7031;p76"/>
          <p:cNvSpPr/>
          <p:nvPr/>
        </p:nvSpPr>
        <p:spPr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2" name="Google Shape;7032;p76"/>
          <p:cNvGrpSpPr/>
          <p:nvPr/>
        </p:nvGrpSpPr>
        <p:grpSpPr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7033" name="Google Shape;7033;p76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4" name="Google Shape;7034;p76"/>
            <p:cNvSpPr txBox="1"/>
            <p:nvPr/>
          </p:nvSpPr>
          <p:spPr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/>
            </a:p>
          </p:txBody>
        </p:sp>
      </p:grpSp>
      <p:sp>
        <p:nvSpPr>
          <p:cNvPr id="7035" name="Google Shape;7035;p76"/>
          <p:cNvSpPr/>
          <p:nvPr/>
        </p:nvSpPr>
        <p:spPr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36" name="Google Shape;7036;p76"/>
          <p:cNvCxnSpPr/>
          <p:nvPr/>
        </p:nvCxnSpPr>
        <p:spPr>
          <a:xfrm>
            <a:off x="2820315" y="47214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7" name="Google Shape;7037;p76"/>
          <p:cNvCxnSpPr/>
          <p:nvPr/>
        </p:nvCxnSpPr>
        <p:spPr>
          <a:xfrm>
            <a:off x="3277282" y="47214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8" name="Google Shape;7038;p76"/>
          <p:cNvSpPr/>
          <p:nvPr/>
        </p:nvSpPr>
        <p:spPr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9" name="Google Shape;7039;p76"/>
          <p:cNvSpPr/>
          <p:nvPr/>
        </p:nvSpPr>
        <p:spPr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0" name="Google Shape;7040;p76"/>
          <p:cNvSpPr/>
          <p:nvPr/>
        </p:nvSpPr>
        <p:spPr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1" name="Google Shape;7041;p76"/>
          <p:cNvSpPr txBox="1"/>
          <p:nvPr/>
        </p:nvSpPr>
        <p:spPr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2" name="Google Shape;7042;p76"/>
          <p:cNvSpPr/>
          <p:nvPr/>
        </p:nvSpPr>
        <p:spPr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3" name="Google Shape;7043;p76"/>
          <p:cNvCxnSpPr/>
          <p:nvPr/>
        </p:nvCxnSpPr>
        <p:spPr>
          <a:xfrm>
            <a:off x="3726950" y="5227277"/>
            <a:ext cx="0" cy="7520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4" name="Google Shape;7044;p76"/>
          <p:cNvCxnSpPr/>
          <p:nvPr/>
        </p:nvCxnSpPr>
        <p:spPr>
          <a:xfrm>
            <a:off x="4183917" y="5227277"/>
            <a:ext cx="0" cy="7520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5" name="Google Shape;7045;p76"/>
          <p:cNvSpPr/>
          <p:nvPr/>
        </p:nvSpPr>
        <p:spPr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6" name="Google Shape;7046;p76"/>
          <p:cNvSpPr/>
          <p:nvPr/>
        </p:nvSpPr>
        <p:spPr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7" name="Google Shape;7047;p76"/>
          <p:cNvGrpSpPr/>
          <p:nvPr/>
        </p:nvGrpSpPr>
        <p:grpSpPr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7048" name="Google Shape;7048;p76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9" name="Google Shape;7049;p76"/>
            <p:cNvSpPr txBox="1"/>
            <p:nvPr/>
          </p:nvSpPr>
          <p:spPr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/>
            </a:p>
          </p:txBody>
        </p:sp>
      </p:grpSp>
      <p:cxnSp>
        <p:nvCxnSpPr>
          <p:cNvPr id="7050" name="Google Shape;7050;p76"/>
          <p:cNvCxnSpPr/>
          <p:nvPr/>
        </p:nvCxnSpPr>
        <p:spPr>
          <a:xfrm>
            <a:off x="6347578" y="4971418"/>
            <a:ext cx="449668" cy="1445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1" name="Google Shape;7051;p76"/>
          <p:cNvCxnSpPr/>
          <p:nvPr/>
        </p:nvCxnSpPr>
        <p:spPr>
          <a:xfrm>
            <a:off x="6820605" y="4846819"/>
            <a:ext cx="132856" cy="17105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2" name="Google Shape;7052;p76"/>
          <p:cNvCxnSpPr/>
          <p:nvPr/>
        </p:nvCxnSpPr>
        <p:spPr>
          <a:xfrm flipH="1" rot="10800000">
            <a:off x="6248301" y="4781935"/>
            <a:ext cx="166435" cy="11207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3" name="Google Shape;7053;p76"/>
          <p:cNvSpPr/>
          <p:nvPr/>
        </p:nvSpPr>
        <p:spPr>
          <a:xfrm>
            <a:off x="4233556" y="5716858"/>
            <a:ext cx="385429" cy="120921"/>
          </a:xfrm>
          <a:custGeom>
            <a:rect b="b" l="l" r="r" t="t"/>
            <a:pathLst>
              <a:path extrusionOk="0" h="82" w="264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4" name="Google Shape;7054;p76"/>
          <p:cNvSpPr/>
          <p:nvPr/>
        </p:nvSpPr>
        <p:spPr>
          <a:xfrm>
            <a:off x="3561975" y="5663771"/>
            <a:ext cx="221914" cy="174008"/>
          </a:xfrm>
          <a:custGeom>
            <a:rect b="b" l="l" r="r" t="t"/>
            <a:pathLst>
              <a:path extrusionOk="0" h="118" w="152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5" name="Google Shape;7055;p76"/>
          <p:cNvSpPr/>
          <p:nvPr/>
        </p:nvSpPr>
        <p:spPr>
          <a:xfrm>
            <a:off x="3743010" y="5560546"/>
            <a:ext cx="823417" cy="120921"/>
          </a:xfrm>
          <a:custGeom>
            <a:rect b="b" l="l" r="r" t="t"/>
            <a:pathLst>
              <a:path extrusionOk="0" h="82" w="564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6" name="Google Shape;7056;p76"/>
          <p:cNvSpPr/>
          <p:nvPr/>
        </p:nvSpPr>
        <p:spPr>
          <a:xfrm>
            <a:off x="3652492" y="5321654"/>
            <a:ext cx="110957" cy="138616"/>
          </a:xfrm>
          <a:custGeom>
            <a:rect b="b" l="l" r="r" t="t"/>
            <a:pathLst>
              <a:path extrusionOk="0" h="94" w="76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7" name="Google Shape;7057;p76"/>
          <p:cNvSpPr/>
          <p:nvPr/>
        </p:nvSpPr>
        <p:spPr>
          <a:xfrm>
            <a:off x="2446565" y="4767189"/>
            <a:ext cx="367910" cy="168109"/>
          </a:xfrm>
          <a:custGeom>
            <a:rect b="b" l="l" r="r" t="t"/>
            <a:pathLst>
              <a:path extrusionOk="0" h="114" w="252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8" name="Google Shape;7058;p76"/>
          <p:cNvSpPr/>
          <p:nvPr/>
        </p:nvSpPr>
        <p:spPr>
          <a:xfrm>
            <a:off x="3083108" y="4855667"/>
            <a:ext cx="648222" cy="380458"/>
          </a:xfrm>
          <a:custGeom>
            <a:rect b="b" l="l" r="r" t="t"/>
            <a:pathLst>
              <a:path extrusionOk="0" h="258" w="444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9" name="Google Shape;7059;p76"/>
          <p:cNvSpPr/>
          <p:nvPr/>
        </p:nvSpPr>
        <p:spPr>
          <a:xfrm>
            <a:off x="5016095" y="5029675"/>
            <a:ext cx="954814" cy="619350"/>
          </a:xfrm>
          <a:custGeom>
            <a:rect b="b" l="l" r="r" t="t"/>
            <a:pathLst>
              <a:path extrusionOk="0" h="420" w="654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0" name="Google Shape;7060;p76"/>
          <p:cNvSpPr/>
          <p:nvPr/>
        </p:nvSpPr>
        <p:spPr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61" name="Google Shape;7061;p76"/>
          <p:cNvCxnSpPr/>
          <p:nvPr/>
        </p:nvCxnSpPr>
        <p:spPr>
          <a:xfrm>
            <a:off x="5890611" y="49249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2" name="Google Shape;7062;p76"/>
          <p:cNvCxnSpPr/>
          <p:nvPr/>
        </p:nvCxnSpPr>
        <p:spPr>
          <a:xfrm>
            <a:off x="6347578" y="49249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3" name="Google Shape;7063;p76"/>
          <p:cNvSpPr/>
          <p:nvPr/>
        </p:nvSpPr>
        <p:spPr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4" name="Google Shape;7064;p76"/>
          <p:cNvSpPr/>
          <p:nvPr/>
        </p:nvSpPr>
        <p:spPr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5" name="Google Shape;7065;p76"/>
          <p:cNvSpPr/>
          <p:nvPr/>
        </p:nvSpPr>
        <p:spPr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6" name="Google Shape;7066;p76"/>
          <p:cNvSpPr txBox="1"/>
          <p:nvPr/>
        </p:nvSpPr>
        <p:spPr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7" name="Google Shape;7067;p76"/>
          <p:cNvSpPr txBox="1"/>
          <p:nvPr/>
        </p:nvSpPr>
        <p:spPr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8" name="Google Shape;7068;p76"/>
          <p:cNvSpPr txBox="1"/>
          <p:nvPr/>
        </p:nvSpPr>
        <p:spPr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9" name="Google Shape;7069;p76"/>
          <p:cNvSpPr txBox="1"/>
          <p:nvPr/>
        </p:nvSpPr>
        <p:spPr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/>
          </a:p>
        </p:txBody>
      </p:sp>
      <p:sp>
        <p:nvSpPr>
          <p:cNvPr id="7070" name="Google Shape;7070;p76"/>
          <p:cNvSpPr/>
          <p:nvPr/>
        </p:nvSpPr>
        <p:spPr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1" name="Google Shape;7071;p76"/>
          <p:cNvCxnSpPr/>
          <p:nvPr/>
        </p:nvCxnSpPr>
        <p:spPr>
          <a:xfrm>
            <a:off x="3280202" y="5535477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2" name="Google Shape;7072;p76"/>
          <p:cNvCxnSpPr/>
          <p:nvPr/>
        </p:nvCxnSpPr>
        <p:spPr>
          <a:xfrm>
            <a:off x="3738630" y="5535477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3" name="Google Shape;7073;p76"/>
          <p:cNvSpPr/>
          <p:nvPr/>
        </p:nvSpPr>
        <p:spPr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4" name="Google Shape;7074;p76"/>
          <p:cNvSpPr/>
          <p:nvPr/>
        </p:nvSpPr>
        <p:spPr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5" name="Google Shape;7075;p76"/>
          <p:cNvSpPr/>
          <p:nvPr/>
        </p:nvSpPr>
        <p:spPr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6" name="Google Shape;7076;p76"/>
          <p:cNvSpPr txBox="1"/>
          <p:nvPr/>
        </p:nvSpPr>
        <p:spPr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7" name="Google Shape;7077;p76"/>
          <p:cNvGrpSpPr/>
          <p:nvPr/>
        </p:nvGrpSpPr>
        <p:grpSpPr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7078" name="Google Shape;7078;p76"/>
            <p:cNvSpPr/>
            <p:nvPr/>
          </p:nvSpPr>
          <p:spPr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79" name="Google Shape;7079;p76"/>
            <p:cNvCxnSpPr/>
            <p:nvPr/>
          </p:nvCxnSpPr>
          <p:spPr>
            <a:xfrm>
              <a:off x="4323" y="2047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0" name="Google Shape;7080;p76"/>
            <p:cNvCxnSpPr/>
            <p:nvPr/>
          </p:nvCxnSpPr>
          <p:spPr>
            <a:xfrm>
              <a:off x="4636" y="2047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1" name="Google Shape;7081;p76"/>
            <p:cNvSpPr/>
            <p:nvPr/>
          </p:nvSpPr>
          <p:spPr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2" name="Google Shape;7082;p76"/>
            <p:cNvSpPr/>
            <p:nvPr/>
          </p:nvSpPr>
          <p:spPr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3" name="Google Shape;7083;p76"/>
            <p:cNvSpPr/>
            <p:nvPr/>
          </p:nvSpPr>
          <p:spPr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4" name="Google Shape;7084;p76"/>
            <p:cNvSpPr txBox="1"/>
            <p:nvPr/>
          </p:nvSpPr>
          <p:spPr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5" name="Google Shape;7085;p76"/>
          <p:cNvGrpSpPr/>
          <p:nvPr/>
        </p:nvGrpSpPr>
        <p:grpSpPr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7086" name="Google Shape;7086;p76"/>
            <p:cNvSpPr/>
            <p:nvPr/>
          </p:nvSpPr>
          <p:spPr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87" name="Google Shape;7087;p76"/>
            <p:cNvCxnSpPr/>
            <p:nvPr/>
          </p:nvCxnSpPr>
          <p:spPr>
            <a:xfrm>
              <a:off x="4599" y="2269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8" name="Google Shape;7088;p76"/>
            <p:cNvCxnSpPr/>
            <p:nvPr/>
          </p:nvCxnSpPr>
          <p:spPr>
            <a:xfrm>
              <a:off x="4910" y="2269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9" name="Google Shape;7089;p76"/>
            <p:cNvSpPr/>
            <p:nvPr/>
          </p:nvSpPr>
          <p:spPr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0" name="Google Shape;7090;p76"/>
            <p:cNvSpPr/>
            <p:nvPr/>
          </p:nvSpPr>
          <p:spPr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1" name="Google Shape;7091;p76"/>
            <p:cNvSpPr/>
            <p:nvPr/>
          </p:nvSpPr>
          <p:spPr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2" name="Google Shape;7092;p76"/>
            <p:cNvSpPr txBox="1"/>
            <p:nvPr/>
          </p:nvSpPr>
          <p:spPr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3" name="Google Shape;7093;p76"/>
          <p:cNvGrpSpPr/>
          <p:nvPr/>
        </p:nvGrpSpPr>
        <p:grpSpPr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7094" name="Google Shape;7094;p76"/>
            <p:cNvSpPr/>
            <p:nvPr/>
          </p:nvSpPr>
          <p:spPr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95" name="Google Shape;7095;p76"/>
            <p:cNvCxnSpPr/>
            <p:nvPr/>
          </p:nvCxnSpPr>
          <p:spPr>
            <a:xfrm>
              <a:off x="2019" y="20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6" name="Google Shape;7096;p76"/>
            <p:cNvCxnSpPr/>
            <p:nvPr/>
          </p:nvCxnSpPr>
          <p:spPr>
            <a:xfrm>
              <a:off x="2330" y="20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97" name="Google Shape;7097;p76"/>
            <p:cNvSpPr/>
            <p:nvPr/>
          </p:nvSpPr>
          <p:spPr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8" name="Google Shape;7098;p76"/>
            <p:cNvSpPr/>
            <p:nvPr/>
          </p:nvSpPr>
          <p:spPr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99" name="Google Shape;7099;p76"/>
            <p:cNvGrpSpPr/>
            <p:nvPr/>
          </p:nvGrpSpPr>
          <p:grpSpPr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7100" name="Google Shape;7100;p7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1" name="Google Shape;7101;p76"/>
              <p:cNvSpPr txBox="1"/>
              <p:nvPr/>
            </p:nvSpPr>
            <p:spPr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02" name="Google Shape;7102;p76"/>
          <p:cNvGrpSpPr/>
          <p:nvPr/>
        </p:nvGrpSpPr>
        <p:grpSpPr>
          <a:xfrm>
            <a:off x="2231951" y="4354289"/>
            <a:ext cx="461347" cy="393730"/>
            <a:chOff x="2016" y="1976"/>
            <a:chExt cx="316" cy="267"/>
          </a:xfrm>
        </p:grpSpPr>
        <p:sp>
          <p:nvSpPr>
            <p:cNvPr id="7103" name="Google Shape;7103;p76"/>
            <p:cNvSpPr/>
            <p:nvPr/>
          </p:nvSpPr>
          <p:spPr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04" name="Google Shape;7104;p76"/>
            <p:cNvCxnSpPr/>
            <p:nvPr/>
          </p:nvCxnSpPr>
          <p:spPr>
            <a:xfrm>
              <a:off x="2019" y="209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5" name="Google Shape;7105;p76"/>
            <p:cNvCxnSpPr/>
            <p:nvPr/>
          </p:nvCxnSpPr>
          <p:spPr>
            <a:xfrm>
              <a:off x="2332" y="209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06" name="Google Shape;7106;p76"/>
            <p:cNvSpPr/>
            <p:nvPr/>
          </p:nvSpPr>
          <p:spPr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7" name="Google Shape;7107;p76"/>
            <p:cNvSpPr/>
            <p:nvPr/>
          </p:nvSpPr>
          <p:spPr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8" name="Google Shape;7108;p76"/>
            <p:cNvGrpSpPr/>
            <p:nvPr/>
          </p:nvGrpSpPr>
          <p:grpSpPr>
            <a:xfrm>
              <a:off x="2020" y="1976"/>
              <a:ext cx="308" cy="267"/>
              <a:chOff x="2899" y="2425"/>
              <a:chExt cx="315" cy="267"/>
            </a:xfrm>
          </p:grpSpPr>
          <p:sp>
            <p:nvSpPr>
              <p:cNvPr id="7109" name="Google Shape;7109;p76"/>
              <p:cNvSpPr/>
              <p:nvPr/>
            </p:nvSpPr>
            <p:spPr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0" name="Google Shape;7110;p76"/>
              <p:cNvSpPr txBox="1"/>
              <p:nvPr/>
            </p:nvSpPr>
            <p:spPr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111" name="Google Shape;7111;p76"/>
          <p:cNvCxnSpPr/>
          <p:nvPr/>
        </p:nvCxnSpPr>
        <p:spPr>
          <a:xfrm flipH="1">
            <a:off x="2266990" y="4669862"/>
            <a:ext cx="90518" cy="15926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2" name="Google Shape;7112;p76"/>
          <p:cNvCxnSpPr/>
          <p:nvPr/>
        </p:nvCxnSpPr>
        <p:spPr>
          <a:xfrm>
            <a:off x="1818783" y="4737696"/>
            <a:ext cx="211694" cy="1622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3" name="Google Shape;7113;p76"/>
          <p:cNvCxnSpPr/>
          <p:nvPr/>
        </p:nvCxnSpPr>
        <p:spPr>
          <a:xfrm flipH="1">
            <a:off x="2547302" y="4214198"/>
            <a:ext cx="198555" cy="22414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4" name="Google Shape;7114;p76"/>
          <p:cNvCxnSpPr/>
          <p:nvPr/>
        </p:nvCxnSpPr>
        <p:spPr>
          <a:xfrm>
            <a:off x="2139974" y="4200926"/>
            <a:ext cx="175195" cy="26248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5" name="Google Shape;7115;p76"/>
          <p:cNvCxnSpPr/>
          <p:nvPr/>
        </p:nvCxnSpPr>
        <p:spPr>
          <a:xfrm flipH="1">
            <a:off x="3103547" y="4338068"/>
            <a:ext cx="102197" cy="3037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6" name="Google Shape;7116;p76"/>
          <p:cNvCxnSpPr/>
          <p:nvPr/>
        </p:nvCxnSpPr>
        <p:spPr>
          <a:xfrm>
            <a:off x="7246913" y="5100458"/>
            <a:ext cx="32411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7" name="Google Shape;7117;p76"/>
          <p:cNvCxnSpPr/>
          <p:nvPr/>
        </p:nvCxnSpPr>
        <p:spPr>
          <a:xfrm flipH="1" rot="10800000">
            <a:off x="7160776" y="4638895"/>
            <a:ext cx="382509" cy="37455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8" name="Google Shape;7118;p76"/>
          <p:cNvCxnSpPr/>
          <p:nvPr/>
        </p:nvCxnSpPr>
        <p:spPr>
          <a:xfrm rot="10800000">
            <a:off x="6356338" y="4388206"/>
            <a:ext cx="185415" cy="29787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9" name="Google Shape;7119;p76"/>
          <p:cNvCxnSpPr/>
          <p:nvPr/>
        </p:nvCxnSpPr>
        <p:spPr>
          <a:xfrm rot="10800000">
            <a:off x="5900830" y="4538619"/>
            <a:ext cx="198555" cy="27280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0" name="Google Shape;7120;p76"/>
          <p:cNvCxnSpPr/>
          <p:nvPr/>
        </p:nvCxnSpPr>
        <p:spPr>
          <a:xfrm flipH="1">
            <a:off x="3141506" y="5637228"/>
            <a:ext cx="197095" cy="17253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1" name="Google Shape;7121;p76"/>
          <p:cNvCxnSpPr/>
          <p:nvPr/>
        </p:nvCxnSpPr>
        <p:spPr>
          <a:xfrm rot="10800000">
            <a:off x="3091868" y="5488289"/>
            <a:ext cx="185415" cy="1179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2" name="Google Shape;7122;p76"/>
          <p:cNvCxnSpPr/>
          <p:nvPr/>
        </p:nvCxnSpPr>
        <p:spPr>
          <a:xfrm flipH="1">
            <a:off x="3487517" y="5887917"/>
            <a:ext cx="309511" cy="221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3" name="Google Shape;7123;p76"/>
          <p:cNvCxnSpPr/>
          <p:nvPr/>
        </p:nvCxnSpPr>
        <p:spPr>
          <a:xfrm flipH="1" rot="10800000">
            <a:off x="4192677" y="5212531"/>
            <a:ext cx="334331" cy="1474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4" name="Google Shape;7124;p76"/>
          <p:cNvCxnSpPr/>
          <p:nvPr/>
        </p:nvCxnSpPr>
        <p:spPr>
          <a:xfrm>
            <a:off x="4859879" y="5762572"/>
            <a:ext cx="173735" cy="1622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5" name="Google Shape;7125;p76"/>
          <p:cNvCxnSpPr/>
          <p:nvPr/>
        </p:nvCxnSpPr>
        <p:spPr>
          <a:xfrm>
            <a:off x="4156178" y="5324603"/>
            <a:ext cx="211694" cy="11059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26" name="Google Shape;7126;p76"/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7127" name="Google Shape;7127;p76"/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7128" name="Google Shape;7128;p76"/>
              <p:cNvSpPr/>
              <p:nvPr/>
            </p:nvSpPr>
            <p:spPr>
              <a:xfrm>
                <a:off x="3188070" y="3748892"/>
                <a:ext cx="1609399" cy="1316010"/>
              </a:xfrm>
              <a:custGeom>
                <a:rect b="b" l="l" r="r" t="t"/>
                <a:pathLst>
                  <a:path extrusionOk="0" h="451" w="1198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29" name="Google Shape;7129;p76"/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7130" name="Google Shape;7130;p76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/>
                </a:p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/>
                </a:p>
              </p:txBody>
            </p:sp>
            <p:sp>
              <p:nvSpPr>
                <p:cNvPr id="7131" name="Google Shape;7131;p76"/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2" name="Google Shape;7132;p76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133" name="Google Shape;7133;p76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grpSp>
          <p:nvGrpSpPr>
            <p:cNvPr id="7134" name="Google Shape;7134;p76"/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7135" name="Google Shape;7135;p76"/>
              <p:cNvSpPr/>
              <p:nvPr/>
            </p:nvSpPr>
            <p:spPr>
              <a:xfrm>
                <a:off x="4345585" y="4779701"/>
                <a:ext cx="2744147" cy="1093783"/>
              </a:xfrm>
              <a:custGeom>
                <a:rect b="b" l="l" r="r" t="t"/>
                <a:pathLst>
                  <a:path extrusionOk="0" h="682" w="1583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36" name="Google Shape;7136;p76"/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7137" name="Google Shape;7137;p76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/>
                </a:p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/>
                </a:p>
              </p:txBody>
            </p:sp>
            <p:sp>
              <p:nvSpPr>
                <p:cNvPr id="7138" name="Google Shape;7138;p76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9" name="Google Shape;7139;p76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140" name="Google Shape;7140;p76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grpSp>
          <p:nvGrpSpPr>
            <p:cNvPr id="7141" name="Google Shape;7141;p76"/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7142" name="Google Shape;7142;p76"/>
              <p:cNvSpPr/>
              <p:nvPr/>
            </p:nvSpPr>
            <p:spPr>
              <a:xfrm>
                <a:off x="6989573" y="3977477"/>
                <a:ext cx="2154427" cy="1384541"/>
              </a:xfrm>
              <a:custGeom>
                <a:rect b="b" l="l" r="r" t="t"/>
                <a:pathLst>
                  <a:path extrusionOk="0" h="543" w="1162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43" name="Google Shape;7143;p76"/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7144" name="Google Shape;7144;p76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/>
                </a:p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/>
                </a:p>
              </p:txBody>
            </p:sp>
            <p:sp>
              <p:nvSpPr>
                <p:cNvPr id="7145" name="Google Shape;7145;p76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6" name="Google Shape;7146;p76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147" name="Google Shape;7147;p76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</p:grpSp>
      <p:grpSp>
        <p:nvGrpSpPr>
          <p:cNvPr id="7148" name="Google Shape;7148;p76"/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7149" name="Google Shape;7149;p76"/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7150" name="Google Shape;7150;p76"/>
              <p:cNvSpPr/>
              <p:nvPr/>
            </p:nvSpPr>
            <p:spPr>
              <a:xfrm>
                <a:off x="2563856" y="-1509951"/>
                <a:ext cx="1609399" cy="1316010"/>
              </a:xfrm>
              <a:custGeom>
                <a:rect b="b" l="l" r="r" t="t"/>
                <a:pathLst>
                  <a:path extrusionOk="0" h="451" w="1198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1" name="Google Shape;7151;p76"/>
              <p:cNvSpPr/>
              <p:nvPr/>
            </p:nvSpPr>
            <p:spPr>
              <a:xfrm>
                <a:off x="3733897" y="-479142"/>
                <a:ext cx="2744147" cy="1093783"/>
              </a:xfrm>
              <a:custGeom>
                <a:rect b="b" l="l" r="r" t="t"/>
                <a:pathLst>
                  <a:path extrusionOk="0" h="682" w="1583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2" name="Google Shape;7152;p76"/>
              <p:cNvSpPr/>
              <p:nvPr/>
            </p:nvSpPr>
            <p:spPr>
              <a:xfrm>
                <a:off x="6377885" y="-1281366"/>
                <a:ext cx="2154427" cy="1384541"/>
              </a:xfrm>
              <a:custGeom>
                <a:rect b="b" l="l" r="r" t="t"/>
                <a:pathLst>
                  <a:path extrusionOk="0" h="543" w="1162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53" name="Google Shape;7153;p76"/>
              <p:cNvCxnSpPr/>
              <p:nvPr/>
            </p:nvCxnSpPr>
            <p:spPr>
              <a:xfrm flipH="1" rot="10800000">
                <a:off x="5824603" y="-501042"/>
                <a:ext cx="814192" cy="50104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7154" name="Google Shape;7154;p76"/>
              <p:cNvCxnSpPr/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</p:grpSp>
        <p:sp>
          <p:nvSpPr>
            <p:cNvPr id="7155" name="Google Shape;7155;p76"/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inter-AS routing</a:t>
              </a:r>
              <a:endParaRPr/>
            </a:p>
          </p:txBody>
        </p:sp>
      </p:grpSp>
      <p:grpSp>
        <p:nvGrpSpPr>
          <p:cNvPr id="7156" name="Google Shape;7156;p76"/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7157" name="Google Shape;7157;p76"/>
            <p:cNvSpPr/>
            <p:nvPr/>
          </p:nvSpPr>
          <p:spPr>
            <a:xfrm flipH="1">
              <a:off x="5219204" y="3674178"/>
              <a:ext cx="2255450" cy="1347857"/>
            </a:xfrm>
            <a:custGeom>
              <a:rect b="b" l="l" r="r" t="t"/>
              <a:pathLst>
                <a:path extrusionOk="0" h="1349639" w="2254368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7158" name="Google Shape;7158;p76"/>
            <p:cNvGrpSpPr/>
            <p:nvPr/>
          </p:nvGrpSpPr>
          <p:grpSpPr>
            <a:xfrm>
              <a:off x="5176788" y="1691016"/>
              <a:ext cx="2334629" cy="2102478"/>
              <a:chOff x="5176788" y="1691016"/>
              <a:chExt cx="2334629" cy="2102478"/>
            </a:xfrm>
          </p:grpSpPr>
          <p:grpSp>
            <p:nvGrpSpPr>
              <p:cNvPr id="7159" name="Google Shape;7159;p76"/>
              <p:cNvGrpSpPr/>
              <p:nvPr/>
            </p:nvGrpSpPr>
            <p:grpSpPr>
              <a:xfrm>
                <a:off x="5176788" y="1691016"/>
                <a:ext cx="2334629" cy="2102478"/>
                <a:chOff x="1858002" y="3709936"/>
                <a:chExt cx="1045872" cy="1739638"/>
              </a:xfrm>
            </p:grpSpPr>
            <p:sp>
              <p:nvSpPr>
                <p:cNvPr id="7160" name="Google Shape;7160;p76"/>
                <p:cNvSpPr/>
                <p:nvPr/>
              </p:nvSpPr>
              <p:spPr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>
                  <a:gsLst>
                    <a:gs pos="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7161" name="Google Shape;7161;p76"/>
                <p:cNvGrpSpPr/>
                <p:nvPr/>
              </p:nvGrpSpPr>
              <p:grpSpPr>
                <a:xfrm>
                  <a:off x="1859590" y="5089265"/>
                  <a:ext cx="1035050" cy="360309"/>
                  <a:chOff x="4129067" y="3606966"/>
                  <a:chExt cx="567968" cy="338045"/>
                </a:xfrm>
              </p:grpSpPr>
              <p:sp>
                <p:nvSpPr>
                  <p:cNvPr id="7162" name="Google Shape;7162;p76"/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262699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163" name="Google Shape;7163;p76"/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164" name="Google Shape;7164;p76"/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8383E0">
                      <a:alpha val="69803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165" name="Google Shape;7165;p76"/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66" name="Google Shape;7166;p76"/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7167" name="Google Shape;7167;p76"/>
                <p:cNvSpPr/>
                <p:nvPr/>
              </p:nvSpPr>
              <p:spPr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7168" name="Google Shape;7168;p76"/>
                <p:cNvCxnSpPr>
                  <a:stCxn id="7169" idx="1"/>
                </p:cNvCxnSpPr>
                <p:nvPr/>
              </p:nvCxnSpPr>
              <p:spPr>
                <a:xfrm flipH="1">
                  <a:off x="1861285" y="3924839"/>
                  <a:ext cx="900" cy="1295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70" name="Google Shape;7170;p76"/>
                <p:cNvCxnSpPr/>
                <p:nvPr/>
              </p:nvCxnSpPr>
              <p:spPr>
                <a:xfrm flipH="1">
                  <a:off x="2894641" y="3971833"/>
                  <a:ext cx="6350" cy="126981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7171" name="Google Shape;7171;p76"/>
                <p:cNvGrpSpPr/>
                <p:nvPr/>
              </p:nvGrpSpPr>
              <p:grpSpPr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7172" name="Google Shape;7172;p76"/>
                  <p:cNvSpPr/>
                  <p:nvPr/>
                </p:nvSpPr>
                <p:spPr>
                  <a:xfrm flipH="1" rot="10800000">
                    <a:off x="2185125" y="1689286"/>
                    <a:ext cx="1196349" cy="31485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D5D5F4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169" name="Google Shape;7169;p76"/>
                  <p:cNvSpPr/>
                  <p:nvPr/>
                </p:nvSpPr>
                <p:spPr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173" name="Google Shape;7173;p76"/>
                  <p:cNvSpPr/>
                  <p:nvPr/>
                </p:nvSpPr>
                <p:spPr>
                  <a:xfrm flipH="1" rot="10800000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80808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174" name="Google Shape;7174;p76"/>
                  <p:cNvSpPr/>
                  <p:nvPr/>
                </p:nvSpPr>
                <p:spPr>
                  <a:xfrm>
                    <a:off x="2489684" y="1670464"/>
                    <a:ext cx="581761" cy="157429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175" name="Google Shape;7175;p76"/>
                  <p:cNvSpPr/>
                  <p:nvPr/>
                </p:nvSpPr>
                <p:spPr>
                  <a:xfrm>
                    <a:off x="2429501" y="1629396"/>
                    <a:ext cx="703949" cy="11122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6" name="Google Shape;7176;p76"/>
                  <p:cNvSpPr/>
                  <p:nvPr/>
                </p:nvSpPr>
                <p:spPr>
                  <a:xfrm>
                    <a:off x="2892722" y="1723510"/>
                    <a:ext cx="257143" cy="95826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7" name="Google Shape;7177;p76"/>
                  <p:cNvSpPr/>
                  <p:nvPr/>
                </p:nvSpPr>
                <p:spPr>
                  <a:xfrm>
                    <a:off x="2416736" y="1725222"/>
                    <a:ext cx="255318" cy="94114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178" name="Google Shape;7178;p76"/>
                  <p:cNvCxnSpPr>
                    <a:endCxn id="7173" idx="2"/>
                  </p:cNvCxnSpPr>
                  <p:nvPr/>
                </p:nvCxnSpPr>
                <p:spPr>
                  <a:xfrm rot="10800000">
                    <a:off x="2189930" y="1732067"/>
                    <a:ext cx="1800" cy="121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40005" rotWithShape="0" algn="tl" dir="5400000" dist="19939">
                      <a:srgbClr val="80808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179" name="Google Shape;7179;p76"/>
                  <p:cNvCxnSpPr/>
                  <p:nvPr/>
                </p:nvCxnSpPr>
                <p:spPr>
                  <a:xfrm rot="10800000">
                    <a:off x="3384788" y="1728644"/>
                    <a:ext cx="1824" cy="12149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40005" rotWithShape="0" algn="tl" dir="5400000" dist="19939">
                      <a:srgbClr val="808080">
                        <a:alpha val="37647"/>
                      </a:srgbClr>
                    </a:outerShdw>
                  </a:effectLst>
                </p:spPr>
              </p:cxnSp>
            </p:grpSp>
          </p:grpSp>
          <p:grpSp>
            <p:nvGrpSpPr>
              <p:cNvPr id="7180" name="Google Shape;7180;p76"/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7181" name="Google Shape;7181;p76"/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182" name="Google Shape;7182;p76"/>
                <p:cNvCxnSpPr/>
                <p:nvPr/>
              </p:nvCxnSpPr>
              <p:spPr>
                <a:xfrm>
                  <a:off x="1992768" y="2735763"/>
                  <a:ext cx="113665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183" name="Google Shape;7183;p76"/>
                <p:cNvCxnSpPr/>
                <p:nvPr/>
              </p:nvCxnSpPr>
              <p:spPr>
                <a:xfrm rot="10800000">
                  <a:off x="2543809" y="2758130"/>
                  <a:ext cx="0" cy="452102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7184" name="Google Shape;7184;p76"/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forwarding</a:t>
                  </a:r>
                  <a:endParaRPr/>
                </a:p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table</a:t>
                  </a:r>
                  <a:endParaRPr/>
                </a:p>
              </p:txBody>
            </p:sp>
          </p:grpSp>
        </p:grpSp>
      </p:grpSp>
      <p:sp>
        <p:nvSpPr>
          <p:cNvPr id="7185" name="Google Shape;7185;p76"/>
          <p:cNvSpPr txBox="1"/>
          <p:nvPr/>
        </p:nvSpPr>
        <p:spPr>
          <a:xfrm>
            <a:off x="6300592" y="1641655"/>
            <a:ext cx="5711869" cy="84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forwarding table  configured by intra- and inter-AS routing algorithms</a:t>
            </a:r>
            <a:endParaRPr/>
          </a:p>
        </p:txBody>
      </p:sp>
      <p:grpSp>
        <p:nvGrpSpPr>
          <p:cNvPr id="7186" name="Google Shape;7186;p76"/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7187" name="Google Shape;7187;p76"/>
            <p:cNvGrpSpPr/>
            <p:nvPr/>
          </p:nvGrpSpPr>
          <p:grpSpPr>
            <a:xfrm>
              <a:off x="-167080" y="2120214"/>
              <a:ext cx="989852" cy="697506"/>
              <a:chOff x="1653" y="2898"/>
              <a:chExt cx="678" cy="473"/>
            </a:xfrm>
          </p:grpSpPr>
          <p:sp>
            <p:nvSpPr>
              <p:cNvPr id="7188" name="Google Shape;7188;p76"/>
              <p:cNvSpPr/>
              <p:nvPr/>
            </p:nvSpPr>
            <p:spPr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3333CC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9" name="Google Shape;7189;p76"/>
              <p:cNvSpPr txBox="1"/>
              <p:nvPr/>
            </p:nvSpPr>
            <p:spPr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Intra-AS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0" name="Google Shape;7190;p76"/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fmla="val 16723" name="adj1"/>
                <a:gd fmla="val 2500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1" name="Google Shape;7191;p76"/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7192" name="Google Shape;7192;p76"/>
            <p:cNvGrpSpPr/>
            <p:nvPr/>
          </p:nvGrpSpPr>
          <p:grpSpPr>
            <a:xfrm>
              <a:off x="1057515" y="2118865"/>
              <a:ext cx="989852" cy="697506"/>
              <a:chOff x="1653" y="2898"/>
              <a:chExt cx="678" cy="473"/>
            </a:xfrm>
          </p:grpSpPr>
          <p:sp>
            <p:nvSpPr>
              <p:cNvPr id="7193" name="Google Shape;7193;p76"/>
              <p:cNvSpPr/>
              <p:nvPr/>
            </p:nvSpPr>
            <p:spPr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4" name="Google Shape;7194;p76"/>
              <p:cNvSpPr txBox="1"/>
              <p:nvPr/>
            </p:nvSpPr>
            <p:spPr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Inter-AS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5" name="Google Shape;7195;p76"/>
            <p:cNvSpPr/>
            <p:nvPr/>
          </p:nvSpPr>
          <p:spPr>
            <a:xfrm flipH="1" rot="-5400000">
              <a:off x="1454529" y="2810374"/>
              <a:ext cx="524728" cy="188100"/>
            </a:xfrm>
            <a:prstGeom prst="bentUpArrow">
              <a:avLst>
                <a:gd fmla="val 16723" name="adj1"/>
                <a:gd fmla="val 25000" name="adj2"/>
                <a:gd fmla="val 25000" name="adj3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6" name="Google Shape;7196;p76"/>
          <p:cNvSpPr txBox="1"/>
          <p:nvPr/>
        </p:nvSpPr>
        <p:spPr>
          <a:xfrm>
            <a:off x="6392032" y="2464615"/>
            <a:ext cx="5711869" cy="68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537" lvl="1" marL="522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intra-AS routing determine entries for destinations within AS</a:t>
            </a:r>
            <a:endParaRPr/>
          </a:p>
        </p:txBody>
      </p:sp>
      <p:sp>
        <p:nvSpPr>
          <p:cNvPr id="7197" name="Google Shape;7197;p76"/>
          <p:cNvSpPr txBox="1"/>
          <p:nvPr/>
        </p:nvSpPr>
        <p:spPr>
          <a:xfrm>
            <a:off x="6385936" y="3165655"/>
            <a:ext cx="5711869" cy="76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537" lvl="1" marL="522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inter-AS &amp; intra-AS determine entries for external destinations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1" name="Shape 7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Google Shape;7202;p77"/>
          <p:cNvSpPr txBox="1"/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libri"/>
              <a:buNone/>
            </a:pPr>
            <a:r>
              <a:rPr b="0" lang="en-US" sz="4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Inter-AS routing:  a role in intradomain forwarding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3" name="Google Shape;7203;p7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04" name="Google Shape;7204;p77"/>
          <p:cNvSpPr/>
          <p:nvPr/>
        </p:nvSpPr>
        <p:spPr>
          <a:xfrm>
            <a:off x="5446783" y="4100650"/>
            <a:ext cx="2351995" cy="1511508"/>
          </a:xfrm>
          <a:custGeom>
            <a:rect b="b" l="l" r="r" t="t"/>
            <a:pathLst>
              <a:path extrusionOk="0" h="543" w="1162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5" name="Google Shape;7205;p77"/>
          <p:cNvSpPr/>
          <p:nvPr/>
        </p:nvSpPr>
        <p:spPr>
          <a:xfrm>
            <a:off x="1620228" y="3847012"/>
            <a:ext cx="1832250" cy="1498236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6" name="Google Shape;7206;p77"/>
          <p:cNvSpPr/>
          <p:nvPr/>
        </p:nvSpPr>
        <p:spPr>
          <a:xfrm>
            <a:off x="2802795" y="4927925"/>
            <a:ext cx="2930139" cy="1167917"/>
          </a:xfrm>
          <a:custGeom>
            <a:rect b="b" l="l" r="r" t="t"/>
            <a:pathLst>
              <a:path extrusionOk="0" h="682" w="1583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7" name="Google Shape;7207;p77"/>
          <p:cNvSpPr/>
          <p:nvPr/>
        </p:nvSpPr>
        <p:spPr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8" name="Google Shape;7208;p77"/>
          <p:cNvCxnSpPr/>
          <p:nvPr/>
        </p:nvCxnSpPr>
        <p:spPr>
          <a:xfrm>
            <a:off x="2001278" y="4916128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9" name="Google Shape;7209;p77"/>
          <p:cNvCxnSpPr/>
          <p:nvPr/>
        </p:nvCxnSpPr>
        <p:spPr>
          <a:xfrm>
            <a:off x="2458245" y="4916128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0" name="Google Shape;7210;p77"/>
          <p:cNvSpPr/>
          <p:nvPr/>
        </p:nvSpPr>
        <p:spPr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1" name="Google Shape;7211;p77"/>
          <p:cNvSpPr/>
          <p:nvPr/>
        </p:nvSpPr>
        <p:spPr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2" name="Google Shape;7212;p77"/>
          <p:cNvSpPr/>
          <p:nvPr/>
        </p:nvSpPr>
        <p:spPr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3" name="Google Shape;7213;p77"/>
          <p:cNvSpPr txBox="1"/>
          <p:nvPr/>
        </p:nvSpPr>
        <p:spPr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4" name="Google Shape;7214;p77"/>
          <p:cNvSpPr/>
          <p:nvPr/>
        </p:nvSpPr>
        <p:spPr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5" name="Google Shape;7215;p77"/>
          <p:cNvCxnSpPr/>
          <p:nvPr/>
        </p:nvCxnSpPr>
        <p:spPr>
          <a:xfrm>
            <a:off x="3779509" y="5809761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6" name="Google Shape;7216;p77"/>
          <p:cNvCxnSpPr/>
          <p:nvPr/>
        </p:nvCxnSpPr>
        <p:spPr>
          <a:xfrm>
            <a:off x="4236476" y="5809761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7" name="Google Shape;7217;p77"/>
          <p:cNvSpPr/>
          <p:nvPr/>
        </p:nvSpPr>
        <p:spPr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8" name="Google Shape;7218;p77"/>
          <p:cNvSpPr/>
          <p:nvPr/>
        </p:nvSpPr>
        <p:spPr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9" name="Google Shape;7219;p77"/>
          <p:cNvGrpSpPr/>
          <p:nvPr/>
        </p:nvGrpSpPr>
        <p:grpSpPr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7220" name="Google Shape;7220;p77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1" name="Google Shape;7221;p77"/>
            <p:cNvSpPr txBox="1"/>
            <p:nvPr/>
          </p:nvSpPr>
          <p:spPr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/>
            </a:p>
          </p:txBody>
        </p:sp>
      </p:grpSp>
      <p:sp>
        <p:nvSpPr>
          <p:cNvPr id="7222" name="Google Shape;7222;p77"/>
          <p:cNvSpPr/>
          <p:nvPr/>
        </p:nvSpPr>
        <p:spPr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3" name="Google Shape;7223;p77"/>
          <p:cNvCxnSpPr/>
          <p:nvPr/>
        </p:nvCxnSpPr>
        <p:spPr>
          <a:xfrm>
            <a:off x="2820315" y="47214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4" name="Google Shape;7224;p77"/>
          <p:cNvCxnSpPr/>
          <p:nvPr/>
        </p:nvCxnSpPr>
        <p:spPr>
          <a:xfrm>
            <a:off x="3277282" y="47214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5" name="Google Shape;7225;p77"/>
          <p:cNvSpPr/>
          <p:nvPr/>
        </p:nvSpPr>
        <p:spPr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6" name="Google Shape;7226;p77"/>
          <p:cNvSpPr/>
          <p:nvPr/>
        </p:nvSpPr>
        <p:spPr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7" name="Google Shape;7227;p77"/>
          <p:cNvSpPr/>
          <p:nvPr/>
        </p:nvSpPr>
        <p:spPr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8" name="Google Shape;7228;p77"/>
          <p:cNvSpPr txBox="1"/>
          <p:nvPr/>
        </p:nvSpPr>
        <p:spPr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9" name="Google Shape;7229;p77"/>
          <p:cNvSpPr/>
          <p:nvPr/>
        </p:nvSpPr>
        <p:spPr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0" name="Google Shape;7230;p77"/>
          <p:cNvCxnSpPr/>
          <p:nvPr/>
        </p:nvCxnSpPr>
        <p:spPr>
          <a:xfrm>
            <a:off x="3726950" y="5227277"/>
            <a:ext cx="0" cy="7520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1" name="Google Shape;7231;p77"/>
          <p:cNvCxnSpPr/>
          <p:nvPr/>
        </p:nvCxnSpPr>
        <p:spPr>
          <a:xfrm>
            <a:off x="4183917" y="5227277"/>
            <a:ext cx="0" cy="7520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2" name="Google Shape;7232;p77"/>
          <p:cNvSpPr/>
          <p:nvPr/>
        </p:nvSpPr>
        <p:spPr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3" name="Google Shape;7233;p77"/>
          <p:cNvSpPr/>
          <p:nvPr/>
        </p:nvSpPr>
        <p:spPr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4" name="Google Shape;7234;p77"/>
          <p:cNvGrpSpPr/>
          <p:nvPr/>
        </p:nvGrpSpPr>
        <p:grpSpPr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7235" name="Google Shape;7235;p77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6" name="Google Shape;7236;p77"/>
            <p:cNvSpPr txBox="1"/>
            <p:nvPr/>
          </p:nvSpPr>
          <p:spPr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/>
            </a:p>
          </p:txBody>
        </p:sp>
      </p:grpSp>
      <p:cxnSp>
        <p:nvCxnSpPr>
          <p:cNvPr id="7237" name="Google Shape;7237;p77"/>
          <p:cNvCxnSpPr/>
          <p:nvPr/>
        </p:nvCxnSpPr>
        <p:spPr>
          <a:xfrm>
            <a:off x="6347578" y="4971418"/>
            <a:ext cx="449668" cy="1445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8" name="Google Shape;7238;p77"/>
          <p:cNvCxnSpPr/>
          <p:nvPr/>
        </p:nvCxnSpPr>
        <p:spPr>
          <a:xfrm>
            <a:off x="6820605" y="4846819"/>
            <a:ext cx="132856" cy="17105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9" name="Google Shape;7239;p77"/>
          <p:cNvCxnSpPr/>
          <p:nvPr/>
        </p:nvCxnSpPr>
        <p:spPr>
          <a:xfrm flipH="1" rot="10800000">
            <a:off x="6248301" y="4781935"/>
            <a:ext cx="166435" cy="11207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0" name="Google Shape;7240;p77"/>
          <p:cNvSpPr/>
          <p:nvPr/>
        </p:nvSpPr>
        <p:spPr>
          <a:xfrm>
            <a:off x="4233556" y="5716858"/>
            <a:ext cx="385429" cy="120921"/>
          </a:xfrm>
          <a:custGeom>
            <a:rect b="b" l="l" r="r" t="t"/>
            <a:pathLst>
              <a:path extrusionOk="0" h="82" w="264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1" name="Google Shape;7241;p77"/>
          <p:cNvSpPr/>
          <p:nvPr/>
        </p:nvSpPr>
        <p:spPr>
          <a:xfrm>
            <a:off x="3561975" y="5663771"/>
            <a:ext cx="221914" cy="174008"/>
          </a:xfrm>
          <a:custGeom>
            <a:rect b="b" l="l" r="r" t="t"/>
            <a:pathLst>
              <a:path extrusionOk="0" h="118" w="152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2" name="Google Shape;7242;p77"/>
          <p:cNvSpPr/>
          <p:nvPr/>
        </p:nvSpPr>
        <p:spPr>
          <a:xfrm>
            <a:off x="3743010" y="5560546"/>
            <a:ext cx="823417" cy="120921"/>
          </a:xfrm>
          <a:custGeom>
            <a:rect b="b" l="l" r="r" t="t"/>
            <a:pathLst>
              <a:path extrusionOk="0" h="82" w="564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3" name="Google Shape;7243;p77"/>
          <p:cNvSpPr/>
          <p:nvPr/>
        </p:nvSpPr>
        <p:spPr>
          <a:xfrm>
            <a:off x="3652492" y="5321654"/>
            <a:ext cx="110957" cy="138616"/>
          </a:xfrm>
          <a:custGeom>
            <a:rect b="b" l="l" r="r" t="t"/>
            <a:pathLst>
              <a:path extrusionOk="0" h="94" w="76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4" name="Google Shape;7244;p77"/>
          <p:cNvSpPr/>
          <p:nvPr/>
        </p:nvSpPr>
        <p:spPr>
          <a:xfrm>
            <a:off x="2446565" y="4767189"/>
            <a:ext cx="367910" cy="168109"/>
          </a:xfrm>
          <a:custGeom>
            <a:rect b="b" l="l" r="r" t="t"/>
            <a:pathLst>
              <a:path extrusionOk="0" h="114" w="252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5" name="Google Shape;7245;p77"/>
          <p:cNvSpPr/>
          <p:nvPr/>
        </p:nvSpPr>
        <p:spPr>
          <a:xfrm>
            <a:off x="3083108" y="4855667"/>
            <a:ext cx="648222" cy="380458"/>
          </a:xfrm>
          <a:custGeom>
            <a:rect b="b" l="l" r="r" t="t"/>
            <a:pathLst>
              <a:path extrusionOk="0" h="258" w="444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6" name="Google Shape;7246;p77"/>
          <p:cNvSpPr/>
          <p:nvPr/>
        </p:nvSpPr>
        <p:spPr>
          <a:xfrm>
            <a:off x="5016095" y="5029675"/>
            <a:ext cx="954814" cy="619350"/>
          </a:xfrm>
          <a:custGeom>
            <a:rect b="b" l="l" r="r" t="t"/>
            <a:pathLst>
              <a:path extrusionOk="0" h="420" w="654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7" name="Google Shape;7247;p77"/>
          <p:cNvSpPr/>
          <p:nvPr/>
        </p:nvSpPr>
        <p:spPr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8" name="Google Shape;7248;p77"/>
          <p:cNvCxnSpPr/>
          <p:nvPr/>
        </p:nvCxnSpPr>
        <p:spPr>
          <a:xfrm>
            <a:off x="5890611" y="49249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9" name="Google Shape;7249;p77"/>
          <p:cNvCxnSpPr/>
          <p:nvPr/>
        </p:nvCxnSpPr>
        <p:spPr>
          <a:xfrm>
            <a:off x="6347578" y="4924975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0" name="Google Shape;7250;p77"/>
          <p:cNvSpPr/>
          <p:nvPr/>
        </p:nvSpPr>
        <p:spPr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1" name="Google Shape;7251;p77"/>
          <p:cNvSpPr/>
          <p:nvPr/>
        </p:nvSpPr>
        <p:spPr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2" name="Google Shape;7252;p77"/>
          <p:cNvSpPr/>
          <p:nvPr/>
        </p:nvSpPr>
        <p:spPr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3" name="Google Shape;7253;p77"/>
          <p:cNvSpPr txBox="1"/>
          <p:nvPr/>
        </p:nvSpPr>
        <p:spPr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4" name="Google Shape;7254;p77"/>
          <p:cNvSpPr txBox="1"/>
          <p:nvPr/>
        </p:nvSpPr>
        <p:spPr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5" name="Google Shape;7255;p77"/>
          <p:cNvSpPr txBox="1"/>
          <p:nvPr/>
        </p:nvSpPr>
        <p:spPr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6" name="Google Shape;7256;p77"/>
          <p:cNvSpPr txBox="1"/>
          <p:nvPr/>
        </p:nvSpPr>
        <p:spPr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/>
          </a:p>
        </p:txBody>
      </p:sp>
      <p:sp>
        <p:nvSpPr>
          <p:cNvPr id="7257" name="Google Shape;7257;p77"/>
          <p:cNvSpPr/>
          <p:nvPr/>
        </p:nvSpPr>
        <p:spPr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8" name="Google Shape;7258;p77"/>
          <p:cNvCxnSpPr/>
          <p:nvPr/>
        </p:nvCxnSpPr>
        <p:spPr>
          <a:xfrm>
            <a:off x="3280202" y="5535477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9" name="Google Shape;7259;p77"/>
          <p:cNvCxnSpPr/>
          <p:nvPr/>
        </p:nvCxnSpPr>
        <p:spPr>
          <a:xfrm>
            <a:off x="3738630" y="5535477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0" name="Google Shape;7260;p77"/>
          <p:cNvSpPr/>
          <p:nvPr/>
        </p:nvSpPr>
        <p:spPr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1" name="Google Shape;7261;p77"/>
          <p:cNvSpPr/>
          <p:nvPr/>
        </p:nvSpPr>
        <p:spPr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2" name="Google Shape;7262;p77"/>
          <p:cNvSpPr/>
          <p:nvPr/>
        </p:nvSpPr>
        <p:spPr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3" name="Google Shape;7263;p77"/>
          <p:cNvSpPr txBox="1"/>
          <p:nvPr/>
        </p:nvSpPr>
        <p:spPr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4" name="Google Shape;7264;p77"/>
          <p:cNvGrpSpPr/>
          <p:nvPr/>
        </p:nvGrpSpPr>
        <p:grpSpPr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7265" name="Google Shape;7265;p77"/>
            <p:cNvSpPr/>
            <p:nvPr/>
          </p:nvSpPr>
          <p:spPr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66" name="Google Shape;7266;p77"/>
            <p:cNvCxnSpPr/>
            <p:nvPr/>
          </p:nvCxnSpPr>
          <p:spPr>
            <a:xfrm>
              <a:off x="4323" y="2047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7" name="Google Shape;7267;p77"/>
            <p:cNvCxnSpPr/>
            <p:nvPr/>
          </p:nvCxnSpPr>
          <p:spPr>
            <a:xfrm>
              <a:off x="4636" y="2047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68" name="Google Shape;7268;p77"/>
            <p:cNvSpPr/>
            <p:nvPr/>
          </p:nvSpPr>
          <p:spPr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9" name="Google Shape;7269;p77"/>
            <p:cNvSpPr/>
            <p:nvPr/>
          </p:nvSpPr>
          <p:spPr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0" name="Google Shape;7270;p77"/>
            <p:cNvSpPr/>
            <p:nvPr/>
          </p:nvSpPr>
          <p:spPr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1" name="Google Shape;7271;p77"/>
            <p:cNvSpPr txBox="1"/>
            <p:nvPr/>
          </p:nvSpPr>
          <p:spPr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2" name="Google Shape;7272;p77"/>
          <p:cNvGrpSpPr/>
          <p:nvPr/>
        </p:nvGrpSpPr>
        <p:grpSpPr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7273" name="Google Shape;7273;p77"/>
            <p:cNvSpPr/>
            <p:nvPr/>
          </p:nvSpPr>
          <p:spPr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74" name="Google Shape;7274;p77"/>
            <p:cNvCxnSpPr/>
            <p:nvPr/>
          </p:nvCxnSpPr>
          <p:spPr>
            <a:xfrm>
              <a:off x="4599" y="2269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5" name="Google Shape;7275;p77"/>
            <p:cNvCxnSpPr/>
            <p:nvPr/>
          </p:nvCxnSpPr>
          <p:spPr>
            <a:xfrm>
              <a:off x="4910" y="2269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76" name="Google Shape;7276;p77"/>
            <p:cNvSpPr/>
            <p:nvPr/>
          </p:nvSpPr>
          <p:spPr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7" name="Google Shape;7277;p77"/>
            <p:cNvSpPr/>
            <p:nvPr/>
          </p:nvSpPr>
          <p:spPr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8" name="Google Shape;7278;p77"/>
            <p:cNvSpPr/>
            <p:nvPr/>
          </p:nvSpPr>
          <p:spPr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9" name="Google Shape;7279;p77"/>
            <p:cNvSpPr txBox="1"/>
            <p:nvPr/>
          </p:nvSpPr>
          <p:spPr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0" name="Google Shape;7280;p77"/>
          <p:cNvGrpSpPr/>
          <p:nvPr/>
        </p:nvGrpSpPr>
        <p:grpSpPr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7281" name="Google Shape;7281;p77"/>
            <p:cNvSpPr/>
            <p:nvPr/>
          </p:nvSpPr>
          <p:spPr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82" name="Google Shape;7282;p77"/>
            <p:cNvCxnSpPr/>
            <p:nvPr/>
          </p:nvCxnSpPr>
          <p:spPr>
            <a:xfrm>
              <a:off x="2019" y="20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3" name="Google Shape;7283;p77"/>
            <p:cNvCxnSpPr/>
            <p:nvPr/>
          </p:nvCxnSpPr>
          <p:spPr>
            <a:xfrm>
              <a:off x="2330" y="20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84" name="Google Shape;7284;p77"/>
            <p:cNvSpPr/>
            <p:nvPr/>
          </p:nvSpPr>
          <p:spPr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5" name="Google Shape;7285;p77"/>
            <p:cNvSpPr/>
            <p:nvPr/>
          </p:nvSpPr>
          <p:spPr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86" name="Google Shape;7286;p77"/>
            <p:cNvGrpSpPr/>
            <p:nvPr/>
          </p:nvGrpSpPr>
          <p:grpSpPr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7287" name="Google Shape;7287;p7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8" name="Google Shape;7288;p77"/>
              <p:cNvSpPr txBox="1"/>
              <p:nvPr/>
            </p:nvSpPr>
            <p:spPr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89" name="Google Shape;7289;p77"/>
          <p:cNvGrpSpPr/>
          <p:nvPr/>
        </p:nvGrpSpPr>
        <p:grpSpPr>
          <a:xfrm>
            <a:off x="2231951" y="4354289"/>
            <a:ext cx="461347" cy="393730"/>
            <a:chOff x="2016" y="1976"/>
            <a:chExt cx="316" cy="267"/>
          </a:xfrm>
        </p:grpSpPr>
        <p:sp>
          <p:nvSpPr>
            <p:cNvPr id="7290" name="Google Shape;7290;p77"/>
            <p:cNvSpPr/>
            <p:nvPr/>
          </p:nvSpPr>
          <p:spPr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91" name="Google Shape;7291;p77"/>
            <p:cNvCxnSpPr/>
            <p:nvPr/>
          </p:nvCxnSpPr>
          <p:spPr>
            <a:xfrm>
              <a:off x="2019" y="209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2" name="Google Shape;7292;p77"/>
            <p:cNvCxnSpPr/>
            <p:nvPr/>
          </p:nvCxnSpPr>
          <p:spPr>
            <a:xfrm>
              <a:off x="2332" y="209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93" name="Google Shape;7293;p77"/>
            <p:cNvSpPr/>
            <p:nvPr/>
          </p:nvSpPr>
          <p:spPr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4" name="Google Shape;7294;p77"/>
            <p:cNvSpPr/>
            <p:nvPr/>
          </p:nvSpPr>
          <p:spPr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95" name="Google Shape;7295;p77"/>
            <p:cNvGrpSpPr/>
            <p:nvPr/>
          </p:nvGrpSpPr>
          <p:grpSpPr>
            <a:xfrm>
              <a:off x="2020" y="1976"/>
              <a:ext cx="308" cy="267"/>
              <a:chOff x="2899" y="2425"/>
              <a:chExt cx="315" cy="267"/>
            </a:xfrm>
          </p:grpSpPr>
          <p:sp>
            <p:nvSpPr>
              <p:cNvPr id="7296" name="Google Shape;7296;p77"/>
              <p:cNvSpPr/>
              <p:nvPr/>
            </p:nvSpPr>
            <p:spPr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7" name="Google Shape;7297;p77"/>
              <p:cNvSpPr txBox="1"/>
              <p:nvPr/>
            </p:nvSpPr>
            <p:spPr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298" name="Google Shape;7298;p77"/>
          <p:cNvCxnSpPr/>
          <p:nvPr/>
        </p:nvCxnSpPr>
        <p:spPr>
          <a:xfrm flipH="1">
            <a:off x="2266990" y="4669862"/>
            <a:ext cx="90518" cy="15926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9" name="Google Shape;7299;p77"/>
          <p:cNvCxnSpPr/>
          <p:nvPr/>
        </p:nvCxnSpPr>
        <p:spPr>
          <a:xfrm>
            <a:off x="1818783" y="4737696"/>
            <a:ext cx="211694" cy="1622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0" name="Google Shape;7300;p77"/>
          <p:cNvCxnSpPr/>
          <p:nvPr/>
        </p:nvCxnSpPr>
        <p:spPr>
          <a:xfrm flipH="1">
            <a:off x="2547302" y="4214198"/>
            <a:ext cx="198555" cy="22414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1" name="Google Shape;7301;p77"/>
          <p:cNvCxnSpPr/>
          <p:nvPr/>
        </p:nvCxnSpPr>
        <p:spPr>
          <a:xfrm>
            <a:off x="2139974" y="4200926"/>
            <a:ext cx="175195" cy="26248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2" name="Google Shape;7302;p77"/>
          <p:cNvCxnSpPr/>
          <p:nvPr/>
        </p:nvCxnSpPr>
        <p:spPr>
          <a:xfrm flipH="1">
            <a:off x="3103547" y="4338068"/>
            <a:ext cx="102197" cy="3037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3" name="Google Shape;7303;p77"/>
          <p:cNvCxnSpPr/>
          <p:nvPr/>
        </p:nvCxnSpPr>
        <p:spPr>
          <a:xfrm rot="10800000">
            <a:off x="6356338" y="4388206"/>
            <a:ext cx="185415" cy="29787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4" name="Google Shape;7304;p77"/>
          <p:cNvCxnSpPr/>
          <p:nvPr/>
        </p:nvCxnSpPr>
        <p:spPr>
          <a:xfrm rot="10800000">
            <a:off x="5900830" y="4538619"/>
            <a:ext cx="198555" cy="27280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5" name="Google Shape;7305;p77"/>
          <p:cNvCxnSpPr/>
          <p:nvPr/>
        </p:nvCxnSpPr>
        <p:spPr>
          <a:xfrm flipH="1">
            <a:off x="3141506" y="5637228"/>
            <a:ext cx="197095" cy="17253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6" name="Google Shape;7306;p77"/>
          <p:cNvCxnSpPr/>
          <p:nvPr/>
        </p:nvCxnSpPr>
        <p:spPr>
          <a:xfrm rot="10800000">
            <a:off x="3091868" y="5488289"/>
            <a:ext cx="185415" cy="1179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7" name="Google Shape;7307;p77"/>
          <p:cNvCxnSpPr/>
          <p:nvPr/>
        </p:nvCxnSpPr>
        <p:spPr>
          <a:xfrm flipH="1">
            <a:off x="3487517" y="5887917"/>
            <a:ext cx="309511" cy="221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8" name="Google Shape;7308;p77"/>
          <p:cNvCxnSpPr/>
          <p:nvPr/>
        </p:nvCxnSpPr>
        <p:spPr>
          <a:xfrm flipH="1" rot="10800000">
            <a:off x="4192677" y="5212531"/>
            <a:ext cx="334331" cy="1474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9" name="Google Shape;7309;p77"/>
          <p:cNvCxnSpPr/>
          <p:nvPr/>
        </p:nvCxnSpPr>
        <p:spPr>
          <a:xfrm>
            <a:off x="4859879" y="5762572"/>
            <a:ext cx="173735" cy="1622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0" name="Google Shape;7310;p77"/>
          <p:cNvCxnSpPr/>
          <p:nvPr/>
        </p:nvCxnSpPr>
        <p:spPr>
          <a:xfrm>
            <a:off x="4156178" y="5324603"/>
            <a:ext cx="211694" cy="11059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1" name="Google Shape;7311;p77"/>
          <p:cNvSpPr/>
          <p:nvPr/>
        </p:nvSpPr>
        <p:spPr>
          <a:xfrm flipH="1">
            <a:off x="642829" y="4609186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2" name="Google Shape;7312;p77"/>
          <p:cNvSpPr txBox="1"/>
          <p:nvPr/>
        </p:nvSpPr>
        <p:spPr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cxnSp>
        <p:nvCxnSpPr>
          <p:cNvPr id="7313" name="Google Shape;7313;p77"/>
          <p:cNvCxnSpPr/>
          <p:nvPr/>
        </p:nvCxnSpPr>
        <p:spPr>
          <a:xfrm flipH="1">
            <a:off x="1500079" y="4955261"/>
            <a:ext cx="468313" cy="2682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4" name="Google Shape;7314;p77"/>
          <p:cNvSpPr/>
          <p:nvPr/>
        </p:nvSpPr>
        <p:spPr>
          <a:xfrm>
            <a:off x="8053714" y="3961226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5" name="Google Shape;7315;p77"/>
          <p:cNvCxnSpPr/>
          <p:nvPr/>
        </p:nvCxnSpPr>
        <p:spPr>
          <a:xfrm>
            <a:off x="6848694" y="4790989"/>
            <a:ext cx="13182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6" name="Google Shape;7316;p77"/>
          <p:cNvCxnSpPr/>
          <p:nvPr/>
        </p:nvCxnSpPr>
        <p:spPr>
          <a:xfrm>
            <a:off x="7290584" y="5105814"/>
            <a:ext cx="13398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7" name="Google Shape;7317;p77"/>
          <p:cNvSpPr txBox="1"/>
          <p:nvPr/>
        </p:nvSpPr>
        <p:spPr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sp>
        <p:nvSpPr>
          <p:cNvPr id="7318" name="Google Shape;7318;p77"/>
          <p:cNvSpPr txBox="1"/>
          <p:nvPr/>
        </p:nvSpPr>
        <p:spPr>
          <a:xfrm>
            <a:off x="657073" y="1558642"/>
            <a:ext cx="5004692" cy="7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router in AS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receives datagram destined outside of AS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9" name="Google Shape;7319;p77"/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AS1 inter-domain routing must:</a:t>
            </a:r>
            <a:endParaRPr/>
          </a:p>
          <a:p>
            <a:pPr indent="-3333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which destinations reachable through AS2, which through AS3</a:t>
            </a:r>
            <a:endParaRPr/>
          </a:p>
          <a:p>
            <a:pPr indent="-3333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 this reachability info to all routers in AS1</a:t>
            </a:r>
            <a:endParaRPr/>
          </a:p>
        </p:txBody>
      </p:sp>
      <p:grpSp>
        <p:nvGrpSpPr>
          <p:cNvPr id="7320" name="Google Shape;7320;p77"/>
          <p:cNvGrpSpPr/>
          <p:nvPr/>
        </p:nvGrpSpPr>
        <p:grpSpPr>
          <a:xfrm>
            <a:off x="2670048" y="5636768"/>
            <a:ext cx="765291" cy="508222"/>
            <a:chOff x="2670048" y="5636768"/>
            <a:chExt cx="765291" cy="508222"/>
          </a:xfrm>
        </p:grpSpPr>
        <p:sp>
          <p:nvSpPr>
            <p:cNvPr id="7321" name="Google Shape;7321;p77"/>
            <p:cNvSpPr/>
            <p:nvPr/>
          </p:nvSpPr>
          <p:spPr>
            <a:xfrm rot="-2425119">
              <a:off x="2896614" y="5786744"/>
              <a:ext cx="537176" cy="20252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5F7FC"/>
                </a:gs>
                <a:gs pos="35000">
                  <a:srgbClr val="D8E2F3"/>
                </a:gs>
                <a:gs pos="68000">
                  <a:srgbClr val="A9BEE4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22" name="Google Shape;7322;p77"/>
            <p:cNvGrpSpPr/>
            <p:nvPr/>
          </p:nvGrpSpPr>
          <p:grpSpPr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7323" name="Google Shape;7323;p77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4" name="Google Shape;7324;p77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rect b="b" l="l" r="r" t="t"/>
                <a:pathLst>
                  <a:path extrusionOk="0" h="758069" w="1248448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5" name="Google Shape;7325;p77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326" name="Google Shape;7326;p77"/>
          <p:cNvSpPr txBox="1"/>
          <p:nvPr/>
        </p:nvSpPr>
        <p:spPr>
          <a:xfrm>
            <a:off x="602209" y="2259682"/>
            <a:ext cx="5004692" cy="199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should forward packet to gateway router in AS1, but which one?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27" name="Google Shape;7327;p77"/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descr="A close up of a sign&#10;&#10;Description automatically generated" id="7328" name="Google Shape;7328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sign&#10;&#10;Description automatically generated" id="7329" name="Google Shape;7329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828" y="2261616"/>
              <a:ext cx="847344" cy="8473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3" name="Shape 7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4" name="Google Shape;7334;p78"/>
          <p:cNvSpPr txBox="1"/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libri"/>
              <a:buNone/>
            </a:pPr>
            <a:r>
              <a:rPr b="0" lang="en-US" sz="4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Intra-AS routing:  routing within an AS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5" name="Google Shape;7335;p7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6" name="Google Shape;7336;p78"/>
          <p:cNvSpPr txBox="1"/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1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intra-AS routing protocols: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RIP: Routing Information Protocol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[RFC 1723]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DV: DVs exchanged every 30 secs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longer widely used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EIGRP: Enhanced Interior Gateway Routing Protocol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 based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formerly Cisco-proprietary for decades (became open in 2013 [RFC 7868])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OSPF: Open Shortest Path First 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[RFC 2328]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link-state routing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IS-IS protocol (ISO standard, not RFC standard) essentially same as OSPF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0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p79"/>
          <p:cNvSpPr txBox="1"/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lang="en-US" sz="4000"/>
              <a:t>OSPF (Open Shortest Path First) routing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2" name="Google Shape;7342;p7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3" name="Google Shape;7343;p79"/>
          <p:cNvSpPr txBox="1"/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“open”: publicly available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link-state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router floods OSPF link-state advertisements (directly over IP rather than using TCP/UDP) to all other routers in entire AS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link costs metrics possible: bandwidth, delay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router has full topology, uses Dijkstra’s algorithm to compute forwarding table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security: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OSPF messages authenticated (to prevent malicious intrusion) </a:t>
            </a:r>
            <a:endParaRPr/>
          </a:p>
          <a:p>
            <a:pPr indent="-190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7" name="Shape 7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8" name="Google Shape;7348;p80"/>
          <p:cNvSpPr txBox="1"/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Hierarchical OSPF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9" name="Google Shape;7349;p8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50" name="Google Shape;7350;p80"/>
          <p:cNvSpPr txBox="1"/>
          <p:nvPr/>
        </p:nvSpPr>
        <p:spPr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538" lvl="0" marL="2365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two-level hierarchy: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area, backbone.</a:t>
            </a:r>
            <a:endParaRPr/>
          </a:p>
          <a:p>
            <a:pPr indent="-225425" lvl="1" marL="6350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link-state advertisements flooded only in area, or backbone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6350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node has detailed area topology; only knows direction to reach other destinations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351" name="Google Shape;7351;p80"/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7352" name="Google Shape;7352;p80"/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area border routers: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“summarize” distances  to destinations in own area, advertise in backbone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53" name="Google Shape;7353;p80"/>
            <p:cNvCxnSpPr/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54" name="Google Shape;7354;p80"/>
          <p:cNvSpPr/>
          <p:nvPr/>
        </p:nvSpPr>
        <p:spPr>
          <a:xfrm>
            <a:off x="4334572" y="3279558"/>
            <a:ext cx="5195932" cy="1635654"/>
          </a:xfrm>
          <a:custGeom>
            <a:rect b="b" l="l" r="r" t="t"/>
            <a:pathLst>
              <a:path extrusionOk="0" h="1390" w="3786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5" name="Google Shape;7355;p80"/>
          <p:cNvCxnSpPr/>
          <p:nvPr/>
        </p:nvCxnSpPr>
        <p:spPr>
          <a:xfrm flipH="1" rot="10800000">
            <a:off x="5763247" y="3566679"/>
            <a:ext cx="915396" cy="25652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6" name="Google Shape;7356;p80"/>
          <p:cNvCxnSpPr/>
          <p:nvPr/>
        </p:nvCxnSpPr>
        <p:spPr>
          <a:xfrm>
            <a:off x="6868035" y="3564326"/>
            <a:ext cx="1011463" cy="255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7" name="Google Shape;7357;p80"/>
          <p:cNvCxnSpPr/>
          <p:nvPr/>
        </p:nvCxnSpPr>
        <p:spPr>
          <a:xfrm>
            <a:off x="8088104" y="3859685"/>
            <a:ext cx="694438" cy="59424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8" name="Google Shape;7358;p80"/>
          <p:cNvCxnSpPr/>
          <p:nvPr/>
        </p:nvCxnSpPr>
        <p:spPr>
          <a:xfrm flipH="1" rot="10800000">
            <a:off x="6859800" y="3782021"/>
            <a:ext cx="1099297" cy="87666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9" name="Google Shape;7359;p80"/>
          <p:cNvCxnSpPr/>
          <p:nvPr/>
        </p:nvCxnSpPr>
        <p:spPr>
          <a:xfrm>
            <a:off x="5765992" y="3886750"/>
            <a:ext cx="984016" cy="7354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0" name="Google Shape;7360;p80"/>
          <p:cNvCxnSpPr/>
          <p:nvPr/>
        </p:nvCxnSpPr>
        <p:spPr>
          <a:xfrm flipH="1">
            <a:off x="8443558" y="4453933"/>
            <a:ext cx="345846" cy="6530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1" name="Google Shape;7361;p80"/>
          <p:cNvCxnSpPr/>
          <p:nvPr/>
        </p:nvCxnSpPr>
        <p:spPr>
          <a:xfrm>
            <a:off x="8468261" y="5087014"/>
            <a:ext cx="772665" cy="62013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2" name="Google Shape;7362;p80"/>
          <p:cNvCxnSpPr/>
          <p:nvPr/>
        </p:nvCxnSpPr>
        <p:spPr>
          <a:xfrm>
            <a:off x="6767849" y="4578667"/>
            <a:ext cx="473481" cy="99198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3" name="Google Shape;7363;p80"/>
          <p:cNvCxnSpPr/>
          <p:nvPr/>
        </p:nvCxnSpPr>
        <p:spPr>
          <a:xfrm>
            <a:off x="6389064" y="5218807"/>
            <a:ext cx="212723" cy="72015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4" name="Google Shape;7364;p80"/>
          <p:cNvCxnSpPr/>
          <p:nvPr/>
        </p:nvCxnSpPr>
        <p:spPr>
          <a:xfrm flipH="1">
            <a:off x="6599043" y="5594184"/>
            <a:ext cx="625817" cy="33889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5" name="Google Shape;7365;p80"/>
          <p:cNvCxnSpPr/>
          <p:nvPr/>
        </p:nvCxnSpPr>
        <p:spPr>
          <a:xfrm flipH="1">
            <a:off x="6432981" y="4663391"/>
            <a:ext cx="336240" cy="57777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6" name="Google Shape;7366;p80"/>
          <p:cNvCxnSpPr/>
          <p:nvPr/>
        </p:nvCxnSpPr>
        <p:spPr>
          <a:xfrm flipH="1">
            <a:off x="4906865" y="3773784"/>
            <a:ext cx="741100" cy="6271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7" name="Google Shape;7367;p80"/>
          <p:cNvCxnSpPr/>
          <p:nvPr/>
        </p:nvCxnSpPr>
        <p:spPr>
          <a:xfrm flipH="1">
            <a:off x="4383979" y="4405687"/>
            <a:ext cx="499556" cy="5860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8" name="Google Shape;7368;p80"/>
          <p:cNvCxnSpPr/>
          <p:nvPr/>
        </p:nvCxnSpPr>
        <p:spPr>
          <a:xfrm flipH="1">
            <a:off x="3822664" y="5037591"/>
            <a:ext cx="537983" cy="44480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9" name="Google Shape;7369;p80"/>
          <p:cNvCxnSpPr/>
          <p:nvPr/>
        </p:nvCxnSpPr>
        <p:spPr>
          <a:xfrm flipH="1">
            <a:off x="4562391" y="5429442"/>
            <a:ext cx="374667" cy="50246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0" name="Google Shape;7370;p80"/>
          <p:cNvCxnSpPr/>
          <p:nvPr/>
        </p:nvCxnSpPr>
        <p:spPr>
          <a:xfrm>
            <a:off x="4452599" y="5005819"/>
            <a:ext cx="550335" cy="38596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1" name="Google Shape;7371;p80"/>
          <p:cNvSpPr/>
          <p:nvPr/>
        </p:nvSpPr>
        <p:spPr>
          <a:xfrm>
            <a:off x="3522107" y="4155044"/>
            <a:ext cx="1889804" cy="2091048"/>
          </a:xfrm>
          <a:custGeom>
            <a:rect b="b" l="l" r="r" t="t"/>
            <a:pathLst>
              <a:path extrusionOk="0" h="1777" w="13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2" name="Google Shape;7372;p80"/>
          <p:cNvSpPr/>
          <p:nvPr/>
        </p:nvSpPr>
        <p:spPr>
          <a:xfrm>
            <a:off x="5997929" y="4329200"/>
            <a:ext cx="1645515" cy="2023974"/>
          </a:xfrm>
          <a:custGeom>
            <a:rect b="b" l="l" r="r" t="t"/>
            <a:pathLst>
              <a:path extrusionOk="0" h="1720" w="1199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3" name="Google Shape;7373;p80"/>
          <p:cNvSpPr/>
          <p:nvPr/>
        </p:nvSpPr>
        <p:spPr>
          <a:xfrm>
            <a:off x="8097711" y="4111505"/>
            <a:ext cx="1797853" cy="2016914"/>
          </a:xfrm>
          <a:custGeom>
            <a:rect b="b" l="l" r="r" t="t"/>
            <a:pathLst>
              <a:path extrusionOk="0" h="1714" w="1310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4" name="Google Shape;7374;p80"/>
          <p:cNvSpPr txBox="1"/>
          <p:nvPr/>
        </p:nvSpPr>
        <p:spPr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1</a:t>
            </a:r>
            <a:endParaRPr/>
          </a:p>
        </p:txBody>
      </p:sp>
      <p:sp>
        <p:nvSpPr>
          <p:cNvPr id="7375" name="Google Shape;7375;p80"/>
          <p:cNvSpPr txBox="1"/>
          <p:nvPr/>
        </p:nvSpPr>
        <p:spPr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2</a:t>
            </a:r>
            <a:endParaRPr/>
          </a:p>
        </p:txBody>
      </p:sp>
      <p:sp>
        <p:nvSpPr>
          <p:cNvPr id="7376" name="Google Shape;7376;p80"/>
          <p:cNvSpPr txBox="1"/>
          <p:nvPr/>
        </p:nvSpPr>
        <p:spPr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3</a:t>
            </a:r>
            <a:endParaRPr/>
          </a:p>
        </p:txBody>
      </p:sp>
      <p:sp>
        <p:nvSpPr>
          <p:cNvPr id="7377" name="Google Shape;7377;p80"/>
          <p:cNvSpPr txBox="1"/>
          <p:nvPr/>
        </p:nvSpPr>
        <p:spPr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7378" name="Google Shape;7378;p80"/>
          <p:cNvSpPr txBox="1"/>
          <p:nvPr/>
        </p:nvSpPr>
        <p:spPr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routers</a:t>
            </a:r>
            <a:endParaRPr/>
          </a:p>
        </p:txBody>
      </p:sp>
      <p:cxnSp>
        <p:nvCxnSpPr>
          <p:cNvPr id="7379" name="Google Shape;7379;p80"/>
          <p:cNvCxnSpPr/>
          <p:nvPr/>
        </p:nvCxnSpPr>
        <p:spPr>
          <a:xfrm flipH="1" rot="10800000">
            <a:off x="8587660" y="5774224"/>
            <a:ext cx="424074" cy="148268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0" name="Google Shape;7380;p80"/>
          <p:cNvCxnSpPr/>
          <p:nvPr/>
        </p:nvCxnSpPr>
        <p:spPr>
          <a:xfrm rot="10800000">
            <a:off x="7388176" y="5681262"/>
            <a:ext cx="415840" cy="22240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1" name="Google Shape;7381;p80"/>
          <p:cNvCxnSpPr/>
          <p:nvPr/>
        </p:nvCxnSpPr>
        <p:spPr>
          <a:xfrm rot="10800000">
            <a:off x="6785690" y="3169085"/>
            <a:ext cx="0" cy="2740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82" name="Google Shape;7382;p80"/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7383" name="Google Shape;7383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384" name="Google Shape;7384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385" name="Google Shape;7385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86" name="Google Shape;7386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7" name="Google Shape;7387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8" name="Google Shape;7388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9" name="Google Shape;7389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90" name="Google Shape;7390;p80"/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7391" name="Google Shape;7391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392" name="Google Shape;7392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393" name="Google Shape;7393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94" name="Google Shape;7394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5" name="Google Shape;7395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6" name="Google Shape;7396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7" name="Google Shape;7397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98" name="Google Shape;7398;p80"/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7399" name="Google Shape;7399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00" name="Google Shape;7400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01" name="Google Shape;7401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02" name="Google Shape;7402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3" name="Google Shape;7403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4" name="Google Shape;7404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5" name="Google Shape;7405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06" name="Google Shape;7406;p80"/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7407" name="Google Shape;7407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08" name="Google Shape;7408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09" name="Google Shape;7409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10" name="Google Shape;7410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1" name="Google Shape;7411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2" name="Google Shape;7412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3" name="Google Shape;7413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14" name="Google Shape;7414;p80"/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7415" name="Google Shape;7415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16" name="Google Shape;7416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17" name="Google Shape;7417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18" name="Google Shape;7418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9" name="Google Shape;7419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0" name="Google Shape;7420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1" name="Google Shape;7421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22" name="Google Shape;7422;p80"/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7423" name="Google Shape;7423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24" name="Google Shape;7424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25" name="Google Shape;7425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26" name="Google Shape;7426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7" name="Google Shape;7427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8" name="Google Shape;7428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9" name="Google Shape;7429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30" name="Google Shape;7430;p80"/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7431" name="Google Shape;7431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32" name="Google Shape;7432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33" name="Google Shape;7433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34" name="Google Shape;7434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5" name="Google Shape;7435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6" name="Google Shape;7436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7" name="Google Shape;7437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38" name="Google Shape;7438;p80"/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7439" name="Google Shape;7439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40" name="Google Shape;7440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41" name="Google Shape;7441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42" name="Google Shape;7442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3" name="Google Shape;7443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4" name="Google Shape;7444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5" name="Google Shape;7445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46" name="Google Shape;7446;p80"/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7447" name="Google Shape;7447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48" name="Google Shape;7448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49" name="Google Shape;7449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50" name="Google Shape;7450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1" name="Google Shape;7451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2" name="Google Shape;7452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3" name="Google Shape;7453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54" name="Google Shape;7454;p80"/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7455" name="Google Shape;7455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56" name="Google Shape;7456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57" name="Google Shape;7457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58" name="Google Shape;7458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9" name="Google Shape;7459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0" name="Google Shape;7460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1" name="Google Shape;7461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62" name="Google Shape;7462;p80"/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7463" name="Google Shape;7463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64" name="Google Shape;7464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65" name="Google Shape;7465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66" name="Google Shape;7466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7" name="Google Shape;7467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8" name="Google Shape;7468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9" name="Google Shape;7469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70" name="Google Shape;7470;p80"/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7471" name="Google Shape;7471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72" name="Google Shape;7472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73" name="Google Shape;7473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74" name="Google Shape;7474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5" name="Google Shape;7475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6" name="Google Shape;7476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7" name="Google Shape;7477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78" name="Google Shape;7478;p80"/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7479" name="Google Shape;7479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80" name="Google Shape;7480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81" name="Google Shape;7481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82" name="Google Shape;7482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3" name="Google Shape;7483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4" name="Google Shape;7484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5" name="Google Shape;7485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86" name="Google Shape;7486;p80"/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7487" name="Google Shape;7487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88" name="Google Shape;7488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89" name="Google Shape;7489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90" name="Google Shape;7490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1" name="Google Shape;7491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2" name="Google Shape;7492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3" name="Google Shape;7493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94" name="Google Shape;7494;p80"/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7495" name="Google Shape;7495;p8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96" name="Google Shape;7496;p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97" name="Google Shape;7497;p8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98" name="Google Shape;7498;p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9" name="Google Shape;7499;p8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0" name="Google Shape;7500;p8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1" name="Google Shape;7501;p8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2" name="Google Shape;7502;p80"/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7503" name="Google Shape;7503;p80"/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backbone router: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runs OSPF limited to backbone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4" name="Google Shape;7504;p80"/>
            <p:cNvCxnSpPr/>
            <p:nvPr/>
          </p:nvCxnSpPr>
          <p:spPr>
            <a:xfrm rot="10800000">
              <a:off x="8317285" y="3820439"/>
              <a:ext cx="1503120" cy="36325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05" name="Google Shape;7505;p80"/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7506" name="Google Shape;7506;p80"/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boundary router: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connects to other ASes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7" name="Google Shape;7507;p80"/>
            <p:cNvCxnSpPr/>
            <p:nvPr/>
          </p:nvCxnSpPr>
          <p:spPr>
            <a:xfrm rot="10800000">
              <a:off x="7166977" y="3521901"/>
              <a:ext cx="16513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08" name="Google Shape;7508;p80"/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7509" name="Google Shape;7509;p80"/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local routers: </a:t>
              </a:r>
              <a:endParaRPr/>
            </a:p>
            <a:p>
              <a:pPr indent="-173038" lvl="0" marL="17303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flood LS in area only</a:t>
              </a:r>
              <a:endParaRPr/>
            </a:p>
            <a:p>
              <a:pPr indent="-173038" lvl="0" marL="17303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 routing within area</a:t>
              </a:r>
              <a:endParaRPr/>
            </a:p>
            <a:p>
              <a:pPr indent="-173038" lvl="0" marL="17303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forward packets to outside via area border router</a:t>
              </a:r>
              <a:endParaRPr/>
            </a:p>
          </p:txBody>
        </p:sp>
        <p:cxnSp>
          <p:nvCxnSpPr>
            <p:cNvPr id="7510" name="Google Shape;7510;p80"/>
            <p:cNvCxnSpPr/>
            <p:nvPr/>
          </p:nvCxnSpPr>
          <p:spPr>
            <a:xfrm>
              <a:off x="2091847" y="5035463"/>
              <a:ext cx="1991638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661" y="2398630"/>
            <a:ext cx="5397500" cy="35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1851" y="2296412"/>
            <a:ext cx="4742783" cy="3514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18"/>
          <p:cNvCxnSpPr/>
          <p:nvPr/>
        </p:nvCxnSpPr>
        <p:spPr>
          <a:xfrm flipH="1">
            <a:off x="5438273" y="2101516"/>
            <a:ext cx="1027160" cy="3769895"/>
          </a:xfrm>
          <a:prstGeom prst="straightConnector1">
            <a:avLst/>
          </a:prstGeom>
          <a:noFill/>
          <a:ln cap="flat" cmpd="sng" w="635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2" name="Google Shape;702;p18"/>
          <p:cNvSpPr txBox="1"/>
          <p:nvPr>
            <p:ph type="title"/>
          </p:nvPr>
        </p:nvSpPr>
        <p:spPr>
          <a:xfrm>
            <a:off x="1143000" y="1193944"/>
            <a:ext cx="43434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Per-router control plane</a:t>
            </a:r>
            <a:endParaRPr/>
          </a:p>
        </p:txBody>
      </p:sp>
      <p:sp>
        <p:nvSpPr>
          <p:cNvPr id="703" name="Google Shape;703;p18"/>
          <p:cNvSpPr txBox="1"/>
          <p:nvPr/>
        </p:nvSpPr>
        <p:spPr>
          <a:xfrm>
            <a:off x="7102642" y="1057586"/>
            <a:ext cx="4511842" cy="115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5" name="Shape 7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" name="Google Shape;7516;p81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“control plane”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7517" name="Google Shape;751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7518" name="Google Shape;7518;p81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network management, configuration 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NETCONF/YANG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9" name="Google Shape;7519;p81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Internet Control Message Protocol </a:t>
            </a:r>
            <a:endParaRPr/>
          </a:p>
          <a:p>
            <a:pPr indent="-409575" lvl="0" marL="466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0" name="Google Shape;7520;p8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5" name="Shape 7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" name="Google Shape;7526;p8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Interconnected ASes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7" name="Google Shape;7527;p82"/>
          <p:cNvSpPr/>
          <p:nvPr/>
        </p:nvSpPr>
        <p:spPr>
          <a:xfrm>
            <a:off x="6841821" y="1845983"/>
            <a:ext cx="2351995" cy="1511508"/>
          </a:xfrm>
          <a:custGeom>
            <a:rect b="b" l="l" r="r" t="t"/>
            <a:pathLst>
              <a:path extrusionOk="0" h="543" w="1162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8" name="Google Shape;7528;p82"/>
          <p:cNvSpPr/>
          <p:nvPr/>
        </p:nvSpPr>
        <p:spPr>
          <a:xfrm>
            <a:off x="3015266" y="1592345"/>
            <a:ext cx="1832250" cy="1498236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9" name="Google Shape;7529;p82"/>
          <p:cNvSpPr/>
          <p:nvPr/>
        </p:nvSpPr>
        <p:spPr>
          <a:xfrm>
            <a:off x="4197833" y="2673258"/>
            <a:ext cx="2930139" cy="1167917"/>
          </a:xfrm>
          <a:custGeom>
            <a:rect b="b" l="l" r="r" t="t"/>
            <a:pathLst>
              <a:path extrusionOk="0" h="682" w="1583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0" name="Google Shape;7530;p82"/>
          <p:cNvSpPr/>
          <p:nvPr/>
        </p:nvSpPr>
        <p:spPr>
          <a:xfrm>
            <a:off x="3396316" y="2671783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1" name="Google Shape;7531;p82"/>
          <p:cNvCxnSpPr/>
          <p:nvPr/>
        </p:nvCxnSpPr>
        <p:spPr>
          <a:xfrm>
            <a:off x="3396316" y="2661461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2" name="Google Shape;7532;p82"/>
          <p:cNvCxnSpPr/>
          <p:nvPr/>
        </p:nvCxnSpPr>
        <p:spPr>
          <a:xfrm>
            <a:off x="3853283" y="2661461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3" name="Google Shape;7533;p82"/>
          <p:cNvSpPr/>
          <p:nvPr/>
        </p:nvSpPr>
        <p:spPr>
          <a:xfrm>
            <a:off x="3396316" y="26614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4" name="Google Shape;7534;p82"/>
          <p:cNvSpPr/>
          <p:nvPr/>
        </p:nvSpPr>
        <p:spPr>
          <a:xfrm>
            <a:off x="3391936" y="2574457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5" name="Google Shape;7535;p82"/>
          <p:cNvSpPr/>
          <p:nvPr/>
        </p:nvSpPr>
        <p:spPr>
          <a:xfrm>
            <a:off x="3518952" y="2593627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6" name="Google Shape;7536;p82"/>
          <p:cNvSpPr txBox="1"/>
          <p:nvPr/>
        </p:nvSpPr>
        <p:spPr>
          <a:xfrm>
            <a:off x="3393396" y="249777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7" name="Google Shape;7537;p82"/>
          <p:cNvSpPr/>
          <p:nvPr/>
        </p:nvSpPr>
        <p:spPr>
          <a:xfrm>
            <a:off x="5174547" y="3565416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8" name="Google Shape;7538;p82"/>
          <p:cNvCxnSpPr/>
          <p:nvPr/>
        </p:nvCxnSpPr>
        <p:spPr>
          <a:xfrm>
            <a:off x="5174547" y="3555094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9" name="Google Shape;7539;p82"/>
          <p:cNvCxnSpPr/>
          <p:nvPr/>
        </p:nvCxnSpPr>
        <p:spPr>
          <a:xfrm>
            <a:off x="5631514" y="3555094"/>
            <a:ext cx="0" cy="7668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0" name="Google Shape;7540;p82"/>
          <p:cNvSpPr/>
          <p:nvPr/>
        </p:nvSpPr>
        <p:spPr>
          <a:xfrm>
            <a:off x="5174547" y="3555094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1" name="Google Shape;7541;p82"/>
          <p:cNvSpPr/>
          <p:nvPr/>
        </p:nvSpPr>
        <p:spPr>
          <a:xfrm>
            <a:off x="5170167" y="3468090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2" name="Google Shape;7542;p82"/>
          <p:cNvGrpSpPr/>
          <p:nvPr/>
        </p:nvGrpSpPr>
        <p:grpSpPr>
          <a:xfrm>
            <a:off x="5173087" y="3382561"/>
            <a:ext cx="468647" cy="396679"/>
            <a:chOff x="2897" y="2425"/>
            <a:chExt cx="323" cy="269"/>
          </a:xfrm>
        </p:grpSpPr>
        <p:sp>
          <p:nvSpPr>
            <p:cNvPr id="7543" name="Google Shape;7543;p82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4" name="Google Shape;7544;p82"/>
            <p:cNvSpPr txBox="1"/>
            <p:nvPr/>
          </p:nvSpPr>
          <p:spPr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/>
            </a:p>
          </p:txBody>
        </p:sp>
      </p:grpSp>
      <p:sp>
        <p:nvSpPr>
          <p:cNvPr id="7545" name="Google Shape;7545;p82"/>
          <p:cNvSpPr/>
          <p:nvPr/>
        </p:nvSpPr>
        <p:spPr>
          <a:xfrm>
            <a:off x="4215353" y="2477130"/>
            <a:ext cx="456967" cy="122395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6" name="Google Shape;7546;p82"/>
          <p:cNvCxnSpPr/>
          <p:nvPr/>
        </p:nvCxnSpPr>
        <p:spPr>
          <a:xfrm>
            <a:off x="4215353" y="2466808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7" name="Google Shape;7547;p82"/>
          <p:cNvCxnSpPr/>
          <p:nvPr/>
        </p:nvCxnSpPr>
        <p:spPr>
          <a:xfrm>
            <a:off x="4672320" y="2466808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8" name="Google Shape;7548;p82"/>
          <p:cNvSpPr/>
          <p:nvPr/>
        </p:nvSpPr>
        <p:spPr>
          <a:xfrm>
            <a:off x="4215353" y="2466808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9" name="Google Shape;7549;p82"/>
          <p:cNvSpPr/>
          <p:nvPr/>
        </p:nvSpPr>
        <p:spPr>
          <a:xfrm>
            <a:off x="4210973" y="2379804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0" name="Google Shape;7550;p82"/>
          <p:cNvSpPr/>
          <p:nvPr/>
        </p:nvSpPr>
        <p:spPr>
          <a:xfrm>
            <a:off x="4337990" y="2398974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1" name="Google Shape;7551;p82"/>
          <p:cNvSpPr txBox="1"/>
          <p:nvPr/>
        </p:nvSpPr>
        <p:spPr>
          <a:xfrm>
            <a:off x="4213893" y="230164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2" name="Google Shape;7552;p82"/>
          <p:cNvSpPr/>
          <p:nvPr/>
        </p:nvSpPr>
        <p:spPr>
          <a:xfrm>
            <a:off x="5121988" y="2981458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3" name="Google Shape;7553;p82"/>
          <p:cNvCxnSpPr/>
          <p:nvPr/>
        </p:nvCxnSpPr>
        <p:spPr>
          <a:xfrm>
            <a:off x="5121988" y="2972610"/>
            <a:ext cx="0" cy="7520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4" name="Google Shape;7554;p82"/>
          <p:cNvCxnSpPr/>
          <p:nvPr/>
        </p:nvCxnSpPr>
        <p:spPr>
          <a:xfrm>
            <a:off x="5578955" y="2972610"/>
            <a:ext cx="0" cy="7520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5" name="Google Shape;7555;p82"/>
          <p:cNvSpPr/>
          <p:nvPr/>
        </p:nvSpPr>
        <p:spPr>
          <a:xfrm>
            <a:off x="5121988" y="2972610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6" name="Google Shape;7556;p82"/>
          <p:cNvSpPr/>
          <p:nvPr/>
        </p:nvSpPr>
        <p:spPr>
          <a:xfrm>
            <a:off x="5117608" y="2884132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57" name="Google Shape;7557;p82"/>
          <p:cNvGrpSpPr/>
          <p:nvPr/>
        </p:nvGrpSpPr>
        <p:grpSpPr>
          <a:xfrm>
            <a:off x="5124908" y="2798602"/>
            <a:ext cx="452588" cy="398153"/>
            <a:chOff x="2899" y="2425"/>
            <a:chExt cx="319" cy="270"/>
          </a:xfrm>
        </p:grpSpPr>
        <p:sp>
          <p:nvSpPr>
            <p:cNvPr id="7558" name="Google Shape;7558;p82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9" name="Google Shape;7559;p82"/>
            <p:cNvSpPr txBox="1"/>
            <p:nvPr/>
          </p:nvSpPr>
          <p:spPr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/>
            </a:p>
          </p:txBody>
        </p:sp>
      </p:grpSp>
      <p:cxnSp>
        <p:nvCxnSpPr>
          <p:cNvPr id="7560" name="Google Shape;7560;p82"/>
          <p:cNvCxnSpPr/>
          <p:nvPr/>
        </p:nvCxnSpPr>
        <p:spPr>
          <a:xfrm>
            <a:off x="7742616" y="2716751"/>
            <a:ext cx="449668" cy="1445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1" name="Google Shape;7561;p82"/>
          <p:cNvCxnSpPr/>
          <p:nvPr/>
        </p:nvCxnSpPr>
        <p:spPr>
          <a:xfrm>
            <a:off x="8215643" y="2592152"/>
            <a:ext cx="132856" cy="17105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2" name="Google Shape;7562;p82"/>
          <p:cNvCxnSpPr/>
          <p:nvPr/>
        </p:nvCxnSpPr>
        <p:spPr>
          <a:xfrm flipH="1" rot="10800000">
            <a:off x="7643339" y="2527268"/>
            <a:ext cx="166435" cy="11207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3" name="Google Shape;7563;p82"/>
          <p:cNvSpPr/>
          <p:nvPr/>
        </p:nvSpPr>
        <p:spPr>
          <a:xfrm>
            <a:off x="5628594" y="3462191"/>
            <a:ext cx="385429" cy="120921"/>
          </a:xfrm>
          <a:custGeom>
            <a:rect b="b" l="l" r="r" t="t"/>
            <a:pathLst>
              <a:path extrusionOk="0" h="82" w="264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4" name="Google Shape;7564;p82"/>
          <p:cNvSpPr/>
          <p:nvPr/>
        </p:nvSpPr>
        <p:spPr>
          <a:xfrm>
            <a:off x="4957013" y="3409104"/>
            <a:ext cx="221914" cy="174008"/>
          </a:xfrm>
          <a:custGeom>
            <a:rect b="b" l="l" r="r" t="t"/>
            <a:pathLst>
              <a:path extrusionOk="0" h="118" w="152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5" name="Google Shape;7565;p82"/>
          <p:cNvSpPr/>
          <p:nvPr/>
        </p:nvSpPr>
        <p:spPr>
          <a:xfrm>
            <a:off x="5138048" y="3305879"/>
            <a:ext cx="823417" cy="120921"/>
          </a:xfrm>
          <a:custGeom>
            <a:rect b="b" l="l" r="r" t="t"/>
            <a:pathLst>
              <a:path extrusionOk="0" h="82" w="564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6" name="Google Shape;7566;p82"/>
          <p:cNvSpPr/>
          <p:nvPr/>
        </p:nvSpPr>
        <p:spPr>
          <a:xfrm>
            <a:off x="5047530" y="3066987"/>
            <a:ext cx="110957" cy="138616"/>
          </a:xfrm>
          <a:custGeom>
            <a:rect b="b" l="l" r="r" t="t"/>
            <a:pathLst>
              <a:path extrusionOk="0" h="94" w="76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7" name="Google Shape;7567;p82"/>
          <p:cNvSpPr/>
          <p:nvPr/>
        </p:nvSpPr>
        <p:spPr>
          <a:xfrm>
            <a:off x="3841603" y="2512522"/>
            <a:ext cx="367910" cy="168109"/>
          </a:xfrm>
          <a:custGeom>
            <a:rect b="b" l="l" r="r" t="t"/>
            <a:pathLst>
              <a:path extrusionOk="0" h="114" w="252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8" name="Google Shape;7568;p82"/>
          <p:cNvSpPr/>
          <p:nvPr/>
        </p:nvSpPr>
        <p:spPr>
          <a:xfrm>
            <a:off x="4478146" y="2601000"/>
            <a:ext cx="648222" cy="380458"/>
          </a:xfrm>
          <a:custGeom>
            <a:rect b="b" l="l" r="r" t="t"/>
            <a:pathLst>
              <a:path extrusionOk="0" h="258" w="444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9" name="Google Shape;7569;p82"/>
          <p:cNvSpPr/>
          <p:nvPr/>
        </p:nvSpPr>
        <p:spPr>
          <a:xfrm>
            <a:off x="6411133" y="2775008"/>
            <a:ext cx="954814" cy="619350"/>
          </a:xfrm>
          <a:custGeom>
            <a:rect b="b" l="l" r="r" t="t"/>
            <a:pathLst>
              <a:path extrusionOk="0" h="420" w="654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0" name="Google Shape;7570;p82"/>
          <p:cNvSpPr/>
          <p:nvPr/>
        </p:nvSpPr>
        <p:spPr>
          <a:xfrm>
            <a:off x="7285649" y="2682106"/>
            <a:ext cx="456967" cy="12092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1" name="Google Shape;7571;p82"/>
          <p:cNvCxnSpPr/>
          <p:nvPr/>
        </p:nvCxnSpPr>
        <p:spPr>
          <a:xfrm>
            <a:off x="7285649" y="2670308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2" name="Google Shape;7572;p82"/>
          <p:cNvCxnSpPr/>
          <p:nvPr/>
        </p:nvCxnSpPr>
        <p:spPr>
          <a:xfrm>
            <a:off x="7742616" y="2670308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3" name="Google Shape;7573;p82"/>
          <p:cNvSpPr/>
          <p:nvPr/>
        </p:nvSpPr>
        <p:spPr>
          <a:xfrm>
            <a:off x="7285649" y="2670308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4" name="Google Shape;7574;p82"/>
          <p:cNvSpPr/>
          <p:nvPr/>
        </p:nvSpPr>
        <p:spPr>
          <a:xfrm>
            <a:off x="7281269" y="2583305"/>
            <a:ext cx="456967" cy="140091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5" name="Google Shape;7575;p82"/>
          <p:cNvSpPr/>
          <p:nvPr/>
        </p:nvSpPr>
        <p:spPr>
          <a:xfrm>
            <a:off x="7408285" y="2602475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6" name="Google Shape;7576;p82"/>
          <p:cNvSpPr txBox="1"/>
          <p:nvPr/>
        </p:nvSpPr>
        <p:spPr>
          <a:xfrm>
            <a:off x="7282729" y="2506623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7" name="Google Shape;7577;p82"/>
          <p:cNvSpPr txBox="1"/>
          <p:nvPr/>
        </p:nvSpPr>
        <p:spPr>
          <a:xfrm>
            <a:off x="3235508" y="2960594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8" name="Google Shape;7578;p82"/>
          <p:cNvSpPr txBox="1"/>
          <p:nvPr/>
        </p:nvSpPr>
        <p:spPr>
          <a:xfrm>
            <a:off x="6740490" y="358440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9" name="Google Shape;7579;p82"/>
          <p:cNvSpPr txBox="1"/>
          <p:nvPr/>
        </p:nvSpPr>
        <p:spPr>
          <a:xfrm>
            <a:off x="8511549" y="3208368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/>
          </a:p>
        </p:txBody>
      </p:sp>
      <p:sp>
        <p:nvSpPr>
          <p:cNvPr id="7580" name="Google Shape;7580;p82"/>
          <p:cNvSpPr/>
          <p:nvPr/>
        </p:nvSpPr>
        <p:spPr>
          <a:xfrm>
            <a:off x="4675240" y="3291133"/>
            <a:ext cx="456967" cy="11944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81" name="Google Shape;7581;p82"/>
          <p:cNvCxnSpPr/>
          <p:nvPr/>
        </p:nvCxnSpPr>
        <p:spPr>
          <a:xfrm>
            <a:off x="4675240" y="3280810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2" name="Google Shape;7582;p82"/>
          <p:cNvCxnSpPr/>
          <p:nvPr/>
        </p:nvCxnSpPr>
        <p:spPr>
          <a:xfrm>
            <a:off x="5133668" y="3280810"/>
            <a:ext cx="0" cy="7373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3" name="Google Shape;7583;p82"/>
          <p:cNvSpPr/>
          <p:nvPr/>
        </p:nvSpPr>
        <p:spPr>
          <a:xfrm>
            <a:off x="4675240" y="3280810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4" name="Google Shape;7584;p82"/>
          <p:cNvSpPr/>
          <p:nvPr/>
        </p:nvSpPr>
        <p:spPr>
          <a:xfrm>
            <a:off x="4670860" y="3201180"/>
            <a:ext cx="456967" cy="141566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5" name="Google Shape;7585;p82"/>
          <p:cNvSpPr/>
          <p:nvPr/>
        </p:nvSpPr>
        <p:spPr>
          <a:xfrm>
            <a:off x="4794957" y="3239520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6" name="Google Shape;7586;p82"/>
          <p:cNvSpPr txBox="1"/>
          <p:nvPr/>
        </p:nvSpPr>
        <p:spPr>
          <a:xfrm>
            <a:off x="4675240" y="3112701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7" name="Google Shape;7587;p82"/>
          <p:cNvGrpSpPr/>
          <p:nvPr/>
        </p:nvGrpSpPr>
        <p:grpSpPr>
          <a:xfrm>
            <a:off x="7789335" y="2338514"/>
            <a:ext cx="461347" cy="396679"/>
            <a:chOff x="4320" y="1936"/>
            <a:chExt cx="316" cy="269"/>
          </a:xfrm>
        </p:grpSpPr>
        <p:sp>
          <p:nvSpPr>
            <p:cNvPr id="7588" name="Google Shape;7588;p82"/>
            <p:cNvSpPr/>
            <p:nvPr/>
          </p:nvSpPr>
          <p:spPr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89" name="Google Shape;7589;p82"/>
            <p:cNvCxnSpPr/>
            <p:nvPr/>
          </p:nvCxnSpPr>
          <p:spPr>
            <a:xfrm>
              <a:off x="4323" y="2047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0" name="Google Shape;7590;p82"/>
            <p:cNvCxnSpPr/>
            <p:nvPr/>
          </p:nvCxnSpPr>
          <p:spPr>
            <a:xfrm>
              <a:off x="4636" y="2047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91" name="Google Shape;7591;p82"/>
            <p:cNvSpPr/>
            <p:nvPr/>
          </p:nvSpPr>
          <p:spPr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2" name="Google Shape;7592;p82"/>
            <p:cNvSpPr/>
            <p:nvPr/>
          </p:nvSpPr>
          <p:spPr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3" name="Google Shape;7593;p82"/>
            <p:cNvSpPr/>
            <p:nvPr/>
          </p:nvSpPr>
          <p:spPr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4" name="Google Shape;7594;p82"/>
            <p:cNvSpPr txBox="1"/>
            <p:nvPr/>
          </p:nvSpPr>
          <p:spPr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5" name="Google Shape;7595;p82"/>
          <p:cNvGrpSpPr/>
          <p:nvPr/>
        </p:nvGrpSpPr>
        <p:grpSpPr>
          <a:xfrm>
            <a:off x="8192284" y="2665885"/>
            <a:ext cx="468647" cy="396679"/>
            <a:chOff x="4596" y="2158"/>
            <a:chExt cx="321" cy="269"/>
          </a:xfrm>
        </p:grpSpPr>
        <p:sp>
          <p:nvSpPr>
            <p:cNvPr id="7596" name="Google Shape;7596;p82"/>
            <p:cNvSpPr/>
            <p:nvPr/>
          </p:nvSpPr>
          <p:spPr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97" name="Google Shape;7597;p82"/>
            <p:cNvCxnSpPr/>
            <p:nvPr/>
          </p:nvCxnSpPr>
          <p:spPr>
            <a:xfrm>
              <a:off x="4599" y="2269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8" name="Google Shape;7598;p82"/>
            <p:cNvCxnSpPr/>
            <p:nvPr/>
          </p:nvCxnSpPr>
          <p:spPr>
            <a:xfrm>
              <a:off x="4910" y="2269"/>
              <a:ext cx="0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99" name="Google Shape;7599;p82"/>
            <p:cNvSpPr/>
            <p:nvPr/>
          </p:nvSpPr>
          <p:spPr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0" name="Google Shape;7600;p82"/>
            <p:cNvSpPr/>
            <p:nvPr/>
          </p:nvSpPr>
          <p:spPr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1" name="Google Shape;7601;p82"/>
            <p:cNvSpPr/>
            <p:nvPr/>
          </p:nvSpPr>
          <p:spPr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2" name="Google Shape;7602;p82"/>
            <p:cNvSpPr txBox="1"/>
            <p:nvPr/>
          </p:nvSpPr>
          <p:spPr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3" name="Google Shape;7603;p82"/>
          <p:cNvGrpSpPr/>
          <p:nvPr/>
        </p:nvGrpSpPr>
        <p:grpSpPr>
          <a:xfrm>
            <a:off x="5957085" y="3211502"/>
            <a:ext cx="468647" cy="396679"/>
            <a:chOff x="2015" y="1976"/>
            <a:chExt cx="321" cy="269"/>
          </a:xfrm>
        </p:grpSpPr>
        <p:sp>
          <p:nvSpPr>
            <p:cNvPr id="7604" name="Google Shape;7604;p82"/>
            <p:cNvSpPr/>
            <p:nvPr/>
          </p:nvSpPr>
          <p:spPr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05" name="Google Shape;7605;p82"/>
            <p:cNvCxnSpPr/>
            <p:nvPr/>
          </p:nvCxnSpPr>
          <p:spPr>
            <a:xfrm>
              <a:off x="2019" y="20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6" name="Google Shape;7606;p82"/>
            <p:cNvCxnSpPr/>
            <p:nvPr/>
          </p:nvCxnSpPr>
          <p:spPr>
            <a:xfrm>
              <a:off x="2330" y="2097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07" name="Google Shape;7607;p82"/>
            <p:cNvSpPr/>
            <p:nvPr/>
          </p:nvSpPr>
          <p:spPr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8" name="Google Shape;7608;p82"/>
            <p:cNvSpPr/>
            <p:nvPr/>
          </p:nvSpPr>
          <p:spPr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09" name="Google Shape;7609;p82"/>
            <p:cNvGrpSpPr/>
            <p:nvPr/>
          </p:nvGrpSpPr>
          <p:grpSpPr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7610" name="Google Shape;7610;p82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1" name="Google Shape;7611;p82"/>
              <p:cNvSpPr txBox="1"/>
              <p:nvPr/>
            </p:nvSpPr>
            <p:spPr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12" name="Google Shape;7612;p82"/>
          <p:cNvGrpSpPr/>
          <p:nvPr/>
        </p:nvGrpSpPr>
        <p:grpSpPr>
          <a:xfrm>
            <a:off x="3626989" y="2099622"/>
            <a:ext cx="461347" cy="393730"/>
            <a:chOff x="2016" y="1976"/>
            <a:chExt cx="316" cy="267"/>
          </a:xfrm>
        </p:grpSpPr>
        <p:sp>
          <p:nvSpPr>
            <p:cNvPr id="7613" name="Google Shape;7613;p82"/>
            <p:cNvSpPr/>
            <p:nvPr/>
          </p:nvSpPr>
          <p:spPr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14" name="Google Shape;7614;p82"/>
            <p:cNvCxnSpPr/>
            <p:nvPr/>
          </p:nvCxnSpPr>
          <p:spPr>
            <a:xfrm>
              <a:off x="2019" y="209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5" name="Google Shape;7615;p82"/>
            <p:cNvCxnSpPr/>
            <p:nvPr/>
          </p:nvCxnSpPr>
          <p:spPr>
            <a:xfrm>
              <a:off x="2332" y="209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16" name="Google Shape;7616;p82"/>
            <p:cNvSpPr/>
            <p:nvPr/>
          </p:nvSpPr>
          <p:spPr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7" name="Google Shape;7617;p82"/>
            <p:cNvSpPr/>
            <p:nvPr/>
          </p:nvSpPr>
          <p:spPr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18" name="Google Shape;7618;p82"/>
            <p:cNvGrpSpPr/>
            <p:nvPr/>
          </p:nvGrpSpPr>
          <p:grpSpPr>
            <a:xfrm>
              <a:off x="2020" y="1976"/>
              <a:ext cx="308" cy="267"/>
              <a:chOff x="2899" y="2425"/>
              <a:chExt cx="315" cy="267"/>
            </a:xfrm>
          </p:grpSpPr>
          <p:sp>
            <p:nvSpPr>
              <p:cNvPr id="7619" name="Google Shape;7619;p82"/>
              <p:cNvSpPr/>
              <p:nvPr/>
            </p:nvSpPr>
            <p:spPr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0" name="Google Shape;7620;p82"/>
              <p:cNvSpPr txBox="1"/>
              <p:nvPr/>
            </p:nvSpPr>
            <p:spPr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621" name="Google Shape;7621;p82"/>
          <p:cNvCxnSpPr/>
          <p:nvPr/>
        </p:nvCxnSpPr>
        <p:spPr>
          <a:xfrm flipH="1">
            <a:off x="3662028" y="2415195"/>
            <a:ext cx="90518" cy="15926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2" name="Google Shape;7622;p82"/>
          <p:cNvCxnSpPr/>
          <p:nvPr/>
        </p:nvCxnSpPr>
        <p:spPr>
          <a:xfrm>
            <a:off x="3213821" y="2483029"/>
            <a:ext cx="211694" cy="1622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3" name="Google Shape;7623;p82"/>
          <p:cNvCxnSpPr/>
          <p:nvPr/>
        </p:nvCxnSpPr>
        <p:spPr>
          <a:xfrm flipH="1">
            <a:off x="3942340" y="1959531"/>
            <a:ext cx="198555" cy="22414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4" name="Google Shape;7624;p82"/>
          <p:cNvCxnSpPr/>
          <p:nvPr/>
        </p:nvCxnSpPr>
        <p:spPr>
          <a:xfrm>
            <a:off x="3535012" y="1946259"/>
            <a:ext cx="175195" cy="26248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5" name="Google Shape;7625;p82"/>
          <p:cNvCxnSpPr/>
          <p:nvPr/>
        </p:nvCxnSpPr>
        <p:spPr>
          <a:xfrm flipH="1">
            <a:off x="4498585" y="2083401"/>
            <a:ext cx="102197" cy="3037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6" name="Google Shape;7626;p82"/>
          <p:cNvCxnSpPr/>
          <p:nvPr/>
        </p:nvCxnSpPr>
        <p:spPr>
          <a:xfrm>
            <a:off x="8641951" y="2845791"/>
            <a:ext cx="32411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7" name="Google Shape;7627;p82"/>
          <p:cNvCxnSpPr/>
          <p:nvPr/>
        </p:nvCxnSpPr>
        <p:spPr>
          <a:xfrm flipH="1" rot="10800000">
            <a:off x="8555814" y="2384228"/>
            <a:ext cx="382509" cy="37455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8" name="Google Shape;7628;p82"/>
          <p:cNvCxnSpPr/>
          <p:nvPr/>
        </p:nvCxnSpPr>
        <p:spPr>
          <a:xfrm rot="10800000">
            <a:off x="7751376" y="2133539"/>
            <a:ext cx="185415" cy="29787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9" name="Google Shape;7629;p82"/>
          <p:cNvCxnSpPr/>
          <p:nvPr/>
        </p:nvCxnSpPr>
        <p:spPr>
          <a:xfrm rot="10800000">
            <a:off x="7295868" y="2283952"/>
            <a:ext cx="198555" cy="27280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0" name="Google Shape;7630;p82"/>
          <p:cNvCxnSpPr/>
          <p:nvPr/>
        </p:nvCxnSpPr>
        <p:spPr>
          <a:xfrm flipH="1">
            <a:off x="4536544" y="3382561"/>
            <a:ext cx="197095" cy="17253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1" name="Google Shape;7631;p82"/>
          <p:cNvCxnSpPr/>
          <p:nvPr/>
        </p:nvCxnSpPr>
        <p:spPr>
          <a:xfrm rot="10800000">
            <a:off x="4486906" y="3233622"/>
            <a:ext cx="185415" cy="1179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2" name="Google Shape;7632;p82"/>
          <p:cNvCxnSpPr/>
          <p:nvPr/>
        </p:nvCxnSpPr>
        <p:spPr>
          <a:xfrm flipH="1">
            <a:off x="4882555" y="3633250"/>
            <a:ext cx="309511" cy="221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3" name="Google Shape;7633;p82"/>
          <p:cNvCxnSpPr/>
          <p:nvPr/>
        </p:nvCxnSpPr>
        <p:spPr>
          <a:xfrm flipH="1" rot="10800000">
            <a:off x="5587715" y="2957864"/>
            <a:ext cx="334331" cy="1474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4" name="Google Shape;7634;p82"/>
          <p:cNvCxnSpPr/>
          <p:nvPr/>
        </p:nvCxnSpPr>
        <p:spPr>
          <a:xfrm>
            <a:off x="6254917" y="3507905"/>
            <a:ext cx="173735" cy="1622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5" name="Google Shape;7635;p82"/>
          <p:cNvCxnSpPr/>
          <p:nvPr/>
        </p:nvCxnSpPr>
        <p:spPr>
          <a:xfrm>
            <a:off x="5551216" y="3069936"/>
            <a:ext cx="211694" cy="11059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36" name="Google Shape;7636;p82"/>
          <p:cNvGrpSpPr/>
          <p:nvPr/>
        </p:nvGrpSpPr>
        <p:grpSpPr>
          <a:xfrm>
            <a:off x="3173734" y="1669589"/>
            <a:ext cx="5968456" cy="2124592"/>
            <a:chOff x="3175544" y="3748892"/>
            <a:chExt cx="5968456" cy="2124592"/>
          </a:xfrm>
        </p:grpSpPr>
        <p:grpSp>
          <p:nvGrpSpPr>
            <p:cNvPr id="7637" name="Google Shape;7637;p82"/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7638" name="Google Shape;7638;p82"/>
              <p:cNvSpPr/>
              <p:nvPr/>
            </p:nvSpPr>
            <p:spPr>
              <a:xfrm>
                <a:off x="3188070" y="3748892"/>
                <a:ext cx="1609399" cy="1316010"/>
              </a:xfrm>
              <a:custGeom>
                <a:rect b="b" l="l" r="r" t="t"/>
                <a:pathLst>
                  <a:path extrusionOk="0" h="451" w="1198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39" name="Google Shape;7639;p82"/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7640" name="Google Shape;7640;p82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A8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/>
                </a:p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A8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/>
                </a:p>
              </p:txBody>
            </p:sp>
            <p:sp>
              <p:nvSpPr>
                <p:cNvPr id="7641" name="Google Shape;7641;p82"/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2" name="Google Shape;7642;p82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643" name="Google Shape;7643;p82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grpSp>
          <p:nvGrpSpPr>
            <p:cNvPr id="7644" name="Google Shape;7644;p82"/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7645" name="Google Shape;7645;p82"/>
              <p:cNvSpPr/>
              <p:nvPr/>
            </p:nvSpPr>
            <p:spPr>
              <a:xfrm>
                <a:off x="4345585" y="4779701"/>
                <a:ext cx="2744147" cy="1093783"/>
              </a:xfrm>
              <a:custGeom>
                <a:rect b="b" l="l" r="r" t="t"/>
                <a:pathLst>
                  <a:path extrusionOk="0" h="682" w="1583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46" name="Google Shape;7646;p82"/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7647" name="Google Shape;7647;p82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A8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/>
                </a:p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A8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/>
                </a:p>
              </p:txBody>
            </p:sp>
            <p:sp>
              <p:nvSpPr>
                <p:cNvPr id="7648" name="Google Shape;7648;p82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9" name="Google Shape;7649;p82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650" name="Google Shape;7650;p82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grpSp>
          <p:nvGrpSpPr>
            <p:cNvPr id="7651" name="Google Shape;7651;p82"/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7652" name="Google Shape;7652;p82"/>
              <p:cNvSpPr/>
              <p:nvPr/>
            </p:nvSpPr>
            <p:spPr>
              <a:xfrm>
                <a:off x="6989573" y="3977477"/>
                <a:ext cx="2154427" cy="1384541"/>
              </a:xfrm>
              <a:custGeom>
                <a:rect b="b" l="l" r="r" t="t"/>
                <a:pathLst>
                  <a:path extrusionOk="0" h="543" w="1162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53" name="Google Shape;7653;p82"/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7654" name="Google Shape;7654;p82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A8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/>
                </a:p>
                <a:p>
                  <a:pPr indent="0" lvl="0" marL="0" marR="0" rtl="0" algn="ct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A8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/>
                </a:p>
              </p:txBody>
            </p:sp>
            <p:sp>
              <p:nvSpPr>
                <p:cNvPr id="7655" name="Google Shape;7655;p82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6" name="Google Shape;7656;p82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657" name="Google Shape;7657;p82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</p:grpSp>
      <p:grpSp>
        <p:nvGrpSpPr>
          <p:cNvPr id="7658" name="Google Shape;7658;p82"/>
          <p:cNvGrpSpPr/>
          <p:nvPr/>
        </p:nvGrpSpPr>
        <p:grpSpPr>
          <a:xfrm>
            <a:off x="3207334" y="1684769"/>
            <a:ext cx="5968456" cy="2124592"/>
            <a:chOff x="3202684" y="3763506"/>
            <a:chExt cx="5968456" cy="2124592"/>
          </a:xfrm>
        </p:grpSpPr>
        <p:grpSp>
          <p:nvGrpSpPr>
            <p:cNvPr id="7659" name="Google Shape;7659;p82"/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7660" name="Google Shape;7660;p82"/>
              <p:cNvSpPr/>
              <p:nvPr/>
            </p:nvSpPr>
            <p:spPr>
              <a:xfrm>
                <a:off x="2563856" y="-1509951"/>
                <a:ext cx="1609399" cy="1316010"/>
              </a:xfrm>
              <a:custGeom>
                <a:rect b="b" l="l" r="r" t="t"/>
                <a:pathLst>
                  <a:path extrusionOk="0" h="451" w="1198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1" name="Google Shape;7661;p82"/>
              <p:cNvSpPr/>
              <p:nvPr/>
            </p:nvSpPr>
            <p:spPr>
              <a:xfrm>
                <a:off x="3733897" y="-479142"/>
                <a:ext cx="2744147" cy="1093783"/>
              </a:xfrm>
              <a:custGeom>
                <a:rect b="b" l="l" r="r" t="t"/>
                <a:pathLst>
                  <a:path extrusionOk="0" h="682" w="1583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2" name="Google Shape;7662;p82"/>
              <p:cNvSpPr/>
              <p:nvPr/>
            </p:nvSpPr>
            <p:spPr>
              <a:xfrm>
                <a:off x="6377885" y="-1281366"/>
                <a:ext cx="2154427" cy="1384541"/>
              </a:xfrm>
              <a:custGeom>
                <a:rect b="b" l="l" r="r" t="t"/>
                <a:pathLst>
                  <a:path extrusionOk="0" h="543" w="1162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663" name="Google Shape;7663;p82"/>
              <p:cNvCxnSpPr/>
              <p:nvPr/>
            </p:nvCxnSpPr>
            <p:spPr>
              <a:xfrm flipH="1" rot="10800000">
                <a:off x="5824603" y="-501042"/>
                <a:ext cx="814192" cy="50104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7664" name="Google Shape;7664;p82"/>
              <p:cNvCxnSpPr/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</p:grpSp>
        <p:sp>
          <p:nvSpPr>
            <p:cNvPr id="7665" name="Google Shape;7665;p82"/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inter-AS routing</a:t>
              </a:r>
              <a:endParaRPr/>
            </a:p>
          </p:txBody>
        </p:sp>
      </p:grpSp>
      <p:grpSp>
        <p:nvGrpSpPr>
          <p:cNvPr id="7666" name="Google Shape;7666;p82"/>
          <p:cNvGrpSpPr/>
          <p:nvPr/>
        </p:nvGrpSpPr>
        <p:grpSpPr>
          <a:xfrm>
            <a:off x="539395" y="4367715"/>
            <a:ext cx="11186485" cy="1055505"/>
            <a:chOff x="539395" y="4367715"/>
            <a:chExt cx="11186485" cy="1055505"/>
          </a:xfrm>
        </p:grpSpPr>
        <p:sp>
          <p:nvSpPr>
            <p:cNvPr id="7667" name="Google Shape;7667;p82"/>
            <p:cNvSpPr txBox="1"/>
            <p:nvPr/>
          </p:nvSpPr>
          <p:spPr>
            <a:xfrm>
              <a:off x="1210281" y="4434276"/>
              <a:ext cx="10515599" cy="9889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3200"/>
                <a:buFont typeface="Noto Sans Symbols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intra-AS (aka “intra-domain”): 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routing among routers </a:t>
              </a:r>
              <a:r>
                <a:rPr b="0" i="1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within same AS (“network”)</a:t>
              </a:r>
              <a:endPara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65100" lvl="0" marL="342900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descr="Icon&#10;&#10;Description automatically generated" id="7668" name="Google Shape;7668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395" y="4367715"/>
              <a:ext cx="597609" cy="5976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9" name="Google Shape;7669;p82"/>
          <p:cNvGrpSpPr/>
          <p:nvPr/>
        </p:nvGrpSpPr>
        <p:grpSpPr>
          <a:xfrm>
            <a:off x="598010" y="5500649"/>
            <a:ext cx="10955083" cy="611407"/>
            <a:chOff x="598010" y="5500649"/>
            <a:chExt cx="10955083" cy="611407"/>
          </a:xfrm>
        </p:grpSpPr>
        <p:sp>
          <p:nvSpPr>
            <p:cNvPr id="7670" name="Google Shape;7670;p82"/>
            <p:cNvSpPr txBox="1"/>
            <p:nvPr/>
          </p:nvSpPr>
          <p:spPr>
            <a:xfrm>
              <a:off x="1227866" y="5500649"/>
              <a:ext cx="10325227" cy="611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3200"/>
                <a:buFont typeface="Noto Sans Symbols"/>
                <a:buNone/>
              </a:pPr>
              <a:r>
                <a:rPr b="0" i="0" lang="en-US" sz="32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inter-AS (aka “inter-domain”): 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routing </a:t>
              </a:r>
              <a:r>
                <a:rPr b="0" i="1" lang="en-US" sz="2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among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AS’es</a:t>
              </a:r>
              <a:endParaRPr/>
            </a:p>
          </p:txBody>
        </p:sp>
        <p:sp>
          <p:nvSpPr>
            <p:cNvPr id="7671" name="Google Shape;7671;p82"/>
            <p:cNvSpPr/>
            <p:nvPr/>
          </p:nvSpPr>
          <p:spPr>
            <a:xfrm>
              <a:off x="598010" y="5521663"/>
              <a:ext cx="539261" cy="4429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72" name="Google Shape;7672;p8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Control Plane: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7" name="Shape 7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8" name="Google Shape;7678;p83"/>
          <p:cNvSpPr txBox="1"/>
          <p:nvPr>
            <p:ph idx="1" type="body"/>
          </p:nvPr>
        </p:nvSpPr>
        <p:spPr>
          <a:xfrm>
            <a:off x="838199" y="1478604"/>
            <a:ext cx="10785953" cy="500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CC0000"/>
                </a:solidFill>
              </a:rPr>
              <a:t>BGP (Border Gateway Protocol):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i="1" lang="en-US">
                <a:solidFill>
                  <a:srgbClr val="000000"/>
                </a:solidFill>
              </a:rPr>
              <a:t>the</a:t>
            </a:r>
            <a:r>
              <a:rPr lang="en-US">
                <a:solidFill>
                  <a:srgbClr val="000000"/>
                </a:solidFill>
              </a:rPr>
              <a:t> de facto inter-domain routing protocol</a:t>
            </a:r>
            <a:endParaRPr/>
          </a:p>
          <a:p>
            <a:pPr indent="-277813" lvl="1" marL="8001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“glue that holds the Internet together”</a:t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</a:rPr>
              <a:t>allows subnet to advertise its existence, and the destinations it can reach, to rest of Internet: </a:t>
            </a:r>
            <a:r>
              <a:rPr i="1" lang="en-US">
                <a:solidFill>
                  <a:srgbClr val="000099"/>
                </a:solidFill>
              </a:rPr>
              <a:t>“I am here, here is who I can reach, and how”</a:t>
            </a:r>
            <a:endParaRPr i="1">
              <a:solidFill>
                <a:srgbClr val="000099"/>
              </a:solidFill>
            </a:endParaRPr>
          </a:p>
          <a:p>
            <a:pPr indent="-285750" lvl="0" marL="2857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</a:rPr>
              <a:t>BGP provides each AS a means to:</a:t>
            </a:r>
            <a:endParaRPr/>
          </a:p>
          <a:p>
            <a:pPr indent="-342900" lvl="1" marL="8001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</a:rPr>
              <a:t>obtain destination network reachability info from neighboring ASes (</a:t>
            </a:r>
            <a:r>
              <a:rPr lang="en-US" sz="2600">
                <a:solidFill>
                  <a:srgbClr val="CC0000"/>
                </a:solidFill>
              </a:rPr>
              <a:t>eBGP)</a:t>
            </a:r>
            <a:endParaRPr/>
          </a:p>
          <a:p>
            <a:pPr indent="-342900" lvl="1" marL="8001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</a:rPr>
              <a:t>determine routes to other networks based on reachability information and </a:t>
            </a:r>
            <a:r>
              <a:rPr i="1" lang="en-US" sz="2600">
                <a:solidFill>
                  <a:srgbClr val="000090"/>
                </a:solidFill>
              </a:rPr>
              <a:t>policy</a:t>
            </a:r>
            <a:endParaRPr sz="2600">
              <a:solidFill>
                <a:srgbClr val="000090"/>
              </a:solidFill>
            </a:endParaRPr>
          </a:p>
          <a:p>
            <a:pPr indent="-342900" lvl="1" marL="8001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</a:rPr>
              <a:t>propagate reachability information to all AS-internal routers </a:t>
            </a:r>
            <a:r>
              <a:rPr lang="en-US" sz="2600">
                <a:solidFill>
                  <a:srgbClr val="C00000"/>
                </a:solidFill>
              </a:rPr>
              <a:t>(iBGP)</a:t>
            </a:r>
            <a:endParaRPr/>
          </a:p>
          <a:p>
            <a:pPr indent="-342900" lvl="1" marL="8001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C00000"/>
                </a:solidFill>
              </a:rPr>
              <a:t>advertise</a:t>
            </a:r>
            <a:r>
              <a:rPr lang="en-US" sz="2600"/>
              <a:t> (to neighboring networks) destination reachability info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679" name="Google Shape;7679;p83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Internet inter-AS routing: BGP</a:t>
            </a:r>
            <a:endParaRPr/>
          </a:p>
        </p:txBody>
      </p:sp>
      <p:sp>
        <p:nvSpPr>
          <p:cNvPr id="7680" name="Google Shape;7680;p8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Control Plane: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4" name="Shape 7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5" name="Google Shape;7685;p84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eBGP, iBGP connections</a:t>
            </a:r>
            <a:endParaRPr/>
          </a:p>
        </p:txBody>
      </p:sp>
      <p:sp>
        <p:nvSpPr>
          <p:cNvPr id="7686" name="Google Shape;7686;p8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687" name="Google Shape;7687;p84"/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7688" name="Google Shape;7688;p84"/>
            <p:cNvCxnSpPr/>
            <p:nvPr/>
          </p:nvCxnSpPr>
          <p:spPr>
            <a:xfrm rot="10800000">
              <a:off x="7493868" y="5589319"/>
              <a:ext cx="749784" cy="11598"/>
            </a:xfrm>
            <a:prstGeom prst="straightConnector1">
              <a:avLst/>
            </a:prstGeom>
            <a:solidFill>
              <a:srgbClr val="00CC99"/>
            </a:solidFill>
            <a:ln cap="flat" cmpd="sng" w="38100">
              <a:solidFill>
                <a:srgbClr val="CC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689" name="Google Shape;7689;p84"/>
            <p:cNvCxnSpPr/>
            <p:nvPr/>
          </p:nvCxnSpPr>
          <p:spPr>
            <a:xfrm flipH="1" rot="10800000">
              <a:off x="7523346" y="5869497"/>
              <a:ext cx="699488" cy="690"/>
            </a:xfrm>
            <a:prstGeom prst="straightConnector1">
              <a:avLst/>
            </a:prstGeom>
            <a:solidFill>
              <a:srgbClr val="00CC99"/>
            </a:solidFill>
            <a:ln cap="flat" cmpd="sng" w="19050">
              <a:solidFill>
                <a:srgbClr val="00009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7690" name="Google Shape;7690;p84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eBGP connectivity</a:t>
              </a:r>
              <a:endParaRPr/>
            </a:p>
          </p:txBody>
        </p:sp>
        <p:sp>
          <p:nvSpPr>
            <p:cNvPr id="7691" name="Google Shape;7691;p84"/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logical iBGP connectivity</a:t>
              </a:r>
              <a:endParaRPr/>
            </a:p>
          </p:txBody>
        </p:sp>
      </p:grpSp>
      <p:sp>
        <p:nvSpPr>
          <p:cNvPr id="7692" name="Google Shape;7692;p84"/>
          <p:cNvSpPr/>
          <p:nvPr/>
        </p:nvSpPr>
        <p:spPr>
          <a:xfrm>
            <a:off x="2249944" y="2430156"/>
            <a:ext cx="2712783" cy="1853712"/>
          </a:xfrm>
          <a:custGeom>
            <a:rect b="b" l="l" r="r" t="t"/>
            <a:pathLst>
              <a:path extrusionOk="0" h="10795" w="10000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3" name="Google Shape;7693;p84"/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7694" name="Google Shape;7694;p84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695" name="Google Shape;7695;p84"/>
              <p:cNvSpPr/>
              <p:nvPr/>
            </p:nvSpPr>
            <p:spPr>
              <a:xfrm flipH="1" rot="10800000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696" name="Google Shape;7696;p84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697" name="Google Shape;7697;p84"/>
              <p:cNvSpPr/>
              <p:nvPr/>
            </p:nvSpPr>
            <p:spPr>
              <a:xfrm flipH="1" rot="10800000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698" name="Google Shape;7698;p84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699" name="Google Shape;7699;p84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00" name="Google Shape;7700;p84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01" name="Google Shape;7701;p84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7702" name="Google Shape;7702;p84"/>
              <p:cNvCxnSpPr>
                <a:endCxn id="7697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703" name="Google Shape;7703;p84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7704" name="Google Shape;7704;p84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05" name="Google Shape;7705;p84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06" name="Google Shape;7706;p84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/>
              </a:p>
            </p:txBody>
          </p:sp>
        </p:grpSp>
      </p:grpSp>
      <p:grpSp>
        <p:nvGrpSpPr>
          <p:cNvPr id="7707" name="Google Shape;7707;p84"/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7708" name="Google Shape;7708;p84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709" name="Google Shape;7709;p84"/>
              <p:cNvSpPr/>
              <p:nvPr/>
            </p:nvSpPr>
            <p:spPr>
              <a:xfrm flipH="1" rot="10800000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10" name="Google Shape;7710;p84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11" name="Google Shape;7711;p84"/>
              <p:cNvSpPr/>
              <p:nvPr/>
            </p:nvSpPr>
            <p:spPr>
              <a:xfrm flipH="1" rot="10800000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12" name="Google Shape;7712;p84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13" name="Google Shape;7713;p84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14" name="Google Shape;7714;p84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15" name="Google Shape;7715;p84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7716" name="Google Shape;7716;p84"/>
              <p:cNvCxnSpPr>
                <a:endCxn id="7711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717" name="Google Shape;7717;p84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7718" name="Google Shape;7718;p84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19" name="Google Shape;7719;p84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20" name="Google Shape;7720;p84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1d</a:t>
                </a:r>
                <a:endParaRPr/>
              </a:p>
            </p:txBody>
          </p:sp>
        </p:grpSp>
      </p:grpSp>
      <p:grpSp>
        <p:nvGrpSpPr>
          <p:cNvPr id="7721" name="Google Shape;7721;p84"/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7722" name="Google Shape;7722;p84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723" name="Google Shape;7723;p84"/>
              <p:cNvSpPr/>
              <p:nvPr/>
            </p:nvSpPr>
            <p:spPr>
              <a:xfrm flipH="1" rot="10800000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24" name="Google Shape;7724;p84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25" name="Google Shape;7725;p84"/>
              <p:cNvSpPr/>
              <p:nvPr/>
            </p:nvSpPr>
            <p:spPr>
              <a:xfrm flipH="1" rot="10800000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26" name="Google Shape;7726;p84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27" name="Google Shape;7727;p84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28" name="Google Shape;7728;p84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29" name="Google Shape;7729;p84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7730" name="Google Shape;7730;p84"/>
              <p:cNvCxnSpPr>
                <a:endCxn id="7725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731" name="Google Shape;7731;p84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7732" name="Google Shape;7732;p84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7733" name="Google Shape;7733;p84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34" name="Google Shape;7734;p84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1c</a:t>
                </a:r>
                <a:endParaRPr/>
              </a:p>
            </p:txBody>
          </p:sp>
        </p:grpSp>
      </p:grpSp>
      <p:grpSp>
        <p:nvGrpSpPr>
          <p:cNvPr id="7735" name="Google Shape;7735;p84"/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7736" name="Google Shape;7736;p84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737" name="Google Shape;7737;p84"/>
              <p:cNvSpPr/>
              <p:nvPr/>
            </p:nvSpPr>
            <p:spPr>
              <a:xfrm flipH="1" rot="10800000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38" name="Google Shape;7738;p84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39" name="Google Shape;7739;p84"/>
              <p:cNvSpPr/>
              <p:nvPr/>
            </p:nvSpPr>
            <p:spPr>
              <a:xfrm flipH="1" rot="10800000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40" name="Google Shape;7740;p84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41" name="Google Shape;7741;p84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42" name="Google Shape;7742;p84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43" name="Google Shape;7743;p84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7744" name="Google Shape;7744;p84"/>
              <p:cNvCxnSpPr>
                <a:endCxn id="7739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745" name="Google Shape;7745;p84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7746" name="Google Shape;7746;p84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47" name="Google Shape;7747;p84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48" name="Google Shape;7748;p84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1a</a:t>
                </a:r>
                <a:endParaRPr/>
              </a:p>
            </p:txBody>
          </p:sp>
        </p:grpSp>
      </p:grpSp>
      <p:cxnSp>
        <p:nvCxnSpPr>
          <p:cNvPr id="7749" name="Google Shape;7749;p84"/>
          <p:cNvCxnSpPr>
            <a:stCxn id="7706" idx="2"/>
            <a:endCxn id="7720" idx="0"/>
          </p:cNvCxnSpPr>
          <p:nvPr/>
        </p:nvCxnSpPr>
        <p:spPr>
          <a:xfrm>
            <a:off x="3643088" y="2950350"/>
            <a:ext cx="4200" cy="852000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9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50" name="Google Shape;7750;p84"/>
          <p:cNvCxnSpPr/>
          <p:nvPr/>
        </p:nvCxnSpPr>
        <p:spPr>
          <a:xfrm>
            <a:off x="3059492" y="3356287"/>
            <a:ext cx="1204913" cy="6353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9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51" name="Google Shape;7751;p84"/>
          <p:cNvCxnSpPr>
            <a:stCxn id="7695" idx="7"/>
          </p:cNvCxnSpPr>
          <p:nvPr/>
        </p:nvCxnSpPr>
        <p:spPr>
          <a:xfrm>
            <a:off x="3870723" y="2862143"/>
            <a:ext cx="480000" cy="369900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9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52" name="Google Shape;7752;p84"/>
          <p:cNvCxnSpPr/>
          <p:nvPr/>
        </p:nvCxnSpPr>
        <p:spPr>
          <a:xfrm>
            <a:off x="2952088" y="3493970"/>
            <a:ext cx="477927" cy="357071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9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53" name="Google Shape;7753;p84"/>
          <p:cNvCxnSpPr/>
          <p:nvPr/>
        </p:nvCxnSpPr>
        <p:spPr>
          <a:xfrm flipH="1">
            <a:off x="3848057" y="3491208"/>
            <a:ext cx="508002" cy="349250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9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54" name="Google Shape;7754;p84"/>
          <p:cNvCxnSpPr/>
          <p:nvPr/>
        </p:nvCxnSpPr>
        <p:spPr>
          <a:xfrm flipH="1">
            <a:off x="2939568" y="2874612"/>
            <a:ext cx="508002" cy="349250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9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7755" name="Google Shape;7755;p84"/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7756" name="Google Shape;7756;p84"/>
            <p:cNvSpPr/>
            <p:nvPr/>
          </p:nvSpPr>
          <p:spPr>
            <a:xfrm>
              <a:off x="-2170772" y="2784954"/>
              <a:ext cx="2712783" cy="1853712"/>
            </a:xfrm>
            <a:custGeom>
              <a:rect b="b" l="l" r="r" t="t"/>
              <a:pathLst>
                <a:path extrusionOk="0" h="10795" w="1000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57" name="Google Shape;7757;p84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758" name="Google Shape;7758;p8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759" name="Google Shape;7759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760" name="Google Shape;7760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61" name="Google Shape;7761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62" name="Google Shape;7762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63" name="Google Shape;7763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64" name="Google Shape;7764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65" name="Google Shape;7765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66" name="Google Shape;7766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767" name="Google Shape;7767;p84"/>
                  <p:cNvCxnSpPr>
                    <a:endCxn id="7762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768" name="Google Shape;7768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769" name="Google Shape;7769;p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770" name="Google Shape;7770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71" name="Google Shape;7771;p8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2b</a:t>
                    </a:r>
                    <a:endParaRPr/>
                  </a:p>
                </p:txBody>
              </p:sp>
            </p:grpSp>
          </p:grpSp>
          <p:grpSp>
            <p:nvGrpSpPr>
              <p:cNvPr id="7772" name="Google Shape;7772;p8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773" name="Google Shape;7773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774" name="Google Shape;7774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75" name="Google Shape;7775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76" name="Google Shape;7776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77" name="Google Shape;7777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78" name="Google Shape;7778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79" name="Google Shape;7779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80" name="Google Shape;7780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781" name="Google Shape;7781;p84"/>
                  <p:cNvCxnSpPr>
                    <a:endCxn id="7776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782" name="Google Shape;7782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783" name="Google Shape;7783;p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784" name="Google Shape;7784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85" name="Google Shape;7785;p8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2d</a:t>
                    </a:r>
                    <a:endParaRPr/>
                  </a:p>
                </p:txBody>
              </p:sp>
            </p:grpSp>
          </p:grpSp>
          <p:grpSp>
            <p:nvGrpSpPr>
              <p:cNvPr id="7786" name="Google Shape;7786;p8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787" name="Google Shape;7787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788" name="Google Shape;7788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89" name="Google Shape;7789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90" name="Google Shape;7790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91" name="Google Shape;7791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92" name="Google Shape;7792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93" name="Google Shape;7793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94" name="Google Shape;7794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795" name="Google Shape;7795;p84"/>
                  <p:cNvCxnSpPr>
                    <a:endCxn id="7790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796" name="Google Shape;7796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797" name="Google Shape;7797;p8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7798" name="Google Shape;7798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799" name="Google Shape;7799;p8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2c</a:t>
                    </a:r>
                    <a:endParaRPr/>
                  </a:p>
                </p:txBody>
              </p:sp>
            </p:grpSp>
          </p:grpSp>
          <p:grpSp>
            <p:nvGrpSpPr>
              <p:cNvPr id="7800" name="Google Shape;7800;p84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801" name="Google Shape;7801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802" name="Google Shape;7802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03" name="Google Shape;7803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04" name="Google Shape;7804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05" name="Google Shape;7805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06" name="Google Shape;7806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07" name="Google Shape;7807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08" name="Google Shape;7808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809" name="Google Shape;7809;p84"/>
                  <p:cNvCxnSpPr>
                    <a:endCxn id="7804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810" name="Google Shape;7810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811" name="Google Shape;7811;p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812" name="Google Shape;7812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13" name="Google Shape;7813;p8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2a</a:t>
                    </a:r>
                    <a:endParaRPr/>
                  </a:p>
                </p:txBody>
              </p:sp>
            </p:grpSp>
          </p:grpSp>
          <p:cxnSp>
            <p:nvCxnSpPr>
              <p:cNvPr id="7814" name="Google Shape;7814;p84"/>
              <p:cNvCxnSpPr>
                <a:stCxn id="7771" idx="2"/>
                <a:endCxn id="7785" idx="0"/>
              </p:cNvCxnSpPr>
              <p:nvPr/>
            </p:nvCxnSpPr>
            <p:spPr>
              <a:xfrm>
                <a:off x="1991073" y="3242684"/>
                <a:ext cx="4200" cy="85200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5" name="Google Shape;7815;p84"/>
              <p:cNvCxnSpPr/>
              <p:nvPr/>
            </p:nvCxnSpPr>
            <p:spPr>
              <a:xfrm>
                <a:off x="1407477" y="3648621"/>
                <a:ext cx="1204913" cy="6353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6" name="Google Shape;7816;p84"/>
              <p:cNvCxnSpPr>
                <a:stCxn id="7760" idx="7"/>
              </p:cNvCxnSpPr>
              <p:nvPr/>
            </p:nvCxnSpPr>
            <p:spPr>
              <a:xfrm>
                <a:off x="2218708" y="3154477"/>
                <a:ext cx="480000" cy="36990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7" name="Google Shape;7817;p84"/>
              <p:cNvCxnSpPr/>
              <p:nvPr/>
            </p:nvCxnSpPr>
            <p:spPr>
              <a:xfrm>
                <a:off x="1300073" y="3786304"/>
                <a:ext cx="477927" cy="357071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8" name="Google Shape;7818;p84"/>
              <p:cNvCxnSpPr/>
              <p:nvPr/>
            </p:nvCxnSpPr>
            <p:spPr>
              <a:xfrm flipH="1">
                <a:off x="2196042" y="3783542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9" name="Google Shape;7819;p84"/>
              <p:cNvCxnSpPr/>
              <p:nvPr/>
            </p:nvCxnSpPr>
            <p:spPr>
              <a:xfrm flipH="1">
                <a:off x="1287553" y="3166946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820" name="Google Shape;7820;p84"/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7821" name="Google Shape;7821;p84"/>
            <p:cNvSpPr/>
            <p:nvPr/>
          </p:nvSpPr>
          <p:spPr>
            <a:xfrm>
              <a:off x="-2170772" y="2784954"/>
              <a:ext cx="2712783" cy="1853712"/>
            </a:xfrm>
            <a:custGeom>
              <a:rect b="b" l="l" r="r" t="t"/>
              <a:pathLst>
                <a:path extrusionOk="0" h="10795" w="1000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22" name="Google Shape;7822;p84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823" name="Google Shape;7823;p8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824" name="Google Shape;7824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825" name="Google Shape;7825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26" name="Google Shape;7826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27" name="Google Shape;7827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28" name="Google Shape;7828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29" name="Google Shape;7829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30" name="Google Shape;7830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31" name="Google Shape;7831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832" name="Google Shape;7832;p84"/>
                  <p:cNvCxnSpPr>
                    <a:endCxn id="7827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833" name="Google Shape;7833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834" name="Google Shape;7834;p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835" name="Google Shape;7835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36" name="Google Shape;7836;p8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3b</a:t>
                    </a:r>
                    <a:endParaRPr/>
                  </a:p>
                </p:txBody>
              </p:sp>
            </p:grpSp>
          </p:grpSp>
          <p:grpSp>
            <p:nvGrpSpPr>
              <p:cNvPr id="7837" name="Google Shape;7837;p8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838" name="Google Shape;7838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839" name="Google Shape;7839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40" name="Google Shape;7840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41" name="Google Shape;7841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42" name="Google Shape;7842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43" name="Google Shape;7843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44" name="Google Shape;7844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45" name="Google Shape;7845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846" name="Google Shape;7846;p84"/>
                  <p:cNvCxnSpPr>
                    <a:endCxn id="7841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847" name="Google Shape;7847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848" name="Google Shape;7848;p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849" name="Google Shape;7849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50" name="Google Shape;7850;p8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3d</a:t>
                    </a:r>
                    <a:endParaRPr/>
                  </a:p>
                </p:txBody>
              </p:sp>
            </p:grpSp>
          </p:grpSp>
          <p:grpSp>
            <p:nvGrpSpPr>
              <p:cNvPr id="7851" name="Google Shape;7851;p8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852" name="Google Shape;7852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853" name="Google Shape;7853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54" name="Google Shape;7854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55" name="Google Shape;7855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56" name="Google Shape;7856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57" name="Google Shape;7857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58" name="Google Shape;7858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59" name="Google Shape;7859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860" name="Google Shape;7860;p84"/>
                  <p:cNvCxnSpPr>
                    <a:endCxn id="7855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861" name="Google Shape;7861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862" name="Google Shape;7862;p8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7863" name="Google Shape;7863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64" name="Google Shape;7864;p8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3c</a:t>
                    </a:r>
                    <a:endParaRPr/>
                  </a:p>
                </p:txBody>
              </p:sp>
            </p:grpSp>
          </p:grpSp>
          <p:grpSp>
            <p:nvGrpSpPr>
              <p:cNvPr id="7865" name="Google Shape;7865;p84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866" name="Google Shape;7866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867" name="Google Shape;7867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68" name="Google Shape;7868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69" name="Google Shape;7869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70" name="Google Shape;7870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71" name="Google Shape;7871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72" name="Google Shape;7872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73" name="Google Shape;7873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874" name="Google Shape;7874;p84"/>
                  <p:cNvCxnSpPr>
                    <a:endCxn id="7869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875" name="Google Shape;7875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876" name="Google Shape;7876;p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877" name="Google Shape;7877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78" name="Google Shape;7878;p8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3a</a:t>
                    </a:r>
                    <a:endParaRPr/>
                  </a:p>
                </p:txBody>
              </p:sp>
            </p:grpSp>
          </p:grpSp>
          <p:cxnSp>
            <p:nvCxnSpPr>
              <p:cNvPr id="7879" name="Google Shape;7879;p84"/>
              <p:cNvCxnSpPr>
                <a:stCxn id="7836" idx="2"/>
                <a:endCxn id="7850" idx="0"/>
              </p:cNvCxnSpPr>
              <p:nvPr/>
            </p:nvCxnSpPr>
            <p:spPr>
              <a:xfrm>
                <a:off x="1991073" y="3242684"/>
                <a:ext cx="4200" cy="85200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80" name="Google Shape;7880;p84"/>
              <p:cNvCxnSpPr/>
              <p:nvPr/>
            </p:nvCxnSpPr>
            <p:spPr>
              <a:xfrm>
                <a:off x="1407477" y="3648621"/>
                <a:ext cx="1204913" cy="6353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81" name="Google Shape;7881;p84"/>
              <p:cNvCxnSpPr>
                <a:stCxn id="7825" idx="7"/>
              </p:cNvCxnSpPr>
              <p:nvPr/>
            </p:nvCxnSpPr>
            <p:spPr>
              <a:xfrm>
                <a:off x="2218708" y="3154477"/>
                <a:ext cx="480000" cy="36990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82" name="Google Shape;7882;p84"/>
              <p:cNvCxnSpPr/>
              <p:nvPr/>
            </p:nvCxnSpPr>
            <p:spPr>
              <a:xfrm>
                <a:off x="1300073" y="3786304"/>
                <a:ext cx="477927" cy="357071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83" name="Google Shape;7883;p84"/>
              <p:cNvCxnSpPr/>
              <p:nvPr/>
            </p:nvCxnSpPr>
            <p:spPr>
              <a:xfrm flipH="1">
                <a:off x="2196042" y="3783542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84" name="Google Shape;7884;p84"/>
              <p:cNvCxnSpPr/>
              <p:nvPr/>
            </p:nvCxnSpPr>
            <p:spPr>
              <a:xfrm flipH="1">
                <a:off x="1287553" y="3166946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rgbClr val="00009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7885" name="Google Shape;7885;p84"/>
          <p:cNvCxnSpPr/>
          <p:nvPr/>
        </p:nvCxnSpPr>
        <p:spPr>
          <a:xfrm flipH="1">
            <a:off x="4711988" y="2705105"/>
            <a:ext cx="495463" cy="495451"/>
          </a:xfrm>
          <a:prstGeom prst="straightConnector1">
            <a:avLst/>
          </a:prstGeom>
          <a:solidFill>
            <a:srgbClr val="00CC99"/>
          </a:solidFill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86" name="Google Shape;7886;p84"/>
          <p:cNvCxnSpPr>
            <a:endCxn id="7788" idx="7"/>
          </p:cNvCxnSpPr>
          <p:nvPr/>
        </p:nvCxnSpPr>
        <p:spPr>
          <a:xfrm rot="10800000">
            <a:off x="7345281" y="2689306"/>
            <a:ext cx="498900" cy="573900"/>
          </a:xfrm>
          <a:prstGeom prst="straightConnector1">
            <a:avLst/>
          </a:prstGeom>
          <a:solidFill>
            <a:srgbClr val="00CC99"/>
          </a:solidFill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87" name="Google Shape;7887;p84"/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2</a:t>
            </a:r>
            <a:endParaRPr/>
          </a:p>
        </p:txBody>
      </p:sp>
      <p:sp>
        <p:nvSpPr>
          <p:cNvPr id="7888" name="Google Shape;7888;p84"/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3</a:t>
            </a:r>
            <a:endParaRPr/>
          </a:p>
        </p:txBody>
      </p:sp>
      <p:sp>
        <p:nvSpPr>
          <p:cNvPr id="7889" name="Google Shape;7889;p84"/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1</a:t>
            </a:r>
            <a:endParaRPr/>
          </a:p>
        </p:txBody>
      </p:sp>
      <p:grpSp>
        <p:nvGrpSpPr>
          <p:cNvPr id="7890" name="Google Shape;7890;p84"/>
          <p:cNvGrpSpPr/>
          <p:nvPr/>
        </p:nvGrpSpPr>
        <p:grpSpPr>
          <a:xfrm>
            <a:off x="2711421" y="2143251"/>
            <a:ext cx="6465899" cy="3959125"/>
            <a:chOff x="1020408" y="2368720"/>
            <a:chExt cx="6465899" cy="3959125"/>
          </a:xfrm>
        </p:grpSpPr>
        <p:grpSp>
          <p:nvGrpSpPr>
            <p:cNvPr id="7891" name="Google Shape;7891;p84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7892" name="Google Shape;7892;p84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893" name="Google Shape;7893;p84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894" name="Google Shape;7894;p84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95" name="Google Shape;7895;p8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96" name="Google Shape;7896;p84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97" name="Google Shape;7897;p8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98" name="Google Shape;7898;p8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899" name="Google Shape;7899;p8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900" name="Google Shape;7900;p8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7901" name="Google Shape;7901;p84"/>
                  <p:cNvCxnSpPr>
                    <a:endCxn id="7896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7902" name="Google Shape;7902;p8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7903" name="Google Shape;7903;p8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7904" name="Google Shape;7904;p8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7905" name="Google Shape;7905;p8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1c</a:t>
                    </a:r>
                    <a:endParaRPr/>
                  </a:p>
                </p:txBody>
              </p:sp>
            </p:grpSp>
          </p:grpSp>
          <p:sp>
            <p:nvSpPr>
              <p:cNvPr id="7906" name="Google Shape;7906;p84"/>
              <p:cNvSpPr/>
              <p:nvPr/>
            </p:nvSpPr>
            <p:spPr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907" name="Google Shape;7907;p84"/>
              <p:cNvSpPr/>
              <p:nvPr/>
            </p:nvSpPr>
            <p:spPr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908" name="Google Shape;7908;p84"/>
              <p:cNvSpPr/>
              <p:nvPr/>
            </p:nvSpPr>
            <p:spPr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909" name="Google Shape;7909;p84"/>
              <p:cNvSpPr/>
              <p:nvPr/>
            </p:nvSpPr>
            <p:spPr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Gill Sans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∂</a:t>
                </a:r>
                <a:endParaRPr/>
              </a:p>
            </p:txBody>
          </p:sp>
          <p:sp>
            <p:nvSpPr>
              <p:cNvPr id="7910" name="Google Shape;7910;p84"/>
              <p:cNvSpPr/>
              <p:nvPr/>
            </p:nvSpPr>
            <p:spPr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Gill Sans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∂</a:t>
                </a:r>
                <a:endParaRPr/>
              </a:p>
            </p:txBody>
          </p:sp>
        </p:grpSp>
        <p:sp>
          <p:nvSpPr>
            <p:cNvPr id="7911" name="Google Shape;7911;p84"/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gateway routers run both eBGP and iBGP protocols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5" name="Shape 7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6" name="Google Shape;7916;p85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basics</a:t>
            </a:r>
            <a:endParaRPr/>
          </a:p>
        </p:txBody>
      </p:sp>
      <p:sp>
        <p:nvSpPr>
          <p:cNvPr id="7917" name="Google Shape;7917;p8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18" name="Google Shape;7918;p85"/>
          <p:cNvSpPr txBox="1"/>
          <p:nvPr/>
        </p:nvSpPr>
        <p:spPr>
          <a:xfrm>
            <a:off x="952500" y="2841538"/>
            <a:ext cx="10972278" cy="1234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282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AS3 gateway 3a advertises </a:t>
            </a: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path </a:t>
            </a: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AS2 gateway 2c: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AS3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AS2 it will forward datagrams towards 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19" name="Google Shape;7919;p85"/>
          <p:cNvSpPr/>
          <p:nvPr/>
        </p:nvSpPr>
        <p:spPr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BGP session: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BGP routers (“peers”) exchange BGP messages over semi-permanent TCP connection:</a:t>
            </a:r>
            <a:endParaRPr/>
          </a:p>
          <a:p>
            <a:pPr indent="-228600" lvl="1" marL="6858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paths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different destination network prefixes (BGP  is a “path vector” protocol)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20" name="Google Shape;7920;p85"/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7921" name="Google Shape;7921;p85"/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7922" name="Google Shape;7922;p85"/>
              <p:cNvSpPr/>
              <p:nvPr/>
            </p:nvSpPr>
            <p:spPr>
              <a:xfrm>
                <a:off x="-2170772" y="2784954"/>
                <a:ext cx="2712783" cy="1853712"/>
              </a:xfrm>
              <a:custGeom>
                <a:rect b="b" l="l" r="r" t="t"/>
                <a:pathLst>
                  <a:path extrusionOk="0" h="10795" w="10000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23" name="Google Shape;7923;p85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7924" name="Google Shape;7924;p85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7925" name="Google Shape;7925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7926" name="Google Shape;7926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27" name="Google Shape;7927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28" name="Google Shape;7928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29" name="Google Shape;7929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30" name="Google Shape;7930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31" name="Google Shape;7931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32" name="Google Shape;7932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7933" name="Google Shape;7933;p85"/>
                    <p:cNvCxnSpPr>
                      <a:endCxn id="7928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7934" name="Google Shape;7934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7935" name="Google Shape;7935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7936" name="Google Shape;7936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37" name="Google Shape;7937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7938" name="Google Shape;7938;p85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7939" name="Google Shape;7939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7940" name="Google Shape;7940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41" name="Google Shape;7941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42" name="Google Shape;7942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43" name="Google Shape;7943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44" name="Google Shape;7944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45" name="Google Shape;7945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46" name="Google Shape;7946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7947" name="Google Shape;7947;p85"/>
                    <p:cNvCxnSpPr>
                      <a:endCxn id="7942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7948" name="Google Shape;7948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7949" name="Google Shape;7949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7950" name="Google Shape;7950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51" name="Google Shape;7951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2d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7952" name="Google Shape;7952;p85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7953" name="Google Shape;7953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7954" name="Google Shape;7954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55" name="Google Shape;7955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56" name="Google Shape;7956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57" name="Google Shape;7957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58" name="Google Shape;7958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59" name="Google Shape;7959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60" name="Google Shape;7960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7961" name="Google Shape;7961;p85"/>
                    <p:cNvCxnSpPr>
                      <a:endCxn id="7956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7962" name="Google Shape;7962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7963" name="Google Shape;7963;p85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7964" name="Google Shape;7964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65" name="Google Shape;7965;p85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2c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7966" name="Google Shape;7966;p85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7967" name="Google Shape;7967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7968" name="Google Shape;7968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69" name="Google Shape;7969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70" name="Google Shape;7970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71" name="Google Shape;7971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72" name="Google Shape;7972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73" name="Google Shape;7973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74" name="Google Shape;7974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7975" name="Google Shape;7975;p85"/>
                    <p:cNvCxnSpPr>
                      <a:endCxn id="7970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7976" name="Google Shape;7976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7977" name="Google Shape;7977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7978" name="Google Shape;7978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79" name="Google Shape;7979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2a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7980" name="Google Shape;7980;p85"/>
                <p:cNvCxnSpPr>
                  <a:stCxn id="7926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81" name="Google Shape;7981;p85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82" name="Google Shape;7982;p85"/>
                <p:cNvCxnSpPr/>
                <p:nvPr/>
              </p:nvCxnSpPr>
              <p:spPr>
                <a:xfrm flipH="1">
                  <a:off x="2196042" y="3783542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7983" name="Google Shape;7983;p85"/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AS 2</a:t>
              </a:r>
              <a:endParaRPr/>
            </a:p>
          </p:txBody>
        </p:sp>
      </p:grpSp>
      <p:grpSp>
        <p:nvGrpSpPr>
          <p:cNvPr id="7984" name="Google Shape;7984;p85"/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7985" name="Google Shape;7985;p85"/>
            <p:cNvSpPr/>
            <p:nvPr/>
          </p:nvSpPr>
          <p:spPr>
            <a:xfrm>
              <a:off x="8100574" y="3694542"/>
              <a:ext cx="2575521" cy="1672516"/>
            </a:xfrm>
            <a:custGeom>
              <a:rect b="b" l="l" r="r" t="t"/>
              <a:pathLst>
                <a:path extrusionOk="0" h="10795" w="1000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86" name="Google Shape;7986;p85"/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7987" name="Google Shape;7987;p85"/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7988" name="Google Shape;7988;p85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7989" name="Google Shape;7989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7990" name="Google Shape;7990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91" name="Google Shape;7991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92" name="Google Shape;7992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93" name="Google Shape;7993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94" name="Google Shape;7994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95" name="Google Shape;7995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7996" name="Google Shape;7996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7997" name="Google Shape;7997;p85"/>
                    <p:cNvCxnSpPr>
                      <a:endCxn id="7992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7998" name="Google Shape;7998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7999" name="Google Shape;7999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000" name="Google Shape;8000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01" name="Google Shape;8001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3b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002" name="Google Shape;8002;p85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003" name="Google Shape;8003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004" name="Google Shape;8004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05" name="Google Shape;8005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06" name="Google Shape;8006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07" name="Google Shape;8007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08" name="Google Shape;8008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09" name="Google Shape;8009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10" name="Google Shape;8010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011" name="Google Shape;8011;p85"/>
                    <p:cNvCxnSpPr>
                      <a:endCxn id="8006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012" name="Google Shape;8012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013" name="Google Shape;8013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014" name="Google Shape;8014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15" name="Google Shape;8015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016" name="Google Shape;8016;p85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017" name="Google Shape;8017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018" name="Google Shape;8018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19" name="Google Shape;8019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20" name="Google Shape;8020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21" name="Google Shape;8021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22" name="Google Shape;8022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23" name="Google Shape;8023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24" name="Google Shape;8024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025" name="Google Shape;8025;p85"/>
                    <p:cNvCxnSpPr>
                      <a:endCxn id="8020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026" name="Google Shape;8026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027" name="Google Shape;8027;p85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8028" name="Google Shape;8028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29" name="Google Shape;8029;p85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3c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030" name="Google Shape;8030;p85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031" name="Google Shape;8031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032" name="Google Shape;8032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33" name="Google Shape;8033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34" name="Google Shape;8034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35" name="Google Shape;8035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36" name="Google Shape;8036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37" name="Google Shape;8037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38" name="Google Shape;8038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039" name="Google Shape;8039;p85"/>
                    <p:cNvCxnSpPr>
                      <a:endCxn id="8034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040" name="Google Shape;8040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041" name="Google Shape;8041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042" name="Google Shape;8042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43" name="Google Shape;8043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3a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8044" name="Google Shape;8044;p85"/>
                <p:cNvCxnSpPr>
                  <a:stCxn id="8001" idx="2"/>
                  <a:endCxn id="8015" idx="0"/>
                </p:cNvCxnSpPr>
                <p:nvPr/>
              </p:nvCxnSpPr>
              <p:spPr>
                <a:xfrm>
                  <a:off x="1991073" y="3242684"/>
                  <a:ext cx="4200" cy="8520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rgbClr val="00009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45" name="Google Shape;8045;p85"/>
                <p:cNvCxnSpPr/>
                <p:nvPr/>
              </p:nvCxnSpPr>
              <p:spPr>
                <a:xfrm>
                  <a:off x="1407477" y="3648621"/>
                  <a:ext cx="1204913" cy="6353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46" name="Google Shape;8046;p85"/>
                <p:cNvCxnSpPr>
                  <a:stCxn id="7990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47" name="Google Shape;8047;p85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48" name="Google Shape;8048;p85"/>
                <p:cNvCxnSpPr/>
                <p:nvPr/>
              </p:nvCxnSpPr>
              <p:spPr>
                <a:xfrm flipH="1">
                  <a:off x="1287553" y="3166946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49" name="Google Shape;8049;p85"/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90"/>
                    </a:solidFill>
                    <a:latin typeface="Arial"/>
                    <a:ea typeface="Arial"/>
                    <a:cs typeface="Arial"/>
                    <a:sym typeface="Arial"/>
                  </a:rPr>
                  <a:t>AS 3</a:t>
                </a:r>
                <a:endParaRPr/>
              </a:p>
            </p:txBody>
          </p:sp>
        </p:grpSp>
      </p:grpSp>
      <p:grpSp>
        <p:nvGrpSpPr>
          <p:cNvPr id="8050" name="Google Shape;8050;p85"/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8051" name="Google Shape;8051;p85"/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052" name="Google Shape;8052;p85"/>
              <p:cNvSpPr/>
              <p:nvPr/>
            </p:nvSpPr>
            <p:spPr>
              <a:xfrm>
                <a:off x="-2170772" y="2784954"/>
                <a:ext cx="2712783" cy="1853712"/>
              </a:xfrm>
              <a:custGeom>
                <a:rect b="b" l="l" r="r" t="t"/>
                <a:pathLst>
                  <a:path extrusionOk="0" h="10795" w="10000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53" name="Google Shape;8053;p85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8054" name="Google Shape;8054;p85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055" name="Google Shape;8055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056" name="Google Shape;8056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57" name="Google Shape;8057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58" name="Google Shape;8058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59" name="Google Shape;8059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60" name="Google Shape;8060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61" name="Google Shape;8061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62" name="Google Shape;8062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063" name="Google Shape;8063;p85"/>
                    <p:cNvCxnSpPr>
                      <a:endCxn id="8058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064" name="Google Shape;8064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065" name="Google Shape;8065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066" name="Google Shape;8066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67" name="Google Shape;8067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1b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068" name="Google Shape;8068;p85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069" name="Google Shape;8069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070" name="Google Shape;8070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71" name="Google Shape;8071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72" name="Google Shape;8072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73" name="Google Shape;8073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74" name="Google Shape;8074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75" name="Google Shape;8075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76" name="Google Shape;8076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077" name="Google Shape;8077;p85"/>
                    <p:cNvCxnSpPr>
                      <a:endCxn id="8072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078" name="Google Shape;8078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079" name="Google Shape;8079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080" name="Google Shape;8080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81" name="Google Shape;8081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1d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082" name="Google Shape;8082;p85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083" name="Google Shape;8083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084" name="Google Shape;8084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85" name="Google Shape;8085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86" name="Google Shape;8086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87" name="Google Shape;8087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88" name="Google Shape;8088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89" name="Google Shape;8089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90" name="Google Shape;8090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091" name="Google Shape;8091;p85"/>
                    <p:cNvCxnSpPr>
                      <a:endCxn id="8086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092" name="Google Shape;8092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093" name="Google Shape;8093;p85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8094" name="Google Shape;8094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95" name="Google Shape;8095;p85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1c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096" name="Google Shape;8096;p85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097" name="Google Shape;8097;p85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098" name="Google Shape;8098;p85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099" name="Google Shape;8099;p8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100" name="Google Shape;8100;p85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101" name="Google Shape;8101;p8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102" name="Google Shape;8102;p8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103" name="Google Shape;8103;p8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104" name="Google Shape;8104;p8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105" name="Google Shape;8105;p85"/>
                    <p:cNvCxnSpPr>
                      <a:endCxn id="8100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106" name="Google Shape;8106;p8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107" name="Google Shape;8107;p8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108" name="Google Shape;8108;p8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109" name="Google Shape;8109;p8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1a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8110" name="Google Shape;8110;p85"/>
                <p:cNvCxnSpPr>
                  <a:stCxn id="8056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11" name="Google Shape;8111;p85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12" name="Google Shape;8112;p85"/>
                <p:cNvCxnSpPr/>
                <p:nvPr/>
              </p:nvCxnSpPr>
              <p:spPr>
                <a:xfrm flipH="1">
                  <a:off x="2196042" y="3783542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13" name="Google Shape;8113;p85"/>
                <p:cNvCxnSpPr/>
                <p:nvPr/>
              </p:nvCxnSpPr>
              <p:spPr>
                <a:xfrm flipH="1">
                  <a:off x="1287553" y="3166946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8114" name="Google Shape;8114;p85"/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AS 1</a:t>
              </a:r>
              <a:endParaRPr/>
            </a:p>
          </p:txBody>
        </p:sp>
        <p:cxnSp>
          <p:nvCxnSpPr>
            <p:cNvPr id="8115" name="Google Shape;8115;p85"/>
            <p:cNvCxnSpPr>
              <a:stCxn id="7979" idx="1"/>
            </p:cNvCxnSpPr>
            <p:nvPr/>
          </p:nvCxnSpPr>
          <p:spPr>
            <a:xfrm rot="10800000">
              <a:off x="3848240" y="5024779"/>
              <a:ext cx="1030800" cy="699000"/>
            </a:xfrm>
            <a:prstGeom prst="straightConnector1">
              <a:avLst/>
            </a:prstGeom>
            <a:solidFill>
              <a:srgbClr val="00CC99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16" name="Google Shape;8116;p85"/>
          <p:cNvGrpSpPr/>
          <p:nvPr/>
        </p:nvGrpSpPr>
        <p:grpSpPr>
          <a:xfrm>
            <a:off x="10343349" y="5542542"/>
            <a:ext cx="1701734" cy="616172"/>
            <a:chOff x="6935906" y="5482318"/>
            <a:chExt cx="1701734" cy="616172"/>
          </a:xfrm>
        </p:grpSpPr>
        <p:grpSp>
          <p:nvGrpSpPr>
            <p:cNvPr id="8117" name="Google Shape;8117;p85"/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8118" name="Google Shape;8118;p85"/>
              <p:cNvSpPr/>
              <p:nvPr/>
            </p:nvSpPr>
            <p:spPr>
              <a:xfrm>
                <a:off x="6808463" y="5108795"/>
                <a:ext cx="1701734" cy="616172"/>
              </a:xfrm>
              <a:custGeom>
                <a:rect b="b" l="l" r="r" t="t"/>
                <a:pathLst>
                  <a:path extrusionOk="0" h="11127" w="11293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19" name="Google Shape;8119;p85"/>
              <p:cNvGrpSpPr/>
              <p:nvPr/>
            </p:nvGrpSpPr>
            <p:grpSpPr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8120" name="Google Shape;8120;p85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121" name="Google Shape;8121;p85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122" name="Google Shape;8122;p85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123" name="Google Shape;8123;p85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124" name="Google Shape;8124;p85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125" name="Google Shape;8125;p85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126" name="Google Shape;8126;p85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8127" name="Google Shape;8127;p85"/>
                <p:cNvCxnSpPr>
                  <a:endCxn id="8122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8128" name="Google Shape;8128;p85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8129" name="Google Shape;8129;p85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8130" name="Google Shape;8130;p85"/>
                <p:cNvSpPr/>
                <p:nvPr/>
              </p:nvSpPr>
              <p:spPr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131" name="Google Shape;8131;p85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X</a:t>
                  </a:r>
                  <a:endParaRPr/>
                </a:p>
              </p:txBody>
            </p:sp>
          </p:grpSp>
        </p:grpSp>
        <p:cxnSp>
          <p:nvCxnSpPr>
            <p:cNvPr id="8132" name="Google Shape;8132;p85"/>
            <p:cNvCxnSpPr/>
            <p:nvPr/>
          </p:nvCxnSpPr>
          <p:spPr>
            <a:xfrm flipH="1">
              <a:off x="7158742" y="5764030"/>
              <a:ext cx="870024" cy="9999"/>
            </a:xfrm>
            <a:prstGeom prst="straightConnector1">
              <a:avLst/>
            </a:prstGeom>
            <a:solidFill>
              <a:srgbClr val="00CC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33" name="Google Shape;8133;p85"/>
          <p:cNvGrpSpPr/>
          <p:nvPr/>
        </p:nvGrpSpPr>
        <p:grpSpPr>
          <a:xfrm>
            <a:off x="7225656" y="5005474"/>
            <a:ext cx="2482393" cy="1088259"/>
            <a:chOff x="2281" y="2317"/>
            <a:chExt cx="1564" cy="686"/>
          </a:xfrm>
        </p:grpSpPr>
        <p:sp>
          <p:nvSpPr>
            <p:cNvPr id="8134" name="Google Shape;8134;p85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5" name="Google Shape;8135;p85"/>
            <p:cNvSpPr txBox="1"/>
            <p:nvPr/>
          </p:nvSpPr>
          <p:spPr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BGP advertisement: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600"/>
                <a:buFont typeface="Arial"/>
                <a:buNone/>
              </a:pPr>
              <a:r>
                <a:rPr b="0" lang="en-US" sz="1600" u="none" cap="none" strike="noStrike">
                  <a:solidFill>
                    <a:srgbClr val="0000A8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/>
            </a:p>
          </p:txBody>
        </p:sp>
      </p:grpSp>
      <p:cxnSp>
        <p:nvCxnSpPr>
          <p:cNvPr id="8136" name="Google Shape;8136;p85"/>
          <p:cNvCxnSpPr>
            <a:stCxn id="7956" idx="5"/>
            <a:endCxn id="8043" idx="1"/>
          </p:cNvCxnSpPr>
          <p:nvPr/>
        </p:nvCxnSpPr>
        <p:spPr>
          <a:xfrm flipH="1" rot="10800000">
            <a:off x="6957825" y="4543451"/>
            <a:ext cx="1398900" cy="1062900"/>
          </a:xfrm>
          <a:prstGeom prst="straightConnector1">
            <a:avLst/>
          </a:prstGeom>
          <a:solidFill>
            <a:srgbClr val="00CC9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1" name="Shape 8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2" name="Google Shape;8142;p86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protocol messages</a:t>
            </a:r>
            <a:endParaRPr/>
          </a:p>
        </p:txBody>
      </p:sp>
      <p:sp>
        <p:nvSpPr>
          <p:cNvPr id="8143" name="Google Shape;8143;p86"/>
          <p:cNvSpPr txBox="1"/>
          <p:nvPr/>
        </p:nvSpPr>
        <p:spPr>
          <a:xfrm>
            <a:off x="829980" y="1409874"/>
            <a:ext cx="10957012" cy="50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0513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messages exchanged between peers over TCP connection</a:t>
            </a:r>
            <a:endParaRPr/>
          </a:p>
          <a:p>
            <a:pPr indent="-290513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messages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[RFC 4371]: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513" lvl="1" marL="6953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OPEN: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opens TCP connection to remote BGP peer and authenticates sending BGP peer</a:t>
            </a:r>
            <a:endParaRPr/>
          </a:p>
          <a:p>
            <a:pPr indent="-290513" lvl="1" marL="6953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UPDATE: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advertises new path (or withdraws old)</a:t>
            </a:r>
            <a:endParaRPr/>
          </a:p>
          <a:p>
            <a:pPr indent="-290513" lvl="1" marL="6953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KEEPALIVE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keeps connection alive in absence of UPDATES; also ACKs OPEN request</a:t>
            </a:r>
            <a:endParaRPr/>
          </a:p>
          <a:p>
            <a:pPr indent="-290513" lvl="1" marL="6953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reports errors in previous msg; also used to close connection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7" name="Shape 8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8" name="Google Shape;8148;p87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Path attributes and BGP routes</a:t>
            </a:r>
            <a:endParaRPr/>
          </a:p>
        </p:txBody>
      </p:sp>
      <p:sp>
        <p:nvSpPr>
          <p:cNvPr id="8149" name="Google Shape;8149;p8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50" name="Google Shape;8150;p87"/>
          <p:cNvSpPr txBox="1"/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0513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BGP advertised route:  prefix + attributes </a:t>
            </a:r>
            <a:endParaRPr/>
          </a:p>
          <a:p>
            <a:pPr indent="-290513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prefix: destination being advertised</a:t>
            </a:r>
            <a:endParaRPr/>
          </a:p>
          <a:p>
            <a:pPr indent="-290513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important attributes:</a:t>
            </a:r>
            <a:endParaRPr/>
          </a:p>
          <a:p>
            <a:pPr indent="-211137" lvl="1" marL="920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AS-PATH: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ASes through which prefix advertisement has passed</a:t>
            </a:r>
            <a:endParaRPr/>
          </a:p>
          <a:p>
            <a:pPr indent="-211137" lvl="1" marL="920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NEXT-HO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specific internal-AS router to next-hop AS</a:t>
            </a:r>
            <a:endParaRPr/>
          </a:p>
          <a:p>
            <a:pPr indent="-285750" lvl="0" marL="3476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policy-based routing: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 receiving route advertisement uses </a:t>
            </a:r>
            <a:r>
              <a:rPr b="0" i="1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import policy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accept/decline path (e.g., never route through AS Y).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policy also determines whether to </a:t>
            </a:r>
            <a:r>
              <a:rPr b="0" i="1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advertise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other other neighboring ASes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4" name="Shape 8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5" name="Google Shape;8155;p88"/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8156" name="Google Shape;8156;p88"/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8157" name="Google Shape;8157;p88"/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8158" name="Google Shape;8158;p88"/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8159" name="Google Shape;8159;p88"/>
                  <p:cNvSpPr/>
                  <p:nvPr/>
                </p:nvSpPr>
                <p:spPr>
                  <a:xfrm>
                    <a:off x="-2170772" y="2784954"/>
                    <a:ext cx="2712783" cy="1853712"/>
                  </a:xfrm>
                  <a:custGeom>
                    <a:rect b="b" l="l" r="r" t="t"/>
                    <a:pathLst>
                      <a:path extrusionOk="0" h="10795" w="1000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160" name="Google Shape;8160;p88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8161" name="Google Shape;8161;p88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162" name="Google Shape;8162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163" name="Google Shape;8163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64" name="Google Shape;8164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65" name="Google Shape;8165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66" name="Google Shape;8166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67" name="Google Shape;8167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68" name="Google Shape;8168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69" name="Google Shape;8169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170" name="Google Shape;8170;p88"/>
                        <p:cNvCxnSpPr>
                          <a:endCxn id="8165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171" name="Google Shape;8171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172" name="Google Shape;8172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173" name="Google Shape;8173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74" name="Google Shape;8174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2b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175" name="Google Shape;8175;p88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176" name="Google Shape;8176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177" name="Google Shape;8177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78" name="Google Shape;8178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79" name="Google Shape;8179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80" name="Google Shape;8180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81" name="Google Shape;8181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82" name="Google Shape;8182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83" name="Google Shape;8183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184" name="Google Shape;8184;p88"/>
                        <p:cNvCxnSpPr>
                          <a:endCxn id="817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185" name="Google Shape;8185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186" name="Google Shape;8186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187" name="Google Shape;8187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88" name="Google Shape;8188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2d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189" name="Google Shape;8189;p88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190" name="Google Shape;8190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191" name="Google Shape;8191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92" name="Google Shape;8192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93" name="Google Shape;8193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94" name="Google Shape;8194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95" name="Google Shape;8195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96" name="Google Shape;8196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197" name="Google Shape;8197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198" name="Google Shape;8198;p88"/>
                        <p:cNvCxnSpPr>
                          <a:endCxn id="819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199" name="Google Shape;8199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200" name="Google Shape;8200;p88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8201" name="Google Shape;8201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02" name="Google Shape;8202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2c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203" name="Google Shape;8203;p88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204" name="Google Shape;8204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205" name="Google Shape;8205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06" name="Google Shape;8206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07" name="Google Shape;8207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08" name="Google Shape;8208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09" name="Google Shape;8209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10" name="Google Shape;8210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11" name="Google Shape;8211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212" name="Google Shape;8212;p88"/>
                        <p:cNvCxnSpPr>
                          <a:endCxn id="820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213" name="Google Shape;8213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214" name="Google Shape;8214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215" name="Google Shape;8215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16" name="Google Shape;8216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2a</a:t>
                          </a:r>
                          <a:endParaRPr/>
                        </a:p>
                      </p:txBody>
                    </p:sp>
                  </p:grpSp>
                </p:grpSp>
                <p:cxnSp>
                  <p:nvCxnSpPr>
                    <p:cNvPr id="8217" name="Google Shape;8217;p88"/>
                    <p:cNvCxnSpPr>
                      <a:stCxn id="8163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18" name="Google Shape;8218;p88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19" name="Google Shape;8219;p88"/>
                    <p:cNvCxnSpPr/>
                    <p:nvPr/>
                  </p:nvCxnSpPr>
                  <p:spPr>
                    <a:xfrm flipH="1">
                      <a:off x="2196042" y="3783542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8220" name="Google Shape;8220;p88"/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9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 2</a:t>
                  </a:r>
                  <a:endParaRPr/>
                </a:p>
              </p:txBody>
            </p:sp>
          </p:grpSp>
          <p:grpSp>
            <p:nvGrpSpPr>
              <p:cNvPr id="8221" name="Google Shape;8221;p88"/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8222" name="Google Shape;8222;p88"/>
                <p:cNvSpPr/>
                <p:nvPr/>
              </p:nvSpPr>
              <p:spPr>
                <a:xfrm>
                  <a:off x="8100574" y="3694542"/>
                  <a:ext cx="2575521" cy="1672516"/>
                </a:xfrm>
                <a:custGeom>
                  <a:rect b="b" l="l" r="r" t="t"/>
                  <a:pathLst>
                    <a:path extrusionOk="0" h="10795" w="10000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223" name="Google Shape;8223;p88"/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8224" name="Google Shape;8224;p88"/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8225" name="Google Shape;8225;p88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226" name="Google Shape;8226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227" name="Google Shape;8227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28" name="Google Shape;8228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29" name="Google Shape;8229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30" name="Google Shape;8230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31" name="Google Shape;8231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32" name="Google Shape;8232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33" name="Google Shape;8233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234" name="Google Shape;8234;p88"/>
                        <p:cNvCxnSpPr>
                          <a:endCxn id="822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235" name="Google Shape;8235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236" name="Google Shape;8236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237" name="Google Shape;8237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38" name="Google Shape;8238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3b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239" name="Google Shape;8239;p88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240" name="Google Shape;8240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241" name="Google Shape;8241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42" name="Google Shape;8242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43" name="Google Shape;8243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44" name="Google Shape;8244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45" name="Google Shape;8245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46" name="Google Shape;8246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47" name="Google Shape;8247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248" name="Google Shape;8248;p88"/>
                        <p:cNvCxnSpPr>
                          <a:endCxn id="824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249" name="Google Shape;8249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250" name="Google Shape;8250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251" name="Google Shape;8251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52" name="Google Shape;8252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3d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253" name="Google Shape;8253;p88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254" name="Google Shape;8254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255" name="Google Shape;8255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56" name="Google Shape;8256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57" name="Google Shape;8257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58" name="Google Shape;8258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59" name="Google Shape;8259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60" name="Google Shape;8260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61" name="Google Shape;8261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262" name="Google Shape;8262;p88"/>
                        <p:cNvCxnSpPr>
                          <a:endCxn id="825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263" name="Google Shape;8263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264" name="Google Shape;8264;p88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8265" name="Google Shape;8265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66" name="Google Shape;8266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3c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267" name="Google Shape;8267;p88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268" name="Google Shape;8268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269" name="Google Shape;8269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70" name="Google Shape;8270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71" name="Google Shape;8271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72" name="Google Shape;8272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73" name="Google Shape;8273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74" name="Google Shape;8274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75" name="Google Shape;8275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276" name="Google Shape;8276;p88"/>
                        <p:cNvCxnSpPr>
                          <a:endCxn id="8271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277" name="Google Shape;8277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278" name="Google Shape;8278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279" name="Google Shape;8279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80" name="Google Shape;8280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3a</a:t>
                          </a:r>
                          <a:endParaRPr/>
                        </a:p>
                      </p:txBody>
                    </p:sp>
                  </p:grpSp>
                </p:grpSp>
                <p:cxnSp>
                  <p:nvCxnSpPr>
                    <p:cNvPr id="8281" name="Google Shape;8281;p88"/>
                    <p:cNvCxnSpPr>
                      <a:stCxn id="8238" idx="2"/>
                      <a:endCxn id="8252" idx="0"/>
                    </p:cNvCxnSpPr>
                    <p:nvPr/>
                  </p:nvCxnSpPr>
                  <p:spPr>
                    <a:xfrm>
                      <a:off x="1991073" y="3242684"/>
                      <a:ext cx="4200" cy="8520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rgbClr val="000090"/>
                      </a:solidFill>
                      <a:prstDash val="dash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82" name="Google Shape;8282;p88"/>
                    <p:cNvCxnSpPr/>
                    <p:nvPr/>
                  </p:nvCxnSpPr>
                  <p:spPr>
                    <a:xfrm>
                      <a:off x="1407477" y="3648621"/>
                      <a:ext cx="1204913" cy="6353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83" name="Google Shape;8283;p88"/>
                    <p:cNvCxnSpPr>
                      <a:stCxn id="8227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84" name="Google Shape;8284;p88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85" name="Google Shape;8285;p88"/>
                    <p:cNvCxnSpPr/>
                    <p:nvPr/>
                  </p:nvCxnSpPr>
                  <p:spPr>
                    <a:xfrm flipH="1">
                      <a:off x="1287553" y="3166946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286" name="Google Shape;8286;p88"/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3</a:t>
                    </a:r>
                    <a:endParaRPr/>
                  </a:p>
                </p:txBody>
              </p:sp>
            </p:grpSp>
          </p:grpSp>
          <p:grpSp>
            <p:nvGrpSpPr>
              <p:cNvPr id="8287" name="Google Shape;8287;p88"/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8288" name="Google Shape;8288;p88"/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8289" name="Google Shape;8289;p88"/>
                  <p:cNvSpPr/>
                  <p:nvPr/>
                </p:nvSpPr>
                <p:spPr>
                  <a:xfrm>
                    <a:off x="-2170772" y="2784954"/>
                    <a:ext cx="2712783" cy="1853712"/>
                  </a:xfrm>
                  <a:custGeom>
                    <a:rect b="b" l="l" r="r" t="t"/>
                    <a:pathLst>
                      <a:path extrusionOk="0" h="10795" w="1000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290" name="Google Shape;8290;p88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8291" name="Google Shape;8291;p88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292" name="Google Shape;8292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293" name="Google Shape;8293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94" name="Google Shape;8294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95" name="Google Shape;8295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96" name="Google Shape;8296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97" name="Google Shape;8297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98" name="Google Shape;8298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299" name="Google Shape;8299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300" name="Google Shape;8300;p88"/>
                        <p:cNvCxnSpPr>
                          <a:endCxn id="8295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301" name="Google Shape;8301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302" name="Google Shape;8302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303" name="Google Shape;8303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04" name="Google Shape;8304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1b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305" name="Google Shape;8305;p88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306" name="Google Shape;8306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307" name="Google Shape;8307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08" name="Google Shape;8308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09" name="Google Shape;8309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10" name="Google Shape;8310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11" name="Google Shape;8311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12" name="Google Shape;8312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13" name="Google Shape;8313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314" name="Google Shape;8314;p88"/>
                        <p:cNvCxnSpPr>
                          <a:endCxn id="830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315" name="Google Shape;8315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316" name="Google Shape;8316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317" name="Google Shape;8317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18" name="Google Shape;8318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1d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319" name="Google Shape;8319;p88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320" name="Google Shape;8320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321" name="Google Shape;8321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22" name="Google Shape;8322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23" name="Google Shape;8323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24" name="Google Shape;8324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25" name="Google Shape;8325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26" name="Google Shape;8326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27" name="Google Shape;8327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328" name="Google Shape;8328;p88"/>
                        <p:cNvCxnSpPr>
                          <a:endCxn id="832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329" name="Google Shape;8329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330" name="Google Shape;8330;p88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8331" name="Google Shape;8331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32" name="Google Shape;8332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1c</a:t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8333" name="Google Shape;8333;p88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8334" name="Google Shape;8334;p88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8335" name="Google Shape;8335;p88"/>
                        <p:cNvSpPr/>
                        <p:nvPr/>
                      </p:nvSpPr>
                      <p:spPr>
                        <a:xfrm flipH="1" rot="10800000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36" name="Google Shape;8336;p88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37" name="Google Shape;8337;p88"/>
                        <p:cNvSpPr/>
                        <p:nvPr/>
                      </p:nvSpPr>
                      <p:spPr>
                        <a:xfrm flipH="1" rot="10800000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38" name="Google Shape;8338;p88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rect b="b" l="l" r="r" t="t"/>
                          <a:pathLst>
                            <a:path extrusionOk="0" h="1321259" w="307606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39" name="Google Shape;8339;p88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rect b="b" l="l" r="r" t="t"/>
                          <a:pathLst>
                            <a:path extrusionOk="0" h="932950" w="3723451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40" name="Google Shape;8340;p88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rect b="b" l="l" r="r" t="t"/>
                          <a:pathLst>
                            <a:path extrusionOk="0" h="809868" w="1366596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41" name="Google Shape;8341;p88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rect b="b" l="l" r="r" t="t"/>
                          <a:pathLst>
                            <a:path extrusionOk="0" h="791462" w="1348191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rotWithShape="0" dir="5400000" dist="2300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8342" name="Google Shape;8342;p88"/>
                        <p:cNvCxnSpPr>
                          <a:endCxn id="833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8343" name="Google Shape;8343;p88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  <a:effectLst>
                          <a:outerShdw blurRad="40005" rotWithShape="0" algn="tl" dir="5400000" dist="19939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8344" name="Google Shape;8344;p8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8345" name="Google Shape;8345;p88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8346" name="Google Shape;8346;p8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1a</a:t>
                          </a:r>
                          <a:endParaRPr/>
                        </a:p>
                      </p:txBody>
                    </p:sp>
                  </p:grpSp>
                </p:grpSp>
                <p:cxnSp>
                  <p:nvCxnSpPr>
                    <p:cNvPr id="8347" name="Google Shape;8347;p88"/>
                    <p:cNvCxnSpPr>
                      <a:stCxn id="8293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48" name="Google Shape;8348;p88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49" name="Google Shape;8349;p88"/>
                    <p:cNvCxnSpPr/>
                    <p:nvPr/>
                  </p:nvCxnSpPr>
                  <p:spPr>
                    <a:xfrm flipH="1">
                      <a:off x="2196042" y="3783542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50" name="Google Shape;8350;p88"/>
                    <p:cNvCxnSpPr/>
                    <p:nvPr/>
                  </p:nvCxnSpPr>
                  <p:spPr>
                    <a:xfrm flipH="1">
                      <a:off x="1287553" y="3166946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8351" name="Google Shape;8351;p88"/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9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 1</a:t>
                  </a:r>
                  <a:endParaRPr/>
                </a:p>
              </p:txBody>
            </p:sp>
            <p:cxnSp>
              <p:nvCxnSpPr>
                <p:cNvPr id="8352" name="Google Shape;8352;p88"/>
                <p:cNvCxnSpPr>
                  <a:stCxn id="8216" idx="1"/>
                </p:cNvCxnSpPr>
                <p:nvPr/>
              </p:nvCxnSpPr>
              <p:spPr>
                <a:xfrm rot="10800000">
                  <a:off x="3848240" y="5024779"/>
                  <a:ext cx="1030800" cy="6990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353" name="Google Shape;8353;p88"/>
              <p:cNvCxnSpPr>
                <a:stCxn id="8193" idx="5"/>
                <a:endCxn id="8280" idx="1"/>
              </p:cNvCxnSpPr>
              <p:nvPr/>
            </p:nvCxnSpPr>
            <p:spPr>
              <a:xfrm flipH="1" rot="10800000">
                <a:off x="6957825" y="4543451"/>
                <a:ext cx="1398900" cy="106290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354" name="Google Shape;8354;p88"/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8355" name="Google Shape;8355;p88"/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8356" name="Google Shape;8356;p88"/>
                <p:cNvSpPr/>
                <p:nvPr/>
              </p:nvSpPr>
              <p:spPr>
                <a:xfrm>
                  <a:off x="6808463" y="5108795"/>
                  <a:ext cx="1701734" cy="616172"/>
                </a:xfrm>
                <a:custGeom>
                  <a:rect b="b" l="l" r="r" t="t"/>
                  <a:pathLst>
                    <a:path extrusionOk="0" h="11127" w="11293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357" name="Google Shape;8357;p88"/>
                <p:cNvGrpSpPr/>
                <p:nvPr/>
              </p:nvGrpSpPr>
              <p:grpSpPr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8358" name="Google Shape;8358;p88"/>
                  <p:cNvSpPr/>
                  <p:nvPr/>
                </p:nvSpPr>
                <p:spPr>
                  <a:xfrm flipH="1" rot="10800000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8359" name="Google Shape;8359;p88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8360" name="Google Shape;8360;p88"/>
                  <p:cNvSpPr/>
                  <p:nvPr/>
                </p:nvSpPr>
                <p:spPr>
                  <a:xfrm flipH="1" rot="10800000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8361" name="Google Shape;8361;p88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8362" name="Google Shape;8362;p88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8363" name="Google Shape;8363;p88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8364" name="Google Shape;8364;p88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8365" name="Google Shape;8365;p88"/>
                  <p:cNvCxnSpPr>
                    <a:endCxn id="8360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8366" name="Google Shape;8366;p88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8367" name="Google Shape;8367;p88"/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8368" name="Google Shape;8368;p88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8369" name="Google Shape;8369;p88"/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X</a:t>
                    </a:r>
                    <a:endParaRPr/>
                  </a:p>
                </p:txBody>
              </p:sp>
            </p:grpSp>
          </p:grpSp>
          <p:cxnSp>
            <p:nvCxnSpPr>
              <p:cNvPr id="8370" name="Google Shape;8370;p88"/>
              <p:cNvCxnSpPr/>
              <p:nvPr/>
            </p:nvCxnSpPr>
            <p:spPr>
              <a:xfrm flipH="1">
                <a:off x="7158742" y="5764030"/>
                <a:ext cx="870024" cy="9999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371" name="Google Shape;8371;p88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</a:t>
            </a:r>
            <a:endParaRPr/>
          </a:p>
        </p:txBody>
      </p:sp>
      <p:sp>
        <p:nvSpPr>
          <p:cNvPr id="8372" name="Google Shape;8372;p8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73" name="Google Shape;8373;p88"/>
          <p:cNvSpPr txBox="1"/>
          <p:nvPr/>
        </p:nvSpPr>
        <p:spPr>
          <a:xfrm>
            <a:off x="825754" y="4751961"/>
            <a:ext cx="10673139" cy="84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2936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AS2 policy, AS2 router 2c accepts path AS3,X, propagates (via iBGP) to all AS2 routers</a:t>
            </a:r>
            <a:endParaRPr/>
          </a:p>
          <a:p>
            <a:pPr indent="-69850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74" name="Google Shape;8374;p88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8375" name="Google Shape;8375;p88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/>
            </a:p>
          </p:txBody>
        </p:sp>
        <p:sp>
          <p:nvSpPr>
            <p:cNvPr id="8376" name="Google Shape;8376;p88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77" name="Google Shape;8377;p88"/>
          <p:cNvSpPr txBox="1"/>
          <p:nvPr/>
        </p:nvSpPr>
        <p:spPr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AS2 router 2c receives path advertisement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eBGP) from AS3 router 3a</a:t>
            </a:r>
            <a:endParaRPr/>
          </a:p>
        </p:txBody>
      </p:sp>
      <p:sp>
        <p:nvSpPr>
          <p:cNvPr id="8378" name="Google Shape;8378;p88"/>
          <p:cNvSpPr txBox="1"/>
          <p:nvPr/>
        </p:nvSpPr>
        <p:spPr>
          <a:xfrm>
            <a:off x="837479" y="5525933"/>
            <a:ext cx="10511102" cy="510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AS2 policy,  AS2 router 2a advertises (via eBGP)  path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AS2, AS3, X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AS1 router 1c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79" name="Google Shape;8379;p88"/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8380" name="Google Shape;8380;p88"/>
            <p:cNvCxnSpPr/>
            <p:nvPr/>
          </p:nvCxnSpPr>
          <p:spPr>
            <a:xfrm rot="10800000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81" name="Google Shape;8381;p88"/>
            <p:cNvCxnSpPr/>
            <p:nvPr/>
          </p:nvCxnSpPr>
          <p:spPr>
            <a:xfrm rot="10800000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82" name="Google Shape;8382;p88"/>
            <p:cNvCxnSpPr/>
            <p:nvPr/>
          </p:nvCxnSpPr>
          <p:spPr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383" name="Google Shape;8383;p88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8384" name="Google Shape;8384;p88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5" name="Google Shape;8385;p88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9" name="Shape 8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0" name="Google Shape;8390;p8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91" name="Google Shape;8391;p89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8392" name="Google Shape;8392;p89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/>
            </a:p>
          </p:txBody>
        </p:sp>
        <p:sp>
          <p:nvSpPr>
            <p:cNvPr id="8393" name="Google Shape;8393;p89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94" name="Google Shape;8394;p89"/>
          <p:cNvSpPr txBox="1"/>
          <p:nvPr/>
        </p:nvSpPr>
        <p:spPr>
          <a:xfrm>
            <a:off x="1364685" y="4805597"/>
            <a:ext cx="8505825" cy="55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293688" marR="0" rtl="0" algn="l">
              <a:lnSpc>
                <a:spcPct val="89166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AS1 gateway router 1c learns path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AS2,AS3,X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2a</a:t>
            </a:r>
            <a:endParaRPr/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5" name="Google Shape;8395;p89"/>
          <p:cNvSpPr txBox="1"/>
          <p:nvPr/>
        </p:nvSpPr>
        <p:spPr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6428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 router may learn about </a:t>
            </a:r>
            <a:r>
              <a:rPr lang="en-US" sz="2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paths to destination:</a:t>
            </a:r>
            <a:endParaRPr/>
          </a:p>
        </p:txBody>
      </p:sp>
      <p:grpSp>
        <p:nvGrpSpPr>
          <p:cNvPr id="8396" name="Google Shape;8396;p89"/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8397" name="Google Shape;8397;p89"/>
            <p:cNvCxnSpPr/>
            <p:nvPr/>
          </p:nvCxnSpPr>
          <p:spPr>
            <a:xfrm rot="10800000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98" name="Google Shape;8398;p89"/>
            <p:cNvCxnSpPr/>
            <p:nvPr/>
          </p:nvCxnSpPr>
          <p:spPr>
            <a:xfrm rot="10800000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99" name="Google Shape;8399;p89"/>
            <p:cNvCxnSpPr/>
            <p:nvPr/>
          </p:nvCxnSpPr>
          <p:spPr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400" name="Google Shape;8400;p89"/>
          <p:cNvGrpSpPr/>
          <p:nvPr/>
        </p:nvGrpSpPr>
        <p:grpSpPr>
          <a:xfrm>
            <a:off x="3743662" y="1671430"/>
            <a:ext cx="941805" cy="615516"/>
            <a:chOff x="4482698" y="1658905"/>
            <a:chExt cx="941805" cy="615516"/>
          </a:xfrm>
        </p:grpSpPr>
        <p:sp>
          <p:nvSpPr>
            <p:cNvPr id="8401" name="Google Shape;8401;p89"/>
            <p:cNvSpPr/>
            <p:nvPr/>
          </p:nvSpPr>
          <p:spPr>
            <a:xfrm rot="-389120">
              <a:off x="4643012" y="1955688"/>
              <a:ext cx="768350" cy="276225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2" name="Google Shape;8402;p89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AS3,X</a:t>
              </a:r>
              <a:endParaRPr/>
            </a:p>
          </p:txBody>
        </p:sp>
      </p:grpSp>
      <p:sp>
        <p:nvSpPr>
          <p:cNvPr id="8403" name="Google Shape;8403;p89"/>
          <p:cNvSpPr txBox="1"/>
          <p:nvPr/>
        </p:nvSpPr>
        <p:spPr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89166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AS1 gateway router 1c learns path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3a</a:t>
            </a:r>
            <a:endParaRPr/>
          </a:p>
          <a:p>
            <a:pPr indent="-215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4" name="Google Shape;8404;p89"/>
          <p:cNvSpPr txBox="1"/>
          <p:nvPr/>
        </p:nvSpPr>
        <p:spPr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policy,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AS1 gateway router 1c chooses path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advertises path within AS1 via iBGP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05" name="Google Shape;8405;p89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8406" name="Google Shape;8406;p89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7" name="Google Shape;8407;p89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/>
            </a:p>
          </p:txBody>
        </p:sp>
      </p:grpSp>
      <p:grpSp>
        <p:nvGrpSpPr>
          <p:cNvPr id="8408" name="Google Shape;8408;p89"/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8409" name="Google Shape;8409;p89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8410" name="Google Shape;8410;p89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8411" name="Google Shape;8411;p89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412" name="Google Shape;8412;p89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413" name="Google Shape;8413;p89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414" name="Google Shape;8414;p89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415" name="Google Shape;8415;p89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416" name="Google Shape;8416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17" name="Google Shape;8417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18" name="Google Shape;8418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19" name="Google Shape;8419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20" name="Google Shape;8420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21" name="Google Shape;8421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22" name="Google Shape;8422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23" name="Google Shape;8423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424" name="Google Shape;8424;p89"/>
                          <p:cNvCxnSpPr>
                            <a:endCxn id="841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425" name="Google Shape;8425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426" name="Google Shape;8426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27" name="Google Shape;8427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28" name="Google Shape;8428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429" name="Google Shape;8429;p89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430" name="Google Shape;8430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31" name="Google Shape;8431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32" name="Google Shape;8432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33" name="Google Shape;8433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34" name="Google Shape;8434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35" name="Google Shape;8435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36" name="Google Shape;8436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37" name="Google Shape;8437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438" name="Google Shape;8438;p89"/>
                          <p:cNvCxnSpPr>
                            <a:endCxn id="843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439" name="Google Shape;8439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440" name="Google Shape;8440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41" name="Google Shape;8441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42" name="Google Shape;8442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443" name="Google Shape;8443;p89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444" name="Google Shape;8444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45" name="Google Shape;8445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46" name="Google Shape;8446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47" name="Google Shape;8447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48" name="Google Shape;8448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49" name="Google Shape;8449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50" name="Google Shape;8450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51" name="Google Shape;8451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452" name="Google Shape;8452;p89"/>
                          <p:cNvCxnSpPr>
                            <a:endCxn id="844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453" name="Google Shape;8453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454" name="Google Shape;8454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455" name="Google Shape;8455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56" name="Google Shape;8456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457" name="Google Shape;8457;p89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458" name="Google Shape;8458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59" name="Google Shape;8459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60" name="Google Shape;8460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61" name="Google Shape;8461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62" name="Google Shape;8462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63" name="Google Shape;8463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64" name="Google Shape;8464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65" name="Google Shape;8465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466" name="Google Shape;8466;p89"/>
                          <p:cNvCxnSpPr>
                            <a:endCxn id="846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467" name="Google Shape;8467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468" name="Google Shape;8468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69" name="Google Shape;8469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70" name="Google Shape;8470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8471" name="Google Shape;8471;p89"/>
                      <p:cNvCxnSpPr>
                        <a:stCxn id="8417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472" name="Google Shape;8472;p89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473" name="Google Shape;8473;p89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8474" name="Google Shape;8474;p89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/>
                  </a:p>
                </p:txBody>
              </p:sp>
            </p:grpSp>
            <p:grpSp>
              <p:nvGrpSpPr>
                <p:cNvPr id="8475" name="Google Shape;8475;p89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8476" name="Google Shape;8476;p89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rect b="b" l="l" r="r" t="t"/>
                    <a:pathLst>
                      <a:path extrusionOk="0" h="10795" w="1000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477" name="Google Shape;8477;p89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478" name="Google Shape;8478;p89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479" name="Google Shape;8479;p89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480" name="Google Shape;8480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81" name="Google Shape;8481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82" name="Google Shape;8482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83" name="Google Shape;8483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84" name="Google Shape;8484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85" name="Google Shape;8485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86" name="Google Shape;8486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87" name="Google Shape;8487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488" name="Google Shape;8488;p89"/>
                          <p:cNvCxnSpPr>
                            <a:endCxn id="848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489" name="Google Shape;8489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490" name="Google Shape;8490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91" name="Google Shape;8491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92" name="Google Shape;8492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493" name="Google Shape;8493;p89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494" name="Google Shape;8494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95" name="Google Shape;8495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96" name="Google Shape;8496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97" name="Google Shape;8497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98" name="Google Shape;8498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499" name="Google Shape;8499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00" name="Google Shape;8500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01" name="Google Shape;8501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502" name="Google Shape;8502;p89"/>
                          <p:cNvCxnSpPr>
                            <a:endCxn id="849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3" name="Google Shape;8503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04" name="Google Shape;8504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05" name="Google Shape;8505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06" name="Google Shape;8506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507" name="Google Shape;8507;p89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08" name="Google Shape;8508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09" name="Google Shape;8509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10" name="Google Shape;8510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11" name="Google Shape;8511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12" name="Google Shape;8512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13" name="Google Shape;8513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14" name="Google Shape;8514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15" name="Google Shape;8515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516" name="Google Shape;8516;p89"/>
                          <p:cNvCxnSpPr>
                            <a:endCxn id="851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17" name="Google Shape;8517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18" name="Google Shape;8518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519" name="Google Shape;8519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20" name="Google Shape;8520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521" name="Google Shape;8521;p89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22" name="Google Shape;8522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23" name="Google Shape;8523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24" name="Google Shape;8524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25" name="Google Shape;8525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26" name="Google Shape;8526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27" name="Google Shape;8527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28" name="Google Shape;8528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29" name="Google Shape;8529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530" name="Google Shape;8530;p89"/>
                          <p:cNvCxnSpPr>
                            <a:endCxn id="852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31" name="Google Shape;8531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32" name="Google Shape;8532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3" name="Google Shape;8533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34" name="Google Shape;8534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8535" name="Google Shape;8535;p89"/>
                      <p:cNvCxnSpPr>
                        <a:stCxn id="8492" idx="2"/>
                        <a:endCxn id="8506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rgbClr val="000090"/>
                        </a:solidFill>
                        <a:prstDash val="dash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536" name="Google Shape;8536;p89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537" name="Google Shape;8537;p89"/>
                      <p:cNvCxnSpPr>
                        <a:stCxn id="8481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538" name="Google Shape;8538;p89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539" name="Google Shape;8539;p89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8540" name="Google Shape;8540;p89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541" name="Google Shape;8541;p89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8542" name="Google Shape;8542;p89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8543" name="Google Shape;8543;p89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544" name="Google Shape;8544;p89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545" name="Google Shape;8545;p89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46" name="Google Shape;8546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47" name="Google Shape;8547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48" name="Google Shape;8548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49" name="Google Shape;8549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50" name="Google Shape;8550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51" name="Google Shape;8551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52" name="Google Shape;8552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53" name="Google Shape;8553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554" name="Google Shape;8554;p89"/>
                          <p:cNvCxnSpPr>
                            <a:endCxn id="854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55" name="Google Shape;8555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56" name="Google Shape;8556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57" name="Google Shape;8557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58" name="Google Shape;8558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559" name="Google Shape;8559;p89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60" name="Google Shape;8560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61" name="Google Shape;8561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62" name="Google Shape;8562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63" name="Google Shape;8563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64" name="Google Shape;8564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65" name="Google Shape;8565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66" name="Google Shape;8566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67" name="Google Shape;8567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568" name="Google Shape;8568;p89"/>
                          <p:cNvCxnSpPr>
                            <a:endCxn id="856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69" name="Google Shape;8569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70" name="Google Shape;8570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71" name="Google Shape;8571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72" name="Google Shape;8572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573" name="Google Shape;8573;p89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74" name="Google Shape;8574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75" name="Google Shape;8575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76" name="Google Shape;8576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77" name="Google Shape;8577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78" name="Google Shape;8578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79" name="Google Shape;8579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80" name="Google Shape;8580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81" name="Google Shape;8581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582" name="Google Shape;8582;p89"/>
                          <p:cNvCxnSpPr>
                            <a:endCxn id="857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83" name="Google Shape;8583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84" name="Google Shape;8584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585" name="Google Shape;8585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86" name="Google Shape;8586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587" name="Google Shape;8587;p89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88" name="Google Shape;8588;p89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89" name="Google Shape;8589;p89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90" name="Google Shape;8590;p89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91" name="Google Shape;8591;p89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92" name="Google Shape;8592;p89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93" name="Google Shape;8593;p89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94" name="Google Shape;8594;p89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595" name="Google Shape;8595;p89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596" name="Google Shape;8596;p89"/>
                          <p:cNvCxnSpPr>
                            <a:endCxn id="859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97" name="Google Shape;8597;p89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98" name="Google Shape;8598;p8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99" name="Google Shape;8599;p89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00" name="Google Shape;8600;p8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8601" name="Google Shape;8601;p89"/>
                      <p:cNvCxnSpPr>
                        <a:stCxn id="8547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602" name="Google Shape;8602;p89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603" name="Google Shape;8603;p89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604" name="Google Shape;8604;p89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8605" name="Google Shape;8605;p89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/>
                  </a:p>
                </p:txBody>
              </p:sp>
              <p:cxnSp>
                <p:nvCxnSpPr>
                  <p:cNvPr id="8606" name="Google Shape;8606;p89"/>
                  <p:cNvCxnSpPr>
                    <a:stCxn id="8470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607" name="Google Shape;8607;p89"/>
                <p:cNvCxnSpPr>
                  <a:stCxn id="8447" idx="5"/>
                  <a:endCxn id="8534" idx="1"/>
                </p:cNvCxnSpPr>
                <p:nvPr/>
              </p:nvCxnSpPr>
              <p:spPr>
                <a:xfrm flipH="1" rot="10800000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608" name="Google Shape;8608;p89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8609" name="Google Shape;8609;p89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8610" name="Google Shape;8610;p89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rect b="b" l="l" r="r" t="t"/>
                    <a:pathLst>
                      <a:path extrusionOk="0" h="11127" w="11293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611" name="Google Shape;8611;p89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8612" name="Google Shape;8612;p89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613" name="Google Shape;8613;p89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614" name="Google Shape;8614;p89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615" name="Google Shape;8615;p89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616" name="Google Shape;8616;p89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617" name="Google Shape;8617;p89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618" name="Google Shape;8618;p89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619" name="Google Shape;8619;p89"/>
                    <p:cNvCxnSpPr>
                      <a:endCxn id="8614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620" name="Google Shape;8620;p89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621" name="Google Shape;8621;p89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8622" name="Google Shape;8622;p89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623" name="Google Shape;8623;p89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8624" name="Google Shape;8624;p89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625" name="Google Shape;8625;p89"/>
            <p:cNvCxnSpPr/>
            <p:nvPr/>
          </p:nvCxnSpPr>
          <p:spPr>
            <a:xfrm flipH="1" rot="10800000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26" name="Google Shape;8626;p89"/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8627" name="Google Shape;8627;p89"/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8628" name="Google Shape;8628;p89"/>
              <p:cNvCxnSpPr/>
              <p:nvPr/>
            </p:nvCxnSpPr>
            <p:spPr>
              <a:xfrm rot="10800000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629" name="Google Shape;8629;p89"/>
              <p:cNvCxnSpPr/>
              <p:nvPr/>
            </p:nvCxnSpPr>
            <p:spPr>
              <a:xfrm rot="10800000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630" name="Google Shape;8630;p89"/>
              <p:cNvCxnSpPr/>
              <p:nvPr/>
            </p:nvCxnSpPr>
            <p:spPr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8631" name="Google Shape;8631;p89"/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/>
            </a:p>
          </p:txBody>
        </p:sp>
        <p:sp>
          <p:nvSpPr>
            <p:cNvPr id="8632" name="Google Shape;8632;p89"/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/>
            </a:p>
          </p:txBody>
        </p:sp>
        <p:sp>
          <p:nvSpPr>
            <p:cNvPr id="8633" name="Google Shape;8633;p89"/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/>
            </a:p>
          </p:txBody>
        </p:sp>
      </p:grpSp>
      <p:sp>
        <p:nvSpPr>
          <p:cNvPr id="8634" name="Google Shape;8634;p89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advertisement: multiple paths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9" name="Shape 8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0" name="Google Shape;8640;p90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8641" name="Google Shape;8641;p90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8642" name="Google Shape;8642;p90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8643" name="Google Shape;8643;p90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4" name="Google Shape;8644;p90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45" name="Google Shape;8645;p90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646" name="Google Shape;8646;p90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47" name="Google Shape;8647;p90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648" name="Google Shape;8648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649" name="Google Shape;8649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50" name="Google Shape;8650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51" name="Google Shape;8651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52" name="Google Shape;8652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53" name="Google Shape;8653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54" name="Google Shape;8654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55" name="Google Shape;8655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656" name="Google Shape;8656;p90"/>
                          <p:cNvCxnSpPr>
                            <a:endCxn id="865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57" name="Google Shape;8657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658" name="Google Shape;8658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659" name="Google Shape;8659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60" name="Google Shape;8660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661" name="Google Shape;8661;p90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662" name="Google Shape;8662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663" name="Google Shape;8663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64" name="Google Shape;8664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65" name="Google Shape;8665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66" name="Google Shape;8666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67" name="Google Shape;8667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68" name="Google Shape;8668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69" name="Google Shape;8669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670" name="Google Shape;8670;p90"/>
                          <p:cNvCxnSpPr>
                            <a:endCxn id="866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71" name="Google Shape;8671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672" name="Google Shape;8672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673" name="Google Shape;8673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74" name="Google Shape;8674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675" name="Google Shape;8675;p90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676" name="Google Shape;8676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677" name="Google Shape;8677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78" name="Google Shape;8678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79" name="Google Shape;8679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80" name="Google Shape;8680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81" name="Google Shape;8681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82" name="Google Shape;8682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83" name="Google Shape;8683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684" name="Google Shape;8684;p90"/>
                          <p:cNvCxnSpPr>
                            <a:endCxn id="867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85" name="Google Shape;8685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686" name="Google Shape;8686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687" name="Google Shape;8687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88" name="Google Shape;8688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689" name="Google Shape;8689;p90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690" name="Google Shape;8690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691" name="Google Shape;8691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92" name="Google Shape;8692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93" name="Google Shape;8693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94" name="Google Shape;8694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95" name="Google Shape;8695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96" name="Google Shape;8696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697" name="Google Shape;8697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698" name="Google Shape;8698;p90"/>
                          <p:cNvCxnSpPr>
                            <a:endCxn id="869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99" name="Google Shape;8699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00" name="Google Shape;8700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01" name="Google Shape;8701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02" name="Google Shape;8702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8703" name="Google Shape;8703;p90"/>
                      <p:cNvCxnSpPr>
                        <a:stCxn id="8649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704" name="Google Shape;8704;p90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705" name="Google Shape;8705;p90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8706" name="Google Shape;8706;p90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90"/>
                      </a:buClr>
                      <a:buSzPts val="2000"/>
                      <a:buFont typeface="Arial"/>
                      <a:buNone/>
                    </a:pPr>
                    <a:r>
                      <a:rPr b="0" i="0" lang="en-US" sz="2000" u="none" cap="none" strike="noStrike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/>
                  </a:p>
                </p:txBody>
              </p:sp>
            </p:grpSp>
            <p:grpSp>
              <p:nvGrpSpPr>
                <p:cNvPr id="8707" name="Google Shape;8707;p90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8708" name="Google Shape;8708;p90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rect b="b" l="l" r="r" t="t"/>
                    <a:pathLst>
                      <a:path extrusionOk="0" h="10795" w="1000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709" name="Google Shape;8709;p90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710" name="Google Shape;8710;p90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711" name="Google Shape;8711;p90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12" name="Google Shape;8712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13" name="Google Shape;8713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14" name="Google Shape;8714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15" name="Google Shape;8715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16" name="Google Shape;8716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17" name="Google Shape;8717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18" name="Google Shape;8718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19" name="Google Shape;8719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720" name="Google Shape;8720;p90"/>
                          <p:cNvCxnSpPr>
                            <a:endCxn id="871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721" name="Google Shape;8721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22" name="Google Shape;8722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23" name="Google Shape;8723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24" name="Google Shape;8724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725" name="Google Shape;8725;p90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26" name="Google Shape;8726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27" name="Google Shape;8727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28" name="Google Shape;8728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29" name="Google Shape;8729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30" name="Google Shape;8730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31" name="Google Shape;8731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32" name="Google Shape;8732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33" name="Google Shape;8733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734" name="Google Shape;8734;p90"/>
                          <p:cNvCxnSpPr>
                            <a:endCxn id="872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735" name="Google Shape;8735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36" name="Google Shape;8736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37" name="Google Shape;8737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38" name="Google Shape;8738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739" name="Google Shape;8739;p90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40" name="Google Shape;8740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41" name="Google Shape;8741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42" name="Google Shape;8742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43" name="Google Shape;8743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44" name="Google Shape;8744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45" name="Google Shape;8745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46" name="Google Shape;8746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47" name="Google Shape;8747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748" name="Google Shape;8748;p90"/>
                          <p:cNvCxnSpPr>
                            <a:endCxn id="874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749" name="Google Shape;8749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50" name="Google Shape;8750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751" name="Google Shape;8751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52" name="Google Shape;8752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753" name="Google Shape;8753;p90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4" name="Google Shape;8754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55" name="Google Shape;8755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56" name="Google Shape;8756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57" name="Google Shape;8757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58" name="Google Shape;8758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59" name="Google Shape;8759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60" name="Google Shape;8760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61" name="Google Shape;8761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762" name="Google Shape;8762;p90"/>
                          <p:cNvCxnSpPr>
                            <a:endCxn id="875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763" name="Google Shape;8763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4" name="Google Shape;8764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65" name="Google Shape;8765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66" name="Google Shape;8766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8767" name="Google Shape;8767;p90"/>
                      <p:cNvCxnSpPr>
                        <a:stCxn id="8724" idx="2"/>
                        <a:endCxn id="8738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rgbClr val="000090"/>
                        </a:solidFill>
                        <a:prstDash val="dash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768" name="Google Shape;8768;p90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769" name="Google Shape;8769;p90"/>
                      <p:cNvCxnSpPr>
                        <a:stCxn id="8713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770" name="Google Shape;8770;p90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771" name="Google Shape;8771;p90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8772" name="Google Shape;8772;p90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8773" name="Google Shape;8773;p90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8774" name="Google Shape;8774;p90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8775" name="Google Shape;8775;p90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776" name="Google Shape;8776;p90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777" name="Google Shape;8777;p90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78" name="Google Shape;8778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79" name="Google Shape;8779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80" name="Google Shape;8780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81" name="Google Shape;8781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82" name="Google Shape;8782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83" name="Google Shape;8783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84" name="Google Shape;8784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85" name="Google Shape;8785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786" name="Google Shape;8786;p90"/>
                          <p:cNvCxnSpPr>
                            <a:endCxn id="878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787" name="Google Shape;8787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88" name="Google Shape;8788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89" name="Google Shape;8789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90" name="Google Shape;8790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791" name="Google Shape;8791;p90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92" name="Google Shape;8792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3" name="Google Shape;8793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94" name="Google Shape;8794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95" name="Google Shape;8795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96" name="Google Shape;8796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97" name="Google Shape;8797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98" name="Google Shape;8798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799" name="Google Shape;8799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800" name="Google Shape;8800;p90"/>
                          <p:cNvCxnSpPr>
                            <a:endCxn id="879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01" name="Google Shape;8801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02" name="Google Shape;8802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803" name="Google Shape;8803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04" name="Google Shape;8804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805" name="Google Shape;8805;p90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06" name="Google Shape;8806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807" name="Google Shape;8807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08" name="Google Shape;8808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09" name="Google Shape;8809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10" name="Google Shape;8810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11" name="Google Shape;8811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12" name="Google Shape;8812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13" name="Google Shape;8813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814" name="Google Shape;8814;p90"/>
                          <p:cNvCxnSpPr>
                            <a:endCxn id="880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15" name="Google Shape;8815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16" name="Google Shape;8816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817" name="Google Shape;8817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18" name="Google Shape;8818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819" name="Google Shape;8819;p90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20" name="Google Shape;8820;p90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821" name="Google Shape;8821;p90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22" name="Google Shape;8822;p90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23" name="Google Shape;8823;p90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24" name="Google Shape;8824;p90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25" name="Google Shape;8825;p90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26" name="Google Shape;8826;p90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27" name="Google Shape;8827;p90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828" name="Google Shape;8828;p90"/>
                          <p:cNvCxnSpPr>
                            <a:endCxn id="882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29" name="Google Shape;8829;p90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30" name="Google Shape;8830;p9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831" name="Google Shape;8831;p90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832" name="Google Shape;8832;p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8833" name="Google Shape;8833;p90"/>
                      <p:cNvCxnSpPr>
                        <a:stCxn id="8779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834" name="Google Shape;8834;p90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835" name="Google Shape;8835;p90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836" name="Google Shape;8836;p90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8837" name="Google Shape;8837;p90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90"/>
                      </a:buClr>
                      <a:buSzPts val="2000"/>
                      <a:buFont typeface="Arial"/>
                      <a:buNone/>
                    </a:pPr>
                    <a:r>
                      <a:rPr b="0" i="0" lang="en-US" sz="2000" u="none" cap="none" strike="noStrike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/>
                  </a:p>
                </p:txBody>
              </p:sp>
              <p:cxnSp>
                <p:nvCxnSpPr>
                  <p:cNvPr id="8838" name="Google Shape;8838;p90"/>
                  <p:cNvCxnSpPr>
                    <a:stCxn id="8702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839" name="Google Shape;8839;p90"/>
                <p:cNvCxnSpPr>
                  <a:stCxn id="8679" idx="5"/>
                  <a:endCxn id="8766" idx="1"/>
                </p:cNvCxnSpPr>
                <p:nvPr/>
              </p:nvCxnSpPr>
              <p:spPr>
                <a:xfrm flipH="1" rot="10800000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840" name="Google Shape;8840;p90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8841" name="Google Shape;8841;p90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8842" name="Google Shape;8842;p90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rect b="b" l="l" r="r" t="t"/>
                    <a:pathLst>
                      <a:path extrusionOk="0" h="11127" w="11293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843" name="Google Shape;8843;p90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8844" name="Google Shape;8844;p90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845" name="Google Shape;8845;p90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846" name="Google Shape;8846;p90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847" name="Google Shape;8847;p90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848" name="Google Shape;8848;p90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849" name="Google Shape;8849;p90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850" name="Google Shape;8850;p90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8851" name="Google Shape;8851;p90"/>
                    <p:cNvCxnSpPr>
                      <a:endCxn id="8846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8852" name="Google Shape;8852;p90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8853" name="Google Shape;8853;p90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8854" name="Google Shape;8854;p90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8855" name="Google Shape;8855;p90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8856" name="Google Shape;8856;p90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857" name="Google Shape;8857;p90"/>
            <p:cNvCxnSpPr/>
            <p:nvPr/>
          </p:nvCxnSpPr>
          <p:spPr>
            <a:xfrm flipH="1" rot="10800000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858" name="Google Shape;8858;p90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BGP: populating forwarding tables </a:t>
            </a:r>
            <a:endParaRPr/>
          </a:p>
        </p:txBody>
      </p:sp>
      <p:grpSp>
        <p:nvGrpSpPr>
          <p:cNvPr id="8859" name="Google Shape;8859;p90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8860" name="Google Shape;8860;p90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/>
            </a:p>
          </p:txBody>
        </p:sp>
        <p:sp>
          <p:nvSpPr>
            <p:cNvPr id="8861" name="Google Shape;8861;p90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2" name="Google Shape;8862;p90"/>
          <p:cNvGrpSpPr/>
          <p:nvPr/>
        </p:nvGrpSpPr>
        <p:grpSpPr>
          <a:xfrm>
            <a:off x="3743662" y="1671430"/>
            <a:ext cx="941805" cy="615516"/>
            <a:chOff x="4482698" y="1658905"/>
            <a:chExt cx="941805" cy="615516"/>
          </a:xfrm>
        </p:grpSpPr>
        <p:sp>
          <p:nvSpPr>
            <p:cNvPr id="8863" name="Google Shape;8863;p90"/>
            <p:cNvSpPr/>
            <p:nvPr/>
          </p:nvSpPr>
          <p:spPr>
            <a:xfrm rot="-389120">
              <a:off x="4643012" y="1955688"/>
              <a:ext cx="768350" cy="276225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4" name="Google Shape;8864;p90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AS3,X</a:t>
              </a:r>
              <a:endParaRPr/>
            </a:p>
          </p:txBody>
        </p:sp>
      </p:grpSp>
      <p:grpSp>
        <p:nvGrpSpPr>
          <p:cNvPr id="8865" name="Google Shape;8865;p90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8866" name="Google Shape;8866;p90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7" name="Google Shape;8867;p90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/>
            </a:p>
          </p:txBody>
        </p:sp>
      </p:grpSp>
      <p:sp>
        <p:nvSpPr>
          <p:cNvPr id="8868" name="Google Shape;8868;p90"/>
          <p:cNvSpPr txBox="1"/>
          <p:nvPr/>
        </p:nvSpPr>
        <p:spPr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 1a, 1b, 1d learn via iBGP from 1c: “path to X goes through 1c”</a:t>
            </a:r>
            <a:endParaRPr/>
          </a:p>
        </p:txBody>
      </p:sp>
      <p:sp>
        <p:nvSpPr>
          <p:cNvPr id="8869" name="Google Shape;8869;p90"/>
          <p:cNvSpPr txBox="1"/>
          <p:nvPr/>
        </p:nvSpPr>
        <p:spPr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OSPF intra-domain routing: to get to 1c, use  interface 1</a:t>
            </a:r>
            <a:endParaRPr/>
          </a:p>
        </p:txBody>
      </p:sp>
      <p:grpSp>
        <p:nvGrpSpPr>
          <p:cNvPr id="8870" name="Google Shape;8870;p90"/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8871" name="Google Shape;8871;p90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872" name="Google Shape;8872;p90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873" name="Google Shape;8873;p90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874" name="Google Shape;8874;p90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875" name="Google Shape;8875;p90"/>
          <p:cNvGrpSpPr/>
          <p:nvPr/>
        </p:nvGrpSpPr>
        <p:grpSpPr>
          <a:xfrm>
            <a:off x="1126378" y="2990899"/>
            <a:ext cx="1694528" cy="3454211"/>
            <a:chOff x="537654" y="3292242"/>
            <a:chExt cx="1694528" cy="2998176"/>
          </a:xfrm>
        </p:grpSpPr>
        <p:sp>
          <p:nvSpPr>
            <p:cNvPr id="8876" name="Google Shape;8876;p90"/>
            <p:cNvSpPr/>
            <p:nvPr/>
          </p:nvSpPr>
          <p:spPr>
            <a:xfrm flipH="1" rot="10326036">
              <a:off x="771808" y="3379309"/>
              <a:ext cx="1333280" cy="959366"/>
            </a:xfrm>
            <a:custGeom>
              <a:rect b="b" l="l" r="r" t="t"/>
              <a:pathLst>
                <a:path extrusionOk="0" h="1143414" w="1332977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8877" name="Google Shape;8877;p90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8878" name="Google Shape;8878;p90"/>
              <p:cNvSpPr/>
              <p:nvPr/>
            </p:nvSpPr>
            <p:spPr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8879" name="Google Shape;8879;p90"/>
              <p:cNvGrpSpPr/>
              <p:nvPr/>
            </p:nvGrpSpPr>
            <p:grpSpPr>
              <a:xfrm>
                <a:off x="812795" y="5933293"/>
                <a:ext cx="1035051" cy="357125"/>
                <a:chOff x="4128649" y="3606801"/>
                <a:chExt cx="568332" cy="338455"/>
              </a:xfrm>
            </p:grpSpPr>
            <p:sp>
              <p:nvSpPr>
                <p:cNvPr id="8880" name="Google Shape;8880;p90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81" name="Google Shape;8881;p90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82" name="Google Shape;8882;p9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8883" name="Google Shape;8883;p90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84" name="Google Shape;8884;p90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885" name="Google Shape;8885;p90"/>
              <p:cNvSpPr/>
              <p:nvPr/>
            </p:nvSpPr>
            <p:spPr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rgbClr val="8383E0">
                      <a:alpha val="61960"/>
                    </a:srgbClr>
                  </a:gs>
                  <a:gs pos="5400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8886" name="Google Shape;8886;p90"/>
              <p:cNvCxnSpPr>
                <a:endCxn id="8881" idx="1"/>
              </p:cNvCxnSpPr>
              <p:nvPr/>
            </p:nvCxnSpPr>
            <p:spPr>
              <a:xfrm>
                <a:off x="801395" y="4466956"/>
                <a:ext cx="11400" cy="164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87" name="Google Shape;8887;p90"/>
              <p:cNvCxnSpPr>
                <a:endCxn id="8881" idx="3"/>
              </p:cNvCxnSpPr>
              <p:nvPr/>
            </p:nvCxnSpPr>
            <p:spPr>
              <a:xfrm>
                <a:off x="1842745" y="4466956"/>
                <a:ext cx="5100" cy="164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8888" name="Google Shape;8888;p90"/>
              <p:cNvGrpSpPr/>
              <p:nvPr/>
            </p:nvGrpSpPr>
            <p:grpSpPr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8889" name="Google Shape;8889;p90"/>
                <p:cNvSpPr/>
                <p:nvPr/>
              </p:nvSpPr>
              <p:spPr>
                <a:xfrm flipH="1" rot="10800000">
                  <a:off x="2186832" y="1690517"/>
                  <a:ext cx="1194859" cy="31430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90" name="Google Shape;8890;p90"/>
                <p:cNvSpPr/>
                <p:nvPr/>
              </p:nvSpPr>
              <p:spPr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91" name="Google Shape;8891;p90"/>
                <p:cNvSpPr/>
                <p:nvPr/>
              </p:nvSpPr>
              <p:spPr>
                <a:xfrm flipH="1" rot="10800000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92" name="Google Shape;8892;p90"/>
                <p:cNvSpPr/>
                <p:nvPr/>
              </p:nvSpPr>
              <p:spPr>
                <a:xfrm>
                  <a:off x="2490400" y="1671469"/>
                  <a:ext cx="582428" cy="15715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93" name="Google Shape;8893;p90"/>
                <p:cNvSpPr/>
                <p:nvPr/>
              </p:nvSpPr>
              <p:spPr>
                <a:xfrm>
                  <a:off x="2430393" y="1630197"/>
                  <a:ext cx="702443" cy="109529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94" name="Google Shape;8894;p90"/>
                <p:cNvSpPr/>
                <p:nvPr/>
              </p:nvSpPr>
              <p:spPr>
                <a:xfrm>
                  <a:off x="2892805" y="1723852"/>
                  <a:ext cx="257680" cy="95243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8895" name="Google Shape;8895;p90"/>
                <p:cNvSpPr/>
                <p:nvPr/>
              </p:nvSpPr>
              <p:spPr>
                <a:xfrm>
                  <a:off x="2418037" y="1725440"/>
                  <a:ext cx="254150" cy="95243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8896" name="Google Shape;8896;p90"/>
                <p:cNvCxnSpPr>
                  <a:endCxn id="8891" idx="2"/>
                </p:cNvCxnSpPr>
                <p:nvPr/>
              </p:nvCxnSpPr>
              <p:spPr>
                <a:xfrm rot="10800000">
                  <a:off x="2183302" y="1731789"/>
                  <a:ext cx="3600" cy="12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8897" name="Google Shape;8897;p90"/>
                <p:cNvCxnSpPr/>
                <p:nvPr/>
              </p:nvCxnSpPr>
              <p:spPr>
                <a:xfrm rot="10800000">
                  <a:off x="3379926" y="1728615"/>
                  <a:ext cx="3530" cy="1222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sp>
            <p:nvSpPr>
              <p:cNvPr id="8898" name="Google Shape;8898;p90"/>
              <p:cNvSpPr/>
              <p:nvPr/>
            </p:nvSpPr>
            <p:spPr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8899" name="Google Shape;8899;p90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</a:t>
                </a:r>
                <a:endParaRPr/>
              </a:p>
            </p:txBody>
          </p:sp>
          <p:sp>
            <p:nvSpPr>
              <p:cNvPr id="8900" name="Google Shape;8900;p90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interface</a:t>
                </a:r>
                <a:endParaRPr/>
              </a:p>
            </p:txBody>
          </p:sp>
          <p:cxnSp>
            <p:nvCxnSpPr>
              <p:cNvPr id="8901" name="Google Shape;8901;p90"/>
              <p:cNvCxnSpPr/>
              <p:nvPr/>
            </p:nvCxnSpPr>
            <p:spPr>
              <a:xfrm>
                <a:off x="1154183" y="4593421"/>
                <a:ext cx="1345" cy="1293547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02" name="Google Shape;8902;p90"/>
              <p:cNvCxnSpPr/>
              <p:nvPr/>
            </p:nvCxnSpPr>
            <p:spPr>
              <a:xfrm rot="10800000">
                <a:off x="537654" y="4911108"/>
                <a:ext cx="1679208" cy="0"/>
              </a:xfrm>
              <a:prstGeom prst="straightConnector1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03" name="Google Shape;8903;p90"/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  <p:sp>
            <p:nvSpPr>
              <p:cNvPr id="8904" name="Google Shape;8904;p90"/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  <p:sp>
            <p:nvSpPr>
              <p:cNvPr id="8905" name="Google Shape;8905;p90"/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  <p:sp>
            <p:nvSpPr>
              <p:cNvPr id="8906" name="Google Shape;8906;p90"/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</p:grpSp>
      </p:grpSp>
      <p:sp>
        <p:nvSpPr>
          <p:cNvPr id="8907" name="Google Shape;8907;p90"/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link interfaces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1a, 1d</a:t>
            </a:r>
            <a:endParaRPr/>
          </a:p>
        </p:txBody>
      </p:sp>
      <p:sp>
        <p:nvSpPr>
          <p:cNvPr id="8908" name="Google Shape;8908;p90"/>
          <p:cNvSpPr txBox="1"/>
          <p:nvPr/>
        </p:nvSpPr>
        <p:spPr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to get to X, use  interface 1</a:t>
            </a:r>
            <a:endParaRPr/>
          </a:p>
        </p:txBody>
      </p:sp>
      <p:grpSp>
        <p:nvGrpSpPr>
          <p:cNvPr id="8909" name="Google Shape;8909;p90"/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8910" name="Google Shape;8910;p90"/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1c</a:t>
              </a:r>
              <a:endParaRPr/>
            </a:p>
          </p:txBody>
        </p:sp>
        <p:sp>
          <p:nvSpPr>
            <p:cNvPr id="8911" name="Google Shape;8911;p90"/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8912" name="Google Shape;8912;p90"/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8913" name="Google Shape;8913;p90"/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8914" name="Google Shape;8914;p90"/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8915" name="Google Shape;8915;p90"/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8916" name="Google Shape;8916;p90"/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8917" name="Google Shape;8917;p90"/>
              <p:cNvCxnSpPr/>
              <p:nvPr/>
            </p:nvCxnSpPr>
            <p:spPr>
              <a:xfrm rot="10800000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918" name="Google Shape;8918;p90"/>
              <p:cNvCxnSpPr/>
              <p:nvPr/>
            </p:nvCxnSpPr>
            <p:spPr>
              <a:xfrm rot="10800000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919" name="Google Shape;8919;p90"/>
              <p:cNvCxnSpPr/>
              <p:nvPr/>
            </p:nvCxnSpPr>
            <p:spPr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8920" name="Google Shape;8920;p90"/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/>
            </a:p>
          </p:txBody>
        </p:sp>
        <p:sp>
          <p:nvSpPr>
            <p:cNvPr id="8921" name="Google Shape;8921;p90"/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/>
            </a:p>
          </p:txBody>
        </p:sp>
        <p:sp>
          <p:nvSpPr>
            <p:cNvPr id="8922" name="Google Shape;8922;p90"/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“control plane”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710" name="Google Shape;7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19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network management, configuration 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NETCONF/YANG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9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/>
          </a:p>
          <a:p>
            <a:pPr indent="-273050" lvl="1" marL="746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Internet Control Message Protocol </a:t>
            </a:r>
            <a:endParaRPr/>
          </a:p>
          <a:p>
            <a:pPr indent="-409575" lvl="0" marL="466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7" name="Shape 8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8" name="Google Shape;8928;p91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8929" name="Google Shape;8929;p91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8930" name="Google Shape;8930;p91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8931" name="Google Shape;8931;p91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932" name="Google Shape;8932;p91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933" name="Google Shape;8933;p91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934" name="Google Shape;8934;p91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935" name="Google Shape;8935;p91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936" name="Google Shape;8936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37" name="Google Shape;8937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38" name="Google Shape;8938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39" name="Google Shape;8939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40" name="Google Shape;8940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41" name="Google Shape;8941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42" name="Google Shape;8942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43" name="Google Shape;8943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944" name="Google Shape;8944;p91"/>
                          <p:cNvCxnSpPr>
                            <a:endCxn id="893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945" name="Google Shape;8945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946" name="Google Shape;8946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947" name="Google Shape;8947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48" name="Google Shape;8948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949" name="Google Shape;8949;p91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950" name="Google Shape;8950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51" name="Google Shape;8951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52" name="Google Shape;8952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53" name="Google Shape;8953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54" name="Google Shape;8954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55" name="Google Shape;8955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56" name="Google Shape;8956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57" name="Google Shape;8957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958" name="Google Shape;8958;p91"/>
                          <p:cNvCxnSpPr>
                            <a:endCxn id="895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959" name="Google Shape;8959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960" name="Google Shape;8960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961" name="Google Shape;8961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62" name="Google Shape;8962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963" name="Google Shape;8963;p91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964" name="Google Shape;8964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65" name="Google Shape;8965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66" name="Google Shape;8966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67" name="Google Shape;8967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68" name="Google Shape;8968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69" name="Google Shape;8969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70" name="Google Shape;8970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71" name="Google Shape;8971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972" name="Google Shape;8972;p91"/>
                          <p:cNvCxnSpPr>
                            <a:endCxn id="896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973" name="Google Shape;8973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974" name="Google Shape;8974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75" name="Google Shape;8975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76" name="Google Shape;8976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8977" name="Google Shape;8977;p91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978" name="Google Shape;8978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79" name="Google Shape;8979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80" name="Google Shape;8980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81" name="Google Shape;8981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82" name="Google Shape;8982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83" name="Google Shape;8983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84" name="Google Shape;8984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85" name="Google Shape;8985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8986" name="Google Shape;8986;p91"/>
                          <p:cNvCxnSpPr>
                            <a:endCxn id="898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987" name="Google Shape;8987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988" name="Google Shape;8988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989" name="Google Shape;8989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8990" name="Google Shape;8990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8991" name="Google Shape;8991;p91"/>
                      <p:cNvCxnSpPr>
                        <a:stCxn id="8937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992" name="Google Shape;8992;p91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993" name="Google Shape;8993;p91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8994" name="Google Shape;8994;p91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90"/>
                      </a:buClr>
                      <a:buSzPts val="2000"/>
                      <a:buFont typeface="Arial"/>
                      <a:buNone/>
                    </a:pPr>
                    <a:r>
                      <a:rPr b="0" i="0" lang="en-US" sz="2000" u="none" cap="none" strike="noStrike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/>
                  </a:p>
                </p:txBody>
              </p:sp>
            </p:grpSp>
            <p:grpSp>
              <p:nvGrpSpPr>
                <p:cNvPr id="8995" name="Google Shape;8995;p91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8996" name="Google Shape;8996;p91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rect b="b" l="l" r="r" t="t"/>
                    <a:pathLst>
                      <a:path extrusionOk="0" h="10795" w="1000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997" name="Google Shape;8997;p91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998" name="Google Shape;8998;p91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999" name="Google Shape;8999;p91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00" name="Google Shape;9000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01" name="Google Shape;9001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02" name="Google Shape;9002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03" name="Google Shape;9003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04" name="Google Shape;9004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05" name="Google Shape;9005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06" name="Google Shape;9006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07" name="Google Shape;9007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008" name="Google Shape;9008;p91"/>
                          <p:cNvCxnSpPr>
                            <a:endCxn id="900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9" name="Google Shape;9009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10" name="Google Shape;9010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11" name="Google Shape;9011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12" name="Google Shape;9012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013" name="Google Shape;9013;p91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4" name="Google Shape;9014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15" name="Google Shape;9015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16" name="Google Shape;9016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17" name="Google Shape;9017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18" name="Google Shape;9018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19" name="Google Shape;9019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20" name="Google Shape;9020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21" name="Google Shape;9021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022" name="Google Shape;9022;p91"/>
                          <p:cNvCxnSpPr>
                            <a:endCxn id="901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23" name="Google Shape;9023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4" name="Google Shape;9024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25" name="Google Shape;9025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26" name="Google Shape;9026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027" name="Google Shape;9027;p91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28" name="Google Shape;9028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29" name="Google Shape;9029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30" name="Google Shape;9030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31" name="Google Shape;9031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32" name="Google Shape;9032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33" name="Google Shape;9033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34" name="Google Shape;9034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35" name="Google Shape;9035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036" name="Google Shape;9036;p91"/>
                          <p:cNvCxnSpPr>
                            <a:endCxn id="903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37" name="Google Shape;9037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38" name="Google Shape;9038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9039" name="Google Shape;9039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40" name="Google Shape;9040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041" name="Google Shape;9041;p91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42" name="Google Shape;9042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43" name="Google Shape;9043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44" name="Google Shape;9044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45" name="Google Shape;9045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46" name="Google Shape;9046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47" name="Google Shape;9047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48" name="Google Shape;9048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49" name="Google Shape;9049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050" name="Google Shape;9050;p91"/>
                          <p:cNvCxnSpPr>
                            <a:endCxn id="904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51" name="Google Shape;9051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52" name="Google Shape;9052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53" name="Google Shape;9053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54" name="Google Shape;9054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9055" name="Google Shape;9055;p91"/>
                      <p:cNvCxnSpPr>
                        <a:stCxn id="9012" idx="2"/>
                        <a:endCxn id="9026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rgbClr val="000090"/>
                        </a:solidFill>
                        <a:prstDash val="dash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056" name="Google Shape;9056;p91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057" name="Google Shape;9057;p91"/>
                      <p:cNvCxnSpPr>
                        <a:stCxn id="9001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058" name="Google Shape;9058;p91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059" name="Google Shape;9059;p91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9060" name="Google Shape;9060;p91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9061" name="Google Shape;9061;p91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9062" name="Google Shape;9062;p91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9063" name="Google Shape;9063;p91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064" name="Google Shape;9064;p91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9065" name="Google Shape;9065;p91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66" name="Google Shape;9066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67" name="Google Shape;9067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68" name="Google Shape;9068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69" name="Google Shape;9069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70" name="Google Shape;9070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71" name="Google Shape;9071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72" name="Google Shape;9072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73" name="Google Shape;9073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074" name="Google Shape;9074;p91"/>
                          <p:cNvCxnSpPr>
                            <a:endCxn id="906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75" name="Google Shape;9075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76" name="Google Shape;9076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77" name="Google Shape;9077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78" name="Google Shape;9078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079" name="Google Shape;9079;p91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80" name="Google Shape;9080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81" name="Google Shape;9081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82" name="Google Shape;9082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83" name="Google Shape;9083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84" name="Google Shape;9084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85" name="Google Shape;9085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86" name="Google Shape;9086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87" name="Google Shape;9087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088" name="Google Shape;9088;p91"/>
                          <p:cNvCxnSpPr>
                            <a:endCxn id="908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89" name="Google Shape;9089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90" name="Google Shape;9090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91" name="Google Shape;9091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92" name="Google Shape;9092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093" name="Google Shape;9093;p91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94" name="Google Shape;9094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95" name="Google Shape;9095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96" name="Google Shape;9096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97" name="Google Shape;9097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98" name="Google Shape;9098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099" name="Google Shape;9099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00" name="Google Shape;9100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01" name="Google Shape;9101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102" name="Google Shape;9102;p91"/>
                          <p:cNvCxnSpPr>
                            <a:endCxn id="909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03" name="Google Shape;9103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04" name="Google Shape;9104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9105" name="Google Shape;9105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06" name="Google Shape;9106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107" name="Google Shape;9107;p91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08" name="Google Shape;9108;p91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09" name="Google Shape;9109;p91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10" name="Google Shape;9110;p91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11" name="Google Shape;9111;p91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12" name="Google Shape;9112;p91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13" name="Google Shape;9113;p91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14" name="Google Shape;9114;p91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15" name="Google Shape;9115;p91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116" name="Google Shape;9116;p91"/>
                          <p:cNvCxnSpPr>
                            <a:endCxn id="911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17" name="Google Shape;9117;p91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18" name="Google Shape;9118;p9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19" name="Google Shape;9119;p91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120" name="Google Shape;9120;p9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9121" name="Google Shape;9121;p91"/>
                      <p:cNvCxnSpPr>
                        <a:stCxn id="9067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22" name="Google Shape;9122;p91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23" name="Google Shape;9123;p91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24" name="Google Shape;9124;p91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9125" name="Google Shape;9125;p91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90"/>
                      </a:buClr>
                      <a:buSzPts val="2000"/>
                      <a:buFont typeface="Arial"/>
                      <a:buNone/>
                    </a:pPr>
                    <a:r>
                      <a:rPr b="0" i="0" lang="en-US" sz="2000" u="none" cap="none" strike="noStrike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/>
                  </a:p>
                </p:txBody>
              </p:sp>
              <p:cxnSp>
                <p:nvCxnSpPr>
                  <p:cNvPr id="9126" name="Google Shape;9126;p91"/>
                  <p:cNvCxnSpPr>
                    <a:stCxn id="8990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9127" name="Google Shape;9127;p91"/>
                <p:cNvCxnSpPr>
                  <a:stCxn id="8967" idx="5"/>
                  <a:endCxn id="9054" idx="1"/>
                </p:cNvCxnSpPr>
                <p:nvPr/>
              </p:nvCxnSpPr>
              <p:spPr>
                <a:xfrm flipH="1" rot="10800000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128" name="Google Shape;9128;p91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9129" name="Google Shape;9129;p91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9130" name="Google Shape;9130;p91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rect b="b" l="l" r="r" t="t"/>
                    <a:pathLst>
                      <a:path extrusionOk="0" h="11127" w="11293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131" name="Google Shape;9131;p91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9132" name="Google Shape;9132;p91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133" name="Google Shape;9133;p91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134" name="Google Shape;9134;p91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135" name="Google Shape;9135;p91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136" name="Google Shape;9136;p91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137" name="Google Shape;9137;p91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138" name="Google Shape;9138;p91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9139" name="Google Shape;9139;p91"/>
                    <p:cNvCxnSpPr>
                      <a:endCxn id="9134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9140" name="Google Shape;9140;p91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41" name="Google Shape;9141;p91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9142" name="Google Shape;9142;p91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143" name="Google Shape;9143;p91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9144" name="Google Shape;9144;p91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9145" name="Google Shape;9145;p91"/>
            <p:cNvCxnSpPr/>
            <p:nvPr/>
          </p:nvCxnSpPr>
          <p:spPr>
            <a:xfrm flipH="1" rot="10800000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146" name="Google Shape;9146;p91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BGP: populating forwarding tables </a:t>
            </a:r>
            <a:endParaRPr/>
          </a:p>
        </p:txBody>
      </p:sp>
      <p:sp>
        <p:nvSpPr>
          <p:cNvPr id="9147" name="Google Shape;9147;p91"/>
          <p:cNvSpPr txBox="1"/>
          <p:nvPr/>
        </p:nvSpPr>
        <p:spPr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 1a, 1b, 1d learn via iBGP from 1c: “path to X goes through 1c”</a:t>
            </a:r>
            <a:endParaRPr/>
          </a:p>
        </p:txBody>
      </p:sp>
      <p:sp>
        <p:nvSpPr>
          <p:cNvPr id="9148" name="Google Shape;9148;p91"/>
          <p:cNvSpPr txBox="1"/>
          <p:nvPr/>
        </p:nvSpPr>
        <p:spPr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OSPF intra-domain routing: to get to 1c, use  interface 1</a:t>
            </a:r>
            <a:endParaRPr/>
          </a:p>
        </p:txBody>
      </p:sp>
      <p:grpSp>
        <p:nvGrpSpPr>
          <p:cNvPr id="9149" name="Google Shape;9149;p91"/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9150" name="Google Shape;9150;p91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151" name="Google Shape;9151;p91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9152" name="Google Shape;9152;p91"/>
          <p:cNvSpPr txBox="1"/>
          <p:nvPr/>
        </p:nvSpPr>
        <p:spPr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to get to X, use  interface 1</a:t>
            </a:r>
            <a:endParaRPr/>
          </a:p>
        </p:txBody>
      </p:sp>
      <p:grpSp>
        <p:nvGrpSpPr>
          <p:cNvPr id="9153" name="Google Shape;9153;p91"/>
          <p:cNvGrpSpPr/>
          <p:nvPr/>
        </p:nvGrpSpPr>
        <p:grpSpPr>
          <a:xfrm>
            <a:off x="399867" y="2407612"/>
            <a:ext cx="1694528" cy="3699295"/>
            <a:chOff x="399867" y="2407612"/>
            <a:chExt cx="1694528" cy="3699295"/>
          </a:xfrm>
        </p:grpSpPr>
        <p:sp>
          <p:nvSpPr>
            <p:cNvPr id="9154" name="Google Shape;9154;p91"/>
            <p:cNvSpPr/>
            <p:nvPr/>
          </p:nvSpPr>
          <p:spPr>
            <a:xfrm flipH="1" rot="10326036">
              <a:off x="668516" y="2483278"/>
              <a:ext cx="1196288" cy="1378282"/>
            </a:xfrm>
            <a:custGeom>
              <a:rect b="b" l="l" r="r" t="t"/>
              <a:pathLst>
                <a:path extrusionOk="0" h="1642695" w="1196017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55" name="Google Shape;9155;p91"/>
            <p:cNvSpPr/>
            <p:nvPr/>
          </p:nvSpPr>
          <p:spPr>
            <a:xfrm rot="10800000">
              <a:off x="734144" y="3768921"/>
              <a:ext cx="1027112" cy="1145749"/>
            </a:xfrm>
            <a:prstGeom prst="rect">
              <a:avLst/>
            </a:prstGeom>
            <a:gradFill>
              <a:gsLst>
                <a:gs pos="0">
                  <a:srgbClr val="262699">
                    <a:alpha val="61960"/>
                  </a:srgbClr>
                </a:gs>
                <a:gs pos="54000">
                  <a:srgbClr val="8383E0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9156" name="Google Shape;9156;p91"/>
            <p:cNvGrpSpPr/>
            <p:nvPr/>
          </p:nvGrpSpPr>
          <p:grpSpPr>
            <a:xfrm>
              <a:off x="737638" y="5695462"/>
              <a:ext cx="1035051" cy="411445"/>
              <a:chOff x="4128649" y="3606801"/>
              <a:chExt cx="568332" cy="338455"/>
            </a:xfrm>
          </p:grpSpPr>
          <p:sp>
            <p:nvSpPr>
              <p:cNvPr id="9157" name="Google Shape;9157;p91"/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2626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58" name="Google Shape;9158;p91"/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262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59" name="Google Shape;9159;p91"/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8383E0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160" name="Google Shape;9160;p91"/>
              <p:cNvCxnSpPr/>
              <p:nvPr/>
            </p:nvCxnSpPr>
            <p:spPr>
              <a:xfrm>
                <a:off x="4696981" y="3720080"/>
                <a:ext cx="0" cy="1118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61" name="Google Shape;9161;p91"/>
              <p:cNvCxnSpPr/>
              <p:nvPr/>
            </p:nvCxnSpPr>
            <p:spPr>
              <a:xfrm>
                <a:off x="4128649" y="3720080"/>
                <a:ext cx="0" cy="1118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162" name="Google Shape;9162;p91"/>
            <p:cNvSpPr/>
            <p:nvPr/>
          </p:nvSpPr>
          <p:spPr>
            <a:xfrm>
              <a:off x="741922" y="4854846"/>
              <a:ext cx="1027112" cy="991402"/>
            </a:xfrm>
            <a:prstGeom prst="rect">
              <a:avLst/>
            </a:prstGeom>
            <a:gradFill>
              <a:gsLst>
                <a:gs pos="0">
                  <a:srgbClr val="8383E0">
                    <a:alpha val="61960"/>
                  </a:srgbClr>
                </a:gs>
                <a:gs pos="54000">
                  <a:srgbClr val="ACACEA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9163" name="Google Shape;9163;p91"/>
            <p:cNvCxnSpPr>
              <a:endCxn id="9158" idx="1"/>
            </p:cNvCxnSpPr>
            <p:nvPr/>
          </p:nvCxnSpPr>
          <p:spPr>
            <a:xfrm>
              <a:off x="726238" y="4006085"/>
              <a:ext cx="11400" cy="1895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64" name="Google Shape;9164;p91"/>
            <p:cNvCxnSpPr>
              <a:endCxn id="9158" idx="3"/>
            </p:cNvCxnSpPr>
            <p:nvPr/>
          </p:nvCxnSpPr>
          <p:spPr>
            <a:xfrm>
              <a:off x="1767588" y="4006085"/>
              <a:ext cx="5100" cy="1895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9165" name="Google Shape;9165;p91"/>
            <p:cNvGrpSpPr/>
            <p:nvPr/>
          </p:nvGrpSpPr>
          <p:grpSpPr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9166" name="Google Shape;9166;p91"/>
              <p:cNvSpPr/>
              <p:nvPr/>
            </p:nvSpPr>
            <p:spPr>
              <a:xfrm flipH="1" rot="10800000">
                <a:off x="2186832" y="1690517"/>
                <a:ext cx="1194859" cy="31430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31000">
                    <a:srgbClr val="8383E0"/>
                  </a:gs>
                  <a:gs pos="100000">
                    <a:srgbClr val="D5D5F4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67" name="Google Shape;9167;p91"/>
              <p:cNvSpPr/>
              <p:nvPr/>
            </p:nvSpPr>
            <p:spPr>
              <a:xfrm>
                <a:off x="2183302" y="1734964"/>
                <a:ext cx="1198389" cy="112704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54000">
                    <a:srgbClr val="8383E0"/>
                  </a:gs>
                  <a:gs pos="100000">
                    <a:srgbClr val="262699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68" name="Google Shape;9168;p91"/>
              <p:cNvSpPr/>
              <p:nvPr/>
            </p:nvSpPr>
            <p:spPr>
              <a:xfrm flipH="1" rot="10800000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69" name="Google Shape;9169;p91"/>
              <p:cNvSpPr/>
              <p:nvPr/>
            </p:nvSpPr>
            <p:spPr>
              <a:xfrm>
                <a:off x="2490400" y="1671469"/>
                <a:ext cx="582428" cy="157150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70" name="Google Shape;9170;p91"/>
              <p:cNvSpPr/>
              <p:nvPr/>
            </p:nvSpPr>
            <p:spPr>
              <a:xfrm>
                <a:off x="2430393" y="1630197"/>
                <a:ext cx="702443" cy="109529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71" name="Google Shape;9171;p91"/>
              <p:cNvSpPr/>
              <p:nvPr/>
            </p:nvSpPr>
            <p:spPr>
              <a:xfrm>
                <a:off x="2892805" y="1723852"/>
                <a:ext cx="257680" cy="95243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172" name="Google Shape;9172;p91"/>
              <p:cNvSpPr/>
              <p:nvPr/>
            </p:nvSpPr>
            <p:spPr>
              <a:xfrm>
                <a:off x="2418037" y="1725440"/>
                <a:ext cx="254150" cy="9524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173" name="Google Shape;9173;p91"/>
              <p:cNvCxnSpPr>
                <a:endCxn id="9168" idx="2"/>
              </p:cNvCxnSpPr>
              <p:nvPr/>
            </p:nvCxnSpPr>
            <p:spPr>
              <a:xfrm rot="10800000">
                <a:off x="2183302" y="1731789"/>
                <a:ext cx="3600" cy="12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174" name="Google Shape;9174;p91"/>
              <p:cNvCxnSpPr/>
              <p:nvPr/>
            </p:nvCxnSpPr>
            <p:spPr>
              <a:xfrm rot="10800000">
                <a:off x="3379926" y="1728615"/>
                <a:ext cx="3530" cy="1222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9175" name="Google Shape;9175;p91"/>
            <p:cNvSpPr/>
            <p:nvPr/>
          </p:nvSpPr>
          <p:spPr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76" name="Google Shape;9176;p91"/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</a:t>
              </a:r>
              <a:endParaRPr/>
            </a:p>
          </p:txBody>
        </p:sp>
        <p:sp>
          <p:nvSpPr>
            <p:cNvPr id="9177" name="Google Shape;9177;p91"/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/>
            </a:p>
          </p:txBody>
        </p:sp>
        <p:cxnSp>
          <p:nvCxnSpPr>
            <p:cNvPr id="9178" name="Google Shape;9178;p91"/>
            <p:cNvCxnSpPr/>
            <p:nvPr/>
          </p:nvCxnSpPr>
          <p:spPr>
            <a:xfrm>
              <a:off x="1016396" y="4251999"/>
              <a:ext cx="1345" cy="1490301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79" name="Google Shape;9179;p91"/>
            <p:cNvCxnSpPr/>
            <p:nvPr/>
          </p:nvCxnSpPr>
          <p:spPr>
            <a:xfrm rot="10800000">
              <a:off x="399867" y="4618007"/>
              <a:ext cx="1679208" cy="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80" name="Google Shape;9180;p91"/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9181" name="Google Shape;9181;p91"/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9182" name="Google Shape;9182;p91"/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9183" name="Google Shape;9183;p91"/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9184" name="Google Shape;9184;p91"/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9185" name="Google Shape;9185;p91"/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1c</a:t>
                </a:r>
                <a:endParaRPr/>
              </a:p>
            </p:txBody>
          </p:sp>
          <p:sp>
            <p:nvSpPr>
              <p:cNvPr id="9186" name="Google Shape;9186;p91"/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</p:grpSp>
      <p:grpSp>
        <p:nvGrpSpPr>
          <p:cNvPr id="9187" name="Google Shape;9187;p91"/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9188" name="Google Shape;9188;p91"/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9189" name="Google Shape;9189;p91"/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9190" name="Google Shape;9190;p91"/>
          <p:cNvSpPr txBox="1"/>
          <p:nvPr/>
        </p:nvSpPr>
        <p:spPr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1a: OSPF intra-domain routing: to get to 1c, use  interface 2</a:t>
            </a:r>
            <a:endParaRPr/>
          </a:p>
        </p:txBody>
      </p:sp>
      <p:sp>
        <p:nvSpPr>
          <p:cNvPr id="9191" name="Google Shape;9191;p91"/>
          <p:cNvSpPr txBox="1"/>
          <p:nvPr/>
        </p:nvSpPr>
        <p:spPr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1a: to get to X, use  interface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5" name="Shape 9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6" name="Google Shape;9196;p92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9197" name="Google Shape;9197;p92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9198" name="Google Shape;9198;p92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9199" name="Google Shape;9199;p92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9200" name="Google Shape;9200;p92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9201" name="Google Shape;9201;p92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202" name="Google Shape;9202;p92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9203" name="Google Shape;9203;p92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204" name="Google Shape;9204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205" name="Google Shape;9205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06" name="Google Shape;9206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07" name="Google Shape;9207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08" name="Google Shape;9208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09" name="Google Shape;9209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10" name="Google Shape;9210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11" name="Google Shape;9211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212" name="Google Shape;9212;p92"/>
                          <p:cNvCxnSpPr>
                            <a:endCxn id="920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13" name="Google Shape;9213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214" name="Google Shape;9214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215" name="Google Shape;9215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16" name="Google Shape;9216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217" name="Google Shape;9217;p92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218" name="Google Shape;9218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219" name="Google Shape;9219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20" name="Google Shape;9220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21" name="Google Shape;9221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22" name="Google Shape;9222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23" name="Google Shape;9223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24" name="Google Shape;9224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25" name="Google Shape;9225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226" name="Google Shape;9226;p92"/>
                          <p:cNvCxnSpPr>
                            <a:endCxn id="922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27" name="Google Shape;9227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228" name="Google Shape;9228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229" name="Google Shape;9229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30" name="Google Shape;9230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231" name="Google Shape;9231;p92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232" name="Google Shape;9232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233" name="Google Shape;9233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34" name="Google Shape;9234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35" name="Google Shape;9235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36" name="Google Shape;9236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37" name="Google Shape;9237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38" name="Google Shape;9238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39" name="Google Shape;9239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240" name="Google Shape;9240;p92"/>
                          <p:cNvCxnSpPr>
                            <a:endCxn id="923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41" name="Google Shape;9241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242" name="Google Shape;9242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9243" name="Google Shape;9243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44" name="Google Shape;9244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245" name="Google Shape;9245;p92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246" name="Google Shape;9246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247" name="Google Shape;9247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48" name="Google Shape;9248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49" name="Google Shape;9249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50" name="Google Shape;9250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51" name="Google Shape;9251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52" name="Google Shape;9252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53" name="Google Shape;9253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254" name="Google Shape;9254;p92"/>
                          <p:cNvCxnSpPr>
                            <a:endCxn id="924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55" name="Google Shape;9255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256" name="Google Shape;9256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257" name="Google Shape;9257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58" name="Google Shape;9258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9259" name="Google Shape;9259;p92"/>
                      <p:cNvCxnSpPr>
                        <a:stCxn id="9205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260" name="Google Shape;9260;p92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261" name="Google Shape;9261;p92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9262" name="Google Shape;9262;p92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/>
                  </a:p>
                </p:txBody>
              </p:sp>
            </p:grpSp>
            <p:grpSp>
              <p:nvGrpSpPr>
                <p:cNvPr id="9263" name="Google Shape;9263;p92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9264" name="Google Shape;9264;p92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rect b="b" l="l" r="r" t="t"/>
                    <a:pathLst>
                      <a:path extrusionOk="0" h="10795" w="1000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265" name="Google Shape;9265;p92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9266" name="Google Shape;9266;p92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9267" name="Google Shape;9267;p92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268" name="Google Shape;9268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269" name="Google Shape;9269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70" name="Google Shape;9270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71" name="Google Shape;9271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72" name="Google Shape;9272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73" name="Google Shape;9273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74" name="Google Shape;9274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75" name="Google Shape;9275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276" name="Google Shape;9276;p92"/>
                          <p:cNvCxnSpPr>
                            <a:endCxn id="927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77" name="Google Shape;9277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278" name="Google Shape;9278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279" name="Google Shape;9279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80" name="Google Shape;9280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281" name="Google Shape;9281;p92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282" name="Google Shape;9282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283" name="Google Shape;9283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84" name="Google Shape;9284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85" name="Google Shape;9285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86" name="Google Shape;9286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87" name="Google Shape;9287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88" name="Google Shape;9288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89" name="Google Shape;9289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290" name="Google Shape;9290;p92"/>
                          <p:cNvCxnSpPr>
                            <a:endCxn id="928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91" name="Google Shape;9291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292" name="Google Shape;9292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293" name="Google Shape;9293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94" name="Google Shape;9294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295" name="Google Shape;9295;p92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296" name="Google Shape;9296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297" name="Google Shape;9297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98" name="Google Shape;9298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299" name="Google Shape;9299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00" name="Google Shape;9300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01" name="Google Shape;9301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02" name="Google Shape;9302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03" name="Google Shape;9303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304" name="Google Shape;9304;p92"/>
                          <p:cNvCxnSpPr>
                            <a:endCxn id="929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305" name="Google Shape;9305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306" name="Google Shape;9306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9307" name="Google Shape;9307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08" name="Google Shape;9308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309" name="Google Shape;9309;p92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310" name="Google Shape;9310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311" name="Google Shape;9311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12" name="Google Shape;9312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13" name="Google Shape;9313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14" name="Google Shape;9314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15" name="Google Shape;9315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16" name="Google Shape;9316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17" name="Google Shape;9317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318" name="Google Shape;9318;p92"/>
                          <p:cNvCxnSpPr>
                            <a:endCxn id="931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319" name="Google Shape;9319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320" name="Google Shape;9320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321" name="Google Shape;9321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22" name="Google Shape;9322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9323" name="Google Shape;9323;p92"/>
                      <p:cNvCxnSpPr>
                        <a:stCxn id="9280" idx="2"/>
                        <a:endCxn id="9294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rgbClr val="000090"/>
                        </a:solidFill>
                        <a:prstDash val="dash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24" name="Google Shape;9324;p92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25" name="Google Shape;9325;p92"/>
                      <p:cNvCxnSpPr>
                        <a:stCxn id="9269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26" name="Google Shape;9326;p92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27" name="Google Shape;9327;p92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9328" name="Google Shape;9328;p92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9329" name="Google Shape;9329;p92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9330" name="Google Shape;9330;p92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9331" name="Google Shape;9331;p92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rect b="b" l="l" r="r" t="t"/>
                      <a:pathLst>
                        <a:path extrusionOk="0" h="10795" w="1000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332" name="Google Shape;9332;p92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9333" name="Google Shape;9333;p92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334" name="Google Shape;9334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335" name="Google Shape;9335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36" name="Google Shape;9336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37" name="Google Shape;9337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38" name="Google Shape;9338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39" name="Google Shape;9339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40" name="Google Shape;9340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41" name="Google Shape;9341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342" name="Google Shape;9342;p92"/>
                          <p:cNvCxnSpPr>
                            <a:endCxn id="933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343" name="Google Shape;9343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344" name="Google Shape;9344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345" name="Google Shape;9345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46" name="Google Shape;9346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347" name="Google Shape;9347;p92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348" name="Google Shape;9348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349" name="Google Shape;9349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50" name="Google Shape;9350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51" name="Google Shape;9351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52" name="Google Shape;9352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53" name="Google Shape;9353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54" name="Google Shape;9354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55" name="Google Shape;9355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356" name="Google Shape;9356;p92"/>
                          <p:cNvCxnSpPr>
                            <a:endCxn id="935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357" name="Google Shape;9357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358" name="Google Shape;9358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359" name="Google Shape;9359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60" name="Google Shape;9360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361" name="Google Shape;9361;p92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362" name="Google Shape;9362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363" name="Google Shape;9363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64" name="Google Shape;9364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65" name="Google Shape;9365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66" name="Google Shape;9366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67" name="Google Shape;9367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68" name="Google Shape;9368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69" name="Google Shape;9369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370" name="Google Shape;9370;p92"/>
                          <p:cNvCxnSpPr>
                            <a:endCxn id="936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371" name="Google Shape;9371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372" name="Google Shape;9372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9373" name="Google Shape;9373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74" name="Google Shape;9374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/>
                          </a:p>
                        </p:txBody>
                      </p:sp>
                    </p:grpSp>
                  </p:grpSp>
                  <p:grpSp>
                    <p:nvGrpSpPr>
                      <p:cNvPr id="9375" name="Google Shape;9375;p92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376" name="Google Shape;9376;p92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377" name="Google Shape;9377;p92"/>
                          <p:cNvSpPr/>
                          <p:nvPr/>
                        </p:nvSpPr>
                        <p:spPr>
                          <a:xfrm flipH="1" rot="10800000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78" name="Google Shape;9378;p92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79" name="Google Shape;9379;p92"/>
                          <p:cNvSpPr/>
                          <p:nvPr/>
                        </p:nvSpPr>
                        <p:spPr>
                          <a:xfrm flipH="1" rot="10800000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80" name="Google Shape;9380;p92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rect b="b" l="l" r="r" t="t"/>
                            <a:pathLst>
                              <a:path extrusionOk="0" h="1321259" w="307606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81" name="Google Shape;9381;p92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rect b="b" l="l" r="r" t="t"/>
                            <a:pathLst>
                              <a:path extrusionOk="0" h="932950" w="3723451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82" name="Google Shape;9382;p92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rect b="b" l="l" r="r" t="t"/>
                            <a:pathLst>
                              <a:path extrusionOk="0" h="809868" w="1366596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83" name="Google Shape;9383;p92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rect b="b" l="l" r="r" t="t"/>
                            <a:pathLst>
                              <a:path extrusionOk="0" h="791462" w="1348191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rotWithShape="0" dir="5400000" dist="2300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9384" name="Google Shape;9384;p92"/>
                          <p:cNvCxnSpPr>
                            <a:endCxn id="937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385" name="Google Shape;9385;p92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blurRad="40005" rotWithShape="0" algn="tl" dir="5400000" dist="19939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386" name="Google Shape;9386;p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387" name="Google Shape;9387;p92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Calibri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9388" name="Google Shape;9388;p9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sp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/>
                          </a:p>
                        </p:txBody>
                      </p:sp>
                    </p:grpSp>
                  </p:grpSp>
                  <p:cxnSp>
                    <p:nvCxnSpPr>
                      <p:cNvPr id="9389" name="Google Shape;9389;p92"/>
                      <p:cNvCxnSpPr>
                        <a:stCxn id="9335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90" name="Google Shape;9390;p92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91" name="Google Shape;9391;p92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92" name="Google Shape;9392;p92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sp>
                <p:nvSpPr>
                  <p:cNvPr id="9393" name="Google Shape;9393;p92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/>
                  </a:p>
                </p:txBody>
              </p:sp>
              <p:cxnSp>
                <p:nvCxnSpPr>
                  <p:cNvPr id="9394" name="Google Shape;9394;p92"/>
                  <p:cNvCxnSpPr>
                    <a:stCxn id="9258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9395" name="Google Shape;9395;p92"/>
                <p:cNvCxnSpPr>
                  <a:stCxn id="9235" idx="5"/>
                  <a:endCxn id="9322" idx="1"/>
                </p:cNvCxnSpPr>
                <p:nvPr/>
              </p:nvCxnSpPr>
              <p:spPr>
                <a:xfrm flipH="1" rot="10800000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396" name="Google Shape;9396;p92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9397" name="Google Shape;9397;p92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9398" name="Google Shape;9398;p92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rect b="b" l="l" r="r" t="t"/>
                    <a:pathLst>
                      <a:path extrusionOk="0" h="11127" w="11293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399" name="Google Shape;9399;p92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9400" name="Google Shape;9400;p92"/>
                    <p:cNvSpPr/>
                    <p:nvPr/>
                  </p:nvSpPr>
                  <p:spPr>
                    <a:xfrm flipH="1" rot="10800000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401" name="Google Shape;9401;p9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402" name="Google Shape;9402;p92"/>
                    <p:cNvSpPr/>
                    <p:nvPr/>
                  </p:nvSpPr>
                  <p:spPr>
                    <a:xfrm flipH="1" rot="10800000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403" name="Google Shape;9403;p9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rect b="b" l="l" r="r" t="t"/>
                      <a:pathLst>
                        <a:path extrusionOk="0" h="1321259" w="307606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404" name="Google Shape;9404;p9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rect b="b" l="l" r="r" t="t"/>
                      <a:pathLst>
                        <a:path extrusionOk="0" h="932950" w="3723451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405" name="Google Shape;9405;p9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rect b="b" l="l" r="r" t="t"/>
                      <a:pathLst>
                        <a:path extrusionOk="0" h="809868" w="1366596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406" name="Google Shape;9406;p9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rect b="b" l="l" r="r" t="t"/>
                      <a:pathLst>
                        <a:path extrusionOk="0" h="791462" w="1348191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rotWithShape="0" dir="5400000" dist="2300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9407" name="Google Shape;9407;p92"/>
                    <p:cNvCxnSpPr>
                      <a:endCxn id="9402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9408" name="Google Shape;9408;p9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5" rotWithShape="0" algn="tl" dir="5400000" dist="19939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9409" name="Google Shape;9409;p92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9410" name="Google Shape;9410;p9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9411" name="Google Shape;9411;p92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9412" name="Google Shape;9412;p92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9413" name="Google Shape;9413;p92"/>
            <p:cNvCxnSpPr/>
            <p:nvPr/>
          </p:nvCxnSpPr>
          <p:spPr>
            <a:xfrm flipH="1" rot="10800000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414" name="Google Shape;9414;p92"/>
          <p:cNvSpPr txBox="1"/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Hot potato routing</a:t>
            </a:r>
            <a:endParaRPr/>
          </a:p>
        </p:txBody>
      </p:sp>
      <p:sp>
        <p:nvSpPr>
          <p:cNvPr id="9415" name="Google Shape;9415;p9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6" name="Google Shape;9416;p92"/>
          <p:cNvSpPr txBox="1"/>
          <p:nvPr/>
        </p:nvSpPr>
        <p:spPr>
          <a:xfrm>
            <a:off x="1102290" y="4634378"/>
            <a:ext cx="10809962" cy="186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2d learns (via iBGP) it can route to X via 2a or 2c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hot potato routing: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local gateway that has least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intra-domain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cost (e.g., 2d chooses 2a, even though more AS hops to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don’t worry about inter-domain cost!</a:t>
            </a:r>
            <a:endParaRPr b="0" i="0" sz="2800" u="none" cap="none" strike="noStrike">
              <a:solidFill>
                <a:srgbClr val="2121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17" name="Google Shape;9417;p92"/>
          <p:cNvCxnSpPr/>
          <p:nvPr/>
        </p:nvCxnSpPr>
        <p:spPr>
          <a:xfrm rot="10800000">
            <a:off x="6000873" y="3328637"/>
            <a:ext cx="424979" cy="441697"/>
          </a:xfrm>
          <a:prstGeom prst="straightConnector1">
            <a:avLst/>
          </a:prstGeom>
          <a:solidFill>
            <a:srgbClr val="00CC99"/>
          </a:solidFill>
          <a:ln cap="flat" cmpd="sng" w="9525">
            <a:solidFill>
              <a:srgbClr val="0000A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18" name="Google Shape;9418;p92"/>
          <p:cNvGrpSpPr/>
          <p:nvPr/>
        </p:nvGrpSpPr>
        <p:grpSpPr>
          <a:xfrm>
            <a:off x="7095664" y="2270946"/>
            <a:ext cx="880328" cy="893287"/>
            <a:chOff x="5705275" y="2274698"/>
            <a:chExt cx="880328" cy="893287"/>
          </a:xfrm>
        </p:grpSpPr>
        <p:sp>
          <p:nvSpPr>
            <p:cNvPr id="9419" name="Google Shape;9419;p92"/>
            <p:cNvSpPr/>
            <p:nvPr/>
          </p:nvSpPr>
          <p:spPr>
            <a:xfrm rot="-2370343">
              <a:off x="5705376" y="2487543"/>
              <a:ext cx="768350" cy="276226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0" name="Google Shape;9420;p92"/>
            <p:cNvSpPr txBox="1"/>
            <p:nvPr/>
          </p:nvSpPr>
          <p:spPr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AS3,X </a:t>
              </a:r>
              <a:endParaRPr/>
            </a:p>
          </p:txBody>
        </p:sp>
      </p:grpSp>
      <p:grpSp>
        <p:nvGrpSpPr>
          <p:cNvPr id="9421" name="Google Shape;9421;p92"/>
          <p:cNvGrpSpPr/>
          <p:nvPr/>
        </p:nvGrpSpPr>
        <p:grpSpPr>
          <a:xfrm>
            <a:off x="2970239" y="2493000"/>
            <a:ext cx="1366999" cy="725753"/>
            <a:chOff x="2143521" y="2484227"/>
            <a:chExt cx="1366999" cy="725753"/>
          </a:xfrm>
        </p:grpSpPr>
        <p:sp>
          <p:nvSpPr>
            <p:cNvPr id="9422" name="Google Shape;9422;p92"/>
            <p:cNvSpPr txBox="1"/>
            <p:nvPr/>
          </p:nvSpPr>
          <p:spPr>
            <a:xfrm>
              <a:off x="2143521" y="2929134"/>
              <a:ext cx="1126397" cy="280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AS1,AS3,X </a:t>
              </a:r>
              <a:endParaRPr/>
            </a:p>
          </p:txBody>
        </p:sp>
        <p:sp>
          <p:nvSpPr>
            <p:cNvPr id="9423" name="Google Shape;9423;p92"/>
            <p:cNvSpPr/>
            <p:nvPr/>
          </p:nvSpPr>
          <p:spPr>
            <a:xfrm rot="-8624927">
              <a:off x="2734864" y="2684666"/>
              <a:ext cx="768350" cy="276225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24" name="Google Shape;9424;p92"/>
          <p:cNvSpPr txBox="1"/>
          <p:nvPr/>
        </p:nvSpPr>
        <p:spPr>
          <a:xfrm>
            <a:off x="6375649" y="3642958"/>
            <a:ext cx="18609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OSPF link weights</a:t>
            </a:r>
            <a:endParaRPr/>
          </a:p>
        </p:txBody>
      </p:sp>
      <p:sp>
        <p:nvSpPr>
          <p:cNvPr id="9425" name="Google Shape;9425;p92"/>
          <p:cNvSpPr txBox="1"/>
          <p:nvPr/>
        </p:nvSpPr>
        <p:spPr>
          <a:xfrm>
            <a:off x="5162685" y="3108488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6" name="Google Shape;9426;p92"/>
          <p:cNvSpPr txBox="1"/>
          <p:nvPr/>
        </p:nvSpPr>
        <p:spPr>
          <a:xfrm>
            <a:off x="5952201" y="2502930"/>
            <a:ext cx="469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7" name="Google Shape;9427;p92"/>
          <p:cNvSpPr txBox="1"/>
          <p:nvPr/>
        </p:nvSpPr>
        <p:spPr>
          <a:xfrm>
            <a:off x="5702048" y="3095306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263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8" name="Google Shape;9428;p92"/>
          <p:cNvSpPr/>
          <p:nvPr/>
        </p:nvSpPr>
        <p:spPr>
          <a:xfrm>
            <a:off x="5334000" y="3352800"/>
            <a:ext cx="720436" cy="678873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2" name="Shape 9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3" name="Google Shape;9433;p93"/>
          <p:cNvSpPr txBox="1"/>
          <p:nvPr>
            <p:ph type="title"/>
          </p:nvPr>
        </p:nvSpPr>
        <p:spPr>
          <a:xfrm>
            <a:off x="838200" y="389191"/>
            <a:ext cx="10898688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BGP: achieving policy via advertisements</a:t>
            </a:r>
            <a:endParaRPr/>
          </a:p>
        </p:txBody>
      </p:sp>
      <p:sp>
        <p:nvSpPr>
          <p:cNvPr id="9434" name="Google Shape;9434;p93"/>
          <p:cNvSpPr txBox="1"/>
          <p:nvPr>
            <p:ph idx="12" type="sldNum"/>
          </p:nvPr>
        </p:nvSpPr>
        <p:spPr>
          <a:xfrm>
            <a:off x="9169512" y="6449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5" name="Google Shape;9435;p93"/>
          <p:cNvSpPr/>
          <p:nvPr/>
        </p:nvSpPr>
        <p:spPr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36" name="Google Shape;9436;p93"/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9437" name="Google Shape;9437;p93"/>
            <p:cNvSpPr/>
            <p:nvPr/>
          </p:nvSpPr>
          <p:spPr>
            <a:xfrm>
              <a:off x="3983668" y="1440907"/>
              <a:ext cx="893763" cy="577850"/>
            </a:xfrm>
            <a:custGeom>
              <a:rect b="b" l="l" r="r" t="t"/>
              <a:pathLst>
                <a:path extrusionOk="0" h="364" w="563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8" name="Google Shape;9438;p93"/>
            <p:cNvSpPr/>
            <p:nvPr/>
          </p:nvSpPr>
          <p:spPr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cxnSp>
        <p:nvCxnSpPr>
          <p:cNvPr id="9439" name="Google Shape;9439;p93"/>
          <p:cNvCxnSpPr/>
          <p:nvPr/>
        </p:nvCxnSpPr>
        <p:spPr>
          <a:xfrm>
            <a:off x="4877431" y="1734594"/>
            <a:ext cx="665163" cy="276225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0" name="Google Shape;9440;p93"/>
          <p:cNvCxnSpPr/>
          <p:nvPr/>
        </p:nvCxnSpPr>
        <p:spPr>
          <a:xfrm flipH="1" rot="10800000">
            <a:off x="4920293" y="2117182"/>
            <a:ext cx="669925" cy="566738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1" name="Google Shape;9441;p93"/>
          <p:cNvCxnSpPr/>
          <p:nvPr/>
        </p:nvCxnSpPr>
        <p:spPr>
          <a:xfrm flipH="1" rot="10800000">
            <a:off x="3791581" y="1874294"/>
            <a:ext cx="290513" cy="234950"/>
          </a:xfrm>
          <a:prstGeom prst="straightConnector1">
            <a:avLst/>
          </a:prstGeom>
          <a:noFill/>
          <a:ln cap="flat" cmpd="sng" w="5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2" name="Google Shape;9442;p93"/>
          <p:cNvCxnSpPr/>
          <p:nvPr/>
        </p:nvCxnSpPr>
        <p:spPr>
          <a:xfrm rot="10800000">
            <a:off x="4664705" y="2002882"/>
            <a:ext cx="1423" cy="538612"/>
          </a:xfrm>
          <a:prstGeom prst="straightConnector1">
            <a:avLst/>
          </a:prstGeom>
          <a:noFill/>
          <a:ln cap="flat" cmpd="sng" w="5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3" name="Google Shape;9443;p93"/>
          <p:cNvCxnSpPr/>
          <p:nvPr/>
        </p:nvCxnSpPr>
        <p:spPr>
          <a:xfrm>
            <a:off x="3816981" y="2428332"/>
            <a:ext cx="265113" cy="165100"/>
          </a:xfrm>
          <a:prstGeom prst="straightConnector1">
            <a:avLst/>
          </a:prstGeom>
          <a:noFill/>
          <a:ln cap="flat" cmpd="sng" w="5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44" name="Google Shape;9444;p93"/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9445" name="Google Shape;9445;p93"/>
            <p:cNvSpPr/>
            <p:nvPr/>
          </p:nvSpPr>
          <p:spPr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6" name="Google Shape;9446;p93"/>
            <p:cNvSpPr/>
            <p:nvPr/>
          </p:nvSpPr>
          <p:spPr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legend</a:t>
              </a:r>
              <a:r>
                <a:rPr b="1" lang="en-US" sz="1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7" name="Google Shape;9447;p93"/>
            <p:cNvSpPr/>
            <p:nvPr/>
          </p:nvSpPr>
          <p:spPr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8" name="Google Shape;9448;p93"/>
            <p:cNvSpPr/>
            <p:nvPr/>
          </p:nvSpPr>
          <p:spPr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9" name="Google Shape;9449;p93"/>
            <p:cNvSpPr/>
            <p:nvPr/>
          </p:nvSpPr>
          <p:spPr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customer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0" name="Google Shape;9450;p93"/>
            <p:cNvSpPr/>
            <p:nvPr/>
          </p:nvSpPr>
          <p:spPr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network: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1" name="Google Shape;9451;p93"/>
            <p:cNvSpPr/>
            <p:nvPr/>
          </p:nvSpPr>
          <p:spPr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2" name="Google Shape;9452;p93"/>
            <p:cNvSpPr/>
            <p:nvPr/>
          </p:nvSpPr>
          <p:spPr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3" name="Google Shape;9453;p93"/>
            <p:cNvSpPr/>
            <p:nvPr/>
          </p:nvSpPr>
          <p:spPr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provider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4" name="Google Shape;9454;p93"/>
            <p:cNvSpPr/>
            <p:nvPr/>
          </p:nvSpPr>
          <p:spPr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5" name="Google Shape;9455;p93"/>
            <p:cNvSpPr/>
            <p:nvPr/>
          </p:nvSpPr>
          <p:spPr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6" name="Google Shape;9456;p93"/>
            <p:cNvSpPr/>
            <p:nvPr/>
          </p:nvSpPr>
          <p:spPr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7" name="Google Shape;9457;p93"/>
            <p:cNvSpPr/>
            <p:nvPr/>
          </p:nvSpPr>
          <p:spPr>
            <a:xfrm>
              <a:off x="7392031" y="1673839"/>
              <a:ext cx="893763" cy="574675"/>
            </a:xfrm>
            <a:custGeom>
              <a:rect b="b" l="l" r="r" t="t"/>
              <a:pathLst>
                <a:path extrusionOk="0" h="362" w="563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8" name="Google Shape;9458;p93"/>
            <p:cNvSpPr/>
            <p:nvPr/>
          </p:nvSpPr>
          <p:spPr>
            <a:xfrm>
              <a:off x="7892093" y="2631101"/>
              <a:ext cx="346075" cy="336550"/>
            </a:xfrm>
            <a:custGeom>
              <a:rect b="b" l="l" r="r" t="t"/>
              <a:pathLst>
                <a:path extrusionOk="0" h="212" w="218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9" name="Google Shape;9459;p93"/>
          <p:cNvSpPr/>
          <p:nvPr/>
        </p:nvSpPr>
        <p:spPr>
          <a:xfrm>
            <a:off x="1181100" y="3581400"/>
            <a:ext cx="6401562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0" name="Google Shape;9460;p93"/>
          <p:cNvSpPr/>
          <p:nvPr/>
        </p:nvSpPr>
        <p:spPr>
          <a:xfrm>
            <a:off x="1107929" y="4358794"/>
            <a:ext cx="10802636" cy="205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advertises path Aw to B and to 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chooses not to advertise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BAw to C! 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gets no “revenue” for routing CBAw, since none of  C, A, w are B’s customers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does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 about CBAw path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will route CAw (not using B) to get to w</a:t>
            </a:r>
            <a:endParaRPr/>
          </a:p>
        </p:txBody>
      </p:sp>
      <p:sp>
        <p:nvSpPr>
          <p:cNvPr id="9461" name="Google Shape;9461;p93"/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 only wants to route traffic to/from its customer networks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(does not want to carry transit traffic between other ISPs – a typical “real world” policy)</a:t>
            </a:r>
            <a:endParaRPr/>
          </a:p>
        </p:txBody>
      </p:sp>
      <p:cxnSp>
        <p:nvCxnSpPr>
          <p:cNvPr id="9462" name="Google Shape;9462;p93"/>
          <p:cNvCxnSpPr/>
          <p:nvPr/>
        </p:nvCxnSpPr>
        <p:spPr>
          <a:xfrm rot="10800000">
            <a:off x="2407023" y="2232212"/>
            <a:ext cx="618565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63" name="Google Shape;9463;p93"/>
          <p:cNvSpPr/>
          <p:nvPr/>
        </p:nvSpPr>
        <p:spPr>
          <a:xfrm>
            <a:off x="2143756" y="2044157"/>
            <a:ext cx="346075" cy="341313"/>
          </a:xfrm>
          <a:custGeom>
            <a:rect b="b" l="l" r="r" t="t"/>
            <a:pathLst>
              <a:path extrusionOk="0" h="215" w="218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4" name="Google Shape;9464;p93"/>
          <p:cNvSpPr/>
          <p:nvPr/>
        </p:nvSpPr>
        <p:spPr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5" name="Google Shape;9465;p93"/>
          <p:cNvSpPr/>
          <p:nvPr/>
        </p:nvSpPr>
        <p:spPr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66" name="Google Shape;9466;p93"/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9467" name="Google Shape;9467;p93"/>
            <p:cNvSpPr/>
            <p:nvPr/>
          </p:nvSpPr>
          <p:spPr>
            <a:xfrm>
              <a:off x="2950206" y="1990648"/>
              <a:ext cx="892175" cy="579438"/>
            </a:xfrm>
            <a:custGeom>
              <a:rect b="b" l="l" r="r" t="t"/>
              <a:pathLst>
                <a:path extrusionOk="0" h="365" w="562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8" name="Google Shape;9468;p93"/>
            <p:cNvSpPr/>
            <p:nvPr/>
          </p:nvSpPr>
          <p:spPr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cxnSp>
        <p:nvCxnSpPr>
          <p:cNvPr id="9469" name="Google Shape;9469;p93"/>
          <p:cNvCxnSpPr/>
          <p:nvPr/>
        </p:nvCxnSpPr>
        <p:spPr>
          <a:xfrm rot="10800000">
            <a:off x="4921623" y="2841812"/>
            <a:ext cx="618565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70" name="Google Shape;9470;p93"/>
          <p:cNvSpPr/>
          <p:nvPr/>
        </p:nvSpPr>
        <p:spPr>
          <a:xfrm>
            <a:off x="5503279" y="2665056"/>
            <a:ext cx="346075" cy="336550"/>
          </a:xfrm>
          <a:custGeom>
            <a:rect b="b" l="l" r="r" t="t"/>
            <a:pathLst>
              <a:path extrusionOk="0" h="212" w="218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1" name="Google Shape;9471;p93"/>
          <p:cNvSpPr/>
          <p:nvPr/>
        </p:nvSpPr>
        <p:spPr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72" name="Google Shape;9472;p93"/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9473" name="Google Shape;9473;p93"/>
            <p:cNvSpPr/>
            <p:nvPr/>
          </p:nvSpPr>
          <p:spPr>
            <a:xfrm>
              <a:off x="4043993" y="2436269"/>
              <a:ext cx="896938" cy="574675"/>
            </a:xfrm>
            <a:custGeom>
              <a:rect b="b" l="l" r="r" t="t"/>
              <a:pathLst>
                <a:path extrusionOk="0" h="362" w="565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4" name="Google Shape;9474;p93"/>
            <p:cNvSpPr/>
            <p:nvPr/>
          </p:nvSpPr>
          <p:spPr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475" name="Google Shape;9475;p93"/>
            <p:cNvSpPr/>
            <p:nvPr/>
          </p:nvSpPr>
          <p:spPr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6" name="Google Shape;9476;p93"/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9477" name="Google Shape;9477;p93"/>
            <p:cNvSpPr/>
            <p:nvPr/>
          </p:nvSpPr>
          <p:spPr>
            <a:xfrm>
              <a:off x="5542593" y="1861594"/>
              <a:ext cx="346075" cy="336550"/>
            </a:xfrm>
            <a:custGeom>
              <a:rect b="b" l="l" r="r" t="t"/>
              <a:pathLst>
                <a:path extrusionOk="0" h="212" w="218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9478;p93"/>
            <p:cNvSpPr/>
            <p:nvPr/>
          </p:nvSpPr>
          <p:spPr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9479" name="Google Shape;9479;p93"/>
          <p:cNvGrpSpPr/>
          <p:nvPr/>
        </p:nvGrpSpPr>
        <p:grpSpPr>
          <a:xfrm>
            <a:off x="3351904" y="2513644"/>
            <a:ext cx="742613" cy="487557"/>
            <a:chOff x="2552896" y="2671126"/>
            <a:chExt cx="742613" cy="487557"/>
          </a:xfrm>
        </p:grpSpPr>
        <p:sp>
          <p:nvSpPr>
            <p:cNvPr id="9480" name="Google Shape;9480;p93"/>
            <p:cNvSpPr txBox="1"/>
            <p:nvPr/>
          </p:nvSpPr>
          <p:spPr>
            <a:xfrm>
              <a:off x="2552896" y="2883223"/>
              <a:ext cx="484428" cy="275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A,w</a:t>
              </a:r>
              <a:endParaRPr/>
            </a:p>
          </p:txBody>
        </p:sp>
        <p:sp>
          <p:nvSpPr>
            <p:cNvPr id="9481" name="Google Shape;9481;p93"/>
            <p:cNvSpPr/>
            <p:nvPr/>
          </p:nvSpPr>
          <p:spPr>
            <a:xfrm rot="-8624927">
              <a:off x="2824952" y="2786969"/>
              <a:ext cx="456394" cy="197302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2" name="Google Shape;9482;p93"/>
          <p:cNvGrpSpPr/>
          <p:nvPr/>
        </p:nvGrpSpPr>
        <p:grpSpPr>
          <a:xfrm>
            <a:off x="3297703" y="1578748"/>
            <a:ext cx="735306" cy="453401"/>
            <a:chOff x="2656196" y="2854042"/>
            <a:chExt cx="735306" cy="453401"/>
          </a:xfrm>
        </p:grpSpPr>
        <p:sp>
          <p:nvSpPr>
            <p:cNvPr id="9483" name="Google Shape;9483;p93"/>
            <p:cNvSpPr txBox="1"/>
            <p:nvPr/>
          </p:nvSpPr>
          <p:spPr>
            <a:xfrm>
              <a:off x="2656196" y="2871746"/>
              <a:ext cx="484428" cy="275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A,w</a:t>
              </a:r>
              <a:endParaRPr/>
            </a:p>
          </p:txBody>
        </p:sp>
        <p:sp>
          <p:nvSpPr>
            <p:cNvPr id="9484" name="Google Shape;9484;p93"/>
            <p:cNvSpPr/>
            <p:nvPr/>
          </p:nvSpPr>
          <p:spPr>
            <a:xfrm rot="8256763">
              <a:off x="2928253" y="2982091"/>
              <a:ext cx="456394" cy="197302"/>
            </a:xfrm>
            <a:prstGeom prst="leftArrow">
              <a:avLst>
                <a:gd fmla="val 50000" name="adj1"/>
                <a:gd fmla="val 69540" name="adj2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8" name="Shape 9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9" name="Google Shape;9489;p94"/>
          <p:cNvSpPr txBox="1"/>
          <p:nvPr>
            <p:ph type="title"/>
          </p:nvPr>
        </p:nvSpPr>
        <p:spPr>
          <a:xfrm>
            <a:off x="838200" y="389191"/>
            <a:ext cx="11249416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BGP: achieving policy via advertisements </a:t>
            </a:r>
            <a:r>
              <a:rPr lang="en-US" sz="4000"/>
              <a:t>(more)</a:t>
            </a:r>
            <a:endParaRPr/>
          </a:p>
        </p:txBody>
      </p:sp>
      <p:sp>
        <p:nvSpPr>
          <p:cNvPr id="9490" name="Google Shape;9490;p94"/>
          <p:cNvSpPr txBox="1"/>
          <p:nvPr>
            <p:ph idx="12" type="sldNum"/>
          </p:nvPr>
        </p:nvSpPr>
        <p:spPr>
          <a:xfrm>
            <a:off x="9169512" y="6449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1" name="Google Shape;9491;p94"/>
          <p:cNvSpPr/>
          <p:nvPr/>
        </p:nvSpPr>
        <p:spPr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92" name="Google Shape;9492;p94"/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9493" name="Google Shape;9493;p94"/>
            <p:cNvSpPr/>
            <p:nvPr/>
          </p:nvSpPr>
          <p:spPr>
            <a:xfrm>
              <a:off x="3983668" y="1440907"/>
              <a:ext cx="893763" cy="577850"/>
            </a:xfrm>
            <a:custGeom>
              <a:rect b="b" l="l" r="r" t="t"/>
              <a:pathLst>
                <a:path extrusionOk="0" h="364" w="563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4" name="Google Shape;9494;p94"/>
            <p:cNvSpPr/>
            <p:nvPr/>
          </p:nvSpPr>
          <p:spPr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cxnSp>
        <p:nvCxnSpPr>
          <p:cNvPr id="9495" name="Google Shape;9495;p94"/>
          <p:cNvCxnSpPr/>
          <p:nvPr/>
        </p:nvCxnSpPr>
        <p:spPr>
          <a:xfrm>
            <a:off x="4877431" y="1734594"/>
            <a:ext cx="665163" cy="276225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6" name="Google Shape;9496;p94"/>
          <p:cNvCxnSpPr/>
          <p:nvPr/>
        </p:nvCxnSpPr>
        <p:spPr>
          <a:xfrm flipH="1" rot="10800000">
            <a:off x="4920293" y="2117182"/>
            <a:ext cx="669925" cy="566738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7" name="Google Shape;9497;p94"/>
          <p:cNvCxnSpPr/>
          <p:nvPr/>
        </p:nvCxnSpPr>
        <p:spPr>
          <a:xfrm flipH="1" rot="10800000">
            <a:off x="3791581" y="1874294"/>
            <a:ext cx="290513" cy="234950"/>
          </a:xfrm>
          <a:prstGeom prst="straightConnector1">
            <a:avLst/>
          </a:prstGeom>
          <a:noFill/>
          <a:ln cap="flat" cmpd="sng" w="5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8" name="Google Shape;9498;p94"/>
          <p:cNvCxnSpPr/>
          <p:nvPr/>
        </p:nvCxnSpPr>
        <p:spPr>
          <a:xfrm rot="10800000">
            <a:off x="4664705" y="2002882"/>
            <a:ext cx="1423" cy="538612"/>
          </a:xfrm>
          <a:prstGeom prst="straightConnector1">
            <a:avLst/>
          </a:prstGeom>
          <a:noFill/>
          <a:ln cap="flat" cmpd="sng" w="5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9" name="Google Shape;9499;p94"/>
          <p:cNvCxnSpPr/>
          <p:nvPr/>
        </p:nvCxnSpPr>
        <p:spPr>
          <a:xfrm>
            <a:off x="3816981" y="2428332"/>
            <a:ext cx="265113" cy="165100"/>
          </a:xfrm>
          <a:prstGeom prst="straightConnector1">
            <a:avLst/>
          </a:prstGeom>
          <a:noFill/>
          <a:ln cap="flat" cmpd="sng" w="5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0" name="Google Shape;9500;p94"/>
          <p:cNvSpPr/>
          <p:nvPr/>
        </p:nvSpPr>
        <p:spPr>
          <a:xfrm>
            <a:off x="1181100" y="3581400"/>
            <a:ext cx="6401562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1" name="Google Shape;9501;p94"/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 only wants to route traffic to/from its customer networks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(does not want to carry transit traffic between other ISPs – a typical “real world” policy)</a:t>
            </a:r>
            <a:endParaRPr/>
          </a:p>
        </p:txBody>
      </p:sp>
      <p:cxnSp>
        <p:nvCxnSpPr>
          <p:cNvPr id="9502" name="Google Shape;9502;p94"/>
          <p:cNvCxnSpPr/>
          <p:nvPr/>
        </p:nvCxnSpPr>
        <p:spPr>
          <a:xfrm rot="10800000">
            <a:off x="2407023" y="2232212"/>
            <a:ext cx="618565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03" name="Google Shape;9503;p94"/>
          <p:cNvSpPr/>
          <p:nvPr/>
        </p:nvSpPr>
        <p:spPr>
          <a:xfrm>
            <a:off x="2143756" y="2044157"/>
            <a:ext cx="346075" cy="341313"/>
          </a:xfrm>
          <a:custGeom>
            <a:rect b="b" l="l" r="r" t="t"/>
            <a:pathLst>
              <a:path extrusionOk="0" h="215" w="218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4" name="Google Shape;9504;p94"/>
          <p:cNvSpPr/>
          <p:nvPr/>
        </p:nvSpPr>
        <p:spPr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5" name="Google Shape;9505;p94"/>
          <p:cNvSpPr/>
          <p:nvPr/>
        </p:nvSpPr>
        <p:spPr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06" name="Google Shape;9506;p94"/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9507" name="Google Shape;9507;p94"/>
            <p:cNvSpPr/>
            <p:nvPr/>
          </p:nvSpPr>
          <p:spPr>
            <a:xfrm>
              <a:off x="2950206" y="1990648"/>
              <a:ext cx="892175" cy="579438"/>
            </a:xfrm>
            <a:custGeom>
              <a:rect b="b" l="l" r="r" t="t"/>
              <a:pathLst>
                <a:path extrusionOk="0" h="365" w="562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9508;p94"/>
            <p:cNvSpPr/>
            <p:nvPr/>
          </p:nvSpPr>
          <p:spPr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cxnSp>
        <p:nvCxnSpPr>
          <p:cNvPr id="9509" name="Google Shape;9509;p94"/>
          <p:cNvCxnSpPr/>
          <p:nvPr/>
        </p:nvCxnSpPr>
        <p:spPr>
          <a:xfrm rot="10800000">
            <a:off x="4921623" y="2841812"/>
            <a:ext cx="618565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10" name="Google Shape;9510;p94"/>
          <p:cNvSpPr/>
          <p:nvPr/>
        </p:nvSpPr>
        <p:spPr>
          <a:xfrm>
            <a:off x="5503279" y="2665056"/>
            <a:ext cx="346075" cy="336550"/>
          </a:xfrm>
          <a:custGeom>
            <a:rect b="b" l="l" r="r" t="t"/>
            <a:pathLst>
              <a:path extrusionOk="0" h="212" w="218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1" name="Google Shape;9511;p94"/>
          <p:cNvSpPr/>
          <p:nvPr/>
        </p:nvSpPr>
        <p:spPr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12" name="Google Shape;9512;p94"/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9513" name="Google Shape;9513;p94"/>
            <p:cNvSpPr/>
            <p:nvPr/>
          </p:nvSpPr>
          <p:spPr>
            <a:xfrm>
              <a:off x="4043993" y="2436269"/>
              <a:ext cx="896938" cy="574675"/>
            </a:xfrm>
            <a:custGeom>
              <a:rect b="b" l="l" r="r" t="t"/>
              <a:pathLst>
                <a:path extrusionOk="0" h="362" w="565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4" name="Google Shape;9514;p94"/>
            <p:cNvSpPr/>
            <p:nvPr/>
          </p:nvSpPr>
          <p:spPr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515" name="Google Shape;9515;p94"/>
            <p:cNvSpPr/>
            <p:nvPr/>
          </p:nvSpPr>
          <p:spPr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6" name="Google Shape;9516;p94"/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9517" name="Google Shape;9517;p94"/>
            <p:cNvSpPr/>
            <p:nvPr/>
          </p:nvSpPr>
          <p:spPr>
            <a:xfrm>
              <a:off x="5542593" y="1861594"/>
              <a:ext cx="346075" cy="336550"/>
            </a:xfrm>
            <a:custGeom>
              <a:rect b="b" l="l" r="r" t="t"/>
              <a:pathLst>
                <a:path extrusionOk="0" h="212" w="218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9518;p94"/>
            <p:cNvSpPr/>
            <p:nvPr/>
          </p:nvSpPr>
          <p:spPr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sp>
        <p:nvSpPr>
          <p:cNvPr id="9519" name="Google Shape;9519;p94"/>
          <p:cNvSpPr/>
          <p:nvPr/>
        </p:nvSpPr>
        <p:spPr>
          <a:xfrm>
            <a:off x="1734926" y="4425878"/>
            <a:ext cx="8229600" cy="205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A,B,C are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provider networks</a:t>
            </a:r>
            <a:endParaRPr/>
          </a:p>
          <a:p>
            <a:pPr indent="-282575" lvl="0" marL="2825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x,w,y are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(of provider networks)</a:t>
            </a:r>
            <a:endParaRPr/>
          </a:p>
          <a:p>
            <a:pPr indent="-282575" lvl="0" marL="2825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is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dual-homed: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attached to two networks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policy to enforce: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does not want to route from B to C via x </a:t>
            </a:r>
            <a:endParaRPr/>
          </a:p>
          <a:p>
            <a:pPr indent="-228600" lvl="1" marL="6858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so x will not advertise to B a route to C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520" name="Google Shape;9520;p94"/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9521" name="Google Shape;9521;p94"/>
            <p:cNvSpPr/>
            <p:nvPr/>
          </p:nvSpPr>
          <p:spPr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2" name="Google Shape;9522;p94"/>
            <p:cNvSpPr/>
            <p:nvPr/>
          </p:nvSpPr>
          <p:spPr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legend</a:t>
              </a:r>
              <a:r>
                <a:rPr b="1" lang="en-US" sz="1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3" name="Google Shape;9523;p94"/>
            <p:cNvSpPr/>
            <p:nvPr/>
          </p:nvSpPr>
          <p:spPr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4" name="Google Shape;9524;p94"/>
            <p:cNvSpPr/>
            <p:nvPr/>
          </p:nvSpPr>
          <p:spPr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5" name="Google Shape;9525;p94"/>
            <p:cNvSpPr/>
            <p:nvPr/>
          </p:nvSpPr>
          <p:spPr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customer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9526;p94"/>
            <p:cNvSpPr/>
            <p:nvPr/>
          </p:nvSpPr>
          <p:spPr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network: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7" name="Google Shape;9527;p94"/>
            <p:cNvSpPr/>
            <p:nvPr/>
          </p:nvSpPr>
          <p:spPr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8" name="Google Shape;9528;p94"/>
            <p:cNvSpPr/>
            <p:nvPr/>
          </p:nvSpPr>
          <p:spPr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9" name="Google Shape;9529;p94"/>
            <p:cNvSpPr/>
            <p:nvPr/>
          </p:nvSpPr>
          <p:spPr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provider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9530;p94"/>
            <p:cNvSpPr/>
            <p:nvPr/>
          </p:nvSpPr>
          <p:spPr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9531;p94"/>
            <p:cNvSpPr/>
            <p:nvPr/>
          </p:nvSpPr>
          <p:spPr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2" name="Google Shape;9532;p94"/>
            <p:cNvSpPr/>
            <p:nvPr/>
          </p:nvSpPr>
          <p:spPr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9533;p94"/>
            <p:cNvSpPr/>
            <p:nvPr/>
          </p:nvSpPr>
          <p:spPr>
            <a:xfrm>
              <a:off x="7392031" y="1673839"/>
              <a:ext cx="893763" cy="574675"/>
            </a:xfrm>
            <a:custGeom>
              <a:rect b="b" l="l" r="r" t="t"/>
              <a:pathLst>
                <a:path extrusionOk="0" h="362" w="563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4" name="Google Shape;9534;p94"/>
            <p:cNvSpPr/>
            <p:nvPr/>
          </p:nvSpPr>
          <p:spPr>
            <a:xfrm>
              <a:off x="7892093" y="2631101"/>
              <a:ext cx="346075" cy="336550"/>
            </a:xfrm>
            <a:custGeom>
              <a:rect b="b" l="l" r="r" t="t"/>
              <a:pathLst>
                <a:path extrusionOk="0" h="212" w="218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35" name="Google Shape;9535;p94"/>
          <p:cNvSpPr/>
          <p:nvPr/>
        </p:nvSpPr>
        <p:spPr>
          <a:xfrm>
            <a:off x="5361709" y="1704109"/>
            <a:ext cx="720436" cy="678873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9" name="Shape 9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0" name="Google Shape;9540;p95"/>
          <p:cNvSpPr txBox="1"/>
          <p:nvPr>
            <p:ph idx="1" type="body"/>
          </p:nvPr>
        </p:nvSpPr>
        <p:spPr>
          <a:xfrm>
            <a:off x="813148" y="15737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6075" lvl="0" marL="346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router may learn about more than one route to destination AS, selects route based on:</a:t>
            </a:r>
            <a:endParaRPr/>
          </a:p>
          <a:p>
            <a:pPr indent="-457200" lvl="1" marL="10842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local preference value attribute: policy decision</a:t>
            </a:r>
            <a:endParaRPr/>
          </a:p>
          <a:p>
            <a:pPr indent="-457200" lvl="1" marL="10842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shortest AS-PATH </a:t>
            </a:r>
            <a:endParaRPr/>
          </a:p>
          <a:p>
            <a:pPr indent="-457200" lvl="1" marL="10842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closest NEXT-HOP router: hot potato routing</a:t>
            </a:r>
            <a:endParaRPr/>
          </a:p>
          <a:p>
            <a:pPr indent="-457200" lvl="1" marL="10842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additional criteria </a:t>
            </a:r>
            <a:endParaRPr/>
          </a:p>
          <a:p>
            <a:pPr indent="0" lvl="0" marL="130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41" name="Google Shape;9541;p9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route selection</a:t>
            </a:r>
            <a:endParaRPr/>
          </a:p>
        </p:txBody>
      </p:sp>
      <p:sp>
        <p:nvSpPr>
          <p:cNvPr id="9542" name="Google Shape;9542;p9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6" name="Shape 9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7" name="Google Shape;9547;p96"/>
          <p:cNvSpPr txBox="1"/>
          <p:nvPr>
            <p:ph type="title"/>
          </p:nvPr>
        </p:nvSpPr>
        <p:spPr>
          <a:xfrm>
            <a:off x="838200" y="389191"/>
            <a:ext cx="11249416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Why different Intra-, Inter-AS routing ?</a:t>
            </a:r>
            <a:r>
              <a:rPr lang="en-US" sz="6000"/>
              <a:t> </a:t>
            </a:r>
            <a:endParaRPr/>
          </a:p>
        </p:txBody>
      </p:sp>
      <p:sp>
        <p:nvSpPr>
          <p:cNvPr id="9548" name="Google Shape;9548;p96"/>
          <p:cNvSpPr txBox="1"/>
          <p:nvPr>
            <p:ph idx="12" type="sldNum"/>
          </p:nvPr>
        </p:nvSpPr>
        <p:spPr>
          <a:xfrm>
            <a:off x="9169512" y="6449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9" name="Google Shape;9549;p96"/>
          <p:cNvSpPr txBox="1"/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policy: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383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inter-AS: admin wants control over how its traffic routed, who routes through its network </a:t>
            </a:r>
            <a:endParaRPr/>
          </a:p>
          <a:p>
            <a:pPr indent="-22383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intra-AS: single admin, so policy less of an issue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scale: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routing saves table size, reduced update traffic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performance: </a:t>
            </a:r>
            <a:endParaRPr/>
          </a:p>
          <a:p>
            <a:pPr indent="-22383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intra-AS: can focus on performance</a:t>
            </a:r>
            <a:endParaRPr/>
          </a:p>
          <a:p>
            <a:pPr indent="-22383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inter-AS: policy dominates over performance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4" name="Shape 9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5" name="Google Shape;9555;p9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“control plane”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9556" name="Google Shape;955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9557" name="Google Shape;9557;p97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network management, configuration 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/>
          </a:p>
          <a:p>
            <a:pPr indent="-21907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NETCONF/YANG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8" name="Google Shape;9558;p97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 control plane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Internet Control Message Protocol </a:t>
            </a:r>
            <a:endParaRPr/>
          </a:p>
          <a:p>
            <a:pPr indent="-409575" lvl="0" marL="466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9" name="Google Shape;9559;p9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3" name="Shape 9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" name="Google Shape;9564;p98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0513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Internet network layer: historically implemented via distributed, per-router control approach</a:t>
            </a:r>
            <a:r>
              <a:rPr lang="en-US"/>
              <a:t>: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>
                <a:solidFill>
                  <a:srgbClr val="000090"/>
                </a:solidFill>
              </a:rPr>
              <a:t>monolithic</a:t>
            </a:r>
            <a:r>
              <a:rPr lang="en-US" sz="2800"/>
              <a:t> router contains switching hardware, runs proprietary implementation of Internet standard protocols (IP, RIP, IS-IS, OSPF, BGP) in proprietary router OS (e.g., Cisco IOS)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different “middleboxes” for different network layer functions: firewalls, load balancers, NAT boxes, ..</a:t>
            </a:r>
            <a:endParaRPr/>
          </a:p>
          <a:p>
            <a:pPr indent="-290513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~2005: renewed interest in rethinking network control plane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65" name="Google Shape;9565;p98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Software defined networking (SDN)</a:t>
            </a:r>
            <a:endParaRPr/>
          </a:p>
        </p:txBody>
      </p:sp>
      <p:sp>
        <p:nvSpPr>
          <p:cNvPr id="9566" name="Google Shape;9566;p9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1" name="Shape 9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99"/>
          <p:cNvSpPr txBox="1"/>
          <p:nvPr>
            <p:ph type="title"/>
          </p:nvPr>
        </p:nvSpPr>
        <p:spPr>
          <a:xfrm>
            <a:off x="838200" y="27954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Per-router control plane</a:t>
            </a:r>
            <a:endParaRPr/>
          </a:p>
        </p:txBody>
      </p:sp>
      <p:sp>
        <p:nvSpPr>
          <p:cNvPr id="9573" name="Google Shape;9573;p99"/>
          <p:cNvSpPr txBox="1"/>
          <p:nvPr/>
        </p:nvSpPr>
        <p:spPr>
          <a:xfrm>
            <a:off x="780773" y="1101105"/>
            <a:ext cx="11106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routing algorithm components </a:t>
            </a:r>
            <a:r>
              <a:rPr b="0" i="1" lang="en-US" sz="32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 each and every router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 in the control plane to computer forwarding tables</a:t>
            </a:r>
            <a:endParaRPr/>
          </a:p>
        </p:txBody>
      </p:sp>
      <p:sp>
        <p:nvSpPr>
          <p:cNvPr id="9574" name="Google Shape;9574;p99"/>
          <p:cNvSpPr/>
          <p:nvPr/>
        </p:nvSpPr>
        <p:spPr>
          <a:xfrm>
            <a:off x="4182648" y="5476945"/>
            <a:ext cx="4027487" cy="939800"/>
          </a:xfrm>
          <a:custGeom>
            <a:rect b="b" l="l" r="r" t="t"/>
            <a:pathLst>
              <a:path extrusionOk="0" h="10125" w="10001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5" name="Google Shape;9575;p99"/>
          <p:cNvCxnSpPr/>
          <p:nvPr/>
        </p:nvCxnSpPr>
        <p:spPr>
          <a:xfrm flipH="1" rot="10800000">
            <a:off x="4812885" y="5629345"/>
            <a:ext cx="1316038" cy="1317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76" name="Google Shape;9576;p99"/>
          <p:cNvCxnSpPr/>
          <p:nvPr/>
        </p:nvCxnSpPr>
        <p:spPr>
          <a:xfrm>
            <a:off x="4701760" y="5815082"/>
            <a:ext cx="2259013" cy="3000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77" name="Google Shape;9577;p99"/>
          <p:cNvCxnSpPr/>
          <p:nvPr/>
        </p:nvCxnSpPr>
        <p:spPr>
          <a:xfrm>
            <a:off x="4714460" y="5921445"/>
            <a:ext cx="714375" cy="274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78" name="Google Shape;9578;p99"/>
          <p:cNvCxnSpPr/>
          <p:nvPr/>
        </p:nvCxnSpPr>
        <p:spPr>
          <a:xfrm flipH="1" rot="10800000">
            <a:off x="5732048" y="6115120"/>
            <a:ext cx="1247775" cy="809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79" name="Google Shape;9579;p99"/>
          <p:cNvCxnSpPr/>
          <p:nvPr/>
        </p:nvCxnSpPr>
        <p:spPr>
          <a:xfrm>
            <a:off x="6392448" y="5661095"/>
            <a:ext cx="1057275" cy="1238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80" name="Google Shape;9580;p99"/>
          <p:cNvCxnSpPr/>
          <p:nvPr/>
        </p:nvCxnSpPr>
        <p:spPr>
          <a:xfrm flipH="1" rot="10800000">
            <a:off x="5676485" y="5815082"/>
            <a:ext cx="1790700" cy="3000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81" name="Google Shape;9581;p99"/>
          <p:cNvCxnSpPr/>
          <p:nvPr/>
        </p:nvCxnSpPr>
        <p:spPr>
          <a:xfrm flipH="1" rot="10800000">
            <a:off x="7003635" y="5843657"/>
            <a:ext cx="588963" cy="27146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82" name="Google Shape;9582;p99"/>
          <p:cNvCxnSpPr/>
          <p:nvPr/>
        </p:nvCxnSpPr>
        <p:spPr>
          <a:xfrm>
            <a:off x="6146385" y="5629345"/>
            <a:ext cx="814388" cy="400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83" name="Google Shape;9583;p99"/>
          <p:cNvGrpSpPr/>
          <p:nvPr/>
        </p:nvGrpSpPr>
        <p:grpSpPr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9584" name="Google Shape;9584;p99"/>
            <p:cNvSpPr/>
            <p:nvPr/>
          </p:nvSpPr>
          <p:spPr>
            <a:xfrm flipH="1" rot="10800000">
              <a:off x="1874455" y="1694641"/>
              <a:ext cx="1125193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85" name="Google Shape;9585;p99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86" name="Google Shape;9586;p99"/>
            <p:cNvSpPr/>
            <p:nvPr/>
          </p:nvSpPr>
          <p:spPr>
            <a:xfrm flipH="1" rot="10800000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87" name="Google Shape;9587;p99"/>
            <p:cNvSpPr/>
            <p:nvPr/>
          </p:nvSpPr>
          <p:spPr>
            <a:xfrm>
              <a:off x="2160521" y="1673339"/>
              <a:ext cx="546704" cy="160944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88" name="Google Shape;9588;p99"/>
            <p:cNvSpPr/>
            <p:nvPr/>
          </p:nvSpPr>
          <p:spPr>
            <a:xfrm>
              <a:off x="2103307" y="1633104"/>
              <a:ext cx="661131" cy="111240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9" name="Google Shape;9589;p99"/>
            <p:cNvSpPr/>
            <p:nvPr/>
          </p:nvSpPr>
          <p:spPr>
            <a:xfrm>
              <a:off x="2538765" y="1727776"/>
              <a:ext cx="241567" cy="97039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0" name="Google Shape;9590;p99"/>
            <p:cNvSpPr/>
            <p:nvPr/>
          </p:nvSpPr>
          <p:spPr>
            <a:xfrm>
              <a:off x="2090593" y="1730143"/>
              <a:ext cx="238389" cy="97040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91" name="Google Shape;9591;p99"/>
            <p:cNvCxnSpPr>
              <a:endCxn id="9586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9592" name="Google Shape;9592;p99"/>
            <p:cNvCxnSpPr/>
            <p:nvPr/>
          </p:nvCxnSpPr>
          <p:spPr>
            <a:xfrm rot="10800000">
              <a:off x="2996470" y="1734876"/>
              <a:ext cx="3178" cy="1230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9593" name="Google Shape;9593;p99"/>
          <p:cNvGrpSpPr/>
          <p:nvPr/>
        </p:nvGrpSpPr>
        <p:grpSpPr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9594" name="Google Shape;9594;p99"/>
            <p:cNvSpPr/>
            <p:nvPr/>
          </p:nvSpPr>
          <p:spPr>
            <a:xfrm flipH="1" rot="10800000">
              <a:off x="1874446" y="1692905"/>
              <a:ext cx="1125202" cy="32125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95" name="Google Shape;9595;p99"/>
            <p:cNvSpPr/>
            <p:nvPr/>
          </p:nvSpPr>
          <p:spPr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96" name="Google Shape;9596;p99"/>
            <p:cNvSpPr/>
            <p:nvPr/>
          </p:nvSpPr>
          <p:spPr>
            <a:xfrm flipH="1" rot="10800000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97" name="Google Shape;9597;p99"/>
            <p:cNvSpPr/>
            <p:nvPr/>
          </p:nvSpPr>
          <p:spPr>
            <a:xfrm>
              <a:off x="2159708" y="1673868"/>
              <a:ext cx="548339" cy="15943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98" name="Google Shape;9598;p99"/>
            <p:cNvSpPr/>
            <p:nvPr/>
          </p:nvSpPr>
          <p:spPr>
            <a:xfrm>
              <a:off x="2102655" y="1633412"/>
              <a:ext cx="662444" cy="111846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9" name="Google Shape;9599;p99"/>
            <p:cNvSpPr/>
            <p:nvPr/>
          </p:nvSpPr>
          <p:spPr>
            <a:xfrm>
              <a:off x="2536889" y="1728599"/>
              <a:ext cx="244057" cy="9756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0" name="Google Shape;9600;p99"/>
            <p:cNvSpPr/>
            <p:nvPr/>
          </p:nvSpPr>
          <p:spPr>
            <a:xfrm>
              <a:off x="2089977" y="1730980"/>
              <a:ext cx="240888" cy="9518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01" name="Google Shape;9601;p99"/>
            <p:cNvCxnSpPr>
              <a:endCxn id="9596" idx="2"/>
            </p:cNvCxnSpPr>
            <p:nvPr/>
          </p:nvCxnSpPr>
          <p:spPr>
            <a:xfrm rot="10800000">
              <a:off x="1871277" y="1736929"/>
              <a:ext cx="3300" cy="12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9602" name="Google Shape;9602;p99"/>
            <p:cNvCxnSpPr/>
            <p:nvPr/>
          </p:nvCxnSpPr>
          <p:spPr>
            <a:xfrm rot="10800000">
              <a:off x="2996477" y="1733359"/>
              <a:ext cx="3171" cy="1237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9603" name="Google Shape;9603;p99"/>
          <p:cNvGrpSpPr/>
          <p:nvPr/>
        </p:nvGrpSpPr>
        <p:grpSpPr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9604" name="Google Shape;9604;p99"/>
            <p:cNvSpPr/>
            <p:nvPr/>
          </p:nvSpPr>
          <p:spPr>
            <a:xfrm flipH="1" rot="10800000">
              <a:off x="1874457" y="1694641"/>
              <a:ext cx="1125191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05" name="Google Shape;9605;p99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06" name="Google Shape;9606;p99"/>
            <p:cNvSpPr/>
            <p:nvPr/>
          </p:nvSpPr>
          <p:spPr>
            <a:xfrm flipH="1" rot="10800000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07" name="Google Shape;9607;p99"/>
            <p:cNvSpPr/>
            <p:nvPr/>
          </p:nvSpPr>
          <p:spPr>
            <a:xfrm>
              <a:off x="2160522" y="1673340"/>
              <a:ext cx="546703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08" name="Google Shape;9608;p99"/>
            <p:cNvSpPr/>
            <p:nvPr/>
          </p:nvSpPr>
          <p:spPr>
            <a:xfrm>
              <a:off x="2103309" y="1633103"/>
              <a:ext cx="661129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9" name="Google Shape;9609;p99"/>
            <p:cNvSpPr/>
            <p:nvPr/>
          </p:nvSpPr>
          <p:spPr>
            <a:xfrm>
              <a:off x="2538763" y="1727776"/>
              <a:ext cx="24156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0" name="Google Shape;9610;p99"/>
            <p:cNvSpPr/>
            <p:nvPr/>
          </p:nvSpPr>
          <p:spPr>
            <a:xfrm>
              <a:off x="2090595" y="1730144"/>
              <a:ext cx="238387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11" name="Google Shape;9611;p99"/>
            <p:cNvCxnSpPr>
              <a:endCxn id="9606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9612" name="Google Shape;9612;p99"/>
            <p:cNvCxnSpPr/>
            <p:nvPr/>
          </p:nvCxnSpPr>
          <p:spPr>
            <a:xfrm rot="10800000">
              <a:off x="2996468" y="1734877"/>
              <a:ext cx="3180" cy="1230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9613" name="Google Shape;9613;p99"/>
          <p:cNvGrpSpPr/>
          <p:nvPr/>
        </p:nvGrpSpPr>
        <p:grpSpPr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9614" name="Google Shape;9614;p99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15" name="Google Shape;9615;p99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16" name="Google Shape;9616;p99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17" name="Google Shape;9617;p99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18" name="Google Shape;9618;p99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9" name="Google Shape;9619;p99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0" name="Google Shape;9620;p99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21" name="Google Shape;9621;p99"/>
            <p:cNvCxnSpPr>
              <a:endCxn id="9616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9622" name="Google Shape;9622;p99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9623" name="Google Shape;9623;p99"/>
          <p:cNvGrpSpPr/>
          <p:nvPr/>
        </p:nvGrpSpPr>
        <p:grpSpPr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9624" name="Google Shape;9624;p99"/>
            <p:cNvSpPr/>
            <p:nvPr/>
          </p:nvSpPr>
          <p:spPr>
            <a:xfrm>
              <a:off x="1776853" y="4829382"/>
              <a:ext cx="1220685" cy="920604"/>
            </a:xfrm>
            <a:custGeom>
              <a:rect b="b" l="l" r="r" t="t"/>
              <a:pathLst>
                <a:path extrusionOk="0" h="921649" w="1220510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25" name="Google Shape;9625;p99"/>
            <p:cNvSpPr/>
            <p:nvPr/>
          </p:nvSpPr>
          <p:spPr>
            <a:xfrm>
              <a:off x="6102428" y="4916682"/>
              <a:ext cx="925435" cy="757117"/>
            </a:xfrm>
            <a:custGeom>
              <a:rect b="b" l="l" r="r" t="t"/>
              <a:pathLst>
                <a:path extrusionOk="0" h="758185" w="926304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26" name="Google Shape;9626;p99"/>
            <p:cNvSpPr/>
            <p:nvPr/>
          </p:nvSpPr>
          <p:spPr>
            <a:xfrm>
              <a:off x="5288109" y="4937315"/>
              <a:ext cx="725426" cy="1099963"/>
            </a:xfrm>
            <a:custGeom>
              <a:rect b="b" l="l" r="r" t="t"/>
              <a:pathLst>
                <a:path extrusionOk="0" h="1101479" w="72500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27" name="Google Shape;9627;p99"/>
            <p:cNvSpPr/>
            <p:nvPr/>
          </p:nvSpPr>
          <p:spPr>
            <a:xfrm>
              <a:off x="4300767" y="4956362"/>
              <a:ext cx="514307" cy="577758"/>
            </a:xfrm>
            <a:custGeom>
              <a:rect b="b" l="l" r="r" t="t"/>
              <a:pathLst>
                <a:path extrusionOk="0" h="578353" w="514180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28" name="Google Shape;9628;p99"/>
            <p:cNvSpPr/>
            <p:nvPr/>
          </p:nvSpPr>
          <p:spPr>
            <a:xfrm>
              <a:off x="3521369" y="4919856"/>
              <a:ext cx="593675" cy="1215832"/>
            </a:xfrm>
            <a:custGeom>
              <a:rect b="b" l="l" r="r" t="t"/>
              <a:pathLst>
                <a:path extrusionOk="0" h="1215612" w="594113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9629" name="Google Shape;9629;p99"/>
            <p:cNvGrpSpPr/>
            <p:nvPr/>
          </p:nvGrpSpPr>
          <p:grpSpPr>
            <a:xfrm>
              <a:off x="1757805" y="2331054"/>
              <a:ext cx="1079409" cy="2674512"/>
              <a:chOff x="1757805" y="2331054"/>
              <a:chExt cx="1079409" cy="2674512"/>
            </a:xfrm>
          </p:grpSpPr>
          <p:sp>
            <p:nvSpPr>
              <p:cNvPr id="9630" name="Google Shape;9630;p99"/>
              <p:cNvSpPr/>
              <p:nvPr/>
            </p:nvSpPr>
            <p:spPr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9631" name="Google Shape;9631;p99"/>
              <p:cNvGrpSpPr/>
              <p:nvPr/>
            </p:nvGrpSpPr>
            <p:grpSpPr>
              <a:xfrm>
                <a:off x="1783203" y="4616691"/>
                <a:ext cx="1030201" cy="388875"/>
                <a:chOff x="4128891" y="3607011"/>
                <a:chExt cx="565669" cy="338400"/>
              </a:xfrm>
            </p:grpSpPr>
            <p:sp>
              <p:nvSpPr>
                <p:cNvPr id="9632" name="Google Shape;9632;p99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33" name="Google Shape;9633;p99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34" name="Google Shape;9634;p99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635" name="Google Shape;9635;p99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36" name="Google Shape;9636;p99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637" name="Google Shape;9637;p99"/>
              <p:cNvSpPr/>
              <p:nvPr/>
            </p:nvSpPr>
            <p:spPr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638" name="Google Shape;9638;p99"/>
              <p:cNvCxnSpPr/>
              <p:nvPr/>
            </p:nvCxnSpPr>
            <p:spPr>
              <a:xfrm>
                <a:off x="1781615" y="2805642"/>
                <a:ext cx="20636" cy="2020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39" name="Google Shape;9639;p99"/>
              <p:cNvCxnSpPr/>
              <p:nvPr/>
            </p:nvCxnSpPr>
            <p:spPr>
              <a:xfrm flipH="1">
                <a:off x="2818166" y="2805642"/>
                <a:ext cx="4762" cy="197612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640" name="Google Shape;9640;p99"/>
              <p:cNvGrpSpPr/>
              <p:nvPr/>
            </p:nvGrpSpPr>
            <p:grpSpPr>
              <a:xfrm>
                <a:off x="1757805" y="2331054"/>
                <a:ext cx="1079409" cy="430145"/>
                <a:chOff x="2183302" y="1574638"/>
                <a:chExt cx="1200053" cy="430113"/>
              </a:xfrm>
            </p:grpSpPr>
            <p:sp>
              <p:nvSpPr>
                <p:cNvPr id="9641" name="Google Shape;9641;p99"/>
                <p:cNvSpPr/>
                <p:nvPr/>
              </p:nvSpPr>
              <p:spPr>
                <a:xfrm flipH="1" rot="10800000">
                  <a:off x="2186832" y="1690499"/>
                  <a:ext cx="1194758" cy="31425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42" name="Google Shape;9642;p99"/>
                <p:cNvSpPr/>
                <p:nvPr/>
              </p:nvSpPr>
              <p:spPr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43" name="Google Shape;9643;p99"/>
                <p:cNvSpPr/>
                <p:nvPr/>
              </p:nvSpPr>
              <p:spPr>
                <a:xfrm flipH="1" rot="10800000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44" name="Google Shape;9644;p99"/>
                <p:cNvSpPr/>
                <p:nvPr/>
              </p:nvSpPr>
              <p:spPr>
                <a:xfrm>
                  <a:off x="2490374" y="1671453"/>
                  <a:ext cx="582379" cy="157125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45" name="Google Shape;9645;p99"/>
                <p:cNvSpPr/>
                <p:nvPr/>
              </p:nvSpPr>
              <p:spPr>
                <a:xfrm>
                  <a:off x="2430372" y="1630188"/>
                  <a:ext cx="702384" cy="109512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6" name="Google Shape;9646;p99"/>
                <p:cNvSpPr/>
                <p:nvPr/>
              </p:nvSpPr>
              <p:spPr>
                <a:xfrm>
                  <a:off x="2892745" y="1723828"/>
                  <a:ext cx="257658" cy="9522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7" name="Google Shape;9647;p99"/>
                <p:cNvSpPr/>
                <p:nvPr/>
              </p:nvSpPr>
              <p:spPr>
                <a:xfrm>
                  <a:off x="2418018" y="1725416"/>
                  <a:ext cx="254129" cy="9522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648" name="Google Shape;9648;p99"/>
                <p:cNvCxnSpPr>
                  <a:endCxn id="9643" idx="2"/>
                </p:cNvCxnSpPr>
                <p:nvPr/>
              </p:nvCxnSpPr>
              <p:spPr>
                <a:xfrm rot="10800000">
                  <a:off x="2183302" y="1731764"/>
                  <a:ext cx="3600" cy="12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649" name="Google Shape;9649;p99"/>
                <p:cNvCxnSpPr/>
                <p:nvPr/>
              </p:nvCxnSpPr>
              <p:spPr>
                <a:xfrm rot="10800000">
                  <a:off x="3379825" y="1728590"/>
                  <a:ext cx="3530" cy="12220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9650" name="Google Shape;9650;p99"/>
            <p:cNvGrpSpPr/>
            <p:nvPr/>
          </p:nvGrpSpPr>
          <p:grpSpPr>
            <a:xfrm>
              <a:off x="3500438" y="3173883"/>
              <a:ext cx="522287" cy="1831685"/>
              <a:chOff x="3500438" y="3173883"/>
              <a:chExt cx="522287" cy="1831685"/>
            </a:xfrm>
          </p:grpSpPr>
          <p:sp>
            <p:nvSpPr>
              <p:cNvPr id="9651" name="Google Shape;9651;p99"/>
              <p:cNvSpPr/>
              <p:nvPr/>
            </p:nvSpPr>
            <p:spPr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652" name="Google Shape;9652;p99"/>
              <p:cNvCxnSpPr/>
              <p:nvPr/>
            </p:nvCxnSpPr>
            <p:spPr>
              <a:xfrm flipH="1">
                <a:off x="4019802" y="3321497"/>
                <a:ext cx="1588" cy="15364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router_top.png" id="9653" name="Google Shape;9653;p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654" name="Google Shape;9654;p99"/>
              <p:cNvGrpSpPr/>
              <p:nvPr/>
            </p:nvGrpSpPr>
            <p:grpSpPr>
              <a:xfrm>
                <a:off x="3511845" y="4783352"/>
                <a:ext cx="507957" cy="222216"/>
                <a:chOff x="4129087" y="3606297"/>
                <a:chExt cx="568256" cy="339233"/>
              </a:xfrm>
            </p:grpSpPr>
            <p:sp>
              <p:nvSpPr>
                <p:cNvPr id="9655" name="Google Shape;9655;p99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56" name="Google Shape;9656;p99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57" name="Google Shape;9657;p99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658" name="Google Shape;9658;p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59" name="Google Shape;9659;p99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660" name="Google Shape;9660;p99"/>
              <p:cNvSpPr/>
              <p:nvPr/>
            </p:nvSpPr>
            <p:spPr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661" name="Google Shape;9661;p99"/>
              <p:cNvCxnSpPr>
                <a:stCxn id="9662" idx="2"/>
              </p:cNvCxnSpPr>
              <p:nvPr/>
            </p:nvCxnSpPr>
            <p:spPr>
              <a:xfrm flipH="1">
                <a:off x="3507045" y="3262769"/>
                <a:ext cx="4800" cy="168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663" name="Google Shape;9663;p99"/>
              <p:cNvGrpSpPr/>
              <p:nvPr/>
            </p:nvGrpSpPr>
            <p:grpSpPr>
              <a:xfrm>
                <a:off x="3511845" y="3173883"/>
                <a:ext cx="503196" cy="242848"/>
                <a:chOff x="2185178" y="1574269"/>
                <a:chExt cx="1198011" cy="430447"/>
              </a:xfrm>
            </p:grpSpPr>
            <p:sp>
              <p:nvSpPr>
                <p:cNvPr id="9664" name="Google Shape;9664;p99"/>
                <p:cNvSpPr/>
                <p:nvPr/>
              </p:nvSpPr>
              <p:spPr>
                <a:xfrm flipH="1" rot="10800000">
                  <a:off x="2188958" y="1689617"/>
                  <a:ext cx="1194231" cy="3150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65" name="Google Shape;9665;p99"/>
                <p:cNvSpPr/>
                <p:nvPr/>
              </p:nvSpPr>
              <p:spPr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62" name="Google Shape;9662;p99"/>
                <p:cNvSpPr/>
                <p:nvPr/>
              </p:nvSpPr>
              <p:spPr>
                <a:xfrm flipH="1" rot="10800000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66" name="Google Shape;9666;p99"/>
                <p:cNvSpPr/>
                <p:nvPr/>
              </p:nvSpPr>
              <p:spPr>
                <a:xfrm>
                  <a:off x="2491295" y="1669924"/>
                  <a:ext cx="581999" cy="157549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67" name="Google Shape;9667;p99"/>
                <p:cNvSpPr/>
                <p:nvPr/>
              </p:nvSpPr>
              <p:spPr>
                <a:xfrm>
                  <a:off x="2430828" y="1630537"/>
                  <a:ext cx="702933" cy="10972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8" name="Google Shape;9668;p99"/>
                <p:cNvSpPr/>
                <p:nvPr/>
              </p:nvSpPr>
              <p:spPr>
                <a:xfrm>
                  <a:off x="2891892" y="1723378"/>
                  <a:ext cx="260764" cy="95655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9" name="Google Shape;9669;p99"/>
                <p:cNvSpPr/>
                <p:nvPr/>
              </p:nvSpPr>
              <p:spPr>
                <a:xfrm>
                  <a:off x="2419489" y="1726192"/>
                  <a:ext cx="253208" cy="92841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670" name="Google Shape;9670;p99"/>
                <p:cNvCxnSpPr>
                  <a:endCxn id="9662" idx="2"/>
                </p:cNvCxnSpPr>
                <p:nvPr/>
              </p:nvCxnSpPr>
              <p:spPr>
                <a:xfrm rot="10800000">
                  <a:off x="2185178" y="1731819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671" name="Google Shape;9671;p99"/>
                <p:cNvCxnSpPr/>
                <p:nvPr/>
              </p:nvCxnSpPr>
              <p:spPr>
                <a:xfrm rot="10800000">
                  <a:off x="3379409" y="1729005"/>
                  <a:ext cx="3780" cy="12097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9672" name="Google Shape;9672;p99"/>
            <p:cNvGrpSpPr/>
            <p:nvPr/>
          </p:nvGrpSpPr>
          <p:grpSpPr>
            <a:xfrm>
              <a:off x="4299179" y="2486604"/>
              <a:ext cx="528594" cy="2517375"/>
              <a:chOff x="4299179" y="2486604"/>
              <a:chExt cx="528594" cy="2517375"/>
            </a:xfrm>
          </p:grpSpPr>
          <p:sp>
            <p:nvSpPr>
              <p:cNvPr id="9673" name="Google Shape;9673;p99"/>
              <p:cNvSpPr/>
              <p:nvPr/>
            </p:nvSpPr>
            <p:spPr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674" name="Google Shape;9674;p99"/>
              <p:cNvCxnSpPr/>
              <p:nvPr/>
            </p:nvCxnSpPr>
            <p:spPr>
              <a:xfrm>
                <a:off x="4821424" y="2642154"/>
                <a:ext cx="6349" cy="2214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675" name="Google Shape;9675;p99"/>
              <p:cNvGrpSpPr/>
              <p:nvPr/>
            </p:nvGrpSpPr>
            <p:grpSpPr>
              <a:xfrm>
                <a:off x="4319815" y="4781764"/>
                <a:ext cx="507958" cy="222216"/>
                <a:chOff x="4129012" y="3606230"/>
                <a:chExt cx="568256" cy="339300"/>
              </a:xfrm>
            </p:grpSpPr>
            <p:sp>
              <p:nvSpPr>
                <p:cNvPr id="9676" name="Google Shape;9676;p99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77" name="Google Shape;9677;p99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78" name="Google Shape;9678;p99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679" name="Google Shape;9679;p99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80" name="Google Shape;9680;p99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681" name="Google Shape;9681;p99"/>
              <p:cNvSpPr/>
              <p:nvPr/>
            </p:nvSpPr>
            <p:spPr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682" name="Google Shape;9682;p99"/>
              <p:cNvCxnSpPr>
                <a:stCxn id="9683" idx="2"/>
              </p:cNvCxnSpPr>
              <p:nvPr/>
            </p:nvCxnSpPr>
            <p:spPr>
              <a:xfrm>
                <a:off x="4300767" y="2640567"/>
                <a:ext cx="14400" cy="230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684" name="Google Shape;9684;p99"/>
              <p:cNvGrpSpPr/>
              <p:nvPr/>
            </p:nvGrpSpPr>
            <p:grpSpPr>
              <a:xfrm>
                <a:off x="4299179" y="2486604"/>
                <a:ext cx="504783" cy="242849"/>
                <a:chOff x="2183224" y="1574808"/>
                <a:chExt cx="1200054" cy="430149"/>
              </a:xfrm>
            </p:grpSpPr>
            <p:sp>
              <p:nvSpPr>
                <p:cNvPr id="9683" name="Google Shape;9683;p99"/>
                <p:cNvSpPr/>
                <p:nvPr/>
              </p:nvSpPr>
              <p:spPr>
                <a:xfrm flipH="1" rot="10800000">
                  <a:off x="2186998" y="1690077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85" name="Google Shape;9685;p99"/>
                <p:cNvSpPr/>
                <p:nvPr/>
              </p:nvSpPr>
              <p:spPr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86" name="Google Shape;9686;p99"/>
                <p:cNvSpPr/>
                <p:nvPr/>
              </p:nvSpPr>
              <p:spPr>
                <a:xfrm flipH="1" rot="10800000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87" name="Google Shape;9687;p99"/>
                <p:cNvSpPr/>
                <p:nvPr/>
              </p:nvSpPr>
              <p:spPr>
                <a:xfrm>
                  <a:off x="2488899" y="1670396"/>
                  <a:ext cx="584931" cy="1574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88" name="Google Shape;9688;p99"/>
                <p:cNvSpPr/>
                <p:nvPr/>
              </p:nvSpPr>
              <p:spPr>
                <a:xfrm>
                  <a:off x="2428519" y="1631037"/>
                  <a:ext cx="705691" cy="1096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9" name="Google Shape;9689;p99"/>
                <p:cNvSpPr/>
                <p:nvPr/>
              </p:nvSpPr>
              <p:spPr>
                <a:xfrm>
                  <a:off x="2892690" y="1723814"/>
                  <a:ext cx="256615" cy="9558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0" name="Google Shape;9690;p99"/>
                <p:cNvSpPr/>
                <p:nvPr/>
              </p:nvSpPr>
              <p:spPr>
                <a:xfrm>
                  <a:off x="2417196" y="1726625"/>
                  <a:ext cx="252843" cy="9277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691" name="Google Shape;9691;p99"/>
                <p:cNvCxnSpPr>
                  <a:endCxn id="9686" idx="2"/>
                </p:cNvCxnSpPr>
                <p:nvPr/>
              </p:nvCxnSpPr>
              <p:spPr>
                <a:xfrm rot="10800000">
                  <a:off x="2183224" y="1732248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692" name="Google Shape;9692;p99"/>
                <p:cNvCxnSpPr/>
                <p:nvPr/>
              </p:nvCxnSpPr>
              <p:spPr>
                <a:xfrm rot="10800000">
                  <a:off x="3379505" y="1729437"/>
                  <a:ext cx="3773" cy="12089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9693" name="Google Shape;9693;p99"/>
            <p:cNvGrpSpPr/>
            <p:nvPr/>
          </p:nvGrpSpPr>
          <p:grpSpPr>
            <a:xfrm>
              <a:off x="5491163" y="3178644"/>
              <a:ext cx="522287" cy="1825335"/>
              <a:chOff x="5491163" y="3178644"/>
              <a:chExt cx="522287" cy="1825335"/>
            </a:xfrm>
          </p:grpSpPr>
          <p:sp>
            <p:nvSpPr>
              <p:cNvPr id="9694" name="Google Shape;9694;p99"/>
              <p:cNvSpPr/>
              <p:nvPr/>
            </p:nvSpPr>
            <p:spPr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100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695" name="Google Shape;9695;p99"/>
              <p:cNvCxnSpPr>
                <a:stCxn id="9696" idx="6"/>
              </p:cNvCxnSpPr>
              <p:nvPr/>
            </p:nvCxnSpPr>
            <p:spPr>
              <a:xfrm>
                <a:off x="6004010" y="3267530"/>
                <a:ext cx="6300" cy="158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router_top.png" id="9697" name="Google Shape;9697;p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698" name="Google Shape;9698;p99"/>
              <p:cNvGrpSpPr/>
              <p:nvPr/>
            </p:nvGrpSpPr>
            <p:grpSpPr>
              <a:xfrm>
                <a:off x="5502403" y="4781764"/>
                <a:ext cx="507957" cy="222216"/>
                <a:chOff x="4128900" y="3606230"/>
                <a:chExt cx="568256" cy="339300"/>
              </a:xfrm>
            </p:grpSpPr>
            <p:sp>
              <p:nvSpPr>
                <p:cNvPr id="9699" name="Google Shape;9699;p99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00" name="Google Shape;9700;p99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01" name="Google Shape;9701;p99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702" name="Google Shape;9702;p99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03" name="Google Shape;9703;p99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704" name="Google Shape;9704;p99"/>
              <p:cNvSpPr/>
              <p:nvPr/>
            </p:nvSpPr>
            <p:spPr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705" name="Google Shape;9705;p99"/>
              <p:cNvCxnSpPr>
                <a:stCxn id="9697" idx="1"/>
              </p:cNvCxnSpPr>
              <p:nvPr/>
            </p:nvCxnSpPr>
            <p:spPr>
              <a:xfrm>
                <a:off x="5491163" y="3316941"/>
                <a:ext cx="6300" cy="1633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706" name="Google Shape;9706;p99"/>
              <p:cNvGrpSpPr/>
              <p:nvPr/>
            </p:nvGrpSpPr>
            <p:grpSpPr>
              <a:xfrm>
                <a:off x="5500816" y="3178644"/>
                <a:ext cx="504782" cy="242849"/>
                <a:chOff x="2183606" y="1573485"/>
                <a:chExt cx="1200052" cy="430149"/>
              </a:xfrm>
            </p:grpSpPr>
            <p:sp>
              <p:nvSpPr>
                <p:cNvPr id="9707" name="Google Shape;9707;p99"/>
                <p:cNvSpPr/>
                <p:nvPr/>
              </p:nvSpPr>
              <p:spPr>
                <a:xfrm flipH="1" rot="10800000">
                  <a:off x="2187379" y="1688754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08" name="Google Shape;9708;p99"/>
                <p:cNvSpPr/>
                <p:nvPr/>
              </p:nvSpPr>
              <p:spPr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96" name="Google Shape;9696;p99"/>
                <p:cNvSpPr/>
                <p:nvPr/>
              </p:nvSpPr>
              <p:spPr>
                <a:xfrm flipH="1" rot="10800000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09" name="Google Shape;9709;p99"/>
                <p:cNvSpPr/>
                <p:nvPr/>
              </p:nvSpPr>
              <p:spPr>
                <a:xfrm>
                  <a:off x="2489279" y="1669074"/>
                  <a:ext cx="584932" cy="1574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10" name="Google Shape;9710;p99"/>
                <p:cNvSpPr/>
                <p:nvPr/>
              </p:nvSpPr>
              <p:spPr>
                <a:xfrm>
                  <a:off x="2428899" y="1629714"/>
                  <a:ext cx="705692" cy="1096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1" name="Google Shape;9711;p99"/>
                <p:cNvSpPr/>
                <p:nvPr/>
              </p:nvSpPr>
              <p:spPr>
                <a:xfrm>
                  <a:off x="2893071" y="1722492"/>
                  <a:ext cx="256615" cy="9558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2" name="Google Shape;9712;p99"/>
                <p:cNvSpPr/>
                <p:nvPr/>
              </p:nvSpPr>
              <p:spPr>
                <a:xfrm>
                  <a:off x="2417579" y="1725302"/>
                  <a:ext cx="252840" cy="9277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713" name="Google Shape;9713;p99"/>
                <p:cNvCxnSpPr>
                  <a:endCxn id="9696" idx="2"/>
                </p:cNvCxnSpPr>
                <p:nvPr/>
              </p:nvCxnSpPr>
              <p:spPr>
                <a:xfrm rot="10800000">
                  <a:off x="2183606" y="1730925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714" name="Google Shape;9714;p99"/>
                <p:cNvCxnSpPr/>
                <p:nvPr/>
              </p:nvCxnSpPr>
              <p:spPr>
                <a:xfrm rot="10800000">
                  <a:off x="3379883" y="1728114"/>
                  <a:ext cx="3775" cy="12089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9715" name="Google Shape;9715;p99"/>
            <p:cNvGrpSpPr/>
            <p:nvPr/>
          </p:nvGrpSpPr>
          <p:grpSpPr>
            <a:xfrm>
              <a:off x="6472285" y="2648504"/>
              <a:ext cx="522243" cy="2353889"/>
              <a:chOff x="6472285" y="2648504"/>
              <a:chExt cx="522243" cy="2353889"/>
            </a:xfrm>
          </p:grpSpPr>
          <p:sp>
            <p:nvSpPr>
              <p:cNvPr id="9716" name="Google Shape;9716;p99"/>
              <p:cNvSpPr/>
              <p:nvPr/>
            </p:nvSpPr>
            <p:spPr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717" name="Google Shape;9717;p99"/>
              <p:cNvCxnSpPr/>
              <p:nvPr/>
            </p:nvCxnSpPr>
            <p:spPr>
              <a:xfrm>
                <a:off x="6994528" y="2846910"/>
                <a:ext cx="0" cy="19983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718" name="Google Shape;9718;p99"/>
              <p:cNvGrpSpPr/>
              <p:nvPr/>
            </p:nvGrpSpPr>
            <p:grpSpPr>
              <a:xfrm>
                <a:off x="6486571" y="4765893"/>
                <a:ext cx="507957" cy="236499"/>
                <a:chOff x="4128808" y="3606294"/>
                <a:chExt cx="568256" cy="339218"/>
              </a:xfrm>
            </p:grpSpPr>
            <p:sp>
              <p:nvSpPr>
                <p:cNvPr id="9719" name="Google Shape;9719;p9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20" name="Google Shape;9720;p99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21" name="Google Shape;9721;p99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722" name="Google Shape;9722;p99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23" name="Google Shape;9723;p99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724" name="Google Shape;9724;p99"/>
              <p:cNvSpPr/>
              <p:nvPr/>
            </p:nvSpPr>
            <p:spPr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725" name="Google Shape;9725;p99"/>
              <p:cNvCxnSpPr/>
              <p:nvPr/>
            </p:nvCxnSpPr>
            <p:spPr>
              <a:xfrm>
                <a:off x="6472285" y="2818340"/>
                <a:ext cx="9524" cy="21269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726" name="Google Shape;9726;p99"/>
              <p:cNvGrpSpPr/>
              <p:nvPr/>
            </p:nvGrpSpPr>
            <p:grpSpPr>
              <a:xfrm>
                <a:off x="6478635" y="2648504"/>
                <a:ext cx="504782" cy="242849"/>
                <a:chOff x="2184464" y="1575651"/>
                <a:chExt cx="1200052" cy="430151"/>
              </a:xfrm>
            </p:grpSpPr>
            <p:sp>
              <p:nvSpPr>
                <p:cNvPr id="9727" name="Google Shape;9727;p99"/>
                <p:cNvSpPr/>
                <p:nvPr/>
              </p:nvSpPr>
              <p:spPr>
                <a:xfrm flipH="1" rot="10800000">
                  <a:off x="2188237" y="1690921"/>
                  <a:ext cx="1196279" cy="314881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28" name="Google Shape;9728;p99"/>
                <p:cNvSpPr/>
                <p:nvPr/>
              </p:nvSpPr>
              <p:spPr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29" name="Google Shape;9729;p99"/>
                <p:cNvSpPr/>
                <p:nvPr/>
              </p:nvSpPr>
              <p:spPr>
                <a:xfrm flipH="1" rot="10800000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30" name="Google Shape;9730;p99"/>
                <p:cNvSpPr/>
                <p:nvPr/>
              </p:nvSpPr>
              <p:spPr>
                <a:xfrm>
                  <a:off x="2490137" y="1671240"/>
                  <a:ext cx="584932" cy="1574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731" name="Google Shape;9731;p99"/>
                <p:cNvSpPr/>
                <p:nvPr/>
              </p:nvSpPr>
              <p:spPr>
                <a:xfrm>
                  <a:off x="2429757" y="1631880"/>
                  <a:ext cx="705692" cy="109647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2" name="Google Shape;9732;p99"/>
                <p:cNvSpPr/>
                <p:nvPr/>
              </p:nvSpPr>
              <p:spPr>
                <a:xfrm>
                  <a:off x="2893929" y="1724658"/>
                  <a:ext cx="256615" cy="95589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3" name="Google Shape;9733;p99"/>
                <p:cNvSpPr/>
                <p:nvPr/>
              </p:nvSpPr>
              <p:spPr>
                <a:xfrm>
                  <a:off x="2418437" y="1727469"/>
                  <a:ext cx="252840" cy="92778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734" name="Google Shape;9734;p99"/>
                <p:cNvCxnSpPr>
                  <a:endCxn id="9729" idx="2"/>
                </p:cNvCxnSpPr>
                <p:nvPr/>
              </p:nvCxnSpPr>
              <p:spPr>
                <a:xfrm rot="10800000">
                  <a:off x="2184464" y="1733092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735" name="Google Shape;9735;p99"/>
                <p:cNvCxnSpPr/>
                <p:nvPr/>
              </p:nvCxnSpPr>
              <p:spPr>
                <a:xfrm rot="10800000">
                  <a:off x="3380741" y="1730281"/>
                  <a:ext cx="3775" cy="12089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9736" name="Google Shape;9736;p99"/>
          <p:cNvGrpSpPr/>
          <p:nvPr/>
        </p:nvGrpSpPr>
        <p:grpSpPr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9737" name="Google Shape;9737;p99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38" name="Google Shape;9738;p99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</a:t>
              </a:r>
              <a:endParaRPr/>
            </a:p>
            <a:p>
              <a:pPr indent="0" lvl="0" marL="0" marR="0" rtl="0" algn="ctr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  <p:cxnSp>
          <p:nvCxnSpPr>
            <p:cNvPr id="9739" name="Google Shape;9739;p99"/>
            <p:cNvCxnSpPr/>
            <p:nvPr/>
          </p:nvCxnSpPr>
          <p:spPr>
            <a:xfrm flipH="1" rot="10800000">
              <a:off x="2833815" y="807352"/>
              <a:ext cx="1517968" cy="214291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740" name="Google Shape;9740;p99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741" name="Google Shape;9741;p99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742" name="Google Shape;9742;p99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743" name="Google Shape;9743;p99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44" name="Google Shape;9744;p9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45" name="Google Shape;9745;p99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46" name="Google Shape;9746;p99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9747" name="Google Shape;9747;p99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748" name="Google Shape;9748;p99"/>
            <p:cNvCxnSpPr>
              <a:endCxn id="9743" idx="2"/>
            </p:cNvCxnSpPr>
            <p:nvPr/>
          </p:nvCxnSpPr>
          <p:spPr>
            <a:xfrm flipH="1" rot="10800000">
              <a:off x="3997770" y="985135"/>
              <a:ext cx="2561100" cy="469800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749" name="Google Shape;9749;p99"/>
            <p:cNvCxnSpPr/>
            <p:nvPr/>
          </p:nvCxnSpPr>
          <p:spPr>
            <a:xfrm>
              <a:off x="3991345" y="1508959"/>
              <a:ext cx="1581481" cy="0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750" name="Google Shape;9750;p99"/>
            <p:cNvCxnSpPr/>
            <p:nvPr/>
          </p:nvCxnSpPr>
          <p:spPr>
            <a:xfrm flipH="1" rot="10800000">
              <a:off x="5996777" y="1083550"/>
              <a:ext cx="751044" cy="396836"/>
            </a:xfrm>
            <a:prstGeom prst="straightConnector1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9751" name="Google Shape;9751;p99"/>
          <p:cNvGrpSpPr/>
          <p:nvPr/>
        </p:nvGrpSpPr>
        <p:grpSpPr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9752" name="Google Shape;9752;p99"/>
            <p:cNvSpPr txBox="1"/>
            <p:nvPr/>
          </p:nvSpPr>
          <p:spPr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sp>
          <p:nvSpPr>
            <p:cNvPr id="9753" name="Google Shape;9753;p99"/>
            <p:cNvSpPr txBox="1"/>
            <p:nvPr/>
          </p:nvSpPr>
          <p:spPr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cxnSp>
          <p:nvCxnSpPr>
            <p:cNvPr id="9754" name="Google Shape;9754;p99"/>
            <p:cNvCxnSpPr/>
            <p:nvPr/>
          </p:nvCxnSpPr>
          <p:spPr>
            <a:xfrm>
              <a:off x="1557338" y="3613150"/>
              <a:ext cx="62071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9755" name="Google Shape;9755;p99"/>
          <p:cNvGrpSpPr/>
          <p:nvPr/>
        </p:nvGrpSpPr>
        <p:grpSpPr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descr="fig42_table.pdf" id="9756" name="Google Shape;9756;p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746102" y="4471477"/>
              <a:ext cx="966463" cy="966962"/>
            </a:xfrm>
            <a:prstGeom prst="rect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9757" name="Google Shape;9757;p99"/>
            <p:cNvGrpSpPr/>
            <p:nvPr/>
          </p:nvGrpSpPr>
          <p:grpSpPr>
            <a:xfrm>
              <a:off x="-3025207" y="5228700"/>
              <a:ext cx="3405278" cy="363530"/>
              <a:chOff x="-3025207" y="5228700"/>
              <a:chExt cx="3405278" cy="363530"/>
            </a:xfrm>
          </p:grpSpPr>
          <p:grpSp>
            <p:nvGrpSpPr>
              <p:cNvPr id="9758" name="Google Shape;9758;p99"/>
              <p:cNvGrpSpPr/>
              <p:nvPr/>
            </p:nvGrpSpPr>
            <p:grpSpPr>
              <a:xfrm>
                <a:off x="-3025207" y="5258861"/>
                <a:ext cx="430224" cy="333369"/>
                <a:chOff x="2931721" y="3908607"/>
                <a:chExt cx="430314" cy="333310"/>
              </a:xfrm>
            </p:grpSpPr>
            <p:sp>
              <p:nvSpPr>
                <p:cNvPr id="9759" name="Google Shape;9759;p99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760" name="Google Shape;9760;p99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61" name="Google Shape;9761;p99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62" name="Google Shape;9762;p99"/>
                <p:cNvCxnSpPr>
                  <a:stCxn id="9759" idx="2"/>
                </p:cNvCxnSpPr>
                <p:nvPr/>
              </p:nvCxnSpPr>
              <p:spPr>
                <a:xfrm rot="10800000">
                  <a:off x="3147760" y="4003717"/>
                  <a:ext cx="1500" cy="23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763" name="Google Shape;9763;p99"/>
              <p:cNvGrpSpPr/>
              <p:nvPr/>
            </p:nvGrpSpPr>
            <p:grpSpPr>
              <a:xfrm>
                <a:off x="-2217148" y="5257274"/>
                <a:ext cx="430223" cy="333369"/>
                <a:chOff x="2931743" y="3908513"/>
                <a:chExt cx="430312" cy="333376"/>
              </a:xfrm>
            </p:grpSpPr>
            <p:sp>
              <p:nvSpPr>
                <p:cNvPr id="9764" name="Google Shape;9764;p99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765" name="Google Shape;9765;p99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66" name="Google Shape;9766;p9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67" name="Google Shape;9767;p99"/>
                <p:cNvCxnSpPr>
                  <a:stCxn id="9764" idx="2"/>
                </p:cNvCxnSpPr>
                <p:nvPr/>
              </p:nvCxnSpPr>
              <p:spPr>
                <a:xfrm rot="10800000">
                  <a:off x="3147781" y="4003689"/>
                  <a:ext cx="1500" cy="23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768" name="Google Shape;9768;p99"/>
              <p:cNvGrpSpPr/>
              <p:nvPr/>
            </p:nvGrpSpPr>
            <p:grpSpPr>
              <a:xfrm>
                <a:off x="-1034429" y="5257274"/>
                <a:ext cx="430224" cy="333369"/>
                <a:chOff x="2931774" y="3908513"/>
                <a:chExt cx="430314" cy="333376"/>
              </a:xfrm>
            </p:grpSpPr>
            <p:sp>
              <p:nvSpPr>
                <p:cNvPr id="9769" name="Google Shape;9769;p99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770" name="Google Shape;9770;p99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71" name="Google Shape;9771;p99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72" name="Google Shape;9772;p99"/>
                <p:cNvCxnSpPr>
                  <a:stCxn id="9769" idx="2"/>
                </p:cNvCxnSpPr>
                <p:nvPr/>
              </p:nvCxnSpPr>
              <p:spPr>
                <a:xfrm rot="10800000">
                  <a:off x="3147813" y="4003689"/>
                  <a:ext cx="1500" cy="23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773" name="Google Shape;9773;p99"/>
              <p:cNvGrpSpPr/>
              <p:nvPr/>
            </p:nvGrpSpPr>
            <p:grpSpPr>
              <a:xfrm>
                <a:off x="-50153" y="5228700"/>
                <a:ext cx="430224" cy="350830"/>
                <a:chOff x="2931800" y="3912336"/>
                <a:chExt cx="430314" cy="329569"/>
              </a:xfrm>
            </p:grpSpPr>
            <p:sp>
              <p:nvSpPr>
                <p:cNvPr id="9774" name="Google Shape;9774;p99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775" name="Google Shape;9775;p99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76" name="Google Shape;9776;p99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77" name="Google Shape;9777;p99"/>
                <p:cNvCxnSpPr>
                  <a:stCxn id="9774" idx="2"/>
                </p:cNvCxnSpPr>
                <p:nvPr/>
              </p:nvCxnSpPr>
              <p:spPr>
                <a:xfrm rot="10800000">
                  <a:off x="3147839" y="4003405"/>
                  <a:ext cx="1500" cy="23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9778" name="Google Shape;9778;p99"/>
          <p:cNvGrpSpPr/>
          <p:nvPr/>
        </p:nvGrpSpPr>
        <p:grpSpPr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9779" name="Google Shape;9779;p99"/>
            <p:cNvCxnSpPr/>
            <p:nvPr/>
          </p:nvCxnSpPr>
          <p:spPr>
            <a:xfrm>
              <a:off x="-4267279" y="4047450"/>
              <a:ext cx="0" cy="422418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80" name="Google Shape;9780;p99"/>
            <p:cNvCxnSpPr/>
            <p:nvPr/>
          </p:nvCxnSpPr>
          <p:spPr>
            <a:xfrm>
              <a:off x="-2808366" y="4361882"/>
              <a:ext cx="0" cy="87183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9781" name="Google Shape;9781;p99"/>
            <p:cNvCxnSpPr/>
            <p:nvPr/>
          </p:nvCxnSpPr>
          <p:spPr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9782" name="Google Shape;9782;p99"/>
            <p:cNvCxnSpPr/>
            <p:nvPr/>
          </p:nvCxnSpPr>
          <p:spPr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9783" name="Google Shape;9783;p99"/>
            <p:cNvCxnSpPr/>
            <p:nvPr/>
          </p:nvCxnSpPr>
          <p:spPr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9784" name="Google Shape;9784;p99"/>
          <p:cNvCxnSpPr/>
          <p:nvPr/>
        </p:nvCxnSpPr>
        <p:spPr>
          <a:xfrm flipH="1">
            <a:off x="2872960" y="5842070"/>
            <a:ext cx="15081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85" name="Google Shape;9785;p99"/>
          <p:cNvSpPr txBox="1"/>
          <p:nvPr/>
        </p:nvSpPr>
        <p:spPr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86" name="Google Shape;9786;p99"/>
          <p:cNvSpPr txBox="1"/>
          <p:nvPr/>
        </p:nvSpPr>
        <p:spPr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9787" name="Google Shape;9787;p99"/>
          <p:cNvGrpSpPr/>
          <p:nvPr/>
        </p:nvGrpSpPr>
        <p:grpSpPr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9788" name="Google Shape;9788;p99"/>
            <p:cNvSpPr/>
            <p:nvPr/>
          </p:nvSpPr>
          <p:spPr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89" name="Google Shape;9789;p99"/>
            <p:cNvCxnSpPr/>
            <p:nvPr/>
          </p:nvCxnSpPr>
          <p:spPr>
            <a:xfrm>
              <a:off x="-2933828" y="3101502"/>
              <a:ext cx="471543" cy="0"/>
            </a:xfrm>
            <a:prstGeom prst="straightConnector1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90" name="Google Shape;9790;p99"/>
            <p:cNvSpPr/>
            <p:nvPr/>
          </p:nvSpPr>
          <p:spPr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1" name="Google Shape;9791;p99"/>
            <p:cNvSpPr txBox="1"/>
            <p:nvPr/>
          </p:nvSpPr>
          <p:spPr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</p:txBody>
        </p:sp>
        <p:cxnSp>
          <p:nvCxnSpPr>
            <p:cNvPr id="9792" name="Google Shape;9792;p99"/>
            <p:cNvCxnSpPr/>
            <p:nvPr/>
          </p:nvCxnSpPr>
          <p:spPr>
            <a:xfrm>
              <a:off x="-3621642" y="2717403"/>
              <a:ext cx="405953" cy="300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793" name="Google Shape;9793;p99"/>
          <p:cNvSpPr/>
          <p:nvPr/>
        </p:nvSpPr>
        <p:spPr>
          <a:xfrm>
            <a:off x="4084223" y="5708720"/>
            <a:ext cx="982662" cy="233362"/>
          </a:xfrm>
          <a:custGeom>
            <a:rect b="b" l="l" r="r" t="t"/>
            <a:pathLst>
              <a:path extrusionOk="0" h="167" w="554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cap="flat" cmpd="sng" w="5715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94" name="Google Shape;9794;p99"/>
          <p:cNvGrpSpPr/>
          <p:nvPr/>
        </p:nvGrpSpPr>
        <p:grpSpPr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9795" name="Google Shape;9795;p99"/>
            <p:cNvSpPr/>
            <p:nvPr/>
          </p:nvSpPr>
          <p:spPr>
            <a:xfrm flipH="1" rot="10800000">
              <a:off x="1874448" y="1694641"/>
              <a:ext cx="1125200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96" name="Google Shape;9796;p99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97" name="Google Shape;9797;p99"/>
            <p:cNvSpPr/>
            <p:nvPr/>
          </p:nvSpPr>
          <p:spPr>
            <a:xfrm flipH="1" rot="10800000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98" name="Google Shape;9798;p99"/>
            <p:cNvSpPr/>
            <p:nvPr/>
          </p:nvSpPr>
          <p:spPr>
            <a:xfrm>
              <a:off x="2159710" y="1673339"/>
              <a:ext cx="548337" cy="160944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99" name="Google Shape;9799;p99"/>
            <p:cNvSpPr/>
            <p:nvPr/>
          </p:nvSpPr>
          <p:spPr>
            <a:xfrm>
              <a:off x="2102657" y="1633104"/>
              <a:ext cx="662442" cy="111240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0" name="Google Shape;9800;p99"/>
            <p:cNvSpPr/>
            <p:nvPr/>
          </p:nvSpPr>
          <p:spPr>
            <a:xfrm>
              <a:off x="2536889" y="1727776"/>
              <a:ext cx="244059" cy="97039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1" name="Google Shape;9801;p99"/>
            <p:cNvSpPr/>
            <p:nvPr/>
          </p:nvSpPr>
          <p:spPr>
            <a:xfrm>
              <a:off x="2089979" y="1730143"/>
              <a:ext cx="240888" cy="97040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02" name="Google Shape;9802;p99"/>
            <p:cNvCxnSpPr>
              <a:endCxn id="9797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9803" name="Google Shape;9803;p99"/>
            <p:cNvCxnSpPr/>
            <p:nvPr/>
          </p:nvCxnSpPr>
          <p:spPr>
            <a:xfrm rot="10800000">
              <a:off x="2996479" y="1734876"/>
              <a:ext cx="3169" cy="1230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9804" name="Google Shape;9804;p99"/>
          <p:cNvSpPr txBox="1"/>
          <p:nvPr/>
        </p:nvSpPr>
        <p:spPr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arriving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header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5" name="Google Shape;9805;p99"/>
          <p:cNvSpPr txBox="1"/>
          <p:nvPr/>
        </p:nvSpPr>
        <p:spPr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806" name="Google Shape;9806;p9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4-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1" name="Shape 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2" name="Google Shape;9812;p100"/>
          <p:cNvSpPr txBox="1"/>
          <p:nvPr>
            <p:ph type="title"/>
          </p:nvPr>
        </p:nvSpPr>
        <p:spPr>
          <a:xfrm>
            <a:off x="417576" y="261255"/>
            <a:ext cx="11213592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 sz="4800"/>
              <a:t>Software-Defined Networking (SDN) control plane</a:t>
            </a:r>
            <a:endParaRPr/>
          </a:p>
        </p:txBody>
      </p:sp>
      <p:sp>
        <p:nvSpPr>
          <p:cNvPr id="9813" name="Google Shape;9813;p100"/>
          <p:cNvSpPr txBox="1"/>
          <p:nvPr/>
        </p:nvSpPr>
        <p:spPr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Remote controller computes, installs forwarding tables in routers</a:t>
            </a:r>
            <a:endParaRPr/>
          </a:p>
        </p:txBody>
      </p:sp>
      <p:grpSp>
        <p:nvGrpSpPr>
          <p:cNvPr id="9814" name="Google Shape;9814;p100"/>
          <p:cNvGrpSpPr/>
          <p:nvPr/>
        </p:nvGrpSpPr>
        <p:grpSpPr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9815" name="Google Shape;9815;p100"/>
            <p:cNvSpPr/>
            <p:nvPr/>
          </p:nvSpPr>
          <p:spPr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D0D0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16" name="Google Shape;9816;p100"/>
            <p:cNvSpPr/>
            <p:nvPr/>
          </p:nvSpPr>
          <p:spPr>
            <a:xfrm>
              <a:off x="1740529" y="2067687"/>
              <a:ext cx="198438" cy="1386150"/>
            </a:xfrm>
            <a:custGeom>
              <a:rect b="b" l="l" r="r" t="t"/>
              <a:pathLst>
                <a:path extrusionOk="0" h="1385496" w="199855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0D0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17" name="Google Shape;9817;p100"/>
            <p:cNvSpPr/>
            <p:nvPr/>
          </p:nvSpPr>
          <p:spPr>
            <a:xfrm flipH="1">
              <a:off x="6969753" y="2061336"/>
              <a:ext cx="219075" cy="1370272"/>
            </a:xfrm>
            <a:custGeom>
              <a:rect b="b" l="l" r="r" t="t"/>
              <a:pathLst>
                <a:path extrusionOk="0" h="1370199" w="22023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rgbClr val="D0D0F4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9818" name="Google Shape;9818;p100"/>
            <p:cNvGrpSpPr/>
            <p:nvPr/>
          </p:nvGrpSpPr>
          <p:grpSpPr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9819" name="Google Shape;9819;p10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0" name="Google Shape;9820;p100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1" name="Google Shape;9821;p10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2" name="Google Shape;9822;p10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3" name="Google Shape;9823;p100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24" name="Google Shape;9824;p100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9825" name="Google Shape;9825;p100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6" name="Google Shape;9826;p100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27" name="Google Shape;9827;p100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28" name="Google Shape;9828;p100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9829" name="Google Shape;9829;p100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0" name="Google Shape;9830;p100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31" name="Google Shape;9831;p100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2" name="Google Shape;9832;p100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33" name="Google Shape;9833;p100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9834" name="Google Shape;9834;p100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5" name="Google Shape;9835;p100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36" name="Google Shape;9836;p10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37" name="Google Shape;9837;p100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9838" name="Google Shape;9838;p10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9" name="Google Shape;9839;p100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40" name="Google Shape;9840;p100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1" name="Google Shape;9841;p10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2" name="Google Shape;9842;p10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3" name="Google Shape;9843;p100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4" name="Google Shape;9844;p10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5" name="Google Shape;9845;p100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6" name="Google Shape;9846;p100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7" name="Google Shape;9847;p100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8" name="Google Shape;9848;p10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9" name="Google Shape;9849;p100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0" name="Google Shape;9850;p100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51" name="Google Shape;9851;p100"/>
            <p:cNvGrpSpPr/>
            <p:nvPr/>
          </p:nvGrpSpPr>
          <p:grpSpPr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9852" name="Google Shape;9852;p10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3" name="Google Shape;9853;p100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4" name="Google Shape;9854;p10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5" name="Google Shape;9855;p10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6" name="Google Shape;9856;p100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57" name="Google Shape;9857;p100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9858" name="Google Shape;9858;p100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9" name="Google Shape;9859;p100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60" name="Google Shape;9860;p100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61" name="Google Shape;9861;p100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9862" name="Google Shape;9862;p100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3" name="Google Shape;9863;p100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64" name="Google Shape;9864;p100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5" name="Google Shape;9865;p100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66" name="Google Shape;9866;p100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9867" name="Google Shape;9867;p100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8" name="Google Shape;9868;p100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69" name="Google Shape;9869;p10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70" name="Google Shape;9870;p100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9871" name="Google Shape;9871;p10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2" name="Google Shape;9872;p100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73" name="Google Shape;9873;p100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4" name="Google Shape;9874;p10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5" name="Google Shape;9875;p10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6" name="Google Shape;9876;p100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7" name="Google Shape;9877;p10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8" name="Google Shape;9878;p100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9" name="Google Shape;9879;p100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0" name="Google Shape;9880;p100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1" name="Google Shape;9881;p10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2" name="Google Shape;9882;p100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3" name="Google Shape;9883;p100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84" name="Google Shape;9884;p100"/>
          <p:cNvSpPr/>
          <p:nvPr/>
        </p:nvSpPr>
        <p:spPr>
          <a:xfrm>
            <a:off x="4341668" y="5696917"/>
            <a:ext cx="4027487" cy="939800"/>
          </a:xfrm>
          <a:custGeom>
            <a:rect b="b" l="l" r="r" t="t"/>
            <a:pathLst>
              <a:path extrusionOk="0" h="10125" w="10001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85" name="Google Shape;9885;p100"/>
          <p:cNvCxnSpPr/>
          <p:nvPr/>
        </p:nvCxnSpPr>
        <p:spPr>
          <a:xfrm flipH="1" rot="10800000">
            <a:off x="5011593" y="5847730"/>
            <a:ext cx="1316037" cy="1317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6" name="Google Shape;9886;p100"/>
          <p:cNvCxnSpPr/>
          <p:nvPr/>
        </p:nvCxnSpPr>
        <p:spPr>
          <a:xfrm>
            <a:off x="4900468" y="6035055"/>
            <a:ext cx="2259012" cy="2984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7" name="Google Shape;9887;p100"/>
          <p:cNvCxnSpPr/>
          <p:nvPr/>
        </p:nvCxnSpPr>
        <p:spPr>
          <a:xfrm>
            <a:off x="4913168" y="6139830"/>
            <a:ext cx="714375" cy="2762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8" name="Google Shape;9888;p100"/>
          <p:cNvCxnSpPr/>
          <p:nvPr/>
        </p:nvCxnSpPr>
        <p:spPr>
          <a:xfrm flipH="1" rot="10800000">
            <a:off x="5930755" y="6333505"/>
            <a:ext cx="1247775" cy="82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9" name="Google Shape;9889;p100"/>
          <p:cNvCxnSpPr/>
          <p:nvPr/>
        </p:nvCxnSpPr>
        <p:spPr>
          <a:xfrm>
            <a:off x="6591155" y="5881067"/>
            <a:ext cx="1057275" cy="1238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0" name="Google Shape;9890;p100"/>
          <p:cNvCxnSpPr/>
          <p:nvPr/>
        </p:nvCxnSpPr>
        <p:spPr>
          <a:xfrm flipH="1" rot="10800000">
            <a:off x="5875193" y="6035055"/>
            <a:ext cx="1790700" cy="2984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1" name="Google Shape;9891;p100"/>
          <p:cNvCxnSpPr/>
          <p:nvPr/>
        </p:nvCxnSpPr>
        <p:spPr>
          <a:xfrm flipH="1" rot="10800000">
            <a:off x="7202343" y="6063630"/>
            <a:ext cx="588962" cy="2698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2" name="Google Shape;9892;p100"/>
          <p:cNvCxnSpPr/>
          <p:nvPr/>
        </p:nvCxnSpPr>
        <p:spPr>
          <a:xfrm>
            <a:off x="6345093" y="5847730"/>
            <a:ext cx="814387" cy="401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93" name="Google Shape;9893;p100"/>
          <p:cNvGrpSpPr/>
          <p:nvPr/>
        </p:nvGrpSpPr>
        <p:grpSpPr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9894" name="Google Shape;9894;p100"/>
            <p:cNvSpPr txBox="1"/>
            <p:nvPr/>
          </p:nvSpPr>
          <p:spPr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sp>
          <p:nvSpPr>
            <p:cNvPr id="9895" name="Google Shape;9895;p100"/>
            <p:cNvSpPr txBox="1"/>
            <p:nvPr/>
          </p:nvSpPr>
          <p:spPr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cxnSp>
          <p:nvCxnSpPr>
            <p:cNvPr id="9896" name="Google Shape;9896;p100"/>
            <p:cNvCxnSpPr/>
            <p:nvPr/>
          </p:nvCxnSpPr>
          <p:spPr>
            <a:xfrm flipH="1" rot="10800000">
              <a:off x="1526216" y="3579760"/>
              <a:ext cx="6978041" cy="111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9897" name="Google Shape;9897;p100"/>
          <p:cNvGrpSpPr/>
          <p:nvPr/>
        </p:nvGrpSpPr>
        <p:grpSpPr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898" name="Google Shape;9898;p100"/>
            <p:cNvGrpSpPr/>
            <p:nvPr/>
          </p:nvGrpSpPr>
          <p:grpSpPr>
            <a:xfrm>
              <a:off x="2433511" y="2793697"/>
              <a:ext cx="349311" cy="317387"/>
              <a:chOff x="2931664" y="3912203"/>
              <a:chExt cx="430525" cy="329314"/>
            </a:xfrm>
          </p:grpSpPr>
          <p:sp>
            <p:nvSpPr>
              <p:cNvPr id="9899" name="Google Shape;9899;p100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00" name="Google Shape;9900;p100"/>
              <p:cNvCxnSpPr/>
              <p:nvPr/>
            </p:nvCxnSpPr>
            <p:spPr>
              <a:xfrm>
                <a:off x="2931664" y="4004411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01" name="Google Shape;9901;p100"/>
              <p:cNvCxnSpPr/>
              <p:nvPr/>
            </p:nvCxnSpPr>
            <p:spPr>
              <a:xfrm>
                <a:off x="2931664" y="4066980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02" name="Google Shape;9902;p100"/>
              <p:cNvCxnSpPr>
                <a:stCxn id="9899" idx="2"/>
              </p:cNvCxnSpPr>
              <p:nvPr/>
            </p:nvCxnSpPr>
            <p:spPr>
              <a:xfrm rot="10800000">
                <a:off x="3149862" y="4004517"/>
                <a:ext cx="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903" name="Google Shape;9903;p100"/>
            <p:cNvGrpSpPr/>
            <p:nvPr/>
          </p:nvGrpSpPr>
          <p:grpSpPr>
            <a:xfrm>
              <a:off x="3348072" y="2792111"/>
              <a:ext cx="350899" cy="317387"/>
              <a:chOff x="2930935" y="3912603"/>
              <a:chExt cx="430525" cy="329314"/>
            </a:xfrm>
          </p:grpSpPr>
          <p:sp>
            <p:nvSpPr>
              <p:cNvPr id="9904" name="Google Shape;9904;p100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05" name="Google Shape;9905;p100"/>
              <p:cNvCxnSpPr/>
              <p:nvPr/>
            </p:nvCxnSpPr>
            <p:spPr>
              <a:xfrm>
                <a:off x="2930935" y="4004811"/>
                <a:ext cx="42468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06" name="Google Shape;9906;p100"/>
              <p:cNvCxnSpPr/>
              <p:nvPr/>
            </p:nvCxnSpPr>
            <p:spPr>
              <a:xfrm>
                <a:off x="2930935" y="4067381"/>
                <a:ext cx="42468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07" name="Google Shape;9907;p100"/>
              <p:cNvCxnSpPr>
                <a:stCxn id="9904" idx="2"/>
              </p:cNvCxnSpPr>
              <p:nvPr/>
            </p:nvCxnSpPr>
            <p:spPr>
              <a:xfrm rot="10800000">
                <a:off x="3147320" y="4004917"/>
                <a:ext cx="18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908" name="Google Shape;9908;p100"/>
            <p:cNvGrpSpPr/>
            <p:nvPr/>
          </p:nvGrpSpPr>
          <p:grpSpPr>
            <a:xfrm>
              <a:off x="4181655" y="2792111"/>
              <a:ext cx="350900" cy="317387"/>
              <a:chOff x="2931113" y="3912603"/>
              <a:chExt cx="430527" cy="329314"/>
            </a:xfrm>
          </p:grpSpPr>
          <p:sp>
            <p:nvSpPr>
              <p:cNvPr id="9909" name="Google Shape;9909;p100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10" name="Google Shape;9910;p100"/>
              <p:cNvCxnSpPr/>
              <p:nvPr/>
            </p:nvCxnSpPr>
            <p:spPr>
              <a:xfrm>
                <a:off x="2931113" y="400481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11" name="Google Shape;9911;p100"/>
              <p:cNvCxnSpPr/>
              <p:nvPr/>
            </p:nvCxnSpPr>
            <p:spPr>
              <a:xfrm>
                <a:off x="2931113" y="406738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12" name="Google Shape;9912;p100"/>
              <p:cNvCxnSpPr>
                <a:stCxn id="9909" idx="2"/>
              </p:cNvCxnSpPr>
              <p:nvPr/>
            </p:nvCxnSpPr>
            <p:spPr>
              <a:xfrm rot="10800000">
                <a:off x="3147499" y="4004917"/>
                <a:ext cx="18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913" name="Google Shape;9913;p100"/>
            <p:cNvGrpSpPr/>
            <p:nvPr/>
          </p:nvGrpSpPr>
          <p:grpSpPr>
            <a:xfrm>
              <a:off x="5374078" y="2795285"/>
              <a:ext cx="349311" cy="317387"/>
              <a:chOff x="2931371" y="3912603"/>
              <a:chExt cx="430525" cy="329314"/>
            </a:xfrm>
          </p:grpSpPr>
          <p:sp>
            <p:nvSpPr>
              <p:cNvPr id="9914" name="Google Shape;9914;p100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15" name="Google Shape;9915;p100"/>
              <p:cNvCxnSpPr/>
              <p:nvPr/>
            </p:nvCxnSpPr>
            <p:spPr>
              <a:xfrm>
                <a:off x="2931371" y="4004811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16" name="Google Shape;9916;p100"/>
              <p:cNvCxnSpPr/>
              <p:nvPr/>
            </p:nvCxnSpPr>
            <p:spPr>
              <a:xfrm>
                <a:off x="2931371" y="4067381"/>
                <a:ext cx="4246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17" name="Google Shape;9917;p100"/>
              <p:cNvCxnSpPr>
                <a:stCxn id="9914" idx="2"/>
              </p:cNvCxnSpPr>
              <p:nvPr/>
            </p:nvCxnSpPr>
            <p:spPr>
              <a:xfrm rot="10800000">
                <a:off x="3149569" y="4004917"/>
                <a:ext cx="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918" name="Google Shape;9918;p100"/>
            <p:cNvGrpSpPr/>
            <p:nvPr/>
          </p:nvGrpSpPr>
          <p:grpSpPr>
            <a:xfrm>
              <a:off x="6379141" y="2792111"/>
              <a:ext cx="350900" cy="317387"/>
              <a:chOff x="2931587" y="3912603"/>
              <a:chExt cx="430527" cy="329314"/>
            </a:xfrm>
          </p:grpSpPr>
          <p:sp>
            <p:nvSpPr>
              <p:cNvPr id="9919" name="Google Shape;9919;p100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20" name="Google Shape;9920;p100"/>
              <p:cNvCxnSpPr/>
              <p:nvPr/>
            </p:nvCxnSpPr>
            <p:spPr>
              <a:xfrm>
                <a:off x="2931587" y="400481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21" name="Google Shape;9921;p100"/>
              <p:cNvCxnSpPr/>
              <p:nvPr/>
            </p:nvCxnSpPr>
            <p:spPr>
              <a:xfrm>
                <a:off x="2931587" y="4067381"/>
                <a:ext cx="4246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22" name="Google Shape;9922;p100"/>
              <p:cNvCxnSpPr>
                <a:stCxn id="9919" idx="2"/>
              </p:cNvCxnSpPr>
              <p:nvPr/>
            </p:nvCxnSpPr>
            <p:spPr>
              <a:xfrm rot="10800000">
                <a:off x="3147973" y="4004917"/>
                <a:ext cx="18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923" name="Google Shape;9923;p100"/>
          <p:cNvGrpSpPr/>
          <p:nvPr/>
        </p:nvGrpSpPr>
        <p:grpSpPr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924" name="Google Shape;9924;p100"/>
            <p:cNvSpPr/>
            <p:nvPr/>
          </p:nvSpPr>
          <p:spPr>
            <a:xfrm>
              <a:off x="1877053" y="5330529"/>
              <a:ext cx="1281113" cy="758711"/>
            </a:xfrm>
            <a:custGeom>
              <a:rect b="b" l="l" r="r" t="t"/>
              <a:pathLst>
                <a:path extrusionOk="0" h="759828" w="1280499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25" name="Google Shape;9925;p100"/>
            <p:cNvSpPr/>
            <p:nvPr/>
          </p:nvSpPr>
          <p:spPr>
            <a:xfrm>
              <a:off x="6202992" y="5428939"/>
              <a:ext cx="865187" cy="553955"/>
            </a:xfrm>
            <a:custGeom>
              <a:rect b="b" l="l" r="r" t="t"/>
              <a:pathLst>
                <a:path extrusionOk="0" h="553361" w="86625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26" name="Google Shape;9926;p100"/>
            <p:cNvSpPr/>
            <p:nvPr/>
          </p:nvSpPr>
          <p:spPr>
            <a:xfrm>
              <a:off x="5377492" y="5449574"/>
              <a:ext cx="676275" cy="896802"/>
            </a:xfrm>
            <a:custGeom>
              <a:rect b="b" l="l" r="r" t="t"/>
              <a:pathLst>
                <a:path extrusionOk="0" h="896577" w="675040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27" name="Google Shape;9927;p100"/>
            <p:cNvSpPr/>
            <p:nvPr/>
          </p:nvSpPr>
          <p:spPr>
            <a:xfrm>
              <a:off x="4340853" y="5470208"/>
              <a:ext cx="514350" cy="401578"/>
            </a:xfrm>
            <a:custGeom>
              <a:rect b="b" l="l" r="r" t="t"/>
              <a:pathLst>
                <a:path extrusionOk="0" h="402193" w="514180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28" name="Google Shape;9928;p100"/>
            <p:cNvSpPr/>
            <p:nvPr/>
          </p:nvSpPr>
          <p:spPr>
            <a:xfrm>
              <a:off x="3561391" y="5433701"/>
              <a:ext cx="573087" cy="1015848"/>
            </a:xfrm>
            <a:custGeom>
              <a:rect b="b" l="l" r="r" t="t"/>
              <a:pathLst>
                <a:path extrusionOk="0" h="1015244" w="574100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9929" name="Google Shape;9929;p100"/>
            <p:cNvGrpSpPr/>
            <p:nvPr/>
          </p:nvGrpSpPr>
          <p:grpSpPr>
            <a:xfrm>
              <a:off x="1856416" y="3709935"/>
              <a:ext cx="1049337" cy="1739639"/>
              <a:chOff x="1856416" y="3709935"/>
              <a:chExt cx="1049337" cy="1739639"/>
            </a:xfrm>
          </p:grpSpPr>
          <p:sp>
            <p:nvSpPr>
              <p:cNvPr id="9930" name="Google Shape;9930;p100"/>
              <p:cNvSpPr/>
              <p:nvPr/>
            </p:nvSpPr>
            <p:spPr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9931" name="Google Shape;9931;p100"/>
              <p:cNvGrpSpPr/>
              <p:nvPr/>
            </p:nvGrpSpPr>
            <p:grpSpPr>
              <a:xfrm>
                <a:off x="1859590" y="5089265"/>
                <a:ext cx="1035050" cy="360309"/>
                <a:chOff x="4129067" y="3606966"/>
                <a:chExt cx="567968" cy="338045"/>
              </a:xfrm>
            </p:grpSpPr>
            <p:sp>
              <p:nvSpPr>
                <p:cNvPr id="9932" name="Google Shape;9932;p100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33" name="Google Shape;9933;p100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34" name="Google Shape;9934;p100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935" name="Google Shape;9935;p100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36" name="Google Shape;9936;p100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937" name="Google Shape;9937;p100"/>
              <p:cNvSpPr/>
              <p:nvPr/>
            </p:nvSpPr>
            <p:spPr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38" name="Google Shape;9938;p100"/>
              <p:cNvCxnSpPr/>
              <p:nvPr/>
            </p:nvCxnSpPr>
            <p:spPr>
              <a:xfrm>
                <a:off x="1861178" y="3981356"/>
                <a:ext cx="17463" cy="130155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39" name="Google Shape;9939;p100"/>
              <p:cNvCxnSpPr/>
              <p:nvPr/>
            </p:nvCxnSpPr>
            <p:spPr>
              <a:xfrm flipH="1">
                <a:off x="2894641" y="3971833"/>
                <a:ext cx="6350" cy="126981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940" name="Google Shape;9940;p100"/>
              <p:cNvGrpSpPr/>
              <p:nvPr/>
            </p:nvGrpSpPr>
            <p:grpSpPr>
              <a:xfrm>
                <a:off x="1856416" y="3709935"/>
                <a:ext cx="1044574" cy="398402"/>
                <a:chOff x="2183302" y="1574638"/>
                <a:chExt cx="1199996" cy="429505"/>
              </a:xfrm>
            </p:grpSpPr>
            <p:sp>
              <p:nvSpPr>
                <p:cNvPr id="9941" name="Google Shape;9941;p100"/>
                <p:cNvSpPr/>
                <p:nvPr/>
              </p:nvSpPr>
              <p:spPr>
                <a:xfrm flipH="1" rot="10800000">
                  <a:off x="2185125" y="1689286"/>
                  <a:ext cx="1196349" cy="314857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42" name="Google Shape;9942;p100"/>
                <p:cNvSpPr/>
                <p:nvPr/>
              </p:nvSpPr>
              <p:spPr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43" name="Google Shape;9943;p100"/>
                <p:cNvSpPr/>
                <p:nvPr/>
              </p:nvSpPr>
              <p:spPr>
                <a:xfrm flipH="1" rot="10800000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44" name="Google Shape;9944;p100"/>
                <p:cNvSpPr/>
                <p:nvPr/>
              </p:nvSpPr>
              <p:spPr>
                <a:xfrm>
                  <a:off x="2489684" y="1670464"/>
                  <a:ext cx="581761" cy="157429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45" name="Google Shape;9945;p100"/>
                <p:cNvSpPr/>
                <p:nvPr/>
              </p:nvSpPr>
              <p:spPr>
                <a:xfrm>
                  <a:off x="2429501" y="1629396"/>
                  <a:ext cx="703949" cy="11122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6" name="Google Shape;9946;p100"/>
                <p:cNvSpPr/>
                <p:nvPr/>
              </p:nvSpPr>
              <p:spPr>
                <a:xfrm>
                  <a:off x="2892722" y="1723510"/>
                  <a:ext cx="257143" cy="95826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7" name="Google Shape;9947;p100"/>
                <p:cNvSpPr/>
                <p:nvPr/>
              </p:nvSpPr>
              <p:spPr>
                <a:xfrm>
                  <a:off x="2416736" y="1725222"/>
                  <a:ext cx="255318" cy="94114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948" name="Google Shape;9948;p100"/>
                <p:cNvCxnSpPr>
                  <a:endCxn id="9943" idx="2"/>
                </p:cNvCxnSpPr>
                <p:nvPr/>
              </p:nvCxnSpPr>
              <p:spPr>
                <a:xfrm rot="10800000">
                  <a:off x="2183302" y="1732067"/>
                  <a:ext cx="1800" cy="121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949" name="Google Shape;9949;p100"/>
                <p:cNvCxnSpPr/>
                <p:nvPr/>
              </p:nvCxnSpPr>
              <p:spPr>
                <a:xfrm rot="10800000">
                  <a:off x="3381474" y="1728644"/>
                  <a:ext cx="1824" cy="12149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9950" name="Google Shape;9950;p100"/>
            <p:cNvGrpSpPr/>
            <p:nvPr/>
          </p:nvGrpSpPr>
          <p:grpSpPr>
            <a:xfrm>
              <a:off x="3566153" y="3862312"/>
              <a:ext cx="514350" cy="1669799"/>
              <a:chOff x="3566153" y="3862312"/>
              <a:chExt cx="514350" cy="1669799"/>
            </a:xfrm>
          </p:grpSpPr>
          <p:sp>
            <p:nvSpPr>
              <p:cNvPr id="9951" name="Google Shape;9951;p100"/>
              <p:cNvSpPr/>
              <p:nvPr/>
            </p:nvSpPr>
            <p:spPr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52" name="Google Shape;9952;p100"/>
              <p:cNvCxnSpPr/>
              <p:nvPr/>
            </p:nvCxnSpPr>
            <p:spPr>
              <a:xfrm flipH="1">
                <a:off x="4078916" y="4019450"/>
                <a:ext cx="1587" cy="13650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953" name="Google Shape;9953;p100"/>
              <p:cNvGrpSpPr/>
              <p:nvPr/>
            </p:nvGrpSpPr>
            <p:grpSpPr>
              <a:xfrm>
                <a:off x="3570916" y="5306720"/>
                <a:ext cx="508000" cy="225391"/>
                <a:chOff x="4128204" y="3600527"/>
                <a:chExt cx="568606" cy="344310"/>
              </a:xfrm>
            </p:grpSpPr>
            <p:sp>
              <p:nvSpPr>
                <p:cNvPr id="9954" name="Google Shape;9954;p100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55" name="Google Shape;9955;p100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56" name="Google Shape;9956;p100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957" name="Google Shape;9957;p100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58" name="Google Shape;9958;p100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959" name="Google Shape;9959;p100"/>
              <p:cNvSpPr/>
              <p:nvPr/>
            </p:nvSpPr>
            <p:spPr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60" name="Google Shape;9960;p100"/>
              <p:cNvCxnSpPr/>
              <p:nvPr/>
            </p:nvCxnSpPr>
            <p:spPr>
              <a:xfrm flipH="1">
                <a:off x="3566153" y="4027387"/>
                <a:ext cx="3175" cy="14507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961" name="Google Shape;9961;p100"/>
              <p:cNvGrpSpPr/>
              <p:nvPr/>
            </p:nvGrpSpPr>
            <p:grpSpPr>
              <a:xfrm>
                <a:off x="3569328" y="3862312"/>
                <a:ext cx="503238" cy="247614"/>
                <a:chOff x="2184877" y="1564501"/>
                <a:chExt cx="1198749" cy="439187"/>
              </a:xfrm>
            </p:grpSpPr>
            <p:sp>
              <p:nvSpPr>
                <p:cNvPr id="9962" name="Google Shape;9962;p100"/>
                <p:cNvSpPr/>
                <p:nvPr/>
              </p:nvSpPr>
              <p:spPr>
                <a:xfrm flipH="1" rot="10800000">
                  <a:off x="2188659" y="1691189"/>
                  <a:ext cx="1194966" cy="3124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63" name="Google Shape;9963;p100"/>
                <p:cNvSpPr/>
                <p:nvPr/>
              </p:nvSpPr>
              <p:spPr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64" name="Google Shape;9964;p100"/>
                <p:cNvSpPr/>
                <p:nvPr/>
              </p:nvSpPr>
              <p:spPr>
                <a:xfrm flipH="1" rot="10800000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65" name="Google Shape;9965;p100"/>
                <p:cNvSpPr/>
                <p:nvPr/>
              </p:nvSpPr>
              <p:spPr>
                <a:xfrm>
                  <a:off x="2491182" y="1671482"/>
                  <a:ext cx="582357" cy="1548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66" name="Google Shape;9966;p100"/>
                <p:cNvSpPr/>
                <p:nvPr/>
              </p:nvSpPr>
              <p:spPr>
                <a:xfrm>
                  <a:off x="2430678" y="1629252"/>
                  <a:ext cx="703366" cy="109797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7" name="Google Shape;9967;p100"/>
                <p:cNvSpPr/>
                <p:nvPr/>
              </p:nvSpPr>
              <p:spPr>
                <a:xfrm>
                  <a:off x="2892025" y="1722158"/>
                  <a:ext cx="260925" cy="9572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8" name="Google Shape;9968;p100"/>
                <p:cNvSpPr/>
                <p:nvPr/>
              </p:nvSpPr>
              <p:spPr>
                <a:xfrm>
                  <a:off x="2419332" y="1724972"/>
                  <a:ext cx="253364" cy="95720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969" name="Google Shape;9969;p100"/>
                <p:cNvCxnSpPr>
                  <a:endCxn id="9964" idx="2"/>
                </p:cNvCxnSpPr>
                <p:nvPr/>
              </p:nvCxnSpPr>
              <p:spPr>
                <a:xfrm rot="10800000">
                  <a:off x="2184877" y="1720750"/>
                  <a:ext cx="3900" cy="12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970" name="Google Shape;9970;p100"/>
                <p:cNvCxnSpPr/>
                <p:nvPr/>
              </p:nvCxnSpPr>
              <p:spPr>
                <a:xfrm rot="10800000">
                  <a:off x="3379842" y="1727788"/>
                  <a:ext cx="3783" cy="12105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9971" name="Google Shape;9971;p100"/>
            <p:cNvGrpSpPr/>
            <p:nvPr/>
          </p:nvGrpSpPr>
          <p:grpSpPr>
            <a:xfrm>
              <a:off x="4348791" y="3867073"/>
              <a:ext cx="514350" cy="1669799"/>
              <a:chOff x="4348791" y="3867073"/>
              <a:chExt cx="514350" cy="1669799"/>
            </a:xfrm>
          </p:grpSpPr>
          <p:sp>
            <p:nvSpPr>
              <p:cNvPr id="9972" name="Google Shape;9972;p100"/>
              <p:cNvSpPr/>
              <p:nvPr/>
            </p:nvSpPr>
            <p:spPr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73" name="Google Shape;9973;p100"/>
              <p:cNvCxnSpPr/>
              <p:nvPr/>
            </p:nvCxnSpPr>
            <p:spPr>
              <a:xfrm flipH="1">
                <a:off x="4861553" y="4024212"/>
                <a:ext cx="1588" cy="13650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974" name="Google Shape;9974;p100"/>
              <p:cNvGrpSpPr/>
              <p:nvPr/>
            </p:nvGrpSpPr>
            <p:grpSpPr>
              <a:xfrm>
                <a:off x="4353553" y="5311481"/>
                <a:ext cx="508000" cy="225391"/>
                <a:chOff x="4128204" y="3600524"/>
                <a:chExt cx="568606" cy="344310"/>
              </a:xfrm>
            </p:grpSpPr>
            <p:sp>
              <p:nvSpPr>
                <p:cNvPr id="9975" name="Google Shape;9975;p100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76" name="Google Shape;9976;p100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77" name="Google Shape;9977;p100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978" name="Google Shape;9978;p100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79" name="Google Shape;9979;p100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980" name="Google Shape;9980;p100"/>
              <p:cNvSpPr/>
              <p:nvPr/>
            </p:nvSpPr>
            <p:spPr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81" name="Google Shape;9981;p100"/>
              <p:cNvCxnSpPr/>
              <p:nvPr/>
            </p:nvCxnSpPr>
            <p:spPr>
              <a:xfrm flipH="1">
                <a:off x="4348791" y="4032148"/>
                <a:ext cx="3175" cy="14507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982" name="Google Shape;9982;p100"/>
              <p:cNvGrpSpPr/>
              <p:nvPr/>
            </p:nvGrpSpPr>
            <p:grpSpPr>
              <a:xfrm>
                <a:off x="4351966" y="3867073"/>
                <a:ext cx="503237" cy="247613"/>
                <a:chOff x="2184879" y="1564498"/>
                <a:chExt cx="1198746" cy="439186"/>
              </a:xfrm>
            </p:grpSpPr>
            <p:sp>
              <p:nvSpPr>
                <p:cNvPr id="9983" name="Google Shape;9983;p100"/>
                <p:cNvSpPr/>
                <p:nvPr/>
              </p:nvSpPr>
              <p:spPr>
                <a:xfrm flipH="1" rot="10800000">
                  <a:off x="2188659" y="1691187"/>
                  <a:ext cx="1194966" cy="312497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84" name="Google Shape;9984;p100"/>
                <p:cNvSpPr/>
                <p:nvPr/>
              </p:nvSpPr>
              <p:spPr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85" name="Google Shape;9985;p100"/>
                <p:cNvSpPr/>
                <p:nvPr/>
              </p:nvSpPr>
              <p:spPr>
                <a:xfrm flipH="1" rot="10800000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86" name="Google Shape;9986;p100"/>
                <p:cNvSpPr/>
                <p:nvPr/>
              </p:nvSpPr>
              <p:spPr>
                <a:xfrm>
                  <a:off x="2491182" y="1671479"/>
                  <a:ext cx="582357" cy="154842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87" name="Google Shape;9987;p100"/>
                <p:cNvSpPr/>
                <p:nvPr/>
              </p:nvSpPr>
              <p:spPr>
                <a:xfrm>
                  <a:off x="2430678" y="1629250"/>
                  <a:ext cx="703366" cy="10979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8" name="Google Shape;9988;p100"/>
                <p:cNvSpPr/>
                <p:nvPr/>
              </p:nvSpPr>
              <p:spPr>
                <a:xfrm>
                  <a:off x="2892025" y="1722154"/>
                  <a:ext cx="260927" cy="9572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9" name="Google Shape;9989;p100"/>
                <p:cNvSpPr/>
                <p:nvPr/>
              </p:nvSpPr>
              <p:spPr>
                <a:xfrm>
                  <a:off x="2419334" y="1724970"/>
                  <a:ext cx="253362" cy="95720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990" name="Google Shape;9990;p100"/>
                <p:cNvCxnSpPr>
                  <a:endCxn id="9985" idx="2"/>
                </p:cNvCxnSpPr>
                <p:nvPr/>
              </p:nvCxnSpPr>
              <p:spPr>
                <a:xfrm rot="10800000">
                  <a:off x="2184879" y="1720747"/>
                  <a:ext cx="3900" cy="12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9991" name="Google Shape;9991;p100"/>
                <p:cNvCxnSpPr/>
                <p:nvPr/>
              </p:nvCxnSpPr>
              <p:spPr>
                <a:xfrm rot="10800000">
                  <a:off x="3379845" y="1727785"/>
                  <a:ext cx="3780" cy="12105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9992" name="Google Shape;9992;p100"/>
            <p:cNvGrpSpPr/>
            <p:nvPr/>
          </p:nvGrpSpPr>
          <p:grpSpPr>
            <a:xfrm>
              <a:off x="5552117" y="3849614"/>
              <a:ext cx="514350" cy="1669799"/>
              <a:chOff x="5552117" y="3849614"/>
              <a:chExt cx="514350" cy="1669799"/>
            </a:xfrm>
          </p:grpSpPr>
          <p:sp>
            <p:nvSpPr>
              <p:cNvPr id="9993" name="Google Shape;9993;p100"/>
              <p:cNvSpPr/>
              <p:nvPr/>
            </p:nvSpPr>
            <p:spPr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9994" name="Google Shape;9994;p100"/>
              <p:cNvCxnSpPr/>
              <p:nvPr/>
            </p:nvCxnSpPr>
            <p:spPr>
              <a:xfrm flipH="1">
                <a:off x="6064879" y="4006752"/>
                <a:ext cx="1588" cy="13650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995" name="Google Shape;9995;p100"/>
              <p:cNvGrpSpPr/>
              <p:nvPr/>
            </p:nvGrpSpPr>
            <p:grpSpPr>
              <a:xfrm>
                <a:off x="5556879" y="5294022"/>
                <a:ext cx="508000" cy="225392"/>
                <a:chOff x="4128205" y="3600530"/>
                <a:chExt cx="568606" cy="344311"/>
              </a:xfrm>
            </p:grpSpPr>
            <p:sp>
              <p:nvSpPr>
                <p:cNvPr id="9996" name="Google Shape;9996;p100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97" name="Google Shape;9997;p100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98" name="Google Shape;9998;p100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9999" name="Google Shape;9999;p100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00" name="Google Shape;10000;p100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001" name="Google Shape;10001;p100"/>
              <p:cNvSpPr/>
              <p:nvPr/>
            </p:nvSpPr>
            <p:spPr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02" name="Google Shape;10002;p100"/>
              <p:cNvCxnSpPr/>
              <p:nvPr/>
            </p:nvCxnSpPr>
            <p:spPr>
              <a:xfrm flipH="1">
                <a:off x="5552117" y="4014689"/>
                <a:ext cx="3175" cy="14507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003" name="Google Shape;10003;p100"/>
              <p:cNvGrpSpPr/>
              <p:nvPr/>
            </p:nvGrpSpPr>
            <p:grpSpPr>
              <a:xfrm>
                <a:off x="5555292" y="3849614"/>
                <a:ext cx="503237" cy="247613"/>
                <a:chOff x="2184881" y="1564505"/>
                <a:chExt cx="1198747" cy="439186"/>
              </a:xfrm>
            </p:grpSpPr>
            <p:sp>
              <p:nvSpPr>
                <p:cNvPr id="10004" name="Google Shape;10004;p100"/>
                <p:cNvSpPr/>
                <p:nvPr/>
              </p:nvSpPr>
              <p:spPr>
                <a:xfrm flipH="1" rot="10800000">
                  <a:off x="2188662" y="1691192"/>
                  <a:ext cx="1194966" cy="3124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05" name="Google Shape;10005;p100"/>
                <p:cNvSpPr/>
                <p:nvPr/>
              </p:nvSpPr>
              <p:spPr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06" name="Google Shape;10006;p100"/>
                <p:cNvSpPr/>
                <p:nvPr/>
              </p:nvSpPr>
              <p:spPr>
                <a:xfrm flipH="1" rot="10800000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07" name="Google Shape;10007;p100"/>
                <p:cNvSpPr/>
                <p:nvPr/>
              </p:nvSpPr>
              <p:spPr>
                <a:xfrm>
                  <a:off x="2491185" y="1671486"/>
                  <a:ext cx="582357" cy="154840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08" name="Google Shape;10008;p100"/>
                <p:cNvSpPr/>
                <p:nvPr/>
              </p:nvSpPr>
              <p:spPr>
                <a:xfrm>
                  <a:off x="2430680" y="1629256"/>
                  <a:ext cx="703366" cy="109797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9" name="Google Shape;10009;p100"/>
                <p:cNvSpPr/>
                <p:nvPr/>
              </p:nvSpPr>
              <p:spPr>
                <a:xfrm>
                  <a:off x="2892028" y="1722161"/>
                  <a:ext cx="260927" cy="9572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0" name="Google Shape;10010;p100"/>
                <p:cNvSpPr/>
                <p:nvPr/>
              </p:nvSpPr>
              <p:spPr>
                <a:xfrm>
                  <a:off x="2419337" y="1724976"/>
                  <a:ext cx="253362" cy="95720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011" name="Google Shape;10011;p100"/>
                <p:cNvCxnSpPr>
                  <a:endCxn id="10006" idx="2"/>
                </p:cNvCxnSpPr>
                <p:nvPr/>
              </p:nvCxnSpPr>
              <p:spPr>
                <a:xfrm rot="10800000">
                  <a:off x="2184881" y="1720754"/>
                  <a:ext cx="3900" cy="12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0012" name="Google Shape;10012;p100"/>
                <p:cNvCxnSpPr/>
                <p:nvPr/>
              </p:nvCxnSpPr>
              <p:spPr>
                <a:xfrm rot="10800000">
                  <a:off x="3379847" y="1727792"/>
                  <a:ext cx="3780" cy="12105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0013" name="Google Shape;10013;p100"/>
            <p:cNvGrpSpPr/>
            <p:nvPr/>
          </p:nvGrpSpPr>
          <p:grpSpPr>
            <a:xfrm>
              <a:off x="6547479" y="3836916"/>
              <a:ext cx="514350" cy="1671386"/>
              <a:chOff x="6547479" y="3836916"/>
              <a:chExt cx="514350" cy="1671386"/>
            </a:xfrm>
          </p:grpSpPr>
          <p:sp>
            <p:nvSpPr>
              <p:cNvPr id="10014" name="Google Shape;10014;p100"/>
              <p:cNvSpPr/>
              <p:nvPr/>
            </p:nvSpPr>
            <p:spPr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15" name="Google Shape;10015;p100"/>
              <p:cNvCxnSpPr/>
              <p:nvPr/>
            </p:nvCxnSpPr>
            <p:spPr>
              <a:xfrm flipH="1">
                <a:off x="7060242" y="3994054"/>
                <a:ext cx="1587" cy="136663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016" name="Google Shape;10016;p100"/>
              <p:cNvGrpSpPr/>
              <p:nvPr/>
            </p:nvGrpSpPr>
            <p:grpSpPr>
              <a:xfrm>
                <a:off x="6552242" y="5286085"/>
                <a:ext cx="508000" cy="222217"/>
                <a:chOff x="4128205" y="3605704"/>
                <a:chExt cx="568606" cy="339138"/>
              </a:xfrm>
            </p:grpSpPr>
            <p:sp>
              <p:nvSpPr>
                <p:cNvPr id="10017" name="Google Shape;10017;p100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2626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18" name="Google Shape;10018;p100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19" name="Google Shape;10019;p100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020" name="Google Shape;10020;p100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21" name="Google Shape;10021;p100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022" name="Google Shape;10022;p100"/>
              <p:cNvSpPr/>
              <p:nvPr/>
            </p:nvSpPr>
            <p:spPr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23" name="Google Shape;10023;p100"/>
              <p:cNvCxnSpPr/>
              <p:nvPr/>
            </p:nvCxnSpPr>
            <p:spPr>
              <a:xfrm flipH="1">
                <a:off x="6547479" y="4001991"/>
                <a:ext cx="3175" cy="145234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024" name="Google Shape;10024;p100"/>
              <p:cNvGrpSpPr/>
              <p:nvPr/>
            </p:nvGrpSpPr>
            <p:grpSpPr>
              <a:xfrm>
                <a:off x="6550654" y="3836916"/>
                <a:ext cx="503238" cy="249200"/>
                <a:chOff x="2184879" y="1564508"/>
                <a:chExt cx="1198749" cy="441581"/>
              </a:xfrm>
            </p:grpSpPr>
            <p:sp>
              <p:nvSpPr>
                <p:cNvPr id="10025" name="Google Shape;10025;p100"/>
                <p:cNvSpPr/>
                <p:nvPr/>
              </p:nvSpPr>
              <p:spPr>
                <a:xfrm flipH="1" rot="10800000">
                  <a:off x="2188662" y="1691075"/>
                  <a:ext cx="1194966" cy="315014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26" name="Google Shape;10026;p100"/>
                <p:cNvSpPr/>
                <p:nvPr/>
              </p:nvSpPr>
              <p:spPr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27" name="Google Shape;10027;p100"/>
                <p:cNvSpPr/>
                <p:nvPr/>
              </p:nvSpPr>
              <p:spPr>
                <a:xfrm flipH="1" rot="10800000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80808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28" name="Google Shape;10028;p100"/>
                <p:cNvSpPr/>
                <p:nvPr/>
              </p:nvSpPr>
              <p:spPr>
                <a:xfrm>
                  <a:off x="2491185" y="1671388"/>
                  <a:ext cx="582357" cy="157507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029" name="Google Shape;10029;p100"/>
                <p:cNvSpPr/>
                <p:nvPr/>
              </p:nvSpPr>
              <p:spPr>
                <a:xfrm>
                  <a:off x="2430680" y="1629198"/>
                  <a:ext cx="703366" cy="112505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0" name="Google Shape;10030;p100"/>
                <p:cNvSpPr/>
                <p:nvPr/>
              </p:nvSpPr>
              <p:spPr>
                <a:xfrm>
                  <a:off x="2892028" y="1724827"/>
                  <a:ext cx="260925" cy="95629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1" name="Google Shape;10031;p100"/>
                <p:cNvSpPr/>
                <p:nvPr/>
              </p:nvSpPr>
              <p:spPr>
                <a:xfrm>
                  <a:off x="2419334" y="1727640"/>
                  <a:ext cx="253364" cy="92816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032" name="Google Shape;10032;p100"/>
                <p:cNvCxnSpPr>
                  <a:endCxn id="10027" idx="2"/>
                </p:cNvCxnSpPr>
                <p:nvPr/>
              </p:nvCxnSpPr>
              <p:spPr>
                <a:xfrm rot="10800000">
                  <a:off x="2184879" y="1722015"/>
                  <a:ext cx="3900" cy="1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0033" name="Google Shape;10033;p100"/>
                <p:cNvCxnSpPr/>
                <p:nvPr/>
              </p:nvCxnSpPr>
              <p:spPr>
                <a:xfrm rot="10800000">
                  <a:off x="3379845" y="1730452"/>
                  <a:ext cx="3783" cy="1209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5" rotWithShape="0" algn="tl" dir="5400000" dist="19939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10034" name="Google Shape;10034;p100"/>
          <p:cNvGrpSpPr/>
          <p:nvPr/>
        </p:nvGrpSpPr>
        <p:grpSpPr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035" name="Google Shape;10035;p100"/>
            <p:cNvSpPr/>
            <p:nvPr/>
          </p:nvSpPr>
          <p:spPr>
            <a:xfrm>
              <a:off x="2381956" y="2439937"/>
              <a:ext cx="296789" cy="1743431"/>
            </a:xfrm>
            <a:custGeom>
              <a:rect b="b" l="l" r="r" t="t"/>
              <a:pathLst>
                <a:path extrusionOk="0" h="2022548" w="22853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36" name="Google Shape;10036;p100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rect b="b" l="l" r="r" t="t"/>
              <a:pathLst>
                <a:path extrusionOk="0" h="2117725" w="30727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0037" name="Google Shape;10037;p100"/>
            <p:cNvCxnSpPr/>
            <p:nvPr/>
          </p:nvCxnSpPr>
          <p:spPr>
            <a:xfrm flipH="1" rot="10800000">
              <a:off x="5791061" y="2687638"/>
              <a:ext cx="7936" cy="2062583"/>
            </a:xfrm>
            <a:prstGeom prst="straightConnector1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038" name="Google Shape;10038;p100"/>
            <p:cNvCxnSpPr/>
            <p:nvPr/>
          </p:nvCxnSpPr>
          <p:spPr>
            <a:xfrm flipH="1" rot="10800000">
              <a:off x="4599144" y="2708279"/>
              <a:ext cx="17458" cy="2037179"/>
            </a:xfrm>
            <a:prstGeom prst="straightConnector1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039" name="Google Shape;10039;p100"/>
            <p:cNvCxnSpPr/>
            <p:nvPr/>
          </p:nvCxnSpPr>
          <p:spPr>
            <a:xfrm rot="10800000">
              <a:off x="3807178" y="2762265"/>
              <a:ext cx="9523" cy="1983193"/>
            </a:xfrm>
            <a:prstGeom prst="straightConnector1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10040" name="Google Shape;10040;p100"/>
          <p:cNvGrpSpPr/>
          <p:nvPr/>
        </p:nvGrpSpPr>
        <p:grpSpPr>
          <a:xfrm>
            <a:off x="3806679" y="4636468"/>
            <a:ext cx="4956176" cy="692149"/>
            <a:chOff x="2056656" y="4691836"/>
            <a:chExt cx="4955291" cy="692750"/>
          </a:xfrm>
        </p:grpSpPr>
        <p:grpSp>
          <p:nvGrpSpPr>
            <p:cNvPr id="10041" name="Google Shape;10041;p100"/>
            <p:cNvGrpSpPr/>
            <p:nvPr/>
          </p:nvGrpSpPr>
          <p:grpSpPr>
            <a:xfrm>
              <a:off x="3605780" y="5055689"/>
              <a:ext cx="430136" cy="328897"/>
              <a:chOff x="2932124" y="3912858"/>
              <a:chExt cx="430455" cy="329059"/>
            </a:xfrm>
          </p:grpSpPr>
          <p:sp>
            <p:nvSpPr>
              <p:cNvPr id="10042" name="Google Shape;10042;p100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43" name="Google Shape;10043;p100"/>
              <p:cNvCxnSpPr/>
              <p:nvPr/>
            </p:nvCxnSpPr>
            <p:spPr>
              <a:xfrm>
                <a:off x="2932124" y="4005058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44" name="Google Shape;10044;p100"/>
              <p:cNvCxnSpPr/>
              <p:nvPr/>
            </p:nvCxnSpPr>
            <p:spPr>
              <a:xfrm>
                <a:off x="2932124" y="4068645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45" name="Google Shape;10045;p100"/>
              <p:cNvCxnSpPr>
                <a:stCxn id="10042" idx="2"/>
              </p:cNvCxnSpPr>
              <p:nvPr/>
            </p:nvCxnSpPr>
            <p:spPr>
              <a:xfrm rot="10800000">
                <a:off x="3148235" y="4004917"/>
                <a:ext cx="15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046" name="Google Shape;10046;p100"/>
            <p:cNvGrpSpPr/>
            <p:nvPr/>
          </p:nvGrpSpPr>
          <p:grpSpPr>
            <a:xfrm>
              <a:off x="4388278" y="5055689"/>
              <a:ext cx="430135" cy="328897"/>
              <a:chOff x="2931985" y="3912924"/>
              <a:chExt cx="430454" cy="329059"/>
            </a:xfrm>
          </p:grpSpPr>
          <p:sp>
            <p:nvSpPr>
              <p:cNvPr id="10047" name="Google Shape;10047;p100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48" name="Google Shape;10048;p100"/>
              <p:cNvCxnSpPr/>
              <p:nvPr/>
            </p:nvCxnSpPr>
            <p:spPr>
              <a:xfrm>
                <a:off x="2931985" y="4005125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49" name="Google Shape;10049;p100"/>
              <p:cNvCxnSpPr/>
              <p:nvPr/>
            </p:nvCxnSpPr>
            <p:spPr>
              <a:xfrm>
                <a:off x="2931985" y="4068711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50" name="Google Shape;10050;p100"/>
              <p:cNvCxnSpPr>
                <a:stCxn id="10047" idx="2"/>
              </p:cNvCxnSpPr>
              <p:nvPr/>
            </p:nvCxnSpPr>
            <p:spPr>
              <a:xfrm rot="10800000">
                <a:off x="3148095" y="4004983"/>
                <a:ext cx="15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051" name="Google Shape;10051;p100"/>
            <p:cNvGrpSpPr/>
            <p:nvPr/>
          </p:nvGrpSpPr>
          <p:grpSpPr>
            <a:xfrm>
              <a:off x="5591389" y="5052511"/>
              <a:ext cx="430134" cy="328897"/>
              <a:chOff x="2931771" y="3912722"/>
              <a:chExt cx="430453" cy="329058"/>
            </a:xfrm>
          </p:grpSpPr>
          <p:sp>
            <p:nvSpPr>
              <p:cNvPr id="10052" name="Google Shape;10052;p100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53" name="Google Shape;10053;p100"/>
              <p:cNvCxnSpPr/>
              <p:nvPr/>
            </p:nvCxnSpPr>
            <p:spPr>
              <a:xfrm>
                <a:off x="2931771" y="4004922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54" name="Google Shape;10054;p100"/>
              <p:cNvCxnSpPr/>
              <p:nvPr/>
            </p:nvCxnSpPr>
            <p:spPr>
              <a:xfrm>
                <a:off x="2931771" y="4068509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55" name="Google Shape;10055;p100"/>
              <p:cNvCxnSpPr>
                <a:stCxn id="10052" idx="2"/>
              </p:cNvCxnSpPr>
              <p:nvPr/>
            </p:nvCxnSpPr>
            <p:spPr>
              <a:xfrm rot="10800000">
                <a:off x="3147880" y="4004780"/>
                <a:ext cx="15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056" name="Google Shape;10056;p100"/>
            <p:cNvGrpSpPr/>
            <p:nvPr/>
          </p:nvGrpSpPr>
          <p:grpSpPr>
            <a:xfrm>
              <a:off x="6581812" y="5046155"/>
              <a:ext cx="430135" cy="328898"/>
              <a:chOff x="2931660" y="3913102"/>
              <a:chExt cx="430454" cy="328747"/>
            </a:xfrm>
          </p:grpSpPr>
          <p:sp>
            <p:nvSpPr>
              <p:cNvPr id="10057" name="Google Shape;10057;p100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58" name="Google Shape;10058;p100"/>
              <p:cNvCxnSpPr/>
              <p:nvPr/>
            </p:nvCxnSpPr>
            <p:spPr>
              <a:xfrm>
                <a:off x="2931660" y="4005215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59" name="Google Shape;10059;p100"/>
              <p:cNvCxnSpPr/>
              <p:nvPr/>
            </p:nvCxnSpPr>
            <p:spPr>
              <a:xfrm>
                <a:off x="2931660" y="4067152"/>
                <a:ext cx="4256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60" name="Google Shape;10060;p100"/>
              <p:cNvCxnSpPr>
                <a:stCxn id="10057" idx="2"/>
              </p:cNvCxnSpPr>
              <p:nvPr/>
            </p:nvCxnSpPr>
            <p:spPr>
              <a:xfrm rot="10800000">
                <a:off x="3147770" y="4005149"/>
                <a:ext cx="1500" cy="236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061" name="Google Shape;10061;p100"/>
            <p:cNvGrpSpPr/>
            <p:nvPr/>
          </p:nvGrpSpPr>
          <p:grpSpPr>
            <a:xfrm>
              <a:off x="2056656" y="4691836"/>
              <a:ext cx="674567" cy="519563"/>
              <a:chOff x="2932675" y="3913607"/>
              <a:chExt cx="429970" cy="328266"/>
            </a:xfrm>
          </p:grpSpPr>
          <p:sp>
            <p:nvSpPr>
              <p:cNvPr id="10062" name="Google Shape;10062;p100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063" name="Google Shape;10063;p100"/>
              <p:cNvCxnSpPr/>
              <p:nvPr/>
            </p:nvCxnSpPr>
            <p:spPr>
              <a:xfrm>
                <a:off x="2932675" y="4004959"/>
                <a:ext cx="42491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64" name="Google Shape;10064;p100"/>
              <p:cNvCxnSpPr/>
              <p:nvPr/>
            </p:nvCxnSpPr>
            <p:spPr>
              <a:xfrm>
                <a:off x="2932675" y="4069207"/>
                <a:ext cx="42491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65" name="Google Shape;10065;p100"/>
              <p:cNvCxnSpPr>
                <a:stCxn id="10062" idx="2"/>
              </p:cNvCxnSpPr>
              <p:nvPr/>
            </p:nvCxnSpPr>
            <p:spPr>
              <a:xfrm rot="10800000">
                <a:off x="3148784" y="4004873"/>
                <a:ext cx="900" cy="23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066" name="Google Shape;10066;p100"/>
          <p:cNvGrpSpPr/>
          <p:nvPr/>
        </p:nvGrpSpPr>
        <p:grpSpPr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067" name="Google Shape;10067;p100"/>
            <p:cNvSpPr/>
            <p:nvPr/>
          </p:nvSpPr>
          <p:spPr>
            <a:xfrm flipH="1" rot="10800000">
              <a:off x="1874317" y="1693636"/>
              <a:ext cx="1125331" cy="32052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68" name="Google Shape;10068;p100"/>
            <p:cNvSpPr/>
            <p:nvPr/>
          </p:nvSpPr>
          <p:spPr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69" name="Google Shape;10069;p100"/>
            <p:cNvSpPr/>
            <p:nvPr/>
          </p:nvSpPr>
          <p:spPr>
            <a:xfrm flipH="1" rot="10800000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70" name="Google Shape;10070;p100"/>
            <p:cNvSpPr/>
            <p:nvPr/>
          </p:nvSpPr>
          <p:spPr>
            <a:xfrm>
              <a:off x="2160212" y="1673602"/>
              <a:ext cx="547458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71" name="Google Shape;10071;p100"/>
            <p:cNvSpPr/>
            <p:nvPr/>
          </p:nvSpPr>
          <p:spPr>
            <a:xfrm>
              <a:off x="2102426" y="1633537"/>
              <a:ext cx="663033" cy="111612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2" name="Google Shape;10072;p100"/>
            <p:cNvSpPr/>
            <p:nvPr/>
          </p:nvSpPr>
          <p:spPr>
            <a:xfrm>
              <a:off x="2537350" y="1727978"/>
              <a:ext cx="243315" cy="97302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3" name="Google Shape;10073;p100"/>
            <p:cNvSpPr/>
            <p:nvPr/>
          </p:nvSpPr>
          <p:spPr>
            <a:xfrm>
              <a:off x="2090260" y="1730839"/>
              <a:ext cx="240272" cy="97302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74" name="Google Shape;10074;p100"/>
            <p:cNvCxnSpPr>
              <a:endCxn id="10069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0075" name="Google Shape;10075;p100"/>
            <p:cNvCxnSpPr/>
            <p:nvPr/>
          </p:nvCxnSpPr>
          <p:spPr>
            <a:xfrm rot="10800000">
              <a:off x="2996608" y="1733702"/>
              <a:ext cx="3040" cy="1230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0076" name="Google Shape;10076;p100"/>
          <p:cNvGrpSpPr/>
          <p:nvPr/>
        </p:nvGrpSpPr>
        <p:grpSpPr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077" name="Google Shape;10077;p100"/>
            <p:cNvSpPr/>
            <p:nvPr/>
          </p:nvSpPr>
          <p:spPr>
            <a:xfrm flipH="1" rot="10800000">
              <a:off x="1874319" y="1693635"/>
              <a:ext cx="1125329" cy="32052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78" name="Google Shape;10078;p100"/>
            <p:cNvSpPr/>
            <p:nvPr/>
          </p:nvSpPr>
          <p:spPr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79" name="Google Shape;10079;p100"/>
            <p:cNvSpPr/>
            <p:nvPr/>
          </p:nvSpPr>
          <p:spPr>
            <a:xfrm flipH="1" rot="10800000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80" name="Google Shape;10080;p100"/>
            <p:cNvSpPr/>
            <p:nvPr/>
          </p:nvSpPr>
          <p:spPr>
            <a:xfrm>
              <a:off x="2160214" y="1673603"/>
              <a:ext cx="547457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81" name="Google Shape;10081;p100"/>
            <p:cNvSpPr/>
            <p:nvPr/>
          </p:nvSpPr>
          <p:spPr>
            <a:xfrm>
              <a:off x="2102426" y="1633537"/>
              <a:ext cx="663031" cy="11161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2" name="Google Shape;10082;p100"/>
            <p:cNvSpPr/>
            <p:nvPr/>
          </p:nvSpPr>
          <p:spPr>
            <a:xfrm>
              <a:off x="2537351" y="1727977"/>
              <a:ext cx="243314" cy="97303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3" name="Google Shape;10083;p100"/>
            <p:cNvSpPr/>
            <p:nvPr/>
          </p:nvSpPr>
          <p:spPr>
            <a:xfrm>
              <a:off x="2090260" y="1730839"/>
              <a:ext cx="240274" cy="9730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84" name="Google Shape;10084;p100"/>
            <p:cNvCxnSpPr>
              <a:endCxn id="10079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0085" name="Google Shape;10085;p100"/>
            <p:cNvCxnSpPr/>
            <p:nvPr/>
          </p:nvCxnSpPr>
          <p:spPr>
            <a:xfrm rot="10800000">
              <a:off x="2996606" y="1733700"/>
              <a:ext cx="3042" cy="1230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0086" name="Google Shape;10086;p100"/>
          <p:cNvGrpSpPr/>
          <p:nvPr/>
        </p:nvGrpSpPr>
        <p:grpSpPr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087" name="Google Shape;10087;p100"/>
            <p:cNvSpPr/>
            <p:nvPr/>
          </p:nvSpPr>
          <p:spPr>
            <a:xfrm flipH="1" rot="10800000">
              <a:off x="1874317" y="1693635"/>
              <a:ext cx="1125331" cy="32052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88" name="Google Shape;10088;p100"/>
            <p:cNvSpPr/>
            <p:nvPr/>
          </p:nvSpPr>
          <p:spPr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89" name="Google Shape;10089;p100"/>
            <p:cNvSpPr/>
            <p:nvPr/>
          </p:nvSpPr>
          <p:spPr>
            <a:xfrm flipH="1" rot="10800000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90" name="Google Shape;10090;p100"/>
            <p:cNvSpPr/>
            <p:nvPr/>
          </p:nvSpPr>
          <p:spPr>
            <a:xfrm>
              <a:off x="2160212" y="1673603"/>
              <a:ext cx="547458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91" name="Google Shape;10091;p100"/>
            <p:cNvSpPr/>
            <p:nvPr/>
          </p:nvSpPr>
          <p:spPr>
            <a:xfrm>
              <a:off x="2102426" y="1633537"/>
              <a:ext cx="663033" cy="11161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2" name="Google Shape;10092;p100"/>
            <p:cNvSpPr/>
            <p:nvPr/>
          </p:nvSpPr>
          <p:spPr>
            <a:xfrm>
              <a:off x="2537350" y="1727977"/>
              <a:ext cx="243315" cy="97303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3" name="Google Shape;10093;p100"/>
            <p:cNvSpPr/>
            <p:nvPr/>
          </p:nvSpPr>
          <p:spPr>
            <a:xfrm>
              <a:off x="2090260" y="1730839"/>
              <a:ext cx="240272" cy="9730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94" name="Google Shape;10094;p100"/>
            <p:cNvCxnSpPr>
              <a:endCxn id="10089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0095" name="Google Shape;10095;p100"/>
            <p:cNvCxnSpPr/>
            <p:nvPr/>
          </p:nvCxnSpPr>
          <p:spPr>
            <a:xfrm rot="10800000">
              <a:off x="2996608" y="1733700"/>
              <a:ext cx="3040" cy="1230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0096" name="Google Shape;10096;p100"/>
          <p:cNvGrpSpPr/>
          <p:nvPr/>
        </p:nvGrpSpPr>
        <p:grpSpPr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0097" name="Google Shape;10097;p100"/>
            <p:cNvSpPr/>
            <p:nvPr/>
          </p:nvSpPr>
          <p:spPr>
            <a:xfrm flipH="1" rot="10800000">
              <a:off x="1874317" y="1693635"/>
              <a:ext cx="1125331" cy="32052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98" name="Google Shape;10098;p100"/>
            <p:cNvSpPr/>
            <p:nvPr/>
          </p:nvSpPr>
          <p:spPr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99" name="Google Shape;10099;p100"/>
            <p:cNvSpPr/>
            <p:nvPr/>
          </p:nvSpPr>
          <p:spPr>
            <a:xfrm flipH="1" rot="10800000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00" name="Google Shape;10100;p100"/>
            <p:cNvSpPr/>
            <p:nvPr/>
          </p:nvSpPr>
          <p:spPr>
            <a:xfrm>
              <a:off x="2160212" y="1673603"/>
              <a:ext cx="547458" cy="16026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01" name="Google Shape;10101;p100"/>
            <p:cNvSpPr/>
            <p:nvPr/>
          </p:nvSpPr>
          <p:spPr>
            <a:xfrm>
              <a:off x="2102426" y="1633537"/>
              <a:ext cx="663033" cy="11161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2" name="Google Shape;10102;p100"/>
            <p:cNvSpPr/>
            <p:nvPr/>
          </p:nvSpPr>
          <p:spPr>
            <a:xfrm>
              <a:off x="2537350" y="1727977"/>
              <a:ext cx="243315" cy="97303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3" name="Google Shape;10103;p100"/>
            <p:cNvSpPr/>
            <p:nvPr/>
          </p:nvSpPr>
          <p:spPr>
            <a:xfrm>
              <a:off x="2090260" y="1730839"/>
              <a:ext cx="240272" cy="9730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4" name="Google Shape;10104;p100"/>
            <p:cNvCxnSpPr>
              <a:endCxn id="10099" idx="2"/>
            </p:cNvCxnSpPr>
            <p:nvPr/>
          </p:nvCxnSpPr>
          <p:spPr>
            <a:xfrm rot="10800000">
              <a:off x="1871277" y="1736563"/>
              <a:ext cx="300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10105" name="Google Shape;10105;p100"/>
            <p:cNvCxnSpPr/>
            <p:nvPr/>
          </p:nvCxnSpPr>
          <p:spPr>
            <a:xfrm rot="10800000">
              <a:off x="2996608" y="1733700"/>
              <a:ext cx="3040" cy="1230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5" rotWithShape="0" algn="tl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0106" name="Google Shape;10106;p100"/>
          <p:cNvGrpSpPr/>
          <p:nvPr/>
        </p:nvGrpSpPr>
        <p:grpSpPr>
          <a:xfrm>
            <a:off x="4494068" y="2167905"/>
            <a:ext cx="3598862" cy="493712"/>
            <a:chOff x="2704632" y="2011398"/>
            <a:chExt cx="3598520" cy="493919"/>
          </a:xfrm>
        </p:grpSpPr>
        <p:sp>
          <p:nvSpPr>
            <p:cNvPr id="10107" name="Google Shape;10107;p100"/>
            <p:cNvSpPr/>
            <p:nvPr/>
          </p:nvSpPr>
          <p:spPr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08" name="Google Shape;10108;p100"/>
            <p:cNvSpPr/>
            <p:nvPr/>
          </p:nvSpPr>
          <p:spPr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1960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09" name="Google Shape;10109;p100"/>
            <p:cNvSpPr txBox="1"/>
            <p:nvPr/>
          </p:nvSpPr>
          <p:spPr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1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Remote Controller</a:t>
              </a:r>
              <a:endParaRPr/>
            </a:p>
          </p:txBody>
        </p:sp>
      </p:grpSp>
      <p:grpSp>
        <p:nvGrpSpPr>
          <p:cNvPr id="10110" name="Google Shape;10110;p100"/>
          <p:cNvGrpSpPr/>
          <p:nvPr/>
        </p:nvGrpSpPr>
        <p:grpSpPr>
          <a:xfrm>
            <a:off x="3674918" y="4177680"/>
            <a:ext cx="5095875" cy="822325"/>
            <a:chOff x="3674918" y="4177680"/>
            <a:chExt cx="5095875" cy="822325"/>
          </a:xfrm>
        </p:grpSpPr>
        <p:grpSp>
          <p:nvGrpSpPr>
            <p:cNvPr id="10111" name="Google Shape;10111;p100"/>
            <p:cNvGrpSpPr/>
            <p:nvPr/>
          </p:nvGrpSpPr>
          <p:grpSpPr>
            <a:xfrm>
              <a:off x="3674918" y="4177680"/>
              <a:ext cx="923925" cy="406399"/>
              <a:chOff x="2705100" y="2011480"/>
              <a:chExt cx="3598690" cy="494427"/>
            </a:xfrm>
          </p:grpSpPr>
          <p:sp>
            <p:nvSpPr>
              <p:cNvPr id="10112" name="Google Shape;10112;p100"/>
              <p:cNvSpPr/>
              <p:nvPr/>
            </p:nvSpPr>
            <p:spPr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19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113" name="Google Shape;10113;p100"/>
              <p:cNvSpPr/>
              <p:nvPr/>
            </p:nvSpPr>
            <p:spPr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1960"/>
                </a:srgbClr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114" name="Google Shape;10114;p100"/>
              <p:cNvSpPr txBox="1"/>
              <p:nvPr/>
            </p:nvSpPr>
            <p:spPr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194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/>
              </a:p>
            </p:txBody>
          </p:sp>
        </p:grpSp>
        <p:grpSp>
          <p:nvGrpSpPr>
            <p:cNvPr id="10115" name="Google Shape;10115;p100"/>
            <p:cNvGrpSpPr/>
            <p:nvPr/>
          </p:nvGrpSpPr>
          <p:grpSpPr>
            <a:xfrm>
              <a:off x="5338618" y="4714256"/>
              <a:ext cx="463550" cy="285749"/>
              <a:chOff x="3558760" y="4573304"/>
              <a:chExt cx="463506" cy="285869"/>
            </a:xfrm>
          </p:grpSpPr>
          <p:grpSp>
            <p:nvGrpSpPr>
              <p:cNvPr id="10116" name="Google Shape;10116;p100"/>
              <p:cNvGrpSpPr/>
              <p:nvPr/>
            </p:nvGrpSpPr>
            <p:grpSpPr>
              <a:xfrm>
                <a:off x="3558760" y="4578067"/>
                <a:ext cx="463506" cy="262048"/>
                <a:chOff x="3558760" y="4578067"/>
                <a:chExt cx="463506" cy="262048"/>
              </a:xfrm>
            </p:grpSpPr>
            <p:sp>
              <p:nvSpPr>
                <p:cNvPr id="10117" name="Google Shape;10117;p100"/>
                <p:cNvSpPr/>
                <p:nvPr/>
              </p:nvSpPr>
              <p:spPr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118" name="Google Shape;10118;p100"/>
                <p:cNvSpPr/>
                <p:nvPr/>
              </p:nvSpPr>
              <p:spPr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0119" name="Google Shape;10119;p100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20" name="Google Shape;10120;p100"/>
            <p:cNvGrpSpPr/>
            <p:nvPr/>
          </p:nvGrpSpPr>
          <p:grpSpPr>
            <a:xfrm>
              <a:off x="6119668" y="4712138"/>
              <a:ext cx="463550" cy="285749"/>
              <a:chOff x="3559588" y="4573304"/>
              <a:chExt cx="463506" cy="285869"/>
            </a:xfrm>
          </p:grpSpPr>
          <p:grpSp>
            <p:nvGrpSpPr>
              <p:cNvPr id="10121" name="Google Shape;10121;p100"/>
              <p:cNvGrpSpPr/>
              <p:nvPr/>
            </p:nvGrpSpPr>
            <p:grpSpPr>
              <a:xfrm>
                <a:off x="3559588" y="4581775"/>
                <a:ext cx="463506" cy="258870"/>
                <a:chOff x="3559588" y="4581775"/>
                <a:chExt cx="463506" cy="258870"/>
              </a:xfrm>
            </p:grpSpPr>
            <p:sp>
              <p:nvSpPr>
                <p:cNvPr id="10122" name="Google Shape;10122;p100"/>
                <p:cNvSpPr/>
                <p:nvPr/>
              </p:nvSpPr>
              <p:spPr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123" name="Google Shape;10123;p100"/>
                <p:cNvSpPr/>
                <p:nvPr/>
              </p:nvSpPr>
              <p:spPr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0124" name="Google Shape;10124;p100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25" name="Google Shape;10125;p100"/>
            <p:cNvGrpSpPr/>
            <p:nvPr/>
          </p:nvGrpSpPr>
          <p:grpSpPr>
            <a:xfrm>
              <a:off x="7319818" y="4710021"/>
              <a:ext cx="463550" cy="285749"/>
              <a:chOff x="3559368" y="4573304"/>
              <a:chExt cx="463506" cy="285869"/>
            </a:xfrm>
          </p:grpSpPr>
          <p:grpSp>
            <p:nvGrpSpPr>
              <p:cNvPr id="10126" name="Google Shape;10126;p100"/>
              <p:cNvGrpSpPr/>
              <p:nvPr/>
            </p:nvGrpSpPr>
            <p:grpSpPr>
              <a:xfrm>
                <a:off x="3559368" y="4577540"/>
                <a:ext cx="463506" cy="262047"/>
                <a:chOff x="3559368" y="4577540"/>
                <a:chExt cx="463506" cy="262047"/>
              </a:xfrm>
            </p:grpSpPr>
            <p:sp>
              <p:nvSpPr>
                <p:cNvPr id="10127" name="Google Shape;10127;p100"/>
                <p:cNvSpPr/>
                <p:nvPr/>
              </p:nvSpPr>
              <p:spPr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128" name="Google Shape;10128;p100"/>
                <p:cNvSpPr/>
                <p:nvPr/>
              </p:nvSpPr>
              <p:spPr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0129" name="Google Shape;10129;p100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30" name="Google Shape;10130;p100"/>
            <p:cNvGrpSpPr/>
            <p:nvPr/>
          </p:nvGrpSpPr>
          <p:grpSpPr>
            <a:xfrm>
              <a:off x="8307243" y="4707904"/>
              <a:ext cx="463550" cy="285749"/>
              <a:chOff x="3558912" y="4573304"/>
              <a:chExt cx="463506" cy="285869"/>
            </a:xfrm>
          </p:grpSpPr>
          <p:grpSp>
            <p:nvGrpSpPr>
              <p:cNvPr id="10131" name="Google Shape;10131;p100"/>
              <p:cNvGrpSpPr/>
              <p:nvPr/>
            </p:nvGrpSpPr>
            <p:grpSpPr>
              <a:xfrm>
                <a:off x="3558912" y="4578069"/>
                <a:ext cx="463506" cy="262048"/>
                <a:chOff x="3558912" y="4578069"/>
                <a:chExt cx="463506" cy="262048"/>
              </a:xfrm>
            </p:grpSpPr>
            <p:sp>
              <p:nvSpPr>
                <p:cNvPr id="10132" name="Google Shape;10132;p100"/>
                <p:cNvSpPr/>
                <p:nvPr/>
              </p:nvSpPr>
              <p:spPr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133" name="Google Shape;10133;p100"/>
                <p:cNvSpPr/>
                <p:nvPr/>
              </p:nvSpPr>
              <p:spPr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0134" name="Google Shape;10134;p100"/>
              <p:cNvSpPr txBox="1"/>
              <p:nvPr/>
            </p:nvSpPr>
            <p:spPr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53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CA</a:t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35" name="Google Shape;10135;p100"/>
          <p:cNvGrpSpPr/>
          <p:nvPr/>
        </p:nvGrpSpPr>
        <p:grpSpPr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0136" name="Google Shape;10136;p100"/>
            <p:cNvCxnSpPr/>
            <p:nvPr/>
          </p:nvCxnSpPr>
          <p:spPr>
            <a:xfrm flipH="1">
              <a:off x="1282700" y="5802312"/>
              <a:ext cx="1508125" cy="1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37" name="Google Shape;10137;p100"/>
            <p:cNvSpPr txBox="1"/>
            <p:nvPr/>
          </p:nvSpPr>
          <p:spPr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138" name="Google Shape;10138;p100"/>
            <p:cNvSpPr txBox="1"/>
            <p:nvPr/>
          </p:nvSpPr>
          <p:spPr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grpSp>
          <p:nvGrpSpPr>
            <p:cNvPr id="10139" name="Google Shape;10139;p100"/>
            <p:cNvGrpSpPr/>
            <p:nvPr/>
          </p:nvGrpSpPr>
          <p:grpSpPr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0140" name="Google Shape;10140;p100"/>
              <p:cNvSpPr/>
              <p:nvPr/>
            </p:nvSpPr>
            <p:spPr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141" name="Google Shape;10141;p100"/>
              <p:cNvCxnSpPr/>
              <p:nvPr/>
            </p:nvCxnSpPr>
            <p:spPr>
              <a:xfrm>
                <a:off x="-2933828" y="3101502"/>
                <a:ext cx="47154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142" name="Google Shape;10142;p100"/>
              <p:cNvSpPr/>
              <p:nvPr/>
            </p:nvSpPr>
            <p:spPr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3" name="Google Shape;10143;p100"/>
              <p:cNvSpPr txBox="1"/>
              <p:nvPr/>
            </p:nvSpPr>
            <p:spPr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0111</a:t>
                </a:r>
                <a:endParaRPr/>
              </a:p>
            </p:txBody>
          </p:sp>
          <p:cxnSp>
            <p:nvCxnSpPr>
              <p:cNvPr id="10144" name="Google Shape;10144;p100"/>
              <p:cNvCxnSpPr/>
              <p:nvPr/>
            </p:nvCxnSpPr>
            <p:spPr>
              <a:xfrm>
                <a:off x="-3621642" y="2717403"/>
                <a:ext cx="405953" cy="30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0145" name="Google Shape;10145;p100"/>
            <p:cNvSpPr/>
            <p:nvPr/>
          </p:nvSpPr>
          <p:spPr>
            <a:xfrm>
              <a:off x="2493963" y="5668963"/>
              <a:ext cx="982662" cy="233362"/>
            </a:xfrm>
            <a:custGeom>
              <a:rect b="b" l="l" r="r" t="t"/>
              <a:pathLst>
                <a:path extrusionOk="0" h="167" w="554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46" name="Google Shape;10146;p100"/>
            <p:cNvGrpSpPr/>
            <p:nvPr/>
          </p:nvGrpSpPr>
          <p:grpSpPr>
            <a:xfrm>
              <a:off x="2714625" y="5659438"/>
              <a:ext cx="565150" cy="293688"/>
              <a:chOff x="1871277" y="1576300"/>
              <a:chExt cx="1128371" cy="437862"/>
            </a:xfrm>
          </p:grpSpPr>
          <p:sp>
            <p:nvSpPr>
              <p:cNvPr id="10147" name="Google Shape;10147;p100"/>
              <p:cNvSpPr/>
              <p:nvPr/>
            </p:nvSpPr>
            <p:spPr>
              <a:xfrm flipH="1" rot="10800000">
                <a:off x="1874448" y="1694641"/>
                <a:ext cx="1125200" cy="319521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148" name="Google Shape;10148;p100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149" name="Google Shape;10149;p100"/>
              <p:cNvSpPr/>
              <p:nvPr/>
            </p:nvSpPr>
            <p:spPr>
              <a:xfrm flipH="1" rot="10800000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150" name="Google Shape;10150;p100"/>
              <p:cNvSpPr/>
              <p:nvPr/>
            </p:nvSpPr>
            <p:spPr>
              <a:xfrm>
                <a:off x="2159710" y="1673340"/>
                <a:ext cx="548337" cy="16094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151" name="Google Shape;10151;p100"/>
              <p:cNvSpPr/>
              <p:nvPr/>
            </p:nvSpPr>
            <p:spPr>
              <a:xfrm>
                <a:off x="2102657" y="1633104"/>
                <a:ext cx="662442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2" name="Google Shape;10152;p100"/>
              <p:cNvSpPr/>
              <p:nvPr/>
            </p:nvSpPr>
            <p:spPr>
              <a:xfrm>
                <a:off x="2536889" y="1727776"/>
                <a:ext cx="244059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3" name="Google Shape;10153;p100"/>
              <p:cNvSpPr/>
              <p:nvPr/>
            </p:nvSpPr>
            <p:spPr>
              <a:xfrm>
                <a:off x="2089979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154" name="Google Shape;10154;p100"/>
              <p:cNvCxnSpPr>
                <a:endCxn id="10149" idx="2"/>
              </p:cNvCxnSpPr>
              <p:nvPr/>
            </p:nvCxnSpPr>
            <p:spPr>
              <a:xfrm rot="10800000">
                <a:off x="1871277" y="1736061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5" rotWithShape="0" algn="tl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0155" name="Google Shape;10155;p100"/>
              <p:cNvCxnSpPr/>
              <p:nvPr/>
            </p:nvCxnSpPr>
            <p:spPr>
              <a:xfrm rot="10800000">
                <a:off x="2996479" y="1734878"/>
                <a:ext cx="3169" cy="1230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5" rotWithShape="0" algn="tl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sp>
          <p:nvSpPr>
            <p:cNvPr id="10156" name="Google Shape;10156;p100"/>
            <p:cNvSpPr txBox="1"/>
            <p:nvPr/>
          </p:nvSpPr>
          <p:spPr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0157" name="Google Shape;10157;p100"/>
          <p:cNvSpPr txBox="1"/>
          <p:nvPr/>
        </p:nvSpPr>
        <p:spPr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arriving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header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8" name="Google Shape;10158;p100"/>
          <p:cNvGrpSpPr/>
          <p:nvPr/>
        </p:nvGrpSpPr>
        <p:grpSpPr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0159" name="Google Shape;10159;p100"/>
            <p:cNvCxnSpPr/>
            <p:nvPr/>
          </p:nvCxnSpPr>
          <p:spPr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160" name="Google Shape;10160;p100"/>
            <p:cNvCxnSpPr/>
            <p:nvPr/>
          </p:nvCxnSpPr>
          <p:spPr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10161" name="Google Shape;10161;p100"/>
            <p:cNvCxnSpPr/>
            <p:nvPr/>
          </p:nvCxnSpPr>
          <p:spPr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10162" name="Google Shape;10162;p100"/>
            <p:cNvCxnSpPr/>
            <p:nvPr/>
          </p:nvCxnSpPr>
          <p:spPr>
            <a:xfrm>
              <a:off x="-817641" y="3644638"/>
              <a:ext cx="0" cy="2364624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  <p:cxnSp>
          <p:nvCxnSpPr>
            <p:cNvPr id="10163" name="Google Shape;10163;p100"/>
            <p:cNvCxnSpPr/>
            <p:nvPr/>
          </p:nvCxnSpPr>
          <p:spPr>
            <a:xfrm>
              <a:off x="195792" y="3690049"/>
              <a:ext cx="1" cy="2311566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10164" name="Google Shape;10164;p10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4-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0"/>
          <p:cNvSpPr txBox="1"/>
          <p:nvPr>
            <p:ph idx="1" type="body"/>
          </p:nvPr>
        </p:nvSpPr>
        <p:spPr>
          <a:xfrm>
            <a:off x="749710" y="1443808"/>
            <a:ext cx="60345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Routing</a:t>
            </a:r>
            <a:r>
              <a:rPr lang="en-US">
                <a:solidFill>
                  <a:srgbClr val="C00000"/>
                </a:solidFill>
              </a:rPr>
              <a:t> protocol goal: </a:t>
            </a:r>
            <a:r>
              <a:rPr lang="en-US"/>
              <a:t>determine “good” paths (equivalently, routes), from sending hosts to receiving host, through network of routers</a:t>
            </a:r>
            <a:endParaRPr/>
          </a:p>
          <a:p>
            <a:pPr indent="-277813" lvl="0" marL="4079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path: </a:t>
            </a:r>
            <a:r>
              <a:rPr lang="en-US"/>
              <a:t>sequence of routers packets traverse from given initial source host to final destination host</a:t>
            </a:r>
            <a:endParaRPr/>
          </a:p>
          <a:p>
            <a:pPr indent="-277813" lvl="0" marL="4079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“good”: </a:t>
            </a:r>
            <a:r>
              <a:rPr lang="en-US"/>
              <a:t>least “cost”, “fastest”, “least congested”</a:t>
            </a:r>
            <a:endParaRPr/>
          </a:p>
          <a:p>
            <a:pPr indent="-277813" lvl="0" marL="4079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routing: a “top-10” networking challenge!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0" name="Google Shape;720;p20"/>
          <p:cNvSpPr txBox="1"/>
          <p:nvPr>
            <p:ph type="title"/>
          </p:nvPr>
        </p:nvSpPr>
        <p:spPr>
          <a:xfrm>
            <a:off x="838200" y="333837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Routing protocols</a:t>
            </a:r>
            <a:endParaRPr/>
          </a:p>
        </p:txBody>
      </p:sp>
      <p:sp>
        <p:nvSpPr>
          <p:cNvPr id="721" name="Google Shape;721;p20"/>
          <p:cNvSpPr/>
          <p:nvPr/>
        </p:nvSpPr>
        <p:spPr>
          <a:xfrm>
            <a:off x="9058928" y="2579084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0"/>
          <p:cNvSpPr/>
          <p:nvPr/>
        </p:nvSpPr>
        <p:spPr>
          <a:xfrm>
            <a:off x="7347816" y="1339341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3" name="Google Shape;723;p20"/>
          <p:cNvGrpSpPr/>
          <p:nvPr/>
        </p:nvGrpSpPr>
        <p:grpSpPr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724" name="Google Shape;724;p20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20"/>
          <p:cNvSpPr/>
          <p:nvPr/>
        </p:nvSpPr>
        <p:spPr>
          <a:xfrm>
            <a:off x="7786141" y="4196440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0"/>
          <p:cNvSpPr txBox="1"/>
          <p:nvPr/>
        </p:nvSpPr>
        <p:spPr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728" name="Google Shape;728;p20"/>
          <p:cNvSpPr txBox="1"/>
          <p:nvPr/>
        </p:nvSpPr>
        <p:spPr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729" name="Google Shape;729;p20"/>
          <p:cNvSpPr/>
          <p:nvPr/>
        </p:nvSpPr>
        <p:spPr>
          <a:xfrm>
            <a:off x="10295886" y="2692846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20"/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731" name="Google Shape;731;p2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3" name="Google Shape;733;p2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2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2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2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2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39" name="Google Shape;739;p20"/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740" name="Google Shape;740;p2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2" name="Google Shape;742;p2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p2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2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p2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48" name="Google Shape;748;p20"/>
          <p:cNvSpPr/>
          <p:nvPr/>
        </p:nvSpPr>
        <p:spPr>
          <a:xfrm>
            <a:off x="9614553" y="1295348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0"/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750" name="Google Shape;750;p20"/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0"/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cxnSp>
        <p:nvCxnSpPr>
          <p:cNvPr id="752" name="Google Shape;752;p20"/>
          <p:cNvCxnSpPr/>
          <p:nvPr/>
        </p:nvCxnSpPr>
        <p:spPr>
          <a:xfrm rot="10800000">
            <a:off x="10633660" y="3093431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20"/>
          <p:cNvCxnSpPr/>
          <p:nvPr/>
        </p:nvCxnSpPr>
        <p:spPr>
          <a:xfrm rot="10800000">
            <a:off x="10734575" y="3153990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20"/>
          <p:cNvCxnSpPr/>
          <p:nvPr/>
        </p:nvCxnSpPr>
        <p:spPr>
          <a:xfrm flipH="1" rot="10800000">
            <a:off x="10710637" y="3146727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5" name="Google Shape;755;p20"/>
          <p:cNvCxnSpPr/>
          <p:nvPr/>
        </p:nvCxnSpPr>
        <p:spPr>
          <a:xfrm rot="10800000">
            <a:off x="10644514" y="3108202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6" name="Google Shape;756;p20"/>
          <p:cNvCxnSpPr/>
          <p:nvPr/>
        </p:nvCxnSpPr>
        <p:spPr>
          <a:xfrm rot="10800000">
            <a:off x="10624360" y="3584948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7" name="Google Shape;757;p20"/>
          <p:cNvCxnSpPr/>
          <p:nvPr/>
        </p:nvCxnSpPr>
        <p:spPr>
          <a:xfrm rot="10800000">
            <a:off x="9968935" y="3601048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8" name="Google Shape;758;p20"/>
          <p:cNvCxnSpPr/>
          <p:nvPr/>
        </p:nvCxnSpPr>
        <p:spPr>
          <a:xfrm rot="10800000">
            <a:off x="9293356" y="3601048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9" name="Google Shape;759;p20"/>
          <p:cNvCxnSpPr/>
          <p:nvPr/>
        </p:nvCxnSpPr>
        <p:spPr>
          <a:xfrm flipH="1">
            <a:off x="9350608" y="3020978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0" name="Google Shape;760;p20"/>
          <p:cNvCxnSpPr/>
          <p:nvPr/>
        </p:nvCxnSpPr>
        <p:spPr>
          <a:xfrm>
            <a:off x="9806809" y="3020978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1" name="Google Shape;761;p20"/>
          <p:cNvCxnSpPr/>
          <p:nvPr/>
        </p:nvCxnSpPr>
        <p:spPr>
          <a:xfrm>
            <a:off x="10211408" y="2267998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2" name="Google Shape;762;p20"/>
          <p:cNvCxnSpPr/>
          <p:nvPr/>
        </p:nvCxnSpPr>
        <p:spPr>
          <a:xfrm flipH="1">
            <a:off x="9872459" y="2208319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63" name="Google Shape;763;p20"/>
          <p:cNvGrpSpPr/>
          <p:nvPr/>
        </p:nvGrpSpPr>
        <p:grpSpPr>
          <a:xfrm>
            <a:off x="7635978" y="1640631"/>
            <a:ext cx="3578867" cy="3640284"/>
            <a:chOff x="7562238" y="2127325"/>
            <a:chExt cx="3578867" cy="3640284"/>
          </a:xfrm>
        </p:grpSpPr>
        <p:grpSp>
          <p:nvGrpSpPr>
            <p:cNvPr id="764" name="Google Shape;764;p20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765" name="Google Shape;765;p20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20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20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20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20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20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20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20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20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20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20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20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20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20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20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20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1" name="Google Shape;781;p20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2" name="Google Shape;782;p20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3" name="Google Shape;783;p20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4" name="Google Shape;784;p20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5" name="Google Shape;785;p20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6" name="Google Shape;786;p20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7" name="Google Shape;787;p20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20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antenna_radiation_stylized" id="789" name="Google Shape;78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790" name="Google Shape;79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791" name="Google Shape;791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20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3" name="Google Shape;793;p20"/>
          <p:cNvCxnSpPr/>
          <p:nvPr/>
        </p:nvCxnSpPr>
        <p:spPr>
          <a:xfrm>
            <a:off x="8281600" y="2213665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4" name="Google Shape;794;p20"/>
          <p:cNvGrpSpPr/>
          <p:nvPr/>
        </p:nvGrpSpPr>
        <p:grpSpPr>
          <a:xfrm>
            <a:off x="8124438" y="1822682"/>
            <a:ext cx="298450" cy="464008"/>
            <a:chOff x="3130" y="3288"/>
            <a:chExt cx="410" cy="742"/>
          </a:xfrm>
        </p:grpSpPr>
        <p:cxnSp>
          <p:nvCxnSpPr>
            <p:cNvPr id="795" name="Google Shape;795;p20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0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0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0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access_point_stylized_small" id="810" name="Google Shape;81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811" name="Google Shape;81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2" name="Google Shape;812;p20"/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813" name="Google Shape;813;p2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5" name="Google Shape;815;p2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16" name="Google Shape;816;p2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0" name="Google Shape;820;p20"/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821" name="Google Shape;821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8" name="Google Shape;828;p20"/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829" name="Google Shape;829;p2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1" name="Google Shape;831;p2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32" name="Google Shape;832;p2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6" name="Google Shape;836;p20"/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837" name="Google Shape;837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39" name="Google Shape;839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0" name="Google Shape;840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4" name="Google Shape;844;p20"/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845" name="Google Shape;845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47" name="Google Shape;847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8" name="Google Shape;848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2" name="Google Shape;852;p20"/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853" name="Google Shape;853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55" name="Google Shape;855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0" name="Google Shape;860;p20"/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861" name="Google Shape;861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63" name="Google Shape;863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4" name="Google Shape;864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8" name="Google Shape;868;p20"/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869" name="Google Shape;869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71" name="Google Shape;871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72" name="Google Shape;872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6" name="Google Shape;876;p20"/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877" name="Google Shape;877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79" name="Google Shape;879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0" name="Google Shape;880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4" name="Google Shape;884;p20"/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885" name="Google Shape;885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87" name="Google Shape;887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8" name="Google Shape;888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2" name="Google Shape;892;p20"/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893" name="Google Shape;893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895" name="Google Shape;895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96" name="Google Shape;896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0" name="Google Shape;900;p20"/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901" name="Google Shape;901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03" name="Google Shape;903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04" name="Google Shape;904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8" name="Google Shape;908;p20"/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909" name="Google Shape;909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11" name="Google Shape;911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2" name="Google Shape;912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6" name="Google Shape;916;p20"/>
          <p:cNvGrpSpPr/>
          <p:nvPr/>
        </p:nvGrpSpPr>
        <p:grpSpPr>
          <a:xfrm>
            <a:off x="7512814" y="1869919"/>
            <a:ext cx="534987" cy="414882"/>
            <a:chOff x="7432700" y="2327293"/>
            <a:chExt cx="534987" cy="414882"/>
          </a:xfrm>
        </p:grpSpPr>
        <p:pic>
          <p:nvPicPr>
            <p:cNvPr descr="antenna_stylized" id="917" name="Google Shape;91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918" name="Google Shape;918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9" name="Google Shape;919;p20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920" name="Google Shape;920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1" name="Google Shape;921;p20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20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928" name="Google Shape;928;p2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4" name="Google Shape;934;p20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20"/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descr="light2.png" id="941" name="Google Shape;941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942" name="Google Shape;942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3" name="Google Shape;943;p20"/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descr="car_icon_small" id="944" name="Google Shape;944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945" name="Google Shape;945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6" name="Google Shape;946;p20"/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947" name="Google Shape;947;p20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948" name="Google Shape;948;p2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49" name="Google Shape;949;p2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0" name="Google Shape;950;p20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951" name="Google Shape;951;p2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2" name="Google Shape;952;p20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8" name="Google Shape;958;p20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959" name="Google Shape;959;p2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5" name="Google Shape;965;p20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0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0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0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0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0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1" name="Google Shape;971;p20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972" name="Google Shape;972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3" name="Google Shape;973;p2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4" name="Google Shape;974;p20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975" name="Google Shape;975;p2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976" name="Google Shape;976;p2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77" name="Google Shape;977;p20"/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978" name="Google Shape;978;p20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979" name="Google Shape;979;p20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80" name="Google Shape;980;p2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981" name="Google Shape;981;p2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82" name="Google Shape;982;p2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83" name="Google Shape;983;p2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984" name="Google Shape;984;p20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985" name="Google Shape;985;p20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86" name="Google Shape;986;p2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987" name="Google Shape;987;p2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88" name="Google Shape;988;p2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89" name="Google Shape;989;p2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990" name="Google Shape;990;p20"/>
          <p:cNvGrpSpPr/>
          <p:nvPr/>
        </p:nvGrpSpPr>
        <p:grpSpPr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descr="desktop_computer_stylized_medium" id="991" name="Google Shape;991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2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20"/>
          <p:cNvGrpSpPr/>
          <p:nvPr/>
        </p:nvGrpSpPr>
        <p:grpSpPr>
          <a:xfrm>
            <a:off x="9275421" y="5366115"/>
            <a:ext cx="310186" cy="312008"/>
            <a:chOff x="877" y="1008"/>
            <a:chExt cx="2747" cy="2626"/>
          </a:xfrm>
        </p:grpSpPr>
        <p:pic>
          <p:nvPicPr>
            <p:cNvPr descr="antenna_stylized" id="994" name="Google Shape;994;p2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995" name="Google Shape;995;p2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6" name="Google Shape;996;p2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997" name="Google Shape;997;p2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8" name="Google Shape;998;p2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4" name="Google Shape;1004;p2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05" name="Google Shape;1005;p2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1" name="Google Shape;1011;p2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20"/>
          <p:cNvGrpSpPr/>
          <p:nvPr/>
        </p:nvGrpSpPr>
        <p:grpSpPr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descr="desktop_computer_stylized_medium" id="1018" name="Google Shape;1018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2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descr="desktop_computer_stylized_medium" id="1021" name="Google Shape;1021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2" name="Google Shape;1022;p2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20"/>
          <p:cNvGrpSpPr/>
          <p:nvPr/>
        </p:nvGrpSpPr>
        <p:grpSpPr>
          <a:xfrm>
            <a:off x="9608486" y="5308444"/>
            <a:ext cx="319264" cy="256836"/>
            <a:chOff x="877" y="1008"/>
            <a:chExt cx="2747" cy="2626"/>
          </a:xfrm>
        </p:grpSpPr>
        <p:pic>
          <p:nvPicPr>
            <p:cNvPr descr="antenna_stylized" id="1024" name="Google Shape;1024;p2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025" name="Google Shape;1025;p2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6" name="Google Shape;1026;p2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027" name="Google Shape;1027;p2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8" name="Google Shape;1028;p2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4" name="Google Shape;1034;p2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35" name="Google Shape;1035;p2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1" name="Google Shape;1041;p2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7" name="Google Shape;1047;p20"/>
          <p:cNvSpPr/>
          <p:nvPr/>
        </p:nvSpPr>
        <p:spPr>
          <a:xfrm>
            <a:off x="10227333" y="5150277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0"/>
          <p:cNvSpPr/>
          <p:nvPr/>
        </p:nvSpPr>
        <p:spPr>
          <a:xfrm>
            <a:off x="10233710" y="5170229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0"/>
          <p:cNvSpPr/>
          <p:nvPr/>
        </p:nvSpPr>
        <p:spPr>
          <a:xfrm>
            <a:off x="10229258" y="5326059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0"/>
          <p:cNvSpPr/>
          <p:nvPr/>
        </p:nvSpPr>
        <p:spPr>
          <a:xfrm>
            <a:off x="10100039" y="5187705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20"/>
          <p:cNvGrpSpPr/>
          <p:nvPr/>
        </p:nvGrpSpPr>
        <p:grpSpPr>
          <a:xfrm>
            <a:off x="10164793" y="5184197"/>
            <a:ext cx="69517" cy="21877"/>
            <a:chOff x="613" y="2566"/>
            <a:chExt cx="721" cy="144"/>
          </a:xfrm>
        </p:grpSpPr>
        <p:sp>
          <p:nvSpPr>
            <p:cNvPr id="1052" name="Google Shape;1052;p20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20"/>
          <p:cNvSpPr/>
          <p:nvPr/>
        </p:nvSpPr>
        <p:spPr>
          <a:xfrm>
            <a:off x="10101242" y="5236056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5" name="Google Shape;1055;p20"/>
          <p:cNvGrpSpPr/>
          <p:nvPr/>
        </p:nvGrpSpPr>
        <p:grpSpPr>
          <a:xfrm>
            <a:off x="10164745" y="5231416"/>
            <a:ext cx="69517" cy="19515"/>
            <a:chOff x="615" y="2564"/>
            <a:chExt cx="721" cy="139"/>
          </a:xfrm>
        </p:grpSpPr>
        <p:sp>
          <p:nvSpPr>
            <p:cNvPr id="1056" name="Google Shape;1056;p20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Google Shape;1058;p20"/>
          <p:cNvSpPr/>
          <p:nvPr/>
        </p:nvSpPr>
        <p:spPr>
          <a:xfrm>
            <a:off x="10101242" y="5284407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0"/>
          <p:cNvSpPr/>
          <p:nvPr/>
        </p:nvSpPr>
        <p:spPr>
          <a:xfrm>
            <a:off x="10102445" y="5328244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Google Shape;1060;p20"/>
          <p:cNvGrpSpPr/>
          <p:nvPr/>
        </p:nvGrpSpPr>
        <p:grpSpPr>
          <a:xfrm>
            <a:off x="10163591" y="5327014"/>
            <a:ext cx="69541" cy="19618"/>
            <a:chOff x="618" y="2586"/>
            <a:chExt cx="720" cy="124"/>
          </a:xfrm>
        </p:grpSpPr>
        <p:sp>
          <p:nvSpPr>
            <p:cNvPr id="1061" name="Google Shape;1061;p20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3" name="Google Shape;1063;p20"/>
          <p:cNvSpPr/>
          <p:nvPr/>
        </p:nvSpPr>
        <p:spPr>
          <a:xfrm>
            <a:off x="10229740" y="5284407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4" name="Google Shape;1064;p20"/>
          <p:cNvGrpSpPr/>
          <p:nvPr/>
        </p:nvGrpSpPr>
        <p:grpSpPr>
          <a:xfrm>
            <a:off x="10163589" y="5280912"/>
            <a:ext cx="70700" cy="19515"/>
            <a:chOff x="613" y="2571"/>
            <a:chExt cx="732" cy="134"/>
          </a:xfrm>
        </p:grpSpPr>
        <p:sp>
          <p:nvSpPr>
            <p:cNvPr id="1065" name="Google Shape;1065;p20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Google Shape;1067;p20"/>
          <p:cNvSpPr/>
          <p:nvPr/>
        </p:nvSpPr>
        <p:spPr>
          <a:xfrm>
            <a:off x="10224686" y="5149694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0"/>
          <p:cNvSpPr/>
          <p:nvPr/>
        </p:nvSpPr>
        <p:spPr>
          <a:xfrm>
            <a:off x="10232627" y="5233872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0"/>
          <p:cNvSpPr/>
          <p:nvPr/>
        </p:nvSpPr>
        <p:spPr>
          <a:xfrm>
            <a:off x="10232988" y="5186249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0"/>
          <p:cNvSpPr/>
          <p:nvPr/>
        </p:nvSpPr>
        <p:spPr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0"/>
          <p:cNvSpPr/>
          <p:nvPr/>
        </p:nvSpPr>
        <p:spPr>
          <a:xfrm>
            <a:off x="10231424" y="5467909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0"/>
          <p:cNvSpPr/>
          <p:nvPr/>
        </p:nvSpPr>
        <p:spPr>
          <a:xfrm>
            <a:off x="10091617" y="5476793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0"/>
          <p:cNvSpPr/>
          <p:nvPr/>
        </p:nvSpPr>
        <p:spPr>
          <a:xfrm>
            <a:off x="10100039" y="5482472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0"/>
          <p:cNvSpPr/>
          <p:nvPr/>
        </p:nvSpPr>
        <p:spPr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0"/>
          <p:cNvSpPr/>
          <p:nvPr/>
        </p:nvSpPr>
        <p:spPr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0"/>
          <p:cNvSpPr/>
          <p:nvPr/>
        </p:nvSpPr>
        <p:spPr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0"/>
          <p:cNvSpPr/>
          <p:nvPr/>
        </p:nvSpPr>
        <p:spPr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8" name="Google Shape;1078;p20"/>
          <p:cNvGrpSpPr/>
          <p:nvPr/>
        </p:nvGrpSpPr>
        <p:grpSpPr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descr="desktop_computer_stylized_medium" id="1079" name="Google Shape;1079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0" name="Google Shape;1080;p2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20"/>
          <p:cNvGrpSpPr/>
          <p:nvPr/>
        </p:nvGrpSpPr>
        <p:grpSpPr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descr="iphone_stylized_small" id="1082" name="Google Shape;1082;p2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083" name="Google Shape;1083;p2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4" name="Google Shape;1084;p20"/>
          <p:cNvGrpSpPr/>
          <p:nvPr/>
        </p:nvGrpSpPr>
        <p:grpSpPr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1085" name="Google Shape;1085;p2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0" name="Google Shape;1090;p20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3" name="Google Shape;1093;p20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4" name="Google Shape;1094;p20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095" name="Google Shape;1095;p20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7" name="Google Shape;1097;p20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9" name="Google Shape;1099;p20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00" name="Google Shape;1100;p20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2" name="Google Shape;1102;p2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" name="Google Shape;1103;p20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04" name="Google Shape;1104;p20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6" name="Google Shape;1106;p20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7" name="Google Shape;1117;p20"/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1118" name="Google Shape;1118;p20"/>
            <p:cNvSpPr/>
            <p:nvPr/>
          </p:nvSpPr>
          <p:spPr>
            <a:xfrm flipH="1">
              <a:off x="7291095" y="2700162"/>
              <a:ext cx="318926" cy="942919"/>
            </a:xfrm>
            <a:custGeom>
              <a:rect b="b" l="l" r="r" t="t"/>
              <a:pathLst>
                <a:path extrusionOk="0" h="10279" w="1031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" name="Google Shape;1119;p20"/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1120" name="Google Shape;1120;p20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7F7F7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0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23" name="Google Shape;1123;p20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27" name="Google Shape;1127;p20"/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1128" name="Google Shape;1128;p20"/>
            <p:cNvSpPr/>
            <p:nvPr/>
          </p:nvSpPr>
          <p:spPr>
            <a:xfrm>
              <a:off x="10202006" y="5397682"/>
              <a:ext cx="281273" cy="773122"/>
            </a:xfrm>
            <a:custGeom>
              <a:rect b="b" l="l" r="r" t="t"/>
              <a:pathLst>
                <a:path extrusionOk="0" h="10000" w="10001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9" name="Google Shape;1129;p20"/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1130" name="Google Shape;1130;p20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7F7F7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0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33" name="Google Shape;1133;p20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37" name="Google Shape;1137;p20"/>
          <p:cNvGrpSpPr/>
          <p:nvPr/>
        </p:nvGrpSpPr>
        <p:grpSpPr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1138" name="Google Shape;1138;p2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3" name="Google Shape;1143;p20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144" name="Google Shape;1144;p20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0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6" name="Google Shape;1146;p20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7" name="Google Shape;1147;p20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148" name="Google Shape;1148;p20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0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0" name="Google Shape;1150;p20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2" name="Google Shape;1152;p20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53" name="Google Shape;1153;p20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0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5" name="Google Shape;1155;p2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6" name="Google Shape;1156;p20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57" name="Google Shape;1157;p20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0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9" name="Google Shape;1159;p20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1171" name="Google Shape;1171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173" name="Google Shape;1173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74" name="Google Shape;1174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8" name="Google Shape;1178;p20"/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1179" name="Google Shape;1179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181" name="Google Shape;1181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82" name="Google Shape;1182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20"/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1187" name="Google Shape;1187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189" name="Google Shape;1189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4" name="Google Shape;1194;p20"/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1195" name="Google Shape;1195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197" name="Google Shape;1197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98" name="Google Shape;1198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2" name="Google Shape;1202;p20"/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1203" name="Google Shape;1203;p20"/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1204" name="Google Shape;1204;p20"/>
              <p:cNvSpPr/>
              <p:nvPr/>
            </p:nvSpPr>
            <p:spPr>
              <a:xfrm rot="10800000">
                <a:off x="7818844" y="4090572"/>
                <a:ext cx="487903" cy="154569"/>
              </a:xfrm>
              <a:custGeom>
                <a:rect b="b" l="l" r="r" t="t"/>
                <a:pathLst>
                  <a:path extrusionOk="0" h="10000" w="14245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5" name="Google Shape;1205;p20"/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1206" name="Google Shape;1206;p20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20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20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09" name="Google Shape;1209;p20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10" name="Google Shape;1210;p20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11" name="Google Shape;1211;p20"/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1212" name="Google Shape;1212;p20"/>
              <p:cNvSpPr/>
              <p:nvPr/>
            </p:nvSpPr>
            <p:spPr>
              <a:xfrm flipH="1">
                <a:off x="8735937" y="3883244"/>
                <a:ext cx="487903" cy="154569"/>
              </a:xfrm>
              <a:custGeom>
                <a:rect b="b" l="l" r="r" t="t"/>
                <a:pathLst>
                  <a:path extrusionOk="0" h="10000" w="14245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3" name="Google Shape;1213;p20"/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1214" name="Google Shape;1214;p20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20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20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7" name="Google Shape;1217;p20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18" name="Google Shape;1218;p20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19" name="Google Shape;1219;p20"/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1220" name="Google Shape;1220;p20"/>
              <p:cNvSpPr/>
              <p:nvPr/>
            </p:nvSpPr>
            <p:spPr>
              <a:xfrm>
                <a:off x="9904716" y="3925785"/>
                <a:ext cx="466702" cy="183647"/>
              </a:xfrm>
              <a:custGeom>
                <a:rect b="b" l="l" r="r" t="t"/>
                <a:pathLst>
                  <a:path extrusionOk="0" h="12676" w="10000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1" name="Google Shape;1221;p20"/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1222" name="Google Shape;1222;p20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20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20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" name="Google Shape;1225;p20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26" name="Google Shape;1226;p20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27" name="Google Shape;1227;p20"/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1228" name="Google Shape;1228;p20"/>
              <p:cNvSpPr/>
              <p:nvPr/>
            </p:nvSpPr>
            <p:spPr>
              <a:xfrm>
                <a:off x="9598301" y="4724405"/>
                <a:ext cx="466702" cy="206262"/>
              </a:xfrm>
              <a:custGeom>
                <a:rect b="b" l="l" r="r" t="t"/>
                <a:pathLst>
                  <a:path extrusionOk="0" h="14237" w="10000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9" name="Google Shape;1229;p20"/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1230" name="Google Shape;1230;p20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20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20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3" name="Google Shape;1233;p20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4" name="Google Shape;1234;p20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35" name="Google Shape;1235;p20"/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1236" name="Google Shape;1236;p20"/>
              <p:cNvSpPr/>
              <p:nvPr/>
            </p:nvSpPr>
            <p:spPr>
              <a:xfrm>
                <a:off x="10153753" y="5002899"/>
                <a:ext cx="590332" cy="151252"/>
              </a:xfrm>
              <a:custGeom>
                <a:rect b="b" l="l" r="r" t="t"/>
                <a:pathLst>
                  <a:path extrusionOk="0" h="10440" w="12649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7" name="Google Shape;1237;p20"/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1238" name="Google Shape;1238;p20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20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20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41" name="Google Shape;1241;p20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42" name="Google Shape;1242;p20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1243" name="Google Shape;1243;p20"/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1244" name="Google Shape;1244;p2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246" name="Google Shape;1246;p2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47" name="Google Shape;1247;p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51" name="Google Shape;1251;p20"/>
          <p:cNvSpPr/>
          <p:nvPr/>
        </p:nvSpPr>
        <p:spPr>
          <a:xfrm>
            <a:off x="7362436" y="2627566"/>
            <a:ext cx="3064097" cy="2683755"/>
          </a:xfrm>
          <a:custGeom>
            <a:rect b="b" l="l" r="r" t="t"/>
            <a:pathLst>
              <a:path extrusionOk="0" h="2683755" w="3064097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2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 Layer: 5-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8" name="Shape 10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9" name="Google Shape;10169;p101"/>
          <p:cNvSpPr txBox="1"/>
          <p:nvPr>
            <p:ph idx="1" type="body"/>
          </p:nvPr>
        </p:nvSpPr>
        <p:spPr>
          <a:xfrm>
            <a:off x="813148" y="15862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en-US" sz="3200">
                <a:solidFill>
                  <a:srgbClr val="CC0000"/>
                </a:solidFill>
              </a:rPr>
              <a:t>Why</a:t>
            </a:r>
            <a:r>
              <a:rPr lang="en-US" sz="3200">
                <a:solidFill>
                  <a:srgbClr val="CC0000"/>
                </a:solidFill>
              </a:rPr>
              <a:t> </a:t>
            </a:r>
            <a:r>
              <a:rPr lang="en-US" sz="3200"/>
              <a:t>a</a:t>
            </a:r>
            <a:r>
              <a:rPr lang="en-US" sz="3200">
                <a:solidFill>
                  <a:srgbClr val="CC0000"/>
                </a:solidFill>
              </a:rPr>
              <a:t> </a:t>
            </a:r>
            <a:r>
              <a:rPr i="1" lang="en-US" sz="3200">
                <a:solidFill>
                  <a:srgbClr val="CC0000"/>
                </a:solidFill>
              </a:rPr>
              <a:t>logically centralized </a:t>
            </a:r>
            <a:r>
              <a:rPr lang="en-US" sz="3200">
                <a:solidFill>
                  <a:srgbClr val="000000"/>
                </a:solidFill>
              </a:rPr>
              <a:t>control plane?</a:t>
            </a:r>
            <a:endParaRPr/>
          </a:p>
          <a:p>
            <a:pPr indent="-400050" lvl="0" marL="635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easier network management: avoid router misconfigurations, greater flexibility of traffic flows</a:t>
            </a:r>
            <a:endParaRPr/>
          </a:p>
          <a:p>
            <a:pPr indent="-400050" lvl="0" marL="635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table-based forwarding (recall OpenFlow API) allows “programming” routers</a:t>
            </a:r>
            <a:endParaRPr/>
          </a:p>
          <a:p>
            <a:pPr indent="-176212" lvl="1" marL="1035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centralized “programming” easier: compute tables centrally and distribute</a:t>
            </a:r>
            <a:endParaRPr/>
          </a:p>
          <a:p>
            <a:pPr indent="-176212" lvl="1" marL="1035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distributed “programming” more difficult: compute tables as result of distributed algorithm (protocol) implemented in each-and-every router </a:t>
            </a:r>
            <a:endParaRPr/>
          </a:p>
          <a:p>
            <a:pPr indent="-400050" lvl="0" marL="635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open (non-proprietary) implementation of control plane</a:t>
            </a:r>
            <a:endParaRPr/>
          </a:p>
          <a:p>
            <a:pPr indent="-400050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foster innovation: let 1000 flowers bloom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170" name="Google Shape;10170;p101"/>
          <p:cNvSpPr txBox="1"/>
          <p:nvPr>
            <p:ph type="title"/>
          </p:nvPr>
        </p:nvSpPr>
        <p:spPr>
          <a:xfrm>
            <a:off x="838200" y="36413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Software defined networking (SDN)</a:t>
            </a:r>
            <a:endParaRPr/>
          </a:p>
        </p:txBody>
      </p:sp>
      <p:sp>
        <p:nvSpPr>
          <p:cNvPr id="10171" name="Google Shape;10171;p10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5" name="Shape 10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Journey Inside℠: Curriculum for Microprocessor" id="10176" name="Google Shape;10176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043" y="4454675"/>
            <a:ext cx="847596" cy="4757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77" name="Google Shape;10177;p102"/>
          <p:cNvSpPr txBox="1"/>
          <p:nvPr>
            <p:ph type="title"/>
          </p:nvPr>
        </p:nvSpPr>
        <p:spPr>
          <a:xfrm>
            <a:off x="838200" y="36413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SDN analogy: mainframe to PC revolution</a:t>
            </a:r>
            <a:endParaRPr/>
          </a:p>
        </p:txBody>
      </p:sp>
      <p:sp>
        <p:nvSpPr>
          <p:cNvPr id="10178" name="Google Shape;10178;p10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79" name="Google Shape;10179;p102"/>
          <p:cNvSpPr txBox="1"/>
          <p:nvPr/>
        </p:nvSpPr>
        <p:spPr>
          <a:xfrm>
            <a:off x="1555315" y="5097880"/>
            <a:ext cx="3276600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Vertically integrated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Closed, proprietary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Slow innovation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industry</a:t>
            </a:r>
            <a:endParaRPr/>
          </a:p>
        </p:txBody>
      </p:sp>
      <p:pic>
        <p:nvPicPr>
          <p:cNvPr id="10180" name="Google Shape;10180;p102"/>
          <p:cNvPicPr preferRelativeResize="0"/>
          <p:nvPr/>
        </p:nvPicPr>
        <p:blipFill rotWithShape="1">
          <a:blip r:embed="rId4">
            <a:alphaModFix/>
          </a:blip>
          <a:srcRect b="5498" l="6148" r="3650" t="1500"/>
          <a:stretch/>
        </p:blipFill>
        <p:spPr>
          <a:xfrm>
            <a:off x="1971094" y="1538451"/>
            <a:ext cx="2496173" cy="351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1" name="Google Shape;10181;p102"/>
          <p:cNvSpPr/>
          <p:nvPr/>
        </p:nvSpPr>
        <p:spPr>
          <a:xfrm>
            <a:off x="2212931" y="2734793"/>
            <a:ext cx="1905000" cy="965200"/>
          </a:xfrm>
          <a:prstGeom prst="roundRect">
            <a:avLst>
              <a:gd fmla="val 16667" name="adj"/>
            </a:avLst>
          </a:prstGeom>
          <a:solidFill>
            <a:srgbClr val="00009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Specialized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/>
          </a:p>
        </p:txBody>
      </p:sp>
      <p:sp>
        <p:nvSpPr>
          <p:cNvPr id="10182" name="Google Shape;10182;p102"/>
          <p:cNvSpPr/>
          <p:nvPr/>
        </p:nvSpPr>
        <p:spPr>
          <a:xfrm>
            <a:off x="2212931" y="3776193"/>
            <a:ext cx="1905000" cy="838200"/>
          </a:xfrm>
          <a:prstGeom prst="roundRect">
            <a:avLst>
              <a:gd fmla="val 16667" name="adj"/>
            </a:avLst>
          </a:prstGeom>
          <a:solidFill>
            <a:srgbClr val="00009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Specialized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</p:txBody>
      </p:sp>
      <p:grpSp>
        <p:nvGrpSpPr>
          <p:cNvPr id="10183" name="Google Shape;10183;p102"/>
          <p:cNvGrpSpPr/>
          <p:nvPr/>
        </p:nvGrpSpPr>
        <p:grpSpPr>
          <a:xfrm>
            <a:off x="7244562" y="1743791"/>
            <a:ext cx="3048000" cy="417900"/>
            <a:chOff x="5334000" y="1371600"/>
            <a:chExt cx="3657600" cy="685800"/>
          </a:xfrm>
        </p:grpSpPr>
        <p:sp>
          <p:nvSpPr>
            <p:cNvPr id="10184" name="Google Shape;10184;p102"/>
            <p:cNvSpPr/>
            <p:nvPr/>
          </p:nvSpPr>
          <p:spPr>
            <a:xfrm>
              <a:off x="83820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85" name="Google Shape;10185;p102"/>
            <p:cNvSpPr/>
            <p:nvPr/>
          </p:nvSpPr>
          <p:spPr>
            <a:xfrm>
              <a:off x="80772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86" name="Google Shape;10186;p102"/>
            <p:cNvSpPr/>
            <p:nvPr/>
          </p:nvSpPr>
          <p:spPr>
            <a:xfrm>
              <a:off x="77724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87" name="Google Shape;10187;p102"/>
            <p:cNvSpPr/>
            <p:nvPr/>
          </p:nvSpPr>
          <p:spPr>
            <a:xfrm>
              <a:off x="74676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88" name="Google Shape;10188;p102"/>
            <p:cNvSpPr/>
            <p:nvPr/>
          </p:nvSpPr>
          <p:spPr>
            <a:xfrm>
              <a:off x="71628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89" name="Google Shape;10189;p102"/>
            <p:cNvSpPr/>
            <p:nvPr/>
          </p:nvSpPr>
          <p:spPr>
            <a:xfrm>
              <a:off x="68580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90" name="Google Shape;10190;p102"/>
            <p:cNvSpPr/>
            <p:nvPr/>
          </p:nvSpPr>
          <p:spPr>
            <a:xfrm>
              <a:off x="65532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91" name="Google Shape;10191;p102"/>
            <p:cNvSpPr/>
            <p:nvPr/>
          </p:nvSpPr>
          <p:spPr>
            <a:xfrm>
              <a:off x="62484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92" name="Google Shape;10192;p102"/>
            <p:cNvSpPr/>
            <p:nvPr/>
          </p:nvSpPr>
          <p:spPr>
            <a:xfrm>
              <a:off x="59436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93" name="Google Shape;10193;p102"/>
            <p:cNvSpPr/>
            <p:nvPr/>
          </p:nvSpPr>
          <p:spPr>
            <a:xfrm>
              <a:off x="5638800" y="1371600"/>
              <a:ext cx="6096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CC66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  <p:sp>
          <p:nvSpPr>
            <p:cNvPr id="10194" name="Google Shape;10194;p102"/>
            <p:cNvSpPr/>
            <p:nvPr/>
          </p:nvSpPr>
          <p:spPr>
            <a:xfrm>
              <a:off x="5334000" y="1371600"/>
              <a:ext cx="914400" cy="6858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/>
            </a:p>
          </p:txBody>
        </p:sp>
      </p:grpSp>
      <p:sp>
        <p:nvSpPr>
          <p:cNvPr id="10195" name="Google Shape;10195;p102"/>
          <p:cNvSpPr/>
          <p:nvPr/>
        </p:nvSpPr>
        <p:spPr>
          <a:xfrm>
            <a:off x="2212931" y="1896593"/>
            <a:ext cx="1905000" cy="736600"/>
          </a:xfrm>
          <a:prstGeom prst="roundRect">
            <a:avLst>
              <a:gd fmla="val 16667" name="adj"/>
            </a:avLst>
          </a:prstGeom>
          <a:solidFill>
            <a:srgbClr val="00009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Specialized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</p:txBody>
      </p:sp>
      <p:sp>
        <p:nvSpPr>
          <p:cNvPr id="10196" name="Google Shape;10196;p102"/>
          <p:cNvSpPr txBox="1"/>
          <p:nvPr/>
        </p:nvSpPr>
        <p:spPr>
          <a:xfrm>
            <a:off x="6685766" y="5101088"/>
            <a:ext cx="4172211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Horizontal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interfaces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Rapid innovation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Huge industry</a:t>
            </a:r>
            <a:endParaRPr/>
          </a:p>
        </p:txBody>
      </p:sp>
      <p:grpSp>
        <p:nvGrpSpPr>
          <p:cNvPr id="10197" name="Google Shape;10197;p102"/>
          <p:cNvGrpSpPr/>
          <p:nvPr/>
        </p:nvGrpSpPr>
        <p:grpSpPr>
          <a:xfrm>
            <a:off x="7513486" y="3922880"/>
            <a:ext cx="2532996" cy="1044813"/>
            <a:chOff x="5308190" y="3212068"/>
            <a:chExt cx="3212311" cy="1359931"/>
          </a:xfrm>
        </p:grpSpPr>
        <p:sp>
          <p:nvSpPr>
            <p:cNvPr id="10198" name="Google Shape;10198;p102"/>
            <p:cNvSpPr/>
            <p:nvPr/>
          </p:nvSpPr>
          <p:spPr>
            <a:xfrm>
              <a:off x="6096000" y="3874196"/>
              <a:ext cx="2424501" cy="697803"/>
            </a:xfrm>
            <a:prstGeom prst="roundRect">
              <a:avLst>
                <a:gd fmla="val 16667" name="adj"/>
              </a:avLst>
            </a:prstGeom>
            <a:solidFill>
              <a:srgbClr val="00009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Microprocessor</a:t>
              </a:r>
              <a:endParaRPr/>
            </a:p>
          </p:txBody>
        </p:sp>
        <p:grpSp>
          <p:nvGrpSpPr>
            <p:cNvPr id="10199" name="Google Shape;10199;p102"/>
            <p:cNvGrpSpPr/>
            <p:nvPr/>
          </p:nvGrpSpPr>
          <p:grpSpPr>
            <a:xfrm>
              <a:off x="5308190" y="3212068"/>
              <a:ext cx="3121640" cy="440663"/>
              <a:chOff x="5384390" y="3200400"/>
              <a:chExt cx="3121640" cy="440663"/>
            </a:xfrm>
          </p:grpSpPr>
          <p:cxnSp>
            <p:nvCxnSpPr>
              <p:cNvPr id="10200" name="Google Shape;10200;p102"/>
              <p:cNvCxnSpPr/>
              <p:nvPr/>
            </p:nvCxnSpPr>
            <p:spPr>
              <a:xfrm>
                <a:off x="5384390" y="3424423"/>
                <a:ext cx="3121640" cy="450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201" name="Google Shape;10201;p102"/>
              <p:cNvSpPr txBox="1"/>
              <p:nvPr/>
            </p:nvSpPr>
            <p:spPr>
              <a:xfrm>
                <a:off x="5761913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Open Interface</a:t>
                </a:r>
                <a:endParaRPr/>
              </a:p>
            </p:txBody>
          </p:sp>
        </p:grpSp>
      </p:grpSp>
      <p:sp>
        <p:nvSpPr>
          <p:cNvPr id="10202" name="Google Shape;10202;p102"/>
          <p:cNvSpPr txBox="1"/>
          <p:nvPr/>
        </p:nvSpPr>
        <p:spPr>
          <a:xfrm>
            <a:off x="152871" y="6550399"/>
            <a:ext cx="22544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Slide  courtesy: N. McKeown</a:t>
            </a:r>
            <a:endParaRPr/>
          </a:p>
        </p:txBody>
      </p:sp>
      <p:grpSp>
        <p:nvGrpSpPr>
          <p:cNvPr id="10203" name="Google Shape;10203;p102"/>
          <p:cNvGrpSpPr/>
          <p:nvPr/>
        </p:nvGrpSpPr>
        <p:grpSpPr>
          <a:xfrm>
            <a:off x="7027102" y="2344247"/>
            <a:ext cx="3575135" cy="1597091"/>
            <a:chOff x="6751530" y="2043623"/>
            <a:chExt cx="3575135" cy="1597091"/>
          </a:xfrm>
        </p:grpSpPr>
        <p:sp>
          <p:nvSpPr>
            <p:cNvPr id="10204" name="Google Shape;10204;p102"/>
            <p:cNvSpPr txBox="1"/>
            <p:nvPr/>
          </p:nvSpPr>
          <p:spPr>
            <a:xfrm>
              <a:off x="7864926" y="2718201"/>
              <a:ext cx="412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or</a:t>
              </a:r>
              <a:endParaRPr/>
            </a:p>
          </p:txBody>
        </p:sp>
        <p:sp>
          <p:nvSpPr>
            <p:cNvPr id="10205" name="Google Shape;10205;p102"/>
            <p:cNvSpPr txBox="1"/>
            <p:nvPr/>
          </p:nvSpPr>
          <p:spPr>
            <a:xfrm>
              <a:off x="9007926" y="2706533"/>
              <a:ext cx="412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or</a:t>
              </a:r>
              <a:endParaRPr/>
            </a:p>
          </p:txBody>
        </p:sp>
        <p:grpSp>
          <p:nvGrpSpPr>
            <p:cNvPr id="10206" name="Google Shape;10206;p102"/>
            <p:cNvGrpSpPr/>
            <p:nvPr/>
          </p:nvGrpSpPr>
          <p:grpSpPr>
            <a:xfrm>
              <a:off x="7216411" y="2043623"/>
              <a:ext cx="2590800" cy="338554"/>
              <a:chOff x="5806858" y="3260868"/>
              <a:chExt cx="2590800" cy="338554"/>
            </a:xfrm>
          </p:grpSpPr>
          <p:cxnSp>
            <p:nvCxnSpPr>
              <p:cNvPr id="10207" name="Google Shape;10207;p102"/>
              <p:cNvCxnSpPr/>
              <p:nvPr/>
            </p:nvCxnSpPr>
            <p:spPr>
              <a:xfrm>
                <a:off x="5806858" y="3427413"/>
                <a:ext cx="25908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208" name="Google Shape;10208;p102"/>
              <p:cNvSpPr txBox="1"/>
              <p:nvPr/>
            </p:nvSpPr>
            <p:spPr>
              <a:xfrm>
                <a:off x="6287547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Open Interface</a:t>
                </a:r>
                <a:endParaRPr/>
              </a:p>
            </p:txBody>
          </p:sp>
        </p:grpSp>
        <p:grpSp>
          <p:nvGrpSpPr>
            <p:cNvPr id="10209" name="Google Shape;10209;p102"/>
            <p:cNvGrpSpPr/>
            <p:nvPr/>
          </p:nvGrpSpPr>
          <p:grpSpPr>
            <a:xfrm>
              <a:off x="6751530" y="2505206"/>
              <a:ext cx="1060162" cy="1108367"/>
              <a:chOff x="6914368" y="2467628"/>
              <a:chExt cx="1060162" cy="1108367"/>
            </a:xfrm>
          </p:grpSpPr>
          <p:pic>
            <p:nvPicPr>
              <p:cNvPr id="10210" name="Google Shape;10210;p10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930000" y="2467628"/>
                <a:ext cx="1026811" cy="7884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11" name="Google Shape;10211;p102"/>
              <p:cNvSpPr txBox="1"/>
              <p:nvPr/>
            </p:nvSpPr>
            <p:spPr>
              <a:xfrm>
                <a:off x="6914368" y="3206663"/>
                <a:ext cx="1060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Windows</a:t>
                </a:r>
                <a:endParaRPr/>
              </a:p>
            </p:txBody>
          </p:sp>
        </p:grpSp>
        <p:grpSp>
          <p:nvGrpSpPr>
            <p:cNvPr id="10212" name="Google Shape;10212;p102"/>
            <p:cNvGrpSpPr/>
            <p:nvPr/>
          </p:nvGrpSpPr>
          <p:grpSpPr>
            <a:xfrm>
              <a:off x="8166970" y="2450566"/>
              <a:ext cx="763916" cy="1190148"/>
              <a:chOff x="5173249" y="6258478"/>
              <a:chExt cx="763916" cy="1190148"/>
            </a:xfrm>
          </p:grpSpPr>
          <p:pic>
            <p:nvPicPr>
              <p:cNvPr descr="A picture containing table, toy, yellow&#10;&#10;Description automatically generated" id="10213" name="Google Shape;10213;p10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173249" y="6258478"/>
                <a:ext cx="763916" cy="9001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14" name="Google Shape;10214;p102"/>
              <p:cNvSpPr txBox="1"/>
              <p:nvPr/>
            </p:nvSpPr>
            <p:spPr>
              <a:xfrm>
                <a:off x="5187864" y="7079294"/>
                <a:ext cx="6783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Linux</a:t>
                </a:r>
                <a:endParaRPr/>
              </a:p>
            </p:txBody>
          </p:sp>
        </p:grpSp>
        <p:grpSp>
          <p:nvGrpSpPr>
            <p:cNvPr id="10215" name="Google Shape;10215;p102"/>
            <p:cNvGrpSpPr/>
            <p:nvPr/>
          </p:nvGrpSpPr>
          <p:grpSpPr>
            <a:xfrm>
              <a:off x="9331890" y="2343411"/>
              <a:ext cx="994775" cy="1274338"/>
              <a:chOff x="6125227" y="6163850"/>
              <a:chExt cx="994775" cy="1274338"/>
            </a:xfrm>
          </p:grpSpPr>
          <p:pic>
            <p:nvPicPr>
              <p:cNvPr descr="How to reset the Mac Os 9 password" id="10216" name="Google Shape;10216;p10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125227" y="6163850"/>
                <a:ext cx="994775" cy="994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17" name="Google Shape;10217;p102"/>
              <p:cNvSpPr txBox="1"/>
              <p:nvPr/>
            </p:nvSpPr>
            <p:spPr>
              <a:xfrm>
                <a:off x="6129404" y="7068856"/>
                <a:ext cx="9476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 OS</a:t>
                </a:r>
                <a:endParaRPr/>
              </a:p>
            </p:txBody>
          </p:sp>
        </p:grpSp>
      </p:grpSp>
      <p:sp>
        <p:nvSpPr>
          <p:cNvPr id="10218" name="Google Shape;10218;p102"/>
          <p:cNvSpPr/>
          <p:nvPr/>
        </p:nvSpPr>
        <p:spPr>
          <a:xfrm>
            <a:off x="5273457" y="5336087"/>
            <a:ext cx="1178825" cy="7640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9" name="Google Shape;10219;p102"/>
          <p:cNvSpPr/>
          <p:nvPr/>
        </p:nvSpPr>
        <p:spPr>
          <a:xfrm>
            <a:off x="5275544" y="2845494"/>
            <a:ext cx="1178825" cy="7640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3" name="Shape 10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4" name="Google Shape;10224;p103"/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10225" name="Google Shape;10225;p103"/>
            <p:cNvGrpSpPr/>
            <p:nvPr/>
          </p:nvGrpSpPr>
          <p:grpSpPr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descr="desktop_computer_stylized_medium" id="10226" name="Google Shape;10226;p10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27" name="Google Shape;10227;p10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28" name="Google Shape;10228;p103"/>
            <p:cNvSpPr/>
            <p:nvPr/>
          </p:nvSpPr>
          <p:spPr>
            <a:xfrm>
              <a:off x="2059747" y="1363093"/>
              <a:ext cx="5142041" cy="2404002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9" name="Google Shape;10229;p103"/>
            <p:cNvSpPr/>
            <p:nvPr/>
          </p:nvSpPr>
          <p:spPr>
            <a:xfrm>
              <a:off x="2834105" y="2267385"/>
              <a:ext cx="781590" cy="317349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0" name="Google Shape;10230;p103"/>
            <p:cNvSpPr/>
            <p:nvPr/>
          </p:nvSpPr>
          <p:spPr>
            <a:xfrm>
              <a:off x="5254292" y="2313451"/>
              <a:ext cx="2285" cy="890624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1" name="Google Shape;10231;p103"/>
            <p:cNvSpPr/>
            <p:nvPr/>
          </p:nvSpPr>
          <p:spPr>
            <a:xfrm>
              <a:off x="3670544" y="2323688"/>
              <a:ext cx="2285" cy="91621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2" name="Google Shape;10232;p103"/>
            <p:cNvSpPr/>
            <p:nvPr/>
          </p:nvSpPr>
          <p:spPr>
            <a:xfrm>
              <a:off x="3736497" y="2298095"/>
              <a:ext cx="1462948" cy="1050313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3" name="Google Shape;10233;p103"/>
            <p:cNvSpPr/>
            <p:nvPr/>
          </p:nvSpPr>
          <p:spPr>
            <a:xfrm>
              <a:off x="5292247" y="2891845"/>
              <a:ext cx="1161856" cy="455711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4" name="Google Shape;10234;p103"/>
            <p:cNvSpPr/>
            <p:nvPr/>
          </p:nvSpPr>
          <p:spPr>
            <a:xfrm flipH="1" rot="10800000">
              <a:off x="4022465" y="3327268"/>
              <a:ext cx="908330" cy="45719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5" name="Google Shape;10235;p103"/>
            <p:cNvSpPr/>
            <p:nvPr/>
          </p:nvSpPr>
          <p:spPr>
            <a:xfrm>
              <a:off x="2710696" y="2820186"/>
              <a:ext cx="630757" cy="450430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6" name="Google Shape;10236;p103"/>
            <p:cNvSpPr/>
            <p:nvPr/>
          </p:nvSpPr>
          <p:spPr>
            <a:xfrm>
              <a:off x="4047627" y="2195725"/>
              <a:ext cx="836439" cy="1706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7" name="Google Shape;10237;p103"/>
            <p:cNvSpPr/>
            <p:nvPr/>
          </p:nvSpPr>
          <p:spPr>
            <a:xfrm>
              <a:off x="5572253" y="2248471"/>
              <a:ext cx="922986" cy="397685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8" name="Google Shape;10238;p103"/>
            <p:cNvSpPr/>
            <p:nvPr/>
          </p:nvSpPr>
          <p:spPr>
            <a:xfrm>
              <a:off x="2580431" y="1458657"/>
              <a:ext cx="2536740" cy="1100484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9" name="Google Shape;10239;p103"/>
            <p:cNvSpPr txBox="1"/>
            <p:nvPr/>
          </p:nvSpPr>
          <p:spPr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0" name="Google Shape;10240;p103"/>
            <p:cNvSpPr txBox="1"/>
            <p:nvPr/>
          </p:nvSpPr>
          <p:spPr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1" name="Google Shape;10241;p103"/>
            <p:cNvSpPr txBox="1"/>
            <p:nvPr/>
          </p:nvSpPr>
          <p:spPr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2" name="Google Shape;10242;p103"/>
            <p:cNvSpPr txBox="1"/>
            <p:nvPr/>
          </p:nvSpPr>
          <p:spPr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3" name="Google Shape;10243;p103"/>
            <p:cNvSpPr txBox="1"/>
            <p:nvPr/>
          </p:nvSpPr>
          <p:spPr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4" name="Google Shape;10244;p103"/>
            <p:cNvSpPr txBox="1"/>
            <p:nvPr/>
          </p:nvSpPr>
          <p:spPr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5" name="Google Shape;10245;p103"/>
            <p:cNvSpPr txBox="1"/>
            <p:nvPr/>
          </p:nvSpPr>
          <p:spPr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6" name="Google Shape;10246;p103"/>
            <p:cNvSpPr txBox="1"/>
            <p:nvPr/>
          </p:nvSpPr>
          <p:spPr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7" name="Google Shape;10247;p103"/>
            <p:cNvSpPr txBox="1"/>
            <p:nvPr/>
          </p:nvSpPr>
          <p:spPr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8" name="Google Shape;10248;p103"/>
            <p:cNvSpPr txBox="1"/>
            <p:nvPr/>
          </p:nvSpPr>
          <p:spPr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49" name="Google Shape;10249;p103"/>
            <p:cNvGrpSpPr/>
            <p:nvPr/>
          </p:nvGrpSpPr>
          <p:grpSpPr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10250" name="Google Shape;10250;p103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1" name="Google Shape;10251;p103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2" name="Google Shape;10252;p10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3" name="Google Shape;10253;p10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4" name="Google Shape;10254;p103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55" name="Google Shape;10255;p103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256" name="Google Shape;10256;p103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7" name="Google Shape;10257;p103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58" name="Google Shape;10258;p103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59" name="Google Shape;10259;p103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260" name="Google Shape;10260;p103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1" name="Google Shape;10261;p103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62" name="Google Shape;10262;p10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3" name="Google Shape;10263;p103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64" name="Google Shape;10264;p103"/>
              <p:cNvGrpSpPr/>
              <p:nvPr/>
            </p:nvGrpSpPr>
            <p:grpSpPr>
              <a:xfrm>
                <a:off x="4738" y="1639"/>
                <a:ext cx="578" cy="142"/>
                <a:chOff x="618" y="2579"/>
                <a:chExt cx="720" cy="131"/>
              </a:xfrm>
            </p:grpSpPr>
            <p:sp>
              <p:nvSpPr>
                <p:cNvPr id="10265" name="Google Shape;10265;p103"/>
                <p:cNvSpPr/>
                <p:nvPr/>
              </p:nvSpPr>
              <p:spPr>
                <a:xfrm>
                  <a:off x="618" y="2579"/>
                  <a:ext cx="720" cy="131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6" name="Google Shape;10266;p103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67" name="Google Shape;10267;p103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68" name="Google Shape;10268;p103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269" name="Google Shape;10269;p103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0" name="Google Shape;10270;p103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71" name="Google Shape;10271;p103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2" name="Google Shape;10272;p10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3" name="Google Shape;10273;p103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4" name="Google Shape;10274;p103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5" name="Google Shape;10275;p10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6" name="Google Shape;10276;p103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7" name="Google Shape;10277;p103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8" name="Google Shape;10278;p103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9" name="Google Shape;10279;p103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0" name="Google Shape;10280;p103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1" name="Google Shape;10281;p103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282" name="Google Shape;10282;p103"/>
            <p:cNvCxnSpPr/>
            <p:nvPr/>
          </p:nvCxnSpPr>
          <p:spPr>
            <a:xfrm>
              <a:off x="1682405" y="2744686"/>
              <a:ext cx="526774" cy="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83" name="Google Shape;10283;p103"/>
            <p:cNvCxnSpPr/>
            <p:nvPr/>
          </p:nvCxnSpPr>
          <p:spPr>
            <a:xfrm>
              <a:off x="6895267" y="2779855"/>
              <a:ext cx="526774" cy="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284" name="Google Shape;10284;p103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10285" name="Google Shape;10285;p103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286" name="Google Shape;10286;p103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87" name="Google Shape;10287;p103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88" name="Google Shape;10288;p103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89" name="Google Shape;10289;p103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90" name="Google Shape;10290;p103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91" name="Google Shape;10291;p103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92" name="Google Shape;10292;p103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293" name="Google Shape;10293;p103"/>
                <p:cNvCxnSpPr>
                  <a:endCxn id="10288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294" name="Google Shape;10294;p103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295" name="Google Shape;10295;p103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10296" name="Google Shape;10296;p103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97" name="Google Shape;10297;p103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</p:grpSp>
        </p:grpSp>
        <p:grpSp>
          <p:nvGrpSpPr>
            <p:cNvPr id="10298" name="Google Shape;10298;p103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10299" name="Google Shape;10299;p103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300" name="Google Shape;10300;p103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01" name="Google Shape;10301;p103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02" name="Google Shape;10302;p103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03" name="Google Shape;10303;p103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04" name="Google Shape;10304;p103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05" name="Google Shape;10305;p103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06" name="Google Shape;10306;p103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307" name="Google Shape;10307;p103"/>
                <p:cNvCxnSpPr>
                  <a:endCxn id="10302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308" name="Google Shape;10308;p103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309" name="Google Shape;10309;p103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10310" name="Google Shape;10310;p103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11" name="Google Shape;10311;p103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  <a:endParaRPr/>
                </a:p>
              </p:txBody>
            </p:sp>
          </p:grpSp>
        </p:grpSp>
        <p:grpSp>
          <p:nvGrpSpPr>
            <p:cNvPr id="10312" name="Google Shape;10312;p103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10313" name="Google Shape;10313;p103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314" name="Google Shape;10314;p103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15" name="Google Shape;10315;p103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16" name="Google Shape;10316;p103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17" name="Google Shape;10317;p103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18" name="Google Shape;10318;p103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19" name="Google Shape;10319;p103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20" name="Google Shape;10320;p103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321" name="Google Shape;10321;p103"/>
                <p:cNvCxnSpPr>
                  <a:endCxn id="10316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322" name="Google Shape;10322;p103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323" name="Google Shape;10323;p10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324" name="Google Shape;10324;p103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25" name="Google Shape;10325;p103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</a:t>
                  </a:r>
                  <a:endParaRPr/>
                </a:p>
              </p:txBody>
            </p:sp>
          </p:grpSp>
        </p:grpSp>
        <p:grpSp>
          <p:nvGrpSpPr>
            <p:cNvPr id="10326" name="Google Shape;10326;p103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10327" name="Google Shape;10327;p103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328" name="Google Shape;10328;p103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29" name="Google Shape;10329;p103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30" name="Google Shape;10330;p103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31" name="Google Shape;10331;p103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32" name="Google Shape;10332;p103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33" name="Google Shape;10333;p103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34" name="Google Shape;10334;p103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335" name="Google Shape;10335;p103"/>
                <p:cNvCxnSpPr>
                  <a:endCxn id="10330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336" name="Google Shape;10336;p103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337" name="Google Shape;10337;p10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338" name="Google Shape;10338;p103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39" name="Google Shape;10339;p103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z</a:t>
                  </a:r>
                  <a:endParaRPr/>
                </a:p>
              </p:txBody>
            </p:sp>
          </p:grpSp>
        </p:grpSp>
        <p:grpSp>
          <p:nvGrpSpPr>
            <p:cNvPr id="10340" name="Google Shape;10340;p103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10341" name="Google Shape;10341;p103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342" name="Google Shape;10342;p103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43" name="Google Shape;10343;p103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44" name="Google Shape;10344;p103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45" name="Google Shape;10345;p103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46" name="Google Shape;10346;p103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47" name="Google Shape;10347;p103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48" name="Google Shape;10348;p103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349" name="Google Shape;10349;p103"/>
                <p:cNvCxnSpPr>
                  <a:endCxn id="10344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350" name="Google Shape;10350;p103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351" name="Google Shape;10351;p10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352" name="Google Shape;10352;p103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53" name="Google Shape;10353;p103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</p:grpSp>
        </p:grpSp>
        <p:grpSp>
          <p:nvGrpSpPr>
            <p:cNvPr id="10354" name="Google Shape;10354;p103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0355" name="Google Shape;10355;p103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356" name="Google Shape;10356;p103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57" name="Google Shape;10357;p103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58" name="Google Shape;10358;p103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59" name="Google Shape;10359;p103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60" name="Google Shape;10360;p103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61" name="Google Shape;10361;p103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62" name="Google Shape;10362;p103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363" name="Google Shape;10363;p103"/>
                <p:cNvCxnSpPr>
                  <a:endCxn id="10358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364" name="Google Shape;10364;p103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365" name="Google Shape;10365;p10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366" name="Google Shape;10366;p103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367" name="Google Shape;10367;p103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/>
                </a:p>
              </p:txBody>
            </p:sp>
          </p:grpSp>
        </p:grpSp>
      </p:grpSp>
      <p:sp>
        <p:nvSpPr>
          <p:cNvPr id="10368" name="Google Shape;10368;p103"/>
          <p:cNvSpPr txBox="1"/>
          <p:nvPr>
            <p:ph type="title"/>
          </p:nvPr>
        </p:nvSpPr>
        <p:spPr>
          <a:xfrm>
            <a:off x="838199" y="364139"/>
            <a:ext cx="1071079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Traffic engineering: difficult with traditional routing</a:t>
            </a:r>
            <a:endParaRPr/>
          </a:p>
        </p:txBody>
      </p:sp>
      <p:sp>
        <p:nvSpPr>
          <p:cNvPr id="10369" name="Google Shape;10369;p10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70" name="Google Shape;10370;p103"/>
          <p:cNvSpPr txBox="1"/>
          <p:nvPr/>
        </p:nvSpPr>
        <p:spPr>
          <a:xfrm>
            <a:off x="1728591" y="3928028"/>
            <a:ext cx="9727879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if network operator wants u-to-z traffic to flow along 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uvw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z, rather than 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uxyz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re-define link weights so traffic routing algorithm computes routes accordingly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(or need a new routing algorithm)!</a:t>
            </a:r>
            <a:endParaRPr/>
          </a:p>
        </p:txBody>
      </p:sp>
      <p:sp>
        <p:nvSpPr>
          <p:cNvPr id="10371" name="Google Shape;10371;p103"/>
          <p:cNvSpPr txBox="1"/>
          <p:nvPr/>
        </p:nvSpPr>
        <p:spPr>
          <a:xfrm>
            <a:off x="2003306" y="5938073"/>
            <a:ext cx="82760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 weights are only control “knobs”: not much control!</a:t>
            </a:r>
            <a:endParaRPr/>
          </a:p>
        </p:txBody>
      </p:sp>
      <p:sp>
        <p:nvSpPr>
          <p:cNvPr id="10372" name="Google Shape;10372;p103"/>
          <p:cNvSpPr/>
          <p:nvPr/>
        </p:nvSpPr>
        <p:spPr>
          <a:xfrm>
            <a:off x="3283003" y="2063149"/>
            <a:ext cx="5676290" cy="537233"/>
          </a:xfrm>
          <a:custGeom>
            <a:rect b="b" l="l" r="r" t="t"/>
            <a:pathLst>
              <a:path extrusionOk="0" h="537233" w="5676290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3" name="Google Shape;10373;p103"/>
          <p:cNvSpPr/>
          <p:nvPr/>
        </p:nvSpPr>
        <p:spPr>
          <a:xfrm flipH="1" rot="10800000">
            <a:off x="3247513" y="2729116"/>
            <a:ext cx="5676290" cy="537233"/>
          </a:xfrm>
          <a:custGeom>
            <a:rect b="b" l="l" r="r" t="t"/>
            <a:pathLst>
              <a:path extrusionOk="0" h="537233" w="5676290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7" name="Shape 10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8" name="Google Shape;10378;p104"/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10379" name="Google Shape;10379;p104"/>
            <p:cNvGrpSpPr/>
            <p:nvPr/>
          </p:nvGrpSpPr>
          <p:grpSpPr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descr="desktop_computer_stylized_medium" id="10380" name="Google Shape;10380;p1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81" name="Google Shape;10381;p10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82" name="Google Shape;10382;p104"/>
            <p:cNvSpPr/>
            <p:nvPr/>
          </p:nvSpPr>
          <p:spPr>
            <a:xfrm>
              <a:off x="2059747" y="1363093"/>
              <a:ext cx="5142041" cy="2404002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3" name="Google Shape;10383;p104"/>
            <p:cNvSpPr/>
            <p:nvPr/>
          </p:nvSpPr>
          <p:spPr>
            <a:xfrm>
              <a:off x="2834105" y="2267385"/>
              <a:ext cx="781590" cy="317349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4" name="Google Shape;10384;p104"/>
            <p:cNvSpPr/>
            <p:nvPr/>
          </p:nvSpPr>
          <p:spPr>
            <a:xfrm>
              <a:off x="5254292" y="2313451"/>
              <a:ext cx="2285" cy="890624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5" name="Google Shape;10385;p104"/>
            <p:cNvSpPr/>
            <p:nvPr/>
          </p:nvSpPr>
          <p:spPr>
            <a:xfrm>
              <a:off x="3670544" y="2323688"/>
              <a:ext cx="2285" cy="91621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6" name="Google Shape;10386;p104"/>
            <p:cNvSpPr/>
            <p:nvPr/>
          </p:nvSpPr>
          <p:spPr>
            <a:xfrm>
              <a:off x="3736497" y="2298095"/>
              <a:ext cx="1462948" cy="1050313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7" name="Google Shape;10387;p104"/>
            <p:cNvSpPr/>
            <p:nvPr/>
          </p:nvSpPr>
          <p:spPr>
            <a:xfrm>
              <a:off x="5292247" y="2891845"/>
              <a:ext cx="1161856" cy="455711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8" name="Google Shape;10388;p104"/>
            <p:cNvSpPr/>
            <p:nvPr/>
          </p:nvSpPr>
          <p:spPr>
            <a:xfrm flipH="1" rot="10800000">
              <a:off x="4022465" y="3327268"/>
              <a:ext cx="908330" cy="45719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9" name="Google Shape;10389;p104"/>
            <p:cNvSpPr/>
            <p:nvPr/>
          </p:nvSpPr>
          <p:spPr>
            <a:xfrm>
              <a:off x="2710696" y="2820186"/>
              <a:ext cx="630757" cy="450430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0" name="Google Shape;10390;p104"/>
            <p:cNvSpPr/>
            <p:nvPr/>
          </p:nvSpPr>
          <p:spPr>
            <a:xfrm>
              <a:off x="4047627" y="2195725"/>
              <a:ext cx="836439" cy="1706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1" name="Google Shape;10391;p104"/>
            <p:cNvSpPr/>
            <p:nvPr/>
          </p:nvSpPr>
          <p:spPr>
            <a:xfrm>
              <a:off x="5572253" y="2248471"/>
              <a:ext cx="922986" cy="397685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2" name="Google Shape;10392;p104"/>
            <p:cNvSpPr/>
            <p:nvPr/>
          </p:nvSpPr>
          <p:spPr>
            <a:xfrm>
              <a:off x="2580431" y="1458657"/>
              <a:ext cx="2536740" cy="1100484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3" name="Google Shape;10393;p104"/>
            <p:cNvSpPr txBox="1"/>
            <p:nvPr/>
          </p:nvSpPr>
          <p:spPr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4" name="Google Shape;10394;p104"/>
            <p:cNvSpPr txBox="1"/>
            <p:nvPr/>
          </p:nvSpPr>
          <p:spPr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5" name="Google Shape;10395;p104"/>
            <p:cNvSpPr txBox="1"/>
            <p:nvPr/>
          </p:nvSpPr>
          <p:spPr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6" name="Google Shape;10396;p104"/>
            <p:cNvSpPr txBox="1"/>
            <p:nvPr/>
          </p:nvSpPr>
          <p:spPr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7" name="Google Shape;10397;p104"/>
            <p:cNvSpPr txBox="1"/>
            <p:nvPr/>
          </p:nvSpPr>
          <p:spPr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8" name="Google Shape;10398;p104"/>
            <p:cNvSpPr txBox="1"/>
            <p:nvPr/>
          </p:nvSpPr>
          <p:spPr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9" name="Google Shape;10399;p104"/>
            <p:cNvSpPr txBox="1"/>
            <p:nvPr/>
          </p:nvSpPr>
          <p:spPr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0" name="Google Shape;10400;p104"/>
            <p:cNvSpPr txBox="1"/>
            <p:nvPr/>
          </p:nvSpPr>
          <p:spPr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1" name="Google Shape;10401;p104"/>
            <p:cNvSpPr txBox="1"/>
            <p:nvPr/>
          </p:nvSpPr>
          <p:spPr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2" name="Google Shape;10402;p104"/>
            <p:cNvSpPr txBox="1"/>
            <p:nvPr/>
          </p:nvSpPr>
          <p:spPr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3" name="Google Shape;10403;p104"/>
            <p:cNvGrpSpPr/>
            <p:nvPr/>
          </p:nvGrpSpPr>
          <p:grpSpPr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10404" name="Google Shape;10404;p10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5" name="Google Shape;10405;p10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6" name="Google Shape;10406;p10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7" name="Google Shape;10407;p10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8" name="Google Shape;10408;p10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09" name="Google Shape;10409;p10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410" name="Google Shape;10410;p10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1" name="Google Shape;10411;p10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12" name="Google Shape;10412;p10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13" name="Google Shape;10413;p10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414" name="Google Shape;10414;p10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5" name="Google Shape;10415;p10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16" name="Google Shape;10416;p10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7" name="Google Shape;10417;p10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18" name="Google Shape;10418;p104"/>
              <p:cNvGrpSpPr/>
              <p:nvPr/>
            </p:nvGrpSpPr>
            <p:grpSpPr>
              <a:xfrm>
                <a:off x="4738" y="1639"/>
                <a:ext cx="578" cy="142"/>
                <a:chOff x="618" y="2579"/>
                <a:chExt cx="720" cy="131"/>
              </a:xfrm>
            </p:grpSpPr>
            <p:sp>
              <p:nvSpPr>
                <p:cNvPr id="10419" name="Google Shape;10419;p104"/>
                <p:cNvSpPr/>
                <p:nvPr/>
              </p:nvSpPr>
              <p:spPr>
                <a:xfrm>
                  <a:off x="618" y="2579"/>
                  <a:ext cx="720" cy="131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0" name="Google Shape;10420;p10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21" name="Google Shape;10421;p10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22" name="Google Shape;10422;p10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423" name="Google Shape;10423;p10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4" name="Google Shape;10424;p10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25" name="Google Shape;10425;p10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6" name="Google Shape;10426;p10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7" name="Google Shape;10427;p10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8" name="Google Shape;10428;p10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9" name="Google Shape;10429;p10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0" name="Google Shape;10430;p10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1" name="Google Shape;10431;p10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2" name="Google Shape;10432;p10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3" name="Google Shape;10433;p10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4" name="Google Shape;10434;p10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5" name="Google Shape;10435;p10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436" name="Google Shape;10436;p104"/>
            <p:cNvCxnSpPr/>
            <p:nvPr/>
          </p:nvCxnSpPr>
          <p:spPr>
            <a:xfrm>
              <a:off x="1682405" y="2744686"/>
              <a:ext cx="526774" cy="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37" name="Google Shape;10437;p104"/>
            <p:cNvCxnSpPr/>
            <p:nvPr/>
          </p:nvCxnSpPr>
          <p:spPr>
            <a:xfrm>
              <a:off x="6895267" y="2779855"/>
              <a:ext cx="526774" cy="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438" name="Google Shape;10438;p104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10439" name="Google Shape;10439;p104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440" name="Google Shape;10440;p104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41" name="Google Shape;10441;p104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42" name="Google Shape;10442;p104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43" name="Google Shape;10443;p104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44" name="Google Shape;10444;p104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45" name="Google Shape;10445;p104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46" name="Google Shape;10446;p104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447" name="Google Shape;10447;p104"/>
                <p:cNvCxnSpPr>
                  <a:endCxn id="10442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448" name="Google Shape;10448;p104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449" name="Google Shape;10449;p104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10450" name="Google Shape;10450;p104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51" name="Google Shape;10451;p104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</p:grpSp>
        </p:grpSp>
        <p:grpSp>
          <p:nvGrpSpPr>
            <p:cNvPr id="10452" name="Google Shape;10452;p104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10453" name="Google Shape;10453;p104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454" name="Google Shape;10454;p104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55" name="Google Shape;10455;p104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56" name="Google Shape;10456;p104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57" name="Google Shape;10457;p104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58" name="Google Shape;10458;p104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59" name="Google Shape;10459;p104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60" name="Google Shape;10460;p104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461" name="Google Shape;10461;p104"/>
                <p:cNvCxnSpPr>
                  <a:endCxn id="10456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462" name="Google Shape;10462;p104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463" name="Google Shape;10463;p104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10464" name="Google Shape;10464;p104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65" name="Google Shape;10465;p104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  <a:endParaRPr/>
                </a:p>
              </p:txBody>
            </p:sp>
          </p:grpSp>
        </p:grpSp>
        <p:grpSp>
          <p:nvGrpSpPr>
            <p:cNvPr id="10466" name="Google Shape;10466;p104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10467" name="Google Shape;10467;p104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468" name="Google Shape;10468;p104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69" name="Google Shape;10469;p104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70" name="Google Shape;10470;p104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71" name="Google Shape;10471;p104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72" name="Google Shape;10472;p104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73" name="Google Shape;10473;p104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74" name="Google Shape;10474;p104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475" name="Google Shape;10475;p104"/>
                <p:cNvCxnSpPr>
                  <a:endCxn id="10470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476" name="Google Shape;10476;p104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477" name="Google Shape;10477;p104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478" name="Google Shape;10478;p104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79" name="Google Shape;10479;p10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</a:t>
                  </a:r>
                  <a:endParaRPr/>
                </a:p>
              </p:txBody>
            </p:sp>
          </p:grpSp>
        </p:grpSp>
        <p:grpSp>
          <p:nvGrpSpPr>
            <p:cNvPr id="10480" name="Google Shape;10480;p104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10481" name="Google Shape;10481;p104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482" name="Google Shape;10482;p104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83" name="Google Shape;10483;p104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84" name="Google Shape;10484;p104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85" name="Google Shape;10485;p104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86" name="Google Shape;10486;p104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87" name="Google Shape;10487;p104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88" name="Google Shape;10488;p104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489" name="Google Shape;10489;p104"/>
                <p:cNvCxnSpPr>
                  <a:endCxn id="10484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490" name="Google Shape;10490;p104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491" name="Google Shape;10491;p104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492" name="Google Shape;10492;p104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93" name="Google Shape;10493;p104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z</a:t>
                  </a:r>
                  <a:endParaRPr/>
                </a:p>
              </p:txBody>
            </p:sp>
          </p:grpSp>
        </p:grpSp>
        <p:grpSp>
          <p:nvGrpSpPr>
            <p:cNvPr id="10494" name="Google Shape;10494;p104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10495" name="Google Shape;10495;p104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496" name="Google Shape;10496;p104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97" name="Google Shape;10497;p104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98" name="Google Shape;10498;p104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499" name="Google Shape;10499;p104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00" name="Google Shape;10500;p104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01" name="Google Shape;10501;p104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02" name="Google Shape;10502;p104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503" name="Google Shape;10503;p104"/>
                <p:cNvCxnSpPr>
                  <a:endCxn id="10498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504" name="Google Shape;10504;p104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505" name="Google Shape;10505;p104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506" name="Google Shape;10506;p104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07" name="Google Shape;10507;p104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</p:grpSp>
        </p:grpSp>
        <p:grpSp>
          <p:nvGrpSpPr>
            <p:cNvPr id="10508" name="Google Shape;10508;p104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0509" name="Google Shape;10509;p104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510" name="Google Shape;10510;p104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11" name="Google Shape;10511;p104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12" name="Google Shape;10512;p104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13" name="Google Shape;10513;p104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14" name="Google Shape;10514;p104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15" name="Google Shape;10515;p104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16" name="Google Shape;10516;p104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517" name="Google Shape;10517;p104"/>
                <p:cNvCxnSpPr>
                  <a:endCxn id="10512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518" name="Google Shape;10518;p104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519" name="Google Shape;10519;p104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520" name="Google Shape;10520;p104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21" name="Google Shape;10521;p104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/>
                </a:p>
              </p:txBody>
            </p:sp>
          </p:grpSp>
        </p:grpSp>
      </p:grpSp>
      <p:sp>
        <p:nvSpPr>
          <p:cNvPr id="10522" name="Google Shape;10522;p104"/>
          <p:cNvSpPr txBox="1"/>
          <p:nvPr>
            <p:ph type="title"/>
          </p:nvPr>
        </p:nvSpPr>
        <p:spPr>
          <a:xfrm>
            <a:off x="838199" y="364139"/>
            <a:ext cx="1071079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Traffic engineering: difficult with traditional routing</a:t>
            </a:r>
            <a:endParaRPr/>
          </a:p>
        </p:txBody>
      </p:sp>
      <p:sp>
        <p:nvSpPr>
          <p:cNvPr id="10523" name="Google Shape;10523;p10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24" name="Google Shape;10524;p104"/>
          <p:cNvSpPr txBox="1"/>
          <p:nvPr/>
        </p:nvSpPr>
        <p:spPr>
          <a:xfrm>
            <a:off x="2623386" y="4329157"/>
            <a:ext cx="741756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network operator wants to split  u-to-z traffic along uvwz </a:t>
            </a: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uxyz (load balancing)?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do it (or need a new routing algorithm)</a:t>
            </a:r>
            <a:endParaRPr/>
          </a:p>
        </p:txBody>
      </p:sp>
      <p:grpSp>
        <p:nvGrpSpPr>
          <p:cNvPr id="10525" name="Google Shape;10525;p104"/>
          <p:cNvGrpSpPr/>
          <p:nvPr/>
        </p:nvGrpSpPr>
        <p:grpSpPr>
          <a:xfrm>
            <a:off x="3389946" y="2087513"/>
            <a:ext cx="1838752" cy="1207922"/>
            <a:chOff x="1800839" y="2199110"/>
            <a:chExt cx="1838752" cy="1207922"/>
          </a:xfrm>
        </p:grpSpPr>
        <p:sp>
          <p:nvSpPr>
            <p:cNvPr id="10526" name="Google Shape;10526;p104"/>
            <p:cNvSpPr/>
            <p:nvPr/>
          </p:nvSpPr>
          <p:spPr>
            <a:xfrm>
              <a:off x="1800839" y="2199110"/>
              <a:ext cx="1838752" cy="549777"/>
            </a:xfrm>
            <a:custGeom>
              <a:rect b="b" l="l" r="r" t="t"/>
              <a:pathLst>
                <a:path extrusionOk="0" h="630627" w="1802341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noFill/>
            <a:ln cap="flat" cmpd="sng" w="508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7" name="Google Shape;10527;p104"/>
            <p:cNvSpPr/>
            <p:nvPr/>
          </p:nvSpPr>
          <p:spPr>
            <a:xfrm flipH="1" rot="10800000">
              <a:off x="1801588" y="2749626"/>
              <a:ext cx="1741891" cy="657406"/>
            </a:xfrm>
            <a:custGeom>
              <a:rect b="b" l="l" r="r" t="t"/>
              <a:pathLst>
                <a:path extrusionOk="0" h="754084" w="1707398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noFill/>
            <a:ln cap="flat" cmpd="sng" w="508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1" name="Shape 10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2" name="Google Shape;10532;p105"/>
          <p:cNvSpPr txBox="1"/>
          <p:nvPr>
            <p:ph type="title"/>
          </p:nvPr>
        </p:nvSpPr>
        <p:spPr>
          <a:xfrm>
            <a:off x="838199" y="364139"/>
            <a:ext cx="10710797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Traffic engineering: difficult with traditional routing</a:t>
            </a:r>
            <a:endParaRPr/>
          </a:p>
        </p:txBody>
      </p:sp>
      <p:sp>
        <p:nvSpPr>
          <p:cNvPr id="10533" name="Google Shape;10533;p10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34" name="Google Shape;10534;p105"/>
          <p:cNvSpPr txBox="1"/>
          <p:nvPr/>
        </p:nvSpPr>
        <p:spPr>
          <a:xfrm>
            <a:off x="1207432" y="4302204"/>
            <a:ext cx="1051351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 wants to route blue and red traffic differently from w to z?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do it (with destination-based forwarding, and LS, DV routing)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35" name="Google Shape;10535;p105"/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10536" name="Google Shape;10536;p105"/>
            <p:cNvGrpSpPr/>
            <p:nvPr/>
          </p:nvGrpSpPr>
          <p:grpSpPr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descr="desktop_computer_stylized_medium" id="10537" name="Google Shape;10537;p10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38" name="Google Shape;10538;p10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39" name="Google Shape;10539;p105"/>
            <p:cNvSpPr/>
            <p:nvPr/>
          </p:nvSpPr>
          <p:spPr>
            <a:xfrm>
              <a:off x="2059747" y="1363093"/>
              <a:ext cx="5142041" cy="2404002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0" name="Google Shape;10540;p105"/>
            <p:cNvSpPr/>
            <p:nvPr/>
          </p:nvSpPr>
          <p:spPr>
            <a:xfrm>
              <a:off x="2834105" y="2267385"/>
              <a:ext cx="781590" cy="317349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1" name="Google Shape;10541;p105"/>
            <p:cNvSpPr/>
            <p:nvPr/>
          </p:nvSpPr>
          <p:spPr>
            <a:xfrm>
              <a:off x="5254292" y="2313451"/>
              <a:ext cx="2285" cy="890624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2" name="Google Shape;10542;p105"/>
            <p:cNvSpPr/>
            <p:nvPr/>
          </p:nvSpPr>
          <p:spPr>
            <a:xfrm>
              <a:off x="3670544" y="2323688"/>
              <a:ext cx="2285" cy="91621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3" name="Google Shape;10543;p105"/>
            <p:cNvSpPr/>
            <p:nvPr/>
          </p:nvSpPr>
          <p:spPr>
            <a:xfrm>
              <a:off x="3736497" y="2298095"/>
              <a:ext cx="1462948" cy="1050313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4" name="Google Shape;10544;p105"/>
            <p:cNvSpPr/>
            <p:nvPr/>
          </p:nvSpPr>
          <p:spPr>
            <a:xfrm>
              <a:off x="5292247" y="2891845"/>
              <a:ext cx="1161856" cy="455711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5" name="Google Shape;10545;p105"/>
            <p:cNvSpPr/>
            <p:nvPr/>
          </p:nvSpPr>
          <p:spPr>
            <a:xfrm flipH="1" rot="10800000">
              <a:off x="4022465" y="3327268"/>
              <a:ext cx="908330" cy="45719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6" name="Google Shape;10546;p105"/>
            <p:cNvSpPr/>
            <p:nvPr/>
          </p:nvSpPr>
          <p:spPr>
            <a:xfrm>
              <a:off x="2710696" y="2820186"/>
              <a:ext cx="630757" cy="450430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7" name="Google Shape;10547;p105"/>
            <p:cNvSpPr/>
            <p:nvPr/>
          </p:nvSpPr>
          <p:spPr>
            <a:xfrm>
              <a:off x="4047627" y="2195725"/>
              <a:ext cx="836439" cy="1706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8" name="Google Shape;10548;p105"/>
            <p:cNvSpPr/>
            <p:nvPr/>
          </p:nvSpPr>
          <p:spPr>
            <a:xfrm>
              <a:off x="5572253" y="2248471"/>
              <a:ext cx="922986" cy="397685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9" name="Google Shape;10549;p105"/>
            <p:cNvSpPr/>
            <p:nvPr/>
          </p:nvSpPr>
          <p:spPr>
            <a:xfrm>
              <a:off x="2580431" y="1458657"/>
              <a:ext cx="2536740" cy="1100484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0" name="Google Shape;10550;p105"/>
            <p:cNvSpPr txBox="1"/>
            <p:nvPr/>
          </p:nvSpPr>
          <p:spPr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1" name="Google Shape;10551;p105"/>
            <p:cNvSpPr txBox="1"/>
            <p:nvPr/>
          </p:nvSpPr>
          <p:spPr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2" name="Google Shape;10552;p105"/>
            <p:cNvSpPr txBox="1"/>
            <p:nvPr/>
          </p:nvSpPr>
          <p:spPr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3" name="Google Shape;10553;p105"/>
            <p:cNvSpPr txBox="1"/>
            <p:nvPr/>
          </p:nvSpPr>
          <p:spPr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4" name="Google Shape;10554;p105"/>
            <p:cNvSpPr txBox="1"/>
            <p:nvPr/>
          </p:nvSpPr>
          <p:spPr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5" name="Google Shape;10555;p105"/>
            <p:cNvSpPr txBox="1"/>
            <p:nvPr/>
          </p:nvSpPr>
          <p:spPr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6" name="Google Shape;10556;p105"/>
            <p:cNvSpPr txBox="1"/>
            <p:nvPr/>
          </p:nvSpPr>
          <p:spPr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7" name="Google Shape;10557;p105"/>
            <p:cNvSpPr txBox="1"/>
            <p:nvPr/>
          </p:nvSpPr>
          <p:spPr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8" name="Google Shape;10558;p105"/>
            <p:cNvSpPr txBox="1"/>
            <p:nvPr/>
          </p:nvSpPr>
          <p:spPr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9" name="Google Shape;10559;p105"/>
            <p:cNvSpPr txBox="1"/>
            <p:nvPr/>
          </p:nvSpPr>
          <p:spPr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60" name="Google Shape;10560;p105"/>
            <p:cNvGrpSpPr/>
            <p:nvPr/>
          </p:nvGrpSpPr>
          <p:grpSpPr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10561" name="Google Shape;10561;p10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2" name="Google Shape;10562;p105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3" name="Google Shape;10563;p10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4" name="Google Shape;10564;p10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5" name="Google Shape;10565;p10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66" name="Google Shape;10566;p105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567" name="Google Shape;10567;p105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8" name="Google Shape;10568;p105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69" name="Google Shape;10569;p105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70" name="Google Shape;10570;p105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571" name="Google Shape;10571;p10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2" name="Google Shape;10572;p105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73" name="Google Shape;10573;p105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4" name="Google Shape;10574;p105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75" name="Google Shape;10575;p105"/>
              <p:cNvGrpSpPr/>
              <p:nvPr/>
            </p:nvGrpSpPr>
            <p:grpSpPr>
              <a:xfrm>
                <a:off x="4738" y="1639"/>
                <a:ext cx="578" cy="142"/>
                <a:chOff x="618" y="2579"/>
                <a:chExt cx="720" cy="131"/>
              </a:xfrm>
            </p:grpSpPr>
            <p:sp>
              <p:nvSpPr>
                <p:cNvPr id="10576" name="Google Shape;10576;p105"/>
                <p:cNvSpPr/>
                <p:nvPr/>
              </p:nvSpPr>
              <p:spPr>
                <a:xfrm>
                  <a:off x="618" y="2579"/>
                  <a:ext cx="720" cy="131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7" name="Google Shape;10577;p105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78" name="Google Shape;10578;p10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79" name="Google Shape;10579;p105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580" name="Google Shape;10580;p105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1" name="Google Shape;10581;p10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82" name="Google Shape;10582;p105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3" name="Google Shape;10583;p10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4" name="Google Shape;10584;p10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5" name="Google Shape;10585;p10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6" name="Google Shape;10586;p10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7" name="Google Shape;10587;p105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8" name="Google Shape;10588;p105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9" name="Google Shape;10589;p105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0" name="Google Shape;10590;p105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1" name="Google Shape;10591;p10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2" name="Google Shape;10592;p105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593" name="Google Shape;10593;p105"/>
            <p:cNvCxnSpPr/>
            <p:nvPr/>
          </p:nvCxnSpPr>
          <p:spPr>
            <a:xfrm>
              <a:off x="1682405" y="2744686"/>
              <a:ext cx="526774" cy="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94" name="Google Shape;10594;p105"/>
            <p:cNvCxnSpPr/>
            <p:nvPr/>
          </p:nvCxnSpPr>
          <p:spPr>
            <a:xfrm>
              <a:off x="6895267" y="2779855"/>
              <a:ext cx="526774" cy="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595" name="Google Shape;10595;p105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10596" name="Google Shape;10596;p105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597" name="Google Shape;10597;p105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98" name="Google Shape;10598;p105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99" name="Google Shape;10599;p105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00" name="Google Shape;10600;p105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01" name="Google Shape;10601;p105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02" name="Google Shape;10602;p105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03" name="Google Shape;10603;p105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604" name="Google Shape;10604;p105"/>
                <p:cNvCxnSpPr>
                  <a:endCxn id="10599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605" name="Google Shape;10605;p105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606" name="Google Shape;10606;p105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10607" name="Google Shape;10607;p105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08" name="Google Shape;10608;p105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</p:grpSp>
        </p:grpSp>
        <p:grpSp>
          <p:nvGrpSpPr>
            <p:cNvPr id="10609" name="Google Shape;10609;p105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10610" name="Google Shape;10610;p105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611" name="Google Shape;10611;p105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12" name="Google Shape;10612;p105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13" name="Google Shape;10613;p105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14" name="Google Shape;10614;p105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15" name="Google Shape;10615;p105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16" name="Google Shape;10616;p105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17" name="Google Shape;10617;p105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618" name="Google Shape;10618;p105"/>
                <p:cNvCxnSpPr>
                  <a:endCxn id="10613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619" name="Google Shape;10619;p105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620" name="Google Shape;10620;p10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10621" name="Google Shape;10621;p105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22" name="Google Shape;10622;p105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  <a:endParaRPr/>
                </a:p>
              </p:txBody>
            </p:sp>
          </p:grpSp>
        </p:grpSp>
        <p:grpSp>
          <p:nvGrpSpPr>
            <p:cNvPr id="10623" name="Google Shape;10623;p105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10624" name="Google Shape;10624;p105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625" name="Google Shape;10625;p105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26" name="Google Shape;10626;p105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27" name="Google Shape;10627;p105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28" name="Google Shape;10628;p105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29" name="Google Shape;10629;p105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30" name="Google Shape;10630;p105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31" name="Google Shape;10631;p105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632" name="Google Shape;10632;p105"/>
                <p:cNvCxnSpPr>
                  <a:endCxn id="10627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633" name="Google Shape;10633;p105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634" name="Google Shape;10634;p105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635" name="Google Shape;10635;p105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36" name="Google Shape;10636;p105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</a:t>
                  </a:r>
                  <a:endParaRPr/>
                </a:p>
              </p:txBody>
            </p:sp>
          </p:grpSp>
        </p:grpSp>
        <p:grpSp>
          <p:nvGrpSpPr>
            <p:cNvPr id="10637" name="Google Shape;10637;p105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10638" name="Google Shape;10638;p105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639" name="Google Shape;10639;p105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40" name="Google Shape;10640;p105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41" name="Google Shape;10641;p105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42" name="Google Shape;10642;p105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43" name="Google Shape;10643;p105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44" name="Google Shape;10644;p105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45" name="Google Shape;10645;p105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646" name="Google Shape;10646;p105"/>
                <p:cNvCxnSpPr>
                  <a:endCxn id="10641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647" name="Google Shape;10647;p105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648" name="Google Shape;10648;p105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649" name="Google Shape;10649;p105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50" name="Google Shape;10650;p10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z</a:t>
                  </a:r>
                  <a:endParaRPr/>
                </a:p>
              </p:txBody>
            </p:sp>
          </p:grpSp>
        </p:grpSp>
        <p:grpSp>
          <p:nvGrpSpPr>
            <p:cNvPr id="10651" name="Google Shape;10651;p105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10652" name="Google Shape;10652;p105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653" name="Google Shape;10653;p105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54" name="Google Shape;10654;p105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55" name="Google Shape;10655;p105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56" name="Google Shape;10656;p105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57" name="Google Shape;10657;p105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58" name="Google Shape;10658;p105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59" name="Google Shape;10659;p105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660" name="Google Shape;10660;p105"/>
                <p:cNvCxnSpPr>
                  <a:endCxn id="10655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661" name="Google Shape;10661;p105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662" name="Google Shape;10662;p105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663" name="Google Shape;10663;p105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64" name="Google Shape;10664;p10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</p:grpSp>
        </p:grpSp>
        <p:grpSp>
          <p:nvGrpSpPr>
            <p:cNvPr id="10665" name="Google Shape;10665;p105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0666" name="Google Shape;10666;p105"/>
              <p:cNvGrpSpPr/>
              <p:nvPr/>
            </p:nvGrpSpPr>
            <p:grpSpPr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667" name="Google Shape;10667;p105"/>
                <p:cNvSpPr/>
                <p:nvPr/>
              </p:nvSpPr>
              <p:spPr>
                <a:xfrm flipH="1" rot="10800000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68" name="Google Shape;10668;p105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69" name="Google Shape;10669;p105"/>
                <p:cNvSpPr/>
                <p:nvPr/>
              </p:nvSpPr>
              <p:spPr>
                <a:xfrm flipH="1" rot="10800000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70" name="Google Shape;10670;p105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71" name="Google Shape;10671;p105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72" name="Google Shape;10672;p105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73" name="Google Shape;10673;p105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674" name="Google Shape;10674;p105"/>
                <p:cNvCxnSpPr>
                  <a:endCxn id="10669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0675" name="Google Shape;10675;p105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0676" name="Google Shape;10676;p105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0677" name="Google Shape;10677;p105"/>
                <p:cNvSpPr/>
                <p:nvPr/>
              </p:nvSpPr>
              <p:spPr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678" name="Google Shape;10678;p10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/>
                </a:p>
              </p:txBody>
            </p:sp>
          </p:grpSp>
        </p:grpSp>
      </p:grpSp>
      <p:sp>
        <p:nvSpPr>
          <p:cNvPr id="10679" name="Google Shape;10679;p105"/>
          <p:cNvSpPr/>
          <p:nvPr/>
        </p:nvSpPr>
        <p:spPr>
          <a:xfrm>
            <a:off x="3283003" y="2075675"/>
            <a:ext cx="5676290" cy="537233"/>
          </a:xfrm>
          <a:custGeom>
            <a:rect b="b" l="l" r="r" t="t"/>
            <a:pathLst>
              <a:path extrusionOk="0" h="537233" w="5676290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0" name="Google Shape;10680;p105"/>
          <p:cNvSpPr/>
          <p:nvPr/>
        </p:nvSpPr>
        <p:spPr>
          <a:xfrm>
            <a:off x="5246494" y="2202412"/>
            <a:ext cx="3684951" cy="1712667"/>
          </a:xfrm>
          <a:custGeom>
            <a:rect b="b" l="l" r="r" t="t"/>
            <a:pathLst>
              <a:path extrusionOk="0" h="1712667" w="3684951">
                <a:moveTo>
                  <a:pt x="0" y="1712667"/>
                </a:moveTo>
                <a:cubicBezTo>
                  <a:pt x="1652" y="1503016"/>
                  <a:pt x="130" y="1261615"/>
                  <a:pt x="1782" y="1051964"/>
                </a:cubicBezTo>
                <a:lnTo>
                  <a:pt x="1568460" y="0"/>
                </a:lnTo>
                <a:cubicBezTo>
                  <a:pt x="1567493" y="355040"/>
                  <a:pt x="1566525" y="710080"/>
                  <a:pt x="1565558" y="1065120"/>
                </a:cubicBezTo>
                <a:lnTo>
                  <a:pt x="2912870" y="564639"/>
                </a:lnTo>
                <a:lnTo>
                  <a:pt x="3684951" y="577165"/>
                </a:lnTo>
              </a:path>
            </a:pathLst>
          </a:custGeom>
          <a:noFill/>
          <a:ln cap="flat" cmpd="sng" w="47625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1" name="Google Shape;10681;p105"/>
          <p:cNvSpPr txBox="1"/>
          <p:nvPr/>
        </p:nvSpPr>
        <p:spPr>
          <a:xfrm>
            <a:off x="1351953" y="5524714"/>
            <a:ext cx="978368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We learned in Chapter 4 that generalized forwarding and SDN can be used to achieve </a:t>
            </a: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routing desired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5" name="Shape 10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6" name="Google Shape;10686;p106"/>
          <p:cNvSpPr txBox="1"/>
          <p:nvPr>
            <p:ph type="title"/>
          </p:nvPr>
        </p:nvSpPr>
        <p:spPr>
          <a:xfrm>
            <a:off x="838200" y="36413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Software defined networking (SDN)</a:t>
            </a:r>
            <a:endParaRPr/>
          </a:p>
        </p:txBody>
      </p:sp>
      <p:sp>
        <p:nvSpPr>
          <p:cNvPr id="10687" name="Google Shape;10687;p10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88" name="Google Shape;10688;p106"/>
          <p:cNvGrpSpPr/>
          <p:nvPr/>
        </p:nvGrpSpPr>
        <p:grpSpPr>
          <a:xfrm>
            <a:off x="3056815" y="1998116"/>
            <a:ext cx="7050773" cy="4668701"/>
            <a:chOff x="1453484" y="1555350"/>
            <a:chExt cx="7050773" cy="4668701"/>
          </a:xfrm>
        </p:grpSpPr>
        <p:grpSp>
          <p:nvGrpSpPr>
            <p:cNvPr id="10689" name="Google Shape;10689;p106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10690" name="Google Shape;10690;p106"/>
              <p:cNvSpPr/>
              <p:nvPr/>
            </p:nvSpPr>
            <p:spPr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rgbClr val="D0D0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691" name="Google Shape;10691;p106"/>
              <p:cNvSpPr/>
              <p:nvPr/>
            </p:nvSpPr>
            <p:spPr>
              <a:xfrm>
                <a:off x="1739747" y="2067585"/>
                <a:ext cx="198437" cy="1385888"/>
              </a:xfrm>
              <a:custGeom>
                <a:rect b="b" l="l" r="r" t="t"/>
                <a:pathLst>
                  <a:path extrusionOk="0" h="1385496" w="199855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0D0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692" name="Google Shape;10692;p106"/>
              <p:cNvSpPr/>
              <p:nvPr/>
            </p:nvSpPr>
            <p:spPr>
              <a:xfrm flipH="1">
                <a:off x="6969078" y="2061336"/>
                <a:ext cx="220427" cy="1370587"/>
              </a:xfrm>
              <a:custGeom>
                <a:rect b="b" l="l" r="r" t="t"/>
                <a:pathLst>
                  <a:path extrusionOk="0" h="1370199" w="22023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0D0F4"/>
                  </a:gs>
                  <a:gs pos="100000">
                    <a:srgbClr val="FFFF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0693" name="Google Shape;10693;p106"/>
              <p:cNvGrpSpPr/>
              <p:nvPr/>
            </p:nvGrpSpPr>
            <p:grpSpPr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10694" name="Google Shape;10694;p106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5" name="Google Shape;10695;p106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6" name="Google Shape;10696;p106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7" name="Google Shape;10697;p106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8" name="Google Shape;10698;p106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699" name="Google Shape;10699;p106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0700" name="Google Shape;10700;p106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01" name="Google Shape;10701;p106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02" name="Google Shape;10702;p106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03" name="Google Shape;10703;p106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0704" name="Google Shape;10704;p106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05" name="Google Shape;10705;p106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06" name="Google Shape;10706;p106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07" name="Google Shape;10707;p106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08" name="Google Shape;10708;p106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0709" name="Google Shape;10709;p10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10" name="Google Shape;10710;p106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11" name="Google Shape;10711;p106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12" name="Google Shape;10712;p106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0713" name="Google Shape;10713;p106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14" name="Google Shape;10714;p106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15" name="Google Shape;10715;p106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6" name="Google Shape;10716;p106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7" name="Google Shape;10717;p106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8" name="Google Shape;10718;p106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9" name="Google Shape;10719;p10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0" name="Google Shape;10720;p106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1" name="Google Shape;10721;p106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2" name="Google Shape;10722;p106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3" name="Google Shape;10723;p106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4" name="Google Shape;10724;p106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5" name="Google Shape;10725;p106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726" name="Google Shape;10726;p106"/>
              <p:cNvGrpSpPr/>
              <p:nvPr/>
            </p:nvGrpSpPr>
            <p:grpSpPr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10727" name="Google Shape;10727;p106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8" name="Google Shape;10728;p106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9" name="Google Shape;10729;p106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0" name="Google Shape;10730;p106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1" name="Google Shape;10731;p106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32" name="Google Shape;10732;p106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0733" name="Google Shape;10733;p106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34" name="Google Shape;10734;p106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35" name="Google Shape;10735;p106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36" name="Google Shape;10736;p106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0737" name="Google Shape;10737;p106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38" name="Google Shape;10738;p106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39" name="Google Shape;10739;p106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40" name="Google Shape;10740;p106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41" name="Google Shape;10741;p106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0742" name="Google Shape;10742;p10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43" name="Google Shape;10743;p106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44" name="Google Shape;10744;p106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45" name="Google Shape;10745;p106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0746" name="Google Shape;10746;p106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47" name="Google Shape;10747;p106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48" name="Google Shape;10748;p106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49" name="Google Shape;10749;p106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0" name="Google Shape;10750;p106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1" name="Google Shape;10751;p106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2" name="Google Shape;10752;p10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3" name="Google Shape;10753;p106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4" name="Google Shape;10754;p106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5" name="Google Shape;10755;p106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6" name="Google Shape;10756;p106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7" name="Google Shape;10757;p106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8" name="Google Shape;10758;p106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759" name="Google Shape;10759;p106"/>
            <p:cNvSpPr/>
            <p:nvPr/>
          </p:nvSpPr>
          <p:spPr>
            <a:xfrm>
              <a:off x="2592388" y="5284251"/>
              <a:ext cx="4027487" cy="939800"/>
            </a:xfrm>
            <a:custGeom>
              <a:rect b="b" l="l" r="r" t="t"/>
              <a:pathLst>
                <a:path extrusionOk="0" h="10125" w="10001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60" name="Google Shape;10760;p106"/>
            <p:cNvCxnSpPr/>
            <p:nvPr/>
          </p:nvCxnSpPr>
          <p:spPr>
            <a:xfrm flipH="1" rot="10800000">
              <a:off x="3262941" y="5435064"/>
              <a:ext cx="1316038" cy="13176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1" name="Google Shape;10761;p106"/>
            <p:cNvCxnSpPr/>
            <p:nvPr/>
          </p:nvCxnSpPr>
          <p:spPr>
            <a:xfrm>
              <a:off x="3151816" y="5622389"/>
              <a:ext cx="2259013" cy="2984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2" name="Google Shape;10762;p106"/>
            <p:cNvCxnSpPr/>
            <p:nvPr/>
          </p:nvCxnSpPr>
          <p:spPr>
            <a:xfrm>
              <a:off x="3164516" y="5727164"/>
              <a:ext cx="714375" cy="27622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3" name="Google Shape;10763;p106"/>
            <p:cNvCxnSpPr/>
            <p:nvPr/>
          </p:nvCxnSpPr>
          <p:spPr>
            <a:xfrm flipH="1" rot="10800000">
              <a:off x="4182104" y="5920839"/>
              <a:ext cx="1247775" cy="825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4" name="Google Shape;10764;p106"/>
            <p:cNvCxnSpPr/>
            <p:nvPr/>
          </p:nvCxnSpPr>
          <p:spPr>
            <a:xfrm>
              <a:off x="4842504" y="5468401"/>
              <a:ext cx="1057275" cy="12382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5" name="Google Shape;10765;p106"/>
            <p:cNvCxnSpPr/>
            <p:nvPr/>
          </p:nvCxnSpPr>
          <p:spPr>
            <a:xfrm flipH="1" rot="10800000">
              <a:off x="4126541" y="5622389"/>
              <a:ext cx="1790700" cy="2984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6" name="Google Shape;10766;p106"/>
            <p:cNvCxnSpPr/>
            <p:nvPr/>
          </p:nvCxnSpPr>
          <p:spPr>
            <a:xfrm flipH="1" rot="10800000">
              <a:off x="5453691" y="5650964"/>
              <a:ext cx="588963" cy="26987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7" name="Google Shape;10767;p106"/>
            <p:cNvCxnSpPr/>
            <p:nvPr/>
          </p:nvCxnSpPr>
          <p:spPr>
            <a:xfrm>
              <a:off x="4596441" y="5435064"/>
              <a:ext cx="814388" cy="40163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768" name="Google Shape;10768;p106"/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10769" name="Google Shape;10769;p106"/>
              <p:cNvSpPr txBox="1"/>
              <p:nvPr/>
            </p:nvSpPr>
            <p:spPr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44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  <a:p>
                <a:pPr indent="0" lvl="0" marL="0" marR="0" rtl="0" algn="ctr">
                  <a:lnSpc>
                    <a:spcPct val="1044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plane</a:t>
                </a:r>
                <a:endParaRPr/>
              </a:p>
            </p:txBody>
          </p:sp>
          <p:sp>
            <p:nvSpPr>
              <p:cNvPr id="10770" name="Google Shape;10770;p106"/>
              <p:cNvSpPr txBox="1"/>
              <p:nvPr/>
            </p:nvSpPr>
            <p:spPr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44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</a:t>
                </a:r>
                <a:endParaRPr/>
              </a:p>
              <a:p>
                <a:pPr indent="0" lvl="0" marL="0" marR="0" rtl="0" algn="ctr">
                  <a:lnSpc>
                    <a:spcPct val="1044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plane</a:t>
                </a:r>
                <a:endParaRPr/>
              </a:p>
            </p:txBody>
          </p:sp>
          <p:cxnSp>
            <p:nvCxnSpPr>
              <p:cNvPr id="10771" name="Google Shape;10771;p106"/>
              <p:cNvCxnSpPr/>
              <p:nvPr/>
            </p:nvCxnSpPr>
            <p:spPr>
              <a:xfrm flipH="1" rot="10800000">
                <a:off x="1526216" y="3579342"/>
                <a:ext cx="6978041" cy="12155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772" name="Google Shape;10772;p106"/>
            <p:cNvGrpSpPr/>
            <p:nvPr/>
          </p:nvGrpSpPr>
          <p:grpSpPr>
            <a:xfrm>
              <a:off x="2436115" y="2269683"/>
              <a:ext cx="4296530" cy="320675"/>
              <a:chOff x="2433511" y="2792360"/>
              <a:chExt cx="4296530" cy="320675"/>
            </a:xfrm>
          </p:grpSpPr>
          <p:grpSp>
            <p:nvGrpSpPr>
              <p:cNvPr id="10773" name="Google Shape;10773;p106"/>
              <p:cNvGrpSpPr/>
              <p:nvPr/>
            </p:nvGrpSpPr>
            <p:grpSpPr>
              <a:xfrm>
                <a:off x="2433511" y="2794329"/>
                <a:ext cx="349250" cy="317500"/>
                <a:chOff x="2931664" y="3912858"/>
                <a:chExt cx="430450" cy="329431"/>
              </a:xfrm>
            </p:grpSpPr>
            <p:sp>
              <p:nvSpPr>
                <p:cNvPr id="10774" name="Google Shape;10774;p106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775" name="Google Shape;10775;p106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76" name="Google Shape;10776;p106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77" name="Google Shape;10777;p106"/>
                <p:cNvCxnSpPr>
                  <a:stCxn id="10774" idx="2"/>
                </p:cNvCxnSpPr>
                <p:nvPr/>
              </p:nvCxnSpPr>
              <p:spPr>
                <a:xfrm rot="10800000">
                  <a:off x="3149824" y="4004989"/>
                  <a:ext cx="0" cy="23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778" name="Google Shape;10778;p106"/>
              <p:cNvGrpSpPr/>
              <p:nvPr/>
            </p:nvGrpSpPr>
            <p:grpSpPr>
              <a:xfrm>
                <a:off x="3348666" y="2792360"/>
                <a:ext cx="350838" cy="317500"/>
                <a:chOff x="2931664" y="3912861"/>
                <a:chExt cx="430450" cy="329431"/>
              </a:xfrm>
            </p:grpSpPr>
            <p:sp>
              <p:nvSpPr>
                <p:cNvPr id="10779" name="Google Shape;10779;p106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780" name="Google Shape;10780;p106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81" name="Google Shape;10781;p106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82" name="Google Shape;10782;p106"/>
                <p:cNvCxnSpPr>
                  <a:stCxn id="10779" idx="2"/>
                </p:cNvCxnSpPr>
                <p:nvPr/>
              </p:nvCxnSpPr>
              <p:spPr>
                <a:xfrm rot="10800000">
                  <a:off x="3148011" y="4004992"/>
                  <a:ext cx="1800" cy="23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783" name="Google Shape;10783;p106"/>
              <p:cNvGrpSpPr/>
              <p:nvPr/>
            </p:nvGrpSpPr>
            <p:grpSpPr>
              <a:xfrm>
                <a:off x="4182104" y="2792360"/>
                <a:ext cx="350837" cy="317500"/>
                <a:chOff x="2931664" y="3912861"/>
                <a:chExt cx="430450" cy="329431"/>
              </a:xfrm>
            </p:grpSpPr>
            <p:sp>
              <p:nvSpPr>
                <p:cNvPr id="10784" name="Google Shape;10784;p106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785" name="Google Shape;10785;p106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86" name="Google Shape;10786;p106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87" name="Google Shape;10787;p106"/>
                <p:cNvCxnSpPr>
                  <a:stCxn id="10784" idx="2"/>
                </p:cNvCxnSpPr>
                <p:nvPr/>
              </p:nvCxnSpPr>
              <p:spPr>
                <a:xfrm rot="10800000">
                  <a:off x="3148011" y="4004992"/>
                  <a:ext cx="1800" cy="23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788" name="Google Shape;10788;p106"/>
              <p:cNvGrpSpPr/>
              <p:nvPr/>
            </p:nvGrpSpPr>
            <p:grpSpPr>
              <a:xfrm>
                <a:off x="5374316" y="2795535"/>
                <a:ext cx="349250" cy="317500"/>
                <a:chOff x="2931664" y="3912862"/>
                <a:chExt cx="430450" cy="329431"/>
              </a:xfrm>
            </p:grpSpPr>
            <p:sp>
              <p:nvSpPr>
                <p:cNvPr id="10789" name="Google Shape;10789;p106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790" name="Google Shape;10790;p106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91" name="Google Shape;10791;p106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92" name="Google Shape;10792;p106"/>
                <p:cNvCxnSpPr>
                  <a:stCxn id="10789" idx="2"/>
                </p:cNvCxnSpPr>
                <p:nvPr/>
              </p:nvCxnSpPr>
              <p:spPr>
                <a:xfrm rot="10800000">
                  <a:off x="3149824" y="4004993"/>
                  <a:ext cx="0" cy="23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793" name="Google Shape;10793;p106"/>
              <p:cNvGrpSpPr/>
              <p:nvPr/>
            </p:nvGrpSpPr>
            <p:grpSpPr>
              <a:xfrm>
                <a:off x="6379204" y="2792360"/>
                <a:ext cx="350837" cy="317500"/>
                <a:chOff x="2931664" y="3912861"/>
                <a:chExt cx="430450" cy="329431"/>
              </a:xfrm>
            </p:grpSpPr>
            <p:sp>
              <p:nvSpPr>
                <p:cNvPr id="10794" name="Google Shape;10794;p106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795" name="Google Shape;10795;p106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96" name="Google Shape;10796;p106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97" name="Google Shape;10797;p106"/>
                <p:cNvCxnSpPr>
                  <a:stCxn id="10794" idx="2"/>
                </p:cNvCxnSpPr>
                <p:nvPr/>
              </p:nvCxnSpPr>
              <p:spPr>
                <a:xfrm rot="10800000">
                  <a:off x="3148011" y="4004992"/>
                  <a:ext cx="1800" cy="23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798" name="Google Shape;10798;p106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10799" name="Google Shape;10799;p106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rect b="b" l="l" r="r" t="t"/>
                <a:pathLst>
                  <a:path extrusionOk="0" h="759828" w="1280499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BFBFBF"/>
                  </a:gs>
                </a:gsLst>
                <a:lin ang="16200000" scaled="0"/>
              </a:gra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800" name="Google Shape;10800;p106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rect b="b" l="l" r="r" t="t"/>
                <a:pathLst>
                  <a:path extrusionOk="0" h="553361" w="86625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801" name="Google Shape;10801;p106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rect b="b" l="l" r="r" t="t"/>
                <a:pathLst>
                  <a:path extrusionOk="0" h="896577" w="675040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802" name="Google Shape;10802;p106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rect b="b" l="l" r="r" t="t"/>
                <a:pathLst>
                  <a:path extrusionOk="0" h="402193" w="514180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803" name="Google Shape;10803;p106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rect b="b" l="l" r="r" t="t"/>
                <a:pathLst>
                  <a:path extrusionOk="0" h="1015244" w="574100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0804" name="Google Shape;10804;p106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10805" name="Google Shape;10805;p106"/>
                <p:cNvSpPr/>
                <p:nvPr/>
              </p:nvSpPr>
              <p:spPr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10806" name="Google Shape;10806;p106"/>
                <p:cNvGrpSpPr/>
                <p:nvPr/>
              </p:nvGrpSpPr>
              <p:grpSpPr>
                <a:xfrm>
                  <a:off x="1859590" y="5089473"/>
                  <a:ext cx="1035050" cy="360362"/>
                  <a:chOff x="4129067" y="3607161"/>
                  <a:chExt cx="567968" cy="338095"/>
                </a:xfrm>
              </p:grpSpPr>
              <p:sp>
                <p:nvSpPr>
                  <p:cNvPr id="10807" name="Google Shape;10807;p106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rgbClr val="262699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08" name="Google Shape;10808;p106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09" name="Google Shape;10809;p10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rgbClr val="8383E0">
                      <a:alpha val="69803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10" name="Google Shape;10810;p106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11" name="Google Shape;10811;p106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812" name="Google Shape;10812;p106"/>
                <p:cNvSpPr/>
                <p:nvPr/>
              </p:nvSpPr>
              <p:spPr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rgbClr val="8383E0">
                        <a:alpha val="61960"/>
                      </a:srgbClr>
                    </a:gs>
                    <a:gs pos="54000">
                      <a:srgbClr val="ACAC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13" name="Google Shape;10813;p106"/>
                <p:cNvCxnSpPr/>
                <p:nvPr/>
              </p:nvCxnSpPr>
              <p:spPr>
                <a:xfrm>
                  <a:off x="1861179" y="3981398"/>
                  <a:ext cx="17462" cy="13017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14" name="Google Shape;10814;p106"/>
                <p:cNvCxnSpPr/>
                <p:nvPr/>
              </p:nvCxnSpPr>
              <p:spPr>
                <a:xfrm flipH="1">
                  <a:off x="2894641" y="3971873"/>
                  <a:ext cx="6350" cy="127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15" name="Google Shape;10815;p106"/>
                <p:cNvGrpSpPr/>
                <p:nvPr/>
              </p:nvGrpSpPr>
              <p:grpSpPr>
                <a:xfrm>
                  <a:off x="1856416" y="3709935"/>
                  <a:ext cx="1044574" cy="398463"/>
                  <a:chOff x="2183302" y="1574638"/>
                  <a:chExt cx="1199996" cy="429571"/>
                </a:xfrm>
              </p:grpSpPr>
              <p:sp>
                <p:nvSpPr>
                  <p:cNvPr id="10816" name="Google Shape;10816;p106"/>
                  <p:cNvSpPr/>
                  <p:nvPr/>
                </p:nvSpPr>
                <p:spPr>
                  <a:xfrm flipH="1" rot="10800000">
                    <a:off x="2185126" y="1689305"/>
                    <a:ext cx="1196349" cy="3149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D5D5F4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17" name="Google Shape;10817;p106"/>
                  <p:cNvSpPr/>
                  <p:nvPr/>
                </p:nvSpPr>
                <p:spPr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18" name="Google Shape;10818;p106"/>
                  <p:cNvSpPr/>
                  <p:nvPr/>
                </p:nvSpPr>
                <p:spPr>
                  <a:xfrm flipH="1" rot="10800000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19" name="Google Shape;10819;p106"/>
                  <p:cNvSpPr/>
                  <p:nvPr/>
                </p:nvSpPr>
                <p:spPr>
                  <a:xfrm>
                    <a:off x="2489684" y="1670478"/>
                    <a:ext cx="581762" cy="157452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20" name="Google Shape;10820;p106"/>
                  <p:cNvSpPr/>
                  <p:nvPr/>
                </p:nvSpPr>
                <p:spPr>
                  <a:xfrm>
                    <a:off x="2429502" y="1629404"/>
                    <a:ext cx="703949" cy="111244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21" name="Google Shape;10821;p106"/>
                  <p:cNvSpPr/>
                  <p:nvPr/>
                </p:nvSpPr>
                <p:spPr>
                  <a:xfrm>
                    <a:off x="2892723" y="1723534"/>
                    <a:ext cx="257142" cy="95840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22" name="Google Shape;10822;p106"/>
                  <p:cNvSpPr/>
                  <p:nvPr/>
                </p:nvSpPr>
                <p:spPr>
                  <a:xfrm>
                    <a:off x="2416736" y="1725244"/>
                    <a:ext cx="255318" cy="94130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23" name="Google Shape;10823;p106"/>
                  <p:cNvCxnSpPr>
                    <a:endCxn id="10818" idx="2"/>
                  </p:cNvCxnSpPr>
                  <p:nvPr/>
                </p:nvCxnSpPr>
                <p:spPr>
                  <a:xfrm rot="10800000">
                    <a:off x="2183302" y="1732090"/>
                    <a:ext cx="1800" cy="121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10824" name="Google Shape;10824;p106"/>
                  <p:cNvCxnSpPr/>
                  <p:nvPr/>
                </p:nvCxnSpPr>
                <p:spPr>
                  <a:xfrm rot="10800000">
                    <a:off x="3381475" y="1728667"/>
                    <a:ext cx="1823" cy="12151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</p:grpSp>
          <p:grpSp>
            <p:nvGrpSpPr>
              <p:cNvPr id="10825" name="Google Shape;10825;p106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10826" name="Google Shape;10826;p106"/>
                <p:cNvSpPr/>
                <p:nvPr/>
              </p:nvSpPr>
              <p:spPr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100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27" name="Google Shape;10827;p106"/>
                <p:cNvCxnSpPr/>
                <p:nvPr/>
              </p:nvCxnSpPr>
              <p:spPr>
                <a:xfrm flipH="1">
                  <a:off x="4078916" y="4019498"/>
                  <a:ext cx="1588" cy="13652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28" name="Google Shape;10828;p106"/>
                <p:cNvGrpSpPr/>
                <p:nvPr/>
              </p:nvGrpSpPr>
              <p:grpSpPr>
                <a:xfrm>
                  <a:off x="3570916" y="5310135"/>
                  <a:ext cx="508000" cy="222250"/>
                  <a:chOff x="4128204" y="3605744"/>
                  <a:chExt cx="568606" cy="339512"/>
                </a:xfrm>
              </p:grpSpPr>
              <p:sp>
                <p:nvSpPr>
                  <p:cNvPr id="10829" name="Google Shape;10829;p106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rgbClr val="262699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30" name="Google Shape;10830;p106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31" name="Google Shape;10831;p106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rgbClr val="ACACEA">
                      <a:alpha val="54901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32" name="Google Shape;10832;p106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33" name="Google Shape;10833;p106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834" name="Google Shape;10834;p106"/>
                <p:cNvSpPr/>
                <p:nvPr/>
              </p:nvSpPr>
              <p:spPr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35" name="Google Shape;10835;p106"/>
                <p:cNvCxnSpPr/>
                <p:nvPr/>
              </p:nvCxnSpPr>
              <p:spPr>
                <a:xfrm flipH="1">
                  <a:off x="3566154" y="4027435"/>
                  <a:ext cx="3175" cy="14509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36" name="Google Shape;10836;p106"/>
                <p:cNvGrpSpPr/>
                <p:nvPr/>
              </p:nvGrpSpPr>
              <p:grpSpPr>
                <a:xfrm>
                  <a:off x="3569329" y="3862335"/>
                  <a:ext cx="503237" cy="247650"/>
                  <a:chOff x="2184879" y="1564542"/>
                  <a:chExt cx="1198746" cy="439251"/>
                </a:xfrm>
              </p:grpSpPr>
              <p:sp>
                <p:nvSpPr>
                  <p:cNvPr id="10837" name="Google Shape;10837;p106"/>
                  <p:cNvSpPr/>
                  <p:nvPr/>
                </p:nvSpPr>
                <p:spPr>
                  <a:xfrm flipH="1" rot="10800000">
                    <a:off x="2188659" y="1691250"/>
                    <a:ext cx="1194966" cy="312543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38" name="Google Shape;10838;p106"/>
                  <p:cNvSpPr/>
                  <p:nvPr/>
                </p:nvSpPr>
                <p:spPr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39" name="Google Shape;10839;p106"/>
                  <p:cNvSpPr/>
                  <p:nvPr/>
                </p:nvSpPr>
                <p:spPr>
                  <a:xfrm flipH="1" rot="10800000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40" name="Google Shape;10840;p106"/>
                  <p:cNvSpPr/>
                  <p:nvPr/>
                </p:nvSpPr>
                <p:spPr>
                  <a:xfrm>
                    <a:off x="2491182" y="1671539"/>
                    <a:ext cx="582357" cy="154865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41" name="Google Shape;10841;p106"/>
                  <p:cNvSpPr/>
                  <p:nvPr/>
                </p:nvSpPr>
                <p:spPr>
                  <a:xfrm>
                    <a:off x="2430678" y="1629304"/>
                    <a:ext cx="703366" cy="109812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42" name="Google Shape;10842;p106"/>
                  <p:cNvSpPr/>
                  <p:nvPr/>
                </p:nvSpPr>
                <p:spPr>
                  <a:xfrm>
                    <a:off x="2892025" y="1722222"/>
                    <a:ext cx="260927" cy="95734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43" name="Google Shape;10843;p106"/>
                  <p:cNvSpPr/>
                  <p:nvPr/>
                </p:nvSpPr>
                <p:spPr>
                  <a:xfrm>
                    <a:off x="2419334" y="1725039"/>
                    <a:ext cx="253362" cy="95734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44" name="Google Shape;10844;p106"/>
                  <p:cNvCxnSpPr>
                    <a:endCxn id="10839" idx="2"/>
                  </p:cNvCxnSpPr>
                  <p:nvPr/>
                </p:nvCxnSpPr>
                <p:spPr>
                  <a:xfrm rot="10800000">
                    <a:off x="2184879" y="1720815"/>
                    <a:ext cx="3900" cy="121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10845" name="Google Shape;10845;p106"/>
                  <p:cNvCxnSpPr/>
                  <p:nvPr/>
                </p:nvCxnSpPr>
                <p:spPr>
                  <a:xfrm rot="10800000">
                    <a:off x="3379845" y="1727853"/>
                    <a:ext cx="3780" cy="1210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</p:grpSp>
          <p:grpSp>
            <p:nvGrpSpPr>
              <p:cNvPr id="10846" name="Google Shape;10846;p106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10847" name="Google Shape;10847;p106"/>
                <p:cNvSpPr/>
                <p:nvPr/>
              </p:nvSpPr>
              <p:spPr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100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48" name="Google Shape;10848;p106"/>
                <p:cNvCxnSpPr/>
                <p:nvPr/>
              </p:nvCxnSpPr>
              <p:spPr>
                <a:xfrm flipH="1">
                  <a:off x="4861554" y="4024260"/>
                  <a:ext cx="1587" cy="13652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49" name="Google Shape;10849;p106"/>
                <p:cNvGrpSpPr/>
                <p:nvPr/>
              </p:nvGrpSpPr>
              <p:grpSpPr>
                <a:xfrm>
                  <a:off x="4353554" y="5314898"/>
                  <a:ext cx="508000" cy="222250"/>
                  <a:chOff x="4128205" y="3605744"/>
                  <a:chExt cx="568606" cy="339512"/>
                </a:xfrm>
              </p:grpSpPr>
              <p:sp>
                <p:nvSpPr>
                  <p:cNvPr id="10850" name="Google Shape;10850;p106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rgbClr val="262699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51" name="Google Shape;10851;p106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52" name="Google Shape;10852;p106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rgbClr val="ACACEA">
                      <a:alpha val="54901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53" name="Google Shape;10853;p106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54" name="Google Shape;10854;p106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855" name="Google Shape;10855;p106"/>
                <p:cNvSpPr/>
                <p:nvPr/>
              </p:nvSpPr>
              <p:spPr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56" name="Google Shape;10856;p106"/>
                <p:cNvCxnSpPr/>
                <p:nvPr/>
              </p:nvCxnSpPr>
              <p:spPr>
                <a:xfrm flipH="1">
                  <a:off x="4348791" y="4032198"/>
                  <a:ext cx="3175" cy="14509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57" name="Google Shape;10857;p106"/>
                <p:cNvGrpSpPr/>
                <p:nvPr/>
              </p:nvGrpSpPr>
              <p:grpSpPr>
                <a:xfrm>
                  <a:off x="4351966" y="3867098"/>
                  <a:ext cx="503238" cy="247650"/>
                  <a:chOff x="2184879" y="1564542"/>
                  <a:chExt cx="1198749" cy="439251"/>
                </a:xfrm>
              </p:grpSpPr>
              <p:sp>
                <p:nvSpPr>
                  <p:cNvPr id="10858" name="Google Shape;10858;p106"/>
                  <p:cNvSpPr/>
                  <p:nvPr/>
                </p:nvSpPr>
                <p:spPr>
                  <a:xfrm flipH="1" rot="10800000">
                    <a:off x="2188662" y="1691248"/>
                    <a:ext cx="1194966" cy="31254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59" name="Google Shape;10859;p106"/>
                  <p:cNvSpPr/>
                  <p:nvPr/>
                </p:nvSpPr>
                <p:spPr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60" name="Google Shape;10860;p106"/>
                  <p:cNvSpPr/>
                  <p:nvPr/>
                </p:nvSpPr>
                <p:spPr>
                  <a:xfrm flipH="1" rot="10800000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61" name="Google Shape;10861;p106"/>
                  <p:cNvSpPr/>
                  <p:nvPr/>
                </p:nvSpPr>
                <p:spPr>
                  <a:xfrm>
                    <a:off x="2491185" y="1671539"/>
                    <a:ext cx="582357" cy="154863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62" name="Google Shape;10862;p106"/>
                  <p:cNvSpPr/>
                  <p:nvPr/>
                </p:nvSpPr>
                <p:spPr>
                  <a:xfrm>
                    <a:off x="2430680" y="1629303"/>
                    <a:ext cx="703366" cy="109814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63" name="Google Shape;10863;p106"/>
                  <p:cNvSpPr/>
                  <p:nvPr/>
                </p:nvSpPr>
                <p:spPr>
                  <a:xfrm>
                    <a:off x="2892028" y="1722222"/>
                    <a:ext cx="260925" cy="95734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64" name="Google Shape;10864;p106"/>
                  <p:cNvSpPr/>
                  <p:nvPr/>
                </p:nvSpPr>
                <p:spPr>
                  <a:xfrm>
                    <a:off x="2419334" y="1725037"/>
                    <a:ext cx="253364" cy="95734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65" name="Google Shape;10865;p106"/>
                  <p:cNvCxnSpPr>
                    <a:endCxn id="10860" idx="2"/>
                  </p:cNvCxnSpPr>
                  <p:nvPr/>
                </p:nvCxnSpPr>
                <p:spPr>
                  <a:xfrm rot="10800000">
                    <a:off x="2184879" y="1720813"/>
                    <a:ext cx="3900" cy="121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10866" name="Google Shape;10866;p106"/>
                  <p:cNvCxnSpPr/>
                  <p:nvPr/>
                </p:nvCxnSpPr>
                <p:spPr>
                  <a:xfrm rot="10800000">
                    <a:off x="3379845" y="1727853"/>
                    <a:ext cx="3783" cy="12107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</p:grpSp>
          <p:grpSp>
            <p:nvGrpSpPr>
              <p:cNvPr id="10867" name="Google Shape;10867;p106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10868" name="Google Shape;10868;p106"/>
                <p:cNvSpPr/>
                <p:nvPr/>
              </p:nvSpPr>
              <p:spPr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100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69" name="Google Shape;10869;p106"/>
                <p:cNvCxnSpPr/>
                <p:nvPr/>
              </p:nvCxnSpPr>
              <p:spPr>
                <a:xfrm flipH="1">
                  <a:off x="6064879" y="4006798"/>
                  <a:ext cx="1587" cy="13652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70" name="Google Shape;10870;p106"/>
                <p:cNvGrpSpPr/>
                <p:nvPr/>
              </p:nvGrpSpPr>
              <p:grpSpPr>
                <a:xfrm>
                  <a:off x="5556879" y="5297435"/>
                  <a:ext cx="508000" cy="222250"/>
                  <a:chOff x="4128205" y="3605744"/>
                  <a:chExt cx="568606" cy="339512"/>
                </a:xfrm>
              </p:grpSpPr>
              <p:sp>
                <p:nvSpPr>
                  <p:cNvPr id="10871" name="Google Shape;10871;p106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rgbClr val="262699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72" name="Google Shape;10872;p10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73" name="Google Shape;10873;p106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rgbClr val="ACACEA">
                      <a:alpha val="54901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74" name="Google Shape;10874;p106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75" name="Google Shape;10875;p106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876" name="Google Shape;10876;p106"/>
                <p:cNvSpPr/>
                <p:nvPr/>
              </p:nvSpPr>
              <p:spPr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77" name="Google Shape;10877;p106"/>
                <p:cNvCxnSpPr/>
                <p:nvPr/>
              </p:nvCxnSpPr>
              <p:spPr>
                <a:xfrm flipH="1">
                  <a:off x="5552116" y="4014735"/>
                  <a:ext cx="3175" cy="14509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78" name="Google Shape;10878;p106"/>
                <p:cNvGrpSpPr/>
                <p:nvPr/>
              </p:nvGrpSpPr>
              <p:grpSpPr>
                <a:xfrm>
                  <a:off x="5555291" y="3849635"/>
                  <a:ext cx="503238" cy="247650"/>
                  <a:chOff x="2184879" y="1564542"/>
                  <a:chExt cx="1198749" cy="439251"/>
                </a:xfrm>
              </p:grpSpPr>
              <p:sp>
                <p:nvSpPr>
                  <p:cNvPr id="10879" name="Google Shape;10879;p106"/>
                  <p:cNvSpPr/>
                  <p:nvPr/>
                </p:nvSpPr>
                <p:spPr>
                  <a:xfrm flipH="1" rot="10800000">
                    <a:off x="2188662" y="1691250"/>
                    <a:ext cx="1194966" cy="312543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80" name="Google Shape;10880;p106"/>
                  <p:cNvSpPr/>
                  <p:nvPr/>
                </p:nvSpPr>
                <p:spPr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81" name="Google Shape;10881;p106"/>
                  <p:cNvSpPr/>
                  <p:nvPr/>
                </p:nvSpPr>
                <p:spPr>
                  <a:xfrm flipH="1" rot="10800000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82" name="Google Shape;10882;p106"/>
                  <p:cNvSpPr/>
                  <p:nvPr/>
                </p:nvSpPr>
                <p:spPr>
                  <a:xfrm>
                    <a:off x="2491185" y="1671539"/>
                    <a:ext cx="582357" cy="154865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83" name="Google Shape;10883;p106"/>
                  <p:cNvSpPr/>
                  <p:nvPr/>
                </p:nvSpPr>
                <p:spPr>
                  <a:xfrm>
                    <a:off x="2430680" y="1629304"/>
                    <a:ext cx="703366" cy="109812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84" name="Google Shape;10884;p106"/>
                  <p:cNvSpPr/>
                  <p:nvPr/>
                </p:nvSpPr>
                <p:spPr>
                  <a:xfrm>
                    <a:off x="2892028" y="1722222"/>
                    <a:ext cx="260925" cy="95734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85" name="Google Shape;10885;p106"/>
                  <p:cNvSpPr/>
                  <p:nvPr/>
                </p:nvSpPr>
                <p:spPr>
                  <a:xfrm>
                    <a:off x="2419334" y="1725039"/>
                    <a:ext cx="253364" cy="95734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86" name="Google Shape;10886;p106"/>
                  <p:cNvCxnSpPr>
                    <a:endCxn id="10881" idx="2"/>
                  </p:cNvCxnSpPr>
                  <p:nvPr/>
                </p:nvCxnSpPr>
                <p:spPr>
                  <a:xfrm rot="10800000">
                    <a:off x="2184879" y="1720815"/>
                    <a:ext cx="3900" cy="121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10887" name="Google Shape;10887;p106"/>
                  <p:cNvCxnSpPr/>
                  <p:nvPr/>
                </p:nvCxnSpPr>
                <p:spPr>
                  <a:xfrm rot="10800000">
                    <a:off x="3379845" y="1727853"/>
                    <a:ext cx="3783" cy="1210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</p:grpSp>
          <p:grpSp>
            <p:nvGrpSpPr>
              <p:cNvPr id="10888" name="Google Shape;10888;p106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10889" name="Google Shape;10889;p106"/>
                <p:cNvSpPr/>
                <p:nvPr/>
              </p:nvSpPr>
              <p:spPr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100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90" name="Google Shape;10890;p106"/>
                <p:cNvCxnSpPr/>
                <p:nvPr/>
              </p:nvCxnSpPr>
              <p:spPr>
                <a:xfrm flipH="1">
                  <a:off x="7060241" y="3994098"/>
                  <a:ext cx="1588" cy="13668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91" name="Google Shape;10891;p106"/>
                <p:cNvGrpSpPr/>
                <p:nvPr/>
              </p:nvGrpSpPr>
              <p:grpSpPr>
                <a:xfrm>
                  <a:off x="6552241" y="5286323"/>
                  <a:ext cx="508000" cy="222250"/>
                  <a:chOff x="4128204" y="3606067"/>
                  <a:chExt cx="568606" cy="339189"/>
                </a:xfrm>
              </p:grpSpPr>
              <p:sp>
                <p:nvSpPr>
                  <p:cNvPr id="10892" name="Google Shape;10892;p106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rgbClr val="262699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93" name="Google Shape;10893;p106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894" name="Google Shape;10894;p106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rgbClr val="ACACEA">
                      <a:alpha val="54901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895" name="Google Shape;10895;p106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96" name="Google Shape;10896;p10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897" name="Google Shape;10897;p106"/>
                <p:cNvSpPr/>
                <p:nvPr/>
              </p:nvSpPr>
              <p:spPr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rgbClr val="262699">
                        <a:alpha val="61960"/>
                      </a:srgbClr>
                    </a:gs>
                    <a:gs pos="54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898" name="Google Shape;10898;p106"/>
                <p:cNvCxnSpPr/>
                <p:nvPr/>
              </p:nvCxnSpPr>
              <p:spPr>
                <a:xfrm flipH="1">
                  <a:off x="6547479" y="4002035"/>
                  <a:ext cx="3175" cy="145256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99" name="Google Shape;10899;p106"/>
                <p:cNvGrpSpPr/>
                <p:nvPr/>
              </p:nvGrpSpPr>
              <p:grpSpPr>
                <a:xfrm>
                  <a:off x="6550654" y="3836935"/>
                  <a:ext cx="503237" cy="249238"/>
                  <a:chOff x="2184879" y="1564542"/>
                  <a:chExt cx="1198746" cy="441649"/>
                </a:xfrm>
              </p:grpSpPr>
              <p:sp>
                <p:nvSpPr>
                  <p:cNvPr id="10900" name="Google Shape;10900;p106"/>
                  <p:cNvSpPr/>
                  <p:nvPr/>
                </p:nvSpPr>
                <p:spPr>
                  <a:xfrm flipH="1" rot="10800000">
                    <a:off x="2188659" y="1691130"/>
                    <a:ext cx="1194966" cy="3150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01" name="Google Shape;10901;p106"/>
                  <p:cNvSpPr/>
                  <p:nvPr/>
                </p:nvSpPr>
                <p:spPr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02" name="Google Shape;10902;p106"/>
                  <p:cNvSpPr/>
                  <p:nvPr/>
                </p:nvSpPr>
                <p:spPr>
                  <a:xfrm flipH="1" rot="10800000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rgbClr val="BFBFB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03" name="Google Shape;10903;p106"/>
                  <p:cNvSpPr/>
                  <p:nvPr/>
                </p:nvSpPr>
                <p:spPr>
                  <a:xfrm>
                    <a:off x="2491182" y="1671438"/>
                    <a:ext cx="582357" cy="157530"/>
                  </a:xfrm>
                  <a:custGeom>
                    <a:rect b="b" l="l" r="r" t="t"/>
                    <a:pathLst>
                      <a:path extrusionOk="0" h="1321259" w="307606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04" name="Google Shape;10904;p106"/>
                  <p:cNvSpPr/>
                  <p:nvPr/>
                </p:nvSpPr>
                <p:spPr>
                  <a:xfrm>
                    <a:off x="2430678" y="1629243"/>
                    <a:ext cx="703366" cy="112522"/>
                  </a:xfrm>
                  <a:custGeom>
                    <a:rect b="b" l="l" r="r" t="t"/>
                    <a:pathLst>
                      <a:path extrusionOk="0" h="932950" w="3723451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05" name="Google Shape;10905;p106"/>
                  <p:cNvSpPr/>
                  <p:nvPr/>
                </p:nvSpPr>
                <p:spPr>
                  <a:xfrm>
                    <a:off x="2892025" y="1724886"/>
                    <a:ext cx="260927" cy="95643"/>
                  </a:xfrm>
                  <a:custGeom>
                    <a:rect b="b" l="l" r="r" t="t"/>
                    <a:pathLst>
                      <a:path extrusionOk="0" h="809868" w="1366596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06" name="Google Shape;10906;p106"/>
                  <p:cNvSpPr/>
                  <p:nvPr/>
                </p:nvSpPr>
                <p:spPr>
                  <a:xfrm>
                    <a:off x="2419334" y="1727698"/>
                    <a:ext cx="253362" cy="92831"/>
                  </a:xfrm>
                  <a:custGeom>
                    <a:rect b="b" l="l" r="r" t="t"/>
                    <a:pathLst>
                      <a:path extrusionOk="0" h="791462" w="1348191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rotWithShape="0" dir="5400000" dist="2300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10907" name="Google Shape;10907;p106"/>
                  <p:cNvCxnSpPr>
                    <a:endCxn id="10902" idx="2"/>
                  </p:cNvCxnSpPr>
                  <p:nvPr/>
                </p:nvCxnSpPr>
                <p:spPr>
                  <a:xfrm rot="10800000">
                    <a:off x="2184879" y="1722072"/>
                    <a:ext cx="3900" cy="120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10908" name="Google Shape;10908;p106"/>
                  <p:cNvCxnSpPr/>
                  <p:nvPr/>
                </p:nvCxnSpPr>
                <p:spPr>
                  <a:xfrm rot="10800000">
                    <a:off x="3379845" y="1730512"/>
                    <a:ext cx="3780" cy="12096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5" rotWithShape="0" algn="tl" dir="5400000" dist="19939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</p:grpSp>
        </p:grpSp>
        <p:grpSp>
          <p:nvGrpSpPr>
            <p:cNvPr id="10909" name="Google Shape;10909;p106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10910" name="Google Shape;10910;p106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rect b="b" l="l" r="r" t="t"/>
                <a:pathLst>
                  <a:path extrusionOk="0" h="2022548" w="22853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noFill/>
              <a:ln cap="flat" cmpd="sng" w="3175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11" name="Google Shape;10911;p106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rect b="b" l="l" r="r" t="t"/>
                <a:pathLst>
                  <a:path extrusionOk="0" h="2117725" w="30727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noFill/>
              <a:ln cap="flat" cmpd="sng" w="3175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912" name="Google Shape;10912;p106"/>
              <p:cNvCxnSpPr/>
              <p:nvPr/>
            </p:nvCxnSpPr>
            <p:spPr>
              <a:xfrm flipH="1" rot="10800000">
                <a:off x="5791457" y="2687586"/>
                <a:ext cx="8309" cy="2062635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0913" name="Google Shape;10913;p106"/>
              <p:cNvCxnSpPr/>
              <p:nvPr/>
            </p:nvCxnSpPr>
            <p:spPr>
              <a:xfrm flipH="1" rot="10800000">
                <a:off x="4598735" y="2708225"/>
                <a:ext cx="18344" cy="2037167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0914" name="Google Shape;10914;p106"/>
              <p:cNvCxnSpPr/>
              <p:nvPr/>
            </p:nvCxnSpPr>
            <p:spPr>
              <a:xfrm rot="10800000">
                <a:off x="3807455" y="2762199"/>
                <a:ext cx="9009" cy="1983193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10915" name="Google Shape;10915;p106"/>
            <p:cNvGrpSpPr/>
            <p:nvPr/>
          </p:nvGrpSpPr>
          <p:grpSpPr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10916" name="Google Shape;10916;p106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17" name="Google Shape;10917;p106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18" name="Google Shape;10918;p106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19" name="Google Shape;10919;p106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20" name="Google Shape;10920;p106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21" name="Google Shape;10921;p106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22" name="Google Shape;10922;p106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923" name="Google Shape;10923;p106"/>
              <p:cNvCxnSpPr>
                <a:endCxn id="10918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924" name="Google Shape;10924;p106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0925" name="Google Shape;10925;p106"/>
            <p:cNvGrpSpPr/>
            <p:nvPr/>
          </p:nvGrpSpPr>
          <p:grpSpPr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10926" name="Google Shape;10926;p106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27" name="Google Shape;10927;p106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28" name="Google Shape;10928;p106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29" name="Google Shape;10929;p106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30" name="Google Shape;10930;p106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31" name="Google Shape;10931;p106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32" name="Google Shape;10932;p106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933" name="Google Shape;10933;p106"/>
              <p:cNvCxnSpPr>
                <a:endCxn id="10928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934" name="Google Shape;10934;p106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0935" name="Google Shape;10935;p106"/>
            <p:cNvGrpSpPr/>
            <p:nvPr/>
          </p:nvGrpSpPr>
          <p:grpSpPr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10936" name="Google Shape;10936;p106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37" name="Google Shape;10937;p106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38" name="Google Shape;10938;p106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39" name="Google Shape;10939;p106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40" name="Google Shape;10940;p106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41" name="Google Shape;10941;p106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42" name="Google Shape;10942;p106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943" name="Google Shape;10943;p106"/>
              <p:cNvCxnSpPr>
                <a:endCxn id="10938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944" name="Google Shape;10944;p106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0945" name="Google Shape;10945;p106"/>
            <p:cNvGrpSpPr/>
            <p:nvPr/>
          </p:nvGrpSpPr>
          <p:grpSpPr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10946" name="Google Shape;10946;p106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47" name="Google Shape;10947;p106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48" name="Google Shape;10948;p106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49" name="Google Shape;10949;p106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50" name="Google Shape;10950;p106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51" name="Google Shape;10951;p106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52" name="Google Shape;10952;p106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953" name="Google Shape;10953;p106"/>
              <p:cNvCxnSpPr>
                <a:endCxn id="10948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954" name="Google Shape;10954;p106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0955" name="Google Shape;10955;p106"/>
            <p:cNvGrpSpPr/>
            <p:nvPr/>
          </p:nvGrpSpPr>
          <p:grpSpPr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10956" name="Google Shape;10956;p106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57" name="Google Shape;10957;p106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58" name="Google Shape;10958;p106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59" name="Google Shape;10959;p106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60" name="Google Shape;10960;p106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61" name="Google Shape;10961;p106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62" name="Google Shape;10962;p106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0963" name="Google Shape;10963;p106"/>
              <p:cNvCxnSpPr>
                <a:endCxn id="10958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964" name="Google Shape;10964;p106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0965" name="Google Shape;10965;p106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0966" name="Google Shape;10966;p106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10967" name="Google Shape;10967;p106"/>
                <p:cNvSpPr/>
                <p:nvPr/>
              </p:nvSpPr>
              <p:spPr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968" name="Google Shape;10968;p106"/>
                <p:cNvSpPr/>
                <p:nvPr/>
              </p:nvSpPr>
              <p:spPr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969" name="Google Shape;10969;p106"/>
                <p:cNvSpPr txBox="1"/>
                <p:nvPr/>
              </p:nvSpPr>
              <p:spPr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1944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Remote Controller</a:t>
                  </a:r>
                  <a:endParaRPr/>
                </a:p>
              </p:txBody>
            </p:sp>
          </p:grpSp>
          <p:grpSp>
            <p:nvGrpSpPr>
              <p:cNvPr id="10970" name="Google Shape;10970;p106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10971" name="Google Shape;10971;p106"/>
                <p:cNvSpPr/>
                <p:nvPr/>
              </p:nvSpPr>
              <p:spPr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972" name="Google Shape;10972;p106"/>
                <p:cNvSpPr/>
                <p:nvPr/>
              </p:nvSpPr>
              <p:spPr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973" name="Google Shape;10973;p106"/>
                <p:cNvSpPr txBox="1"/>
                <p:nvPr/>
              </p:nvSpPr>
              <p:spPr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81944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</a:t>
                  </a:r>
                  <a:endParaRPr/>
                </a:p>
              </p:txBody>
            </p:sp>
          </p:grpSp>
          <p:grpSp>
            <p:nvGrpSpPr>
              <p:cNvPr id="10974" name="Google Shape;10974;p10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0975" name="Google Shape;10975;p10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10976" name="Google Shape;10976;p106"/>
                  <p:cNvSpPr/>
                  <p:nvPr/>
                </p:nvSpPr>
                <p:spPr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196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77" name="Google Shape;10977;p106"/>
                  <p:cNvSpPr/>
                  <p:nvPr/>
                </p:nvSpPr>
                <p:spPr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1960"/>
                    </a:srgbClr>
                  </a:solidFill>
                  <a:ln cap="flat" cmpd="sng" w="9525">
                    <a:solidFill>
                      <a:srgbClr val="CC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sp>
              <p:nvSpPr>
                <p:cNvPr id="10978" name="Google Shape;10978;p106"/>
                <p:cNvSpPr txBox="1"/>
                <p:nvPr/>
              </p:nvSpPr>
              <p:spPr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5357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79" name="Google Shape;10979;p106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0980" name="Google Shape;10980;p10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10981" name="Google Shape;10981;p106"/>
                  <p:cNvSpPr/>
                  <p:nvPr/>
                </p:nvSpPr>
                <p:spPr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196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82" name="Google Shape;10982;p106"/>
                  <p:cNvSpPr/>
                  <p:nvPr/>
                </p:nvSpPr>
                <p:spPr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1960"/>
                    </a:srgbClr>
                  </a:solidFill>
                  <a:ln cap="flat" cmpd="sng" w="9525">
                    <a:solidFill>
                      <a:srgbClr val="CC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sp>
              <p:nvSpPr>
                <p:cNvPr id="10983" name="Google Shape;10983;p106"/>
                <p:cNvSpPr txBox="1"/>
                <p:nvPr/>
              </p:nvSpPr>
              <p:spPr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5357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84" name="Google Shape;10984;p106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0985" name="Google Shape;10985;p10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10986" name="Google Shape;10986;p106"/>
                  <p:cNvSpPr/>
                  <p:nvPr/>
                </p:nvSpPr>
                <p:spPr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196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87" name="Google Shape;10987;p106"/>
                  <p:cNvSpPr/>
                  <p:nvPr/>
                </p:nvSpPr>
                <p:spPr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1960"/>
                    </a:srgbClr>
                  </a:solidFill>
                  <a:ln cap="flat" cmpd="sng" w="9525">
                    <a:solidFill>
                      <a:srgbClr val="CC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sp>
              <p:nvSpPr>
                <p:cNvPr id="10988" name="Google Shape;10988;p106"/>
                <p:cNvSpPr txBox="1"/>
                <p:nvPr/>
              </p:nvSpPr>
              <p:spPr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5357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89" name="Google Shape;10989;p106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0990" name="Google Shape;10990;p10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10991" name="Google Shape;10991;p106"/>
                  <p:cNvSpPr/>
                  <p:nvPr/>
                </p:nvSpPr>
                <p:spPr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196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0992" name="Google Shape;10992;p106"/>
                  <p:cNvSpPr/>
                  <p:nvPr/>
                </p:nvSpPr>
                <p:spPr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1960"/>
                    </a:srgbClr>
                  </a:solidFill>
                  <a:ln cap="flat" cmpd="sng" w="9525">
                    <a:solidFill>
                      <a:srgbClr val="CC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sp>
              <p:nvSpPr>
                <p:cNvPr id="10993" name="Google Shape;10993;p106"/>
                <p:cNvSpPr txBox="1"/>
                <p:nvPr/>
              </p:nvSpPr>
              <p:spPr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5357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94" name="Google Shape;10994;p106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10995" name="Google Shape;10995;p106"/>
              <p:cNvGrpSpPr/>
              <p:nvPr/>
            </p:nvGrpSpPr>
            <p:grpSpPr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10996" name="Google Shape;10996;p106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0997" name="Google Shape;10997;p106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98" name="Google Shape;10998;p106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99" name="Google Shape;10999;p106"/>
                <p:cNvCxnSpPr/>
                <p:nvPr/>
              </p:nvCxnSpPr>
              <p:spPr>
                <a:xfrm rot="10800000">
                  <a:off x="3134122" y="400542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00" name="Google Shape;11000;p106"/>
                <p:cNvCxnSpPr/>
                <p:nvPr/>
              </p:nvCxnSpPr>
              <p:spPr>
                <a:xfrm rot="10800000">
                  <a:off x="3215190" y="400753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01" name="Google Shape;11001;p106"/>
                <p:cNvCxnSpPr/>
                <p:nvPr/>
              </p:nvCxnSpPr>
              <p:spPr>
                <a:xfrm rot="10800000">
                  <a:off x="3290394" y="4007533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002" name="Google Shape;11002;p106"/>
              <p:cNvGrpSpPr/>
              <p:nvPr/>
            </p:nvGrpSpPr>
            <p:grpSpPr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11003" name="Google Shape;11003;p106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004" name="Google Shape;11004;p106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05" name="Google Shape;11005;p106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06" name="Google Shape;11006;p106"/>
                <p:cNvCxnSpPr/>
                <p:nvPr/>
              </p:nvCxnSpPr>
              <p:spPr>
                <a:xfrm rot="10800000">
                  <a:off x="3182588" y="400542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07" name="Google Shape;11007;p106"/>
                <p:cNvCxnSpPr/>
                <p:nvPr/>
              </p:nvCxnSpPr>
              <p:spPr>
                <a:xfrm rot="10800000">
                  <a:off x="3093297" y="4009316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08" name="Google Shape;11008;p106"/>
                <p:cNvCxnSpPr/>
                <p:nvPr/>
              </p:nvCxnSpPr>
              <p:spPr>
                <a:xfrm rot="10800000">
                  <a:off x="3278747" y="4008109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009" name="Google Shape;11009;p106"/>
              <p:cNvGrpSpPr/>
              <p:nvPr/>
            </p:nvGrpSpPr>
            <p:grpSpPr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11010" name="Google Shape;11010;p106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011" name="Google Shape;11011;p106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12" name="Google Shape;11012;p106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13" name="Google Shape;11013;p106"/>
                <p:cNvCxnSpPr/>
                <p:nvPr/>
              </p:nvCxnSpPr>
              <p:spPr>
                <a:xfrm rot="10800000">
                  <a:off x="3134122" y="400542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14" name="Google Shape;11014;p106"/>
                <p:cNvCxnSpPr/>
                <p:nvPr/>
              </p:nvCxnSpPr>
              <p:spPr>
                <a:xfrm rot="10800000">
                  <a:off x="3215190" y="400753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15" name="Google Shape;11015;p106"/>
                <p:cNvCxnSpPr/>
                <p:nvPr/>
              </p:nvCxnSpPr>
              <p:spPr>
                <a:xfrm rot="10800000">
                  <a:off x="3290394" y="4007533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016" name="Google Shape;11016;p106"/>
              <p:cNvGrpSpPr/>
              <p:nvPr/>
            </p:nvGrpSpPr>
            <p:grpSpPr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11017" name="Google Shape;11017;p106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018" name="Google Shape;11018;p106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19" name="Google Shape;11019;p106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20" name="Google Shape;11020;p106"/>
                <p:cNvCxnSpPr/>
                <p:nvPr/>
              </p:nvCxnSpPr>
              <p:spPr>
                <a:xfrm rot="10800000">
                  <a:off x="3134122" y="400542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21" name="Google Shape;11021;p106"/>
                <p:cNvCxnSpPr/>
                <p:nvPr/>
              </p:nvCxnSpPr>
              <p:spPr>
                <a:xfrm rot="10800000">
                  <a:off x="3215190" y="400753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22" name="Google Shape;11022;p106"/>
                <p:cNvCxnSpPr/>
                <p:nvPr/>
              </p:nvCxnSpPr>
              <p:spPr>
                <a:xfrm rot="10800000">
                  <a:off x="3290394" y="4007533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023" name="Google Shape;11023;p106"/>
              <p:cNvGrpSpPr/>
              <p:nvPr/>
            </p:nvGrpSpPr>
            <p:grpSpPr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11024" name="Google Shape;11024;p106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025" name="Google Shape;11025;p106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26" name="Google Shape;11026;p106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27" name="Google Shape;11027;p106"/>
                <p:cNvCxnSpPr/>
                <p:nvPr/>
              </p:nvCxnSpPr>
              <p:spPr>
                <a:xfrm rot="10800000">
                  <a:off x="3134122" y="400542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28" name="Google Shape;11028;p106"/>
                <p:cNvCxnSpPr/>
                <p:nvPr/>
              </p:nvCxnSpPr>
              <p:spPr>
                <a:xfrm rot="10800000">
                  <a:off x="3215190" y="4007535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29" name="Google Shape;11029;p106"/>
                <p:cNvCxnSpPr/>
                <p:nvPr/>
              </p:nvCxnSpPr>
              <p:spPr>
                <a:xfrm rot="10800000">
                  <a:off x="3290394" y="4007533"/>
                  <a:ext cx="1589" cy="2366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11030" name="Google Shape;11030;p106"/>
          <p:cNvGrpSpPr/>
          <p:nvPr/>
        </p:nvGrpSpPr>
        <p:grpSpPr>
          <a:xfrm>
            <a:off x="200416" y="5099464"/>
            <a:ext cx="4112251" cy="1370930"/>
            <a:chOff x="-1402915" y="4974203"/>
            <a:chExt cx="4112251" cy="1370930"/>
          </a:xfrm>
        </p:grpSpPr>
        <p:sp>
          <p:nvSpPr>
            <p:cNvPr id="11031" name="Google Shape;11031;p106"/>
            <p:cNvSpPr txBox="1"/>
            <p:nvPr/>
          </p:nvSpPr>
          <p:spPr>
            <a:xfrm>
              <a:off x="-1402915" y="5588003"/>
              <a:ext cx="4112251" cy="75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33363" lvl="0" marL="233363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2400"/>
                <a:buFont typeface="Calibri"/>
                <a:buNone/>
              </a:pPr>
              <a:r>
                <a:rPr b="1" i="1" lang="en-US" sz="2400" u="none" cap="none" strike="noStrike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1: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generalized “flow-based” forwarding (e.g., OpenFlow)</a:t>
              </a:r>
              <a:endParaRPr/>
            </a:p>
          </p:txBody>
        </p:sp>
        <p:cxnSp>
          <p:nvCxnSpPr>
            <p:cNvPr id="11032" name="Google Shape;11032;p106"/>
            <p:cNvCxnSpPr>
              <a:stCxn id="11031" idx="0"/>
            </p:cNvCxnSpPr>
            <p:nvPr/>
          </p:nvCxnSpPr>
          <p:spPr>
            <a:xfrm flipH="1" rot="10800000">
              <a:off x="653211" y="4974203"/>
              <a:ext cx="1505700" cy="61380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33" name="Google Shape;11033;p106"/>
          <p:cNvGrpSpPr/>
          <p:nvPr/>
        </p:nvGrpSpPr>
        <p:grpSpPr>
          <a:xfrm>
            <a:off x="9193527" y="3631477"/>
            <a:ext cx="2831459" cy="1311830"/>
            <a:chOff x="69488" y="5025983"/>
            <a:chExt cx="4347805" cy="1311830"/>
          </a:xfrm>
        </p:grpSpPr>
        <p:sp>
          <p:nvSpPr>
            <p:cNvPr id="11034" name="Google Shape;11034;p106"/>
            <p:cNvSpPr txBox="1"/>
            <p:nvPr/>
          </p:nvSpPr>
          <p:spPr>
            <a:xfrm>
              <a:off x="69488" y="5580683"/>
              <a:ext cx="4347805" cy="75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33363" lvl="0" marL="233363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2400"/>
                <a:buFont typeface="Calibri"/>
                <a:buNone/>
              </a:pPr>
              <a:r>
                <a:rPr b="1" i="1" lang="en-US" sz="2400" u="none" cap="none" strike="noStrike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2.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control, data plane separation</a:t>
              </a:r>
              <a:endParaRPr/>
            </a:p>
          </p:txBody>
        </p:sp>
        <p:cxnSp>
          <p:nvCxnSpPr>
            <p:cNvPr id="11035" name="Google Shape;11035;p106"/>
            <p:cNvCxnSpPr>
              <a:stCxn id="11034" idx="0"/>
            </p:cNvCxnSpPr>
            <p:nvPr/>
          </p:nvCxnSpPr>
          <p:spPr>
            <a:xfrm rot="10800000">
              <a:off x="1351790" y="5025983"/>
              <a:ext cx="891600" cy="554700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036" name="Google Shape;11036;p106"/>
          <p:cNvSpPr txBox="1"/>
          <p:nvPr/>
        </p:nvSpPr>
        <p:spPr>
          <a:xfrm>
            <a:off x="8661128" y="1214433"/>
            <a:ext cx="332627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plane functions external to data-plane switches</a:t>
            </a:r>
            <a:endParaRPr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37" name="Google Shape;11037;p106"/>
          <p:cNvCxnSpPr/>
          <p:nvPr/>
        </p:nvCxnSpPr>
        <p:spPr>
          <a:xfrm flipH="1" rot="10800000">
            <a:off x="8275367" y="1593599"/>
            <a:ext cx="618473" cy="645305"/>
          </a:xfrm>
          <a:prstGeom prst="straightConnector1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38" name="Google Shape;11038;p106"/>
          <p:cNvSpPr/>
          <p:nvPr/>
        </p:nvSpPr>
        <p:spPr>
          <a:xfrm>
            <a:off x="3619093" y="1435386"/>
            <a:ext cx="725674" cy="342648"/>
          </a:xfrm>
          <a:prstGeom prst="ellipse">
            <a:avLst/>
          </a:prstGeom>
          <a:solidFill>
            <a:srgbClr val="E1EFD8">
              <a:alpha val="69803"/>
            </a:srgbClr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39" name="Google Shape;11039;p106"/>
          <p:cNvSpPr/>
          <p:nvPr/>
        </p:nvSpPr>
        <p:spPr>
          <a:xfrm>
            <a:off x="4618114" y="1426539"/>
            <a:ext cx="725674" cy="342648"/>
          </a:xfrm>
          <a:prstGeom prst="ellipse">
            <a:avLst/>
          </a:prstGeom>
          <a:solidFill>
            <a:srgbClr val="E1EFD8">
              <a:alpha val="69803"/>
            </a:srgbClr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40" name="Google Shape;11040;p106"/>
          <p:cNvSpPr/>
          <p:nvPr/>
        </p:nvSpPr>
        <p:spPr>
          <a:xfrm>
            <a:off x="7431318" y="1417694"/>
            <a:ext cx="725674" cy="342648"/>
          </a:xfrm>
          <a:prstGeom prst="ellipse">
            <a:avLst/>
          </a:prstGeom>
          <a:solidFill>
            <a:srgbClr val="E1EFD8">
              <a:alpha val="69803"/>
            </a:srgbClr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41" name="Google Shape;11041;p106"/>
          <p:cNvSpPr txBox="1"/>
          <p:nvPr/>
        </p:nvSpPr>
        <p:spPr>
          <a:xfrm>
            <a:off x="6236542" y="1190791"/>
            <a:ext cx="59503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11042" name="Google Shape;11042;p106"/>
          <p:cNvCxnSpPr/>
          <p:nvPr/>
        </p:nvCxnSpPr>
        <p:spPr>
          <a:xfrm flipH="1" rot="10800000">
            <a:off x="8228340" y="1594833"/>
            <a:ext cx="663883" cy="1006"/>
          </a:xfrm>
          <a:prstGeom prst="straightConnector1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43" name="Google Shape;11043;p106"/>
          <p:cNvSpPr txBox="1"/>
          <p:nvPr/>
        </p:nvSpPr>
        <p:spPr>
          <a:xfrm>
            <a:off x="3617055" y="1431666"/>
            <a:ext cx="7336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endParaRPr/>
          </a:p>
        </p:txBody>
      </p:sp>
      <p:sp>
        <p:nvSpPr>
          <p:cNvPr id="11044" name="Google Shape;11044;p106"/>
          <p:cNvSpPr txBox="1"/>
          <p:nvPr/>
        </p:nvSpPr>
        <p:spPr>
          <a:xfrm>
            <a:off x="4644492" y="1393402"/>
            <a:ext cx="809667" cy="410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</a:t>
            </a:r>
            <a:endParaRPr/>
          </a:p>
        </p:txBody>
      </p:sp>
      <p:sp>
        <p:nvSpPr>
          <p:cNvPr id="11045" name="Google Shape;11045;p106"/>
          <p:cNvSpPr txBox="1"/>
          <p:nvPr/>
        </p:nvSpPr>
        <p:spPr>
          <a:xfrm>
            <a:off x="7403572" y="1382879"/>
            <a:ext cx="809667" cy="410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/>
          </a:p>
        </p:txBody>
      </p:sp>
      <p:grpSp>
        <p:nvGrpSpPr>
          <p:cNvPr id="11046" name="Google Shape;11046;p106"/>
          <p:cNvGrpSpPr/>
          <p:nvPr/>
        </p:nvGrpSpPr>
        <p:grpSpPr>
          <a:xfrm>
            <a:off x="363256" y="1413523"/>
            <a:ext cx="3169084" cy="1089529"/>
            <a:chOff x="363256" y="1413523"/>
            <a:chExt cx="3169084" cy="1089529"/>
          </a:xfrm>
        </p:grpSpPr>
        <p:sp>
          <p:nvSpPr>
            <p:cNvPr id="11047" name="Google Shape;11047;p106"/>
            <p:cNvSpPr txBox="1"/>
            <p:nvPr/>
          </p:nvSpPr>
          <p:spPr>
            <a:xfrm>
              <a:off x="363256" y="1413523"/>
              <a:ext cx="2748319" cy="1089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33363" lvl="0" marL="233363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2400"/>
                <a:buFont typeface="Calibri"/>
                <a:buNone/>
              </a:pPr>
              <a:r>
                <a:rPr b="1" i="1" lang="en-US" sz="2400" u="none" cap="none" strike="noStrike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4.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programmable control applications</a:t>
              </a:r>
              <a:endParaRPr/>
            </a:p>
          </p:txBody>
        </p:sp>
        <p:cxnSp>
          <p:nvCxnSpPr>
            <p:cNvPr id="11048" name="Google Shape;11048;p106"/>
            <p:cNvCxnSpPr/>
            <p:nvPr/>
          </p:nvCxnSpPr>
          <p:spPr>
            <a:xfrm>
              <a:off x="2655518" y="1615858"/>
              <a:ext cx="87682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2" name="Shape 1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3" name="Google Shape;11053;p107"/>
          <p:cNvSpPr txBox="1"/>
          <p:nvPr>
            <p:ph type="title"/>
          </p:nvPr>
        </p:nvSpPr>
        <p:spPr>
          <a:xfrm>
            <a:off x="838200" y="36413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Software defined networking (SDN)</a:t>
            </a:r>
            <a:endParaRPr/>
          </a:p>
        </p:txBody>
      </p:sp>
      <p:sp>
        <p:nvSpPr>
          <p:cNvPr id="11054" name="Google Shape;11054;p10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55" name="Google Shape;11055;p107"/>
          <p:cNvSpPr txBox="1"/>
          <p:nvPr/>
        </p:nvSpPr>
        <p:spPr>
          <a:xfrm>
            <a:off x="826718" y="1581355"/>
            <a:ext cx="5767982" cy="509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lang="en-US" sz="32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Data-plane switches: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fast, simple, commodity switches implementing generalized data-plane forwarding (Section 4.4) in hardware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(forwarding)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computed, installed under controller supervision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for table-based switch control (e.g., OpenFlow)</a:t>
            </a:r>
            <a:endParaRPr/>
          </a:p>
          <a:p>
            <a:pPr indent="-234950" lvl="1" marL="6350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defines what is controllable, what is not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for communicating with controller (e.g., OpenFlow)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056" name="Google Shape;11056;p107"/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11057" name="Google Shape;11057;p107"/>
            <p:cNvSpPr txBox="1"/>
            <p:nvPr/>
          </p:nvSpPr>
          <p:spPr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sp>
          <p:nvSpPr>
            <p:cNvPr id="11058" name="Google Shape;11058;p107"/>
            <p:cNvSpPr txBox="1"/>
            <p:nvPr/>
          </p:nvSpPr>
          <p:spPr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cxnSp>
          <p:nvCxnSpPr>
            <p:cNvPr id="11059" name="Google Shape;11059;p107"/>
            <p:cNvCxnSpPr/>
            <p:nvPr/>
          </p:nvCxnSpPr>
          <p:spPr>
            <a:xfrm flipH="1" rot="10800000">
              <a:off x="5272718" y="4529666"/>
              <a:ext cx="2791783" cy="1432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060" name="Google Shape;11060;p107"/>
            <p:cNvCxnSpPr/>
            <p:nvPr/>
          </p:nvCxnSpPr>
          <p:spPr>
            <a:xfrm flipH="1" rot="10800000">
              <a:off x="5192283" y="2709335"/>
              <a:ext cx="3041550" cy="185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11061" name="Google Shape;11061;p107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062" name="Google Shape;11062;p107"/>
              <p:cNvSpPr/>
              <p:nvPr/>
            </p:nvSpPr>
            <p:spPr>
              <a:xfrm>
                <a:off x="2592388" y="5601756"/>
                <a:ext cx="4027487" cy="939800"/>
              </a:xfrm>
              <a:custGeom>
                <a:rect b="b" l="l" r="r" t="t"/>
                <a:pathLst>
                  <a:path extrusionOk="0" h="10125" w="10001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63" name="Google Shape;11063;p107"/>
              <p:cNvCxnSpPr/>
              <p:nvPr/>
            </p:nvCxnSpPr>
            <p:spPr>
              <a:xfrm flipH="1" rot="10800000">
                <a:off x="3262941" y="5752569"/>
                <a:ext cx="1316038" cy="13176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4" name="Google Shape;11064;p107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5" name="Google Shape;11065;p107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6" name="Google Shape;11066;p107"/>
              <p:cNvCxnSpPr/>
              <p:nvPr/>
            </p:nvCxnSpPr>
            <p:spPr>
              <a:xfrm flipH="1" rot="10800000">
                <a:off x="4182104" y="6238344"/>
                <a:ext cx="1247775" cy="825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7" name="Google Shape;11067;p107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8" name="Google Shape;11068;p107"/>
              <p:cNvCxnSpPr/>
              <p:nvPr/>
            </p:nvCxnSpPr>
            <p:spPr>
              <a:xfrm flipH="1" rot="10800000">
                <a:off x="4126541" y="5939894"/>
                <a:ext cx="1790700" cy="2984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9" name="Google Shape;11069;p107"/>
              <p:cNvCxnSpPr/>
              <p:nvPr/>
            </p:nvCxnSpPr>
            <p:spPr>
              <a:xfrm flipH="1" rot="10800000">
                <a:off x="5453691" y="5968469"/>
                <a:ext cx="588963" cy="2698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70" name="Google Shape;11070;p107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071" name="Google Shape;11071;p107"/>
              <p:cNvGrpSpPr/>
              <p:nvPr/>
            </p:nvGrpSpPr>
            <p:grpSpPr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072" name="Google Shape;11072;p107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73" name="Google Shape;11073;p107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74" name="Google Shape;11074;p107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75" name="Google Shape;11075;p107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76" name="Google Shape;11076;p107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77" name="Google Shape;11077;p107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78" name="Google Shape;11078;p107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079" name="Google Shape;11079;p107"/>
                <p:cNvCxnSpPr>
                  <a:endCxn id="11074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080" name="Google Shape;11080;p107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081" name="Google Shape;11081;p107"/>
              <p:cNvGrpSpPr/>
              <p:nvPr/>
            </p:nvGrpSpPr>
            <p:grpSpPr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082" name="Google Shape;11082;p107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83" name="Google Shape;11083;p107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84" name="Google Shape;11084;p107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85" name="Google Shape;11085;p107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86" name="Google Shape;11086;p107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87" name="Google Shape;11087;p107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88" name="Google Shape;11088;p107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089" name="Google Shape;11089;p107"/>
                <p:cNvCxnSpPr>
                  <a:endCxn id="11084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090" name="Google Shape;11090;p107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091" name="Google Shape;11091;p107"/>
              <p:cNvGrpSpPr/>
              <p:nvPr/>
            </p:nvGrpSpPr>
            <p:grpSpPr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092" name="Google Shape;11092;p107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93" name="Google Shape;11093;p107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94" name="Google Shape;11094;p107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95" name="Google Shape;11095;p107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96" name="Google Shape;11096;p107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97" name="Google Shape;11097;p107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098" name="Google Shape;11098;p107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099" name="Google Shape;11099;p107"/>
                <p:cNvCxnSpPr>
                  <a:endCxn id="11094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100" name="Google Shape;11100;p107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101" name="Google Shape;11101;p107"/>
              <p:cNvGrpSpPr/>
              <p:nvPr/>
            </p:nvGrpSpPr>
            <p:grpSpPr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102" name="Google Shape;11102;p107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03" name="Google Shape;11103;p107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04" name="Google Shape;11104;p107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05" name="Google Shape;11105;p107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06" name="Google Shape;11106;p107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07" name="Google Shape;11107;p107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08" name="Google Shape;11108;p107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109" name="Google Shape;11109;p107"/>
                <p:cNvCxnSpPr>
                  <a:endCxn id="11104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110" name="Google Shape;11110;p107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111" name="Google Shape;11111;p107"/>
              <p:cNvGrpSpPr/>
              <p:nvPr/>
            </p:nvGrpSpPr>
            <p:grpSpPr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112" name="Google Shape;11112;p107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13" name="Google Shape;11113;p107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14" name="Google Shape;11114;p107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15" name="Google Shape;11115;p107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16" name="Google Shape;11116;p107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17" name="Google Shape;11117;p107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18" name="Google Shape;11118;p107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119" name="Google Shape;11119;p107"/>
                <p:cNvCxnSpPr>
                  <a:endCxn id="11114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120" name="Google Shape;11120;p107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1121" name="Google Shape;11121;p107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1122" name="Google Shape;11122;p107"/>
              <p:cNvSpPr/>
              <p:nvPr/>
            </p:nvSpPr>
            <p:spPr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D0D0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123" name="Google Shape;11123;p107"/>
              <p:cNvSpPr/>
              <p:nvPr/>
            </p:nvSpPr>
            <p:spPr>
              <a:xfrm>
                <a:off x="5218221" y="2877416"/>
                <a:ext cx="213773" cy="1028160"/>
              </a:xfrm>
              <a:custGeom>
                <a:rect b="b" l="l" r="r" t="t"/>
                <a:pathLst>
                  <a:path extrusionOk="0" h="1027869" w="215301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0D0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1124" name="Google Shape;11124;p107"/>
              <p:cNvGrpSpPr/>
              <p:nvPr/>
            </p:nvGrpSpPr>
            <p:grpSpPr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1125" name="Google Shape;11125;p107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6" name="Google Shape;11126;p107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7" name="Google Shape;11127;p107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8" name="Google Shape;11128;p107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9" name="Google Shape;11129;p107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130" name="Google Shape;11130;p107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1131" name="Google Shape;11131;p10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32" name="Google Shape;11132;p107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133" name="Google Shape;11133;p107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134" name="Google Shape;11134;p107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1135" name="Google Shape;11135;p107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36" name="Google Shape;11136;p107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137" name="Google Shape;11137;p107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38" name="Google Shape;11138;p107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139" name="Google Shape;11139;p107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1140" name="Google Shape;11140;p107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41" name="Google Shape;11141;p10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142" name="Google Shape;11142;p107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143" name="Google Shape;11143;p107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1144" name="Google Shape;11144;p107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45" name="Google Shape;11145;p107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146" name="Google Shape;11146;p107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7" name="Google Shape;11147;p107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8" name="Google Shape;11148;p107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9" name="Google Shape;11149;p107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0" name="Google Shape;11150;p107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1" name="Google Shape;11151;p10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2" name="Google Shape;11152;p107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3" name="Google Shape;11153;p107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4" name="Google Shape;11154;p107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5" name="Google Shape;11155;p107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6" name="Google Shape;11156;p107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57" name="Google Shape;11157;p107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SDN Controller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(network operating system)</a:t>
                </a:r>
                <a:endParaRPr/>
              </a:p>
            </p:txBody>
          </p:sp>
        </p:grpSp>
        <p:sp>
          <p:nvSpPr>
            <p:cNvPr id="11158" name="Google Shape;11158;p107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11159" name="Google Shape;11159;p107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1160" name="Google Shape;11160;p107"/>
              <p:cNvSpPr/>
              <p:nvPr/>
            </p:nvSpPr>
            <p:spPr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161" name="Google Shape;11161;p107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</a:t>
                </a:r>
                <a:endParaRPr/>
              </a:p>
            </p:txBody>
          </p:sp>
        </p:grpSp>
        <p:grpSp>
          <p:nvGrpSpPr>
            <p:cNvPr id="11162" name="Google Shape;11162;p107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1163" name="Google Shape;11163;p107"/>
              <p:cNvSpPr/>
              <p:nvPr/>
            </p:nvSpPr>
            <p:spPr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164" name="Google Shape;11164;p107"/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access 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</a:t>
                </a:r>
                <a:endParaRPr/>
              </a:p>
            </p:txBody>
          </p:sp>
        </p:grpSp>
        <p:grpSp>
          <p:nvGrpSpPr>
            <p:cNvPr id="11165" name="Google Shape;11165;p107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1166" name="Google Shape;11166;p107"/>
              <p:cNvSpPr/>
              <p:nvPr/>
            </p:nvSpPr>
            <p:spPr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167" name="Google Shape;11167;p107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load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</a:t>
                </a:r>
                <a:endParaRPr/>
              </a:p>
            </p:txBody>
          </p:sp>
        </p:grpSp>
        <p:cxnSp>
          <p:nvCxnSpPr>
            <p:cNvPr id="11168" name="Google Shape;11168;p107"/>
            <p:cNvCxnSpPr/>
            <p:nvPr/>
          </p:nvCxnSpPr>
          <p:spPr>
            <a:xfrm rot="10800000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69" name="Google Shape;11169;p107"/>
            <p:cNvCxnSpPr/>
            <p:nvPr/>
          </p:nvCxnSpPr>
          <p:spPr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70" name="Google Shape;11170;p107"/>
            <p:cNvCxnSpPr/>
            <p:nvPr/>
          </p:nvCxnSpPr>
          <p:spPr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71" name="Google Shape;11171;p107"/>
            <p:cNvCxnSpPr/>
            <p:nvPr/>
          </p:nvCxnSpPr>
          <p:spPr>
            <a:xfrm rot="10800000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72" name="Google Shape;11172;p107"/>
            <p:cNvSpPr txBox="1"/>
            <p:nvPr/>
          </p:nvSpPr>
          <p:spPr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southbound API</a:t>
              </a:r>
              <a:endParaRPr/>
            </a:p>
          </p:txBody>
        </p:sp>
        <p:sp>
          <p:nvSpPr>
            <p:cNvPr id="11173" name="Google Shape;11173;p107"/>
            <p:cNvSpPr txBox="1"/>
            <p:nvPr/>
          </p:nvSpPr>
          <p:spPr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northbound API</a:t>
              </a:r>
              <a:endParaRPr/>
            </a:p>
          </p:txBody>
        </p:sp>
        <p:sp>
          <p:nvSpPr>
            <p:cNvPr id="11174" name="Google Shape;11174;p107"/>
            <p:cNvSpPr txBox="1"/>
            <p:nvPr/>
          </p:nvSpPr>
          <p:spPr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SDN-controlled switches</a:t>
              </a:r>
              <a:endParaRPr/>
            </a:p>
          </p:txBody>
        </p:sp>
        <p:sp>
          <p:nvSpPr>
            <p:cNvPr id="11175" name="Google Shape;11175;p107"/>
            <p:cNvSpPr txBox="1"/>
            <p:nvPr/>
          </p:nvSpPr>
          <p:spPr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network-control applications</a:t>
              </a:r>
              <a:endParaRPr/>
            </a:p>
          </p:txBody>
        </p:sp>
      </p:grpSp>
      <p:sp>
        <p:nvSpPr>
          <p:cNvPr id="11176" name="Google Shape;11176;p107"/>
          <p:cNvSpPr/>
          <p:nvPr/>
        </p:nvSpPr>
        <p:spPr>
          <a:xfrm>
            <a:off x="6602169" y="1221758"/>
            <a:ext cx="4134334" cy="3901387"/>
          </a:xfrm>
          <a:prstGeom prst="rect">
            <a:avLst/>
          </a:prstGeom>
          <a:solidFill>
            <a:srgbClr val="FFFFFF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0" name="Shape 1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1" name="Google Shape;11181;p108"/>
          <p:cNvSpPr txBox="1"/>
          <p:nvPr>
            <p:ph type="title"/>
          </p:nvPr>
        </p:nvSpPr>
        <p:spPr>
          <a:xfrm>
            <a:off x="838200" y="36413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Software defined networking (SDN)</a:t>
            </a:r>
            <a:endParaRPr/>
          </a:p>
        </p:txBody>
      </p:sp>
      <p:sp>
        <p:nvSpPr>
          <p:cNvPr id="11182" name="Google Shape;11182;p10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83" name="Google Shape;11183;p108"/>
          <p:cNvSpPr txBox="1"/>
          <p:nvPr/>
        </p:nvSpPr>
        <p:spPr>
          <a:xfrm>
            <a:off x="826717" y="1581356"/>
            <a:ext cx="5643355" cy="50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SDN controller (network OS): </a:t>
            </a:r>
            <a:endParaRPr/>
          </a:p>
          <a:p>
            <a:pPr indent="-274638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network state information</a:t>
            </a:r>
            <a:endParaRPr/>
          </a:p>
          <a:p>
            <a:pPr indent="-274638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interacts with network control applications “above” via northbound API</a:t>
            </a:r>
            <a:endParaRPr/>
          </a:p>
          <a:p>
            <a:pPr indent="-274638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interacts with network switches “below” via southbound API</a:t>
            </a:r>
            <a:endParaRPr/>
          </a:p>
          <a:p>
            <a:pPr indent="-274638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as distributed system for performance, scalability, fault-tolerance, robustness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184" name="Google Shape;11184;p108"/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11185" name="Google Shape;11185;p108"/>
            <p:cNvSpPr txBox="1"/>
            <p:nvPr/>
          </p:nvSpPr>
          <p:spPr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sp>
          <p:nvSpPr>
            <p:cNvPr id="11186" name="Google Shape;11186;p108"/>
            <p:cNvSpPr txBox="1"/>
            <p:nvPr/>
          </p:nvSpPr>
          <p:spPr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cxnSp>
          <p:nvCxnSpPr>
            <p:cNvPr id="11187" name="Google Shape;11187;p108"/>
            <p:cNvCxnSpPr/>
            <p:nvPr/>
          </p:nvCxnSpPr>
          <p:spPr>
            <a:xfrm flipH="1" rot="10800000">
              <a:off x="5272718" y="4529666"/>
              <a:ext cx="2791783" cy="1432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188" name="Google Shape;11188;p108"/>
            <p:cNvCxnSpPr/>
            <p:nvPr/>
          </p:nvCxnSpPr>
          <p:spPr>
            <a:xfrm flipH="1" rot="10800000">
              <a:off x="5192283" y="2709335"/>
              <a:ext cx="3041550" cy="185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11189" name="Google Shape;11189;p108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190" name="Google Shape;11190;p108"/>
              <p:cNvSpPr/>
              <p:nvPr/>
            </p:nvSpPr>
            <p:spPr>
              <a:xfrm>
                <a:off x="2592388" y="5601756"/>
                <a:ext cx="4027487" cy="939800"/>
              </a:xfrm>
              <a:custGeom>
                <a:rect b="b" l="l" r="r" t="t"/>
                <a:pathLst>
                  <a:path extrusionOk="0" h="10125" w="10001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91" name="Google Shape;11191;p108"/>
              <p:cNvCxnSpPr/>
              <p:nvPr/>
            </p:nvCxnSpPr>
            <p:spPr>
              <a:xfrm flipH="1" rot="10800000">
                <a:off x="3262941" y="5752569"/>
                <a:ext cx="1316038" cy="13176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2" name="Google Shape;11192;p108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3" name="Google Shape;11193;p108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4" name="Google Shape;11194;p108"/>
              <p:cNvCxnSpPr/>
              <p:nvPr/>
            </p:nvCxnSpPr>
            <p:spPr>
              <a:xfrm flipH="1" rot="10800000">
                <a:off x="4182104" y="6238344"/>
                <a:ext cx="1247775" cy="825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5" name="Google Shape;11195;p108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6" name="Google Shape;11196;p108"/>
              <p:cNvCxnSpPr/>
              <p:nvPr/>
            </p:nvCxnSpPr>
            <p:spPr>
              <a:xfrm flipH="1" rot="10800000">
                <a:off x="4126541" y="5939894"/>
                <a:ext cx="1790700" cy="2984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7" name="Google Shape;11197;p108"/>
              <p:cNvCxnSpPr/>
              <p:nvPr/>
            </p:nvCxnSpPr>
            <p:spPr>
              <a:xfrm flipH="1" rot="10800000">
                <a:off x="5453691" y="5968469"/>
                <a:ext cx="588963" cy="2698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8" name="Google Shape;11198;p108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99" name="Google Shape;11199;p108"/>
              <p:cNvGrpSpPr/>
              <p:nvPr/>
            </p:nvGrpSpPr>
            <p:grpSpPr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00" name="Google Shape;11200;p108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01" name="Google Shape;11201;p108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02" name="Google Shape;11202;p108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03" name="Google Shape;11203;p108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04" name="Google Shape;11204;p108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05" name="Google Shape;11205;p108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06" name="Google Shape;11206;p108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207" name="Google Shape;11207;p108"/>
                <p:cNvCxnSpPr>
                  <a:endCxn id="11202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208" name="Google Shape;11208;p108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209" name="Google Shape;11209;p108"/>
              <p:cNvGrpSpPr/>
              <p:nvPr/>
            </p:nvGrpSpPr>
            <p:grpSpPr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10" name="Google Shape;11210;p108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11" name="Google Shape;11211;p108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12" name="Google Shape;11212;p108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13" name="Google Shape;11213;p108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14" name="Google Shape;11214;p108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15" name="Google Shape;11215;p108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16" name="Google Shape;11216;p108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217" name="Google Shape;11217;p108"/>
                <p:cNvCxnSpPr>
                  <a:endCxn id="11212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218" name="Google Shape;11218;p108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219" name="Google Shape;11219;p108"/>
              <p:cNvGrpSpPr/>
              <p:nvPr/>
            </p:nvGrpSpPr>
            <p:grpSpPr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20" name="Google Shape;11220;p108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21" name="Google Shape;11221;p108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22" name="Google Shape;11222;p108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23" name="Google Shape;11223;p108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24" name="Google Shape;11224;p108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25" name="Google Shape;11225;p108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26" name="Google Shape;11226;p108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227" name="Google Shape;11227;p108"/>
                <p:cNvCxnSpPr>
                  <a:endCxn id="11222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228" name="Google Shape;11228;p108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229" name="Google Shape;11229;p108"/>
              <p:cNvGrpSpPr/>
              <p:nvPr/>
            </p:nvGrpSpPr>
            <p:grpSpPr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30" name="Google Shape;11230;p108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31" name="Google Shape;11231;p108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32" name="Google Shape;11232;p108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33" name="Google Shape;11233;p108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34" name="Google Shape;11234;p108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35" name="Google Shape;11235;p108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36" name="Google Shape;11236;p108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237" name="Google Shape;11237;p108"/>
                <p:cNvCxnSpPr>
                  <a:endCxn id="11232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238" name="Google Shape;11238;p108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239" name="Google Shape;11239;p108"/>
              <p:cNvGrpSpPr/>
              <p:nvPr/>
            </p:nvGrpSpPr>
            <p:grpSpPr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40" name="Google Shape;11240;p108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41" name="Google Shape;11241;p108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42" name="Google Shape;11242;p108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43" name="Google Shape;11243;p108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44" name="Google Shape;11244;p108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45" name="Google Shape;11245;p108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246" name="Google Shape;11246;p108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247" name="Google Shape;11247;p108"/>
                <p:cNvCxnSpPr>
                  <a:endCxn id="11242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248" name="Google Shape;11248;p108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1249" name="Google Shape;11249;p108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1250" name="Google Shape;11250;p108"/>
              <p:cNvSpPr/>
              <p:nvPr/>
            </p:nvSpPr>
            <p:spPr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D0D0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251" name="Google Shape;11251;p108"/>
              <p:cNvSpPr/>
              <p:nvPr/>
            </p:nvSpPr>
            <p:spPr>
              <a:xfrm>
                <a:off x="5218221" y="2877416"/>
                <a:ext cx="213773" cy="1028160"/>
              </a:xfrm>
              <a:custGeom>
                <a:rect b="b" l="l" r="r" t="t"/>
                <a:pathLst>
                  <a:path extrusionOk="0" h="1027869" w="215301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0D0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1252" name="Google Shape;11252;p108"/>
              <p:cNvGrpSpPr/>
              <p:nvPr/>
            </p:nvGrpSpPr>
            <p:grpSpPr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1253" name="Google Shape;11253;p108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4" name="Google Shape;11254;p108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5" name="Google Shape;11255;p108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6" name="Google Shape;11256;p108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7" name="Google Shape;11257;p108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58" name="Google Shape;11258;p108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1259" name="Google Shape;11259;p108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60" name="Google Shape;11260;p10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261" name="Google Shape;11261;p108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62" name="Google Shape;11262;p108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1263" name="Google Shape;11263;p108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64" name="Google Shape;11264;p108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265" name="Google Shape;11265;p108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6" name="Google Shape;11266;p108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67" name="Google Shape;11267;p108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1268" name="Google Shape;11268;p108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69" name="Google Shape;11269;p108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270" name="Google Shape;11270;p10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71" name="Google Shape;11271;p108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1272" name="Google Shape;11272;p108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73" name="Google Shape;11273;p108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274" name="Google Shape;11274;p108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5" name="Google Shape;11275;p108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6" name="Google Shape;11276;p108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7" name="Google Shape;11277;p108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8" name="Google Shape;11278;p108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9" name="Google Shape;11279;p108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0" name="Google Shape;11280;p10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1" name="Google Shape;11281;p108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2" name="Google Shape;11282;p108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3" name="Google Shape;11283;p108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4" name="Google Shape;11284;p108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85" name="Google Shape;11285;p108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SDN Controller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(network operating system)</a:t>
                </a:r>
                <a:endParaRPr/>
              </a:p>
            </p:txBody>
          </p:sp>
        </p:grpSp>
        <p:sp>
          <p:nvSpPr>
            <p:cNvPr id="11286" name="Google Shape;11286;p108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11287" name="Google Shape;11287;p108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1288" name="Google Shape;11288;p108"/>
              <p:cNvSpPr/>
              <p:nvPr/>
            </p:nvSpPr>
            <p:spPr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289" name="Google Shape;11289;p108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</a:t>
                </a:r>
                <a:endParaRPr/>
              </a:p>
            </p:txBody>
          </p:sp>
        </p:grpSp>
        <p:grpSp>
          <p:nvGrpSpPr>
            <p:cNvPr id="11290" name="Google Shape;11290;p108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1291" name="Google Shape;11291;p108"/>
              <p:cNvSpPr/>
              <p:nvPr/>
            </p:nvSpPr>
            <p:spPr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292" name="Google Shape;11292;p108"/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access 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</a:t>
                </a:r>
                <a:endParaRPr/>
              </a:p>
            </p:txBody>
          </p:sp>
        </p:grpSp>
        <p:grpSp>
          <p:nvGrpSpPr>
            <p:cNvPr id="11293" name="Google Shape;11293;p108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1294" name="Google Shape;11294;p108"/>
              <p:cNvSpPr/>
              <p:nvPr/>
            </p:nvSpPr>
            <p:spPr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295" name="Google Shape;11295;p108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load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</a:t>
                </a:r>
                <a:endParaRPr/>
              </a:p>
            </p:txBody>
          </p:sp>
        </p:grpSp>
        <p:cxnSp>
          <p:nvCxnSpPr>
            <p:cNvPr id="11296" name="Google Shape;11296;p108"/>
            <p:cNvCxnSpPr/>
            <p:nvPr/>
          </p:nvCxnSpPr>
          <p:spPr>
            <a:xfrm rot="10800000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97" name="Google Shape;11297;p108"/>
            <p:cNvCxnSpPr/>
            <p:nvPr/>
          </p:nvCxnSpPr>
          <p:spPr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98" name="Google Shape;11298;p108"/>
            <p:cNvCxnSpPr/>
            <p:nvPr/>
          </p:nvCxnSpPr>
          <p:spPr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99" name="Google Shape;11299;p108"/>
            <p:cNvCxnSpPr/>
            <p:nvPr/>
          </p:nvCxnSpPr>
          <p:spPr>
            <a:xfrm rot="10800000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300" name="Google Shape;11300;p108"/>
            <p:cNvSpPr txBox="1"/>
            <p:nvPr/>
          </p:nvSpPr>
          <p:spPr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southbound API</a:t>
              </a:r>
              <a:endParaRPr/>
            </a:p>
          </p:txBody>
        </p:sp>
        <p:sp>
          <p:nvSpPr>
            <p:cNvPr id="11301" name="Google Shape;11301;p108"/>
            <p:cNvSpPr txBox="1"/>
            <p:nvPr/>
          </p:nvSpPr>
          <p:spPr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northbound API</a:t>
              </a:r>
              <a:endParaRPr/>
            </a:p>
          </p:txBody>
        </p:sp>
        <p:sp>
          <p:nvSpPr>
            <p:cNvPr id="11302" name="Google Shape;11302;p108"/>
            <p:cNvSpPr txBox="1"/>
            <p:nvPr/>
          </p:nvSpPr>
          <p:spPr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SDN-controlled switches</a:t>
              </a:r>
              <a:endParaRPr/>
            </a:p>
          </p:txBody>
        </p:sp>
        <p:sp>
          <p:nvSpPr>
            <p:cNvPr id="11303" name="Google Shape;11303;p108"/>
            <p:cNvSpPr txBox="1"/>
            <p:nvPr/>
          </p:nvSpPr>
          <p:spPr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network-control applications</a:t>
              </a:r>
              <a:endParaRPr/>
            </a:p>
          </p:txBody>
        </p:sp>
      </p:grpSp>
      <p:sp>
        <p:nvSpPr>
          <p:cNvPr id="11304" name="Google Shape;11304;p108"/>
          <p:cNvSpPr/>
          <p:nvPr/>
        </p:nvSpPr>
        <p:spPr>
          <a:xfrm>
            <a:off x="6602169" y="1209232"/>
            <a:ext cx="4134334" cy="1797015"/>
          </a:xfrm>
          <a:prstGeom prst="rect">
            <a:avLst/>
          </a:prstGeom>
          <a:solidFill>
            <a:srgbClr val="FFFFFF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05" name="Google Shape;11305;p108"/>
          <p:cNvSpPr/>
          <p:nvPr/>
        </p:nvSpPr>
        <p:spPr>
          <a:xfrm>
            <a:off x="6929934" y="5060985"/>
            <a:ext cx="3767293" cy="1527705"/>
          </a:xfrm>
          <a:prstGeom prst="rect">
            <a:avLst/>
          </a:prstGeom>
          <a:solidFill>
            <a:srgbClr val="FFFFFF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9" name="Shape 1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0" name="Google Shape;11310;p109"/>
          <p:cNvSpPr txBox="1"/>
          <p:nvPr>
            <p:ph type="title"/>
          </p:nvPr>
        </p:nvSpPr>
        <p:spPr>
          <a:xfrm>
            <a:off x="838200" y="36413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Software defined networking (SDN)</a:t>
            </a:r>
            <a:endParaRPr/>
          </a:p>
        </p:txBody>
      </p:sp>
      <p:sp>
        <p:nvSpPr>
          <p:cNvPr id="11311" name="Google Shape;11311;p10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12" name="Google Shape;11312;p109"/>
          <p:cNvSpPr txBox="1"/>
          <p:nvPr/>
        </p:nvSpPr>
        <p:spPr>
          <a:xfrm>
            <a:off x="826718" y="1581356"/>
            <a:ext cx="5010411" cy="36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network-control apps: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“brains” of control:  implement control functions using lower-level services, API provided by SDN controller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unbundled: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provided by 3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party: distinct from routing vendor, or SDN controller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313" name="Google Shape;11313;p109"/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11314" name="Google Shape;11314;p109"/>
            <p:cNvSpPr txBox="1"/>
            <p:nvPr/>
          </p:nvSpPr>
          <p:spPr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sp>
          <p:nvSpPr>
            <p:cNvPr id="11315" name="Google Shape;11315;p109"/>
            <p:cNvSpPr txBox="1"/>
            <p:nvPr/>
          </p:nvSpPr>
          <p:spPr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cxnSp>
          <p:nvCxnSpPr>
            <p:cNvPr id="11316" name="Google Shape;11316;p109"/>
            <p:cNvCxnSpPr/>
            <p:nvPr/>
          </p:nvCxnSpPr>
          <p:spPr>
            <a:xfrm flipH="1" rot="10800000">
              <a:off x="5272718" y="4529666"/>
              <a:ext cx="2791783" cy="1432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317" name="Google Shape;11317;p109"/>
            <p:cNvCxnSpPr/>
            <p:nvPr/>
          </p:nvCxnSpPr>
          <p:spPr>
            <a:xfrm flipH="1" rot="10800000">
              <a:off x="5192283" y="2709335"/>
              <a:ext cx="3041550" cy="185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11318" name="Google Shape;11318;p109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319" name="Google Shape;11319;p109"/>
              <p:cNvSpPr/>
              <p:nvPr/>
            </p:nvSpPr>
            <p:spPr>
              <a:xfrm>
                <a:off x="2592388" y="5601756"/>
                <a:ext cx="4027487" cy="939800"/>
              </a:xfrm>
              <a:custGeom>
                <a:rect b="b" l="l" r="r" t="t"/>
                <a:pathLst>
                  <a:path extrusionOk="0" h="10125" w="10001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20" name="Google Shape;11320;p109"/>
              <p:cNvCxnSpPr/>
              <p:nvPr/>
            </p:nvCxnSpPr>
            <p:spPr>
              <a:xfrm flipH="1" rot="10800000">
                <a:off x="3262941" y="5752569"/>
                <a:ext cx="1316038" cy="13176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1" name="Google Shape;11321;p109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2" name="Google Shape;11322;p109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3" name="Google Shape;11323;p109"/>
              <p:cNvCxnSpPr/>
              <p:nvPr/>
            </p:nvCxnSpPr>
            <p:spPr>
              <a:xfrm flipH="1" rot="10800000">
                <a:off x="4182104" y="6238344"/>
                <a:ext cx="1247775" cy="825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4" name="Google Shape;11324;p109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5" name="Google Shape;11325;p109"/>
              <p:cNvCxnSpPr/>
              <p:nvPr/>
            </p:nvCxnSpPr>
            <p:spPr>
              <a:xfrm flipH="1" rot="10800000">
                <a:off x="4126541" y="5939894"/>
                <a:ext cx="1790700" cy="2984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6" name="Google Shape;11326;p109"/>
              <p:cNvCxnSpPr/>
              <p:nvPr/>
            </p:nvCxnSpPr>
            <p:spPr>
              <a:xfrm flipH="1" rot="10800000">
                <a:off x="5453691" y="5968469"/>
                <a:ext cx="588963" cy="2698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7" name="Google Shape;11327;p109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328" name="Google Shape;11328;p109"/>
              <p:cNvGrpSpPr/>
              <p:nvPr/>
            </p:nvGrpSpPr>
            <p:grpSpPr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29" name="Google Shape;11329;p109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30" name="Google Shape;11330;p109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31" name="Google Shape;11331;p109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32" name="Google Shape;11332;p109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33" name="Google Shape;11333;p109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34" name="Google Shape;11334;p109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35" name="Google Shape;11335;p109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336" name="Google Shape;11336;p109"/>
                <p:cNvCxnSpPr>
                  <a:endCxn id="11331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337" name="Google Shape;11337;p109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338" name="Google Shape;11338;p109"/>
              <p:cNvGrpSpPr/>
              <p:nvPr/>
            </p:nvGrpSpPr>
            <p:grpSpPr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39" name="Google Shape;11339;p109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40" name="Google Shape;11340;p109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41" name="Google Shape;11341;p109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42" name="Google Shape;11342;p109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43" name="Google Shape;11343;p109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44" name="Google Shape;11344;p109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45" name="Google Shape;11345;p109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346" name="Google Shape;11346;p109"/>
                <p:cNvCxnSpPr>
                  <a:endCxn id="11341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347" name="Google Shape;11347;p109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348" name="Google Shape;11348;p109"/>
              <p:cNvGrpSpPr/>
              <p:nvPr/>
            </p:nvGrpSpPr>
            <p:grpSpPr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49" name="Google Shape;11349;p109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50" name="Google Shape;11350;p109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51" name="Google Shape;11351;p109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52" name="Google Shape;11352;p109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53" name="Google Shape;11353;p109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54" name="Google Shape;11354;p109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55" name="Google Shape;11355;p109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356" name="Google Shape;11356;p109"/>
                <p:cNvCxnSpPr>
                  <a:endCxn id="11351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357" name="Google Shape;11357;p109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358" name="Google Shape;11358;p109"/>
              <p:cNvGrpSpPr/>
              <p:nvPr/>
            </p:nvGrpSpPr>
            <p:grpSpPr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59" name="Google Shape;11359;p109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60" name="Google Shape;11360;p109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61" name="Google Shape;11361;p109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62" name="Google Shape;11362;p109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63" name="Google Shape;11363;p109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64" name="Google Shape;11364;p109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65" name="Google Shape;11365;p109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366" name="Google Shape;11366;p109"/>
                <p:cNvCxnSpPr>
                  <a:endCxn id="11361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367" name="Google Shape;11367;p109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11368" name="Google Shape;11368;p109"/>
              <p:cNvGrpSpPr/>
              <p:nvPr/>
            </p:nvGrpSpPr>
            <p:grpSpPr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69" name="Google Shape;11369;p109"/>
                <p:cNvSpPr/>
                <p:nvPr/>
              </p:nvSpPr>
              <p:spPr>
                <a:xfrm flipH="1" rot="10800000">
                  <a:off x="1874446" y="1694641"/>
                  <a:ext cx="1125202" cy="31952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70" name="Google Shape;11370;p109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71" name="Google Shape;11371;p109"/>
                <p:cNvSpPr/>
                <p:nvPr/>
              </p:nvSpPr>
              <p:spPr>
                <a:xfrm flipH="1" rot="10800000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72" name="Google Shape;11372;p109"/>
                <p:cNvSpPr/>
                <p:nvPr/>
              </p:nvSpPr>
              <p:spPr>
                <a:xfrm>
                  <a:off x="2159708" y="1673340"/>
                  <a:ext cx="548339" cy="160943"/>
                </a:xfrm>
                <a:custGeom>
                  <a:rect b="b" l="l" r="r" t="t"/>
                  <a:pathLst>
                    <a:path extrusionOk="0" h="1321259" w="307606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73" name="Google Shape;11373;p109"/>
                <p:cNvSpPr/>
                <p:nvPr/>
              </p:nvSpPr>
              <p:spPr>
                <a:xfrm>
                  <a:off x="2102655" y="1633103"/>
                  <a:ext cx="662444" cy="111241"/>
                </a:xfrm>
                <a:custGeom>
                  <a:rect b="b" l="l" r="r" t="t"/>
                  <a:pathLst>
                    <a:path extrusionOk="0" h="932950" w="3723451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74" name="Google Shape;11374;p109"/>
                <p:cNvSpPr/>
                <p:nvPr/>
              </p:nvSpPr>
              <p:spPr>
                <a:xfrm>
                  <a:off x="2536889" y="1727776"/>
                  <a:ext cx="244057" cy="97040"/>
                </a:xfrm>
                <a:custGeom>
                  <a:rect b="b" l="l" r="r" t="t"/>
                  <a:pathLst>
                    <a:path extrusionOk="0" h="809868" w="1366596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375" name="Google Shape;11375;p109"/>
                <p:cNvSpPr/>
                <p:nvPr/>
              </p:nvSpPr>
              <p:spPr>
                <a:xfrm>
                  <a:off x="2089977" y="1730144"/>
                  <a:ext cx="240888" cy="97039"/>
                </a:xfrm>
                <a:custGeom>
                  <a:rect b="b" l="l" r="r" t="t"/>
                  <a:pathLst>
                    <a:path extrusionOk="0" h="791462" w="1348191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1376" name="Google Shape;11376;p109"/>
                <p:cNvCxnSpPr>
                  <a:endCxn id="11371" idx="2"/>
                </p:cNvCxnSpPr>
                <p:nvPr/>
              </p:nvCxnSpPr>
              <p:spPr>
                <a:xfrm rot="10800000">
                  <a:off x="1871277" y="1736060"/>
                  <a:ext cx="3300" cy="12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377" name="Google Shape;11377;p109"/>
                <p:cNvCxnSpPr/>
                <p:nvPr/>
              </p:nvCxnSpPr>
              <p:spPr>
                <a:xfrm rot="10800000">
                  <a:off x="2996477" y="1734877"/>
                  <a:ext cx="3171" cy="1230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5" rotWithShape="0" algn="tl" dir="5400000" dist="19939">
                    <a:srgbClr val="00000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1378" name="Google Shape;11378;p109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1379" name="Google Shape;11379;p109"/>
              <p:cNvSpPr/>
              <p:nvPr/>
            </p:nvSpPr>
            <p:spPr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D0D0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380" name="Google Shape;11380;p109"/>
              <p:cNvSpPr/>
              <p:nvPr/>
            </p:nvSpPr>
            <p:spPr>
              <a:xfrm>
                <a:off x="5218221" y="2877416"/>
                <a:ext cx="213773" cy="1028160"/>
              </a:xfrm>
              <a:custGeom>
                <a:rect b="b" l="l" r="r" t="t"/>
                <a:pathLst>
                  <a:path extrusionOk="0" h="1027869" w="215301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0D0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1381" name="Google Shape;11381;p109"/>
              <p:cNvGrpSpPr/>
              <p:nvPr/>
            </p:nvGrpSpPr>
            <p:grpSpPr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1382" name="Google Shape;11382;p109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3" name="Google Shape;11383;p109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4" name="Google Shape;11384;p109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5" name="Google Shape;11385;p109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6" name="Google Shape;11386;p109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387" name="Google Shape;11387;p109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1388" name="Google Shape;11388;p109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89" name="Google Shape;11389;p109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390" name="Google Shape;11390;p10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391" name="Google Shape;11391;p109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1392" name="Google Shape;11392;p109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93" name="Google Shape;11393;p109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394" name="Google Shape;11394;p109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5" name="Google Shape;11395;p109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396" name="Google Shape;11396;p109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1397" name="Google Shape;11397;p109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98" name="Google Shape;11398;p109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399" name="Google Shape;11399;p109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400" name="Google Shape;11400;p109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1401" name="Google Shape;11401;p109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402" name="Google Shape;11402;p109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403" name="Google Shape;11403;p109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4" name="Google Shape;11404;p109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5" name="Google Shape;11405;p109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6" name="Google Shape;11406;p109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7" name="Google Shape;11407;p109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8" name="Google Shape;11408;p109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9" name="Google Shape;11409;p109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0" name="Google Shape;11410;p10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1" name="Google Shape;11411;p109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2" name="Google Shape;11412;p109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3" name="Google Shape;11413;p109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14" name="Google Shape;11414;p109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SDN Controller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(network operating system)</a:t>
                </a:r>
                <a:endParaRPr/>
              </a:p>
            </p:txBody>
          </p:sp>
        </p:grpSp>
        <p:sp>
          <p:nvSpPr>
            <p:cNvPr id="11415" name="Google Shape;11415;p109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11416" name="Google Shape;11416;p109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1417" name="Google Shape;11417;p109"/>
              <p:cNvSpPr/>
              <p:nvPr/>
            </p:nvSpPr>
            <p:spPr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E1EFD8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418" name="Google Shape;11418;p109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</a:t>
                </a:r>
                <a:endParaRPr/>
              </a:p>
            </p:txBody>
          </p:sp>
        </p:grpSp>
        <p:grpSp>
          <p:nvGrpSpPr>
            <p:cNvPr id="11419" name="Google Shape;11419;p109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1420" name="Google Shape;11420;p109"/>
              <p:cNvSpPr/>
              <p:nvPr/>
            </p:nvSpPr>
            <p:spPr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E1EFD8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421" name="Google Shape;11421;p109"/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access 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</a:t>
                </a:r>
                <a:endParaRPr/>
              </a:p>
            </p:txBody>
          </p:sp>
        </p:grpSp>
        <p:grpSp>
          <p:nvGrpSpPr>
            <p:cNvPr id="11422" name="Google Shape;11422;p109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1423" name="Google Shape;11423;p109"/>
              <p:cNvSpPr/>
              <p:nvPr/>
            </p:nvSpPr>
            <p:spPr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E1EFD8">
                  <a:alpha val="69803"/>
                </a:srgbClr>
              </a:solidFill>
              <a:ln cap="flat" cmpd="sng" w="9525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424" name="Google Shape;11424;p109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load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</a:t>
                </a:r>
                <a:endParaRPr/>
              </a:p>
            </p:txBody>
          </p:sp>
        </p:grpSp>
        <p:cxnSp>
          <p:nvCxnSpPr>
            <p:cNvPr id="11425" name="Google Shape;11425;p109"/>
            <p:cNvCxnSpPr/>
            <p:nvPr/>
          </p:nvCxnSpPr>
          <p:spPr>
            <a:xfrm rot="10800000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26" name="Google Shape;11426;p109"/>
            <p:cNvCxnSpPr/>
            <p:nvPr/>
          </p:nvCxnSpPr>
          <p:spPr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27" name="Google Shape;11427;p109"/>
            <p:cNvCxnSpPr/>
            <p:nvPr/>
          </p:nvCxnSpPr>
          <p:spPr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28" name="Google Shape;11428;p109"/>
            <p:cNvCxnSpPr/>
            <p:nvPr/>
          </p:nvCxnSpPr>
          <p:spPr>
            <a:xfrm rot="10800000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429" name="Google Shape;11429;p109"/>
            <p:cNvSpPr txBox="1"/>
            <p:nvPr/>
          </p:nvSpPr>
          <p:spPr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southbound API</a:t>
              </a:r>
              <a:endParaRPr/>
            </a:p>
          </p:txBody>
        </p:sp>
        <p:sp>
          <p:nvSpPr>
            <p:cNvPr id="11430" name="Google Shape;11430;p109"/>
            <p:cNvSpPr txBox="1"/>
            <p:nvPr/>
          </p:nvSpPr>
          <p:spPr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northbound API</a:t>
              </a:r>
              <a:endParaRPr/>
            </a:p>
          </p:txBody>
        </p:sp>
        <p:sp>
          <p:nvSpPr>
            <p:cNvPr id="11431" name="Google Shape;11431;p109"/>
            <p:cNvSpPr txBox="1"/>
            <p:nvPr/>
          </p:nvSpPr>
          <p:spPr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SDN-controlled switches</a:t>
              </a:r>
              <a:endParaRPr/>
            </a:p>
          </p:txBody>
        </p:sp>
        <p:sp>
          <p:nvSpPr>
            <p:cNvPr id="11432" name="Google Shape;11432;p109"/>
            <p:cNvSpPr txBox="1"/>
            <p:nvPr/>
          </p:nvSpPr>
          <p:spPr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network-control applications</a:t>
              </a:r>
              <a:endParaRPr/>
            </a:p>
          </p:txBody>
        </p:sp>
      </p:grpSp>
      <p:sp>
        <p:nvSpPr>
          <p:cNvPr id="11433" name="Google Shape;11433;p109"/>
          <p:cNvSpPr/>
          <p:nvPr/>
        </p:nvSpPr>
        <p:spPr>
          <a:xfrm>
            <a:off x="6727429" y="3557392"/>
            <a:ext cx="4134334" cy="1167008"/>
          </a:xfrm>
          <a:prstGeom prst="rect">
            <a:avLst/>
          </a:prstGeom>
          <a:solidFill>
            <a:srgbClr val="FFFFFF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34" name="Google Shape;11434;p109"/>
          <p:cNvSpPr/>
          <p:nvPr/>
        </p:nvSpPr>
        <p:spPr>
          <a:xfrm>
            <a:off x="6929934" y="5060985"/>
            <a:ext cx="3767293" cy="1527705"/>
          </a:xfrm>
          <a:prstGeom prst="rect">
            <a:avLst/>
          </a:prstGeom>
          <a:solidFill>
            <a:srgbClr val="FFFFFF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8" name="Shape 1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9" name="Google Shape;11439;p110"/>
          <p:cNvSpPr txBox="1"/>
          <p:nvPr>
            <p:ph type="title"/>
          </p:nvPr>
        </p:nvSpPr>
        <p:spPr>
          <a:xfrm>
            <a:off x="838200" y="36413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Components of SDN controller</a:t>
            </a:r>
            <a:endParaRPr/>
          </a:p>
        </p:txBody>
      </p:sp>
      <p:sp>
        <p:nvSpPr>
          <p:cNvPr id="11440" name="Google Shape;11440;p11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41" name="Google Shape;11441;p110"/>
          <p:cNvSpPr/>
          <p:nvPr/>
        </p:nvSpPr>
        <p:spPr>
          <a:xfrm>
            <a:off x="4808857" y="2082088"/>
            <a:ext cx="5228030" cy="3568673"/>
          </a:xfrm>
          <a:prstGeom prst="rect">
            <a:avLst/>
          </a:prstGeom>
          <a:solidFill>
            <a:srgbClr val="D0D0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442" name="Google Shape;11442;p110"/>
          <p:cNvCxnSpPr>
            <a:endCxn id="11443" idx="4"/>
          </p:cNvCxnSpPr>
          <p:nvPr/>
        </p:nvCxnSpPr>
        <p:spPr>
          <a:xfrm rot="10800000">
            <a:off x="8244907" y="1910774"/>
            <a:ext cx="600" cy="407700"/>
          </a:xfrm>
          <a:prstGeom prst="straightConnector1">
            <a:avLst/>
          </a:prstGeom>
          <a:solidFill>
            <a:srgbClr val="00CC99"/>
          </a:solidFill>
          <a:ln cap="flat" cmpd="sng" w="9525">
            <a:solidFill>
              <a:srgbClr val="6060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44" name="Google Shape;11444;p110"/>
          <p:cNvSpPr/>
          <p:nvPr/>
        </p:nvSpPr>
        <p:spPr>
          <a:xfrm>
            <a:off x="4947365" y="3165861"/>
            <a:ext cx="4945030" cy="1553784"/>
          </a:xfrm>
          <a:prstGeom prst="roundRect">
            <a:avLst>
              <a:gd fmla="val 16667" name="adj"/>
            </a:avLst>
          </a:prstGeom>
          <a:solidFill>
            <a:srgbClr val="60C8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5" name="Google Shape;11445;p110"/>
          <p:cNvSpPr/>
          <p:nvPr/>
        </p:nvSpPr>
        <p:spPr>
          <a:xfrm>
            <a:off x="4947365" y="4779178"/>
            <a:ext cx="4959028" cy="737977"/>
          </a:xfrm>
          <a:prstGeom prst="roundRect">
            <a:avLst>
              <a:gd fmla="val 16667" name="adj"/>
            </a:avLst>
          </a:prstGeom>
          <a:solidFill>
            <a:srgbClr val="60C8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46" name="Google Shape;11446;p110"/>
          <p:cNvCxnSpPr/>
          <p:nvPr/>
        </p:nvCxnSpPr>
        <p:spPr>
          <a:xfrm>
            <a:off x="5032372" y="5687428"/>
            <a:ext cx="4860022" cy="0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47" name="Google Shape;11447;p110"/>
          <p:cNvSpPr txBox="1"/>
          <p:nvPr/>
        </p:nvSpPr>
        <p:spPr>
          <a:xfrm>
            <a:off x="4964055" y="3773215"/>
            <a:ext cx="5089063" cy="325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Network-wide distributed, robust  state management</a:t>
            </a:r>
            <a:endParaRPr/>
          </a:p>
        </p:txBody>
      </p:sp>
      <p:sp>
        <p:nvSpPr>
          <p:cNvPr id="11448" name="Google Shape;11448;p110"/>
          <p:cNvSpPr txBox="1"/>
          <p:nvPr/>
        </p:nvSpPr>
        <p:spPr>
          <a:xfrm>
            <a:off x="5352533" y="5171961"/>
            <a:ext cx="4033912" cy="325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to/from controlled devices</a:t>
            </a:r>
            <a:endParaRPr/>
          </a:p>
        </p:txBody>
      </p:sp>
      <p:grpSp>
        <p:nvGrpSpPr>
          <p:cNvPr id="11449" name="Google Shape;11449;p110"/>
          <p:cNvGrpSpPr/>
          <p:nvPr/>
        </p:nvGrpSpPr>
        <p:grpSpPr>
          <a:xfrm>
            <a:off x="5266463" y="4140643"/>
            <a:ext cx="1244650" cy="459826"/>
            <a:chOff x="3128876" y="457817"/>
            <a:chExt cx="1432326" cy="459826"/>
          </a:xfrm>
        </p:grpSpPr>
        <p:sp>
          <p:nvSpPr>
            <p:cNvPr id="11450" name="Google Shape;11450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1" name="Google Shape;11451;p110"/>
            <p:cNvSpPr txBox="1"/>
            <p:nvPr/>
          </p:nvSpPr>
          <p:spPr>
            <a:xfrm>
              <a:off x="3198388" y="541671"/>
              <a:ext cx="1302385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Link-state info</a:t>
              </a:r>
              <a:endParaRPr/>
            </a:p>
          </p:txBody>
        </p:sp>
      </p:grpSp>
      <p:grpSp>
        <p:nvGrpSpPr>
          <p:cNvPr id="11452" name="Google Shape;11452;p110"/>
          <p:cNvGrpSpPr/>
          <p:nvPr/>
        </p:nvGrpSpPr>
        <p:grpSpPr>
          <a:xfrm>
            <a:off x="8350067" y="4140643"/>
            <a:ext cx="1022824" cy="459826"/>
            <a:chOff x="3086839" y="457817"/>
            <a:chExt cx="1525489" cy="459826"/>
          </a:xfrm>
        </p:grpSpPr>
        <p:sp>
          <p:nvSpPr>
            <p:cNvPr id="11453" name="Google Shape;11453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4" name="Google Shape;11454;p110"/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switch info</a:t>
              </a:r>
              <a:endParaRPr/>
            </a:p>
          </p:txBody>
        </p:sp>
      </p:grpSp>
      <p:grpSp>
        <p:nvGrpSpPr>
          <p:cNvPr id="11455" name="Google Shape;11455;p110"/>
          <p:cNvGrpSpPr/>
          <p:nvPr/>
        </p:nvGrpSpPr>
        <p:grpSpPr>
          <a:xfrm>
            <a:off x="6658595" y="4140643"/>
            <a:ext cx="960359" cy="459826"/>
            <a:chOff x="3128876" y="457817"/>
            <a:chExt cx="1432326" cy="459826"/>
          </a:xfrm>
        </p:grpSpPr>
        <p:sp>
          <p:nvSpPr>
            <p:cNvPr id="11456" name="Google Shape;11456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7" name="Google Shape;11457;p110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host info</a:t>
              </a:r>
              <a:endParaRPr/>
            </a:p>
          </p:txBody>
        </p:sp>
      </p:grpSp>
      <p:grpSp>
        <p:nvGrpSpPr>
          <p:cNvPr id="11458" name="Google Shape;11458;p110"/>
          <p:cNvGrpSpPr/>
          <p:nvPr/>
        </p:nvGrpSpPr>
        <p:grpSpPr>
          <a:xfrm>
            <a:off x="6114701" y="3277496"/>
            <a:ext cx="889706" cy="459826"/>
            <a:chOff x="3128876" y="457817"/>
            <a:chExt cx="1432326" cy="459826"/>
          </a:xfrm>
        </p:grpSpPr>
        <p:sp>
          <p:nvSpPr>
            <p:cNvPr id="11459" name="Google Shape;11459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0" name="Google Shape;11460;p110"/>
            <p:cNvSpPr txBox="1"/>
            <p:nvPr/>
          </p:nvSpPr>
          <p:spPr>
            <a:xfrm>
              <a:off x="3198565" y="541671"/>
              <a:ext cx="1302042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/>
            </a:p>
          </p:txBody>
        </p:sp>
      </p:grpSp>
      <p:grpSp>
        <p:nvGrpSpPr>
          <p:cNvPr id="11461" name="Google Shape;11461;p110"/>
          <p:cNvGrpSpPr/>
          <p:nvPr/>
        </p:nvGrpSpPr>
        <p:grpSpPr>
          <a:xfrm>
            <a:off x="7912675" y="3289355"/>
            <a:ext cx="1032905" cy="459826"/>
            <a:chOff x="3079326" y="457817"/>
            <a:chExt cx="1540525" cy="459826"/>
          </a:xfrm>
        </p:grpSpPr>
        <p:sp>
          <p:nvSpPr>
            <p:cNvPr id="11462" name="Google Shape;11462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3" name="Google Shape;11463;p110"/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flow tables</a:t>
              </a:r>
              <a:endParaRPr/>
            </a:p>
          </p:txBody>
        </p:sp>
      </p:grpSp>
      <p:sp>
        <p:nvSpPr>
          <p:cNvPr id="11464" name="Google Shape;11464;p110"/>
          <p:cNvSpPr txBox="1"/>
          <p:nvPr/>
        </p:nvSpPr>
        <p:spPr>
          <a:xfrm>
            <a:off x="7135050" y="3073206"/>
            <a:ext cx="57023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…  </a:t>
            </a:r>
            <a:endParaRPr/>
          </a:p>
        </p:txBody>
      </p:sp>
      <p:sp>
        <p:nvSpPr>
          <p:cNvPr id="11465" name="Google Shape;11465;p110"/>
          <p:cNvSpPr txBox="1"/>
          <p:nvPr/>
        </p:nvSpPr>
        <p:spPr>
          <a:xfrm>
            <a:off x="7681571" y="3979419"/>
            <a:ext cx="59503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…  </a:t>
            </a:r>
            <a:endParaRPr/>
          </a:p>
        </p:txBody>
      </p:sp>
      <p:grpSp>
        <p:nvGrpSpPr>
          <p:cNvPr id="11466" name="Google Shape;11466;p110"/>
          <p:cNvGrpSpPr/>
          <p:nvPr/>
        </p:nvGrpSpPr>
        <p:grpSpPr>
          <a:xfrm>
            <a:off x="5868362" y="4871857"/>
            <a:ext cx="1257452" cy="286824"/>
            <a:chOff x="3128876" y="457775"/>
            <a:chExt cx="1432326" cy="459868"/>
          </a:xfrm>
        </p:grpSpPr>
        <p:sp>
          <p:nvSpPr>
            <p:cNvPr id="11467" name="Google Shape;11467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8" name="Google Shape;11468;p110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OpenFlow</a:t>
              </a:r>
              <a:endParaRPr/>
            </a:p>
          </p:txBody>
        </p:sp>
      </p:grpSp>
      <p:grpSp>
        <p:nvGrpSpPr>
          <p:cNvPr id="11469" name="Google Shape;11469;p110"/>
          <p:cNvGrpSpPr/>
          <p:nvPr/>
        </p:nvGrpSpPr>
        <p:grpSpPr>
          <a:xfrm>
            <a:off x="7737594" y="4876640"/>
            <a:ext cx="1244650" cy="307410"/>
            <a:chOff x="3128876" y="457817"/>
            <a:chExt cx="1432326" cy="459826"/>
          </a:xfrm>
        </p:grpSpPr>
        <p:sp>
          <p:nvSpPr>
            <p:cNvPr id="11470" name="Google Shape;11470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1" name="Google Shape;11471;p110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SNMP</a:t>
              </a:r>
              <a:endParaRPr/>
            </a:p>
          </p:txBody>
        </p:sp>
      </p:grpSp>
      <p:sp>
        <p:nvSpPr>
          <p:cNvPr id="11472" name="Google Shape;11472;p110"/>
          <p:cNvSpPr txBox="1"/>
          <p:nvPr/>
        </p:nvSpPr>
        <p:spPr>
          <a:xfrm>
            <a:off x="7120351" y="4585147"/>
            <a:ext cx="59503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…  </a:t>
            </a:r>
            <a:endParaRPr/>
          </a:p>
        </p:txBody>
      </p:sp>
      <p:cxnSp>
        <p:nvCxnSpPr>
          <p:cNvPr id="11473" name="Google Shape;11473;p110"/>
          <p:cNvCxnSpPr>
            <a:endCxn id="11474" idx="4"/>
          </p:cNvCxnSpPr>
          <p:nvPr/>
        </p:nvCxnSpPr>
        <p:spPr>
          <a:xfrm flipH="1" rot="10800000">
            <a:off x="5836518" y="1866354"/>
            <a:ext cx="4800" cy="388200"/>
          </a:xfrm>
          <a:prstGeom prst="straightConnector1">
            <a:avLst/>
          </a:prstGeom>
          <a:solidFill>
            <a:srgbClr val="00CC99"/>
          </a:solidFill>
          <a:ln cap="flat" cmpd="sng" w="9525">
            <a:solidFill>
              <a:srgbClr val="60606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75" name="Google Shape;11475;p110"/>
          <p:cNvCxnSpPr>
            <a:endCxn id="11476" idx="2"/>
          </p:cNvCxnSpPr>
          <p:nvPr/>
        </p:nvCxnSpPr>
        <p:spPr>
          <a:xfrm rot="10800000">
            <a:off x="7065791" y="1876324"/>
            <a:ext cx="5700" cy="302400"/>
          </a:xfrm>
          <a:prstGeom prst="straightConnector1">
            <a:avLst/>
          </a:prstGeom>
          <a:solidFill>
            <a:srgbClr val="00CC99"/>
          </a:solidFill>
          <a:ln cap="flat" cmpd="sng" w="9525">
            <a:solidFill>
              <a:srgbClr val="60606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77" name="Google Shape;11477;p110"/>
          <p:cNvCxnSpPr/>
          <p:nvPr/>
        </p:nvCxnSpPr>
        <p:spPr>
          <a:xfrm>
            <a:off x="5074063" y="2342893"/>
            <a:ext cx="4818331" cy="0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78" name="Google Shape;11478;p110"/>
          <p:cNvSpPr/>
          <p:nvPr/>
        </p:nvSpPr>
        <p:spPr>
          <a:xfrm>
            <a:off x="4947365" y="2182258"/>
            <a:ext cx="4951677" cy="932987"/>
          </a:xfrm>
          <a:prstGeom prst="roundRect">
            <a:avLst>
              <a:gd fmla="val 16667" name="adj"/>
            </a:avLst>
          </a:prstGeom>
          <a:solidFill>
            <a:srgbClr val="60C8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79" name="Google Shape;11479;p110"/>
          <p:cNvGrpSpPr/>
          <p:nvPr/>
        </p:nvGrpSpPr>
        <p:grpSpPr>
          <a:xfrm>
            <a:off x="5436759" y="2550631"/>
            <a:ext cx="1033900" cy="504412"/>
            <a:chOff x="3103238" y="432317"/>
            <a:chExt cx="1461287" cy="504412"/>
          </a:xfrm>
        </p:grpSpPr>
        <p:sp>
          <p:nvSpPr>
            <p:cNvPr id="11480" name="Google Shape;11480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1" name="Google Shape;11481;p110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 graph</a:t>
              </a:r>
              <a:endParaRPr/>
            </a:p>
          </p:txBody>
        </p:sp>
      </p:grpSp>
      <p:grpSp>
        <p:nvGrpSpPr>
          <p:cNvPr id="11482" name="Google Shape;11482;p110"/>
          <p:cNvGrpSpPr/>
          <p:nvPr/>
        </p:nvGrpSpPr>
        <p:grpSpPr>
          <a:xfrm>
            <a:off x="8404313" y="2596585"/>
            <a:ext cx="1033900" cy="459826"/>
            <a:chOff x="3103238" y="457817"/>
            <a:chExt cx="1461287" cy="459826"/>
          </a:xfrm>
        </p:grpSpPr>
        <p:sp>
          <p:nvSpPr>
            <p:cNvPr id="11483" name="Google Shape;11483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4" name="Google Shape;11484;p110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intent</a:t>
              </a:r>
              <a:endParaRPr/>
            </a:p>
          </p:txBody>
        </p:sp>
      </p:grpSp>
      <p:grpSp>
        <p:nvGrpSpPr>
          <p:cNvPr id="11485" name="Google Shape;11485;p110"/>
          <p:cNvGrpSpPr/>
          <p:nvPr/>
        </p:nvGrpSpPr>
        <p:grpSpPr>
          <a:xfrm>
            <a:off x="6628386" y="2549087"/>
            <a:ext cx="1033900" cy="504412"/>
            <a:chOff x="3103238" y="432317"/>
            <a:chExt cx="1461287" cy="504412"/>
          </a:xfrm>
        </p:grpSpPr>
        <p:sp>
          <p:nvSpPr>
            <p:cNvPr id="11486" name="Google Shape;11486;p1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>
                <a:gd fmla="val 16667" name="adj"/>
              </a:avLst>
            </a:prstGeom>
            <a:solidFill>
              <a:srgbClr val="47FFD0"/>
            </a:solidFill>
            <a:ln cap="flat" cmpd="sng" w="12700">
              <a:solidFill>
                <a:srgbClr val="C1FE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9972">
                  <a:alpha val="9882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7" name="Google Shape;11487;p110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RESTful</a:t>
              </a:r>
              <a:endParaRPr/>
            </a:p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</a:t>
              </a:r>
              <a:endParaRPr/>
            </a:p>
          </p:txBody>
        </p:sp>
      </p:grpSp>
      <p:sp>
        <p:nvSpPr>
          <p:cNvPr id="11488" name="Google Shape;11488;p110"/>
          <p:cNvSpPr txBox="1"/>
          <p:nvPr/>
        </p:nvSpPr>
        <p:spPr>
          <a:xfrm>
            <a:off x="7750348" y="2399633"/>
            <a:ext cx="627904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…  </a:t>
            </a:r>
            <a:endParaRPr/>
          </a:p>
        </p:txBody>
      </p:sp>
      <p:sp>
        <p:nvSpPr>
          <p:cNvPr id="11489" name="Google Shape;11489;p110"/>
          <p:cNvSpPr txBox="1"/>
          <p:nvPr/>
        </p:nvSpPr>
        <p:spPr>
          <a:xfrm>
            <a:off x="5178244" y="2216488"/>
            <a:ext cx="4914815" cy="325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Interface, abstractions for network control apps</a:t>
            </a:r>
            <a:endParaRPr/>
          </a:p>
        </p:txBody>
      </p:sp>
      <p:cxnSp>
        <p:nvCxnSpPr>
          <p:cNvPr id="11490" name="Google Shape;11490;p110"/>
          <p:cNvCxnSpPr/>
          <p:nvPr/>
        </p:nvCxnSpPr>
        <p:spPr>
          <a:xfrm>
            <a:off x="5028809" y="2010842"/>
            <a:ext cx="4753400" cy="19546"/>
          </a:xfrm>
          <a:prstGeom prst="straightConnector1">
            <a:avLst/>
          </a:prstGeom>
          <a:solidFill>
            <a:srgbClr val="00CC99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91" name="Google Shape;11491;p110"/>
          <p:cNvSpPr txBox="1"/>
          <p:nvPr/>
        </p:nvSpPr>
        <p:spPr>
          <a:xfrm>
            <a:off x="10299705" y="3308646"/>
            <a:ext cx="17879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grpSp>
        <p:nvGrpSpPr>
          <p:cNvPr id="11492" name="Google Shape;11492;p110"/>
          <p:cNvGrpSpPr/>
          <p:nvPr/>
        </p:nvGrpSpPr>
        <p:grpSpPr>
          <a:xfrm>
            <a:off x="5939083" y="5780474"/>
            <a:ext cx="2979208" cy="973667"/>
            <a:chOff x="2592388" y="5601756"/>
            <a:chExt cx="4027487" cy="939800"/>
          </a:xfrm>
        </p:grpSpPr>
        <p:sp>
          <p:nvSpPr>
            <p:cNvPr id="11493" name="Google Shape;11493;p110"/>
            <p:cNvSpPr/>
            <p:nvPr/>
          </p:nvSpPr>
          <p:spPr>
            <a:xfrm>
              <a:off x="2592388" y="5601756"/>
              <a:ext cx="4027487" cy="939800"/>
            </a:xfrm>
            <a:custGeom>
              <a:rect b="b" l="l" r="r" t="t"/>
              <a:pathLst>
                <a:path extrusionOk="0" h="10125" w="10001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94" name="Google Shape;11494;p110"/>
            <p:cNvCxnSpPr/>
            <p:nvPr/>
          </p:nvCxnSpPr>
          <p:spPr>
            <a:xfrm flipH="1" rot="10800000">
              <a:off x="3262941" y="5752569"/>
              <a:ext cx="1316038" cy="13176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95" name="Google Shape;11495;p110"/>
            <p:cNvCxnSpPr/>
            <p:nvPr/>
          </p:nvCxnSpPr>
          <p:spPr>
            <a:xfrm>
              <a:off x="3151816" y="5939894"/>
              <a:ext cx="2259013" cy="2984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96" name="Google Shape;11496;p110"/>
            <p:cNvCxnSpPr/>
            <p:nvPr/>
          </p:nvCxnSpPr>
          <p:spPr>
            <a:xfrm>
              <a:off x="3164516" y="6044669"/>
              <a:ext cx="714375" cy="27622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97" name="Google Shape;11497;p110"/>
            <p:cNvCxnSpPr/>
            <p:nvPr/>
          </p:nvCxnSpPr>
          <p:spPr>
            <a:xfrm flipH="1" rot="10800000">
              <a:off x="4182104" y="6238344"/>
              <a:ext cx="1247775" cy="825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98" name="Google Shape;11498;p110"/>
            <p:cNvCxnSpPr/>
            <p:nvPr/>
          </p:nvCxnSpPr>
          <p:spPr>
            <a:xfrm>
              <a:off x="4842504" y="5785906"/>
              <a:ext cx="1057275" cy="12382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99" name="Google Shape;11499;p110"/>
            <p:cNvCxnSpPr/>
            <p:nvPr/>
          </p:nvCxnSpPr>
          <p:spPr>
            <a:xfrm flipH="1" rot="10800000">
              <a:off x="4126541" y="5939894"/>
              <a:ext cx="1790700" cy="2984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00" name="Google Shape;11500;p110"/>
            <p:cNvCxnSpPr/>
            <p:nvPr/>
          </p:nvCxnSpPr>
          <p:spPr>
            <a:xfrm flipH="1" rot="10800000">
              <a:off x="5453691" y="5968469"/>
              <a:ext cx="588963" cy="26987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01" name="Google Shape;11501;p110"/>
            <p:cNvCxnSpPr/>
            <p:nvPr/>
          </p:nvCxnSpPr>
          <p:spPr>
            <a:xfrm>
              <a:off x="4596441" y="5752569"/>
              <a:ext cx="814388" cy="40163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502" name="Google Shape;11502;p110"/>
            <p:cNvGrpSpPr/>
            <p:nvPr/>
          </p:nvGrpSpPr>
          <p:grpSpPr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503" name="Google Shape;11503;p110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04" name="Google Shape;11504;p110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05" name="Google Shape;11505;p110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06" name="Google Shape;11506;p110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07" name="Google Shape;11507;p110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08" name="Google Shape;11508;p110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09" name="Google Shape;11509;p110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1510" name="Google Shape;11510;p110"/>
              <p:cNvCxnSpPr>
                <a:endCxn id="11505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511" name="Google Shape;11511;p110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1512" name="Google Shape;11512;p110"/>
            <p:cNvGrpSpPr/>
            <p:nvPr/>
          </p:nvGrpSpPr>
          <p:grpSpPr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513" name="Google Shape;11513;p110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14" name="Google Shape;11514;p110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15" name="Google Shape;11515;p110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16" name="Google Shape;11516;p110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17" name="Google Shape;11517;p110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18" name="Google Shape;11518;p110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19" name="Google Shape;11519;p110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1520" name="Google Shape;11520;p110"/>
              <p:cNvCxnSpPr>
                <a:endCxn id="11515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521" name="Google Shape;11521;p110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1522" name="Google Shape;11522;p110"/>
            <p:cNvGrpSpPr/>
            <p:nvPr/>
          </p:nvGrpSpPr>
          <p:grpSpPr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1523" name="Google Shape;11523;p110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24" name="Google Shape;11524;p110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25" name="Google Shape;11525;p110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26" name="Google Shape;11526;p110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27" name="Google Shape;11527;p110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28" name="Google Shape;11528;p110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29" name="Google Shape;11529;p110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1530" name="Google Shape;11530;p110"/>
              <p:cNvCxnSpPr>
                <a:endCxn id="11525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531" name="Google Shape;11531;p110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1532" name="Google Shape;11532;p110"/>
            <p:cNvGrpSpPr/>
            <p:nvPr/>
          </p:nvGrpSpPr>
          <p:grpSpPr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11533" name="Google Shape;11533;p110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34" name="Google Shape;11534;p110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35" name="Google Shape;11535;p110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36" name="Google Shape;11536;p110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37" name="Google Shape;11537;p110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38" name="Google Shape;11538;p110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39" name="Google Shape;11539;p110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1540" name="Google Shape;11540;p110"/>
              <p:cNvCxnSpPr>
                <a:endCxn id="11535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541" name="Google Shape;11541;p110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1542" name="Google Shape;11542;p110"/>
            <p:cNvGrpSpPr/>
            <p:nvPr/>
          </p:nvGrpSpPr>
          <p:grpSpPr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11543" name="Google Shape;11543;p110"/>
              <p:cNvSpPr/>
              <p:nvPr/>
            </p:nvSpPr>
            <p:spPr>
              <a:xfrm flipH="1" rot="10800000">
                <a:off x="1874446" y="1694641"/>
                <a:ext cx="1125202" cy="319520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44" name="Google Shape;11544;p110"/>
              <p:cNvSpPr/>
              <p:nvPr/>
            </p:nvSpPr>
            <p:spPr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45" name="Google Shape;11545;p110"/>
              <p:cNvSpPr/>
              <p:nvPr/>
            </p:nvSpPr>
            <p:spPr>
              <a:xfrm flipH="1" rot="10800000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46" name="Google Shape;11546;p110"/>
              <p:cNvSpPr/>
              <p:nvPr/>
            </p:nvSpPr>
            <p:spPr>
              <a:xfrm>
                <a:off x="2159708" y="1673340"/>
                <a:ext cx="548339" cy="160943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47" name="Google Shape;11547;p110"/>
              <p:cNvSpPr/>
              <p:nvPr/>
            </p:nvSpPr>
            <p:spPr>
              <a:xfrm>
                <a:off x="2102655" y="1633103"/>
                <a:ext cx="662444" cy="111241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48" name="Google Shape;11548;p110"/>
              <p:cNvSpPr/>
              <p:nvPr/>
            </p:nvSpPr>
            <p:spPr>
              <a:xfrm>
                <a:off x="2536889" y="1727776"/>
                <a:ext cx="244057" cy="9704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49" name="Google Shape;11549;p110"/>
              <p:cNvSpPr/>
              <p:nvPr/>
            </p:nvSpPr>
            <p:spPr>
              <a:xfrm>
                <a:off x="2089977" y="1730144"/>
                <a:ext cx="240888" cy="97039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1550" name="Google Shape;11550;p110"/>
              <p:cNvCxnSpPr>
                <a:endCxn id="11545" idx="2"/>
              </p:cNvCxnSpPr>
              <p:nvPr/>
            </p:nvCxnSpPr>
            <p:spPr>
              <a:xfrm rot="10800000">
                <a:off x="1871277" y="1736060"/>
                <a:ext cx="33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551" name="Google Shape;11551;p110"/>
              <p:cNvCxnSpPr/>
              <p:nvPr/>
            </p:nvCxnSpPr>
            <p:spPr>
              <a:xfrm rot="10800000">
                <a:off x="2996477" y="1734877"/>
                <a:ext cx="3171" cy="123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5" rotWithShape="0" algn="tl" dir="5400000" dist="19939">
                  <a:srgbClr val="000000">
                    <a:alpha val="37647"/>
                  </a:srgbClr>
                </a:outerShdw>
              </a:effectLst>
            </p:spPr>
          </p:cxnSp>
        </p:grpSp>
      </p:grpSp>
      <p:sp>
        <p:nvSpPr>
          <p:cNvPr id="11552" name="Google Shape;11552;p110"/>
          <p:cNvSpPr/>
          <p:nvPr/>
        </p:nvSpPr>
        <p:spPr>
          <a:xfrm>
            <a:off x="5074486" y="5724971"/>
            <a:ext cx="5334198" cy="11330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3" name="Google Shape;11553;p110"/>
          <p:cNvGrpSpPr/>
          <p:nvPr/>
        </p:nvGrpSpPr>
        <p:grpSpPr>
          <a:xfrm>
            <a:off x="5329582" y="1276178"/>
            <a:ext cx="1023471" cy="590176"/>
            <a:chOff x="4721412" y="1277470"/>
            <a:chExt cx="1023471" cy="590176"/>
          </a:xfrm>
        </p:grpSpPr>
        <p:sp>
          <p:nvSpPr>
            <p:cNvPr id="11474" name="Google Shape;11474;p110"/>
            <p:cNvSpPr/>
            <p:nvPr/>
          </p:nvSpPr>
          <p:spPr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69803"/>
              </a:srgbClr>
            </a:solidFill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54" name="Google Shape;11554;p110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</a:t>
              </a:r>
              <a:endParaRPr/>
            </a:p>
          </p:txBody>
        </p:sp>
      </p:grpSp>
      <p:grpSp>
        <p:nvGrpSpPr>
          <p:cNvPr id="11555" name="Google Shape;11555;p110"/>
          <p:cNvGrpSpPr/>
          <p:nvPr/>
        </p:nvGrpSpPr>
        <p:grpSpPr>
          <a:xfrm>
            <a:off x="6543278" y="1301675"/>
            <a:ext cx="1023471" cy="590176"/>
            <a:chOff x="6106459" y="1967753"/>
            <a:chExt cx="1023471" cy="590176"/>
          </a:xfrm>
        </p:grpSpPr>
        <p:sp>
          <p:nvSpPr>
            <p:cNvPr id="11556" name="Google Shape;11556;p110"/>
            <p:cNvSpPr/>
            <p:nvPr/>
          </p:nvSpPr>
          <p:spPr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69803"/>
              </a:srgbClr>
            </a:solidFill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476" name="Google Shape;11476;p110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access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</p:txBody>
        </p:sp>
      </p:grpSp>
      <p:grpSp>
        <p:nvGrpSpPr>
          <p:cNvPr id="11557" name="Google Shape;11557;p110"/>
          <p:cNvGrpSpPr/>
          <p:nvPr/>
        </p:nvGrpSpPr>
        <p:grpSpPr>
          <a:xfrm>
            <a:off x="7733171" y="1320598"/>
            <a:ext cx="1023471" cy="590176"/>
            <a:chOff x="6938682" y="977153"/>
            <a:chExt cx="1023471" cy="590176"/>
          </a:xfrm>
        </p:grpSpPr>
        <p:sp>
          <p:nvSpPr>
            <p:cNvPr id="11443" name="Google Shape;11443;p110"/>
            <p:cNvSpPr/>
            <p:nvPr/>
          </p:nvSpPr>
          <p:spPr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69803"/>
              </a:srgbClr>
            </a:solidFill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58" name="Google Shape;11558;p110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balance</a:t>
              </a:r>
              <a:endParaRPr/>
            </a:p>
          </p:txBody>
        </p:sp>
      </p:grpSp>
      <p:sp>
        <p:nvSpPr>
          <p:cNvPr id="11559" name="Google Shape;11559;p110"/>
          <p:cNvSpPr/>
          <p:nvPr/>
        </p:nvSpPr>
        <p:spPr>
          <a:xfrm>
            <a:off x="4711309" y="1143000"/>
            <a:ext cx="4965002" cy="78359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0" name="Google Shape;11560;p110"/>
          <p:cNvSpPr/>
          <p:nvPr/>
        </p:nvSpPr>
        <p:spPr>
          <a:xfrm rot="10800000">
            <a:off x="10030194" y="4626242"/>
            <a:ext cx="222179" cy="1166655"/>
          </a:xfrm>
          <a:custGeom>
            <a:rect b="b" l="l" r="r" t="t"/>
            <a:pathLst>
              <a:path extrusionOk="0" h="1166325" w="223767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0D0F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561" name="Google Shape;11561;p110"/>
          <p:cNvGrpSpPr/>
          <p:nvPr/>
        </p:nvGrpSpPr>
        <p:grpSpPr>
          <a:xfrm>
            <a:off x="10230703" y="5170004"/>
            <a:ext cx="251561" cy="564103"/>
            <a:chOff x="4140" y="429"/>
            <a:chExt cx="1425" cy="2396"/>
          </a:xfrm>
        </p:grpSpPr>
        <p:sp>
          <p:nvSpPr>
            <p:cNvPr id="11562" name="Google Shape;11562;p11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3" name="Google Shape;11563;p110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4" name="Google Shape;11564;p11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5" name="Google Shape;11565;p11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6" name="Google Shape;11566;p110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67" name="Google Shape;11567;p110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1568" name="Google Shape;11568;p110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9" name="Google Shape;11569;p110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70" name="Google Shape;11570;p110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71" name="Google Shape;11571;p110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1572" name="Google Shape;11572;p110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3" name="Google Shape;11573;p110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74" name="Google Shape;11574;p110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5" name="Google Shape;11575;p110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76" name="Google Shape;11576;p110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577" name="Google Shape;11577;p110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8" name="Google Shape;11578;p110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79" name="Google Shape;11579;p11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80" name="Google Shape;11580;p110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581" name="Google Shape;11581;p110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2" name="Google Shape;11582;p110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83" name="Google Shape;11583;p110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4" name="Google Shape;11584;p11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5" name="Google Shape;11585;p11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6" name="Google Shape;11586;p110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7" name="Google Shape;11587;p11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8" name="Google Shape;11588;p110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9" name="Google Shape;11589;p110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0" name="Google Shape;11590;p110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1" name="Google Shape;11591;p110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2" name="Google Shape;11592;p110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3" name="Google Shape;11593;p110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94" name="Google Shape;11594;p110"/>
          <p:cNvSpPr txBox="1"/>
          <p:nvPr/>
        </p:nvSpPr>
        <p:spPr>
          <a:xfrm>
            <a:off x="776613" y="4804221"/>
            <a:ext cx="403338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communicate between SDN controller and controlled switches</a:t>
            </a:r>
            <a:endParaRPr/>
          </a:p>
        </p:txBody>
      </p:sp>
      <p:sp>
        <p:nvSpPr>
          <p:cNvPr id="11595" name="Google Shape;11595;p110"/>
          <p:cNvSpPr txBox="1"/>
          <p:nvPr/>
        </p:nvSpPr>
        <p:spPr>
          <a:xfrm>
            <a:off x="764087" y="3239842"/>
            <a:ext cx="4158641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network-wide state management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state of networks links, switches, services: a </a:t>
            </a:r>
            <a:r>
              <a:rPr i="1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distributed database</a:t>
            </a:r>
            <a:endParaRPr/>
          </a:p>
        </p:txBody>
      </p:sp>
      <p:sp>
        <p:nvSpPr>
          <p:cNvPr id="11596" name="Google Shape;11596;p110"/>
          <p:cNvSpPr txBox="1"/>
          <p:nvPr/>
        </p:nvSpPr>
        <p:spPr>
          <a:xfrm>
            <a:off x="764087" y="2232898"/>
            <a:ext cx="407333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interface layer to network control apps: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abstractions API</a:t>
            </a:r>
            <a:endParaRPr i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