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56">
          <p15:clr>
            <a:srgbClr val="A4A3A4"/>
          </p15:clr>
        </p15:guide>
        <p15:guide id="2" orient="horz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6"/>
        <p:guide pos="3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8.0  (May 2020)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baseline="30000" lang="en-US"/>
              <a:t>th</a:t>
            </a:r>
            <a:r>
              <a:rPr lang="en-US"/>
              <a:t> edition material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lighter header font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Updated datacenter slides, day-in-the-life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8.2 (July 2023): changes from 8.0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Minor updates throughout, including removal of master/slave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few new slides added (transportation analogy, UMass LAN example, extended LANs)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Couple of not-used slides now hidden. </a:t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2020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Chapter 6</a:t>
            </a:r>
            <a:br>
              <a:rPr b="1" i="0" lang="en-US" sz="6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The Link Layer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and LANs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on the use of these PowerPoint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revision history, see the slide note for this page. </a:t>
            </a:r>
            <a:endParaRPr/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All material copyright 1996-2023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J.F Kurose and K.W. Ross, All Rights Reserved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utdoor, water, bridge, building&#10;&#10;Description automatically generated"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257" y="887185"/>
            <a:ext cx="3040743" cy="3800929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2093843" y="2862471"/>
            <a:ext cx="596348" cy="2902226"/>
          </a:xfrm>
          <a:custGeom>
            <a:rect b="b" l="l" r="r" t="t"/>
            <a:pathLst>
              <a:path extrusionOk="0" h="2796209" w="596348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Error detection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1089990" y="1500049"/>
            <a:ext cx="98695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EDC: error detection and correction bits (e.g., redundancy)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  data protected by error checking, may include header fields 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detection not 100% reliable!</a:t>
            </a:r>
            <a:endParaRPr/>
          </a:p>
          <a:p>
            <a:pPr indent="-287338" lvl="1" marL="404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may miss some errors, but rarely</a:t>
            </a:r>
            <a:endParaRPr/>
          </a:p>
          <a:p>
            <a:pPr indent="-287338" lvl="1" marL="404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larger EDC field yields better detection and correction</a:t>
            </a:r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53" name="Google Shape;53;p8"/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8"/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56" name="Google Shape;56;p8"/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57" name="Google Shape;57;p8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8"/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8"/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EDC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" name="Google Shape;60;p8"/>
              <p:cNvCxnSpPr/>
              <p:nvPr/>
            </p:nvCxnSpPr>
            <p:spPr>
              <a:xfrm>
                <a:off x="3531600" y="5223600"/>
                <a:ext cx="0" cy="288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1" name="Google Shape;61;p8"/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62" name="Google Shape;62;p8"/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63" name="Google Shape;63;p8"/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 data bits</a:t>
                </a:r>
                <a:endParaRPr/>
              </a:p>
            </p:txBody>
          </p:sp>
          <p:cxnSp>
            <p:nvCxnSpPr>
              <p:cNvPr id="65" name="Google Shape;65;p8"/>
              <p:cNvCxnSpPr/>
              <p:nvPr/>
            </p:nvCxnSpPr>
            <p:spPr>
              <a:xfrm>
                <a:off x="3542400" y="4572000"/>
                <a:ext cx="0" cy="18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8"/>
              <p:cNvCxnSpPr/>
              <p:nvPr/>
            </p:nvCxnSpPr>
            <p:spPr>
              <a:xfrm>
                <a:off x="1902000" y="4569600"/>
                <a:ext cx="0" cy="18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7" name="Google Shape;67;p8"/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68" name="Google Shape;68;p8"/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rgbClr val="2E75B5"/>
                  </a:gs>
                  <a:gs pos="52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>
                <a:gsLst>
                  <a:gs pos="0">
                    <a:srgbClr val="2E75B5"/>
                  </a:gs>
                  <a:gs pos="50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rgbClr val="2E75B5"/>
                  </a:gs>
                  <a:gs pos="52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8"/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bit-error prone link</a:t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75" name="Google Shape;75;p8"/>
            <p:cNvSpPr/>
            <p:nvPr/>
          </p:nvSpPr>
          <p:spPr>
            <a:xfrm>
              <a:off x="5486400" y="4717774"/>
              <a:ext cx="238539" cy="1033670"/>
            </a:xfrm>
            <a:custGeom>
              <a:rect b="b" l="l" r="r" t="t"/>
              <a:pathLst>
                <a:path extrusionOk="0" h="1033670" w="238539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D’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8"/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EDC’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0" name="Google Shape;80;p8"/>
              <p:cNvCxnSpPr/>
              <p:nvPr/>
            </p:nvCxnSpPr>
            <p:spPr>
              <a:xfrm>
                <a:off x="3531600" y="5223600"/>
                <a:ext cx="0" cy="288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1" name="Google Shape;81;p8"/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82" name="Google Shape;82;p8"/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83" name="Google Shape;83;p8"/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lt1"/>
              </a:solidFill>
              <a:ln cap="flat" cmpd="sng" w="317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8"/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bits in D’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OK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85" name="Google Shape;85;p8"/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detected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" name="Google Shape;87;p8"/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8" name="Google Shape;88;p8"/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9" name="Google Shape;89;p8"/>
            <p:cNvSpPr/>
            <p:nvPr/>
          </p:nvSpPr>
          <p:spPr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8"/>
            <p:cNvCxnSpPr/>
            <p:nvPr/>
          </p:nvCxnSpPr>
          <p:spPr>
            <a:xfrm rot="10800000">
              <a:off x="5685182" y="2928730"/>
              <a:ext cx="0" cy="72887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" name="Google Shape;91;p8"/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otherwise</a:t>
              </a:r>
              <a:endParaRPr/>
            </a:p>
          </p:txBody>
        </p:sp>
        <p:grpSp>
          <p:nvGrpSpPr>
            <p:cNvPr id="92" name="Google Shape;92;p8"/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8"/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datagram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Parity checking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850830" y="1311689"/>
            <a:ext cx="336667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single bit parity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54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single bit errors</a:t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946392" y="2320933"/>
            <a:ext cx="2407444" cy="3821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985682" y="2328077"/>
            <a:ext cx="2056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0111000110101011</a:t>
            </a:r>
            <a:endParaRPr/>
          </a:p>
        </p:txBody>
      </p:sp>
      <p:cxnSp>
        <p:nvCxnSpPr>
          <p:cNvPr id="104" name="Google Shape;104;p9"/>
          <p:cNvCxnSpPr/>
          <p:nvPr/>
        </p:nvCxnSpPr>
        <p:spPr>
          <a:xfrm>
            <a:off x="925903" y="2939909"/>
            <a:ext cx="207761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5" name="Google Shape;105;p9"/>
          <p:cNvCxnSpPr/>
          <p:nvPr/>
        </p:nvCxnSpPr>
        <p:spPr>
          <a:xfrm>
            <a:off x="3013295" y="2846309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9"/>
          <p:cNvCxnSpPr/>
          <p:nvPr/>
        </p:nvCxnSpPr>
        <p:spPr>
          <a:xfrm>
            <a:off x="931949" y="2843909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7" name="Google Shape;107;p9"/>
          <p:cNvGrpSpPr/>
          <p:nvPr/>
        </p:nvGrpSpPr>
        <p:grpSpPr>
          <a:xfrm>
            <a:off x="2902279" y="2326886"/>
            <a:ext cx="1803071" cy="1201960"/>
            <a:chOff x="2978479" y="2669786"/>
            <a:chExt cx="1803071" cy="1201960"/>
          </a:xfrm>
        </p:grpSpPr>
        <p:sp>
          <p:nvSpPr>
            <p:cNvPr id="108" name="Google Shape;108;p9"/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9" name="Google Shape;109;p9"/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parity bit</a:t>
              </a:r>
              <a:endParaRPr/>
            </a:p>
          </p:txBody>
        </p:sp>
        <p:cxnSp>
          <p:nvCxnSpPr>
            <p:cNvPr id="110" name="Google Shape;110;p9"/>
            <p:cNvCxnSpPr/>
            <p:nvPr/>
          </p:nvCxnSpPr>
          <p:spPr>
            <a:xfrm>
              <a:off x="3244610" y="3167702"/>
              <a:ext cx="0" cy="4247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1" name="Google Shape;111;p9"/>
          <p:cNvCxnSpPr/>
          <p:nvPr/>
        </p:nvCxnSpPr>
        <p:spPr>
          <a:xfrm>
            <a:off x="3016010" y="2322631"/>
            <a:ext cx="0" cy="38724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/>
        </p:nvSpPr>
        <p:spPr>
          <a:xfrm>
            <a:off x="1358401" y="2779945"/>
            <a:ext cx="1354981" cy="344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bits</a:t>
            </a:r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6448623" y="736681"/>
            <a:ext cx="4543227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detect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correct errors (without  retransmission!)</a:t>
            </a:r>
            <a:endParaRPr/>
          </a:p>
          <a:p>
            <a:pPr indent="-169863" lvl="0" marL="287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two-dimensional parity: detect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and correct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bit errors</a:t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6724651" y="2387877"/>
            <a:ext cx="3683372" cy="2054406"/>
            <a:chOff x="7427845" y="2584175"/>
            <a:chExt cx="3683372" cy="2054406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116" name="Google Shape;116;p9"/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1,1</a:t>
                </a:r>
                <a:endParaRPr/>
              </a:p>
            </p:txBody>
          </p:sp>
          <p:sp>
            <p:nvSpPr>
              <p:cNvPr id="117" name="Google Shape;117;p9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2,1</a:t>
                </a:r>
                <a:endParaRPr/>
              </a:p>
            </p:txBody>
          </p:sp>
          <p:sp>
            <p:nvSpPr>
              <p:cNvPr id="118" name="Google Shape;118;p9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i,1</a:t>
                </a:r>
                <a:endParaRPr/>
              </a:p>
            </p:txBody>
          </p:sp>
          <p:sp>
            <p:nvSpPr>
              <p:cNvPr id="119" name="Google Shape;119;p9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121" name="Google Shape;121;p9"/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1,j+1</a:t>
                </a:r>
                <a:endParaRPr/>
              </a:p>
            </p:txBody>
          </p:sp>
          <p:sp>
            <p:nvSpPr>
              <p:cNvPr id="122" name="Google Shape;122;p9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2,j+1</a:t>
                </a:r>
                <a:endParaRPr/>
              </a:p>
            </p:txBody>
          </p:sp>
          <p:sp>
            <p:nvSpPr>
              <p:cNvPr id="123" name="Google Shape;123;p9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i,j+1</a:t>
                </a:r>
                <a:endParaRPr/>
              </a:p>
            </p:txBody>
          </p:sp>
          <p:sp>
            <p:nvSpPr>
              <p:cNvPr id="124" name="Google Shape;124;p9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sp>
          <p:nvSpPr>
            <p:cNvPr id="125" name="Google Shape;125;p9"/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grpSp>
          <p:nvGrpSpPr>
            <p:cNvPr id="126" name="Google Shape;126;p9"/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27" name="Google Shape;127;p9"/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1,j</a:t>
                </a:r>
                <a:endParaRPr/>
              </a:p>
            </p:txBody>
          </p:sp>
          <p:sp>
            <p:nvSpPr>
              <p:cNvPr id="128" name="Google Shape;128;p9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2,j</a:t>
                </a:r>
                <a:endParaRPr/>
              </a:p>
            </p:txBody>
          </p:sp>
          <p:sp>
            <p:nvSpPr>
              <p:cNvPr id="129" name="Google Shape;129;p9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i,j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grpSp>
          <p:nvGrpSpPr>
            <p:cNvPr id="131" name="Google Shape;131;p9"/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132" name="Google Shape;132;p9"/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i+1,1</a:t>
                </a:r>
                <a:endParaRPr/>
              </a:p>
            </p:txBody>
          </p:sp>
          <p:sp>
            <p:nvSpPr>
              <p:cNvPr id="133" name="Google Shape;133;p9"/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i+1,j+1</a:t>
                </a:r>
                <a:endParaRPr/>
              </a:p>
            </p:txBody>
          </p:sp>
          <p:sp>
            <p:nvSpPr>
              <p:cNvPr id="134" name="Google Shape;134;p9"/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i+1,j</a:t>
                </a:r>
                <a:endParaRPr/>
              </a:p>
            </p:txBody>
          </p:sp>
        </p:grpSp>
        <p:cxnSp>
          <p:nvCxnSpPr>
            <p:cNvPr id="135" name="Google Shape;135;p9"/>
            <p:cNvCxnSpPr/>
            <p:nvPr/>
          </p:nvCxnSpPr>
          <p:spPr>
            <a:xfrm>
              <a:off x="8343900" y="4214192"/>
              <a:ext cx="208721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9"/>
            <p:cNvCxnSpPr/>
            <p:nvPr/>
          </p:nvCxnSpPr>
          <p:spPr>
            <a:xfrm rot="10800000">
              <a:off x="10325100" y="3064566"/>
              <a:ext cx="0" cy="128877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9"/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39" name="Google Shape;139;p9"/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40" name="Google Shape;140;p9"/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row parity</a:t>
              </a:r>
              <a:endParaRPr/>
            </a:p>
          </p:txBody>
        </p:sp>
        <p:sp>
          <p:nvSpPr>
            <p:cNvPr id="142" name="Google Shape;142;p9"/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column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parity</a:t>
              </a:r>
              <a:endParaRPr/>
            </a:p>
          </p:txBody>
        </p:sp>
        <p:cxnSp>
          <p:nvCxnSpPr>
            <p:cNvPr id="143" name="Google Shape;143;p9"/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noFill/>
            <a:ln cap="flat" cmpd="sng" w="222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" name="Google Shape;144;p9"/>
            <p:cNvCxnSpPr/>
            <p:nvPr/>
          </p:nvCxnSpPr>
          <p:spPr>
            <a:xfrm rot="5400000">
              <a:off x="7795591" y="4137991"/>
              <a:ext cx="854766" cy="0"/>
            </a:xfrm>
            <a:prstGeom prst="straightConnector1">
              <a:avLst/>
            </a:prstGeom>
            <a:noFill/>
            <a:ln cap="flat" cmpd="sng" w="222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45" name="Google Shape;145;p9"/>
          <p:cNvSpPr txBox="1"/>
          <p:nvPr/>
        </p:nvSpPr>
        <p:spPr>
          <a:xfrm>
            <a:off x="6996399" y="5656116"/>
            <a:ext cx="98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1 0 1 0 1</a:t>
            </a:r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6988036" y="4811287"/>
            <a:ext cx="1112530" cy="1123229"/>
            <a:chOff x="6988036" y="4811287"/>
            <a:chExt cx="1112530" cy="1123229"/>
          </a:xfrm>
        </p:grpSpPr>
        <p:sp>
          <p:nvSpPr>
            <p:cNvPr id="147" name="Google Shape;147;p9"/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0 1 1 1 0</a:t>
              </a: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1 0 1 0 1</a:t>
              </a:r>
              <a:endParaRPr/>
            </a:p>
          </p:txBody>
        </p:sp>
        <p:sp>
          <p:nvSpPr>
            <p:cNvPr id="149" name="Google Shape;149;p9"/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1 1 1 1 0</a:t>
              </a:r>
              <a:endParaRPr/>
            </a:p>
          </p:txBody>
        </p:sp>
        <p:cxnSp>
          <p:nvCxnSpPr>
            <p:cNvPr id="150" name="Google Shape;150;p9"/>
            <p:cNvCxnSpPr/>
            <p:nvPr/>
          </p:nvCxnSpPr>
          <p:spPr>
            <a:xfrm>
              <a:off x="7081235" y="5722156"/>
              <a:ext cx="101933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9"/>
            <p:cNvCxnSpPr/>
            <p:nvPr/>
          </p:nvCxnSpPr>
          <p:spPr>
            <a:xfrm rot="-5400000">
              <a:off x="7428508" y="5424851"/>
              <a:ext cx="101933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2" name="Google Shape;152;p9"/>
          <p:cNvSpPr txBox="1"/>
          <p:nvPr/>
        </p:nvSpPr>
        <p:spPr>
          <a:xfrm>
            <a:off x="7917960" y="481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7913410" y="50956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913410" y="5378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7919097" y="56642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5884529" y="4804713"/>
            <a:ext cx="110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errors:</a:t>
            </a:r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>
            <a:off x="9880003" y="5062723"/>
            <a:ext cx="1778682" cy="359137"/>
            <a:chOff x="9880003" y="5062723"/>
            <a:chExt cx="1778682" cy="359137"/>
          </a:xfrm>
        </p:grpSpPr>
        <p:sp>
          <p:nvSpPr>
            <p:cNvPr id="158" name="Google Shape;158;p9"/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parity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/>
            </a:p>
          </p:txBody>
        </p:sp>
        <p:cxnSp>
          <p:nvCxnSpPr>
            <p:cNvPr id="159" name="Google Shape;159;p9"/>
            <p:cNvCxnSpPr>
              <a:stCxn id="160" idx="1"/>
            </p:cNvCxnSpPr>
            <p:nvPr/>
          </p:nvCxnSpPr>
          <p:spPr>
            <a:xfrm flipH="1" rot="10800000">
              <a:off x="9880003" y="5232723"/>
              <a:ext cx="1303200" cy="7500"/>
            </a:xfrm>
            <a:prstGeom prst="straightConnector1">
              <a:avLst/>
            </a:prstGeom>
            <a:noFill/>
            <a:ln cap="flat" cmpd="sng" w="158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1" name="Google Shape;161;p9"/>
          <p:cNvGrpSpPr/>
          <p:nvPr/>
        </p:nvGrpSpPr>
        <p:grpSpPr>
          <a:xfrm>
            <a:off x="9930014" y="4772156"/>
            <a:ext cx="546945" cy="1621566"/>
            <a:chOff x="9930014" y="4772156"/>
            <a:chExt cx="546945" cy="1621566"/>
          </a:xfrm>
        </p:grpSpPr>
        <p:sp>
          <p:nvSpPr>
            <p:cNvPr id="162" name="Google Shape;162;p9"/>
            <p:cNvSpPr txBox="1"/>
            <p:nvPr/>
          </p:nvSpPr>
          <p:spPr>
            <a:xfrm>
              <a:off x="9930014" y="6034585"/>
              <a:ext cx="546945" cy="359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parity</a:t>
              </a:r>
              <a:endParaRPr/>
            </a:p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/>
            </a:p>
          </p:txBody>
        </p:sp>
        <p:cxnSp>
          <p:nvCxnSpPr>
            <p:cNvPr id="163" name="Google Shape;163;p9"/>
            <p:cNvCxnSpPr/>
            <p:nvPr/>
          </p:nvCxnSpPr>
          <p:spPr>
            <a:xfrm flipH="1" rot="-5400000">
              <a:off x="9551132" y="5419989"/>
              <a:ext cx="1303277" cy="7611"/>
            </a:xfrm>
            <a:prstGeom prst="straightConnector1">
              <a:avLst/>
            </a:prstGeom>
            <a:noFill/>
            <a:ln cap="flat" cmpd="sng" w="158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4" name="Google Shape;164;p9"/>
          <p:cNvGrpSpPr/>
          <p:nvPr/>
        </p:nvGrpSpPr>
        <p:grpSpPr>
          <a:xfrm>
            <a:off x="8346385" y="4773947"/>
            <a:ext cx="2744420" cy="1243263"/>
            <a:chOff x="8346385" y="4773947"/>
            <a:chExt cx="2744420" cy="1243263"/>
          </a:xfrm>
        </p:grpSpPr>
        <p:grpSp>
          <p:nvGrpSpPr>
            <p:cNvPr id="165" name="Google Shape;165;p9"/>
            <p:cNvGrpSpPr/>
            <p:nvPr/>
          </p:nvGrpSpPr>
          <p:grpSpPr>
            <a:xfrm>
              <a:off x="9873379" y="4773947"/>
              <a:ext cx="1217426" cy="1214161"/>
              <a:chOff x="9873379" y="4773947"/>
              <a:chExt cx="1217426" cy="1214161"/>
            </a:xfrm>
          </p:grpSpPr>
          <p:sp>
            <p:nvSpPr>
              <p:cNvPr id="166" name="Google Shape;166;p9"/>
              <p:cNvSpPr txBox="1"/>
              <p:nvPr/>
            </p:nvSpPr>
            <p:spPr>
              <a:xfrm>
                <a:off x="9873379" y="5327119"/>
                <a:ext cx="120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0 1 1 1 0  1</a:t>
                </a:r>
                <a:endParaRPr/>
              </a:p>
            </p:txBody>
          </p:sp>
          <p:grpSp>
            <p:nvGrpSpPr>
              <p:cNvPr id="167" name="Google Shape;167;p9"/>
              <p:cNvGrpSpPr/>
              <p:nvPr/>
            </p:nvGrpSpPr>
            <p:grpSpPr>
              <a:xfrm>
                <a:off x="9880003" y="4773947"/>
                <a:ext cx="1210802" cy="1214161"/>
                <a:chOff x="6394173" y="4840358"/>
                <a:chExt cx="1210802" cy="1214161"/>
              </a:xfrm>
            </p:grpSpPr>
            <p:sp>
              <p:nvSpPr>
                <p:cNvPr id="168" name="Google Shape;168;p9"/>
                <p:cNvSpPr txBox="1"/>
                <p:nvPr/>
              </p:nvSpPr>
              <p:spPr>
                <a:xfrm>
                  <a:off x="6400799" y="4840358"/>
                  <a:ext cx="12041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1 0 1 0 1  1</a:t>
                  </a:r>
                  <a:endParaRPr/>
                </a:p>
              </p:txBody>
            </p:sp>
            <p:sp>
              <p:nvSpPr>
                <p:cNvPr id="160" name="Google Shape;160;p9"/>
                <p:cNvSpPr txBox="1"/>
                <p:nvPr/>
              </p:nvSpPr>
              <p:spPr>
                <a:xfrm>
                  <a:off x="6394173" y="5121968"/>
                  <a:ext cx="12041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 </a:t>
                  </a: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1 1 0  0</a:t>
                  </a:r>
                  <a:endParaRPr/>
                </a:p>
              </p:txBody>
            </p:sp>
            <p:sp>
              <p:nvSpPr>
                <p:cNvPr id="169" name="Google Shape;169;p9"/>
                <p:cNvSpPr txBox="1"/>
                <p:nvPr/>
              </p:nvSpPr>
              <p:spPr>
                <a:xfrm>
                  <a:off x="6395912" y="5685187"/>
                  <a:ext cx="12041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1 0 1 0 1  0</a:t>
                  </a:r>
                  <a:endParaRPr/>
                </a:p>
              </p:txBody>
            </p:sp>
            <p:cxnSp>
              <p:nvCxnSpPr>
                <p:cNvPr id="170" name="Google Shape;170;p9"/>
                <p:cNvCxnSpPr/>
                <p:nvPr/>
              </p:nvCxnSpPr>
              <p:spPr>
                <a:xfrm>
                  <a:off x="6480748" y="5751227"/>
                  <a:ext cx="1019331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9"/>
                <p:cNvCxnSpPr/>
                <p:nvPr/>
              </p:nvCxnSpPr>
              <p:spPr>
                <a:xfrm rot="-5400000">
                  <a:off x="6828021" y="5453922"/>
                  <a:ext cx="1019331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72" name="Google Shape;172;p9"/>
            <p:cNvSpPr txBox="1"/>
            <p:nvPr/>
          </p:nvSpPr>
          <p:spPr>
            <a:xfrm>
              <a:off x="8346385" y="4811367"/>
              <a:ext cx="1411353" cy="1205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correctable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single-bit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error:</a:t>
              </a:r>
              <a:endParaRPr/>
            </a:p>
          </p:txBody>
        </p:sp>
      </p:grpSp>
      <p:sp>
        <p:nvSpPr>
          <p:cNvPr id="173" name="Google Shape;173;p9"/>
          <p:cNvSpPr txBox="1"/>
          <p:nvPr/>
        </p:nvSpPr>
        <p:spPr>
          <a:xfrm>
            <a:off x="1176958" y="3591520"/>
            <a:ext cx="358554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Even/odd parity: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parity bit so there is an even/odd number of 1’s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435076" y="6389262"/>
            <a:ext cx="9451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pic>
        <p:nvPicPr>
          <p:cNvPr descr="Icon&#10;&#10;Description automatically generated"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0" y="293370"/>
            <a:ext cx="2258290" cy="198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872158" y="4277320"/>
            <a:ext cx="4557092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At receiver: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parity of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received bits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with received parity bit – if different than error detected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checksum </a:t>
            </a:r>
            <a:r>
              <a:rPr lang="en-US" sz="2800"/>
              <a:t>(review, see section 3.3)</a:t>
            </a:r>
            <a:endParaRPr sz="4400"/>
          </a:p>
        </p:txBody>
      </p:sp>
      <p:sp>
        <p:nvSpPr>
          <p:cNvPr id="183" name="Google Shape;183;p10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/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Cyclic Redundancy Check (CRC)</a:t>
            </a:r>
            <a:endParaRPr sz="4400"/>
          </a:p>
        </p:txBody>
      </p:sp>
      <p:sp>
        <p:nvSpPr>
          <p:cNvPr id="193" name="Google Shape;193;p11"/>
          <p:cNvSpPr txBox="1"/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powerful error-detection coding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bits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(given, think of these as a binary number)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pattern (generator), of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r+1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(given, specified in CRC standard)</a:t>
            </a:r>
            <a:endParaRPr/>
          </a:p>
          <a:p>
            <a:pPr indent="-508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850698" y="4665031"/>
            <a:ext cx="11036502" cy="186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sender: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CRC bits,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such that &lt;D,R&gt;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divisible by 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(mod 2)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knows G, divides &lt;D,R&gt; by G.  If non-zero remainder: error detected!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detect all burst errors less than r+1 bits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widely used in practice (Ethernet, 802.11 WiFi)</a:t>
            </a:r>
            <a:endParaRPr/>
          </a:p>
          <a:p>
            <a:pPr indent="-508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>
            <a:off x="3954671" y="3889513"/>
            <a:ext cx="6922203" cy="492873"/>
            <a:chOff x="3954671" y="3889513"/>
            <a:chExt cx="6922203" cy="492873"/>
          </a:xfrm>
        </p:grpSpPr>
        <p:grpSp>
          <p:nvGrpSpPr>
            <p:cNvPr id="196" name="Google Shape;196;p11"/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97" name="Google Shape;197;p11"/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&lt;D,R&gt; = D  2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XOR  R  </a:t>
                </a:r>
                <a:endParaRPr/>
              </a:p>
            </p:txBody>
          </p:sp>
          <p:sp>
            <p:nvSpPr>
              <p:cNvPr id="198" name="Google Shape;198;p11"/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/>
              </a:p>
            </p:txBody>
          </p:sp>
        </p:grpSp>
        <p:sp>
          <p:nvSpPr>
            <p:cNvPr id="199" name="Google Shape;199;p11"/>
            <p:cNvSpPr txBox="1"/>
            <p:nvPr/>
          </p:nvSpPr>
          <p:spPr>
            <a:xfrm>
              <a:off x="7997688" y="3889513"/>
              <a:ext cx="28791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formula for these bits</a:t>
              </a:r>
              <a:endParaRPr/>
            </a:p>
          </p:txBody>
        </p:sp>
        <p:cxnSp>
          <p:nvCxnSpPr>
            <p:cNvPr id="200" name="Google Shape;200;p11"/>
            <p:cNvCxnSpPr/>
            <p:nvPr/>
          </p:nvCxnSpPr>
          <p:spPr>
            <a:xfrm>
              <a:off x="6811619" y="4134678"/>
              <a:ext cx="119269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1" name="Google Shape;201;p11"/>
          <p:cNvGrpSpPr/>
          <p:nvPr/>
        </p:nvGrpSpPr>
        <p:grpSpPr>
          <a:xfrm>
            <a:off x="4243982" y="2770984"/>
            <a:ext cx="5397512" cy="1096490"/>
            <a:chOff x="4243982" y="2770984"/>
            <a:chExt cx="5397512" cy="1096490"/>
          </a:xfrm>
        </p:grpSpPr>
        <p:grpSp>
          <p:nvGrpSpPr>
            <p:cNvPr id="202" name="Google Shape;202;p11"/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03" name="Google Shape;203;p11"/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04" name="Google Shape;204;p11"/>
                <p:cNvCxnSpPr/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205" name="Google Shape;205;p11"/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1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CRC bits</a:t>
                  </a:r>
                  <a:endParaRPr/>
                </a:p>
              </p:txBody>
            </p:sp>
            <p:cxnSp>
              <p:nvCxnSpPr>
                <p:cNvPr id="206" name="Google Shape;206;p11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7" name="Google Shape;207;p11"/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08" name="Google Shape;208;p11"/>
                <p:cNvCxnSpPr/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209" name="Google Shape;209;p11"/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1"/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 data bits</a:t>
                  </a:r>
                  <a:endParaRPr/>
                </a:p>
              </p:txBody>
            </p:sp>
            <p:cxnSp>
              <p:nvCxnSpPr>
                <p:cNvPr id="211" name="Google Shape;211;p11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1"/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3" name="Google Shape;213;p11"/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endParaRPr b="0" i="0" sz="20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7" name="Google Shape;217;p11"/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18" name="Google Shape;218;p11"/>
            <p:cNvSpPr txBox="1"/>
            <p:nvPr/>
          </p:nvSpPr>
          <p:spPr>
            <a:xfrm>
              <a:off x="8004315" y="3405809"/>
              <a:ext cx="163717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bits to send</a:t>
              </a:r>
              <a:endParaRPr/>
            </a:p>
          </p:txBody>
        </p:sp>
        <p:cxnSp>
          <p:nvCxnSpPr>
            <p:cNvPr id="219" name="Google Shape;219;p11"/>
            <p:cNvCxnSpPr/>
            <p:nvPr/>
          </p:nvCxnSpPr>
          <p:spPr>
            <a:xfrm>
              <a:off x="6791741" y="3637722"/>
              <a:ext cx="119269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Cyclic Redundancy Check (CRC): example</a:t>
            </a:r>
            <a:endParaRPr sz="4400"/>
          </a:p>
        </p:txBody>
      </p:sp>
      <p:sp>
        <p:nvSpPr>
          <p:cNvPr id="227" name="Google Shape;227;p12"/>
          <p:cNvSpPr txBox="1"/>
          <p:nvPr/>
        </p:nvSpPr>
        <p:spPr>
          <a:xfrm>
            <a:off x="753302" y="1408042"/>
            <a:ext cx="5114097" cy="1335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Sender wants to compute R such that:</a:t>
            </a:r>
            <a:endParaRPr b="0" i="0" sz="32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Noto Sans Symbols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XOR  R = nG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grpSp>
        <p:nvGrpSpPr>
          <p:cNvPr id="229" name="Google Shape;229;p12"/>
          <p:cNvGrpSpPr/>
          <p:nvPr/>
        </p:nvGrpSpPr>
        <p:grpSpPr>
          <a:xfrm>
            <a:off x="1783729" y="5292725"/>
            <a:ext cx="2788271" cy="822325"/>
            <a:chOff x="1783729" y="4359275"/>
            <a:chExt cx="2788271" cy="822325"/>
          </a:xfrm>
        </p:grpSpPr>
        <p:sp>
          <p:nvSpPr>
            <p:cNvPr id="230" name="Google Shape;230;p12"/>
            <p:cNvSpPr txBox="1"/>
            <p:nvPr/>
          </p:nvSpPr>
          <p:spPr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30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231" name="Google Shape;231;p12"/>
            <p:cNvCxnSpPr/>
            <p:nvPr/>
          </p:nvCxnSpPr>
          <p:spPr>
            <a:xfrm>
              <a:off x="3527839" y="4775200"/>
              <a:ext cx="63182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12"/>
            <p:cNvSpPr txBox="1"/>
            <p:nvPr/>
          </p:nvSpPr>
          <p:spPr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= remainder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2"/>
          <p:cNvSpPr txBox="1"/>
          <p:nvPr/>
        </p:nvSpPr>
        <p:spPr>
          <a:xfrm>
            <a:off x="767158" y="2996120"/>
            <a:ext cx="5252642" cy="87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... or equivalently </a:t>
            </a:r>
            <a:r>
              <a:rPr b="0" i="0" lang="en-US" sz="2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(XOR R both sides):</a:t>
            </a:r>
            <a:endParaRPr b="0" i="0" sz="32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baseline="30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nG  XOR  R 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725595" y="4002308"/>
            <a:ext cx="4984888" cy="12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... which says: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3495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if we divide D 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G, we want remainder R to satisfy: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1  0  0  1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1  0  1  0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1  0  1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1  0  0  1</a:t>
            </a:r>
            <a:endParaRPr/>
          </a:p>
        </p:txBody>
      </p:sp>
      <p:grpSp>
        <p:nvGrpSpPr>
          <p:cNvPr id="240" name="Google Shape;240;p12"/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241" name="Google Shape;241;p12"/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42" name="Google Shape;242;p12"/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43" name="Google Shape;243;p12"/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0  0  0</a:t>
              </a:r>
              <a:endParaRPr/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1  1  0</a:t>
              </a:r>
              <a:endParaRPr/>
            </a:p>
          </p:txBody>
        </p:sp>
        <p:sp>
          <p:nvSpPr>
            <p:cNvPr id="245" name="Google Shape;245;p12"/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1  1  0  0</a:t>
              </a:r>
              <a:endParaRPr/>
            </a:p>
          </p:txBody>
        </p:sp>
        <p:sp>
          <p:nvSpPr>
            <p:cNvPr id="246" name="Google Shape;246;p12"/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1  0  1  0</a:t>
              </a:r>
              <a:endParaRPr/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0  1  1</a:t>
              </a:r>
              <a:endParaRPr/>
            </a:p>
          </p:txBody>
        </p:sp>
      </p:grpSp>
      <p:sp>
        <p:nvSpPr>
          <p:cNvPr id="248" name="Google Shape;248;p12"/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0  1  1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51" name="Google Shape;251;p12"/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12"/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253" name="Google Shape;253;p12"/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 rot="-5400000">
              <a:off x="6831499" y="1265579"/>
              <a:ext cx="231910" cy="100054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6" name="Google Shape;256;p12"/>
          <p:cNvCxnSpPr>
            <a:endCxn id="249" idx="1"/>
          </p:cNvCxnSpPr>
          <p:nvPr/>
        </p:nvCxnSpPr>
        <p:spPr>
          <a:xfrm>
            <a:off x="8839264" y="2200001"/>
            <a:ext cx="1159500" cy="59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7" name="Google Shape;257;p12"/>
          <p:cNvGrpSpPr/>
          <p:nvPr/>
        </p:nvGrpSpPr>
        <p:grpSpPr>
          <a:xfrm>
            <a:off x="7550150" y="1873802"/>
            <a:ext cx="2658303" cy="323299"/>
            <a:chOff x="7550150" y="1873802"/>
            <a:chExt cx="2658303" cy="323299"/>
          </a:xfrm>
        </p:grpSpPr>
        <p:grpSp>
          <p:nvGrpSpPr>
            <p:cNvPr id="258" name="Google Shape;258;p12"/>
            <p:cNvGrpSpPr/>
            <p:nvPr/>
          </p:nvGrpSpPr>
          <p:grpSpPr>
            <a:xfrm>
              <a:off x="7550150" y="1873802"/>
              <a:ext cx="2658303" cy="323299"/>
              <a:chOff x="7572375" y="1842052"/>
              <a:chExt cx="2658303" cy="323299"/>
            </a:xfrm>
          </p:grpSpPr>
          <p:cxnSp>
            <p:nvCxnSpPr>
              <p:cNvPr id="259" name="Google Shape;259;p12"/>
              <p:cNvCxnSpPr/>
              <p:nvPr/>
            </p:nvCxnSpPr>
            <p:spPr>
              <a:xfrm>
                <a:off x="7659757" y="1842052"/>
                <a:ext cx="257092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0" name="Google Shape;260;p12"/>
              <p:cNvSpPr/>
              <p:nvPr/>
            </p:nvSpPr>
            <p:spPr>
              <a:xfrm rot="-5400000">
                <a:off x="7488045" y="1927002"/>
                <a:ext cx="322679" cy="154018"/>
              </a:xfrm>
              <a:prstGeom prst="pie">
                <a:avLst>
                  <a:gd fmla="val 0" name="adj1"/>
                  <a:gd fmla="val 10753547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12"/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2"/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1  0  1  1  1  0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7712766" y="1881809"/>
            <a:ext cx="2597426" cy="33130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12"/>
          <p:cNvCxnSpPr>
            <a:endCxn id="249" idx="1"/>
          </p:cNvCxnSpPr>
          <p:nvPr/>
        </p:nvCxnSpPr>
        <p:spPr>
          <a:xfrm>
            <a:off x="9720364" y="2219801"/>
            <a:ext cx="278400" cy="57960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2"/>
          <p:cNvSpPr txBox="1"/>
          <p:nvPr/>
        </p:nvSpPr>
        <p:spPr>
          <a:xfrm>
            <a:off x="10376447" y="2544418"/>
            <a:ext cx="14820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(here, r=3)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4648200" y="5372100"/>
            <a:ext cx="1905715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computing R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1543050" y="5124450"/>
            <a:ext cx="3162300" cy="112395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