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16">
          <p15:clr>
            <a:srgbClr val="A4A3A4"/>
          </p15:clr>
        </p15:guide>
        <p15:guide id="2" pos="2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55FABC-6517-43C5-BD1D-724DA14F3EF4}">
  <a:tblStyle styleId="{6555FABC-6517-43C5-BD1D-724DA14F3EF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11AD2BA-2733-4E72-8588-C20CF18EE1E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16" orient="horz"/>
        <p:guide pos="23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7" name="Google Shape;62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10" Type="http://schemas.openxmlformats.org/officeDocument/2006/relationships/image" Target="../media/image17.png"/><Relationship Id="rId9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25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2286000" y="2209800"/>
            <a:ext cx="3876382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66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Heap Sort</a:t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CA"/>
              <a:t>Heap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916081" y="1474975"/>
            <a:ext cx="7544360" cy="4916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450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CA" sz="2000">
                <a:solidFill>
                  <a:srgbClr val="000000"/>
                </a:solidFill>
              </a:rPr>
              <a:t>If on the contrary </a:t>
            </a:r>
            <a:r>
              <a:rPr lang="en-CA" sz="2000">
                <a:solidFill>
                  <a:srgbClr val="00B0F0"/>
                </a:solidFill>
              </a:rPr>
              <a:t>the value of a node is decreased so that it</a:t>
            </a:r>
            <a:br>
              <a:rPr lang="en-CA" sz="2000">
                <a:solidFill>
                  <a:srgbClr val="00B0F0"/>
                </a:solidFill>
              </a:rPr>
            </a:br>
            <a:r>
              <a:rPr lang="en-CA" sz="2000">
                <a:solidFill>
                  <a:srgbClr val="00B0F0"/>
                </a:solidFill>
              </a:rPr>
              <a:t>	becomes less than the value of at least one of its children</a:t>
            </a:r>
            <a:r>
              <a:rPr lang="en-CA" sz="2000">
                <a:solidFill>
                  <a:srgbClr val="000000"/>
                </a:solidFill>
              </a:rPr>
              <a:t>, it</a:t>
            </a:r>
            <a:br>
              <a:rPr lang="en-CA" sz="2000">
                <a:solidFill>
                  <a:srgbClr val="000000"/>
                </a:solidFill>
              </a:rPr>
            </a:br>
            <a:r>
              <a:rPr lang="en-CA" sz="2000">
                <a:solidFill>
                  <a:srgbClr val="000000"/>
                </a:solidFill>
              </a:rPr>
              <a:t>	suffices to exchange the modified value with the larger of the</a:t>
            </a:r>
            <a:br>
              <a:rPr lang="en-CA" sz="2000">
                <a:solidFill>
                  <a:srgbClr val="000000"/>
                </a:solidFill>
              </a:rPr>
            </a:br>
            <a:r>
              <a:rPr lang="en-CA" sz="2000">
                <a:solidFill>
                  <a:srgbClr val="000000"/>
                </a:solidFill>
              </a:rPr>
              <a:t>	values in the children, and then to continue this process</a:t>
            </a:r>
            <a:br>
              <a:rPr lang="en-CA" sz="2000">
                <a:solidFill>
                  <a:srgbClr val="000000"/>
                </a:solidFill>
              </a:rPr>
            </a:br>
            <a:r>
              <a:rPr lang="en-CA" sz="2000">
                <a:solidFill>
                  <a:srgbClr val="000000"/>
                </a:solidFill>
              </a:rPr>
              <a:t>	downwards in the tree if necessary until the heap property is</a:t>
            </a:r>
            <a:br>
              <a:rPr lang="en-CA" sz="2000">
                <a:solidFill>
                  <a:srgbClr val="000000"/>
                </a:solidFill>
              </a:rPr>
            </a:br>
            <a:r>
              <a:rPr lang="en-CA" sz="2000">
                <a:solidFill>
                  <a:srgbClr val="000000"/>
                </a:solidFill>
              </a:rPr>
              <a:t>	restored.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CA" sz="2000">
                <a:solidFill>
                  <a:srgbClr val="000000"/>
                </a:solidFill>
              </a:rPr>
              <a:t>The heap, after sifting 3 (originally 10) down to its place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CA" sz="2000">
                <a:solidFill>
                  <a:srgbClr val="000000"/>
                </a:solidFill>
              </a:rPr>
              <a:t>The modified value has been </a:t>
            </a:r>
            <a:r>
              <a:rPr lang="en-CA" sz="2000">
                <a:solidFill>
                  <a:srgbClr val="00B0F0"/>
                </a:solidFill>
              </a:rPr>
              <a:t>sifted down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CA" sz="2000">
                <a:solidFill>
                  <a:srgbClr val="000000"/>
                </a:solidFill>
              </a:rPr>
              <a:t>	to its new position.</a:t>
            </a:r>
            <a:endParaRPr/>
          </a:p>
        </p:txBody>
      </p:sp>
      <p:sp>
        <p:nvSpPr>
          <p:cNvPr id="188" name="Google Shape;188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descr="122.png" id="189" name="Google Shape;18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4419600"/>
            <a:ext cx="2479301" cy="2080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/>
        </p:nvSpPr>
        <p:spPr>
          <a:xfrm>
            <a:off x="1420346" y="649941"/>
            <a:ext cx="5787838" cy="11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2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97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Making Heaps</a:t>
            </a:r>
            <a:endParaRPr/>
          </a:p>
          <a:p>
            <a:pPr indent="0" lvl="0" marL="0" marR="0" rtl="0" algn="l">
              <a:lnSpc>
                <a:spcPct val="1174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93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1086971" y="1378324"/>
            <a:ext cx="7949525" cy="13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exists a clever algorithm for making a heap. Suppose, for example, that our starting point is the following array represented by the tree in Figure.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1344706" y="3574677"/>
            <a:ext cx="24449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starting situation</a:t>
            </a:r>
            <a:endParaRPr/>
          </a:p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graphicFrame>
        <p:nvGraphicFramePr>
          <p:cNvPr id="198" name="Google Shape;198;p23"/>
          <p:cNvGraphicFramePr/>
          <p:nvPr/>
        </p:nvGraphicFramePr>
        <p:xfrm>
          <a:off x="1403648" y="27809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{6555FABC-6517-43C5-BD1D-724DA14F3EF4}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0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0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0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0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0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0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0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9" name="Google Shape;19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5936" y="3501008"/>
            <a:ext cx="3816424" cy="28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471" y="0"/>
            <a:ext cx="887505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 txBox="1"/>
          <p:nvPr/>
        </p:nvSpPr>
        <p:spPr>
          <a:xfrm>
            <a:off x="3910853" y="649941"/>
            <a:ext cx="1359346" cy="11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2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97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Heaps</a:t>
            </a:r>
            <a:endParaRPr/>
          </a:p>
          <a:p>
            <a:pPr indent="0" lvl="0" marL="0" marR="0" rtl="0" algn="l">
              <a:lnSpc>
                <a:spcPct val="1174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93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1086971" y="1703294"/>
            <a:ext cx="7733501" cy="1333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first make each of the subtrees whose roots are at level 1 into a heap, this is done by sifting down these nodes, as illustrated in Figure.</a:t>
            </a:r>
            <a:endParaRPr/>
          </a:p>
          <a:p>
            <a:pPr indent="0" lvl="0" marL="0" marR="0" rtl="0" algn="l">
              <a:lnSpc>
                <a:spcPct val="11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2308412" y="3048000"/>
            <a:ext cx="14266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1905001" y="3854824"/>
            <a:ext cx="183864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2          4            7</a:t>
            </a:r>
            <a:endParaRPr/>
          </a:p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3832412" y="2913530"/>
            <a:ext cx="28533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5065059" y="3126442"/>
            <a:ext cx="1439497" cy="436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6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5                  2</a:t>
            </a:r>
            <a:endParaRPr/>
          </a:p>
          <a:p>
            <a:pPr indent="0" lvl="0" marL="0" marR="0" rtl="0" algn="l">
              <a:lnSpc>
                <a:spcPct val="7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1961030" y="4538383"/>
            <a:ext cx="4710841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level 1 subtrees are made into heaps</a:t>
            </a:r>
            <a:endParaRPr/>
          </a:p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471" y="0"/>
            <a:ext cx="887505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 txBox="1"/>
          <p:nvPr/>
        </p:nvSpPr>
        <p:spPr>
          <a:xfrm>
            <a:off x="3910853" y="649941"/>
            <a:ext cx="1359346" cy="11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2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97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Heaps</a:t>
            </a:r>
            <a:endParaRPr/>
          </a:p>
          <a:p>
            <a:pPr indent="0" lvl="0" marL="0" marR="0" rtl="0" algn="l">
              <a:lnSpc>
                <a:spcPct val="1174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93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539552" y="1340768"/>
            <a:ext cx="787751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figure shows the process for the left subtree. The other subtree at level 2 is already a heap. This results in an essentially complete binary tree corresponding to the array.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1927412" y="2578755"/>
            <a:ext cx="117020" cy="666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7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lnSpc>
                <a:spcPct val="147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2409265" y="2578755"/>
            <a:ext cx="240450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2879912" y="2578755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3363166" y="2578755"/>
            <a:ext cx="11702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3832412" y="2578755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4303059" y="2578755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4784912" y="2578755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5255559" y="2578755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5726206" y="2578755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6140823" y="2578755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2039470" y="3160059"/>
            <a:ext cx="14266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4437530" y="3171265"/>
            <a:ext cx="28533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6947648" y="3171265"/>
            <a:ext cx="28533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1367117" y="3898247"/>
            <a:ext cx="14266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5"/>
          <p:cNvSpPr txBox="1"/>
          <p:nvPr/>
        </p:nvSpPr>
        <p:spPr>
          <a:xfrm>
            <a:off x="2779059" y="3898247"/>
            <a:ext cx="28533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3856224" y="3898247"/>
            <a:ext cx="14266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5335401" y="3898247"/>
            <a:ext cx="14266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6342529" y="3898247"/>
            <a:ext cx="14266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7821706" y="3898247"/>
            <a:ext cx="14266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5"/>
          <p:cNvSpPr txBox="1"/>
          <p:nvPr/>
        </p:nvSpPr>
        <p:spPr>
          <a:xfrm>
            <a:off x="963706" y="4706471"/>
            <a:ext cx="14266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1770529" y="4706471"/>
            <a:ext cx="14266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2588559" y="4706471"/>
            <a:ext cx="14266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3451412" y="4706471"/>
            <a:ext cx="14266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4258235" y="4706471"/>
            <a:ext cx="14266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5132294" y="4773706"/>
            <a:ext cx="14266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5939117" y="4706471"/>
            <a:ext cx="14266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6745941" y="4706471"/>
            <a:ext cx="14266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7620000" y="4740089"/>
            <a:ext cx="14266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1154206" y="5412441"/>
            <a:ext cx="7378234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level 2 subtree is made into a heap (the other already is a heap)</a:t>
            </a:r>
            <a:endParaRPr/>
          </a:p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471" y="0"/>
            <a:ext cx="887505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/>
          <p:nvPr/>
        </p:nvSpPr>
        <p:spPr>
          <a:xfrm>
            <a:off x="467544" y="1098176"/>
            <a:ext cx="8352929" cy="100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only remains to sift down its root to obtain the desired heap. This process thus goes as follows:</a:t>
            </a:r>
            <a:endParaRPr/>
          </a:p>
          <a:p>
            <a:pPr indent="0" lvl="0" marL="0" marR="0" rtl="0" algn="l">
              <a:lnSpc>
                <a:spcPct val="11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6"/>
          <p:cNvSpPr txBox="1"/>
          <p:nvPr/>
        </p:nvSpPr>
        <p:spPr>
          <a:xfrm>
            <a:off x="2140324" y="2084295"/>
            <a:ext cx="230832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0" lvl="0" marL="0" marR="0" rtl="0" algn="l">
              <a:lnSpc>
                <a:spcPct val="11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2633382" y="2084295"/>
            <a:ext cx="11541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lnSpc>
                <a:spcPct val="11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3070412" y="2084295"/>
            <a:ext cx="11541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  <a:p>
            <a:pPr indent="0" lvl="0" marL="0" marR="0" rtl="0" algn="l">
              <a:lnSpc>
                <a:spcPct val="11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6"/>
          <p:cNvSpPr txBox="1"/>
          <p:nvPr/>
        </p:nvSpPr>
        <p:spPr>
          <a:xfrm>
            <a:off x="3518647" y="2084295"/>
            <a:ext cx="11541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  <a:p>
            <a:pPr indent="0" lvl="0" marL="0" marR="0" rtl="0" algn="l">
              <a:lnSpc>
                <a:spcPct val="11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3955676" y="2084295"/>
            <a:ext cx="11541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  <a:p>
            <a:pPr indent="0" lvl="0" marL="0" marR="0" rtl="0" algn="l">
              <a:lnSpc>
                <a:spcPct val="11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4392706" y="2084295"/>
            <a:ext cx="11541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  <a:p>
            <a:pPr indent="0" lvl="0" marL="0" marR="0" rtl="0" algn="l">
              <a:lnSpc>
                <a:spcPct val="11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4842342" y="2084295"/>
            <a:ext cx="11541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lnSpc>
                <a:spcPct val="11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5277970" y="2084295"/>
            <a:ext cx="11541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lnSpc>
                <a:spcPct val="11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5726206" y="2084295"/>
            <a:ext cx="11541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indent="0" lvl="0" marL="0" marR="0" rtl="0" algn="l">
              <a:lnSpc>
                <a:spcPct val="11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6163235" y="2084295"/>
            <a:ext cx="11541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  <a:p>
            <a:pPr indent="0" lvl="0" marL="0" marR="0" rtl="0" algn="l">
              <a:lnSpc>
                <a:spcPct val="11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2140324" y="2388255"/>
            <a:ext cx="230832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0" lvl="0" marL="0" marR="0" rtl="0" algn="l">
              <a:lnSpc>
                <a:spcPct val="11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2633382" y="2388255"/>
            <a:ext cx="11541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  <a:p>
            <a:pPr indent="0" lvl="0" marL="0" marR="0" rtl="0" algn="l">
              <a:lnSpc>
                <a:spcPct val="11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6"/>
          <p:cNvSpPr txBox="1"/>
          <p:nvPr/>
        </p:nvSpPr>
        <p:spPr>
          <a:xfrm>
            <a:off x="3070412" y="2388255"/>
            <a:ext cx="11541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  <a:p>
            <a:pPr indent="0" lvl="0" marL="0" marR="0" rtl="0" algn="l">
              <a:lnSpc>
                <a:spcPct val="11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6"/>
          <p:cNvSpPr txBox="1"/>
          <p:nvPr/>
        </p:nvSpPr>
        <p:spPr>
          <a:xfrm>
            <a:off x="3518647" y="2388255"/>
            <a:ext cx="11541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lnSpc>
                <a:spcPct val="11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3955676" y="2388255"/>
            <a:ext cx="11541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  <a:p>
            <a:pPr indent="0" lvl="0" marL="0" marR="0" rtl="0" algn="l">
              <a:lnSpc>
                <a:spcPct val="11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4392706" y="2388255"/>
            <a:ext cx="11541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  <a:p>
            <a:pPr indent="0" lvl="0" marL="0" marR="0" rtl="0" algn="l">
              <a:lnSpc>
                <a:spcPct val="11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4842342" y="2388255"/>
            <a:ext cx="11541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lnSpc>
                <a:spcPct val="11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6"/>
          <p:cNvSpPr txBox="1"/>
          <p:nvPr/>
        </p:nvSpPr>
        <p:spPr>
          <a:xfrm>
            <a:off x="5277970" y="2388255"/>
            <a:ext cx="11541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lnSpc>
                <a:spcPct val="11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6"/>
          <p:cNvSpPr txBox="1"/>
          <p:nvPr/>
        </p:nvSpPr>
        <p:spPr>
          <a:xfrm>
            <a:off x="5726206" y="2388255"/>
            <a:ext cx="11541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indent="0" lvl="0" marL="0" marR="0" rtl="0" algn="l">
              <a:lnSpc>
                <a:spcPct val="11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6"/>
          <p:cNvSpPr txBox="1"/>
          <p:nvPr/>
        </p:nvSpPr>
        <p:spPr>
          <a:xfrm>
            <a:off x="6163235" y="2388255"/>
            <a:ext cx="11541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  <a:p>
            <a:pPr indent="0" lvl="0" marL="0" marR="0" rtl="0" algn="l">
              <a:lnSpc>
                <a:spcPct val="11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6"/>
          <p:cNvSpPr txBox="1"/>
          <p:nvPr/>
        </p:nvSpPr>
        <p:spPr>
          <a:xfrm>
            <a:off x="2140324" y="2689412"/>
            <a:ext cx="230832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0" lvl="0" marL="0" marR="0" rtl="0" algn="l">
              <a:lnSpc>
                <a:spcPct val="11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6"/>
          <p:cNvSpPr txBox="1"/>
          <p:nvPr/>
        </p:nvSpPr>
        <p:spPr>
          <a:xfrm>
            <a:off x="2633382" y="2689412"/>
            <a:ext cx="11541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  <a:p>
            <a:pPr indent="0" lvl="0" marL="0" marR="0" rtl="0" algn="l">
              <a:lnSpc>
                <a:spcPct val="11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6"/>
          <p:cNvSpPr txBox="1"/>
          <p:nvPr/>
        </p:nvSpPr>
        <p:spPr>
          <a:xfrm>
            <a:off x="3070412" y="2689412"/>
            <a:ext cx="11541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  <a:p>
            <a:pPr indent="0" lvl="0" marL="0" marR="0" rtl="0" algn="l">
              <a:lnSpc>
                <a:spcPct val="11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6"/>
          <p:cNvSpPr txBox="1"/>
          <p:nvPr/>
        </p:nvSpPr>
        <p:spPr>
          <a:xfrm>
            <a:off x="3518647" y="2689412"/>
            <a:ext cx="11541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indent="0" lvl="0" marL="0" marR="0" rtl="0" algn="l">
              <a:lnSpc>
                <a:spcPct val="11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6"/>
          <p:cNvSpPr txBox="1"/>
          <p:nvPr/>
        </p:nvSpPr>
        <p:spPr>
          <a:xfrm>
            <a:off x="3955676" y="2689412"/>
            <a:ext cx="11541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  <a:p>
            <a:pPr indent="0" lvl="0" marL="0" marR="0" rtl="0" algn="l">
              <a:lnSpc>
                <a:spcPct val="11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6"/>
          <p:cNvSpPr txBox="1"/>
          <p:nvPr/>
        </p:nvSpPr>
        <p:spPr>
          <a:xfrm>
            <a:off x="4392706" y="2689412"/>
            <a:ext cx="11541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  <a:p>
            <a:pPr indent="0" lvl="0" marL="0" marR="0" rtl="0" algn="l">
              <a:lnSpc>
                <a:spcPct val="11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4842342" y="2689412"/>
            <a:ext cx="11541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lnSpc>
                <a:spcPct val="11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6"/>
          <p:cNvSpPr txBox="1"/>
          <p:nvPr/>
        </p:nvSpPr>
        <p:spPr>
          <a:xfrm>
            <a:off x="5277970" y="2689412"/>
            <a:ext cx="11541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lnSpc>
                <a:spcPct val="11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6"/>
          <p:cNvSpPr txBox="1"/>
          <p:nvPr/>
        </p:nvSpPr>
        <p:spPr>
          <a:xfrm>
            <a:off x="5726206" y="2689412"/>
            <a:ext cx="11541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lnSpc>
                <a:spcPct val="11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6"/>
          <p:cNvSpPr txBox="1"/>
          <p:nvPr/>
        </p:nvSpPr>
        <p:spPr>
          <a:xfrm>
            <a:off x="6163235" y="2689412"/>
            <a:ext cx="11541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  <a:p>
            <a:pPr indent="0" lvl="0" marL="0" marR="0" rtl="0" algn="l">
              <a:lnSpc>
                <a:spcPct val="11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6"/>
          <p:cNvSpPr txBox="1"/>
          <p:nvPr/>
        </p:nvSpPr>
        <p:spPr>
          <a:xfrm>
            <a:off x="4359088" y="3384177"/>
            <a:ext cx="230832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0" lvl="0" marL="0" marR="0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6"/>
          <p:cNvSpPr txBox="1"/>
          <p:nvPr/>
        </p:nvSpPr>
        <p:spPr>
          <a:xfrm>
            <a:off x="3294529" y="4011706"/>
            <a:ext cx="11541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  <a:p>
            <a:pPr indent="0" lvl="0" marL="0" marR="0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6"/>
          <p:cNvSpPr txBox="1"/>
          <p:nvPr/>
        </p:nvSpPr>
        <p:spPr>
          <a:xfrm>
            <a:off x="5367617" y="4067736"/>
            <a:ext cx="11541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  <a:p>
            <a:pPr indent="0" lvl="0" marL="0" marR="0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6"/>
          <p:cNvSpPr txBox="1"/>
          <p:nvPr/>
        </p:nvSpPr>
        <p:spPr>
          <a:xfrm>
            <a:off x="2700617" y="4695265"/>
            <a:ext cx="11541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6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6"/>
          <p:cNvSpPr txBox="1"/>
          <p:nvPr/>
        </p:nvSpPr>
        <p:spPr>
          <a:xfrm>
            <a:off x="3821206" y="4751294"/>
            <a:ext cx="11541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  <a:p>
            <a:pPr indent="0" lvl="0" marL="0" marR="0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6"/>
          <p:cNvSpPr txBox="1"/>
          <p:nvPr/>
        </p:nvSpPr>
        <p:spPr>
          <a:xfrm>
            <a:off x="4595813" y="4751294"/>
            <a:ext cx="11541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  <a:p>
            <a:pPr indent="0" lvl="0" marL="0" marR="0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6"/>
          <p:cNvSpPr txBox="1"/>
          <p:nvPr/>
        </p:nvSpPr>
        <p:spPr>
          <a:xfrm>
            <a:off x="5782235" y="4751294"/>
            <a:ext cx="11541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6"/>
          <p:cNvSpPr txBox="1"/>
          <p:nvPr/>
        </p:nvSpPr>
        <p:spPr>
          <a:xfrm>
            <a:off x="2218765" y="5479677"/>
            <a:ext cx="11541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6"/>
          <p:cNvSpPr txBox="1"/>
          <p:nvPr/>
        </p:nvSpPr>
        <p:spPr>
          <a:xfrm>
            <a:off x="3048000" y="5479677"/>
            <a:ext cx="11541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6"/>
          <p:cNvSpPr txBox="1"/>
          <p:nvPr/>
        </p:nvSpPr>
        <p:spPr>
          <a:xfrm>
            <a:off x="3709147" y="5479677"/>
            <a:ext cx="11541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  <a:p>
            <a:pPr indent="0" lvl="0" marL="0" marR="0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CA"/>
              <a:t>Build Heap</a:t>
            </a:r>
            <a:endParaRPr/>
          </a:p>
        </p:txBody>
      </p:sp>
      <p:sp>
        <p:nvSpPr>
          <p:cNvPr id="302" name="Google Shape;302;p27"/>
          <p:cNvSpPr txBox="1"/>
          <p:nvPr>
            <p:ph idx="1" type="body"/>
          </p:nvPr>
        </p:nvSpPr>
        <p:spPr>
          <a:xfrm>
            <a:off x="916081" y="1474975"/>
            <a:ext cx="7544360" cy="4916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450" lvl="0" marL="171450" rtl="0" algn="just">
              <a:lnSpc>
                <a:spcPct val="1059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44450" lvl="0" marL="171450" rtl="0" algn="just">
              <a:lnSpc>
                <a:spcPct val="1015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171450" lvl="0" marL="171450" rtl="0" algn="just">
              <a:lnSpc>
                <a:spcPct val="1015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303" name="Google Shape;303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descr="Untitled.png" id="304" name="Google Shape;30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4635" y="2286000"/>
            <a:ext cx="5866806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titled.png" id="305" name="Google Shape;30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7000" y="608881"/>
            <a:ext cx="2292484" cy="1524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CA"/>
              <a:t>Max Heapify</a:t>
            </a:r>
            <a:endParaRPr/>
          </a:p>
        </p:txBody>
      </p:sp>
      <p:pic>
        <p:nvPicPr>
          <p:cNvPr descr="Untitled 2.png" id="312" name="Google Shape;312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752600"/>
            <a:ext cx="5706418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14" name="Google Shape;314;p28"/>
          <p:cNvSpPr/>
          <p:nvPr/>
        </p:nvSpPr>
        <p:spPr>
          <a:xfrm>
            <a:off x="6248400" y="2057400"/>
            <a:ext cx="1676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l = 2i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r = 2i+1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CA"/>
              <a:t>Task</a:t>
            </a:r>
            <a:endParaRPr/>
          </a:p>
        </p:txBody>
      </p:sp>
      <p:sp>
        <p:nvSpPr>
          <p:cNvPr id="320" name="Google Shape;320;p2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8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CA" sz="2800">
                <a:solidFill>
                  <a:srgbClr val="000000"/>
                </a:solidFill>
              </a:rPr>
              <a:t>A=(16, 4, 10, 14, 7, 9, 3, 2, 8, 1)</a:t>
            </a:r>
            <a:endParaRPr/>
          </a:p>
        </p:txBody>
      </p:sp>
      <p:sp>
        <p:nvSpPr>
          <p:cNvPr id="321" name="Google Shape;321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87505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0"/>
          <p:cNvSpPr txBox="1"/>
          <p:nvPr/>
        </p:nvSpPr>
        <p:spPr>
          <a:xfrm>
            <a:off x="430026" y="469247"/>
            <a:ext cx="8358187" cy="1487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8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7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78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7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Construct the heap using the array A=(16, 4, 10, 14, 7, 9, 3, 2, 8, 1)</a:t>
            </a:r>
            <a:endParaRPr/>
          </a:p>
          <a:p>
            <a:pPr indent="0" lvl="0" marL="0" marR="0" rtl="0" algn="l">
              <a:lnSpc>
                <a:spcPct val="1178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7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0"/>
          <p:cNvSpPr txBox="1"/>
          <p:nvPr/>
        </p:nvSpPr>
        <p:spPr>
          <a:xfrm>
            <a:off x="3048000" y="1600200"/>
            <a:ext cx="230832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0"/>
          <p:cNvSpPr txBox="1"/>
          <p:nvPr/>
        </p:nvSpPr>
        <p:spPr>
          <a:xfrm>
            <a:off x="1981200" y="2133600"/>
            <a:ext cx="234679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4                                       10</a:t>
            </a:r>
            <a:endParaRPr/>
          </a:p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0"/>
          <p:cNvSpPr txBox="1"/>
          <p:nvPr/>
        </p:nvSpPr>
        <p:spPr>
          <a:xfrm>
            <a:off x="1371600" y="2895600"/>
            <a:ext cx="3347070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14                   7             9                     3</a:t>
            </a:r>
            <a:endParaRPr/>
          </a:p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0"/>
          <p:cNvSpPr txBox="1"/>
          <p:nvPr/>
        </p:nvSpPr>
        <p:spPr>
          <a:xfrm>
            <a:off x="1043608" y="3573016"/>
            <a:ext cx="1628651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2              8           1</a:t>
            </a:r>
            <a:endParaRPr/>
          </a:p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0"/>
          <p:cNvSpPr txBox="1"/>
          <p:nvPr/>
        </p:nvSpPr>
        <p:spPr>
          <a:xfrm>
            <a:off x="4650441" y="5009030"/>
            <a:ext cx="11541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0"/>
          <p:cNvSpPr txBox="1"/>
          <p:nvPr/>
        </p:nvSpPr>
        <p:spPr>
          <a:xfrm>
            <a:off x="750795" y="5311589"/>
            <a:ext cx="3448957" cy="718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7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Maintaining heap property</a:t>
            </a:r>
            <a:endParaRPr/>
          </a:p>
          <a:p>
            <a:pPr indent="0" lvl="0" marL="0" marR="0" rtl="0" algn="l">
              <a:lnSpc>
                <a:spcPct val="1147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7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0"/>
          <p:cNvSpPr txBox="1"/>
          <p:nvPr/>
        </p:nvSpPr>
        <p:spPr>
          <a:xfrm>
            <a:off x="4168588" y="5759824"/>
            <a:ext cx="11541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0"/>
          <p:cNvSpPr txBox="1"/>
          <p:nvPr/>
        </p:nvSpPr>
        <p:spPr>
          <a:xfrm>
            <a:off x="4852147" y="2286001"/>
            <a:ext cx="3047822" cy="718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7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initial configuration</a:t>
            </a:r>
            <a:endParaRPr/>
          </a:p>
          <a:p>
            <a:pPr indent="0" lvl="0" marL="0" marR="0" rtl="0" algn="l">
              <a:lnSpc>
                <a:spcPct val="1147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7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0"/>
          <p:cNvSpPr txBox="1"/>
          <p:nvPr/>
        </p:nvSpPr>
        <p:spPr>
          <a:xfrm>
            <a:off x="6172200" y="3657600"/>
            <a:ext cx="230832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0"/>
          <p:cNvSpPr txBox="1"/>
          <p:nvPr/>
        </p:nvSpPr>
        <p:spPr>
          <a:xfrm>
            <a:off x="5105400" y="4343400"/>
            <a:ext cx="2359620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14                                    10</a:t>
            </a:r>
            <a:endParaRPr/>
          </a:p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0"/>
          <p:cNvSpPr txBox="1"/>
          <p:nvPr/>
        </p:nvSpPr>
        <p:spPr>
          <a:xfrm>
            <a:off x="5638800" y="4953000"/>
            <a:ext cx="2192908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7              9                      3</a:t>
            </a:r>
            <a:endParaRPr/>
          </a:p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0"/>
          <p:cNvSpPr txBox="1"/>
          <p:nvPr/>
        </p:nvSpPr>
        <p:spPr>
          <a:xfrm>
            <a:off x="4953000" y="5715000"/>
            <a:ext cx="857927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	1</a:t>
            </a:r>
            <a:endParaRPr/>
          </a:p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0"/>
          <p:cNvSpPr txBox="1"/>
          <p:nvPr/>
        </p:nvSpPr>
        <p:spPr>
          <a:xfrm>
            <a:off x="2131920" y="152681"/>
            <a:ext cx="3919257" cy="644772"/>
          </a:xfrm>
          <a:prstGeom prst="rect">
            <a:avLst/>
          </a:prstGeom>
          <a:noFill/>
          <a:ln>
            <a:noFill/>
          </a:ln>
        </p:spPr>
        <p:txBody>
          <a:bodyPr anchorCtr="0" anchor="t" bIns="44925" lIns="89875" spcFirstLastPara="1" rIns="89875" wrap="square" tIns="44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Heap</a:t>
            </a:r>
            <a:endParaRPr/>
          </a:p>
        </p:txBody>
      </p:sp>
      <p:sp>
        <p:nvSpPr>
          <p:cNvPr id="341" name="Google Shape;341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CA"/>
              <a:t>Worst case analysis of heap sort</a:t>
            </a:r>
            <a:endParaRPr/>
          </a:p>
        </p:txBody>
      </p:sp>
      <p:sp>
        <p:nvSpPr>
          <p:cNvPr id="347" name="Google Shape;347;p31"/>
          <p:cNvSpPr txBox="1"/>
          <p:nvPr>
            <p:ph idx="1" type="body"/>
          </p:nvPr>
        </p:nvSpPr>
        <p:spPr>
          <a:xfrm>
            <a:off x="916081" y="1474975"/>
            <a:ext cx="7544360" cy="4916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i="1" lang="en-CA" sz="2400">
                <a:solidFill>
                  <a:srgbClr val="000000"/>
                </a:solidFill>
              </a:rPr>
              <a:t>Build heap (A) </a:t>
            </a:r>
            <a:r>
              <a:rPr lang="en-CA" sz="2400">
                <a:solidFill>
                  <a:srgbClr val="000000"/>
                </a:solidFill>
              </a:rPr>
              <a:t>: 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CA" sz="2400">
                <a:solidFill>
                  <a:srgbClr val="000000"/>
                </a:solidFill>
              </a:rPr>
              <a:t>Time taken by max-heapify  for nodes at lowest height is 0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CA" sz="2400">
                <a:solidFill>
                  <a:srgbClr val="000000"/>
                </a:solidFill>
              </a:rPr>
              <a:t>Time taken by max-heapify for one node at  height 1 is O(1)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CA" sz="2400">
                <a:solidFill>
                  <a:srgbClr val="000000"/>
                </a:solidFill>
              </a:rPr>
              <a:t>How many nodes at height h of complete binary tree?  ( n / 2</a:t>
            </a:r>
            <a:r>
              <a:rPr baseline="30000" lang="en-CA" sz="2400">
                <a:solidFill>
                  <a:srgbClr val="000000"/>
                </a:solidFill>
              </a:rPr>
              <a:t>h+1</a:t>
            </a:r>
            <a:r>
              <a:rPr lang="en-CA" sz="2400">
                <a:solidFill>
                  <a:srgbClr val="000000"/>
                </a:solidFill>
              </a:rPr>
              <a:t> )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CA" sz="2400">
                <a:solidFill>
                  <a:srgbClr val="000000"/>
                </a:solidFill>
              </a:rPr>
              <a:t>Time taken by max-heapify for all node at h level is </a:t>
            </a:r>
            <a:endParaRPr/>
          </a:p>
          <a:p>
            <a:pPr indent="-190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190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48" name="Google Shape;348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349" name="Google Shape;34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5257800"/>
            <a:ext cx="1819556" cy="693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-CA"/>
              <a:t>Binary Tree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1022537" y="1448360"/>
            <a:ext cx="75429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b="1" i="1"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i="1" lang="en-CA"/>
              <a:t>Binary tree : </a:t>
            </a:r>
            <a:r>
              <a:rPr lang="en-CA"/>
              <a:t>A tree in which every node other than the leaves has two children.</a:t>
            </a:r>
            <a:endParaRPr/>
          </a:p>
          <a:p>
            <a:pPr indent="-3810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i="1" lang="en-CA"/>
              <a:t>Complete Binary tree: </a:t>
            </a:r>
            <a:r>
              <a:rPr lang="en-CA"/>
              <a:t>A complete binary tree is a binary tree in which every level, except possibly the last, is completely filled.</a:t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7975" y="844644"/>
            <a:ext cx="1524000" cy="756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7975" y="1853173"/>
            <a:ext cx="1591235" cy="756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81008" y="2735637"/>
            <a:ext cx="1323695" cy="703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7975" y="3555066"/>
            <a:ext cx="1197628" cy="742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43200" y="6019800"/>
            <a:ext cx="1323695" cy="53368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2"/>
          <p:cNvSpPr/>
          <p:nvPr/>
        </p:nvSpPr>
        <p:spPr>
          <a:xfrm>
            <a:off x="134471" y="-5734"/>
            <a:ext cx="184731" cy="5269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2"/>
          <p:cNvSpPr/>
          <p:nvPr/>
        </p:nvSpPr>
        <p:spPr>
          <a:xfrm>
            <a:off x="134471" y="733855"/>
            <a:ext cx="184731" cy="5269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2"/>
          <p:cNvSpPr/>
          <p:nvPr/>
        </p:nvSpPr>
        <p:spPr>
          <a:xfrm>
            <a:off x="134471" y="1296950"/>
            <a:ext cx="184731" cy="5269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2"/>
          <p:cNvSpPr/>
          <p:nvPr/>
        </p:nvSpPr>
        <p:spPr>
          <a:xfrm>
            <a:off x="134471" y="1860046"/>
            <a:ext cx="184731" cy="5269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134471" y="2423141"/>
            <a:ext cx="184731" cy="5269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134471" y="2986237"/>
            <a:ext cx="184731" cy="5269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134471" y="3507310"/>
            <a:ext cx="184731" cy="5269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2"/>
          <p:cNvSpPr/>
          <p:nvPr/>
        </p:nvSpPr>
        <p:spPr>
          <a:xfrm>
            <a:off x="134471" y="3877105"/>
            <a:ext cx="184731" cy="5269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69" name="Google Shape;369;p3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0" y="14192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43199" y="5181600"/>
            <a:ext cx="2154723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2"/>
          <p:cNvSpPr/>
          <p:nvPr/>
        </p:nvSpPr>
        <p:spPr>
          <a:xfrm>
            <a:off x="0" y="14192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pture.PNG" id="374" name="Google Shape;374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553200" y="533400"/>
            <a:ext cx="2143574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2"/>
          <p:cNvSpPr txBox="1"/>
          <p:nvPr/>
        </p:nvSpPr>
        <p:spPr>
          <a:xfrm>
            <a:off x="6324600" y="457200"/>
            <a:ext cx="2438400" cy="2308324"/>
          </a:xfrm>
          <a:prstGeom prst="rect">
            <a:avLst/>
          </a:prstGeom>
          <a:noFill/>
          <a:ln cap="flat" cmpd="sng" w="9525">
            <a:solidFill>
              <a:schemeClr val="accent1">
                <a:alpha val="64705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819400" y="4419600"/>
            <a:ext cx="113347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2"/>
          <p:cNvSpPr/>
          <p:nvPr/>
        </p:nvSpPr>
        <p:spPr>
          <a:xfrm>
            <a:off x="2438400" y="4572000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CA"/>
              <a:t>Heap sort</a:t>
            </a:r>
            <a:endParaRPr/>
          </a:p>
        </p:txBody>
      </p:sp>
      <p:sp>
        <p:nvSpPr>
          <p:cNvPr id="384" name="Google Shape;384;p33"/>
          <p:cNvSpPr txBox="1"/>
          <p:nvPr>
            <p:ph idx="1" type="body"/>
          </p:nvPr>
        </p:nvSpPr>
        <p:spPr>
          <a:xfrm>
            <a:off x="916081" y="1474975"/>
            <a:ext cx="7544360" cy="4916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381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t/>
            </a:r>
            <a:endParaRPr sz="1765">
              <a:solidFill>
                <a:srgbClr val="000000"/>
              </a:solidFill>
            </a:endParaRPr>
          </a:p>
          <a:p>
            <a:pPr indent="-59372" lvl="0" marL="17145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t/>
            </a:r>
            <a:endParaRPr sz="1765">
              <a:solidFill>
                <a:srgbClr val="000000"/>
              </a:solidFill>
            </a:endParaRPr>
          </a:p>
          <a:p>
            <a:pPr indent="-59372" lvl="0" marL="17145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t/>
            </a:r>
            <a:endParaRPr sz="1765">
              <a:solidFill>
                <a:srgbClr val="000000"/>
              </a:solidFill>
            </a:endParaRPr>
          </a:p>
          <a:p>
            <a:pPr indent="-59372" lvl="0" marL="17145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t/>
            </a:r>
            <a:endParaRPr sz="1765">
              <a:solidFill>
                <a:srgbClr val="000000"/>
              </a:solidFill>
            </a:endParaRPr>
          </a:p>
          <a:p>
            <a:pPr indent="-59372" lvl="0" marL="17145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t/>
            </a:r>
            <a:endParaRPr sz="1765">
              <a:solidFill>
                <a:srgbClr val="000000"/>
              </a:solidFill>
            </a:endParaRPr>
          </a:p>
          <a:p>
            <a:pPr indent="-59372" lvl="0" marL="17145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t/>
            </a:r>
            <a:endParaRPr sz="1765">
              <a:solidFill>
                <a:srgbClr val="000000"/>
              </a:solidFill>
            </a:endParaRPr>
          </a:p>
          <a:p>
            <a:pPr indent="-59372" lvl="0" marL="17145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t/>
            </a:r>
            <a:endParaRPr sz="1765">
              <a:solidFill>
                <a:srgbClr val="000000"/>
              </a:solidFill>
            </a:endParaRPr>
          </a:p>
          <a:p>
            <a:pPr indent="-59372" lvl="0" marL="17145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t/>
            </a:r>
            <a:endParaRPr sz="1765">
              <a:solidFill>
                <a:srgbClr val="000000"/>
              </a:solidFill>
            </a:endParaRPr>
          </a:p>
          <a:p>
            <a:pPr indent="-59372" lvl="0" marL="17145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t/>
            </a:r>
            <a:endParaRPr sz="1765">
              <a:solidFill>
                <a:srgbClr val="000000"/>
              </a:solidFill>
            </a:endParaRPr>
          </a:p>
          <a:p>
            <a:pPr indent="-59372" lvl="0" marL="171450" rtl="0" algn="just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t/>
            </a:r>
            <a:endParaRPr sz="1765">
              <a:solidFill>
                <a:srgbClr val="000000"/>
              </a:solidFill>
            </a:endParaRPr>
          </a:p>
          <a:p>
            <a:pPr indent="-59372" lvl="0" marL="171450" rtl="0" algn="just">
              <a:lnSpc>
                <a:spcPct val="115014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t/>
            </a:r>
            <a:endParaRPr sz="1765">
              <a:solidFill>
                <a:srgbClr val="000000"/>
              </a:solidFill>
            </a:endParaRPr>
          </a:p>
          <a:p>
            <a:pPr indent="-59372" lvl="0" marL="171450" rtl="0" algn="just">
              <a:lnSpc>
                <a:spcPct val="115014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t/>
            </a:r>
            <a:endParaRPr sz="1765">
              <a:solidFill>
                <a:srgbClr val="000000"/>
              </a:solidFill>
            </a:endParaRPr>
          </a:p>
          <a:p>
            <a:pPr indent="-59372" lvl="0" marL="171450" rtl="0" algn="just">
              <a:lnSpc>
                <a:spcPct val="115014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t/>
            </a:r>
            <a:endParaRPr sz="1765">
              <a:solidFill>
                <a:srgbClr val="000000"/>
              </a:solidFill>
            </a:endParaRPr>
          </a:p>
          <a:p>
            <a:pPr indent="-171450" lvl="0" marL="171450" rtl="0" algn="just">
              <a:lnSpc>
                <a:spcPct val="115014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t/>
            </a:r>
            <a:endParaRPr sz="1765">
              <a:solidFill>
                <a:srgbClr val="000000"/>
              </a:solidFill>
            </a:endParaRPr>
          </a:p>
        </p:txBody>
      </p:sp>
      <p:sp>
        <p:nvSpPr>
          <p:cNvPr id="385" name="Google Shape;385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descr="1a.png" id="386" name="Google Shape;38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346" y="2357438"/>
            <a:ext cx="5899897" cy="2206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CA"/>
              <a:t>Heap sort</a:t>
            </a:r>
            <a:endParaRPr/>
          </a:p>
        </p:txBody>
      </p:sp>
      <p:sp>
        <p:nvSpPr>
          <p:cNvPr id="392" name="Google Shape;392;p34"/>
          <p:cNvSpPr txBox="1"/>
          <p:nvPr>
            <p:ph idx="1" type="body"/>
          </p:nvPr>
        </p:nvSpPr>
        <p:spPr>
          <a:xfrm>
            <a:off x="916081" y="1474975"/>
            <a:ext cx="7544360" cy="4916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450" lvl="0" marL="171450" rtl="0" algn="just">
              <a:lnSpc>
                <a:spcPct val="1059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177800" lvl="0" marL="171450" rtl="0" algn="just">
              <a:lnSpc>
                <a:spcPct val="75642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i="1" lang="en-CA" sz="2800">
                <a:solidFill>
                  <a:srgbClr val="000000"/>
                </a:solidFill>
              </a:rPr>
              <a:t>Ascending order </a:t>
            </a:r>
            <a:endParaRPr/>
          </a:p>
          <a:p>
            <a:pPr indent="-171450" lvl="1" marL="514350" rtl="0" algn="just">
              <a:lnSpc>
                <a:spcPct val="1059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CA" sz="2000">
                <a:solidFill>
                  <a:srgbClr val="000000"/>
                </a:solidFill>
              </a:rPr>
              <a:t>Build Max heap tree</a:t>
            </a:r>
            <a:endParaRPr/>
          </a:p>
          <a:p>
            <a:pPr indent="-171450" lvl="1" marL="514350" rtl="0" algn="just">
              <a:lnSpc>
                <a:spcPct val="1059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In a max heap, the keys of parent nodes are always greater than or equal to those of the children and the </a:t>
            </a:r>
            <a:r>
              <a:rPr b="1" lang="en-CA" sz="2000"/>
              <a:t>highest key is in the root node.</a:t>
            </a:r>
            <a:endParaRPr/>
          </a:p>
          <a:p>
            <a:pPr indent="-171450" lvl="1" marL="514350" rtl="0" algn="just">
              <a:lnSpc>
                <a:spcPct val="1059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177800" lvl="0" marL="171450" rtl="0" algn="just">
              <a:lnSpc>
                <a:spcPct val="75642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i="1" lang="en-CA" sz="2800">
                <a:solidFill>
                  <a:srgbClr val="000000"/>
                </a:solidFill>
              </a:rPr>
              <a:t>Descending order </a:t>
            </a:r>
            <a:endParaRPr/>
          </a:p>
          <a:p>
            <a:pPr indent="-171450" lvl="1" marL="514350" rtl="0" algn="just">
              <a:lnSpc>
                <a:spcPct val="1059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CA" sz="2000">
                <a:solidFill>
                  <a:srgbClr val="000000"/>
                </a:solidFill>
              </a:rPr>
              <a:t>Build Min heap tree</a:t>
            </a:r>
            <a:endParaRPr/>
          </a:p>
          <a:p>
            <a:pPr indent="-171450" lvl="1" marL="514350" rtl="0" algn="just">
              <a:lnSpc>
                <a:spcPct val="1059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In a min heap, the keys of parent nodes are less than or equal to those of the children and the </a:t>
            </a:r>
            <a:r>
              <a:rPr b="1" lang="en-CA" sz="2000"/>
              <a:t>lowest key is in the root node.</a:t>
            </a:r>
            <a:endParaRPr b="1" sz="2000">
              <a:solidFill>
                <a:srgbClr val="000000"/>
              </a:solidFill>
            </a:endParaRPr>
          </a:p>
          <a:p>
            <a:pPr indent="-44450" lvl="0" marL="171450" rtl="0" algn="just">
              <a:lnSpc>
                <a:spcPct val="1015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171450" lvl="0" marL="171450" rtl="0" algn="just">
              <a:lnSpc>
                <a:spcPct val="1015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393" name="Google Shape;393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CA"/>
              <a:t>How to sort heap</a:t>
            </a:r>
            <a:endParaRPr/>
          </a:p>
        </p:txBody>
      </p:sp>
      <p:pic>
        <p:nvPicPr>
          <p:cNvPr descr="Untitledui.png" id="399" name="Google Shape;399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015" y="1853173"/>
            <a:ext cx="7789489" cy="3277721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471" y="0"/>
            <a:ext cx="887505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6"/>
          <p:cNvSpPr txBox="1"/>
          <p:nvPr/>
        </p:nvSpPr>
        <p:spPr>
          <a:xfrm>
            <a:off x="616324" y="414618"/>
            <a:ext cx="6463501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= 10, exchange T[1] &amp; T[10] and Max-heapify (T[1..9],1)</a:t>
            </a:r>
            <a:endParaRPr/>
          </a:p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6"/>
          <p:cNvSpPr txBox="1"/>
          <p:nvPr/>
        </p:nvSpPr>
        <p:spPr>
          <a:xfrm>
            <a:off x="1390931" y="896471"/>
            <a:ext cx="285335" cy="666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  <a:p>
            <a:pPr indent="0" lvl="0" marL="0" marR="0" rtl="0" algn="l">
              <a:lnSpc>
                <a:spcPct val="147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6"/>
          <p:cNvSpPr txBox="1"/>
          <p:nvPr/>
        </p:nvSpPr>
        <p:spPr>
          <a:xfrm>
            <a:off x="1871382" y="896471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6"/>
          <p:cNvSpPr txBox="1"/>
          <p:nvPr/>
        </p:nvSpPr>
        <p:spPr>
          <a:xfrm>
            <a:off x="2342029" y="896471"/>
            <a:ext cx="240450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6"/>
          <p:cNvSpPr txBox="1"/>
          <p:nvPr/>
        </p:nvSpPr>
        <p:spPr>
          <a:xfrm>
            <a:off x="2823882" y="896471"/>
            <a:ext cx="14266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6"/>
          <p:cNvSpPr txBox="1"/>
          <p:nvPr/>
        </p:nvSpPr>
        <p:spPr>
          <a:xfrm>
            <a:off x="3294529" y="896471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6"/>
          <p:cNvSpPr txBox="1"/>
          <p:nvPr/>
        </p:nvSpPr>
        <p:spPr>
          <a:xfrm>
            <a:off x="3765176" y="896471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6"/>
          <p:cNvSpPr txBox="1"/>
          <p:nvPr/>
        </p:nvSpPr>
        <p:spPr>
          <a:xfrm>
            <a:off x="4247029" y="896471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6"/>
          <p:cNvSpPr txBox="1"/>
          <p:nvPr/>
        </p:nvSpPr>
        <p:spPr>
          <a:xfrm>
            <a:off x="4719078" y="896471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6"/>
          <p:cNvSpPr txBox="1"/>
          <p:nvPr/>
        </p:nvSpPr>
        <p:spPr>
          <a:xfrm>
            <a:off x="5188323" y="896471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6"/>
          <p:cNvSpPr txBox="1"/>
          <p:nvPr/>
        </p:nvSpPr>
        <p:spPr>
          <a:xfrm>
            <a:off x="5602941" y="896471"/>
            <a:ext cx="240450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6"/>
          <p:cNvSpPr txBox="1"/>
          <p:nvPr/>
        </p:nvSpPr>
        <p:spPr>
          <a:xfrm>
            <a:off x="1456765" y="1199030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6"/>
          <p:cNvSpPr txBox="1"/>
          <p:nvPr/>
        </p:nvSpPr>
        <p:spPr>
          <a:xfrm>
            <a:off x="1927412" y="1199030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6"/>
          <p:cNvSpPr txBox="1"/>
          <p:nvPr/>
        </p:nvSpPr>
        <p:spPr>
          <a:xfrm>
            <a:off x="2398059" y="1199030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6"/>
          <p:cNvSpPr txBox="1"/>
          <p:nvPr/>
        </p:nvSpPr>
        <p:spPr>
          <a:xfrm>
            <a:off x="2870107" y="1199030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6"/>
          <p:cNvSpPr txBox="1"/>
          <p:nvPr/>
        </p:nvSpPr>
        <p:spPr>
          <a:xfrm>
            <a:off x="3339353" y="1199030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6"/>
          <p:cNvSpPr txBox="1"/>
          <p:nvPr/>
        </p:nvSpPr>
        <p:spPr>
          <a:xfrm>
            <a:off x="3798794" y="1199030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6"/>
          <p:cNvSpPr txBox="1"/>
          <p:nvPr/>
        </p:nvSpPr>
        <p:spPr>
          <a:xfrm>
            <a:off x="4269441" y="1199030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6"/>
          <p:cNvSpPr txBox="1"/>
          <p:nvPr/>
        </p:nvSpPr>
        <p:spPr>
          <a:xfrm>
            <a:off x="4740088" y="1199030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6"/>
          <p:cNvSpPr txBox="1"/>
          <p:nvPr/>
        </p:nvSpPr>
        <p:spPr>
          <a:xfrm>
            <a:off x="5212136" y="1199030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6"/>
          <p:cNvSpPr txBox="1"/>
          <p:nvPr/>
        </p:nvSpPr>
        <p:spPr>
          <a:xfrm>
            <a:off x="5602941" y="1199030"/>
            <a:ext cx="262892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6"/>
          <p:cNvSpPr txBox="1"/>
          <p:nvPr/>
        </p:nvSpPr>
        <p:spPr>
          <a:xfrm>
            <a:off x="616324" y="1467971"/>
            <a:ext cx="6178166" cy="589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5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= 9, exchange T[1] &amp; T[9] and Max-heapify (T[1..8],1)</a:t>
            </a:r>
            <a:endParaRPr/>
          </a:p>
          <a:p>
            <a:pPr indent="0" lvl="0" marL="0" marR="0" rtl="0" algn="l">
              <a:lnSpc>
                <a:spcPct val="128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6"/>
          <p:cNvSpPr txBox="1"/>
          <p:nvPr/>
        </p:nvSpPr>
        <p:spPr>
          <a:xfrm>
            <a:off x="1390931" y="1837765"/>
            <a:ext cx="285335" cy="666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0" lvl="0" marL="0" marR="0" rtl="0" algn="l">
              <a:lnSpc>
                <a:spcPct val="147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6"/>
          <p:cNvSpPr txBox="1"/>
          <p:nvPr/>
        </p:nvSpPr>
        <p:spPr>
          <a:xfrm>
            <a:off x="1871382" y="1837765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36"/>
          <p:cNvSpPr txBox="1"/>
          <p:nvPr/>
        </p:nvSpPr>
        <p:spPr>
          <a:xfrm>
            <a:off x="2342029" y="1837765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6"/>
          <p:cNvSpPr txBox="1"/>
          <p:nvPr/>
        </p:nvSpPr>
        <p:spPr>
          <a:xfrm>
            <a:off x="2823882" y="1837765"/>
            <a:ext cx="14266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6"/>
          <p:cNvSpPr txBox="1"/>
          <p:nvPr/>
        </p:nvSpPr>
        <p:spPr>
          <a:xfrm>
            <a:off x="3294529" y="1837765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36"/>
          <p:cNvSpPr txBox="1"/>
          <p:nvPr/>
        </p:nvSpPr>
        <p:spPr>
          <a:xfrm>
            <a:off x="3765176" y="1837765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36"/>
          <p:cNvSpPr txBox="1"/>
          <p:nvPr/>
        </p:nvSpPr>
        <p:spPr>
          <a:xfrm>
            <a:off x="4247029" y="1837765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6"/>
          <p:cNvSpPr txBox="1"/>
          <p:nvPr/>
        </p:nvSpPr>
        <p:spPr>
          <a:xfrm>
            <a:off x="4719078" y="1837765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6"/>
          <p:cNvSpPr txBox="1"/>
          <p:nvPr/>
        </p:nvSpPr>
        <p:spPr>
          <a:xfrm>
            <a:off x="5188323" y="1837765"/>
            <a:ext cx="240450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36"/>
          <p:cNvSpPr txBox="1"/>
          <p:nvPr/>
        </p:nvSpPr>
        <p:spPr>
          <a:xfrm>
            <a:off x="5602941" y="1837765"/>
            <a:ext cx="240450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6"/>
          <p:cNvSpPr txBox="1"/>
          <p:nvPr/>
        </p:nvSpPr>
        <p:spPr>
          <a:xfrm>
            <a:off x="1390930" y="2207559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6"/>
          <p:cNvSpPr txBox="1"/>
          <p:nvPr/>
        </p:nvSpPr>
        <p:spPr>
          <a:xfrm>
            <a:off x="1860176" y="2207559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6"/>
          <p:cNvSpPr txBox="1"/>
          <p:nvPr/>
        </p:nvSpPr>
        <p:spPr>
          <a:xfrm>
            <a:off x="2330823" y="2207559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6"/>
          <p:cNvSpPr txBox="1"/>
          <p:nvPr/>
        </p:nvSpPr>
        <p:spPr>
          <a:xfrm>
            <a:off x="2801470" y="2207559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6"/>
          <p:cNvSpPr txBox="1"/>
          <p:nvPr/>
        </p:nvSpPr>
        <p:spPr>
          <a:xfrm>
            <a:off x="3272118" y="2207559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6"/>
          <p:cNvSpPr txBox="1"/>
          <p:nvPr/>
        </p:nvSpPr>
        <p:spPr>
          <a:xfrm>
            <a:off x="3732960" y="2207559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6"/>
          <p:cNvSpPr txBox="1"/>
          <p:nvPr/>
        </p:nvSpPr>
        <p:spPr>
          <a:xfrm>
            <a:off x="4202206" y="2207559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6"/>
          <p:cNvSpPr txBox="1"/>
          <p:nvPr/>
        </p:nvSpPr>
        <p:spPr>
          <a:xfrm>
            <a:off x="4672853" y="2207559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6"/>
          <p:cNvSpPr txBox="1"/>
          <p:nvPr/>
        </p:nvSpPr>
        <p:spPr>
          <a:xfrm>
            <a:off x="5143500" y="2207559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6"/>
          <p:cNvSpPr txBox="1"/>
          <p:nvPr/>
        </p:nvSpPr>
        <p:spPr>
          <a:xfrm>
            <a:off x="5535706" y="2207559"/>
            <a:ext cx="262892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6"/>
          <p:cNvSpPr txBox="1"/>
          <p:nvPr/>
        </p:nvSpPr>
        <p:spPr>
          <a:xfrm>
            <a:off x="616324" y="2532530"/>
            <a:ext cx="6178166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= 8, exchange T[1] &amp; T[8] and Max-heapify (T[1..7],1)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1456764" y="2913530"/>
            <a:ext cx="142668" cy="666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  <a:p>
            <a:pPr indent="0" lvl="0" marL="0" marR="0" rtl="0" algn="l">
              <a:lnSpc>
                <a:spcPct val="147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36"/>
          <p:cNvSpPr txBox="1"/>
          <p:nvPr/>
        </p:nvSpPr>
        <p:spPr>
          <a:xfrm>
            <a:off x="1938618" y="2913530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36"/>
          <p:cNvSpPr txBox="1"/>
          <p:nvPr/>
        </p:nvSpPr>
        <p:spPr>
          <a:xfrm>
            <a:off x="2409265" y="2913530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36"/>
          <p:cNvSpPr txBox="1"/>
          <p:nvPr/>
        </p:nvSpPr>
        <p:spPr>
          <a:xfrm>
            <a:off x="2891117" y="2913530"/>
            <a:ext cx="14266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6"/>
          <p:cNvSpPr txBox="1"/>
          <p:nvPr/>
        </p:nvSpPr>
        <p:spPr>
          <a:xfrm>
            <a:off x="3363166" y="2913530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6"/>
          <p:cNvSpPr txBox="1"/>
          <p:nvPr/>
        </p:nvSpPr>
        <p:spPr>
          <a:xfrm>
            <a:off x="3832412" y="2913530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36"/>
          <p:cNvSpPr txBox="1"/>
          <p:nvPr/>
        </p:nvSpPr>
        <p:spPr>
          <a:xfrm>
            <a:off x="4314265" y="2913530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6"/>
          <p:cNvSpPr txBox="1"/>
          <p:nvPr/>
        </p:nvSpPr>
        <p:spPr>
          <a:xfrm>
            <a:off x="4784912" y="2913530"/>
            <a:ext cx="240450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6"/>
          <p:cNvSpPr txBox="1"/>
          <p:nvPr/>
        </p:nvSpPr>
        <p:spPr>
          <a:xfrm>
            <a:off x="5255559" y="2913530"/>
            <a:ext cx="240450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36"/>
          <p:cNvSpPr txBox="1"/>
          <p:nvPr/>
        </p:nvSpPr>
        <p:spPr>
          <a:xfrm>
            <a:off x="5670176" y="2913530"/>
            <a:ext cx="240450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6"/>
          <p:cNvSpPr txBox="1"/>
          <p:nvPr/>
        </p:nvSpPr>
        <p:spPr>
          <a:xfrm>
            <a:off x="1456765" y="3216089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6"/>
          <p:cNvSpPr txBox="1"/>
          <p:nvPr/>
        </p:nvSpPr>
        <p:spPr>
          <a:xfrm>
            <a:off x="1927412" y="3216089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6"/>
          <p:cNvSpPr txBox="1"/>
          <p:nvPr/>
        </p:nvSpPr>
        <p:spPr>
          <a:xfrm>
            <a:off x="2398059" y="3216089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6"/>
          <p:cNvSpPr txBox="1"/>
          <p:nvPr/>
        </p:nvSpPr>
        <p:spPr>
          <a:xfrm>
            <a:off x="2870107" y="3216089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6"/>
          <p:cNvSpPr txBox="1"/>
          <p:nvPr/>
        </p:nvSpPr>
        <p:spPr>
          <a:xfrm>
            <a:off x="3339353" y="3216089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6"/>
          <p:cNvSpPr txBox="1"/>
          <p:nvPr/>
        </p:nvSpPr>
        <p:spPr>
          <a:xfrm>
            <a:off x="3798794" y="3216089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36"/>
          <p:cNvSpPr txBox="1"/>
          <p:nvPr/>
        </p:nvSpPr>
        <p:spPr>
          <a:xfrm>
            <a:off x="4269441" y="3216089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6"/>
          <p:cNvSpPr txBox="1"/>
          <p:nvPr/>
        </p:nvSpPr>
        <p:spPr>
          <a:xfrm>
            <a:off x="4740088" y="3216089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36"/>
          <p:cNvSpPr txBox="1"/>
          <p:nvPr/>
        </p:nvSpPr>
        <p:spPr>
          <a:xfrm>
            <a:off x="5212136" y="3216089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6"/>
          <p:cNvSpPr txBox="1"/>
          <p:nvPr/>
        </p:nvSpPr>
        <p:spPr>
          <a:xfrm>
            <a:off x="5602941" y="3216089"/>
            <a:ext cx="262892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6"/>
          <p:cNvSpPr txBox="1"/>
          <p:nvPr/>
        </p:nvSpPr>
        <p:spPr>
          <a:xfrm>
            <a:off x="616324" y="3597089"/>
            <a:ext cx="6114046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= 7, exchange T[1] &amp; T[7] and Max-heapify(T[1..6],1)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6"/>
          <p:cNvSpPr txBox="1"/>
          <p:nvPr/>
        </p:nvSpPr>
        <p:spPr>
          <a:xfrm>
            <a:off x="1390930" y="3989295"/>
            <a:ext cx="142668" cy="666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  <a:p>
            <a:pPr indent="0" lvl="0" marL="0" marR="0" rtl="0" algn="l">
              <a:lnSpc>
                <a:spcPct val="147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6"/>
          <p:cNvSpPr txBox="1"/>
          <p:nvPr/>
        </p:nvSpPr>
        <p:spPr>
          <a:xfrm>
            <a:off x="1871382" y="3989295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6"/>
          <p:cNvSpPr txBox="1"/>
          <p:nvPr/>
        </p:nvSpPr>
        <p:spPr>
          <a:xfrm>
            <a:off x="2342029" y="3989295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6"/>
          <p:cNvSpPr txBox="1"/>
          <p:nvPr/>
        </p:nvSpPr>
        <p:spPr>
          <a:xfrm>
            <a:off x="2823882" y="3989295"/>
            <a:ext cx="14266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6"/>
          <p:cNvSpPr txBox="1"/>
          <p:nvPr/>
        </p:nvSpPr>
        <p:spPr>
          <a:xfrm>
            <a:off x="3294529" y="3989295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6"/>
          <p:cNvSpPr txBox="1"/>
          <p:nvPr/>
        </p:nvSpPr>
        <p:spPr>
          <a:xfrm>
            <a:off x="3765176" y="3989295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6"/>
          <p:cNvSpPr txBox="1"/>
          <p:nvPr/>
        </p:nvSpPr>
        <p:spPr>
          <a:xfrm>
            <a:off x="4247029" y="3989295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36"/>
          <p:cNvSpPr txBox="1"/>
          <p:nvPr/>
        </p:nvSpPr>
        <p:spPr>
          <a:xfrm>
            <a:off x="4719078" y="3989295"/>
            <a:ext cx="240450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6"/>
          <p:cNvSpPr txBox="1"/>
          <p:nvPr/>
        </p:nvSpPr>
        <p:spPr>
          <a:xfrm>
            <a:off x="5188323" y="3989295"/>
            <a:ext cx="240450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6"/>
          <p:cNvSpPr txBox="1"/>
          <p:nvPr/>
        </p:nvSpPr>
        <p:spPr>
          <a:xfrm>
            <a:off x="5602941" y="3989295"/>
            <a:ext cx="240450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6"/>
          <p:cNvSpPr txBox="1"/>
          <p:nvPr/>
        </p:nvSpPr>
        <p:spPr>
          <a:xfrm>
            <a:off x="1390930" y="4359089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6"/>
          <p:cNvSpPr txBox="1"/>
          <p:nvPr/>
        </p:nvSpPr>
        <p:spPr>
          <a:xfrm>
            <a:off x="1860176" y="4359089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6"/>
          <p:cNvSpPr txBox="1"/>
          <p:nvPr/>
        </p:nvSpPr>
        <p:spPr>
          <a:xfrm>
            <a:off x="2330823" y="4359089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6"/>
          <p:cNvSpPr txBox="1"/>
          <p:nvPr/>
        </p:nvSpPr>
        <p:spPr>
          <a:xfrm>
            <a:off x="2801470" y="4359089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6"/>
          <p:cNvSpPr txBox="1"/>
          <p:nvPr/>
        </p:nvSpPr>
        <p:spPr>
          <a:xfrm>
            <a:off x="3272118" y="4359089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36"/>
          <p:cNvSpPr txBox="1"/>
          <p:nvPr/>
        </p:nvSpPr>
        <p:spPr>
          <a:xfrm>
            <a:off x="3732960" y="4359089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36"/>
          <p:cNvSpPr txBox="1"/>
          <p:nvPr/>
        </p:nvSpPr>
        <p:spPr>
          <a:xfrm>
            <a:off x="4202206" y="4359089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36"/>
          <p:cNvSpPr txBox="1"/>
          <p:nvPr/>
        </p:nvSpPr>
        <p:spPr>
          <a:xfrm>
            <a:off x="4672853" y="4359089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36"/>
          <p:cNvSpPr txBox="1"/>
          <p:nvPr/>
        </p:nvSpPr>
        <p:spPr>
          <a:xfrm>
            <a:off x="5143500" y="4359089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36"/>
          <p:cNvSpPr txBox="1"/>
          <p:nvPr/>
        </p:nvSpPr>
        <p:spPr>
          <a:xfrm>
            <a:off x="5535706" y="4359089"/>
            <a:ext cx="262892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36"/>
          <p:cNvSpPr txBox="1"/>
          <p:nvPr/>
        </p:nvSpPr>
        <p:spPr>
          <a:xfrm>
            <a:off x="616324" y="4660247"/>
            <a:ext cx="6178166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= 6, exchange T[1] &amp; T[6] and Max-heapify (T[1..5],1)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6"/>
          <p:cNvSpPr txBox="1"/>
          <p:nvPr/>
        </p:nvSpPr>
        <p:spPr>
          <a:xfrm>
            <a:off x="1255059" y="5065059"/>
            <a:ext cx="142668" cy="641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  <a:p>
            <a:pPr indent="0" lvl="0" marL="0" marR="0" rtl="0" algn="l">
              <a:lnSpc>
                <a:spcPct val="140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6"/>
          <p:cNvSpPr txBox="1"/>
          <p:nvPr/>
        </p:nvSpPr>
        <p:spPr>
          <a:xfrm>
            <a:off x="1736912" y="5065059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36"/>
          <p:cNvSpPr txBox="1"/>
          <p:nvPr/>
        </p:nvSpPr>
        <p:spPr>
          <a:xfrm>
            <a:off x="2207559" y="5065059"/>
            <a:ext cx="14266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6"/>
          <p:cNvSpPr txBox="1"/>
          <p:nvPr/>
        </p:nvSpPr>
        <p:spPr>
          <a:xfrm>
            <a:off x="2689412" y="5065059"/>
            <a:ext cx="14266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36"/>
          <p:cNvSpPr txBox="1"/>
          <p:nvPr/>
        </p:nvSpPr>
        <p:spPr>
          <a:xfrm>
            <a:off x="3160059" y="5065059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36"/>
          <p:cNvSpPr txBox="1"/>
          <p:nvPr/>
        </p:nvSpPr>
        <p:spPr>
          <a:xfrm>
            <a:off x="3630706" y="5065059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36"/>
          <p:cNvSpPr txBox="1"/>
          <p:nvPr/>
        </p:nvSpPr>
        <p:spPr>
          <a:xfrm>
            <a:off x="4112559" y="5065059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36"/>
          <p:cNvSpPr txBox="1"/>
          <p:nvPr/>
        </p:nvSpPr>
        <p:spPr>
          <a:xfrm>
            <a:off x="4583206" y="5065059"/>
            <a:ext cx="28533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6"/>
          <p:cNvSpPr txBox="1"/>
          <p:nvPr/>
        </p:nvSpPr>
        <p:spPr>
          <a:xfrm>
            <a:off x="5053853" y="5065059"/>
            <a:ext cx="240450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6"/>
          <p:cNvSpPr txBox="1"/>
          <p:nvPr/>
        </p:nvSpPr>
        <p:spPr>
          <a:xfrm>
            <a:off x="5468470" y="5065059"/>
            <a:ext cx="240450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36"/>
          <p:cNvSpPr txBox="1"/>
          <p:nvPr/>
        </p:nvSpPr>
        <p:spPr>
          <a:xfrm>
            <a:off x="1456765" y="5367618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36"/>
          <p:cNvSpPr txBox="1"/>
          <p:nvPr/>
        </p:nvSpPr>
        <p:spPr>
          <a:xfrm>
            <a:off x="1927412" y="5367618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6"/>
          <p:cNvSpPr txBox="1"/>
          <p:nvPr/>
        </p:nvSpPr>
        <p:spPr>
          <a:xfrm>
            <a:off x="2398059" y="5367618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36"/>
          <p:cNvSpPr txBox="1"/>
          <p:nvPr/>
        </p:nvSpPr>
        <p:spPr>
          <a:xfrm>
            <a:off x="2870107" y="5367618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6"/>
          <p:cNvSpPr txBox="1"/>
          <p:nvPr/>
        </p:nvSpPr>
        <p:spPr>
          <a:xfrm>
            <a:off x="3339353" y="5367618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36"/>
          <p:cNvSpPr txBox="1"/>
          <p:nvPr/>
        </p:nvSpPr>
        <p:spPr>
          <a:xfrm>
            <a:off x="3798794" y="5367618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36"/>
          <p:cNvSpPr txBox="1"/>
          <p:nvPr/>
        </p:nvSpPr>
        <p:spPr>
          <a:xfrm>
            <a:off x="4269441" y="5367618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6"/>
          <p:cNvSpPr txBox="1"/>
          <p:nvPr/>
        </p:nvSpPr>
        <p:spPr>
          <a:xfrm>
            <a:off x="4740088" y="5367618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36"/>
          <p:cNvSpPr txBox="1"/>
          <p:nvPr/>
        </p:nvSpPr>
        <p:spPr>
          <a:xfrm>
            <a:off x="5212136" y="5367618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6"/>
          <p:cNvSpPr txBox="1"/>
          <p:nvPr/>
        </p:nvSpPr>
        <p:spPr>
          <a:xfrm>
            <a:off x="5602941" y="5367618"/>
            <a:ext cx="262892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471" y="0"/>
            <a:ext cx="887505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37"/>
          <p:cNvSpPr txBox="1"/>
          <p:nvPr/>
        </p:nvSpPr>
        <p:spPr>
          <a:xfrm>
            <a:off x="818029" y="1176618"/>
            <a:ext cx="6178166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= 5, exchange T[1] &amp; T[5] and Max-heapify (T[1..4],1)</a:t>
            </a:r>
            <a:endParaRPr/>
          </a:p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37"/>
          <p:cNvSpPr txBox="1"/>
          <p:nvPr/>
        </p:nvSpPr>
        <p:spPr>
          <a:xfrm>
            <a:off x="1390930" y="1626255"/>
            <a:ext cx="142668" cy="666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indent="0" lvl="0" marL="0" marR="0" rtl="0" algn="l">
              <a:lnSpc>
                <a:spcPct val="143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7"/>
          <p:cNvSpPr txBox="1"/>
          <p:nvPr/>
        </p:nvSpPr>
        <p:spPr>
          <a:xfrm>
            <a:off x="1871382" y="1636059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37"/>
          <p:cNvSpPr txBox="1"/>
          <p:nvPr/>
        </p:nvSpPr>
        <p:spPr>
          <a:xfrm>
            <a:off x="2342029" y="1636059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37"/>
          <p:cNvSpPr txBox="1"/>
          <p:nvPr/>
        </p:nvSpPr>
        <p:spPr>
          <a:xfrm>
            <a:off x="2823882" y="1626255"/>
            <a:ext cx="14266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37"/>
          <p:cNvSpPr txBox="1"/>
          <p:nvPr/>
        </p:nvSpPr>
        <p:spPr>
          <a:xfrm>
            <a:off x="3294529" y="1636059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37"/>
          <p:cNvSpPr txBox="1"/>
          <p:nvPr/>
        </p:nvSpPr>
        <p:spPr>
          <a:xfrm>
            <a:off x="3765176" y="1636059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7"/>
          <p:cNvSpPr txBox="1"/>
          <p:nvPr/>
        </p:nvSpPr>
        <p:spPr>
          <a:xfrm>
            <a:off x="4247029" y="1636059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7"/>
          <p:cNvSpPr txBox="1"/>
          <p:nvPr/>
        </p:nvSpPr>
        <p:spPr>
          <a:xfrm>
            <a:off x="4719078" y="1626255"/>
            <a:ext cx="28533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37"/>
          <p:cNvSpPr txBox="1"/>
          <p:nvPr/>
        </p:nvSpPr>
        <p:spPr>
          <a:xfrm>
            <a:off x="5188323" y="1636059"/>
            <a:ext cx="240450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7"/>
          <p:cNvSpPr txBox="1"/>
          <p:nvPr/>
        </p:nvSpPr>
        <p:spPr>
          <a:xfrm>
            <a:off x="5602941" y="1636059"/>
            <a:ext cx="240450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7"/>
          <p:cNvSpPr txBox="1"/>
          <p:nvPr/>
        </p:nvSpPr>
        <p:spPr>
          <a:xfrm>
            <a:off x="1390930" y="1938618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7"/>
          <p:cNvSpPr txBox="1"/>
          <p:nvPr/>
        </p:nvSpPr>
        <p:spPr>
          <a:xfrm>
            <a:off x="1860176" y="1938618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37"/>
          <p:cNvSpPr txBox="1"/>
          <p:nvPr/>
        </p:nvSpPr>
        <p:spPr>
          <a:xfrm>
            <a:off x="2330823" y="1938618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7"/>
          <p:cNvSpPr txBox="1"/>
          <p:nvPr/>
        </p:nvSpPr>
        <p:spPr>
          <a:xfrm>
            <a:off x="2801470" y="1938618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7"/>
          <p:cNvSpPr txBox="1"/>
          <p:nvPr/>
        </p:nvSpPr>
        <p:spPr>
          <a:xfrm>
            <a:off x="3272118" y="1938618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7"/>
          <p:cNvSpPr txBox="1"/>
          <p:nvPr/>
        </p:nvSpPr>
        <p:spPr>
          <a:xfrm>
            <a:off x="3732960" y="1938618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7"/>
          <p:cNvSpPr txBox="1"/>
          <p:nvPr/>
        </p:nvSpPr>
        <p:spPr>
          <a:xfrm>
            <a:off x="4202206" y="1938618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7"/>
          <p:cNvSpPr txBox="1"/>
          <p:nvPr/>
        </p:nvSpPr>
        <p:spPr>
          <a:xfrm>
            <a:off x="4672853" y="1938618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37"/>
          <p:cNvSpPr txBox="1"/>
          <p:nvPr/>
        </p:nvSpPr>
        <p:spPr>
          <a:xfrm>
            <a:off x="5143500" y="1938618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37"/>
          <p:cNvSpPr txBox="1"/>
          <p:nvPr/>
        </p:nvSpPr>
        <p:spPr>
          <a:xfrm>
            <a:off x="5535706" y="1938618"/>
            <a:ext cx="262892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7"/>
          <p:cNvSpPr txBox="1"/>
          <p:nvPr/>
        </p:nvSpPr>
        <p:spPr>
          <a:xfrm>
            <a:off x="818029" y="2229971"/>
            <a:ext cx="6178166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= 4, exchange T[1] &amp; T[4] and Max-heapify (T[1..3],1)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37"/>
          <p:cNvSpPr txBox="1"/>
          <p:nvPr/>
        </p:nvSpPr>
        <p:spPr>
          <a:xfrm>
            <a:off x="1390930" y="2644589"/>
            <a:ext cx="142668" cy="666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lnSpc>
                <a:spcPct val="147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37"/>
          <p:cNvSpPr txBox="1"/>
          <p:nvPr/>
        </p:nvSpPr>
        <p:spPr>
          <a:xfrm>
            <a:off x="1871382" y="2644589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37"/>
          <p:cNvSpPr txBox="1"/>
          <p:nvPr/>
        </p:nvSpPr>
        <p:spPr>
          <a:xfrm>
            <a:off x="2342029" y="2644589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37"/>
          <p:cNvSpPr txBox="1"/>
          <p:nvPr/>
        </p:nvSpPr>
        <p:spPr>
          <a:xfrm>
            <a:off x="2823882" y="2644589"/>
            <a:ext cx="14266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37"/>
          <p:cNvSpPr txBox="1"/>
          <p:nvPr/>
        </p:nvSpPr>
        <p:spPr>
          <a:xfrm>
            <a:off x="3294529" y="2644589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37"/>
          <p:cNvSpPr txBox="1"/>
          <p:nvPr/>
        </p:nvSpPr>
        <p:spPr>
          <a:xfrm>
            <a:off x="3765176" y="2644589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7"/>
          <p:cNvSpPr txBox="1"/>
          <p:nvPr/>
        </p:nvSpPr>
        <p:spPr>
          <a:xfrm>
            <a:off x="4247029" y="2644589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37"/>
          <p:cNvSpPr txBox="1"/>
          <p:nvPr/>
        </p:nvSpPr>
        <p:spPr>
          <a:xfrm>
            <a:off x="4719078" y="2644589"/>
            <a:ext cx="28533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7"/>
          <p:cNvSpPr txBox="1"/>
          <p:nvPr/>
        </p:nvSpPr>
        <p:spPr>
          <a:xfrm>
            <a:off x="5188323" y="2644589"/>
            <a:ext cx="240450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37"/>
          <p:cNvSpPr txBox="1"/>
          <p:nvPr/>
        </p:nvSpPr>
        <p:spPr>
          <a:xfrm>
            <a:off x="5602941" y="2644589"/>
            <a:ext cx="240450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7"/>
          <p:cNvSpPr txBox="1"/>
          <p:nvPr/>
        </p:nvSpPr>
        <p:spPr>
          <a:xfrm>
            <a:off x="1390930" y="2945747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7"/>
          <p:cNvSpPr txBox="1"/>
          <p:nvPr/>
        </p:nvSpPr>
        <p:spPr>
          <a:xfrm>
            <a:off x="1860176" y="2945747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37"/>
          <p:cNvSpPr txBox="1"/>
          <p:nvPr/>
        </p:nvSpPr>
        <p:spPr>
          <a:xfrm>
            <a:off x="2330823" y="2945747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37"/>
          <p:cNvSpPr txBox="1"/>
          <p:nvPr/>
        </p:nvSpPr>
        <p:spPr>
          <a:xfrm>
            <a:off x="2801470" y="2945747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37"/>
          <p:cNvSpPr txBox="1"/>
          <p:nvPr/>
        </p:nvSpPr>
        <p:spPr>
          <a:xfrm>
            <a:off x="3272118" y="2945747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37"/>
          <p:cNvSpPr txBox="1"/>
          <p:nvPr/>
        </p:nvSpPr>
        <p:spPr>
          <a:xfrm>
            <a:off x="3732960" y="2945747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37"/>
          <p:cNvSpPr txBox="1"/>
          <p:nvPr/>
        </p:nvSpPr>
        <p:spPr>
          <a:xfrm>
            <a:off x="4202206" y="2945747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37"/>
          <p:cNvSpPr txBox="1"/>
          <p:nvPr/>
        </p:nvSpPr>
        <p:spPr>
          <a:xfrm>
            <a:off x="4672853" y="2945747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37"/>
          <p:cNvSpPr txBox="1"/>
          <p:nvPr/>
        </p:nvSpPr>
        <p:spPr>
          <a:xfrm>
            <a:off x="5143500" y="2945747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7"/>
          <p:cNvSpPr txBox="1"/>
          <p:nvPr/>
        </p:nvSpPr>
        <p:spPr>
          <a:xfrm>
            <a:off x="5535706" y="2945747"/>
            <a:ext cx="262892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7"/>
          <p:cNvSpPr txBox="1"/>
          <p:nvPr/>
        </p:nvSpPr>
        <p:spPr>
          <a:xfrm>
            <a:off x="818029" y="3283324"/>
            <a:ext cx="6178166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= 3, exchange T[1] &amp; T[3] and Max-heapify (T[1..2],1)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37"/>
          <p:cNvSpPr txBox="1"/>
          <p:nvPr/>
        </p:nvSpPr>
        <p:spPr>
          <a:xfrm>
            <a:off x="1390930" y="3854824"/>
            <a:ext cx="142668" cy="666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lnSpc>
                <a:spcPct val="147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7"/>
          <p:cNvSpPr txBox="1"/>
          <p:nvPr/>
        </p:nvSpPr>
        <p:spPr>
          <a:xfrm>
            <a:off x="1871382" y="3854824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7"/>
          <p:cNvSpPr txBox="1"/>
          <p:nvPr/>
        </p:nvSpPr>
        <p:spPr>
          <a:xfrm>
            <a:off x="2342029" y="3854824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7"/>
          <p:cNvSpPr txBox="1"/>
          <p:nvPr/>
        </p:nvSpPr>
        <p:spPr>
          <a:xfrm>
            <a:off x="2823882" y="3854824"/>
            <a:ext cx="14266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7"/>
          <p:cNvSpPr txBox="1"/>
          <p:nvPr/>
        </p:nvSpPr>
        <p:spPr>
          <a:xfrm>
            <a:off x="3294529" y="3854824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7"/>
          <p:cNvSpPr txBox="1"/>
          <p:nvPr/>
        </p:nvSpPr>
        <p:spPr>
          <a:xfrm>
            <a:off x="3765176" y="3854824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7"/>
          <p:cNvSpPr txBox="1"/>
          <p:nvPr/>
        </p:nvSpPr>
        <p:spPr>
          <a:xfrm>
            <a:off x="4247029" y="3854824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7"/>
          <p:cNvSpPr txBox="1"/>
          <p:nvPr/>
        </p:nvSpPr>
        <p:spPr>
          <a:xfrm>
            <a:off x="4719078" y="3854824"/>
            <a:ext cx="28533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7"/>
          <p:cNvSpPr txBox="1"/>
          <p:nvPr/>
        </p:nvSpPr>
        <p:spPr>
          <a:xfrm>
            <a:off x="5188323" y="3854824"/>
            <a:ext cx="240450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7"/>
          <p:cNvSpPr txBox="1"/>
          <p:nvPr/>
        </p:nvSpPr>
        <p:spPr>
          <a:xfrm>
            <a:off x="5602941" y="3854824"/>
            <a:ext cx="240450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7"/>
          <p:cNvSpPr txBox="1"/>
          <p:nvPr/>
        </p:nvSpPr>
        <p:spPr>
          <a:xfrm>
            <a:off x="1390930" y="4157383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7"/>
          <p:cNvSpPr txBox="1"/>
          <p:nvPr/>
        </p:nvSpPr>
        <p:spPr>
          <a:xfrm>
            <a:off x="1860176" y="4157383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7"/>
          <p:cNvSpPr txBox="1"/>
          <p:nvPr/>
        </p:nvSpPr>
        <p:spPr>
          <a:xfrm>
            <a:off x="2330823" y="4157383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7"/>
          <p:cNvSpPr txBox="1"/>
          <p:nvPr/>
        </p:nvSpPr>
        <p:spPr>
          <a:xfrm>
            <a:off x="2801470" y="4157383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7"/>
          <p:cNvSpPr txBox="1"/>
          <p:nvPr/>
        </p:nvSpPr>
        <p:spPr>
          <a:xfrm>
            <a:off x="3272118" y="4157383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37"/>
          <p:cNvSpPr txBox="1"/>
          <p:nvPr/>
        </p:nvSpPr>
        <p:spPr>
          <a:xfrm>
            <a:off x="3732960" y="4157383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7"/>
          <p:cNvSpPr txBox="1"/>
          <p:nvPr/>
        </p:nvSpPr>
        <p:spPr>
          <a:xfrm>
            <a:off x="4202206" y="4157383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7"/>
          <p:cNvSpPr txBox="1"/>
          <p:nvPr/>
        </p:nvSpPr>
        <p:spPr>
          <a:xfrm>
            <a:off x="4672853" y="4157383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37"/>
          <p:cNvSpPr txBox="1"/>
          <p:nvPr/>
        </p:nvSpPr>
        <p:spPr>
          <a:xfrm>
            <a:off x="5143500" y="4157383"/>
            <a:ext cx="13144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37"/>
          <p:cNvSpPr txBox="1"/>
          <p:nvPr/>
        </p:nvSpPr>
        <p:spPr>
          <a:xfrm>
            <a:off x="5535706" y="4157383"/>
            <a:ext cx="262892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37"/>
          <p:cNvSpPr txBox="1"/>
          <p:nvPr/>
        </p:nvSpPr>
        <p:spPr>
          <a:xfrm>
            <a:off x="799820" y="4496361"/>
            <a:ext cx="6178166" cy="487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65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= 2, exchange T[1] &amp; T[2] and Max-heapify (T[1..1],1)</a:t>
            </a:r>
            <a:endParaRPr/>
          </a:p>
          <a:p>
            <a:pPr indent="0" lvl="0" marL="0" marR="0" rtl="0" algn="l">
              <a:lnSpc>
                <a:spcPct val="106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37"/>
          <p:cNvSpPr txBox="1"/>
          <p:nvPr/>
        </p:nvSpPr>
        <p:spPr>
          <a:xfrm>
            <a:off x="1390930" y="4997824"/>
            <a:ext cx="142668" cy="666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lnSpc>
                <a:spcPct val="147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37"/>
          <p:cNvSpPr txBox="1"/>
          <p:nvPr/>
        </p:nvSpPr>
        <p:spPr>
          <a:xfrm>
            <a:off x="1871382" y="4997824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37"/>
          <p:cNvSpPr txBox="1"/>
          <p:nvPr/>
        </p:nvSpPr>
        <p:spPr>
          <a:xfrm>
            <a:off x="2342029" y="4997824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7"/>
          <p:cNvSpPr txBox="1"/>
          <p:nvPr/>
        </p:nvSpPr>
        <p:spPr>
          <a:xfrm>
            <a:off x="2823882" y="4997824"/>
            <a:ext cx="14266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37"/>
          <p:cNvSpPr txBox="1"/>
          <p:nvPr/>
        </p:nvSpPr>
        <p:spPr>
          <a:xfrm>
            <a:off x="3294529" y="4997824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37"/>
          <p:cNvSpPr txBox="1"/>
          <p:nvPr/>
        </p:nvSpPr>
        <p:spPr>
          <a:xfrm>
            <a:off x="3765176" y="4997824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37"/>
          <p:cNvSpPr txBox="1"/>
          <p:nvPr/>
        </p:nvSpPr>
        <p:spPr>
          <a:xfrm>
            <a:off x="4247029" y="4997824"/>
            <a:ext cx="12022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37"/>
          <p:cNvSpPr txBox="1"/>
          <p:nvPr/>
        </p:nvSpPr>
        <p:spPr>
          <a:xfrm>
            <a:off x="4719078" y="4997824"/>
            <a:ext cx="28533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0" lvl="0" marL="0" marR="0" rtl="0" algn="l">
              <a:lnSpc>
                <a:spcPct val="135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37"/>
          <p:cNvSpPr txBox="1"/>
          <p:nvPr/>
        </p:nvSpPr>
        <p:spPr>
          <a:xfrm>
            <a:off x="5188323" y="4997824"/>
            <a:ext cx="240450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37"/>
          <p:cNvSpPr txBox="1"/>
          <p:nvPr/>
        </p:nvSpPr>
        <p:spPr>
          <a:xfrm>
            <a:off x="5602941" y="4997824"/>
            <a:ext cx="240450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  <a:p>
            <a:pPr indent="0" lvl="0" marL="0" marR="0" rtl="0" algn="l">
              <a:lnSpc>
                <a:spcPct val="11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37"/>
          <p:cNvSpPr txBox="1"/>
          <p:nvPr/>
        </p:nvSpPr>
        <p:spPr>
          <a:xfrm>
            <a:off x="1390931" y="5311589"/>
            <a:ext cx="1733167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6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	2	3	4</a:t>
            </a:r>
            <a:endParaRPr/>
          </a:p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3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37"/>
          <p:cNvSpPr txBox="1"/>
          <p:nvPr/>
        </p:nvSpPr>
        <p:spPr>
          <a:xfrm>
            <a:off x="3272118" y="5311589"/>
            <a:ext cx="2852063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6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	6	7	8	9	10</a:t>
            </a:r>
            <a:endParaRPr/>
          </a:p>
          <a:p>
            <a:pPr indent="0" lvl="0" marL="0" marR="0" rtl="0" algn="l">
              <a:lnSpc>
                <a:spcPct val="1172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3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37"/>
          <p:cNvSpPr txBox="1"/>
          <p:nvPr/>
        </p:nvSpPr>
        <p:spPr>
          <a:xfrm>
            <a:off x="6465794" y="5502089"/>
            <a:ext cx="1620636" cy="436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6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 of Sorting</a:t>
            </a:r>
            <a:endParaRPr/>
          </a:p>
          <a:p>
            <a:pPr indent="0" lvl="0" marL="0" marR="0" rtl="0" algn="l">
              <a:lnSpc>
                <a:spcPct val="7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9" name="Google Shape;59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471" y="0"/>
            <a:ext cx="887505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38"/>
          <p:cNvSpPr txBox="1"/>
          <p:nvPr/>
        </p:nvSpPr>
        <p:spPr>
          <a:xfrm>
            <a:off x="2162736" y="986117"/>
            <a:ext cx="2012218" cy="948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17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Sorted heap</a:t>
            </a:r>
            <a:endParaRPr/>
          </a:p>
          <a:p>
            <a:pPr indent="0" lvl="0" marL="0" marR="0" rtl="0" algn="l">
              <a:lnSpc>
                <a:spcPct val="1149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7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8"/>
          <p:cNvSpPr txBox="1"/>
          <p:nvPr/>
        </p:nvSpPr>
        <p:spPr>
          <a:xfrm>
            <a:off x="4807323" y="1626254"/>
            <a:ext cx="11541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38"/>
          <p:cNvSpPr txBox="1"/>
          <p:nvPr/>
        </p:nvSpPr>
        <p:spPr>
          <a:xfrm>
            <a:off x="2667000" y="3541059"/>
            <a:ext cx="11541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38"/>
          <p:cNvSpPr txBox="1"/>
          <p:nvPr/>
        </p:nvSpPr>
        <p:spPr>
          <a:xfrm>
            <a:off x="2061882" y="4684059"/>
            <a:ext cx="1333698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10                 14</a:t>
            </a:r>
            <a:endParaRPr/>
          </a:p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38"/>
          <p:cNvSpPr txBox="1"/>
          <p:nvPr/>
        </p:nvSpPr>
        <p:spPr>
          <a:xfrm>
            <a:off x="3429000" y="2543736"/>
            <a:ext cx="2931893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2                                                  3</a:t>
            </a:r>
            <a:endParaRPr/>
          </a:p>
          <a:p>
            <a:pPr indent="0" lvl="0" marL="0" marR="0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38"/>
          <p:cNvSpPr txBox="1"/>
          <p:nvPr/>
        </p:nvSpPr>
        <p:spPr>
          <a:xfrm>
            <a:off x="4112559" y="3619500"/>
            <a:ext cx="2743059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	8                           9</a:t>
            </a:r>
            <a:endParaRPr/>
          </a:p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38"/>
          <p:cNvSpPr txBox="1"/>
          <p:nvPr/>
        </p:nvSpPr>
        <p:spPr>
          <a:xfrm>
            <a:off x="3966883" y="4684059"/>
            <a:ext cx="230832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CA"/>
              <a:t>Class Task: </a:t>
            </a:r>
            <a:endParaRPr/>
          </a:p>
        </p:txBody>
      </p:sp>
      <p:sp>
        <p:nvSpPr>
          <p:cNvPr id="613" name="Google Shape;613;p39"/>
          <p:cNvSpPr txBox="1"/>
          <p:nvPr>
            <p:ph idx="1" type="body"/>
          </p:nvPr>
        </p:nvSpPr>
        <p:spPr>
          <a:xfrm>
            <a:off x="726983" y="1411942"/>
            <a:ext cx="7544360" cy="4916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9372" lvl="0" marL="17145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t/>
            </a:r>
            <a:endParaRPr sz="1765">
              <a:solidFill>
                <a:srgbClr val="000000"/>
              </a:solidFill>
            </a:endParaRPr>
          </a:p>
          <a:p>
            <a:pPr indent="-59372" lvl="1" marL="514350" rtl="0" algn="just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t/>
            </a:r>
            <a:endParaRPr sz="1765">
              <a:solidFill>
                <a:srgbClr val="000000"/>
              </a:solidFill>
            </a:endParaRPr>
          </a:p>
          <a:p>
            <a:pPr indent="-59372" lvl="1" marL="514350" rtl="0" algn="just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t/>
            </a:r>
            <a:endParaRPr sz="1765">
              <a:solidFill>
                <a:srgbClr val="000000"/>
              </a:solidFill>
            </a:endParaRPr>
          </a:p>
          <a:p>
            <a:pPr indent="-59372" lvl="0" marL="171450" rtl="0" algn="just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t/>
            </a:r>
            <a:endParaRPr sz="1765">
              <a:solidFill>
                <a:srgbClr val="000000"/>
              </a:solidFill>
            </a:endParaRPr>
          </a:p>
          <a:p>
            <a:pPr indent="-59372" lvl="0" marL="171450" rtl="0" algn="just">
              <a:lnSpc>
                <a:spcPct val="115014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t/>
            </a:r>
            <a:endParaRPr sz="1765">
              <a:solidFill>
                <a:srgbClr val="000000"/>
              </a:solidFill>
            </a:endParaRPr>
          </a:p>
          <a:p>
            <a:pPr indent="-59372" lvl="0" marL="171450" rtl="0" algn="just">
              <a:lnSpc>
                <a:spcPct val="115014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t/>
            </a:r>
            <a:endParaRPr sz="1765">
              <a:solidFill>
                <a:srgbClr val="000000"/>
              </a:solidFill>
            </a:endParaRPr>
          </a:p>
          <a:p>
            <a:pPr indent="-59372" lvl="0" marL="171450" rtl="0" algn="just">
              <a:lnSpc>
                <a:spcPct val="115014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t/>
            </a:r>
            <a:endParaRPr sz="1765">
              <a:solidFill>
                <a:srgbClr val="000000"/>
              </a:solidFill>
            </a:endParaRPr>
          </a:p>
          <a:p>
            <a:pPr indent="-171450" lvl="0" marL="171450" rtl="0" algn="just">
              <a:lnSpc>
                <a:spcPct val="115014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t/>
            </a:r>
            <a:endParaRPr sz="1765">
              <a:solidFill>
                <a:srgbClr val="000000"/>
              </a:solidFill>
            </a:endParaRPr>
          </a:p>
        </p:txBody>
      </p:sp>
      <p:sp>
        <p:nvSpPr>
          <p:cNvPr id="614" name="Google Shape;614;p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graphicFrame>
        <p:nvGraphicFramePr>
          <p:cNvPr id="615" name="Google Shape;615;p39"/>
          <p:cNvGraphicFramePr/>
          <p:nvPr/>
        </p:nvGraphicFramePr>
        <p:xfrm>
          <a:off x="1546412" y="24928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{811AD2BA-2733-4E72-8588-C20CF18EE1E0}</a:tableStyleId>
              </a:tblPr>
              <a:tblGrid>
                <a:gridCol w="591675"/>
                <a:gridCol w="591675"/>
                <a:gridCol w="591675"/>
                <a:gridCol w="591675"/>
                <a:gridCol w="591675"/>
                <a:gridCol w="591675"/>
                <a:gridCol w="591675"/>
                <a:gridCol w="591675"/>
                <a:gridCol w="591675"/>
                <a:gridCol w="591675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u="none" cap="none" strike="noStrike"/>
                        <a:t>1</a:t>
                      </a:r>
                      <a:endParaRPr/>
                    </a:p>
                  </a:txBody>
                  <a:tcPr marT="40400" marB="40400" marR="80675" marL="806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/>
                        <a:t>6</a:t>
                      </a:r>
                      <a:endParaRPr/>
                    </a:p>
                  </a:txBody>
                  <a:tcPr marT="40400" marB="40400" marR="80675" marL="806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/>
                        <a:t>9</a:t>
                      </a:r>
                      <a:endParaRPr/>
                    </a:p>
                  </a:txBody>
                  <a:tcPr marT="40400" marB="40400" marR="80675" marL="806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/>
                        <a:t>2</a:t>
                      </a:r>
                      <a:endParaRPr/>
                    </a:p>
                  </a:txBody>
                  <a:tcPr marT="40400" marB="40400" marR="80675" marL="806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/>
                        <a:t>7</a:t>
                      </a:r>
                      <a:endParaRPr/>
                    </a:p>
                  </a:txBody>
                  <a:tcPr marT="40400" marB="40400" marR="80675" marL="806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/>
                        <a:t>5</a:t>
                      </a:r>
                      <a:endParaRPr/>
                    </a:p>
                  </a:txBody>
                  <a:tcPr marT="40400" marB="40400" marR="80675" marL="806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/>
                        <a:t>2</a:t>
                      </a:r>
                      <a:endParaRPr/>
                    </a:p>
                  </a:txBody>
                  <a:tcPr marT="40400" marB="40400" marR="80675" marL="806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/>
                        <a:t>7</a:t>
                      </a:r>
                      <a:endParaRPr/>
                    </a:p>
                  </a:txBody>
                  <a:tcPr marT="40400" marB="40400" marR="80675" marL="806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/>
                        <a:t>4</a:t>
                      </a:r>
                      <a:endParaRPr/>
                    </a:p>
                  </a:txBody>
                  <a:tcPr marT="40400" marB="40400" marR="80675" marL="806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/>
                        <a:t>10</a:t>
                      </a:r>
                      <a:endParaRPr/>
                    </a:p>
                  </a:txBody>
                  <a:tcPr marT="40400" marB="40400" marR="80675" marL="80675"/>
                </a:tc>
              </a:tr>
            </a:tbl>
          </a:graphicData>
        </a:graphic>
      </p:graphicFrame>
      <p:sp>
        <p:nvSpPr>
          <p:cNvPr id="616" name="Google Shape;616;p39"/>
          <p:cNvSpPr txBox="1"/>
          <p:nvPr/>
        </p:nvSpPr>
        <p:spPr>
          <a:xfrm>
            <a:off x="1344706" y="3574676"/>
            <a:ext cx="423582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0797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6"/>
              <a:buFont typeface="Arial"/>
              <a:buChar char="•"/>
            </a:pPr>
            <a:r>
              <a:rPr b="1"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Maintain minimum heap tree</a:t>
            </a:r>
            <a:endParaRPr/>
          </a:p>
          <a:p>
            <a:pPr indent="-342900" lvl="0" marL="342900" marR="0" rtl="0" algn="l">
              <a:lnSpc>
                <a:spcPct val="10797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6"/>
              <a:buFont typeface="Arial"/>
              <a:buChar char="•"/>
            </a:pPr>
            <a:r>
              <a:rPr b="1" lang="en-CA" sz="220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Sort heap in descending order</a:t>
            </a:r>
            <a:endParaRPr sz="220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2819" lvl="0" marL="342900" marR="0" rtl="0" algn="l">
              <a:lnSpc>
                <a:spcPct val="1105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6"/>
              <a:buFont typeface="Arial"/>
              <a:buNone/>
            </a:pPr>
            <a:r>
              <a:t/>
            </a:r>
            <a:endParaRPr sz="220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CA"/>
              <a:t>Analysis of heap sort</a:t>
            </a:r>
            <a:endParaRPr/>
          </a:p>
        </p:txBody>
      </p:sp>
      <p:sp>
        <p:nvSpPr>
          <p:cNvPr id="623" name="Google Shape;623;p40"/>
          <p:cNvSpPr txBox="1"/>
          <p:nvPr>
            <p:ph idx="1" type="body"/>
          </p:nvPr>
        </p:nvSpPr>
        <p:spPr>
          <a:xfrm>
            <a:off x="916081" y="1474975"/>
            <a:ext cx="7544360" cy="4916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9372" lvl="0" marL="17145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t/>
            </a:r>
            <a:endParaRPr sz="1765">
              <a:solidFill>
                <a:srgbClr val="000000"/>
              </a:solidFill>
            </a:endParaRPr>
          </a:p>
          <a:p>
            <a:pPr indent="-171450" lvl="0" marL="171450" rtl="0" algn="just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765"/>
              <a:buChar char="•"/>
            </a:pPr>
            <a:r>
              <a:rPr b="1" i="1" lang="en-CA" sz="1765">
                <a:solidFill>
                  <a:srgbClr val="000000"/>
                </a:solidFill>
              </a:rPr>
              <a:t>Max-heapify (A,i) </a:t>
            </a:r>
            <a:r>
              <a:rPr lang="en-CA" sz="1765">
                <a:solidFill>
                  <a:srgbClr val="000000"/>
                </a:solidFill>
              </a:rPr>
              <a:t>: </a:t>
            </a:r>
            <a:endParaRPr/>
          </a:p>
          <a:p>
            <a:pPr indent="-59372" lvl="0" marL="171450" rtl="0" algn="just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t/>
            </a:r>
            <a:endParaRPr sz="1765">
              <a:solidFill>
                <a:srgbClr val="000000"/>
              </a:solidFill>
            </a:endParaRPr>
          </a:p>
          <a:p>
            <a:pPr indent="-171450" lvl="1" marL="514350" rtl="0" algn="just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765"/>
              <a:buChar char="•"/>
            </a:pPr>
            <a:r>
              <a:rPr lang="en-CA" sz="1765">
                <a:solidFill>
                  <a:srgbClr val="000000"/>
                </a:solidFill>
              </a:rPr>
              <a:t>    n-1 calls to Max-heapify  = O(n log n) </a:t>
            </a:r>
            <a:endParaRPr/>
          </a:p>
          <a:p>
            <a:pPr indent="-171450" lvl="1" marL="514350" rtl="0" algn="just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765"/>
              <a:buNone/>
            </a:pPr>
            <a:r>
              <a:rPr lang="en-CA" sz="1765">
                <a:solidFill>
                  <a:srgbClr val="000000"/>
                </a:solidFill>
              </a:rPr>
              <a:t>(every time root value is shifted down to the leaf)</a:t>
            </a:r>
            <a:endParaRPr/>
          </a:p>
          <a:p>
            <a:pPr indent="-59372" lvl="1" marL="514350" rtl="0" algn="just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t/>
            </a:r>
            <a:endParaRPr sz="1765">
              <a:solidFill>
                <a:srgbClr val="000000"/>
              </a:solidFill>
            </a:endParaRPr>
          </a:p>
          <a:p>
            <a:pPr indent="-171450" lvl="1" marL="514350" rtl="0" algn="just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rPr b="1" i="1" lang="en-CA" sz="1765"/>
              <a:t>O(n) + O(n log(n)) = O(n log(n))</a:t>
            </a:r>
            <a:endParaRPr b="1" i="1" sz="1765">
              <a:solidFill>
                <a:srgbClr val="000000"/>
              </a:solidFill>
            </a:endParaRPr>
          </a:p>
          <a:p>
            <a:pPr indent="-171450" lvl="1" marL="514350" rtl="0" algn="just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65"/>
              <a:buChar char="•"/>
            </a:pPr>
            <a:r>
              <a:rPr lang="en-CA" sz="1765"/>
              <a:t>all you care about is the dominant term.</a:t>
            </a:r>
            <a:endParaRPr/>
          </a:p>
          <a:p>
            <a:pPr indent="-171450" lvl="1" marL="514350" rtl="0" algn="just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65"/>
              <a:buChar char="•"/>
            </a:pPr>
            <a:r>
              <a:rPr lang="en-CA" sz="1765"/>
              <a:t> n log(n) dominates n so that's the only term that you care about.</a:t>
            </a:r>
            <a:endParaRPr/>
          </a:p>
          <a:p>
            <a:pPr indent="-59372" lvl="1" marL="514350" rtl="0" algn="just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t/>
            </a:r>
            <a:endParaRPr sz="1765">
              <a:solidFill>
                <a:srgbClr val="000000"/>
              </a:solidFill>
            </a:endParaRPr>
          </a:p>
          <a:p>
            <a:pPr indent="-171450" lvl="1" marL="514350" rtl="0" algn="just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t/>
            </a:r>
            <a:endParaRPr sz="1765">
              <a:solidFill>
                <a:srgbClr val="000000"/>
              </a:solidFill>
            </a:endParaRPr>
          </a:p>
          <a:p>
            <a:pPr indent="-171450" lvl="0" marL="171450" rtl="0" algn="just">
              <a:lnSpc>
                <a:spcPct val="1059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171450" lvl="0" marL="171450" rtl="0" algn="just">
              <a:lnSpc>
                <a:spcPct val="1059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CA" sz="2000"/>
              <a:t>Both worst and average case : O(nlogn)</a:t>
            </a:r>
            <a:endParaRPr sz="1965">
              <a:solidFill>
                <a:srgbClr val="000000"/>
              </a:solidFill>
            </a:endParaRPr>
          </a:p>
          <a:p>
            <a:pPr indent="-59372" lvl="0" marL="171450" rtl="0" algn="just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65"/>
              <a:buFont typeface="Courier New"/>
              <a:buNone/>
            </a:pPr>
            <a:r>
              <a:t/>
            </a:r>
            <a:endParaRPr sz="1765">
              <a:solidFill>
                <a:srgbClr val="000000"/>
              </a:solidFill>
            </a:endParaRPr>
          </a:p>
          <a:p>
            <a:pPr indent="-59372" lvl="0" marL="171450" rtl="0" algn="just">
              <a:lnSpc>
                <a:spcPct val="115014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t/>
            </a:r>
            <a:endParaRPr sz="1765">
              <a:solidFill>
                <a:srgbClr val="000000"/>
              </a:solidFill>
            </a:endParaRPr>
          </a:p>
          <a:p>
            <a:pPr indent="-59372" lvl="0" marL="171450" rtl="0" algn="just">
              <a:lnSpc>
                <a:spcPct val="115014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t/>
            </a:r>
            <a:endParaRPr sz="1765">
              <a:solidFill>
                <a:srgbClr val="000000"/>
              </a:solidFill>
            </a:endParaRPr>
          </a:p>
          <a:p>
            <a:pPr indent="-59372" lvl="0" marL="171450" rtl="0" algn="just">
              <a:lnSpc>
                <a:spcPct val="115014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t/>
            </a:r>
            <a:endParaRPr sz="1765">
              <a:solidFill>
                <a:srgbClr val="000000"/>
              </a:solidFill>
            </a:endParaRPr>
          </a:p>
          <a:p>
            <a:pPr indent="-171450" lvl="0" marL="171450" rtl="0" algn="just">
              <a:lnSpc>
                <a:spcPct val="115014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t/>
            </a:r>
            <a:endParaRPr sz="1765">
              <a:solidFill>
                <a:srgbClr val="000000"/>
              </a:solidFill>
            </a:endParaRPr>
          </a:p>
        </p:txBody>
      </p:sp>
      <p:sp>
        <p:nvSpPr>
          <p:cNvPr id="624" name="Google Shape;624;p4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CA"/>
              <a:t>Heap sort (Analysis) extra</a:t>
            </a:r>
            <a:endParaRPr/>
          </a:p>
        </p:txBody>
      </p:sp>
      <p:sp>
        <p:nvSpPr>
          <p:cNvPr id="631" name="Google Shape;631;p4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 sz="2800"/>
              <a:t> log 1 + log 2 + log 3 + · · · + log 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 sz="2800"/>
              <a:t> &lt;=log n + log n + log n + · · · + log 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 sz="2800"/>
              <a:t>&lt;=n log 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 sz="2800"/>
              <a:t>O(n log n)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632" name="Google Shape;632;p4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1022537" y="1448361"/>
            <a:ext cx="7542960" cy="4723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i="1" sz="1800"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1" lang="en-CA" sz="1800"/>
              <a:t>Height of node:</a:t>
            </a:r>
            <a:r>
              <a:rPr lang="en-CA" sz="1800"/>
              <a:t> The </a:t>
            </a:r>
            <a:r>
              <a:rPr b="1" lang="en-CA" sz="1800"/>
              <a:t>height</a:t>
            </a:r>
            <a:r>
              <a:rPr lang="en-CA" sz="1800"/>
              <a:t> of a </a:t>
            </a:r>
            <a:r>
              <a:rPr b="1" lang="en-CA" sz="1800"/>
              <a:t>node</a:t>
            </a:r>
            <a:r>
              <a:rPr lang="en-CA" sz="1800"/>
              <a:t> is the number of edges on the longest path from the </a:t>
            </a:r>
            <a:r>
              <a:rPr b="1" lang="en-CA" sz="1800"/>
              <a:t>node </a:t>
            </a:r>
            <a:r>
              <a:rPr lang="en-CA" sz="1800"/>
              <a:t>to a leaf.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i="1" sz="1800"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1" lang="en-CA" sz="1800"/>
              <a:t>Height of tree: </a:t>
            </a:r>
            <a:r>
              <a:rPr lang="en-CA" sz="1800"/>
              <a:t>It is equal to the height of root node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1" lang="en-CA" sz="1800"/>
              <a:t>Depth of node:</a:t>
            </a:r>
            <a:r>
              <a:rPr lang="en-CA" sz="1800"/>
              <a:t> The depth of a </a:t>
            </a:r>
            <a:r>
              <a:rPr b="1" lang="en-CA" sz="1800"/>
              <a:t>node</a:t>
            </a:r>
            <a:r>
              <a:rPr lang="en-CA" sz="1800"/>
              <a:t> is the number of edges in the path from root to that node</a:t>
            </a:r>
            <a:endParaRPr/>
          </a:p>
          <a:p>
            <a:pPr indent="-571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The height of a </a:t>
            </a:r>
            <a:r>
              <a:rPr i="1" lang="en-CA" sz="1800"/>
              <a:t>tree</a:t>
            </a:r>
            <a:r>
              <a:rPr lang="en-CA" sz="1800"/>
              <a:t> is equal to the max depth of a </a:t>
            </a:r>
            <a:r>
              <a:rPr i="1" lang="en-CA" sz="1800"/>
              <a:t>tree</a:t>
            </a:r>
            <a:r>
              <a:rPr lang="en-CA" sz="1800"/>
              <a:t>.</a:t>
            </a:r>
            <a:endParaRPr/>
          </a:p>
          <a:p>
            <a:pPr indent="-571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571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571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i="1" sz="1800">
              <a:solidFill>
                <a:srgbClr val="F7CAAC"/>
              </a:solidFill>
            </a:endParaRPr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CA"/>
              <a:t>Task1</a:t>
            </a:r>
            <a:endParaRPr/>
          </a:p>
        </p:txBody>
      </p:sp>
      <p:sp>
        <p:nvSpPr>
          <p:cNvPr id="638" name="Google Shape;638;p4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CA"/>
              <a:t>Sort the array in descending order using heap sort algorithm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639" name="Google Shape;639;p4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grpSp>
        <p:nvGrpSpPr>
          <p:cNvPr id="640" name="Google Shape;640;p42"/>
          <p:cNvGrpSpPr/>
          <p:nvPr/>
        </p:nvGrpSpPr>
        <p:grpSpPr>
          <a:xfrm>
            <a:off x="1143000" y="2743200"/>
            <a:ext cx="5121275" cy="469900"/>
            <a:chOff x="444" y="668"/>
            <a:chExt cx="3226" cy="296"/>
          </a:xfrm>
        </p:grpSpPr>
        <p:sp>
          <p:nvSpPr>
            <p:cNvPr id="641" name="Google Shape;641;p42"/>
            <p:cNvSpPr txBox="1"/>
            <p:nvPr/>
          </p:nvSpPr>
          <p:spPr>
            <a:xfrm>
              <a:off x="444" y="668"/>
              <a:ext cx="316" cy="296"/>
            </a:xfrm>
            <a:prstGeom prst="rect">
              <a:avLst/>
            </a:prstGeom>
            <a:solidFill>
              <a:srgbClr val="CCEC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24</a:t>
              </a:r>
              <a:endParaRPr/>
            </a:p>
          </p:txBody>
        </p:sp>
        <p:sp>
          <p:nvSpPr>
            <p:cNvPr id="642" name="Google Shape;642;p42"/>
            <p:cNvSpPr txBox="1"/>
            <p:nvPr/>
          </p:nvSpPr>
          <p:spPr>
            <a:xfrm>
              <a:off x="770" y="668"/>
              <a:ext cx="316" cy="296"/>
            </a:xfrm>
            <a:prstGeom prst="rect">
              <a:avLst/>
            </a:prstGeom>
            <a:solidFill>
              <a:srgbClr val="CCEC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21</a:t>
              </a:r>
              <a:endParaRPr/>
            </a:p>
          </p:txBody>
        </p:sp>
        <p:sp>
          <p:nvSpPr>
            <p:cNvPr id="643" name="Google Shape;643;p42"/>
            <p:cNvSpPr txBox="1"/>
            <p:nvPr/>
          </p:nvSpPr>
          <p:spPr>
            <a:xfrm>
              <a:off x="1096" y="668"/>
              <a:ext cx="316" cy="296"/>
            </a:xfrm>
            <a:prstGeom prst="rect">
              <a:avLst/>
            </a:prstGeom>
            <a:solidFill>
              <a:srgbClr val="CCEC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23</a:t>
              </a:r>
              <a:endParaRPr/>
            </a:p>
          </p:txBody>
        </p:sp>
        <p:sp>
          <p:nvSpPr>
            <p:cNvPr id="644" name="Google Shape;644;p42"/>
            <p:cNvSpPr txBox="1"/>
            <p:nvPr/>
          </p:nvSpPr>
          <p:spPr>
            <a:xfrm>
              <a:off x="1423" y="668"/>
              <a:ext cx="316" cy="296"/>
            </a:xfrm>
            <a:prstGeom prst="rect">
              <a:avLst/>
            </a:prstGeom>
            <a:solidFill>
              <a:srgbClr val="CCEC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22</a:t>
              </a:r>
              <a:endParaRPr/>
            </a:p>
          </p:txBody>
        </p:sp>
        <p:sp>
          <p:nvSpPr>
            <p:cNvPr id="645" name="Google Shape;645;p42"/>
            <p:cNvSpPr txBox="1"/>
            <p:nvPr/>
          </p:nvSpPr>
          <p:spPr>
            <a:xfrm>
              <a:off x="1749" y="668"/>
              <a:ext cx="316" cy="296"/>
            </a:xfrm>
            <a:prstGeom prst="rect">
              <a:avLst/>
            </a:prstGeom>
            <a:solidFill>
              <a:srgbClr val="CCEC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36</a:t>
              </a:r>
              <a:endParaRPr/>
            </a:p>
          </p:txBody>
        </p:sp>
        <p:sp>
          <p:nvSpPr>
            <p:cNvPr id="646" name="Google Shape;646;p42"/>
            <p:cNvSpPr txBox="1"/>
            <p:nvPr/>
          </p:nvSpPr>
          <p:spPr>
            <a:xfrm>
              <a:off x="2076" y="668"/>
              <a:ext cx="316" cy="296"/>
            </a:xfrm>
            <a:prstGeom prst="rect">
              <a:avLst/>
            </a:prstGeom>
            <a:solidFill>
              <a:srgbClr val="CCEC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29</a:t>
              </a:r>
              <a:endParaRPr/>
            </a:p>
          </p:txBody>
        </p:sp>
        <p:sp>
          <p:nvSpPr>
            <p:cNvPr id="647" name="Google Shape;647;p42"/>
            <p:cNvSpPr txBox="1"/>
            <p:nvPr/>
          </p:nvSpPr>
          <p:spPr>
            <a:xfrm>
              <a:off x="2383" y="668"/>
              <a:ext cx="316" cy="296"/>
            </a:xfrm>
            <a:prstGeom prst="rect">
              <a:avLst/>
            </a:prstGeom>
            <a:solidFill>
              <a:srgbClr val="CCEC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/>
            </a:p>
          </p:txBody>
        </p:sp>
        <p:sp>
          <p:nvSpPr>
            <p:cNvPr id="648" name="Google Shape;648;p42"/>
            <p:cNvSpPr txBox="1"/>
            <p:nvPr/>
          </p:nvSpPr>
          <p:spPr>
            <a:xfrm>
              <a:off x="2710" y="668"/>
              <a:ext cx="316" cy="296"/>
            </a:xfrm>
            <a:prstGeom prst="rect">
              <a:avLst/>
            </a:prstGeom>
            <a:solidFill>
              <a:srgbClr val="CCEC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34</a:t>
              </a:r>
              <a:endParaRPr/>
            </a:p>
          </p:txBody>
        </p:sp>
        <p:sp>
          <p:nvSpPr>
            <p:cNvPr id="649" name="Google Shape;649;p42"/>
            <p:cNvSpPr txBox="1"/>
            <p:nvPr/>
          </p:nvSpPr>
          <p:spPr>
            <a:xfrm>
              <a:off x="3027" y="668"/>
              <a:ext cx="316" cy="296"/>
            </a:xfrm>
            <a:prstGeom prst="rect">
              <a:avLst/>
            </a:prstGeom>
            <a:solidFill>
              <a:srgbClr val="CCEC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28</a:t>
              </a:r>
              <a:endParaRPr/>
            </a:p>
          </p:txBody>
        </p:sp>
        <p:sp>
          <p:nvSpPr>
            <p:cNvPr id="650" name="Google Shape;650;p42"/>
            <p:cNvSpPr txBox="1"/>
            <p:nvPr/>
          </p:nvSpPr>
          <p:spPr>
            <a:xfrm>
              <a:off x="3354" y="668"/>
              <a:ext cx="316" cy="296"/>
            </a:xfrm>
            <a:prstGeom prst="rect">
              <a:avLst/>
            </a:prstGeom>
            <a:solidFill>
              <a:srgbClr val="CCEC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27</a:t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CA"/>
              <a:t>Task2</a:t>
            </a:r>
            <a:endParaRPr/>
          </a:p>
        </p:txBody>
      </p:sp>
      <p:sp>
        <p:nvSpPr>
          <p:cNvPr id="656" name="Google Shape;656;p4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CA"/>
              <a:t>Sort the array in descending order using heap sort algorithm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657" name="Google Shape;657;p4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grpSp>
        <p:nvGrpSpPr>
          <p:cNvPr id="658" name="Google Shape;658;p43"/>
          <p:cNvGrpSpPr/>
          <p:nvPr/>
        </p:nvGrpSpPr>
        <p:grpSpPr>
          <a:xfrm>
            <a:off x="1981200" y="3048000"/>
            <a:ext cx="5029200" cy="609600"/>
            <a:chOff x="444" y="668"/>
            <a:chExt cx="2342" cy="233"/>
          </a:xfrm>
        </p:grpSpPr>
        <p:sp>
          <p:nvSpPr>
            <p:cNvPr id="659" name="Google Shape;659;p43"/>
            <p:cNvSpPr txBox="1"/>
            <p:nvPr/>
          </p:nvSpPr>
          <p:spPr>
            <a:xfrm>
              <a:off x="444" y="668"/>
              <a:ext cx="318" cy="233"/>
            </a:xfrm>
            <a:prstGeom prst="rect">
              <a:avLst/>
            </a:prstGeom>
            <a:solidFill>
              <a:srgbClr val="CCEC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   </a:t>
              </a:r>
              <a:endParaRPr/>
            </a:p>
          </p:txBody>
        </p:sp>
        <p:sp>
          <p:nvSpPr>
            <p:cNvPr id="660" name="Google Shape;660;p43"/>
            <p:cNvSpPr txBox="1"/>
            <p:nvPr/>
          </p:nvSpPr>
          <p:spPr>
            <a:xfrm>
              <a:off x="770" y="668"/>
              <a:ext cx="278" cy="233"/>
            </a:xfrm>
            <a:prstGeom prst="rect">
              <a:avLst/>
            </a:prstGeom>
            <a:solidFill>
              <a:srgbClr val="CCEC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  </a:t>
              </a:r>
              <a:endParaRPr/>
            </a:p>
          </p:txBody>
        </p:sp>
        <p:sp>
          <p:nvSpPr>
            <p:cNvPr id="661" name="Google Shape;661;p43"/>
            <p:cNvSpPr txBox="1"/>
            <p:nvPr/>
          </p:nvSpPr>
          <p:spPr>
            <a:xfrm>
              <a:off x="1068" y="668"/>
              <a:ext cx="278" cy="233"/>
            </a:xfrm>
            <a:prstGeom prst="rect">
              <a:avLst/>
            </a:prstGeom>
            <a:solidFill>
              <a:srgbClr val="CCEC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 </a:t>
              </a:r>
              <a:endParaRPr/>
            </a:p>
          </p:txBody>
        </p:sp>
        <p:sp>
          <p:nvSpPr>
            <p:cNvPr id="662" name="Google Shape;662;p43"/>
            <p:cNvSpPr txBox="1"/>
            <p:nvPr/>
          </p:nvSpPr>
          <p:spPr>
            <a:xfrm>
              <a:off x="1356" y="668"/>
              <a:ext cx="278" cy="233"/>
            </a:xfrm>
            <a:prstGeom prst="rect">
              <a:avLst/>
            </a:prstGeom>
            <a:solidFill>
              <a:srgbClr val="CCEC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  </a:t>
              </a:r>
              <a:endParaRPr/>
            </a:p>
          </p:txBody>
        </p:sp>
        <p:sp>
          <p:nvSpPr>
            <p:cNvPr id="663" name="Google Shape;663;p43"/>
            <p:cNvSpPr txBox="1"/>
            <p:nvPr/>
          </p:nvSpPr>
          <p:spPr>
            <a:xfrm>
              <a:off x="1644" y="668"/>
              <a:ext cx="278" cy="233"/>
            </a:xfrm>
            <a:prstGeom prst="rect">
              <a:avLst/>
            </a:prstGeom>
            <a:solidFill>
              <a:srgbClr val="CCEC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  </a:t>
              </a:r>
              <a:endParaRPr/>
            </a:p>
          </p:txBody>
        </p:sp>
        <p:sp>
          <p:nvSpPr>
            <p:cNvPr id="664" name="Google Shape;664;p43"/>
            <p:cNvSpPr txBox="1"/>
            <p:nvPr/>
          </p:nvSpPr>
          <p:spPr>
            <a:xfrm>
              <a:off x="1932" y="668"/>
              <a:ext cx="278" cy="233"/>
            </a:xfrm>
            <a:prstGeom prst="rect">
              <a:avLst/>
            </a:prstGeom>
            <a:solidFill>
              <a:srgbClr val="CCEC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  </a:t>
              </a:r>
              <a:endParaRPr/>
            </a:p>
          </p:txBody>
        </p:sp>
        <p:sp>
          <p:nvSpPr>
            <p:cNvPr id="665" name="Google Shape;665;p43"/>
            <p:cNvSpPr txBox="1"/>
            <p:nvPr/>
          </p:nvSpPr>
          <p:spPr>
            <a:xfrm>
              <a:off x="2220" y="668"/>
              <a:ext cx="278" cy="233"/>
            </a:xfrm>
            <a:prstGeom prst="rect">
              <a:avLst/>
            </a:prstGeom>
            <a:solidFill>
              <a:srgbClr val="CCEC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  </a:t>
              </a:r>
              <a:endParaRPr/>
            </a:p>
          </p:txBody>
        </p:sp>
        <p:sp>
          <p:nvSpPr>
            <p:cNvPr id="666" name="Google Shape;666;p43"/>
            <p:cNvSpPr txBox="1"/>
            <p:nvPr/>
          </p:nvSpPr>
          <p:spPr>
            <a:xfrm>
              <a:off x="2508" y="668"/>
              <a:ext cx="278" cy="233"/>
            </a:xfrm>
            <a:prstGeom prst="rect">
              <a:avLst/>
            </a:prstGeom>
            <a:solidFill>
              <a:srgbClr val="CCEC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  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CA"/>
              <a:t>Binary Heap 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914400" y="1447800"/>
            <a:ext cx="75429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 sz="2400"/>
              <a:t>A heap is a complete binary tree which satisfy heap ordering property (max heap or min heap)</a:t>
            </a:r>
            <a:endParaRPr sz="2400"/>
          </a:p>
          <a:p>
            <a:pPr indent="-190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 sz="2400"/>
              <a:t>Can  be implemented efficiently in an array.</a:t>
            </a:r>
            <a:endParaRPr/>
          </a:p>
          <a:p>
            <a:pPr indent="-190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CA" sz="2400">
                <a:solidFill>
                  <a:srgbClr val="000000"/>
                </a:solidFill>
              </a:rPr>
              <a:t> </a:t>
            </a:r>
            <a:r>
              <a:rPr lang="en-CA" sz="2400"/>
              <a:t>It can be used for heap sort and  the efficient representation of certain dynamic priority lists, such the list of tasks to be scheduled by an operating system.</a:t>
            </a:r>
            <a:endParaRPr/>
          </a:p>
          <a:p>
            <a:pPr indent="-190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i="1" sz="2400"/>
          </a:p>
          <a:p>
            <a:pPr indent="-190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i="1" sz="2400"/>
          </a:p>
          <a:p>
            <a:pPr indent="-190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i="1" sz="2400"/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471" y="260648"/>
            <a:ext cx="8875059" cy="626469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1322295" y="907676"/>
            <a:ext cx="5499454" cy="1051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53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Heap : A complete binary tree</a:t>
            </a:r>
            <a:endParaRPr/>
          </a:p>
          <a:p>
            <a:pPr indent="0" lvl="0" marL="0" marR="0" rtl="0" algn="l">
              <a:lnSpc>
                <a:spcPct val="114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3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5244353" y="2123951"/>
            <a:ext cx="363882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T[1]</a:t>
            </a:r>
            <a:endParaRPr/>
          </a:p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858000" y="2945747"/>
            <a:ext cx="363882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T[3]</a:t>
            </a:r>
            <a:endParaRPr/>
          </a:p>
          <a:p>
            <a:pPr indent="0" lvl="0" marL="0" marR="0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823883" y="3429000"/>
            <a:ext cx="363882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T[2]</a:t>
            </a:r>
            <a:endParaRPr/>
          </a:p>
          <a:p>
            <a:pPr indent="0" lvl="0" marL="0" marR="0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680883" y="4140175"/>
            <a:ext cx="363882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T[4]</a:t>
            </a:r>
            <a:endParaRPr/>
          </a:p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043608" y="5076279"/>
            <a:ext cx="1599797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T[8]                 T[9]</a:t>
            </a:r>
            <a:endParaRPr/>
          </a:p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4102754" y="4005064"/>
            <a:ext cx="363882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T[5]</a:t>
            </a:r>
            <a:endParaRPr/>
          </a:p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3507441" y="5004271"/>
            <a:ext cx="479298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T[10]</a:t>
            </a:r>
            <a:endParaRPr/>
          </a:p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5868144" y="4049463"/>
            <a:ext cx="2664296" cy="3590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T[6]                                T[7]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4283968" y="4653136"/>
            <a:ext cx="478802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complete binary   tree containing 10 nodes.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Five </a:t>
            </a:r>
            <a:r>
              <a:rPr lang="en-CA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internal nodes </a:t>
            </a:r>
            <a:r>
              <a:rPr lang="en-CA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occupy level3 (the root), level 2, and the left side of level 1.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Five leaves fill the right side of level 1 and then continue at the left of level 0.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471" y="0"/>
            <a:ext cx="887505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3697942" y="750795"/>
            <a:ext cx="1699183" cy="1410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2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67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heap</a:t>
            </a:r>
            <a:endParaRPr/>
          </a:p>
          <a:p>
            <a:pPr indent="0" lvl="0" marL="0" marR="0" rtl="0" algn="l">
              <a:lnSpc>
                <a:spcPct val="1172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7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4459941" y="1949824"/>
            <a:ext cx="230832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3249706" y="2812677"/>
            <a:ext cx="11541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1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5602941" y="2879912"/>
            <a:ext cx="11541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  <a:p>
            <a:pPr indent="0" lvl="0" marL="0" marR="0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2577353" y="3753971"/>
            <a:ext cx="115416" cy="589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4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indent="0" lvl="0" marL="0" marR="0" rtl="0" algn="l">
              <a:lnSpc>
                <a:spcPct val="126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3856225" y="3821206"/>
            <a:ext cx="11541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  <a:p>
            <a:pPr indent="0" lvl="0" marL="0" marR="0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4728882" y="3821206"/>
            <a:ext cx="11541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  <a:p>
            <a:pPr indent="0" lvl="0" marL="0" marR="0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6074989" y="3821206"/>
            <a:ext cx="11541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2039470" y="4829736"/>
            <a:ext cx="11541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2980765" y="4829736"/>
            <a:ext cx="11541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3720353" y="4829736"/>
            <a:ext cx="11541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  <a:p>
            <a:pPr indent="0" lvl="0" marL="0" marR="0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1423147" y="5602942"/>
            <a:ext cx="6463885" cy="718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7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7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Figure shows an example of a heap with 10 nodes.</a:t>
            </a:r>
            <a:endParaRPr/>
          </a:p>
          <a:p>
            <a:pPr indent="0" lvl="0" marL="0" marR="0" rtl="0" algn="l">
              <a:lnSpc>
                <a:spcPct val="1147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7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2123728" y="1340768"/>
            <a:ext cx="4896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Now we have marked each node with its value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CA"/>
              <a:t>Heap</a:t>
            </a:r>
            <a:endParaRPr/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916081" y="1474975"/>
            <a:ext cx="7544360" cy="4916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CA" sz="2400">
                <a:solidFill>
                  <a:srgbClr val="000000"/>
                </a:solidFill>
              </a:rPr>
              <a:t>This same heap can be represented by the following array.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CA" sz="2400">
                <a:solidFill>
                  <a:srgbClr val="000000"/>
                </a:solidFill>
              </a:rPr>
              <a:t>The crucial characteristic of this data structure is that the </a:t>
            </a:r>
            <a:r>
              <a:rPr lang="en-CA" sz="2400">
                <a:solidFill>
                  <a:srgbClr val="00B0F0"/>
                </a:solidFill>
              </a:rPr>
              <a:t>heap  property can be restored efficiently </a:t>
            </a:r>
            <a:r>
              <a:rPr lang="en-CA" sz="2400">
                <a:solidFill>
                  <a:srgbClr val="000000"/>
                </a:solidFill>
              </a:rPr>
              <a:t>if the value of a node is modified.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CA" sz="2400">
                <a:solidFill>
                  <a:srgbClr val="000000"/>
                </a:solidFill>
              </a:rPr>
              <a:t>If the </a:t>
            </a:r>
            <a:r>
              <a:rPr lang="en-CA" sz="2400">
                <a:solidFill>
                  <a:srgbClr val="00B0F0"/>
                </a:solidFill>
              </a:rPr>
              <a:t>value of a node increases to the extent that it becomes greater than the value of its parent</a:t>
            </a:r>
            <a:r>
              <a:rPr lang="en-CA" sz="2400">
                <a:solidFill>
                  <a:srgbClr val="000000"/>
                </a:solidFill>
              </a:rPr>
              <a:t>, it should be sufficient to exchange these two values, and then to continue the same process upwards in the tree if  necessary until the heap property is restored.</a:t>
            </a:r>
            <a:endParaRPr/>
          </a:p>
          <a:p>
            <a:pPr indent="-19050" lvl="0" marL="171450" rtl="0" algn="just">
              <a:lnSpc>
                <a:spcPct val="8825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19050" lvl="0" marL="171450" rtl="0" algn="just">
              <a:lnSpc>
                <a:spcPct val="8825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19050" lvl="0" marL="171450" rtl="0" algn="just">
              <a:lnSpc>
                <a:spcPct val="84583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19050" lvl="0" marL="171450" rtl="0" algn="just">
              <a:lnSpc>
                <a:spcPct val="84583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19050" lvl="0" marL="171450" rtl="0" algn="just">
              <a:lnSpc>
                <a:spcPct val="84583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171450" lvl="0" marL="171450" rtl="0" algn="just">
              <a:lnSpc>
                <a:spcPct val="84583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55" name="Google Shape;155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descr="122.png" id="156" name="Google Shape;15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7644" y="2258713"/>
            <a:ext cx="4611221" cy="37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CA"/>
              <a:t>Heap</a:t>
            </a:r>
            <a:endParaRPr/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CA" sz="2400">
                <a:solidFill>
                  <a:srgbClr val="000000"/>
                </a:solidFill>
              </a:rPr>
              <a:t>The modified value is moved up to its new position in the heap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CA" sz="2400">
                <a:solidFill>
                  <a:srgbClr val="000000"/>
                </a:solidFill>
              </a:rPr>
              <a:t>This operation is often called sifting up</a:t>
            </a:r>
            <a:endParaRPr/>
          </a:p>
        </p:txBody>
      </p:sp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471" y="0"/>
            <a:ext cx="887505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 txBox="1"/>
          <p:nvPr/>
        </p:nvSpPr>
        <p:spPr>
          <a:xfrm>
            <a:off x="1168213" y="340380"/>
            <a:ext cx="6019597" cy="189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17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Replace 1 with 8:</a:t>
            </a:r>
            <a:endParaRPr/>
          </a:p>
          <a:p>
            <a:pPr indent="0" lvl="0" marL="0" marR="0" rtl="0" algn="l">
              <a:lnSpc>
                <a:spcPct val="1149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17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heap, after moving 8 to its place</a:t>
            </a:r>
            <a:endParaRPr/>
          </a:p>
          <a:p>
            <a:pPr indent="0" lvl="0" marL="0" marR="0" rtl="0" algn="l">
              <a:lnSpc>
                <a:spcPct val="1149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7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49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7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4459941" y="1816754"/>
            <a:ext cx="230832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3249706" y="2678206"/>
            <a:ext cx="115416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1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  <a:p>
            <a:pPr indent="0" lvl="0" marL="0" marR="0" rtl="0" algn="l">
              <a:lnSpc>
                <a:spcPct val="120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5602941" y="2745441"/>
            <a:ext cx="11541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  <a:p>
            <a:pPr indent="0" lvl="0" marL="0" marR="0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2577353" y="3619501"/>
            <a:ext cx="115416" cy="589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4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  <a:p>
            <a:pPr indent="0" lvl="0" marL="0" marR="0" rtl="0" algn="l">
              <a:lnSpc>
                <a:spcPct val="126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3856225" y="3686736"/>
            <a:ext cx="11541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  <a:p>
            <a:pPr indent="0" lvl="0" marL="0" marR="0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4728882" y="3686736"/>
            <a:ext cx="11541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  <a:p>
            <a:pPr indent="0" lvl="0" marL="0" marR="0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6074989" y="3686736"/>
            <a:ext cx="11541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2039470" y="4695265"/>
            <a:ext cx="11541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2980765" y="4695265"/>
            <a:ext cx="11541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indent="0" lvl="0" marL="0" marR="0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3720353" y="4695265"/>
            <a:ext cx="11541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  <a:p>
            <a:pPr indent="0" lvl="0" marL="0" marR="0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1115616" y="5085184"/>
            <a:ext cx="78488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 value “1” in Figure is modified so that it becomes “8”, we can</a:t>
            </a:r>
            <a:br>
              <a:rPr lang="en-CA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restore the heap property by exchanging the 8 with its parent “4” and then exchanging it again with its new parent “7”.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