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embeddedFontLst>
    <p:embeddedFont>
      <p:font typeface="Libre Baskerville" panose="020B0604020202020204" charset="0"/>
      <p:regular r:id="rId53"/>
      <p:bold r:id="rId54"/>
      <p:italic r:id="rId55"/>
    </p:embeddedFont>
    <p:embeddedFont>
      <p:font typeface="Libre Franklin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 rot="10800000" flipH="1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" name="Google Shape;56;p7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0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Dr. Shanza Abbas</a:t>
            </a:r>
            <a:endParaRPr/>
          </a:p>
          <a:p>
            <a:pPr marL="0" lvl="0" indent="0" algn="ctr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Lecture 1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Design and Analysis of algorithm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7EC754-B50D-4A55-927E-81ECEF50E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Priori: </a:t>
            </a:r>
            <a:r>
              <a:rPr lang="en-US" b="1"/>
              <a:t>Theoretical Analysis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Uses a high-level description of the algorithm (Pseudo code) instead of an implementation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Characterizes running time as a function of the input size, </a:t>
            </a:r>
            <a:r>
              <a:rPr lang="en-US" i="1"/>
              <a:t>n</a:t>
            </a:r>
            <a:r>
              <a:rPr lang="en-US"/>
              <a:t>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Takes into account all possible inputs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Allows us to evaluate the speed of an algorithm independent of the hardware/software environment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54F33-D78C-43BC-8ED2-B634263EE2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Determination of Complexity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Sequence of statements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If-then else statements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loops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Nested loops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Function call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Do while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8A5A7-ED42-45C7-B60D-AFCA83E602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077200" cy="141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Theoretical analysis: A simple Comparison Example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for(i=0 ; i&lt;m ; i++)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{ m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for(j=0 ; j&lt;n ; j++)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{ m*n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    for(k=0 ; k&lt;q ; k++)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    { }m*n*q=n^3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} 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for(i=0 ; i&lt;m ; i++)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{…} m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for(j=0 ; j&lt;n ; j++)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{…} n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for(k=0 ; k&lt;q ; k++)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{…} q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}</a:t>
            </a:r>
            <a:br>
              <a:rPr lang="en-US"/>
            </a:b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E7ADB-9B64-47BC-A5D6-FE7E713BEB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Counting Primitive Operations 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By inspecting the pseudo code, we can determine the maximum number of primitive/basic operations executed by an algorithm, as a function of the input size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819400"/>
            <a:ext cx="7308700" cy="37430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BEC0-BD3A-4094-8E8D-0B6717CC77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Counting Primitive Operations 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612" y="1676400"/>
            <a:ext cx="8815213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373E8D-BD06-42BE-8615-39C74B7C9E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Estimating Running Time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Algorithm </a:t>
            </a:r>
            <a:r>
              <a:rPr lang="en-US" b="1" i="1"/>
              <a:t>arrayMax</a:t>
            </a:r>
            <a:r>
              <a:rPr lang="en-US"/>
              <a:t> executes 6</a:t>
            </a:r>
            <a:r>
              <a:rPr lang="en-US" b="1" i="1"/>
              <a:t>n</a:t>
            </a:r>
            <a:r>
              <a:rPr lang="en-US"/>
              <a:t> − 1 primitive operations in the worst case. 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   Define: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b="1" i="1"/>
              <a:t>a</a:t>
            </a:r>
            <a:r>
              <a:rPr lang="en-US"/>
              <a:t> = Time taken by the fastest primitive operation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b="1" i="1"/>
              <a:t>b</a:t>
            </a:r>
            <a:r>
              <a:rPr lang="en-US"/>
              <a:t> = Time taken by the slowest primitive operation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Let </a:t>
            </a:r>
            <a:r>
              <a:rPr lang="en-US" b="1" i="1"/>
              <a:t>T</a:t>
            </a:r>
            <a:r>
              <a:rPr lang="en-US"/>
              <a:t>(</a:t>
            </a:r>
            <a:r>
              <a:rPr lang="en-US" b="1" i="1"/>
              <a:t>n</a:t>
            </a:r>
            <a:r>
              <a:rPr lang="en-US"/>
              <a:t>) be worst-case time of </a:t>
            </a:r>
            <a:r>
              <a:rPr lang="en-US" b="1" i="1"/>
              <a:t>arrayMax.</a:t>
            </a:r>
            <a:r>
              <a:rPr lang="en-US" b="1"/>
              <a:t> </a:t>
            </a:r>
            <a:r>
              <a:rPr lang="en-US"/>
              <a:t>Then</a:t>
            </a:r>
            <a:br>
              <a:rPr lang="en-US"/>
            </a:br>
            <a:r>
              <a:rPr lang="en-US" b="1" i="1"/>
              <a:t>a </a:t>
            </a:r>
            <a:r>
              <a:rPr lang="en-US"/>
              <a:t>(6</a:t>
            </a:r>
            <a:r>
              <a:rPr lang="en-US" b="1" i="1"/>
              <a:t>n</a:t>
            </a:r>
            <a:r>
              <a:rPr lang="en-US"/>
              <a:t> − 1) ≤ </a:t>
            </a:r>
            <a:r>
              <a:rPr lang="en-US" b="1" i="1"/>
              <a:t>T</a:t>
            </a:r>
            <a:r>
              <a:rPr lang="en-US"/>
              <a:t>(</a:t>
            </a:r>
            <a:r>
              <a:rPr lang="en-US" b="1" i="1"/>
              <a:t>n</a:t>
            </a:r>
            <a:r>
              <a:rPr lang="en-US"/>
              <a:t>) ≤ </a:t>
            </a:r>
            <a:r>
              <a:rPr lang="en-US" b="1" i="1"/>
              <a:t>b</a:t>
            </a:r>
            <a:r>
              <a:rPr lang="en-US"/>
              <a:t>(6</a:t>
            </a:r>
            <a:r>
              <a:rPr lang="en-US" b="1" i="1"/>
              <a:t>n</a:t>
            </a:r>
            <a:r>
              <a:rPr lang="en-US"/>
              <a:t> − 1 )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Hence, the running time </a:t>
            </a:r>
            <a:r>
              <a:rPr lang="en-US" b="1" i="1"/>
              <a:t>T</a:t>
            </a:r>
            <a:r>
              <a:rPr lang="en-US"/>
              <a:t>(</a:t>
            </a:r>
            <a:r>
              <a:rPr lang="en-US" b="1" i="1"/>
              <a:t>n</a:t>
            </a:r>
            <a:r>
              <a:rPr lang="en-US"/>
              <a:t>) is bounded by two linear functions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35F21-906F-4C1F-9B97-9EEF1FA324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Input Size</a:t>
            </a: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Input size (number of elements in the input)</a:t>
            </a:r>
            <a:endParaRPr sz="221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Size of an array</a:t>
            </a:r>
            <a:endParaRPr sz="204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Polynomial degree</a:t>
            </a:r>
            <a:endParaRPr sz="204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# of elements in a matrix</a:t>
            </a:r>
            <a:endParaRPr sz="204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# of bits in the binary representation of the input</a:t>
            </a:r>
            <a:endParaRPr sz="204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Vertices and edges in a graph</a:t>
            </a:r>
            <a:endParaRPr sz="204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561BC0-4947-4E89-B930-9103E0B3FD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Task 1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362200"/>
            <a:ext cx="4302786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457200" y="5334000"/>
            <a:ext cx="716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*Assume that there is one return statement in the inner most loop.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F1423-0542-4DE0-971E-CCB896D6B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Task 2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00200"/>
            <a:ext cx="4872037" cy="4219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4E8E3-F914-4089-87CB-5DB3B9B9FE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Task  Continues</a:t>
            </a:r>
            <a:endParaRPr/>
          </a:p>
        </p:txBody>
      </p:sp>
      <p:pic>
        <p:nvPicPr>
          <p:cNvPr id="215" name="Google Shape;215;p31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05000"/>
            <a:ext cx="7467600" cy="42234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B0A6A-3216-4499-A745-68D0D218C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What is Algorithm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 b="1"/>
              <a:t>Important Features:</a:t>
            </a:r>
            <a:endParaRPr sz="1600" b="1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b="1"/>
              <a:t>Finiteness: </a:t>
            </a:r>
            <a:r>
              <a:rPr lang="en-US"/>
              <a:t>Algorithm should end in finite amount of steps</a:t>
            </a:r>
            <a:endParaRPr sz="1320" b="1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b="1"/>
              <a:t>Definiteness : </a:t>
            </a:r>
            <a:r>
              <a:rPr lang="en-US"/>
              <a:t>each instruction should be clear</a:t>
            </a:r>
            <a:endParaRPr sz="1320" b="1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b="1"/>
              <a:t>Input: </a:t>
            </a:r>
            <a:r>
              <a:rPr lang="en-US"/>
              <a:t>valid input clearly specified </a:t>
            </a:r>
            <a:endParaRPr sz="1320" b="1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b="1"/>
              <a:t>Output: </a:t>
            </a:r>
            <a:r>
              <a:rPr lang="en-US"/>
              <a:t>single/multiple valid  output</a:t>
            </a:r>
            <a:endParaRPr sz="1320" b="1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b="1"/>
              <a:t>Effectiveness: </a:t>
            </a:r>
            <a:r>
              <a:rPr lang="en-US"/>
              <a:t>steps are sufficiently simple and basic</a:t>
            </a:r>
            <a:endParaRPr sz="1320" b="1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b="1"/>
              <a:t>Generality: </a:t>
            </a:r>
            <a:r>
              <a:rPr lang="en-US"/>
              <a:t>the algorithm </a:t>
            </a:r>
            <a:r>
              <a:rPr lang="en-US" i="1"/>
              <a:t>should</a:t>
            </a:r>
            <a:r>
              <a:rPr lang="en-US"/>
              <a:t> be applicable to all</a:t>
            </a:r>
            <a:endParaRPr sz="1320" b="1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problems of a similar form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br>
              <a:rPr lang="en-US"/>
            </a:b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25BA9-0E93-432D-B317-3DC640A587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Growth Rate of Running Time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Changing the hardware/ software environment </a:t>
            </a:r>
            <a:endParaRPr sz="221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Affects </a:t>
            </a:r>
            <a:r>
              <a:rPr lang="en-US" b="1" i="1"/>
              <a:t>T</a:t>
            </a:r>
            <a:r>
              <a:rPr lang="en-US"/>
              <a:t>(</a:t>
            </a:r>
            <a:r>
              <a:rPr lang="en-US" b="1" i="1"/>
              <a:t>n</a:t>
            </a:r>
            <a:r>
              <a:rPr lang="en-US"/>
              <a:t>) by a constant factor, but</a:t>
            </a:r>
            <a:endParaRPr sz="204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Does not alter the growth rate of </a:t>
            </a:r>
            <a:r>
              <a:rPr lang="en-US" b="1" i="1"/>
              <a:t>T</a:t>
            </a:r>
            <a:r>
              <a:rPr lang="en-US"/>
              <a:t>(</a:t>
            </a:r>
            <a:r>
              <a:rPr lang="en-US" b="1" i="1"/>
              <a:t>n</a:t>
            </a:r>
            <a:r>
              <a:rPr lang="en-US"/>
              <a:t>)</a:t>
            </a:r>
            <a:endParaRPr sz="204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Example: growth rate of the running time </a:t>
            </a:r>
            <a:r>
              <a:rPr lang="en-US" b="1" i="1"/>
              <a:t>T</a:t>
            </a:r>
            <a:r>
              <a:rPr lang="en-US"/>
              <a:t>(</a:t>
            </a:r>
            <a:r>
              <a:rPr lang="en-US" b="1" i="1"/>
              <a:t>n</a:t>
            </a:r>
            <a:r>
              <a:rPr lang="en-US"/>
              <a:t>) of algorithm </a:t>
            </a:r>
            <a:r>
              <a:rPr lang="en-US" b="1" i="1"/>
              <a:t>arrayMax is linear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0EE23-AED6-4DC7-AC75-2736A4EA5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Rate of growth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Consider the example of buying </a:t>
            </a:r>
            <a:r>
              <a:rPr lang="en-US" i="1"/>
              <a:t>elephants</a:t>
            </a:r>
            <a:r>
              <a:rPr lang="en-US"/>
              <a:t> and </a:t>
            </a:r>
            <a:r>
              <a:rPr lang="en-US" i="1"/>
              <a:t>goldfish: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b="1"/>
              <a:t>Cost</a:t>
            </a:r>
            <a:r>
              <a:rPr lang="en-US"/>
              <a:t>: cost_of_elephants + cost_of_goldfish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b="1"/>
              <a:t>Cost</a:t>
            </a:r>
            <a:r>
              <a:rPr lang="en-US"/>
              <a:t> ~ cost_of_elephants (approximation)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low order terms in a function are relatively insignificant for </a:t>
            </a:r>
            <a:r>
              <a:rPr lang="en-US" b="1"/>
              <a:t>large</a:t>
            </a:r>
            <a:r>
              <a:rPr lang="en-US"/>
              <a:t> </a:t>
            </a:r>
            <a:r>
              <a:rPr lang="en-US" i="1"/>
              <a:t>n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  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 + 100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+ 10</a:t>
            </a:r>
            <a:r>
              <a:rPr lang="en-US" i="1"/>
              <a:t>n</a:t>
            </a:r>
            <a:r>
              <a:rPr lang="en-US"/>
              <a:t> + 50   ~  </a:t>
            </a:r>
            <a:r>
              <a:rPr lang="en-US" i="1"/>
              <a:t>n</a:t>
            </a:r>
            <a:r>
              <a:rPr lang="en-US" baseline="30000"/>
              <a:t>4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br>
              <a:rPr lang="en-US"/>
            </a:br>
            <a:r>
              <a:rPr lang="en-US" i="1"/>
              <a:t> i.e., </a:t>
            </a:r>
            <a:r>
              <a:rPr lang="en-US"/>
              <a:t>we say that</a:t>
            </a:r>
            <a:r>
              <a:rPr lang="en-US" i="1"/>
              <a:t> n</a:t>
            </a:r>
            <a:r>
              <a:rPr lang="en-US" baseline="30000"/>
              <a:t>4</a:t>
            </a:r>
            <a:r>
              <a:rPr lang="en-US"/>
              <a:t> + 100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+ 10</a:t>
            </a:r>
            <a:r>
              <a:rPr lang="en-US" i="1"/>
              <a:t>n</a:t>
            </a:r>
            <a:r>
              <a:rPr lang="en-US"/>
              <a:t> + 50 and 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 have the same  </a:t>
            </a:r>
            <a:r>
              <a:rPr lang="en-US" b="1"/>
              <a:t>rate of growth</a:t>
            </a:r>
            <a:r>
              <a:rPr lang="en-US" u="sng"/>
              <a:t> 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690F3-7DA9-4139-90EA-956097B78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Function of Growth Rate</a:t>
            </a:r>
            <a:endParaRPr/>
          </a:p>
        </p:txBody>
      </p:sp>
      <p:pic>
        <p:nvPicPr>
          <p:cNvPr id="233" name="Google Shape;233;p34" descr="table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676400"/>
            <a:ext cx="43434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 descr="Big O for Noobs (by a noob) — Part I | by Jonathan Luk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2667000"/>
            <a:ext cx="4323669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4343401" y="1447800"/>
            <a:ext cx="3733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growth function of the input size </a:t>
            </a:r>
            <a:r>
              <a:rPr lang="en-US" sz="2400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(i.e., </a:t>
            </a:r>
            <a:r>
              <a:rPr lang="en-US" sz="2400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f(n)</a:t>
            </a: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r>
              <a:rPr lang="en-US" sz="2400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9DC4F-F2E4-4A9C-B84E-22DB401CB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Function of Growth Rate</a:t>
            </a:r>
            <a:endParaRPr/>
          </a:p>
        </p:txBody>
      </p:sp>
      <p:pic>
        <p:nvPicPr>
          <p:cNvPr id="241" name="Google Shape;241;p35" descr="table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676400"/>
            <a:ext cx="43434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 descr="Big O for Noobs (by a noob) — Part I | by Jonathan Luk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1524000"/>
            <a:ext cx="6357937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A6B45-5070-46F1-9B79-0305654FD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Function of Growth Rate</a:t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084" y="2209800"/>
            <a:ext cx="6631192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965B1-B9B9-4108-BDAC-8C47A0F4F0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Types of Analysis</a:t>
            </a:r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914400" y="12192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Worst case (at most)</a:t>
            </a:r>
            <a:endParaRPr sz="28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Provides an upper bound on running time</a:t>
            </a:r>
            <a:endParaRPr sz="20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An absolute guarantee that the algorithm would not run longer, no matter what the inputs are</a:t>
            </a:r>
            <a:endParaRPr sz="20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Best case  (at least</a:t>
            </a:r>
            <a:r>
              <a:rPr lang="en-US" sz="2800" i="1"/>
              <a:t>)</a:t>
            </a:r>
            <a:endParaRPr sz="28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Provides a lower bound on running time</a:t>
            </a:r>
            <a:endParaRPr sz="20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Input is the one for which the algorithm runs the fastest</a:t>
            </a:r>
            <a:endParaRPr sz="20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br>
              <a:rPr lang="en-US"/>
            </a:br>
            <a:br>
              <a:rPr lang="en-US"/>
            </a:br>
            <a:r>
              <a:rPr lang="en-US" sz="2800"/>
              <a:t>Average case (Average</a:t>
            </a:r>
            <a:r>
              <a:rPr lang="en-US" sz="2800" i="1"/>
              <a:t>)</a:t>
            </a:r>
            <a:endParaRPr sz="28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Provides a prediction about the running time</a:t>
            </a:r>
            <a:endParaRPr sz="20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Assumes that the input is random</a:t>
            </a:r>
            <a:endParaRPr sz="2000"/>
          </a:p>
          <a:p>
            <a:pPr marL="274320" lvl="0" indent="-133985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343400"/>
            <a:ext cx="42195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C650F-451D-40FF-B6BF-F78721BCB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How do we compare algorithms?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Asymptotic Analysis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To compare two algorithms with running times </a:t>
            </a:r>
            <a:r>
              <a:rPr lang="en-US" i="1"/>
              <a:t>f(n)</a:t>
            </a:r>
            <a:r>
              <a:rPr lang="en-US"/>
              <a:t> and </a:t>
            </a:r>
            <a:r>
              <a:rPr lang="en-US" i="1"/>
              <a:t>g(n),</a:t>
            </a:r>
            <a:r>
              <a:rPr lang="en-US"/>
              <a:t> we need a </a:t>
            </a:r>
            <a:r>
              <a:rPr lang="en-US" b="1"/>
              <a:t>rough measure</a:t>
            </a:r>
            <a:r>
              <a:rPr lang="en-US"/>
              <a:t> that characterizes </a:t>
            </a:r>
            <a:r>
              <a:rPr lang="en-US" b="1"/>
              <a:t>how fast each function grows.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i="1" u="sng"/>
              <a:t>Hint:</a:t>
            </a:r>
            <a:r>
              <a:rPr lang="en-US"/>
              <a:t> use </a:t>
            </a:r>
            <a:r>
              <a:rPr lang="en-US" i="1"/>
              <a:t>rate of growth</a:t>
            </a:r>
            <a:r>
              <a:rPr lang="en-US"/>
              <a:t> </a:t>
            </a:r>
            <a:endParaRPr i="1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Compare functions in the limit, that are </a:t>
            </a:r>
            <a:r>
              <a:rPr lang="en-US" b="1"/>
              <a:t>asymptotic!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(i.e., for large values of </a:t>
            </a:r>
            <a:r>
              <a:rPr lang="en-US" i="1"/>
              <a:t>n</a:t>
            </a:r>
            <a:r>
              <a:rPr lang="en-US"/>
              <a:t>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5F1E4-1224-4FAB-BB9A-CF45F4CB93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Big-Oh Notation</a:t>
            </a:r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To simplify the running time estimation, for a function </a:t>
            </a:r>
            <a:r>
              <a:rPr lang="en-US" i="1"/>
              <a:t>f(n),</a:t>
            </a:r>
            <a:r>
              <a:rPr lang="en-US"/>
              <a:t> we ignore the constants and lower order terms.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br>
              <a:rPr lang="en-US"/>
            </a:br>
            <a:r>
              <a:rPr lang="en-US"/>
              <a:t>Example: </a:t>
            </a:r>
            <a:r>
              <a:rPr lang="en-US" i="1"/>
              <a:t>10n</a:t>
            </a:r>
            <a:r>
              <a:rPr lang="en-US" i="1" baseline="30000"/>
              <a:t>3</a:t>
            </a:r>
            <a:r>
              <a:rPr lang="en-US" i="1"/>
              <a:t>+4n</a:t>
            </a:r>
            <a:r>
              <a:rPr lang="en-US" i="1" baseline="30000"/>
              <a:t>2</a:t>
            </a:r>
            <a:r>
              <a:rPr lang="en-US" i="1"/>
              <a:t>-4n+5</a:t>
            </a:r>
            <a:r>
              <a:rPr lang="en-US"/>
              <a:t>  is </a:t>
            </a:r>
            <a:r>
              <a:rPr lang="en-US" i="1"/>
              <a:t>O(n</a:t>
            </a:r>
            <a:r>
              <a:rPr lang="en-US" i="1" baseline="30000"/>
              <a:t>3</a:t>
            </a:r>
            <a:r>
              <a:rPr lang="en-US" i="1"/>
              <a:t>).</a:t>
            </a:r>
            <a:r>
              <a:rPr lang="en-US"/>
              <a:t>  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C79B43-249F-4790-B3DF-7CD7155A1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i="1"/>
              <a:t>O</a:t>
            </a:r>
            <a:r>
              <a:rPr lang="en-US"/>
              <a:t>-notation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71600"/>
            <a:ext cx="8839200" cy="5346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30EBB-F211-408F-AE67-3466E8E86A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i="1"/>
              <a:t>O</a:t>
            </a:r>
            <a:r>
              <a:rPr lang="en-US"/>
              <a:t>-notation</a:t>
            </a:r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 notation :Big-O is the formal method of expressing the upper bound of an algorithm's running time.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It's a measure of the longest amount of time it could possibly take for the algorithm to complete.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Formally, for non-negative functions, </a:t>
            </a:r>
            <a:r>
              <a:rPr lang="en-US" i="1"/>
              <a:t>f(n)</a:t>
            </a:r>
            <a:r>
              <a:rPr lang="en-US"/>
              <a:t> and </a:t>
            </a:r>
            <a:r>
              <a:rPr lang="en-US" i="1"/>
              <a:t>g(n)</a:t>
            </a:r>
            <a:r>
              <a:rPr lang="en-US"/>
              <a:t>, if there exists an integer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and a constant </a:t>
            </a:r>
            <a:r>
              <a:rPr lang="en-US" i="1"/>
              <a:t>c</a:t>
            </a:r>
            <a:r>
              <a:rPr lang="en-US"/>
              <a:t> &gt; 0 such that for all integers </a:t>
            </a:r>
            <a:r>
              <a:rPr lang="en-US" i="1"/>
              <a:t>n</a:t>
            </a:r>
            <a:r>
              <a:rPr lang="en-US"/>
              <a:t> &gt;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f(n)</a:t>
            </a:r>
            <a:r>
              <a:rPr lang="en-US"/>
              <a:t> ≤ </a:t>
            </a:r>
            <a:r>
              <a:rPr lang="en-US" i="1"/>
              <a:t>cg(n)</a:t>
            </a:r>
            <a:r>
              <a:rPr lang="en-US"/>
              <a:t>, then </a:t>
            </a:r>
            <a:r>
              <a:rPr lang="en-US" i="1"/>
              <a:t>f(n)</a:t>
            </a:r>
            <a:r>
              <a:rPr lang="en-US"/>
              <a:t> is Big O of 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760F5-0657-481E-987A-70F8D160A9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Specification of an algorithm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 can specify an algorithm by 3 types: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 Using Natural language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 Pseudocode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 Flowchart. </a:t>
            </a:r>
            <a:endParaRPr/>
          </a:p>
          <a:p>
            <a:pPr marL="274320" lvl="0" indent="-133985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63829-D896-49F2-B66D-D3F3D4E5D4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Rate of growth</a:t>
            </a: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Consider the example of buying </a:t>
            </a:r>
            <a:r>
              <a:rPr lang="en-US" i="1"/>
              <a:t>elephants</a:t>
            </a:r>
            <a:r>
              <a:rPr lang="en-US"/>
              <a:t> and </a:t>
            </a:r>
            <a:r>
              <a:rPr lang="en-US" i="1"/>
              <a:t>goldfish: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b="1"/>
              <a:t>Cost</a:t>
            </a:r>
            <a:r>
              <a:rPr lang="en-US"/>
              <a:t>: cost_of_elephants + cost_of_goldfish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b="1"/>
              <a:t>Cost</a:t>
            </a:r>
            <a:r>
              <a:rPr lang="en-US"/>
              <a:t> ~ cost_of_elephants (approximation)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low order terms in a function are relatively insignificant for </a:t>
            </a:r>
            <a:r>
              <a:rPr lang="en-US" b="1"/>
              <a:t>large</a:t>
            </a:r>
            <a:r>
              <a:rPr lang="en-US"/>
              <a:t> </a:t>
            </a:r>
            <a:r>
              <a:rPr lang="en-US" i="1"/>
              <a:t>n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  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 + 100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+ 10</a:t>
            </a:r>
            <a:r>
              <a:rPr lang="en-US" i="1"/>
              <a:t>n</a:t>
            </a:r>
            <a:r>
              <a:rPr lang="en-US"/>
              <a:t> + 50   ~  </a:t>
            </a:r>
            <a:r>
              <a:rPr lang="en-US" i="1"/>
              <a:t>n</a:t>
            </a:r>
            <a:r>
              <a:rPr lang="en-US" baseline="30000"/>
              <a:t>4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br>
              <a:rPr lang="en-US"/>
            </a:br>
            <a:r>
              <a:rPr lang="en-US" i="1"/>
              <a:t> i.e., </a:t>
            </a:r>
            <a:r>
              <a:rPr lang="en-US"/>
              <a:t>we say that</a:t>
            </a:r>
            <a:r>
              <a:rPr lang="en-US" i="1"/>
              <a:t> n</a:t>
            </a:r>
            <a:r>
              <a:rPr lang="en-US" baseline="30000"/>
              <a:t>4</a:t>
            </a:r>
            <a:r>
              <a:rPr lang="en-US"/>
              <a:t> + 100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+ 10</a:t>
            </a:r>
            <a:r>
              <a:rPr lang="en-US" i="1"/>
              <a:t>n</a:t>
            </a:r>
            <a:r>
              <a:rPr lang="en-US"/>
              <a:t> + 50 and 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 have the same  </a:t>
            </a:r>
            <a:r>
              <a:rPr lang="en-US" b="1"/>
              <a:t>rate of growth</a:t>
            </a:r>
            <a:r>
              <a:rPr lang="en-US" u="sng"/>
              <a:t> 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72A16-168D-4AB1-BBF9-942072D1EF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04800"/>
            <a:ext cx="7848600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A0A90-A304-4054-9A79-DF6F42134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If (3n+2)=O(n)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 =&gt; (3n+2)=O (n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 =&gt; (3n+2)=O (n</a:t>
            </a:r>
            <a:r>
              <a:rPr lang="en-US" baseline="30000"/>
              <a:t>3</a:t>
            </a:r>
            <a:r>
              <a:rPr lang="en-US"/>
              <a:t>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 =&gt; (3n+2)=O (n</a:t>
            </a:r>
            <a:r>
              <a:rPr lang="en-US" baseline="30000"/>
              <a:t>4</a:t>
            </a:r>
            <a:r>
              <a:rPr lang="en-US"/>
              <a:t>) so on…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br>
              <a:rPr lang="en-US"/>
            </a:br>
            <a:r>
              <a:rPr lang="en-US"/>
              <a:t>But we always go for the least upper bound or tighter upper bound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br>
              <a:rPr lang="en-US"/>
            </a:b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71C2E-7941-4462-A563-96527B9C1D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Ω -notation</a:t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00200"/>
            <a:ext cx="8229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2C274-C321-470E-B17B-9EB0D3206B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 i="1"/>
              <a:t>Big-Omega Notation   </a:t>
            </a:r>
            <a:r>
              <a:rPr lang="en-US" i="1"/>
              <a:t>Ω</a:t>
            </a:r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This is almost the same definition as Big Oh, except that "</a:t>
            </a:r>
            <a:r>
              <a:rPr lang="en-US" i="1"/>
              <a:t>f(n)</a:t>
            </a:r>
            <a:r>
              <a:rPr lang="en-US"/>
              <a:t> ≥ </a:t>
            </a:r>
            <a:r>
              <a:rPr lang="en-US" i="1"/>
              <a:t>cg(n)</a:t>
            </a:r>
            <a:r>
              <a:rPr lang="en-US"/>
              <a:t>”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This makes </a:t>
            </a:r>
            <a:r>
              <a:rPr lang="en-US" i="1"/>
              <a:t>g(n)</a:t>
            </a:r>
            <a:r>
              <a:rPr lang="en-US"/>
              <a:t> a lower bound function, instead of an upper bound function.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 It describes the </a:t>
            </a:r>
            <a:r>
              <a:rPr lang="en-US" b="1"/>
              <a:t>best that can happen</a:t>
            </a:r>
            <a:r>
              <a:rPr lang="en-US"/>
              <a:t> for a given data size.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br>
              <a:rPr lang="en-US"/>
            </a:br>
            <a:r>
              <a:rPr lang="en-US"/>
              <a:t>For non-negative functions, </a:t>
            </a:r>
            <a:r>
              <a:rPr lang="en-US" i="1"/>
              <a:t>f(n)</a:t>
            </a:r>
            <a:r>
              <a:rPr lang="en-US"/>
              <a:t> and </a:t>
            </a:r>
            <a:r>
              <a:rPr lang="en-US" i="1"/>
              <a:t>g(n)</a:t>
            </a:r>
            <a:r>
              <a:rPr lang="en-US"/>
              <a:t>, if there exists an integer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and a constant </a:t>
            </a:r>
            <a:r>
              <a:rPr lang="en-US" i="1"/>
              <a:t>c</a:t>
            </a:r>
            <a:r>
              <a:rPr lang="en-US"/>
              <a:t> &gt; 0 such that for all integers </a:t>
            </a:r>
            <a:r>
              <a:rPr lang="en-US" i="1"/>
              <a:t>n</a:t>
            </a:r>
            <a:r>
              <a:rPr lang="en-US"/>
              <a:t> &gt;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f(n)</a:t>
            </a:r>
            <a:r>
              <a:rPr lang="en-US"/>
              <a:t> ≥ </a:t>
            </a:r>
            <a:r>
              <a:rPr lang="en-US" i="1"/>
              <a:t>cg(n)</a:t>
            </a:r>
            <a:r>
              <a:rPr lang="en-US"/>
              <a:t>, then </a:t>
            </a:r>
            <a:r>
              <a:rPr lang="en-US" i="1"/>
              <a:t>f(n)</a:t>
            </a:r>
            <a:r>
              <a:rPr lang="en-US"/>
              <a:t> is omega of </a:t>
            </a:r>
            <a:r>
              <a:rPr lang="en-US" i="1"/>
              <a:t>g(n)</a:t>
            </a:r>
            <a:r>
              <a:rPr lang="en-US"/>
              <a:t>. This is denoted as "</a:t>
            </a:r>
            <a:r>
              <a:rPr lang="en-US" i="1"/>
              <a:t>f(n)</a:t>
            </a:r>
            <a:r>
              <a:rPr lang="en-US"/>
              <a:t> = </a:t>
            </a:r>
            <a:r>
              <a:rPr lang="en-US" i="1"/>
              <a:t>Ω(g(n))</a:t>
            </a:r>
            <a:r>
              <a:rPr lang="en-US"/>
              <a:t>".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C595D-74FA-4531-B0F3-5DC8E4880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7620000" cy="64168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E816D7-0255-4913-AD9F-DEDFD693C6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=&gt; (3n+2)=</a:t>
            </a:r>
            <a:r>
              <a:rPr lang="en-US" i="1"/>
              <a:t>Ω</a:t>
            </a:r>
            <a:r>
              <a:rPr lang="en-US"/>
              <a:t> (n</a:t>
            </a:r>
            <a:r>
              <a:rPr lang="en-US" baseline="30000"/>
              <a:t>2</a:t>
            </a:r>
            <a:r>
              <a:rPr lang="en-US"/>
              <a:t>) ?????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b="1"/>
              <a:t>No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 =&gt; f(n)=</a:t>
            </a:r>
            <a:r>
              <a:rPr lang="en-US" i="1"/>
              <a:t> Ω</a:t>
            </a:r>
            <a:r>
              <a:rPr lang="en-US"/>
              <a:t> (n)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 if f(n) is lower bounded by ‘n’ then it can be lower bounded by any g(n) which is lower bound for ‘n’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i-e (3n+2)=</a:t>
            </a:r>
            <a:r>
              <a:rPr lang="en-US" i="1"/>
              <a:t>Ω</a:t>
            </a:r>
            <a:r>
              <a:rPr lang="en-US"/>
              <a:t> (logn)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  (3n+2)=</a:t>
            </a:r>
            <a:r>
              <a:rPr lang="en-US" i="1"/>
              <a:t>Ω</a:t>
            </a:r>
            <a:r>
              <a:rPr lang="en-US"/>
              <a:t> (log (log (n)))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But we always go for the closest lower bound or tighter lower bound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FDE3C-3A9D-42EC-84BA-9E1BD1FB0B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Θ-notation</a:t>
            </a:r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849" y="1219201"/>
            <a:ext cx="8573351" cy="57255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418AC-F3EA-4558-A229-C817EB7A27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Theta Notation </a:t>
            </a:r>
            <a:r>
              <a:rPr lang="en-US" i="1"/>
              <a:t>Θ</a:t>
            </a:r>
            <a:endParaRPr/>
          </a:p>
        </p:txBody>
      </p:sp>
      <p:pic>
        <p:nvPicPr>
          <p:cNvPr id="331" name="Google Shape;3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05000"/>
            <a:ext cx="6724358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86EFF-B273-4899-A31E-80F463D564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Theta Notation </a:t>
            </a:r>
            <a:r>
              <a:rPr lang="en-US" i="1"/>
              <a:t>Θ</a:t>
            </a:r>
            <a:endParaRPr/>
          </a:p>
        </p:txBody>
      </p:sp>
      <p:sp>
        <p:nvSpPr>
          <p:cNvPr id="337" name="Google Shape;337;p5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Theta Notation For non-negative functions, </a:t>
            </a:r>
            <a:r>
              <a:rPr lang="en-US" i="1"/>
              <a:t>f(n)</a:t>
            </a:r>
            <a:r>
              <a:rPr lang="en-US"/>
              <a:t> and </a:t>
            </a:r>
            <a:r>
              <a:rPr lang="en-US" i="1"/>
              <a:t>g(n)</a:t>
            </a:r>
            <a:r>
              <a:rPr lang="en-US"/>
              <a:t>, </a:t>
            </a:r>
            <a:r>
              <a:rPr lang="en-US" i="1"/>
              <a:t>f(n)</a:t>
            </a:r>
            <a:r>
              <a:rPr lang="en-US"/>
              <a:t> is theta of </a:t>
            </a:r>
            <a:r>
              <a:rPr lang="en-US" i="1"/>
              <a:t>g(n)</a:t>
            </a:r>
            <a:r>
              <a:rPr lang="en-US"/>
              <a:t> if and only if </a:t>
            </a:r>
            <a:r>
              <a:rPr lang="en-US" i="1"/>
              <a:t>f(n)</a:t>
            </a:r>
            <a:r>
              <a:rPr lang="en-US"/>
              <a:t> = </a:t>
            </a:r>
            <a:r>
              <a:rPr lang="en-US" i="1"/>
              <a:t>O(g(n))</a:t>
            </a:r>
            <a:r>
              <a:rPr lang="en-US"/>
              <a:t> and </a:t>
            </a:r>
            <a:r>
              <a:rPr lang="en-US" i="1"/>
              <a:t>f(n)</a:t>
            </a:r>
            <a:r>
              <a:rPr lang="en-US"/>
              <a:t> = </a:t>
            </a:r>
            <a:r>
              <a:rPr lang="en-US" i="1"/>
              <a:t>Ω(g(n))</a:t>
            </a:r>
            <a:r>
              <a:rPr lang="en-US"/>
              <a:t>. This is denoted as "</a:t>
            </a:r>
            <a:r>
              <a:rPr lang="en-US" i="1"/>
              <a:t>f(n)</a:t>
            </a:r>
            <a:r>
              <a:rPr lang="en-US"/>
              <a:t> = </a:t>
            </a:r>
            <a:r>
              <a:rPr lang="en-US" i="1"/>
              <a:t>Θ(g(n))</a:t>
            </a:r>
            <a:r>
              <a:rPr lang="en-US"/>
              <a:t>".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br>
              <a:rPr lang="en-US"/>
            </a:br>
            <a:r>
              <a:rPr lang="en-US"/>
              <a:t>     This is basically saying that the function, </a:t>
            </a:r>
            <a:r>
              <a:rPr lang="en-US" i="1"/>
              <a:t>f(n)</a:t>
            </a:r>
            <a:r>
              <a:rPr lang="en-US"/>
              <a:t> is bounded both from the top and bottom by the same function, </a:t>
            </a:r>
            <a:r>
              <a:rPr lang="en-US" i="1"/>
              <a:t>g(n)</a:t>
            </a:r>
            <a:r>
              <a:rPr lang="en-US"/>
              <a:t>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C6744-D451-4255-AD43-52DEBC5AE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Analysis of Algorithm: Why?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Why we are measuring the complexity of Algorithms ???.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Reason : Not only to design algorithms but to design efficient type of algorithms which can finish in finite amount of time.</a:t>
            </a:r>
            <a:endParaRPr/>
          </a:p>
          <a:p>
            <a:pPr marL="274320" lvl="0" indent="-133985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001A10-E4E4-41A1-B307-87C46D0E2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824745"/>
            <a:ext cx="8382000" cy="54050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98190-6DC8-4FCA-A71F-7C2CD12EF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/>
          </a:p>
        </p:txBody>
      </p:sp>
      <p:sp>
        <p:nvSpPr>
          <p:cNvPr id="348" name="Google Shape;348;p5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3n+2=</a:t>
            </a:r>
            <a:r>
              <a:rPr lang="en-US" i="1"/>
              <a:t>Θ(n)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3n</a:t>
            </a:r>
            <a:r>
              <a:rPr lang="en-US" baseline="30000"/>
              <a:t>2</a:t>
            </a:r>
            <a:r>
              <a:rPr lang="en-US"/>
              <a:t>+2n+1=</a:t>
            </a:r>
            <a:r>
              <a:rPr lang="en-US" i="1"/>
              <a:t>Θ(n</a:t>
            </a:r>
            <a:r>
              <a:rPr lang="en-US" i="1" baseline="30000"/>
              <a:t>2</a:t>
            </a:r>
            <a:r>
              <a:rPr lang="en-US" i="1"/>
              <a:t>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6n</a:t>
            </a:r>
            <a:r>
              <a:rPr lang="en-US" baseline="30000"/>
              <a:t>3</a:t>
            </a:r>
            <a:r>
              <a:rPr lang="en-US"/>
              <a:t>+n</a:t>
            </a:r>
            <a:r>
              <a:rPr lang="en-US" i="1" baseline="30000"/>
              <a:t>2</a:t>
            </a:r>
            <a:r>
              <a:rPr lang="en-US"/>
              <a:t>=</a:t>
            </a:r>
            <a:r>
              <a:rPr lang="en-US" i="1"/>
              <a:t>Θ(n</a:t>
            </a:r>
            <a:r>
              <a:rPr lang="en-US" i="1" baseline="30000"/>
              <a:t>3</a:t>
            </a:r>
            <a:r>
              <a:rPr lang="en-US" i="1"/>
              <a:t>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FB02EF-5667-448F-BE75-101304B274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Relations Between Θ, </a:t>
            </a:r>
            <a:r>
              <a:rPr lang="en-US" i="1"/>
              <a:t>O, </a:t>
            </a:r>
            <a:r>
              <a:rPr lang="en-US"/>
              <a:t>Ω</a:t>
            </a:r>
            <a:endParaRPr/>
          </a:p>
        </p:txBody>
      </p:sp>
      <p:pic>
        <p:nvPicPr>
          <p:cNvPr id="354" name="Google Shape;35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13" y="2347913"/>
            <a:ext cx="6985076" cy="298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0AF3F-282A-49A5-B2BB-491942C2B0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Relations Between Θ, Ω, </a:t>
            </a:r>
            <a:r>
              <a:rPr lang="en-US" i="1"/>
              <a:t>O</a:t>
            </a:r>
            <a:endParaRPr/>
          </a:p>
        </p:txBody>
      </p:sp>
      <p:pic>
        <p:nvPicPr>
          <p:cNvPr id="360" name="Google Shape;36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13" y="2286000"/>
            <a:ext cx="66008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CCE45-94B2-41FA-B957-7C11DE6195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/>
          </a:p>
        </p:txBody>
      </p:sp>
      <p:pic>
        <p:nvPicPr>
          <p:cNvPr id="366" name="Google Shape;36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486024"/>
            <a:ext cx="7924800" cy="30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295B4-4C26-444D-AF3B-7B1699B4FC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Asymptotic Summary</a:t>
            </a:r>
            <a:endParaRPr/>
          </a:p>
        </p:txBody>
      </p:sp>
      <p:sp>
        <p:nvSpPr>
          <p:cNvPr id="372" name="Google Shape;372;p5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O notation: asymptotic “less than”: </a:t>
            </a:r>
            <a:endParaRPr sz="16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f(n)=O(g(n)) implies:  f(n) “≤” g(n)</a:t>
            </a:r>
            <a:endParaRPr sz="132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Ω notation: asymptotic “greater than”: </a:t>
            </a:r>
            <a:endParaRPr sz="16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f(n)= Ω (g(n)) implies: f(n) “≥” g(n)</a:t>
            </a:r>
            <a:endParaRPr sz="132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Θ notation: asymptotic “equality”: </a:t>
            </a:r>
            <a:endParaRPr sz="16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f(n)= Θ (g(n)) implies: f(n) “=” g(n)</a:t>
            </a:r>
            <a:endParaRPr sz="132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E9671-7250-4799-9D3A-1DFF46EFE4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Asymptotic Performance</a:t>
            </a:r>
            <a:endParaRPr/>
          </a:p>
        </p:txBody>
      </p:sp>
      <p:pic>
        <p:nvPicPr>
          <p:cNvPr id="378" name="Google Shape;37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038350"/>
            <a:ext cx="7765877" cy="463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3763B-C2CE-46CA-9E1A-9776EE2FBA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Examples of algorithms</a:t>
            </a:r>
            <a:endParaRPr/>
          </a:p>
        </p:txBody>
      </p:sp>
      <p:sp>
        <p:nvSpPr>
          <p:cNvPr id="384" name="Google Shape;384;p5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Here is a list of common asymptotic running times: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Θ(1): Constant time; can’t beat it!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Θ(log n): Inserting into a balanced binary tree; time to ﬁnd an item in a sorted array of length n using binary search.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 Θ(n): About the fastest that an algorithm can run.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Θ(n log n): Best sorting algorithms.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Θ(n</a:t>
            </a:r>
            <a:r>
              <a:rPr lang="en-US" baseline="30000"/>
              <a:t>2</a:t>
            </a:r>
            <a:r>
              <a:rPr lang="en-US"/>
              <a:t>), Θ(n</a:t>
            </a:r>
            <a:r>
              <a:rPr lang="en-US" baseline="30000"/>
              <a:t>3</a:t>
            </a:r>
            <a:r>
              <a:rPr lang="en-US"/>
              <a:t>): Polynomial time. These running times are acceptable when the exponent of n issmall or n is not to large, e.g., n ≤ 1000.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Θ(2</a:t>
            </a:r>
            <a:r>
              <a:rPr lang="en-US" baseline="30000"/>
              <a:t>n</a:t>
            </a:r>
            <a:r>
              <a:rPr lang="en-US"/>
              <a:t>), Θ(3</a:t>
            </a:r>
            <a:r>
              <a:rPr lang="en-US" baseline="30000"/>
              <a:t>n</a:t>
            </a:r>
            <a:r>
              <a:rPr lang="en-US"/>
              <a:t>): Exponential time. Acceptable only if n is small, e.g., n ≤ 50.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Θ(n!) : Acceptable only for really small n, e.g. n ≤ 20.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BD48E4-DCB1-4E75-8A4D-B62A750157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>
            <a:spLocks noGrp="1"/>
          </p:cNvSpPr>
          <p:nvPr>
            <p:ph type="title"/>
          </p:nvPr>
        </p:nvSpPr>
        <p:spPr>
          <a:xfrm>
            <a:off x="381000" y="274638"/>
            <a:ext cx="83058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Best worst and average time complexity </a:t>
            </a:r>
            <a:endParaRPr/>
          </a:p>
        </p:txBody>
      </p:sp>
      <p:sp>
        <p:nvSpPr>
          <p:cNvPr id="390" name="Google Shape;390;p6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Best case: The algorithm take as min time as it can.</a:t>
            </a:r>
            <a:endParaRPr sz="16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Searching item in array </a:t>
            </a:r>
            <a:endParaRPr sz="132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Found first item as key</a:t>
            </a:r>
            <a:endParaRPr sz="132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Worst case: The algorithm take max time as it can</a:t>
            </a:r>
            <a:endParaRPr sz="16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Searching item in array</a:t>
            </a:r>
            <a:endParaRPr sz="132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Found the last item/ did not found item</a:t>
            </a:r>
            <a:endParaRPr sz="132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Average case: The algorithm takes average time</a:t>
            </a:r>
            <a:endParaRPr sz="16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Found in middle of array (Just example)</a:t>
            </a:r>
            <a:endParaRPr sz="132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BFED2-8CF7-4C1D-86D1-CEDB55CC3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 b="1"/>
              <a:t>What is the relationship between Big O, Θ, Ω and best, worst, and average case of an algorithm?</a:t>
            </a:r>
            <a:endParaRPr/>
          </a:p>
        </p:txBody>
      </p:sp>
      <p:sp>
        <p:nvSpPr>
          <p:cNvPr id="396" name="Google Shape;396;p6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 Ο and Ω notations do only describe the bounds of a function that describes the asymptotic behavior of the actual behavior of the algorithm. Here’s an example </a:t>
            </a:r>
            <a:endParaRPr sz="18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Ω describes the </a:t>
            </a:r>
            <a:r>
              <a:rPr lang="en-US" b="1"/>
              <a:t>lower bound</a:t>
            </a:r>
            <a:r>
              <a:rPr lang="en-US"/>
              <a:t>:</a:t>
            </a:r>
            <a:endParaRPr sz="1200"/>
          </a:p>
          <a:p>
            <a:pPr marL="822960" lvl="2" indent="-228600" algn="l" rtl="0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 f(</a:t>
            </a:r>
            <a:r>
              <a:rPr lang="en-US" i="1"/>
              <a:t>n</a:t>
            </a:r>
            <a:r>
              <a:rPr lang="en-US"/>
              <a:t>) ∈ Ω(g(</a:t>
            </a:r>
            <a:r>
              <a:rPr lang="en-US" i="1"/>
              <a:t>n</a:t>
            </a:r>
            <a:r>
              <a:rPr lang="en-US"/>
              <a:t>)) means the asymptotic behavior of f(</a:t>
            </a:r>
            <a:r>
              <a:rPr lang="en-US" i="1"/>
              <a:t>n</a:t>
            </a:r>
            <a:r>
              <a:rPr lang="en-US"/>
              <a:t>) is </a:t>
            </a:r>
            <a:r>
              <a:rPr lang="en-US" b="1"/>
              <a:t>not less than</a:t>
            </a:r>
            <a:r>
              <a:rPr lang="en-US"/>
              <a:t> g(</a:t>
            </a:r>
            <a:r>
              <a:rPr lang="en-US" i="1"/>
              <a:t>n</a:t>
            </a:r>
            <a:r>
              <a:rPr lang="en-US"/>
              <a:t>)·</a:t>
            </a:r>
            <a:r>
              <a:rPr lang="en-US" i="1"/>
              <a:t>k</a:t>
            </a:r>
            <a:r>
              <a:rPr lang="en-US"/>
              <a:t> for some positive </a:t>
            </a:r>
            <a:r>
              <a:rPr lang="en-US" i="1"/>
              <a:t>k</a:t>
            </a:r>
            <a:r>
              <a:rPr lang="en-US"/>
              <a:t>, so f(</a:t>
            </a:r>
            <a:r>
              <a:rPr lang="en-US" i="1"/>
              <a:t>n</a:t>
            </a:r>
            <a:r>
              <a:rPr lang="en-US"/>
              <a:t>) is </a:t>
            </a:r>
            <a:r>
              <a:rPr lang="en-US" b="1"/>
              <a:t>always at least as much as</a:t>
            </a:r>
            <a:r>
              <a:rPr lang="en-US"/>
              <a:t> g(</a:t>
            </a:r>
            <a:r>
              <a:rPr lang="en-US" i="1"/>
              <a:t>n</a:t>
            </a:r>
            <a:r>
              <a:rPr lang="en-US"/>
              <a:t>)·</a:t>
            </a:r>
            <a:r>
              <a:rPr lang="en-US" i="1"/>
              <a:t>k</a:t>
            </a:r>
            <a:r>
              <a:rPr lang="en-US"/>
              <a:t>.</a:t>
            </a:r>
            <a:endParaRPr sz="10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Ο describes the </a:t>
            </a:r>
            <a:r>
              <a:rPr lang="en-US" b="1"/>
              <a:t>upper bound</a:t>
            </a:r>
            <a:r>
              <a:rPr lang="en-US"/>
              <a:t>: </a:t>
            </a:r>
            <a:endParaRPr sz="12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f(</a:t>
            </a:r>
            <a:r>
              <a:rPr lang="en-US" sz="2800" i="1"/>
              <a:t>n</a:t>
            </a:r>
            <a:r>
              <a:rPr lang="en-US" sz="2800"/>
              <a:t>) ∈ Ο(g(</a:t>
            </a:r>
            <a:r>
              <a:rPr lang="en-US" sz="2800" i="1"/>
              <a:t>n</a:t>
            </a:r>
            <a:r>
              <a:rPr lang="en-US" sz="2800"/>
              <a:t>)) means the asymptotic behavior of f(</a:t>
            </a:r>
            <a:r>
              <a:rPr lang="en-US" sz="2800" i="1"/>
              <a:t>n</a:t>
            </a:r>
            <a:r>
              <a:rPr lang="en-US" sz="2800"/>
              <a:t>) is </a:t>
            </a:r>
            <a:r>
              <a:rPr lang="en-US" sz="2800" b="1"/>
              <a:t>not more than</a:t>
            </a:r>
            <a:r>
              <a:rPr lang="en-US" sz="2800"/>
              <a:t> g(</a:t>
            </a:r>
            <a:r>
              <a:rPr lang="en-US" sz="2800" i="1"/>
              <a:t>n</a:t>
            </a:r>
            <a:r>
              <a:rPr lang="en-US" sz="2800"/>
              <a:t>)·</a:t>
            </a:r>
            <a:r>
              <a:rPr lang="en-US" sz="2800" i="1"/>
              <a:t>k</a:t>
            </a:r>
            <a:r>
              <a:rPr lang="en-US" sz="2800"/>
              <a:t> for some positive </a:t>
            </a:r>
            <a:r>
              <a:rPr lang="en-US" sz="2800" i="1"/>
              <a:t>k</a:t>
            </a:r>
            <a:r>
              <a:rPr lang="en-US" sz="2800"/>
              <a:t>, so f(</a:t>
            </a:r>
            <a:r>
              <a:rPr lang="en-US" sz="2800" i="1"/>
              <a:t>n</a:t>
            </a:r>
            <a:r>
              <a:rPr lang="en-US" sz="2800"/>
              <a:t>) is </a:t>
            </a:r>
            <a:r>
              <a:rPr lang="en-US" sz="2800" b="1"/>
              <a:t>always at most as much as</a:t>
            </a:r>
            <a:r>
              <a:rPr lang="en-US" sz="2800"/>
              <a:t> g(</a:t>
            </a:r>
            <a:r>
              <a:rPr lang="en-US" sz="2800" i="1"/>
              <a:t>n</a:t>
            </a:r>
            <a:r>
              <a:rPr lang="en-US" sz="2800"/>
              <a:t>)·</a:t>
            </a:r>
            <a:r>
              <a:rPr lang="en-US" sz="2800" i="1"/>
              <a:t>k</a:t>
            </a:r>
            <a:r>
              <a:rPr lang="en-US" sz="2800"/>
              <a:t>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 are usually interested in the </a:t>
            </a:r>
            <a:r>
              <a:rPr lang="en-US" b="1"/>
              <a:t>worst case </a:t>
            </a:r>
            <a:r>
              <a:rPr lang="en-US"/>
              <a:t>complexity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FE4F9-BE18-48EC-9A77-B9C91CBD7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Analysis of Algorithm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Algorithm analysis is an important part of a computational complexity theory.</a:t>
            </a:r>
            <a:endParaRPr b="1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b="1"/>
              <a:t>Objective:</a:t>
            </a:r>
            <a:endParaRPr b="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Performance analysis is the criteria for judging the algorithm.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It have direct relationship to efficiency.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When we solve a problem ,there may be more then one algorithm to solve a problem, through analysis we find the run time of an algorithms and we choose the best algorithm which takes lesser run time.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51B39-D328-4E4B-AFF0-829CF2FEC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Best worst average vs Notations</a:t>
            </a:r>
            <a:endParaRPr/>
          </a:p>
        </p:txBody>
      </p:sp>
      <p:sp>
        <p:nvSpPr>
          <p:cNvPr id="402" name="Google Shape;402;p6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These two can be applied on both the best case and the worst case for binary search:</a:t>
            </a:r>
            <a:endParaRPr sz="16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best case: first element you look at is the one you are looking for</a:t>
            </a:r>
            <a:endParaRPr sz="16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Ω(1): you need </a:t>
            </a:r>
            <a:r>
              <a:rPr lang="en-US" i="1"/>
              <a:t>at least</a:t>
            </a:r>
            <a:r>
              <a:rPr lang="en-US"/>
              <a:t> one lookup</a:t>
            </a:r>
            <a:endParaRPr sz="132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Ο(1): you need </a:t>
            </a:r>
            <a:r>
              <a:rPr lang="en-US" i="1"/>
              <a:t>at most</a:t>
            </a:r>
            <a:r>
              <a:rPr lang="en-US"/>
              <a:t> one lookup</a:t>
            </a:r>
            <a:endParaRPr sz="132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worst case: element is not present</a:t>
            </a:r>
            <a:endParaRPr sz="160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Ω(log </a:t>
            </a:r>
            <a:r>
              <a:rPr lang="en-US" i="1"/>
              <a:t>n</a:t>
            </a:r>
            <a:r>
              <a:rPr lang="en-US"/>
              <a:t>): you need </a:t>
            </a:r>
            <a:r>
              <a:rPr lang="en-US" i="1"/>
              <a:t>at least</a:t>
            </a:r>
            <a:r>
              <a:rPr lang="en-US"/>
              <a:t> log </a:t>
            </a:r>
            <a:r>
              <a:rPr lang="en-US" i="1"/>
              <a:t>n</a:t>
            </a:r>
            <a:r>
              <a:rPr lang="en-US"/>
              <a:t> steps until you can say that the element you are looking for is not present</a:t>
            </a:r>
            <a:endParaRPr sz="1320"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Ο(log </a:t>
            </a:r>
            <a:r>
              <a:rPr lang="en-US" i="1"/>
              <a:t>n</a:t>
            </a:r>
            <a:r>
              <a:rPr lang="en-US"/>
              <a:t>): you need </a:t>
            </a:r>
            <a:r>
              <a:rPr lang="en-US" i="1"/>
              <a:t>at most</a:t>
            </a:r>
            <a:r>
              <a:rPr lang="en-US"/>
              <a:t> log </a:t>
            </a:r>
            <a:r>
              <a:rPr lang="en-US" i="1"/>
              <a:t>n</a:t>
            </a:r>
            <a:r>
              <a:rPr lang="en-US"/>
              <a:t> steps until you can say that the element you are looking for is not present</a:t>
            </a:r>
            <a:endParaRPr sz="132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/>
              <a:t>But often we do only want to know the upper bound or tight bound as the lower bound has not much practical information.</a:t>
            </a:r>
            <a:endParaRPr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3F6BB-5C46-47F1-BECA-B9767D8B08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83820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/>
              <a:t>Algorithm Analysis: run time estimations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2743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2800"/>
              <a:t>Most algorithms transform input objects into output objects.</a:t>
            </a:r>
            <a:endParaRPr sz="18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2800"/>
              <a:t>The running time of an algorithm typically grows with the input size.</a:t>
            </a:r>
            <a:endParaRPr sz="18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 sz="2800"/>
              <a:t>We focus on the </a:t>
            </a:r>
            <a:r>
              <a:rPr lang="en-US" sz="2800" u="sng"/>
              <a:t>worst case running time</a:t>
            </a:r>
            <a:r>
              <a:rPr lang="en-US" sz="2800"/>
              <a:t>.</a:t>
            </a:r>
            <a:endParaRPr sz="1800"/>
          </a:p>
          <a:p>
            <a:pPr marL="548640" lvl="1" indent="-228599" algn="l" rtl="0">
              <a:spcBef>
                <a:spcPts val="370"/>
              </a:spcBef>
              <a:spcAft>
                <a:spcPts val="0"/>
              </a:spcAft>
              <a:buSzPct val="170000"/>
              <a:buChar char="⚫"/>
            </a:pPr>
            <a:r>
              <a:rPr lang="en-US"/>
              <a:t>Easier to analyze</a:t>
            </a:r>
            <a:endParaRPr sz="1200"/>
          </a:p>
          <a:p>
            <a:pPr marL="548640" lvl="1" indent="-228599" algn="l" rtl="0">
              <a:spcBef>
                <a:spcPts val="370"/>
              </a:spcBef>
              <a:spcAft>
                <a:spcPts val="0"/>
              </a:spcAft>
              <a:buSzPct val="170000"/>
              <a:buChar char="⚫"/>
            </a:pPr>
            <a:r>
              <a:rPr lang="en-US"/>
              <a:t>Crucial to applications such as games, finance and robotics</a:t>
            </a:r>
            <a:endParaRPr sz="1200"/>
          </a:p>
        </p:txBody>
      </p:sp>
      <p:pic>
        <p:nvPicPr>
          <p:cNvPr id="133" name="Google Shape;133;p18" descr="https://lh7-us.googleusercontent.com/T1QbeUwz7dOnKSMUH6lVYh3I8RraMiPmjCq_mTmyh8w1fa8XrLlpn1sHaisxb_ArZA1ZbOl25oXyI1OSndSEdz2BoDQuabZMYfjQENXDp0Xeseb_lnhWXEKXeNnXITsTZbYqgnLBYSuiT6xhqVhd6Q=s2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905000"/>
            <a:ext cx="4191000" cy="44724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6288A-6285-47DE-8C66-35176AD79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Analysis of Algorithm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9144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There two types of analysis: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1.Posteriori</a:t>
            </a:r>
            <a:endParaRPr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posterior Analysis is done after implement the algorithm on a target machine. In a posteriori analysis, we analyze actual statistics about the algorithms consumption of time and space, while it is executing.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2.Priori</a:t>
            </a:r>
            <a:endParaRPr/>
          </a:p>
          <a:p>
            <a:pPr marL="548640" lvl="1" indent="-228600" algn="l" rtl="0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Priori Analysis is the theoretical estimation of resources required.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042D5-635C-4018-B2A9-BCDB6066FC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Posteriori: Experimental Studies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Write a program implementing the algorithm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Run the program with inputs of varying size and composition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a method like (tic; toc; in Matlab) to get an accurate measure of the actual running time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Plot the results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/>
          </a:p>
        </p:txBody>
      </p:sp>
      <p:pic>
        <p:nvPicPr>
          <p:cNvPr id="146" name="Google Shape;146;p20" descr="https://lh7-us.googleusercontent.com/ho-9elrdALvjv2arWRd0X8VWlhBDPN_x8_3YtTiTFv1iccVl5pLW_b90y8ApVCVVUS57O0_lL6MtT9dmfQKyQf293sHXqUUP6q3haV72HbTk0JIOHYFP49Q_qg8vd-c0_i7B-nnZCiVyBn3Go2xXZg=s2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1836295"/>
            <a:ext cx="4495800" cy="47169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CFE87-FB4E-4EE4-8797-56F120CC18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b="1"/>
              <a:t>Limitations of Experiments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It is necessary to implement the algorithm, which may be difficult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Results may not be indicative of the running time on other inputs not included in the experiment. 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order to compare two algorithms, the same hardware and software environments must be used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19FB7-ED2D-4D2D-8EFE-0ADF33B1A8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00"/>
    </mc:Choice>
    <mc:Fallback>
      <p:transition spd="slow" advTm="122000"/>
    </mc:Fallback>
  </mc:AlternateContent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2417</Words>
  <Application>Microsoft Office PowerPoint</Application>
  <PresentationFormat>On-screen Show (4:3)</PresentationFormat>
  <Paragraphs>265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Libre Franklin</vt:lpstr>
      <vt:lpstr>Libre Baskerville</vt:lpstr>
      <vt:lpstr>Arial</vt:lpstr>
      <vt:lpstr>Noto Sans Symbols</vt:lpstr>
      <vt:lpstr>Equity</vt:lpstr>
      <vt:lpstr>Design and Analysis of algorithm</vt:lpstr>
      <vt:lpstr>What is Algorithm</vt:lpstr>
      <vt:lpstr>Specification of an algorithm</vt:lpstr>
      <vt:lpstr>Analysis of Algorithm: Why?</vt:lpstr>
      <vt:lpstr>Analysis of Algorithm</vt:lpstr>
      <vt:lpstr>Algorithm Analysis: run time estimations</vt:lpstr>
      <vt:lpstr>Analysis of Algorithm</vt:lpstr>
      <vt:lpstr>Posteriori: Experimental Studies</vt:lpstr>
      <vt:lpstr>Limitations of Experiments</vt:lpstr>
      <vt:lpstr>Priori: Theoretical Analysis</vt:lpstr>
      <vt:lpstr>Determination of Complexity</vt:lpstr>
      <vt:lpstr>Theoretical analysis: A simple Comparison Example</vt:lpstr>
      <vt:lpstr>Counting Primitive Operations </vt:lpstr>
      <vt:lpstr>Counting Primitive Operations </vt:lpstr>
      <vt:lpstr>Estimating Running Time</vt:lpstr>
      <vt:lpstr>Input Size</vt:lpstr>
      <vt:lpstr>Task 1</vt:lpstr>
      <vt:lpstr>Task 2</vt:lpstr>
      <vt:lpstr>Task  Continues</vt:lpstr>
      <vt:lpstr>Growth Rate of Running Time</vt:lpstr>
      <vt:lpstr>Rate of growth</vt:lpstr>
      <vt:lpstr>Function of Growth Rate</vt:lpstr>
      <vt:lpstr>Function of Growth Rate</vt:lpstr>
      <vt:lpstr>Function of Growth Rate</vt:lpstr>
      <vt:lpstr>Types of Analysis</vt:lpstr>
      <vt:lpstr>How do we compare algorithms?</vt:lpstr>
      <vt:lpstr>Big-Oh Notation</vt:lpstr>
      <vt:lpstr>O-notation</vt:lpstr>
      <vt:lpstr>O-notation</vt:lpstr>
      <vt:lpstr>Rate of growth</vt:lpstr>
      <vt:lpstr>PowerPoint Presentation</vt:lpstr>
      <vt:lpstr>PowerPoint Presentation</vt:lpstr>
      <vt:lpstr>Ω -notation</vt:lpstr>
      <vt:lpstr>Big-Omega Notation   Ω</vt:lpstr>
      <vt:lpstr>PowerPoint Presentation</vt:lpstr>
      <vt:lpstr>PowerPoint Presentation</vt:lpstr>
      <vt:lpstr>Θ-notation</vt:lpstr>
      <vt:lpstr>Theta Notation Θ</vt:lpstr>
      <vt:lpstr>Theta Notation Θ</vt:lpstr>
      <vt:lpstr>PowerPoint Presentation</vt:lpstr>
      <vt:lpstr>PowerPoint Presentation</vt:lpstr>
      <vt:lpstr>Relations Between Θ, O, Ω</vt:lpstr>
      <vt:lpstr>Relations Between Θ, Ω, O</vt:lpstr>
      <vt:lpstr>PowerPoint Presentation</vt:lpstr>
      <vt:lpstr>Asymptotic Summary</vt:lpstr>
      <vt:lpstr>Asymptotic Performance</vt:lpstr>
      <vt:lpstr>Examples of algorithms</vt:lpstr>
      <vt:lpstr>Best worst and average time complexity </vt:lpstr>
      <vt:lpstr>What is the relationship between Big O, Θ, Ω and best, worst, and average case of an algorithm?</vt:lpstr>
      <vt:lpstr>Best worst average vs 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</dc:title>
  <cp:lastModifiedBy>sain suresh</cp:lastModifiedBy>
  <cp:revision>2</cp:revision>
  <dcterms:modified xsi:type="dcterms:W3CDTF">2024-02-25T19:55:55Z</dcterms:modified>
</cp:coreProperties>
</file>