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028E65-DA15-4E61-BD54-807AF4D5050C}">
  <a:tblStyle styleId="{52028E65-DA15-4E61-BD54-807AF4D5050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723461C6-6CDC-4177-A233-B838EF2D8534}"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B78755B-FD4C-4EF6-A684-7D073EB740F3}" styleName="Table_2">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16" orient="horz"/>
        <p:guide pos="232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6" name="Google Shape;20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3" name="Google Shape;21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7" name="Google Shape;22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6" name="Google Shape;32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9" name="Google Shape;36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3" name="Google Shape;41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8" name="Google Shape;45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4" name="Google Shape;50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51" name="Google Shape;55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99" name="Google Shape;59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7" name="Google Shape;64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96" name="Google Shape;69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44" name="Google Shape;74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2" name="Google Shape;79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40" name="Google Shape;84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8" name="Google Shape;88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6" name="Google Shape;93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4" name="Google Shape;98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32" name="Google Shape;103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80" name="Google Shape;108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28" name="Google Shape;1128;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6" name="Google Shape;117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2" name="Google Shape;119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99" name="Google Shape;119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07" name="Google Shape;120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5" name="Google Shape;1215;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2" name="Google Shape;122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3" name="Google Shape;1223;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0" name="Google Shape;123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6" name="Google Shape;123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3" name="Google Shape;124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4" name="Google Shape;1244;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1" name="Google Shape;1251;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2" name="Google Shape;1252;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9" name="Google Shape;1259;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0" name="Google Shape;1260;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6" name="Google Shape;1276;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5" name="Google Shape;1295;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03" name="Google Shape;130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0" name="Google Shape;1310;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8" name="Google Shape;1328;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6" name="Google Shape;133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4" name="Shape 1344"/>
        <p:cNvGrpSpPr/>
        <p:nvPr/>
      </p:nvGrpSpPr>
      <p:grpSpPr>
        <a:xfrm>
          <a:off x="0" y="0"/>
          <a:ext cx="0" cy="0"/>
          <a:chOff x="0" y="0"/>
          <a:chExt cx="0" cy="0"/>
        </a:xfrm>
      </p:grpSpPr>
      <p:sp>
        <p:nvSpPr>
          <p:cNvPr id="1345" name="Google Shape;1345;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6" name="Google Shape;134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9" name="Google Shape;1359;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6" name="Google Shape;1396;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43" name="Google Shape;1443;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0" name="Shape 1450"/>
        <p:cNvGrpSpPr/>
        <p:nvPr/>
      </p:nvGrpSpPr>
      <p:grpSpPr>
        <a:xfrm>
          <a:off x="0" y="0"/>
          <a:ext cx="0" cy="0"/>
          <a:chOff x="0" y="0"/>
          <a:chExt cx="0" cy="0"/>
        </a:xfrm>
      </p:grpSpPr>
      <p:sp>
        <p:nvSpPr>
          <p:cNvPr id="1451" name="Google Shape;1451;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2" name="Google Shape;1452;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3" name="Google Shape;1453;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1" name="Google Shape;146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68" name="Google Shape;146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6" name="Shape 1486"/>
        <p:cNvGrpSpPr/>
        <p:nvPr/>
      </p:nvGrpSpPr>
      <p:grpSpPr>
        <a:xfrm>
          <a:off x="0" y="0"/>
          <a:ext cx="0" cy="0"/>
          <a:chOff x="0" y="0"/>
          <a:chExt cx="0" cy="0"/>
        </a:xfrm>
      </p:grpSpPr>
      <p:sp>
        <p:nvSpPr>
          <p:cNvPr id="1487" name="Google Shape;1487;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8" name="Google Shape;1488;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6" name="Google Shape;1496;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7" name="Google Shape;1497;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5" name="Google Shape;1525;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3" name="Google Shape;1533;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8" name="Shape 1538"/>
        <p:cNvGrpSpPr/>
        <p:nvPr/>
      </p:nvGrpSpPr>
      <p:grpSpPr>
        <a:xfrm>
          <a:off x="0" y="0"/>
          <a:ext cx="0" cy="0"/>
          <a:chOff x="0" y="0"/>
          <a:chExt cx="0" cy="0"/>
        </a:xfrm>
      </p:grpSpPr>
      <p:sp>
        <p:nvSpPr>
          <p:cNvPr id="1539" name="Google Shape;1539;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0" name="Google Shape;1540;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5" name="Shape 1545"/>
        <p:cNvGrpSpPr/>
        <p:nvPr/>
      </p:nvGrpSpPr>
      <p:grpSpPr>
        <a:xfrm>
          <a:off x="0" y="0"/>
          <a:ext cx="0" cy="0"/>
          <a:chOff x="0" y="0"/>
          <a:chExt cx="0" cy="0"/>
        </a:xfrm>
      </p:grpSpPr>
      <p:sp>
        <p:nvSpPr>
          <p:cNvPr id="1546" name="Google Shape;1546;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7" name="Google Shape;154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6" name="Shape 1656"/>
        <p:cNvGrpSpPr/>
        <p:nvPr/>
      </p:nvGrpSpPr>
      <p:grpSpPr>
        <a:xfrm>
          <a:off x="0" y="0"/>
          <a:ext cx="0" cy="0"/>
          <a:chOff x="0" y="0"/>
          <a:chExt cx="0" cy="0"/>
        </a:xfrm>
      </p:grpSpPr>
      <p:sp>
        <p:nvSpPr>
          <p:cNvPr id="1657" name="Google Shape;1657;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58" name="Google Shape;1658;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9" name="Shape 1739"/>
        <p:cNvGrpSpPr/>
        <p:nvPr/>
      </p:nvGrpSpPr>
      <p:grpSpPr>
        <a:xfrm>
          <a:off x="0" y="0"/>
          <a:ext cx="0" cy="0"/>
          <a:chOff x="0" y="0"/>
          <a:chExt cx="0" cy="0"/>
        </a:xfrm>
      </p:grpSpPr>
      <p:sp>
        <p:nvSpPr>
          <p:cNvPr id="1740" name="Google Shape;1740;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41" name="Google Shape;174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4" name="Google Shape;1754;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1" name="Shape 1761"/>
        <p:cNvGrpSpPr/>
        <p:nvPr/>
      </p:nvGrpSpPr>
      <p:grpSpPr>
        <a:xfrm>
          <a:off x="0" y="0"/>
          <a:ext cx="0" cy="0"/>
          <a:chOff x="0" y="0"/>
          <a:chExt cx="0" cy="0"/>
        </a:xfrm>
      </p:grpSpPr>
      <p:sp>
        <p:nvSpPr>
          <p:cNvPr id="1762" name="Google Shape;1762;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3" name="Google Shape;1763;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4" name="Google Shape;1764;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9" name="Shape 1769"/>
        <p:cNvGrpSpPr/>
        <p:nvPr/>
      </p:nvGrpSpPr>
      <p:grpSpPr>
        <a:xfrm>
          <a:off x="0" y="0"/>
          <a:ext cx="0" cy="0"/>
          <a:chOff x="0" y="0"/>
          <a:chExt cx="0" cy="0"/>
        </a:xfrm>
      </p:grpSpPr>
      <p:sp>
        <p:nvSpPr>
          <p:cNvPr id="1770" name="Google Shape;1770;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1" name="Google Shape;1771;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2" name="Google Shape;1772;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7" name="Shape 1777"/>
        <p:cNvGrpSpPr/>
        <p:nvPr/>
      </p:nvGrpSpPr>
      <p:grpSpPr>
        <a:xfrm>
          <a:off x="0" y="0"/>
          <a:ext cx="0" cy="0"/>
          <a:chOff x="0" y="0"/>
          <a:chExt cx="0" cy="0"/>
        </a:xfrm>
      </p:grpSpPr>
      <p:sp>
        <p:nvSpPr>
          <p:cNvPr id="1778" name="Google Shape;1778;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79" name="Google Shape;1779;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5" name="Shape 1795"/>
        <p:cNvGrpSpPr/>
        <p:nvPr/>
      </p:nvGrpSpPr>
      <p:grpSpPr>
        <a:xfrm>
          <a:off x="0" y="0"/>
          <a:ext cx="0" cy="0"/>
          <a:chOff x="0" y="0"/>
          <a:chExt cx="0" cy="0"/>
        </a:xfrm>
      </p:grpSpPr>
      <p:sp>
        <p:nvSpPr>
          <p:cNvPr id="1796" name="Google Shape;1796;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7" name="Google Shape;179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8" name="Google Shape;28;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3887391" y="987426"/>
            <a:ext cx="4629150" cy="4873625"/>
          </a:xfrm>
          <a:prstGeom prst="rect">
            <a:avLst/>
          </a:prstGeom>
          <a:noFill/>
          <a:ln>
            <a:noFill/>
          </a:ln>
        </p:spPr>
      </p:sp>
      <p:sp>
        <p:nvSpPr>
          <p:cNvPr id="68" name="Google Shape;68;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geeksforgeeks.org/lower-bound-on-comparison-based-sorting-algorithms/" TargetMode="External"/><Relationship Id="rId4" Type="http://schemas.openxmlformats.org/officeDocument/2006/relationships/hyperlink" Target="https://www.geeksforgeeks.org/counting-sort/"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4.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9.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http://www.growingwiththeweb.com/2012/11/algorithm-insertion-sort.html" TargetMode="External"/><Relationship Id="rId4" Type="http://schemas.openxmlformats.org/officeDocument/2006/relationships/hyperlink" Target="http://www.growingwiththeweb.com/2012/11/algorithm-merge-sort.html" TargetMode="External"/><Relationship Id="rId5" Type="http://schemas.openxmlformats.org/officeDocument/2006/relationships/hyperlink" Target="http://www.growingwiththeweb.com/2012/12/algorithm-quicksort.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2.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8.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3.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8.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9.png"/><Relationship Id="rId4" Type="http://schemas.openxmlformats.org/officeDocument/2006/relationships/image" Target="../media/image3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3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6.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7.png"/><Relationship Id="rId4" Type="http://schemas.openxmlformats.org/officeDocument/2006/relationships/image" Target="../media/image37.png"/><Relationship Id="rId10" Type="http://schemas.openxmlformats.org/officeDocument/2006/relationships/image" Target="../media/image34.png"/><Relationship Id="rId9" Type="http://schemas.openxmlformats.org/officeDocument/2006/relationships/image" Target="../media/image48.png"/><Relationship Id="rId5" Type="http://schemas.openxmlformats.org/officeDocument/2006/relationships/image" Target="../media/image25.png"/><Relationship Id="rId6" Type="http://schemas.openxmlformats.org/officeDocument/2006/relationships/image" Target="../media/image43.png"/><Relationship Id="rId7" Type="http://schemas.openxmlformats.org/officeDocument/2006/relationships/image" Target="../media/image45.png"/><Relationship Id="rId8"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4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42.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9.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49.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1905000" y="2286000"/>
            <a:ext cx="516255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Sorting techniques Continue</a:t>
            </a:r>
            <a:endParaRPr/>
          </a:p>
        </p:txBody>
      </p:sp>
      <p:sp>
        <p:nvSpPr>
          <p:cNvPr id="89" name="Google Shape;89;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Analysis</a:t>
            </a:r>
            <a:endParaRPr/>
          </a:p>
        </p:txBody>
      </p:sp>
      <p:sp>
        <p:nvSpPr>
          <p:cNvPr id="150" name="Google Shape;150;p2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800"/>
              <a:buChar char="•"/>
            </a:pPr>
            <a:r>
              <a:rPr lang="en-CA" sz="1800"/>
              <a:t>How long does radix sort take?</a:t>
            </a:r>
            <a:endParaRPr/>
          </a:p>
          <a:p>
            <a:pPr indent="-171450" lvl="0" marL="171450" rtl="0" algn="l">
              <a:lnSpc>
                <a:spcPct val="90000"/>
              </a:lnSpc>
              <a:spcBef>
                <a:spcPts val="750"/>
              </a:spcBef>
              <a:spcAft>
                <a:spcPts val="0"/>
              </a:spcAft>
              <a:buClr>
                <a:schemeClr val="dk1"/>
              </a:buClr>
              <a:buSzPts val="1800"/>
              <a:buChar char="•"/>
            </a:pPr>
            <a:r>
              <a:rPr lang="en-CA" sz="1800"/>
              <a:t> There are now three parameters </a:t>
            </a:r>
            <a:endParaRPr/>
          </a:p>
          <a:p>
            <a:pPr indent="-171450" lvl="1" marL="514350" rtl="0" algn="l">
              <a:lnSpc>
                <a:spcPct val="90000"/>
              </a:lnSpc>
              <a:spcBef>
                <a:spcPts val="375"/>
              </a:spcBef>
              <a:spcAft>
                <a:spcPts val="0"/>
              </a:spcAft>
              <a:buClr>
                <a:schemeClr val="dk1"/>
              </a:buClr>
              <a:buSzPts val="1800"/>
              <a:buChar char="•"/>
            </a:pPr>
            <a:r>
              <a:rPr i="1" lang="en-CA" sz="1800"/>
              <a:t>n</a:t>
            </a:r>
            <a:r>
              <a:rPr lang="en-CA" sz="1800"/>
              <a:t>: the size of the array,</a:t>
            </a:r>
            <a:endParaRPr/>
          </a:p>
          <a:p>
            <a:pPr indent="-171450" lvl="1" marL="514350" rtl="0" algn="l">
              <a:lnSpc>
                <a:spcPct val="90000"/>
              </a:lnSpc>
              <a:spcBef>
                <a:spcPts val="375"/>
              </a:spcBef>
              <a:spcAft>
                <a:spcPts val="0"/>
              </a:spcAft>
              <a:buClr>
                <a:schemeClr val="dk1"/>
              </a:buClr>
              <a:buSzPts val="1800"/>
              <a:buChar char="•"/>
            </a:pPr>
            <a:r>
              <a:rPr lang="en-CA" sz="1800"/>
              <a:t> </a:t>
            </a:r>
            <a:r>
              <a:rPr i="1" lang="en-CA" sz="1800"/>
              <a:t>k</a:t>
            </a:r>
            <a:r>
              <a:rPr lang="en-CA" sz="1800"/>
              <a:t>: the base (in case of decimal number its 10), </a:t>
            </a:r>
            <a:endParaRPr/>
          </a:p>
          <a:p>
            <a:pPr indent="-171450" lvl="1" marL="514350" rtl="0" algn="l">
              <a:lnSpc>
                <a:spcPct val="90000"/>
              </a:lnSpc>
              <a:spcBef>
                <a:spcPts val="375"/>
              </a:spcBef>
              <a:spcAft>
                <a:spcPts val="0"/>
              </a:spcAft>
              <a:buClr>
                <a:schemeClr val="dk1"/>
              </a:buClr>
              <a:buSzPts val="1800"/>
              <a:buChar char="•"/>
            </a:pPr>
            <a:r>
              <a:rPr lang="en-CA" sz="1800"/>
              <a:t>now </a:t>
            </a:r>
            <a:r>
              <a:rPr i="1" lang="en-CA" sz="1800"/>
              <a:t>d</a:t>
            </a:r>
            <a:r>
              <a:rPr lang="en-CA" sz="1800"/>
              <a:t>, the number of digits. </a:t>
            </a:r>
            <a:endParaRPr/>
          </a:p>
          <a:p>
            <a:pPr indent="-171450" lvl="0" marL="171450" rtl="0" algn="l">
              <a:lnSpc>
                <a:spcPct val="90000"/>
              </a:lnSpc>
              <a:spcBef>
                <a:spcPts val="750"/>
              </a:spcBef>
              <a:spcAft>
                <a:spcPts val="0"/>
              </a:spcAft>
              <a:buClr>
                <a:schemeClr val="dk1"/>
              </a:buClr>
              <a:buSzPts val="1800"/>
              <a:buChar char="•"/>
            </a:pPr>
            <a:r>
              <a:rPr lang="en-CA" sz="1800"/>
              <a:t>Since counting sort takes  O(</a:t>
            </a:r>
            <a:r>
              <a:rPr i="1" lang="en-CA" sz="1800"/>
              <a:t>k</a:t>
            </a:r>
            <a:r>
              <a:rPr lang="en-CA" sz="1800"/>
              <a:t> + </a:t>
            </a:r>
            <a:r>
              <a:rPr i="1" lang="en-CA" sz="1800"/>
              <a:t>n</a:t>
            </a:r>
            <a:r>
              <a:rPr lang="en-CA" sz="1800"/>
              <a:t>), which is  O(</a:t>
            </a:r>
            <a:r>
              <a:rPr i="1" lang="en-CA" sz="1800"/>
              <a:t>n</a:t>
            </a:r>
            <a:r>
              <a:rPr lang="en-CA" sz="1800"/>
              <a:t>) for small </a:t>
            </a:r>
            <a:r>
              <a:rPr i="1" lang="en-CA" sz="1800"/>
              <a:t>k</a:t>
            </a:r>
            <a:r>
              <a:rPr lang="en-CA" sz="1800"/>
              <a:t>, and we do </a:t>
            </a:r>
            <a:r>
              <a:rPr i="1" lang="en-CA" sz="1800"/>
              <a:t>d </a:t>
            </a:r>
            <a:r>
              <a:rPr lang="en-CA" sz="1800"/>
              <a:t>counting sorts, radix sort takes  O(</a:t>
            </a:r>
            <a:r>
              <a:rPr i="1" lang="en-CA" sz="1800"/>
              <a:t>n d</a:t>
            </a:r>
            <a:r>
              <a:rPr lang="en-CA" sz="1800"/>
              <a:t>) =O(n)</a:t>
            </a:r>
            <a:endParaRPr/>
          </a:p>
          <a:p>
            <a:pPr indent="-171450" lvl="0" marL="171450" rtl="0" algn="l">
              <a:lnSpc>
                <a:spcPct val="90000"/>
              </a:lnSpc>
              <a:spcBef>
                <a:spcPts val="750"/>
              </a:spcBef>
              <a:spcAft>
                <a:spcPts val="0"/>
              </a:spcAft>
              <a:buClr>
                <a:schemeClr val="dk1"/>
              </a:buClr>
              <a:buSzPts val="1800"/>
              <a:buNone/>
            </a:pPr>
            <a:r>
              <a:t/>
            </a:r>
            <a:endParaRPr sz="1800">
              <a:solidFill>
                <a:srgbClr val="000000"/>
              </a:solidFill>
              <a:latin typeface="Times New Roman"/>
              <a:ea typeface="Times New Roman"/>
              <a:cs typeface="Times New Roman"/>
              <a:sym typeface="Times New Roman"/>
            </a:endParaRPr>
          </a:p>
          <a:p>
            <a:pPr indent="-57150" lvl="0" marL="171450" rtl="0" algn="l">
              <a:lnSpc>
                <a:spcPct val="90000"/>
              </a:lnSpc>
              <a:spcBef>
                <a:spcPts val="750"/>
              </a:spcBef>
              <a:spcAft>
                <a:spcPts val="0"/>
              </a:spcAft>
              <a:buClr>
                <a:schemeClr val="dk1"/>
              </a:buClr>
              <a:buSzPts val="1800"/>
              <a:buNone/>
            </a:pPr>
            <a:r>
              <a:t/>
            </a:r>
            <a:endParaRPr sz="1800"/>
          </a:p>
          <a:p>
            <a:pPr indent="-57150" lvl="0" marL="171450" rtl="0" algn="l">
              <a:lnSpc>
                <a:spcPct val="90000"/>
              </a:lnSpc>
              <a:spcBef>
                <a:spcPts val="750"/>
              </a:spcBef>
              <a:spcAft>
                <a:spcPts val="0"/>
              </a:spcAft>
              <a:buClr>
                <a:schemeClr val="dk1"/>
              </a:buClr>
              <a:buSzPts val="1800"/>
              <a:buNone/>
            </a:pPr>
            <a:r>
              <a:t/>
            </a:r>
            <a:endParaRPr sz="1800"/>
          </a:p>
        </p:txBody>
      </p:sp>
      <p:sp>
        <p:nvSpPr>
          <p:cNvPr id="151" name="Google Shape;151;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id="157" name="Google Shape;157;p23"/>
          <p:cNvPicPr preferRelativeResize="0"/>
          <p:nvPr/>
        </p:nvPicPr>
        <p:blipFill rotWithShape="1">
          <a:blip r:embed="rId3">
            <a:alphaModFix/>
          </a:blip>
          <a:srcRect b="0" l="0" r="0" t="0"/>
          <a:stretch/>
        </p:blipFill>
        <p:spPr>
          <a:xfrm>
            <a:off x="990600" y="1219200"/>
            <a:ext cx="6781800" cy="3552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id="163" name="Google Shape;163;p24"/>
          <p:cNvPicPr preferRelativeResize="0"/>
          <p:nvPr/>
        </p:nvPicPr>
        <p:blipFill rotWithShape="1">
          <a:blip r:embed="rId3">
            <a:alphaModFix/>
          </a:blip>
          <a:srcRect b="0" l="0" r="0" t="0"/>
          <a:stretch/>
        </p:blipFill>
        <p:spPr>
          <a:xfrm>
            <a:off x="1066800" y="914400"/>
            <a:ext cx="6858000" cy="4371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id="169" name="Google Shape;169;p25"/>
          <p:cNvPicPr preferRelativeResize="0"/>
          <p:nvPr/>
        </p:nvPicPr>
        <p:blipFill rotWithShape="1">
          <a:blip r:embed="rId3">
            <a:alphaModFix/>
          </a:blip>
          <a:srcRect b="0" l="0" r="0" t="0"/>
          <a:stretch/>
        </p:blipFill>
        <p:spPr>
          <a:xfrm>
            <a:off x="838200" y="1219200"/>
            <a:ext cx="7162801" cy="4391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id="175" name="Google Shape;175;p26"/>
          <p:cNvPicPr preferRelativeResize="0"/>
          <p:nvPr/>
        </p:nvPicPr>
        <p:blipFill rotWithShape="1">
          <a:blip r:embed="rId3">
            <a:alphaModFix/>
          </a:blip>
          <a:srcRect b="0" l="0" r="0" t="0"/>
          <a:stretch/>
        </p:blipFill>
        <p:spPr>
          <a:xfrm>
            <a:off x="838200" y="876300"/>
            <a:ext cx="7677150" cy="5105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Task</a:t>
            </a:r>
            <a:endParaRPr/>
          </a:p>
        </p:txBody>
      </p:sp>
      <p:sp>
        <p:nvSpPr>
          <p:cNvPr id="181" name="Google Shape;181;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CA"/>
              <a:t>COW,DOG,SEA,RUG,ROW,MOB,BOX,TAB,BAR,EAR,TAR,DIG,BIG, TEA,NOW,FOX</a:t>
            </a:r>
            <a:endParaRPr/>
          </a:p>
        </p:txBody>
      </p:sp>
      <p:sp>
        <p:nvSpPr>
          <p:cNvPr id="182" name="Google Shape;182;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Solution</a:t>
            </a:r>
            <a:endParaRPr/>
          </a:p>
        </p:txBody>
      </p:sp>
      <p:graphicFrame>
        <p:nvGraphicFramePr>
          <p:cNvPr id="188" name="Google Shape;188;p28"/>
          <p:cNvGraphicFramePr/>
          <p:nvPr/>
        </p:nvGraphicFramePr>
        <p:xfrm>
          <a:off x="1905000" y="1290629"/>
          <a:ext cx="3000000" cy="3000000"/>
        </p:xfrm>
        <a:graphic>
          <a:graphicData uri="http://schemas.openxmlformats.org/drawingml/2006/table">
            <a:tbl>
              <a:tblPr bandRow="1" firstRow="1">
                <a:noFill/>
                <a:tableStyleId>{52028E65-DA15-4E61-BD54-807AF4D5050C}</a:tableStyleId>
              </a:tblPr>
              <a:tblGrid>
                <a:gridCol w="1219200"/>
                <a:gridCol w="1219200"/>
                <a:gridCol w="1219200"/>
                <a:gridCol w="1219200"/>
              </a:tblGrid>
              <a:tr h="309575">
                <a:tc>
                  <a:txBody>
                    <a:bodyPr/>
                    <a:lstStyle/>
                    <a:p>
                      <a:pPr indent="0" lvl="0" marL="0" marR="0" rtl="0" algn="ctr">
                        <a:spcBef>
                          <a:spcPts val="0"/>
                        </a:spcBef>
                        <a:spcAft>
                          <a:spcPts val="0"/>
                        </a:spcAft>
                        <a:buNone/>
                      </a:pPr>
                      <a:r>
                        <a:rPr lang="en-CA" sz="1350" u="none" cap="none" strike="noStrike"/>
                        <a:t>Keys</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Pass 1</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Pass 2</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Pass 3</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COW</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SEA</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TAB</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BAR</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DOG</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TEA</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BAR</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BIG</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SEA</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MOB</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EAR</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BOX</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RUG</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TAB</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TAR</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COW</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ROW</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DOG</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SEA</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DIG</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MOB</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RUG</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TEA</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DOG</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BOX</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DIG</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DIG</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EAR</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TAB</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BIG</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BIG</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FOX</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BAR</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BAR</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MOB</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MOB</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EAR</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EAR</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DOG</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NOW</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TAR</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TAR</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COW</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ROW</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DIG</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COW</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ROW</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RUG</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BIG</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ROW</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NOW</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SEA</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TEA</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NOW</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BOX</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TAB</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NOW</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BOX</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FOX</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TAR</a:t>
                      </a:r>
                      <a:endParaRPr/>
                    </a:p>
                  </a:txBody>
                  <a:tcPr marT="45725" marB="45725" marR="91450" marL="91450"/>
                </a:tc>
              </a:tr>
              <a:tr h="309575">
                <a:tc>
                  <a:txBody>
                    <a:bodyPr/>
                    <a:lstStyle/>
                    <a:p>
                      <a:pPr indent="0" lvl="0" marL="0" marR="0" rtl="0" algn="ctr">
                        <a:spcBef>
                          <a:spcPts val="0"/>
                        </a:spcBef>
                        <a:spcAft>
                          <a:spcPts val="0"/>
                        </a:spcAft>
                        <a:buNone/>
                      </a:pPr>
                      <a:r>
                        <a:rPr lang="en-CA" sz="1350" u="none" cap="none" strike="noStrike"/>
                        <a:t>FOX</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FOX</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RUG</a:t>
                      </a:r>
                      <a:endParaRPr/>
                    </a:p>
                  </a:txBody>
                  <a:tcPr marT="45725" marB="45725" marR="91450" marL="91450"/>
                </a:tc>
                <a:tc>
                  <a:txBody>
                    <a:bodyPr/>
                    <a:lstStyle/>
                    <a:p>
                      <a:pPr indent="0" lvl="0" marL="0" marR="0" rtl="0" algn="ctr">
                        <a:spcBef>
                          <a:spcPts val="0"/>
                        </a:spcBef>
                        <a:spcAft>
                          <a:spcPts val="0"/>
                        </a:spcAft>
                        <a:buNone/>
                      </a:pPr>
                      <a:r>
                        <a:rPr lang="en-CA" sz="1350" u="none" cap="none" strike="noStrike"/>
                        <a:t>TEA</a:t>
                      </a:r>
                      <a:endParaRPr/>
                    </a:p>
                  </a:txBody>
                  <a:tcPr marT="45725" marB="45725" marR="91450" marL="91450"/>
                </a:tc>
              </a:tr>
            </a:tbl>
          </a:graphicData>
        </a:graphic>
      </p:graphicFrame>
      <p:sp>
        <p:nvSpPr>
          <p:cNvPr id="189" name="Google Shape;189;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Task</a:t>
            </a:r>
            <a:endParaRPr/>
          </a:p>
        </p:txBody>
      </p:sp>
      <p:sp>
        <p:nvSpPr>
          <p:cNvPr id="196" name="Google Shape;196;p2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CA"/>
              <a:t>DOC, SLEEPY, COW, HAPPY, JOY, CARD, SNOW, COLD </a:t>
            </a:r>
            <a:endParaRPr/>
          </a:p>
        </p:txBody>
      </p:sp>
      <p:sp>
        <p:nvSpPr>
          <p:cNvPr id="197" name="Google Shape;197;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203" name="Google Shape;203;p30"/>
          <p:cNvSpPr/>
          <p:nvPr/>
        </p:nvSpPr>
        <p:spPr>
          <a:xfrm>
            <a:off x="2286000" y="2209800"/>
            <a:ext cx="4487126"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6600">
                <a:solidFill>
                  <a:srgbClr val="000000"/>
                </a:solidFill>
                <a:latin typeface="Times"/>
                <a:ea typeface="Times"/>
                <a:cs typeface="Times"/>
                <a:sym typeface="Times"/>
              </a:rPr>
              <a:t>Bucket Sort</a:t>
            </a:r>
            <a:endParaRPr sz="6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112515"/>
              </a:lnSpc>
              <a:spcBef>
                <a:spcPts val="0"/>
              </a:spcBef>
              <a:spcAft>
                <a:spcPts val="0"/>
              </a:spcAft>
              <a:buClr>
                <a:srgbClr val="000000"/>
              </a:buClr>
              <a:buSzPts val="3300"/>
              <a:buFont typeface="Times"/>
              <a:buNone/>
            </a:pPr>
            <a:r>
              <a:rPr b="1" lang="en-CA">
                <a:solidFill>
                  <a:srgbClr val="000000"/>
                </a:solidFill>
                <a:latin typeface="Times"/>
                <a:ea typeface="Times"/>
                <a:cs typeface="Times"/>
                <a:sym typeface="Times"/>
              </a:rPr>
              <a:t>Bucket Sort</a:t>
            </a:r>
            <a:endParaRPr/>
          </a:p>
        </p:txBody>
      </p:sp>
      <p:sp>
        <p:nvSpPr>
          <p:cNvPr id="209" name="Google Shape;209;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rgbClr val="000000"/>
              </a:buClr>
              <a:buSzPts val="2400"/>
              <a:buChar char="•"/>
            </a:pPr>
            <a:r>
              <a:rPr lang="en-CA" sz="2400">
                <a:solidFill>
                  <a:srgbClr val="000000"/>
                </a:solidFill>
              </a:rPr>
              <a:t>Bucket sort is another algorithm that </a:t>
            </a:r>
            <a:r>
              <a:rPr b="1" lang="en-CA" sz="2400">
                <a:solidFill>
                  <a:srgbClr val="000000"/>
                </a:solidFill>
              </a:rPr>
              <a:t>expects</a:t>
            </a:r>
            <a:r>
              <a:rPr lang="en-CA" sz="2400">
                <a:solidFill>
                  <a:srgbClr val="000000"/>
                </a:solidFill>
              </a:rPr>
              <a:t> something about the input just like count sort.</a:t>
            </a:r>
            <a:endParaRPr/>
          </a:p>
          <a:p>
            <a:pPr indent="-171450" lvl="0" marL="171450" rtl="0" algn="just">
              <a:lnSpc>
                <a:spcPct val="90000"/>
              </a:lnSpc>
              <a:spcBef>
                <a:spcPts val="750"/>
              </a:spcBef>
              <a:spcAft>
                <a:spcPts val="0"/>
              </a:spcAft>
              <a:buClr>
                <a:schemeClr val="dk1"/>
              </a:buClr>
              <a:buSzPts val="2400"/>
              <a:buChar char="•"/>
            </a:pPr>
            <a:r>
              <a:rPr lang="en-CA" sz="2400"/>
              <a:t>Bucket sort assumes that the input is generated by a </a:t>
            </a:r>
            <a:r>
              <a:rPr b="1" lang="en-CA" sz="2400"/>
              <a:t>random</a:t>
            </a:r>
            <a:r>
              <a:rPr lang="en-CA" sz="2400"/>
              <a:t> </a:t>
            </a:r>
            <a:r>
              <a:rPr b="1" lang="en-CA" sz="2400"/>
              <a:t>process</a:t>
            </a:r>
            <a:r>
              <a:rPr lang="en-CA" sz="2400"/>
              <a:t> that distributes elements </a:t>
            </a:r>
            <a:r>
              <a:rPr b="1" lang="en-CA" sz="2400"/>
              <a:t>uniformly</a:t>
            </a:r>
            <a:r>
              <a:rPr lang="en-CA" sz="2400"/>
              <a:t> and </a:t>
            </a:r>
            <a:r>
              <a:rPr b="1" lang="en-CA" sz="2400"/>
              <a:t>independently</a:t>
            </a:r>
            <a:r>
              <a:rPr lang="en-CA" sz="2400"/>
              <a:t> over the </a:t>
            </a:r>
            <a:r>
              <a:rPr b="1" lang="en-CA" sz="2400"/>
              <a:t>interval [0, 1).</a:t>
            </a:r>
            <a:r>
              <a:rPr lang="en-CA" sz="2400"/>
              <a:t> </a:t>
            </a:r>
            <a:endParaRPr sz="2400">
              <a:solidFill>
                <a:srgbClr val="000000"/>
              </a:solidFill>
            </a:endParaRPr>
          </a:p>
          <a:p>
            <a:pPr indent="-171450" lvl="0" marL="171450" rtl="0" algn="just">
              <a:lnSpc>
                <a:spcPct val="90000"/>
              </a:lnSpc>
              <a:spcBef>
                <a:spcPts val="750"/>
              </a:spcBef>
              <a:spcAft>
                <a:spcPts val="0"/>
              </a:spcAft>
              <a:buClr>
                <a:srgbClr val="000000"/>
              </a:buClr>
              <a:buSzPts val="2400"/>
              <a:buChar char="•"/>
            </a:pPr>
            <a:r>
              <a:rPr lang="en-CA" sz="2400">
                <a:solidFill>
                  <a:srgbClr val="000000"/>
                </a:solidFill>
              </a:rPr>
              <a:t>Bucket sorts work well for data sets where the possible key values are </a:t>
            </a:r>
            <a:r>
              <a:rPr b="1" lang="en-CA" sz="2400">
                <a:solidFill>
                  <a:srgbClr val="000000"/>
                </a:solidFill>
              </a:rPr>
              <a:t>known</a:t>
            </a:r>
            <a:r>
              <a:rPr lang="en-CA" sz="2400">
                <a:solidFill>
                  <a:srgbClr val="000000"/>
                </a:solidFill>
              </a:rPr>
              <a:t> and </a:t>
            </a:r>
            <a:r>
              <a:rPr b="1" lang="en-CA" sz="2400">
                <a:solidFill>
                  <a:srgbClr val="000000"/>
                </a:solidFill>
              </a:rPr>
              <a:t>relatively</a:t>
            </a:r>
            <a:r>
              <a:rPr lang="en-CA" sz="2400">
                <a:solidFill>
                  <a:srgbClr val="000000"/>
                </a:solidFill>
              </a:rPr>
              <a:t> </a:t>
            </a:r>
            <a:r>
              <a:rPr b="1" lang="en-CA" sz="2400">
                <a:solidFill>
                  <a:srgbClr val="000000"/>
                </a:solidFill>
              </a:rPr>
              <a:t>small</a:t>
            </a:r>
            <a:r>
              <a:rPr lang="en-CA" sz="2400">
                <a:solidFill>
                  <a:srgbClr val="000000"/>
                </a:solidFill>
              </a:rPr>
              <a:t> and there are on average just a </a:t>
            </a:r>
            <a:r>
              <a:rPr b="1" lang="en-CA" sz="2400">
                <a:solidFill>
                  <a:srgbClr val="000000"/>
                </a:solidFill>
              </a:rPr>
              <a:t>few elements per bucket</a:t>
            </a:r>
            <a:r>
              <a:rPr lang="en-CA" sz="2400">
                <a:solidFill>
                  <a:srgbClr val="000000"/>
                </a:solidFill>
              </a:rPr>
              <a:t>. </a:t>
            </a:r>
            <a:endParaRPr/>
          </a:p>
          <a:p>
            <a:pPr indent="-171450" lvl="0" marL="171450" rtl="0" algn="just">
              <a:lnSpc>
                <a:spcPct val="90000"/>
              </a:lnSpc>
              <a:spcBef>
                <a:spcPts val="750"/>
              </a:spcBef>
              <a:spcAft>
                <a:spcPts val="0"/>
              </a:spcAft>
              <a:buClr>
                <a:srgbClr val="000000"/>
              </a:buClr>
              <a:buSzPts val="2400"/>
              <a:buChar char="•"/>
            </a:pPr>
            <a:r>
              <a:rPr lang="en-CA" sz="2400">
                <a:solidFill>
                  <a:srgbClr val="000000"/>
                </a:solidFill>
              </a:rPr>
              <a:t>It is mostly used to sort </a:t>
            </a:r>
            <a:r>
              <a:rPr b="1" lang="en-CA" sz="2400">
                <a:solidFill>
                  <a:srgbClr val="000000"/>
                </a:solidFill>
              </a:rPr>
              <a:t>continuous</a:t>
            </a:r>
            <a:r>
              <a:rPr lang="en-CA" sz="2400">
                <a:solidFill>
                  <a:srgbClr val="000000"/>
                </a:solidFill>
              </a:rPr>
              <a:t> numbers distributed uniformly. </a:t>
            </a:r>
            <a:endParaRPr/>
          </a:p>
        </p:txBody>
      </p:sp>
      <p:sp>
        <p:nvSpPr>
          <p:cNvPr id="210" name="Google Shape;210;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idx="1" type="body"/>
          </p:nvPr>
        </p:nvSpPr>
        <p:spPr>
          <a:xfrm>
            <a:off x="1022537" y="1448360"/>
            <a:ext cx="7542960" cy="45720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Font typeface="Noto Sans Symbols"/>
              <a:buNone/>
            </a:pPr>
            <a:r>
              <a:t/>
            </a:r>
            <a:endParaRPr/>
          </a:p>
          <a:p>
            <a:pPr indent="-171450" lvl="0" marL="171450" rtl="0" algn="l">
              <a:lnSpc>
                <a:spcPct val="90000"/>
              </a:lnSpc>
              <a:spcBef>
                <a:spcPts val="750"/>
              </a:spcBef>
              <a:spcAft>
                <a:spcPts val="0"/>
              </a:spcAft>
              <a:buClr>
                <a:schemeClr val="dk1"/>
              </a:buClr>
              <a:buSzPts val="2100"/>
              <a:buChar char="•"/>
            </a:pPr>
            <a:r>
              <a:rPr lang="en-CA"/>
              <a:t>Radix sort</a:t>
            </a:r>
            <a:endParaRPr/>
          </a:p>
          <a:p>
            <a:pPr indent="-171450" lvl="0" marL="171450" rtl="0" algn="l">
              <a:lnSpc>
                <a:spcPct val="90000"/>
              </a:lnSpc>
              <a:spcBef>
                <a:spcPts val="750"/>
              </a:spcBef>
              <a:spcAft>
                <a:spcPts val="0"/>
              </a:spcAft>
              <a:buClr>
                <a:schemeClr val="dk1"/>
              </a:buClr>
              <a:buSzPts val="2100"/>
              <a:buChar char="•"/>
            </a:pPr>
            <a:r>
              <a:rPr lang="en-CA"/>
              <a:t>Bucket Sort</a:t>
            </a:r>
            <a:endParaRPr/>
          </a:p>
          <a:p>
            <a:pPr indent="-171450" lvl="0" marL="171450" rtl="0" algn="l">
              <a:lnSpc>
                <a:spcPct val="90000"/>
              </a:lnSpc>
              <a:spcBef>
                <a:spcPts val="750"/>
              </a:spcBef>
              <a:spcAft>
                <a:spcPts val="0"/>
              </a:spcAft>
              <a:buClr>
                <a:schemeClr val="dk1"/>
              </a:buClr>
              <a:buSzPts val="2100"/>
              <a:buFont typeface="Noto Sans Symbols"/>
              <a:buNone/>
            </a:pPr>
            <a:r>
              <a:t/>
            </a:r>
            <a:endParaRPr/>
          </a:p>
        </p:txBody>
      </p:sp>
      <p:sp>
        <p:nvSpPr>
          <p:cNvPr id="95" name="Google Shape;95;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Times New Roman"/>
              <a:buNone/>
            </a:pPr>
            <a:r>
              <a:rPr b="1" lang="en-CA">
                <a:latin typeface="Times New Roman"/>
                <a:ea typeface="Times New Roman"/>
                <a:cs typeface="Times New Roman"/>
                <a:sym typeface="Times New Roman"/>
              </a:rPr>
              <a:t>Bucket sort</a:t>
            </a:r>
            <a:endParaRPr/>
          </a:p>
        </p:txBody>
      </p:sp>
      <p:sp>
        <p:nvSpPr>
          <p:cNvPr id="216" name="Google Shape;216;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217" name="Google Shape;217;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CA" sz="2400"/>
              <a:t>Bucket sort is a sorting technique in which array is partitioned into the </a:t>
            </a:r>
            <a:r>
              <a:rPr b="1" lang="en-CA" sz="2400"/>
              <a:t>buckets</a:t>
            </a:r>
            <a:r>
              <a:rPr lang="en-CA" sz="2400"/>
              <a:t>. </a:t>
            </a:r>
            <a:endParaRPr/>
          </a:p>
          <a:p>
            <a:pPr indent="-171450" lvl="0" marL="171450" rtl="0" algn="l">
              <a:lnSpc>
                <a:spcPct val="90000"/>
              </a:lnSpc>
              <a:spcBef>
                <a:spcPts val="750"/>
              </a:spcBef>
              <a:spcAft>
                <a:spcPts val="0"/>
              </a:spcAft>
              <a:buClr>
                <a:schemeClr val="dk1"/>
              </a:buClr>
              <a:buSzPts val="2400"/>
              <a:buChar char="•"/>
            </a:pPr>
            <a:r>
              <a:rPr lang="en-CA" sz="2400"/>
              <a:t>By this, each bucket will be sorted individually, by using some another stable sorting algorithm such as insertion sort. </a:t>
            </a:r>
            <a:endParaRPr/>
          </a:p>
          <a:p>
            <a:pPr indent="-171450" lvl="0" marL="171450" rtl="0" algn="l">
              <a:lnSpc>
                <a:spcPct val="90000"/>
              </a:lnSpc>
              <a:spcBef>
                <a:spcPts val="750"/>
              </a:spcBef>
              <a:spcAft>
                <a:spcPts val="0"/>
              </a:spcAft>
              <a:buClr>
                <a:schemeClr val="dk1"/>
              </a:buClr>
              <a:buSzPts val="2400"/>
              <a:buChar char="•"/>
            </a:pPr>
            <a:r>
              <a:rPr lang="en-CA" sz="2400"/>
              <a:t>This sorting technique assumes that the input is drawn from a uniform distribution by which it has an average case of O(n). </a:t>
            </a:r>
            <a:endParaRPr/>
          </a:p>
          <a:p>
            <a:pPr indent="-171450" lvl="0" marL="171450" rtl="0" algn="l">
              <a:lnSpc>
                <a:spcPct val="90000"/>
              </a:lnSpc>
              <a:spcBef>
                <a:spcPts val="750"/>
              </a:spcBef>
              <a:spcAft>
                <a:spcPts val="0"/>
              </a:spcAft>
              <a:buClr>
                <a:schemeClr val="dk1"/>
              </a:buClr>
              <a:buSzPts val="2400"/>
              <a:buChar char="•"/>
            </a:pPr>
            <a:r>
              <a:rPr lang="en-CA" sz="2400"/>
              <a:t>Since the inputs are uniformly and independently distributed over [0,1), we do not expect many numbers to fall into each bucket.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Times New Roman"/>
              <a:buNone/>
            </a:pPr>
            <a:r>
              <a:rPr b="1" lang="en-CA">
                <a:latin typeface="Times New Roman"/>
                <a:ea typeface="Times New Roman"/>
                <a:cs typeface="Times New Roman"/>
                <a:sym typeface="Times New Roman"/>
              </a:rPr>
              <a:t>Bucket sort</a:t>
            </a:r>
            <a:endParaRPr/>
          </a:p>
        </p:txBody>
      </p:sp>
      <p:sp>
        <p:nvSpPr>
          <p:cNvPr id="223" name="Google Shape;223;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224" name="Google Shape;224;p33"/>
          <p:cNvSpPr txBox="1"/>
          <p:nvPr>
            <p:ph idx="1" type="body"/>
          </p:nvPr>
        </p:nvSpPr>
        <p:spPr>
          <a:xfrm>
            <a:off x="628650" y="1825625"/>
            <a:ext cx="7886700" cy="4351338"/>
          </a:xfrm>
          <a:prstGeom prst="rect">
            <a:avLst/>
          </a:prstGeom>
          <a:blipFill rotWithShape="1">
            <a:blip r:embed="rId3">
              <a:alphaModFix/>
            </a:blip>
            <a:stretch>
              <a:fillRect b="0" l="-1003" r="-1390" t="-1960"/>
            </a:stretch>
          </a:blip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SzPts val="2100"/>
              <a:buChar char="•"/>
            </a:pPr>
            <a:r>
              <a:rPr lang="en-CA"/>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nvSpPr>
        <p:spPr>
          <a:xfrm>
            <a:off x="1050637" y="2034171"/>
            <a:ext cx="1930016" cy="641201"/>
          </a:xfrm>
          <a:prstGeom prst="rect">
            <a:avLst/>
          </a:prstGeom>
          <a:noFill/>
          <a:ln>
            <a:noFill/>
          </a:ln>
        </p:spPr>
        <p:txBody>
          <a:bodyPr anchorCtr="0" anchor="t" bIns="0" lIns="0" spcFirstLastPara="1" rIns="0" wrap="square" tIns="0">
            <a:spAutoFit/>
          </a:bodyPr>
          <a:lstStyle/>
          <a:p>
            <a:pPr indent="0" lvl="0" marL="0" marR="0" rtl="0" algn="l">
              <a:lnSpc>
                <a:spcPct val="87034"/>
              </a:lnSpc>
              <a:spcBef>
                <a:spcPts val="0"/>
              </a:spcBef>
              <a:spcAft>
                <a:spcPts val="0"/>
              </a:spcAft>
              <a:buNone/>
            </a:pPr>
            <a:r>
              <a:rPr lang="en-CA" sz="2900">
                <a:solidFill>
                  <a:srgbClr val="000000"/>
                </a:solidFill>
                <a:latin typeface="Times New Roman"/>
                <a:ea typeface="Times New Roman"/>
                <a:cs typeface="Times New Roman"/>
                <a:sym typeface="Times New Roman"/>
              </a:rPr>
              <a:t>  </a:t>
            </a:r>
            <a:r>
              <a:rPr lang="en-CA" sz="2100">
                <a:solidFill>
                  <a:srgbClr val="000000"/>
                </a:solidFill>
                <a:latin typeface="Times New Roman"/>
                <a:ea typeface="Times New Roman"/>
                <a:cs typeface="Times New Roman"/>
                <a:sym typeface="Times New Roman"/>
              </a:rPr>
              <a:t>Bucket-Sort (A)</a:t>
            </a:r>
            <a:endParaRPr/>
          </a:p>
          <a:p>
            <a:pPr indent="0" lvl="0" marL="0" marR="0" rtl="0" algn="l">
              <a:lnSpc>
                <a:spcPct val="114727"/>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230" name="Google Shape;230;p34"/>
          <p:cNvSpPr txBox="1"/>
          <p:nvPr/>
        </p:nvSpPr>
        <p:spPr>
          <a:xfrm>
            <a:off x="1050637" y="2448789"/>
            <a:ext cx="4588163" cy="2564805"/>
          </a:xfrm>
          <a:prstGeom prst="rect">
            <a:avLst/>
          </a:prstGeom>
          <a:noFill/>
          <a:ln>
            <a:noFill/>
          </a:ln>
        </p:spPr>
        <p:txBody>
          <a:bodyPr anchorCtr="0" anchor="t" bIns="0" lIns="0" spcFirstLastPara="1" rIns="0" wrap="square" tIns="0">
            <a:spAutoFit/>
          </a:bodyPr>
          <a:lstStyle/>
          <a:p>
            <a:pPr indent="-457200" lvl="0" marL="457200" marR="0" rtl="0" algn="l">
              <a:lnSpc>
                <a:spcPct val="118095"/>
              </a:lnSpc>
              <a:spcBef>
                <a:spcPts val="0"/>
              </a:spcBef>
              <a:spcAft>
                <a:spcPts val="0"/>
              </a:spcAft>
              <a:buClr>
                <a:srgbClr val="000000"/>
              </a:buClr>
              <a:buSzPts val="2100"/>
              <a:buFont typeface="Times New Roman"/>
              <a:buAutoNum type="arabicPlain"/>
            </a:pPr>
            <a:r>
              <a:rPr lang="en-CA" sz="2100">
                <a:solidFill>
                  <a:srgbClr val="000000"/>
                </a:solidFill>
                <a:latin typeface="Times New Roman"/>
                <a:ea typeface="Times New Roman"/>
                <a:cs typeface="Times New Roman"/>
                <a:sym typeface="Times New Roman"/>
              </a:rPr>
              <a:t>n  =  length [A]</a:t>
            </a:r>
            <a:endParaRPr/>
          </a:p>
          <a:p>
            <a:pPr indent="-323850" lvl="0" marL="457200" marR="0" rtl="0" algn="l">
              <a:lnSpc>
                <a:spcPct val="118095"/>
              </a:lnSpc>
              <a:spcBef>
                <a:spcPts val="0"/>
              </a:spcBef>
              <a:spcAft>
                <a:spcPts val="0"/>
              </a:spcAft>
              <a:buClr>
                <a:schemeClr val="dk1"/>
              </a:buClr>
              <a:buSzPts val="2100"/>
              <a:buFont typeface="Calibri"/>
              <a:buNone/>
            </a:pPr>
            <a:r>
              <a:t/>
            </a:r>
            <a:endParaRPr sz="2100">
              <a:solidFill>
                <a:srgbClr val="000000"/>
              </a:solidFill>
              <a:latin typeface="Times New Roman"/>
              <a:ea typeface="Times New Roman"/>
              <a:cs typeface="Times New Roman"/>
              <a:sym typeface="Times New Roman"/>
            </a:endParaRPr>
          </a:p>
          <a:p>
            <a:pPr indent="-323850" lvl="0" marL="457200" marR="0" rtl="0" algn="l">
              <a:lnSpc>
                <a:spcPct val="118095"/>
              </a:lnSpc>
              <a:spcBef>
                <a:spcPts val="0"/>
              </a:spcBef>
              <a:spcAft>
                <a:spcPts val="0"/>
              </a:spcAft>
              <a:buClr>
                <a:schemeClr val="dk1"/>
              </a:buClr>
              <a:buSzPts val="2100"/>
              <a:buFont typeface="Calibri"/>
              <a:buNone/>
            </a:pPr>
            <a:r>
              <a:t/>
            </a:r>
            <a:endParaRPr sz="2100">
              <a:solidFill>
                <a:srgbClr val="000000"/>
              </a:solidFill>
              <a:latin typeface="Times New Roman"/>
              <a:ea typeface="Times New Roman"/>
              <a:cs typeface="Times New Roman"/>
              <a:sym typeface="Times New Roman"/>
            </a:endParaRPr>
          </a:p>
          <a:p>
            <a:pPr indent="-323850" lvl="0" marL="457200" marR="0" rtl="0" algn="l">
              <a:lnSpc>
                <a:spcPct val="118095"/>
              </a:lnSpc>
              <a:spcBef>
                <a:spcPts val="0"/>
              </a:spcBef>
              <a:spcAft>
                <a:spcPts val="0"/>
              </a:spcAft>
              <a:buClr>
                <a:schemeClr val="dk1"/>
              </a:buClr>
              <a:buSzPts val="2100"/>
              <a:buFont typeface="Calibri"/>
              <a:buNone/>
            </a:pPr>
            <a:r>
              <a:t/>
            </a:r>
            <a:endParaRPr sz="2100">
              <a:solidFill>
                <a:srgbClr val="000000"/>
              </a:solidFill>
              <a:latin typeface="Times New Roman"/>
              <a:ea typeface="Times New Roman"/>
              <a:cs typeface="Times New Roman"/>
              <a:sym typeface="Times New Roman"/>
            </a:endParaRPr>
          </a:p>
          <a:p>
            <a:pPr indent="-323850" lvl="0" marL="457200" marR="0" rtl="0" algn="l">
              <a:lnSpc>
                <a:spcPct val="118095"/>
              </a:lnSpc>
              <a:spcBef>
                <a:spcPts val="0"/>
              </a:spcBef>
              <a:spcAft>
                <a:spcPts val="0"/>
              </a:spcAft>
              <a:buClr>
                <a:schemeClr val="dk1"/>
              </a:buClr>
              <a:buSzPts val="2100"/>
              <a:buFont typeface="Calibri"/>
              <a:buNone/>
            </a:pPr>
            <a:r>
              <a:t/>
            </a:r>
            <a:endParaRPr sz="2100">
              <a:solidFill>
                <a:srgbClr val="000000"/>
              </a:solidFill>
              <a:latin typeface="Times New Roman"/>
              <a:ea typeface="Times New Roman"/>
              <a:cs typeface="Times New Roman"/>
              <a:sym typeface="Times New Roman"/>
            </a:endParaRPr>
          </a:p>
          <a:p>
            <a:pPr indent="-323850" lvl="0" marL="457200" marR="0" rtl="0" algn="l">
              <a:lnSpc>
                <a:spcPct val="118095"/>
              </a:lnSpc>
              <a:spcBef>
                <a:spcPts val="0"/>
              </a:spcBef>
              <a:spcAft>
                <a:spcPts val="0"/>
              </a:spcAft>
              <a:buClr>
                <a:schemeClr val="dk1"/>
              </a:buClr>
              <a:buSzPts val="2100"/>
              <a:buFont typeface="Calibri"/>
              <a:buNone/>
            </a:pPr>
            <a:r>
              <a:t/>
            </a:r>
            <a:endParaRPr sz="2100">
              <a:solidFill>
                <a:srgbClr val="000000"/>
              </a:solidFill>
              <a:latin typeface="Times New Roman"/>
              <a:ea typeface="Times New Roman"/>
              <a:cs typeface="Times New Roman"/>
              <a:sym typeface="Times New Roman"/>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31" name="Google Shape;231;p34"/>
          <p:cNvSpPr txBox="1"/>
          <p:nvPr/>
        </p:nvSpPr>
        <p:spPr>
          <a:xfrm>
            <a:off x="1050637" y="2818583"/>
            <a:ext cx="134652"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2</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232" name="Google Shape;232;p34"/>
          <p:cNvSpPr txBox="1"/>
          <p:nvPr/>
        </p:nvSpPr>
        <p:spPr>
          <a:xfrm>
            <a:off x="1743364" y="2818583"/>
            <a:ext cx="1357744"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for i = 1 to n</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233" name="Google Shape;233;p34"/>
          <p:cNvSpPr txBox="1"/>
          <p:nvPr/>
        </p:nvSpPr>
        <p:spPr>
          <a:xfrm>
            <a:off x="1050637" y="3199583"/>
            <a:ext cx="134652"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3</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234" name="Google Shape;234;p34"/>
          <p:cNvSpPr txBox="1"/>
          <p:nvPr/>
        </p:nvSpPr>
        <p:spPr>
          <a:xfrm>
            <a:off x="1951182" y="3199583"/>
            <a:ext cx="3758850" cy="641201"/>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do insert A [i] into list B [n * A [i]]</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235" name="Google Shape;235;p34"/>
          <p:cNvSpPr txBox="1"/>
          <p:nvPr/>
        </p:nvSpPr>
        <p:spPr>
          <a:xfrm>
            <a:off x="1050637" y="3591789"/>
            <a:ext cx="134652"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4</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236" name="Google Shape;236;p34"/>
          <p:cNvSpPr txBox="1"/>
          <p:nvPr/>
        </p:nvSpPr>
        <p:spPr>
          <a:xfrm>
            <a:off x="1604818" y="3591789"/>
            <a:ext cx="1716817"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for i = 0 to n - 1</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237" name="Google Shape;237;p34"/>
          <p:cNvSpPr txBox="1"/>
          <p:nvPr/>
        </p:nvSpPr>
        <p:spPr>
          <a:xfrm>
            <a:off x="1050637" y="3972789"/>
            <a:ext cx="134652"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5</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238" name="Google Shape;238;p34"/>
          <p:cNvSpPr txBox="1"/>
          <p:nvPr/>
        </p:nvSpPr>
        <p:spPr>
          <a:xfrm>
            <a:off x="1675534" y="3972789"/>
            <a:ext cx="3736600"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do sort list B [i] with insertion sort</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239" name="Google Shape;239;p34"/>
          <p:cNvSpPr txBox="1"/>
          <p:nvPr/>
        </p:nvSpPr>
        <p:spPr>
          <a:xfrm>
            <a:off x="1050637" y="4376201"/>
            <a:ext cx="6756658" cy="652999"/>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6     concatenate the lists B[0], B[1] ... B[n-1] together in order</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46" name="Google Shape;246;p35"/>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47" name="Google Shape;247;p35"/>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48" name="Google Shape;248;p35"/>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49" name="Google Shape;249;p35"/>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50" name="Google Shape;250;p35"/>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51" name="Google Shape;251;p35"/>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52" name="Google Shape;252;p35"/>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53" name="Google Shape;253;p35"/>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54" name="Google Shape;254;p35"/>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55" name="Google Shape;255;p35"/>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56" name="Google Shape;256;p35"/>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57" name="Google Shape;257;p35"/>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58" name="Google Shape;258;p35"/>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59" name="Google Shape;259;p35"/>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60" name="Google Shape;260;p35"/>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61" name="Google Shape;261;p35"/>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62" name="Google Shape;262;p35"/>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63" name="Google Shape;263;p35"/>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64" name="Google Shape;264;p35"/>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65" name="Google Shape;265;p35"/>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66" name="Google Shape;266;p35"/>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67" name="Google Shape;267;p35"/>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68" name="Google Shape;268;p35"/>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69" name="Google Shape;269;p35"/>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0" name="Google Shape;270;p35"/>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1" name="Google Shape;271;p35"/>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2" name="Google Shape;272;p35"/>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3" name="Google Shape;273;p35"/>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4" name="Google Shape;274;p35"/>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5" name="Google Shape;275;p35"/>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6" name="Google Shape;276;p35"/>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7" name="Google Shape;277;p35"/>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78" name="Google Shape;278;p35"/>
          <p:cNvSpPr txBox="1"/>
          <p:nvPr/>
        </p:nvSpPr>
        <p:spPr>
          <a:xfrm>
            <a:off x="3856182" y="4067735"/>
            <a:ext cx="288541"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79" name="Google Shape;279;p35"/>
          <p:cNvSpPr txBox="1"/>
          <p:nvPr/>
        </p:nvSpPr>
        <p:spPr>
          <a:xfrm>
            <a:off x="4999182" y="705971"/>
            <a:ext cx="729367"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1    n = 10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280" name="Google Shape;280;p35"/>
          <p:cNvSpPr txBox="1"/>
          <p:nvPr/>
        </p:nvSpPr>
        <p:spPr>
          <a:xfrm>
            <a:off x="4999182" y="1030942"/>
            <a:ext cx="80791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2   for i = 1</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281" name="Google Shape;281;p35"/>
          <p:cNvSpPr txBox="1"/>
          <p:nvPr/>
        </p:nvSpPr>
        <p:spPr>
          <a:xfrm>
            <a:off x="4999182" y="1355912"/>
            <a:ext cx="2815707" cy="410369"/>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3   do insert A[1] into list B[10 * A [1]]</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3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87" name="Google Shape;287;p36"/>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88" name="Google Shape;288;p36"/>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89" name="Google Shape;289;p36"/>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90" name="Google Shape;290;p36"/>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91" name="Google Shape;291;p36"/>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92" name="Google Shape;292;p36"/>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93" name="Google Shape;293;p36"/>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94" name="Google Shape;294;p36"/>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95" name="Google Shape;295;p36"/>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96" name="Google Shape;296;p36"/>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297" name="Google Shape;297;p36"/>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98" name="Google Shape;298;p36"/>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299" name="Google Shape;299;p36"/>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00" name="Google Shape;300;p36"/>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01" name="Google Shape;301;p36"/>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02" name="Google Shape;302;p36"/>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03" name="Google Shape;303;p36"/>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04" name="Google Shape;304;p36"/>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05" name="Google Shape;305;p36"/>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06" name="Google Shape;306;p36"/>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07" name="Google Shape;307;p36"/>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08" name="Google Shape;308;p36"/>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09" name="Google Shape;309;p36"/>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10" name="Google Shape;310;p36"/>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11" name="Google Shape;311;p36"/>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12" name="Google Shape;312;p36"/>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13" name="Google Shape;313;p36"/>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14" name="Google Shape;314;p36"/>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15" name="Google Shape;315;p36"/>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16" name="Google Shape;316;p36"/>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17" name="Google Shape;317;p36"/>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18" name="Google Shape;318;p36"/>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19" name="Google Shape;319;p36"/>
          <p:cNvSpPr txBox="1"/>
          <p:nvPr/>
        </p:nvSpPr>
        <p:spPr>
          <a:xfrm>
            <a:off x="3925455" y="1647264"/>
            <a:ext cx="288541"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20" name="Google Shape;320;p36"/>
          <p:cNvSpPr txBox="1"/>
          <p:nvPr/>
        </p:nvSpPr>
        <p:spPr>
          <a:xfrm>
            <a:off x="3856182" y="4067735"/>
            <a:ext cx="288541"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21" name="Google Shape;321;p36"/>
          <p:cNvSpPr txBox="1"/>
          <p:nvPr/>
        </p:nvSpPr>
        <p:spPr>
          <a:xfrm>
            <a:off x="5622636" y="705971"/>
            <a:ext cx="729367"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1    n = 10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322" name="Google Shape;322;p36"/>
          <p:cNvSpPr txBox="1"/>
          <p:nvPr/>
        </p:nvSpPr>
        <p:spPr>
          <a:xfrm>
            <a:off x="5622636" y="1030942"/>
            <a:ext cx="80791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2   for i = 2</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323" name="Google Shape;323;p36"/>
          <p:cNvSpPr txBox="1"/>
          <p:nvPr/>
        </p:nvSpPr>
        <p:spPr>
          <a:xfrm>
            <a:off x="5622636" y="1355912"/>
            <a:ext cx="2815707" cy="410369"/>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3   do insert A[2] into list B[10 * A [2]]</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3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329" name="Google Shape;329;p37"/>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30" name="Google Shape;330;p37"/>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31" name="Google Shape;331;p37"/>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32" name="Google Shape;332;p37"/>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33" name="Google Shape;333;p37"/>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34" name="Google Shape;334;p37"/>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35" name="Google Shape;335;p37"/>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36" name="Google Shape;336;p37"/>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37" name="Google Shape;337;p37"/>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38" name="Google Shape;338;p37"/>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39" name="Google Shape;339;p37"/>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40" name="Google Shape;340;p37"/>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41" name="Google Shape;341;p37"/>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42" name="Google Shape;342;p37"/>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43" name="Google Shape;343;p37"/>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44" name="Google Shape;344;p37"/>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45" name="Google Shape;345;p37"/>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46" name="Google Shape;346;p37"/>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47" name="Google Shape;347;p37"/>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48" name="Google Shape;348;p37"/>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49" name="Google Shape;349;p37"/>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50" name="Google Shape;350;p37"/>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51" name="Google Shape;351;p37"/>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52" name="Google Shape;352;p37"/>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53" name="Google Shape;353;p37"/>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54" name="Google Shape;354;p37"/>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55" name="Google Shape;355;p37"/>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56" name="Google Shape;356;p37"/>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57" name="Google Shape;357;p37"/>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58" name="Google Shape;358;p37"/>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59" name="Google Shape;359;p37"/>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60" name="Google Shape;360;p37"/>
          <p:cNvSpPr txBox="1"/>
          <p:nvPr/>
        </p:nvSpPr>
        <p:spPr>
          <a:xfrm>
            <a:off x="2713182"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61" name="Google Shape;361;p37"/>
          <p:cNvSpPr txBox="1"/>
          <p:nvPr/>
        </p:nvSpPr>
        <p:spPr>
          <a:xfrm>
            <a:off x="3834535"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362" name="Google Shape;362;p37"/>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363" name="Google Shape;363;p37"/>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364" name="Google Shape;364;p37"/>
          <p:cNvSpPr txBox="1"/>
          <p:nvPr/>
        </p:nvSpPr>
        <p:spPr>
          <a:xfrm>
            <a:off x="5622636" y="705971"/>
            <a:ext cx="729367"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1    n = 10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365" name="Google Shape;365;p37"/>
          <p:cNvSpPr txBox="1"/>
          <p:nvPr/>
        </p:nvSpPr>
        <p:spPr>
          <a:xfrm>
            <a:off x="5622636" y="1030942"/>
            <a:ext cx="80791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2   for i = 3</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366" name="Google Shape;366;p37"/>
          <p:cNvSpPr txBox="1"/>
          <p:nvPr/>
        </p:nvSpPr>
        <p:spPr>
          <a:xfrm>
            <a:off x="5622636" y="1355912"/>
            <a:ext cx="2815707" cy="410369"/>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3   do insert A[3] into list B[10 * A [3]]</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3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372" name="Google Shape;372;p38"/>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73" name="Google Shape;373;p38"/>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74" name="Google Shape;374;p38"/>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75" name="Google Shape;375;p38"/>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76" name="Google Shape;376;p38"/>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77" name="Google Shape;377;p38"/>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78" name="Google Shape;378;p38"/>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79" name="Google Shape;379;p38"/>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80" name="Google Shape;380;p38"/>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81" name="Google Shape;381;p38"/>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82" name="Google Shape;382;p38"/>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83" name="Google Shape;383;p38"/>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84" name="Google Shape;384;p38"/>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85" name="Google Shape;385;p38"/>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86" name="Google Shape;386;p38"/>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87" name="Google Shape;387;p38"/>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88" name="Google Shape;388;p38"/>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89" name="Google Shape;389;p38"/>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90" name="Google Shape;390;p38"/>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91" name="Google Shape;391;p38"/>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92" name="Google Shape;392;p38"/>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393" name="Google Shape;393;p38"/>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94" name="Google Shape;394;p38"/>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95" name="Google Shape;395;p38"/>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96" name="Google Shape;396;p38"/>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97" name="Google Shape;397;p38"/>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98" name="Google Shape;398;p38"/>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399" name="Google Shape;399;p38"/>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00" name="Google Shape;400;p38"/>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01" name="Google Shape;401;p38"/>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02" name="Google Shape;402;p38"/>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03" name="Google Shape;403;p38"/>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04" name="Google Shape;404;p38"/>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05" name="Google Shape;405;p38"/>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06" name="Google Shape;406;p38"/>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07" name="Google Shape;407;p38"/>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08" name="Google Shape;408;p38"/>
          <p:cNvSpPr txBox="1"/>
          <p:nvPr/>
        </p:nvSpPr>
        <p:spPr>
          <a:xfrm>
            <a:off x="5622636" y="705971"/>
            <a:ext cx="729367"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1    n = 10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409" name="Google Shape;409;p38"/>
          <p:cNvSpPr txBox="1"/>
          <p:nvPr/>
        </p:nvSpPr>
        <p:spPr>
          <a:xfrm>
            <a:off x="5622636" y="1030942"/>
            <a:ext cx="80791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2   for i = 4</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410" name="Google Shape;410;p38"/>
          <p:cNvSpPr txBox="1"/>
          <p:nvPr/>
        </p:nvSpPr>
        <p:spPr>
          <a:xfrm>
            <a:off x="5622636" y="1355912"/>
            <a:ext cx="2815707" cy="410369"/>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3   do insert A[4] into list B[10 * A [4]]</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3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16" name="Google Shape;416;p39"/>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17" name="Google Shape;417;p39"/>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18" name="Google Shape;418;p39"/>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19" name="Google Shape;419;p39"/>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20" name="Google Shape;420;p39"/>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21" name="Google Shape;421;p39"/>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22" name="Google Shape;422;p39"/>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23" name="Google Shape;423;p39"/>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24" name="Google Shape;424;p39"/>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25" name="Google Shape;425;p39"/>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26" name="Google Shape;426;p39"/>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27" name="Google Shape;427;p39"/>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28" name="Google Shape;428;p39"/>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29" name="Google Shape;429;p39"/>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30" name="Google Shape;430;p39"/>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31" name="Google Shape;431;p39"/>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32" name="Google Shape;432;p39"/>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33" name="Google Shape;433;p39"/>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34" name="Google Shape;434;p39"/>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35" name="Google Shape;435;p39"/>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36" name="Google Shape;436;p39"/>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37" name="Google Shape;437;p39"/>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38" name="Google Shape;438;p39"/>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39" name="Google Shape;439;p39"/>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40" name="Google Shape;440;p39"/>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41" name="Google Shape;441;p39"/>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42" name="Google Shape;442;p39"/>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43" name="Google Shape;443;p39"/>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44" name="Google Shape;444;p39"/>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45" name="Google Shape;445;p39"/>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46" name="Google Shape;446;p39"/>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47" name="Google Shape;447;p39"/>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48" name="Google Shape;448;p39"/>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49" name="Google Shape;449;p39"/>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50" name="Google Shape;450;p39"/>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51" name="Google Shape;451;p39"/>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52" name="Google Shape;452;p39"/>
          <p:cNvSpPr txBox="1"/>
          <p:nvPr/>
        </p:nvSpPr>
        <p:spPr>
          <a:xfrm>
            <a:off x="5622636" y="705971"/>
            <a:ext cx="729367"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1    n = 10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453" name="Google Shape;453;p39"/>
          <p:cNvSpPr txBox="1"/>
          <p:nvPr/>
        </p:nvSpPr>
        <p:spPr>
          <a:xfrm>
            <a:off x="5622636" y="1030942"/>
            <a:ext cx="80791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2   for i = 5</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454" name="Google Shape;454;p39"/>
          <p:cNvSpPr txBox="1"/>
          <p:nvPr/>
        </p:nvSpPr>
        <p:spPr>
          <a:xfrm>
            <a:off x="5622636" y="1355912"/>
            <a:ext cx="2815707" cy="410369"/>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3   do insert A[5] into list B[10 * A [5]]</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455" name="Google Shape;455;p39"/>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pic>
        <p:nvPicPr>
          <p:cNvPr id="460" name="Google Shape;460;p4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61" name="Google Shape;461;p40"/>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62" name="Google Shape;462;p40"/>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63" name="Google Shape;463;p40"/>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64" name="Google Shape;464;p40"/>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65" name="Google Shape;465;p40"/>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66" name="Google Shape;466;p40"/>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67" name="Google Shape;467;p40"/>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68" name="Google Shape;468;p40"/>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69" name="Google Shape;469;p40"/>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70" name="Google Shape;470;p40"/>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71" name="Google Shape;471;p40"/>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72" name="Google Shape;472;p40"/>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73" name="Google Shape;473;p40"/>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74" name="Google Shape;474;p40"/>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75" name="Google Shape;475;p40"/>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76" name="Google Shape;476;p40"/>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77" name="Google Shape;477;p40"/>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78" name="Google Shape;478;p40"/>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79" name="Google Shape;479;p40"/>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80" name="Google Shape;480;p40"/>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81" name="Google Shape;481;p40"/>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82" name="Google Shape;482;p40"/>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83" name="Google Shape;483;p40"/>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84" name="Google Shape;484;p40"/>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85" name="Google Shape;485;p40"/>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86" name="Google Shape;486;p40"/>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87" name="Google Shape;487;p40"/>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88" name="Google Shape;488;p40"/>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89" name="Google Shape;489;p40"/>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90" name="Google Shape;490;p40"/>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91" name="Google Shape;491;p40"/>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492" name="Google Shape;492;p40"/>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493" name="Google Shape;493;p40"/>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94" name="Google Shape;494;p40"/>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95" name="Google Shape;495;p40"/>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96" name="Google Shape;496;p40"/>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97" name="Google Shape;497;p40"/>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498" name="Google Shape;498;p40"/>
          <p:cNvSpPr txBox="1"/>
          <p:nvPr/>
        </p:nvSpPr>
        <p:spPr>
          <a:xfrm>
            <a:off x="5622636" y="705971"/>
            <a:ext cx="729367"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1    n = 10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499" name="Google Shape;499;p40"/>
          <p:cNvSpPr txBox="1"/>
          <p:nvPr/>
        </p:nvSpPr>
        <p:spPr>
          <a:xfrm>
            <a:off x="5622636" y="1030942"/>
            <a:ext cx="80791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2   for i = 6</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500" name="Google Shape;500;p40"/>
          <p:cNvSpPr txBox="1"/>
          <p:nvPr/>
        </p:nvSpPr>
        <p:spPr>
          <a:xfrm>
            <a:off x="5622636" y="1355912"/>
            <a:ext cx="2815707" cy="410369"/>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3   do insert A[6] into list B[10 * A [6]]</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501" name="Google Shape;501;p40"/>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id="506" name="Google Shape;506;p4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507" name="Google Shape;507;p41"/>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08" name="Google Shape;508;p41"/>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09" name="Google Shape;509;p41"/>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10" name="Google Shape;510;p41"/>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11" name="Google Shape;511;p41"/>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12" name="Google Shape;512;p41"/>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13" name="Google Shape;513;p41"/>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14" name="Google Shape;514;p41"/>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15" name="Google Shape;515;p41"/>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16" name="Google Shape;516;p41"/>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17" name="Google Shape;517;p41"/>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18" name="Google Shape;518;p41"/>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19" name="Google Shape;519;p41"/>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20" name="Google Shape;520;p41"/>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21" name="Google Shape;521;p41"/>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22" name="Google Shape;522;p41"/>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23" name="Google Shape;523;p41"/>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24" name="Google Shape;524;p41"/>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25" name="Google Shape;525;p41"/>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26" name="Google Shape;526;p41"/>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27" name="Google Shape;527;p41"/>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28" name="Google Shape;528;p41"/>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29" name="Google Shape;529;p41"/>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30" name="Google Shape;530;p41"/>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31" name="Google Shape;531;p41"/>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32" name="Google Shape;532;p41"/>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33" name="Google Shape;533;p41"/>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34" name="Google Shape;534;p41"/>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35" name="Google Shape;535;p41"/>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36" name="Google Shape;536;p41"/>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37" name="Google Shape;537;p41"/>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38" name="Google Shape;538;p41"/>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39" name="Google Shape;539;p41"/>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40" name="Google Shape;540;p41"/>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41" name="Google Shape;541;p41"/>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42" name="Google Shape;542;p41"/>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43" name="Google Shape;543;p41"/>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44" name="Google Shape;544;p41"/>
          <p:cNvSpPr txBox="1"/>
          <p:nvPr/>
        </p:nvSpPr>
        <p:spPr>
          <a:xfrm>
            <a:off x="5622636" y="705971"/>
            <a:ext cx="729367"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1    n = 10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545" name="Google Shape;545;p41"/>
          <p:cNvSpPr txBox="1"/>
          <p:nvPr/>
        </p:nvSpPr>
        <p:spPr>
          <a:xfrm>
            <a:off x="5622636" y="1030942"/>
            <a:ext cx="852798"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2   for i =  7</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546" name="Google Shape;546;p41"/>
          <p:cNvSpPr txBox="1"/>
          <p:nvPr/>
        </p:nvSpPr>
        <p:spPr>
          <a:xfrm>
            <a:off x="5622636" y="1355912"/>
            <a:ext cx="2815707" cy="410369"/>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3   do insert A[7] into list B[10 * A [7]]</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547" name="Google Shape;547;p41"/>
          <p:cNvSpPr txBox="1"/>
          <p:nvPr/>
        </p:nvSpPr>
        <p:spPr>
          <a:xfrm>
            <a:off x="5703455" y="205067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48" name="Google Shape;548;p41"/>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101" name="Google Shape;101;p15"/>
          <p:cNvSpPr/>
          <p:nvPr/>
        </p:nvSpPr>
        <p:spPr>
          <a:xfrm>
            <a:off x="2286000" y="2209800"/>
            <a:ext cx="4112023"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CA" sz="6600" u="none" cap="none" strike="noStrike">
                <a:solidFill>
                  <a:srgbClr val="000000"/>
                </a:solidFill>
                <a:latin typeface="Times"/>
                <a:ea typeface="Times"/>
                <a:cs typeface="Times"/>
                <a:sym typeface="Times"/>
              </a:rPr>
              <a:t>Radix Sort</a:t>
            </a:r>
            <a:endParaRPr sz="66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pic>
        <p:nvPicPr>
          <p:cNvPr id="553" name="Google Shape;553;p4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554" name="Google Shape;554;p42"/>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55" name="Google Shape;555;p42"/>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56" name="Google Shape;556;p42"/>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57" name="Google Shape;557;p42"/>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58" name="Google Shape;558;p42"/>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59" name="Google Shape;559;p42"/>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60" name="Google Shape;560;p42"/>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61" name="Google Shape;561;p42"/>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62" name="Google Shape;562;p42"/>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63" name="Google Shape;563;p42"/>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64" name="Google Shape;564;p42"/>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65" name="Google Shape;565;p42"/>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66" name="Google Shape;566;p42"/>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67" name="Google Shape;567;p42"/>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68" name="Google Shape;568;p42"/>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69" name="Google Shape;569;p42"/>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70" name="Google Shape;570;p42"/>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71" name="Google Shape;571;p42"/>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72" name="Google Shape;572;p42"/>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73" name="Google Shape;573;p42"/>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74" name="Google Shape;574;p42"/>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75" name="Google Shape;575;p42"/>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76" name="Google Shape;576;p42"/>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77" name="Google Shape;577;p42"/>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78" name="Google Shape;578;p42"/>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79" name="Google Shape;579;p42"/>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80" name="Google Shape;580;p42"/>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81" name="Google Shape;581;p42"/>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82" name="Google Shape;582;p42"/>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83" name="Google Shape;583;p42"/>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84" name="Google Shape;584;p42"/>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585" name="Google Shape;585;p42"/>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586" name="Google Shape;586;p42"/>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87" name="Google Shape;587;p42"/>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88" name="Google Shape;588;p42"/>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89" name="Google Shape;589;p42"/>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90" name="Google Shape;590;p42"/>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91" name="Google Shape;591;p42"/>
          <p:cNvSpPr txBox="1"/>
          <p:nvPr/>
        </p:nvSpPr>
        <p:spPr>
          <a:xfrm>
            <a:off x="5622636" y="705971"/>
            <a:ext cx="729367"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1    n = 10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592" name="Google Shape;592;p42"/>
          <p:cNvSpPr txBox="1"/>
          <p:nvPr/>
        </p:nvSpPr>
        <p:spPr>
          <a:xfrm>
            <a:off x="5622636" y="1030942"/>
            <a:ext cx="852798"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2   for i =  8</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593" name="Google Shape;593;p42"/>
          <p:cNvSpPr txBox="1"/>
          <p:nvPr/>
        </p:nvSpPr>
        <p:spPr>
          <a:xfrm>
            <a:off x="5622636" y="1355912"/>
            <a:ext cx="2815707" cy="410369"/>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3   do insert A[8] into list B[10 * A [8]]</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594" name="Google Shape;594;p42"/>
          <p:cNvSpPr txBox="1"/>
          <p:nvPr/>
        </p:nvSpPr>
        <p:spPr>
          <a:xfrm>
            <a:off x="5703455"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95" name="Google Shape;595;p42"/>
          <p:cNvSpPr txBox="1"/>
          <p:nvPr/>
        </p:nvSpPr>
        <p:spPr>
          <a:xfrm>
            <a:off x="5703455" y="205067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596" name="Google Shape;596;p42"/>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pic>
        <p:nvPicPr>
          <p:cNvPr id="601" name="Google Shape;601;p4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602" name="Google Shape;602;p43"/>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03" name="Google Shape;603;p43"/>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04" name="Google Shape;604;p43"/>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05" name="Google Shape;605;p43"/>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06" name="Google Shape;606;p43"/>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07" name="Google Shape;607;p43"/>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08" name="Google Shape;608;p43"/>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09" name="Google Shape;609;p43"/>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10" name="Google Shape;610;p43"/>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11" name="Google Shape;611;p43"/>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12" name="Google Shape;612;p43"/>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13" name="Google Shape;613;p43"/>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14" name="Google Shape;614;p43"/>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15" name="Google Shape;615;p43"/>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16" name="Google Shape;616;p43"/>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17" name="Google Shape;617;p43"/>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18" name="Google Shape;618;p43"/>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19" name="Google Shape;619;p43"/>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20" name="Google Shape;620;p43"/>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21" name="Google Shape;621;p43"/>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22" name="Google Shape;622;p43"/>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23" name="Google Shape;623;p43"/>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24" name="Google Shape;624;p43"/>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25" name="Google Shape;625;p43"/>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26" name="Google Shape;626;p43"/>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27" name="Google Shape;627;p43"/>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28" name="Google Shape;628;p43"/>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29" name="Google Shape;629;p43"/>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30" name="Google Shape;630;p43"/>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31" name="Google Shape;631;p43"/>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32" name="Google Shape;632;p43"/>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33" name="Google Shape;633;p43"/>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34" name="Google Shape;634;p43"/>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35" name="Google Shape;635;p43"/>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36" name="Google Shape;636;p43"/>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37" name="Google Shape;637;p43"/>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38" name="Google Shape;638;p43"/>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39" name="Google Shape;639;p43"/>
          <p:cNvSpPr txBox="1"/>
          <p:nvPr/>
        </p:nvSpPr>
        <p:spPr>
          <a:xfrm>
            <a:off x="5622636" y="705971"/>
            <a:ext cx="729367"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1    n = 10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640" name="Google Shape;640;p43"/>
          <p:cNvSpPr txBox="1"/>
          <p:nvPr/>
        </p:nvSpPr>
        <p:spPr>
          <a:xfrm>
            <a:off x="5622636" y="1030942"/>
            <a:ext cx="852798"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2   for i =  9</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641" name="Google Shape;641;p43"/>
          <p:cNvSpPr txBox="1"/>
          <p:nvPr/>
        </p:nvSpPr>
        <p:spPr>
          <a:xfrm>
            <a:off x="5622636" y="1355912"/>
            <a:ext cx="2815707" cy="410369"/>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3   do insert A[9] into list B[10 * A [9]]</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642" name="Google Shape;642;p43"/>
          <p:cNvSpPr txBox="1"/>
          <p:nvPr/>
        </p:nvSpPr>
        <p:spPr>
          <a:xfrm>
            <a:off x="5634182"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43" name="Google Shape;643;p43"/>
          <p:cNvSpPr txBox="1"/>
          <p:nvPr/>
        </p:nvSpPr>
        <p:spPr>
          <a:xfrm>
            <a:off x="5634182" y="2050676"/>
            <a:ext cx="1900520"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	.23</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44" name="Google Shape;644;p43"/>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pic>
        <p:nvPicPr>
          <p:cNvPr id="649" name="Google Shape;649;p4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650" name="Google Shape;650;p44"/>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51" name="Google Shape;651;p44"/>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52" name="Google Shape;652;p44"/>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53" name="Google Shape;653;p44"/>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54" name="Google Shape;654;p44"/>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55" name="Google Shape;655;p44"/>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56" name="Google Shape;656;p44"/>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57" name="Google Shape;657;p44"/>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58" name="Google Shape;658;p44"/>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59" name="Google Shape;659;p44"/>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60" name="Google Shape;660;p44"/>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61" name="Google Shape;661;p44"/>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62" name="Google Shape;662;p44"/>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63" name="Google Shape;663;p44"/>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64" name="Google Shape;664;p44"/>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65" name="Google Shape;665;p44"/>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66" name="Google Shape;666;p44"/>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67" name="Google Shape;667;p44"/>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68" name="Google Shape;668;p44"/>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69" name="Google Shape;669;p44"/>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70" name="Google Shape;670;p44"/>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71" name="Google Shape;671;p44"/>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72" name="Google Shape;672;p44"/>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73" name="Google Shape;673;p44"/>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74" name="Google Shape;674;p44"/>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75" name="Google Shape;675;p44"/>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76" name="Google Shape;676;p44"/>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77" name="Google Shape;677;p44"/>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78" name="Google Shape;678;p44"/>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79" name="Google Shape;679;p44"/>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80" name="Google Shape;680;p44"/>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681" name="Google Shape;681;p44"/>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682" name="Google Shape;682;p44"/>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83" name="Google Shape;683;p44"/>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84" name="Google Shape;684;p44"/>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85" name="Google Shape;685;p44"/>
          <p:cNvSpPr txBox="1"/>
          <p:nvPr/>
        </p:nvSpPr>
        <p:spPr>
          <a:xfrm>
            <a:off x="3834535" y="3597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.68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86" name="Google Shape;686;p44"/>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87" name="Google Shape;687;p44"/>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88" name="Google Shape;688;p44"/>
          <p:cNvSpPr txBox="1"/>
          <p:nvPr/>
        </p:nvSpPr>
        <p:spPr>
          <a:xfrm>
            <a:off x="5622636" y="705971"/>
            <a:ext cx="729367"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1    n = 10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689" name="Google Shape;689;p44"/>
          <p:cNvSpPr txBox="1"/>
          <p:nvPr/>
        </p:nvSpPr>
        <p:spPr>
          <a:xfrm>
            <a:off x="5622637" y="1030942"/>
            <a:ext cx="942566"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2   for i =  10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690" name="Google Shape;690;p44"/>
          <p:cNvSpPr txBox="1"/>
          <p:nvPr/>
        </p:nvSpPr>
        <p:spPr>
          <a:xfrm>
            <a:off x="5622637" y="1355912"/>
            <a:ext cx="2995244" cy="410369"/>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3   do insert A[10] into list B[10 * A [10]]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691" name="Google Shape;691;p44"/>
          <p:cNvSpPr txBox="1"/>
          <p:nvPr/>
        </p:nvSpPr>
        <p:spPr>
          <a:xfrm>
            <a:off x="5634182"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92" name="Google Shape;692;p44"/>
          <p:cNvSpPr txBox="1"/>
          <p:nvPr/>
        </p:nvSpPr>
        <p:spPr>
          <a:xfrm>
            <a:off x="5634182" y="2050676"/>
            <a:ext cx="1900520"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	.23</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693" name="Google Shape;693;p44"/>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pic>
        <p:nvPicPr>
          <p:cNvPr id="698" name="Google Shape;698;p4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699" name="Google Shape;699;p45"/>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00" name="Google Shape;700;p45"/>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01" name="Google Shape;701;p45"/>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02" name="Google Shape;702;p45"/>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03" name="Google Shape;703;p45"/>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04" name="Google Shape;704;p45"/>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05" name="Google Shape;705;p45"/>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06" name="Google Shape;706;p45"/>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07" name="Google Shape;707;p45"/>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08" name="Google Shape;708;p45"/>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09" name="Google Shape;709;p45"/>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10" name="Google Shape;710;p45"/>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11" name="Google Shape;711;p45"/>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12" name="Google Shape;712;p45"/>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13" name="Google Shape;713;p45"/>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14" name="Google Shape;714;p45"/>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15" name="Google Shape;715;p45"/>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16" name="Google Shape;716;p45"/>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17" name="Google Shape;717;p45"/>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18" name="Google Shape;718;p45"/>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19" name="Google Shape;719;p45"/>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20" name="Google Shape;720;p45"/>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21" name="Google Shape;721;p45"/>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22" name="Google Shape;722;p45"/>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23" name="Google Shape;723;p45"/>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24" name="Google Shape;724;p45"/>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25" name="Google Shape;725;p45"/>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26" name="Google Shape;726;p45"/>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27" name="Google Shape;727;p45"/>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28" name="Google Shape;728;p45"/>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29" name="Google Shape;729;p45"/>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30" name="Google Shape;730;p45"/>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31" name="Google Shape;731;p45"/>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32" name="Google Shape;732;p45"/>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33" name="Google Shape;733;p45"/>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34" name="Google Shape;734;p45"/>
          <p:cNvSpPr txBox="1"/>
          <p:nvPr/>
        </p:nvSpPr>
        <p:spPr>
          <a:xfrm>
            <a:off x="3834535" y="3597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.68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35" name="Google Shape;735;p45"/>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36" name="Google Shape;736;p45"/>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37" name="Google Shape;737;p45"/>
          <p:cNvSpPr txBox="1"/>
          <p:nvPr/>
        </p:nvSpPr>
        <p:spPr>
          <a:xfrm>
            <a:off x="5622637" y="705971"/>
            <a:ext cx="71173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4 -	i = 0</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738" name="Google Shape;738;p45"/>
          <p:cNvSpPr txBox="1"/>
          <p:nvPr/>
        </p:nvSpPr>
        <p:spPr>
          <a:xfrm>
            <a:off x="5622636" y="1030942"/>
            <a:ext cx="276678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5  - do sort list B[0] with insertion sort</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739" name="Google Shape;739;p45"/>
          <p:cNvSpPr txBox="1"/>
          <p:nvPr/>
        </p:nvSpPr>
        <p:spPr>
          <a:xfrm>
            <a:off x="5634182"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40" name="Google Shape;740;p45"/>
          <p:cNvSpPr txBox="1"/>
          <p:nvPr/>
        </p:nvSpPr>
        <p:spPr>
          <a:xfrm>
            <a:off x="5634182" y="2050676"/>
            <a:ext cx="1900520"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	.23</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41" name="Google Shape;741;p45"/>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pic>
        <p:nvPicPr>
          <p:cNvPr id="746" name="Google Shape;746;p4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747" name="Google Shape;747;p46"/>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48" name="Google Shape;748;p46"/>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49" name="Google Shape;749;p46"/>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50" name="Google Shape;750;p46"/>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51" name="Google Shape;751;p46"/>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52" name="Google Shape;752;p46"/>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53" name="Google Shape;753;p46"/>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54" name="Google Shape;754;p46"/>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55" name="Google Shape;755;p46"/>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56" name="Google Shape;756;p46"/>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57" name="Google Shape;757;p46"/>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58" name="Google Shape;758;p46"/>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59" name="Google Shape;759;p46"/>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60" name="Google Shape;760;p46"/>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61" name="Google Shape;761;p46"/>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62" name="Google Shape;762;p46"/>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63" name="Google Shape;763;p46"/>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64" name="Google Shape;764;p46"/>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65" name="Google Shape;765;p46"/>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66" name="Google Shape;766;p46"/>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67" name="Google Shape;767;p46"/>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68" name="Google Shape;768;p46"/>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69" name="Google Shape;769;p46"/>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70" name="Google Shape;770;p46"/>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71" name="Google Shape;771;p46"/>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72" name="Google Shape;772;p46"/>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73" name="Google Shape;773;p46"/>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74" name="Google Shape;774;p46"/>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75" name="Google Shape;775;p46"/>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76" name="Google Shape;776;p46"/>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77" name="Google Shape;777;p46"/>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78" name="Google Shape;778;p46"/>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779" name="Google Shape;779;p46"/>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80" name="Google Shape;780;p46"/>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81" name="Google Shape;781;p46"/>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82" name="Google Shape;782;p46"/>
          <p:cNvSpPr txBox="1"/>
          <p:nvPr/>
        </p:nvSpPr>
        <p:spPr>
          <a:xfrm>
            <a:off x="3834535" y="3597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.68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83" name="Google Shape;783;p46"/>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84" name="Google Shape;784;p46"/>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85" name="Google Shape;785;p46"/>
          <p:cNvSpPr txBox="1"/>
          <p:nvPr/>
        </p:nvSpPr>
        <p:spPr>
          <a:xfrm>
            <a:off x="5622637" y="705971"/>
            <a:ext cx="71173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4 -	i = 1</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786" name="Google Shape;786;p46"/>
          <p:cNvSpPr txBox="1"/>
          <p:nvPr/>
        </p:nvSpPr>
        <p:spPr>
          <a:xfrm>
            <a:off x="5622636" y="1030942"/>
            <a:ext cx="276678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5  - do sort list B[1] with insertion sort</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787" name="Google Shape;787;p46"/>
          <p:cNvSpPr txBox="1"/>
          <p:nvPr/>
        </p:nvSpPr>
        <p:spPr>
          <a:xfrm>
            <a:off x="5634182"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88" name="Google Shape;788;p46"/>
          <p:cNvSpPr txBox="1"/>
          <p:nvPr/>
        </p:nvSpPr>
        <p:spPr>
          <a:xfrm>
            <a:off x="5634182" y="2050676"/>
            <a:ext cx="1900520"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	.23</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789" name="Google Shape;789;p46"/>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pic>
        <p:nvPicPr>
          <p:cNvPr id="794" name="Google Shape;794;p4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795" name="Google Shape;795;p47"/>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96" name="Google Shape;796;p47"/>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97" name="Google Shape;797;p47"/>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98" name="Google Shape;798;p47"/>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799" name="Google Shape;799;p47"/>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00" name="Google Shape;800;p47"/>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01" name="Google Shape;801;p47"/>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02" name="Google Shape;802;p47"/>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03" name="Google Shape;803;p47"/>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04" name="Google Shape;804;p47"/>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05" name="Google Shape;805;p47"/>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06" name="Google Shape;806;p47"/>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07" name="Google Shape;807;p47"/>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08" name="Google Shape;808;p47"/>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09" name="Google Shape;809;p47"/>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10" name="Google Shape;810;p47"/>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11" name="Google Shape;811;p47"/>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12" name="Google Shape;812;p47"/>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13" name="Google Shape;813;p47"/>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14" name="Google Shape;814;p47"/>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15" name="Google Shape;815;p47"/>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16" name="Google Shape;816;p47"/>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17" name="Google Shape;817;p47"/>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18" name="Google Shape;818;p47"/>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19" name="Google Shape;819;p47"/>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20" name="Google Shape;820;p47"/>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21" name="Google Shape;821;p47"/>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22" name="Google Shape;822;p47"/>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23" name="Google Shape;823;p47"/>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24" name="Google Shape;824;p47"/>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25" name="Google Shape;825;p47"/>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26" name="Google Shape;826;p47"/>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27" name="Google Shape;827;p47"/>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28" name="Google Shape;828;p47"/>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29" name="Google Shape;829;p47"/>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30" name="Google Shape;830;p47"/>
          <p:cNvSpPr txBox="1"/>
          <p:nvPr/>
        </p:nvSpPr>
        <p:spPr>
          <a:xfrm>
            <a:off x="3834535" y="3597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.68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31" name="Google Shape;831;p47"/>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32" name="Google Shape;832;p47"/>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33" name="Google Shape;833;p47"/>
          <p:cNvSpPr txBox="1"/>
          <p:nvPr/>
        </p:nvSpPr>
        <p:spPr>
          <a:xfrm>
            <a:off x="5622637" y="705971"/>
            <a:ext cx="71173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4 -	i = 2</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834" name="Google Shape;834;p47"/>
          <p:cNvSpPr txBox="1"/>
          <p:nvPr/>
        </p:nvSpPr>
        <p:spPr>
          <a:xfrm>
            <a:off x="5622636" y="1030942"/>
            <a:ext cx="276678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5  - do sort list B[2] with insertion sort</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835" name="Google Shape;835;p47"/>
          <p:cNvSpPr txBox="1"/>
          <p:nvPr/>
        </p:nvSpPr>
        <p:spPr>
          <a:xfrm>
            <a:off x="5634182"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36" name="Google Shape;836;p47"/>
          <p:cNvSpPr txBox="1"/>
          <p:nvPr/>
        </p:nvSpPr>
        <p:spPr>
          <a:xfrm>
            <a:off x="5634182" y="2050676"/>
            <a:ext cx="1900520"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.23	.26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37" name="Google Shape;837;p47"/>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pic>
        <p:nvPicPr>
          <p:cNvPr id="842" name="Google Shape;842;p4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843" name="Google Shape;843;p48"/>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44" name="Google Shape;844;p48"/>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45" name="Google Shape;845;p48"/>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46" name="Google Shape;846;p48"/>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47" name="Google Shape;847;p48"/>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48" name="Google Shape;848;p48"/>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49" name="Google Shape;849;p48"/>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50" name="Google Shape;850;p48"/>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51" name="Google Shape;851;p48"/>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52" name="Google Shape;852;p48"/>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53" name="Google Shape;853;p48"/>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54" name="Google Shape;854;p48"/>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55" name="Google Shape;855;p48"/>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56" name="Google Shape;856;p48"/>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57" name="Google Shape;857;p48"/>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58" name="Google Shape;858;p48"/>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59" name="Google Shape;859;p48"/>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60" name="Google Shape;860;p48"/>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61" name="Google Shape;861;p48"/>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62" name="Google Shape;862;p48"/>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63" name="Google Shape;863;p48"/>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64" name="Google Shape;864;p48"/>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65" name="Google Shape;865;p48"/>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66" name="Google Shape;866;p48"/>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67" name="Google Shape;867;p48"/>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68" name="Google Shape;868;p48"/>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69" name="Google Shape;869;p48"/>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70" name="Google Shape;870;p48"/>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71" name="Google Shape;871;p48"/>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72" name="Google Shape;872;p48"/>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73" name="Google Shape;873;p48"/>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74" name="Google Shape;874;p48"/>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875" name="Google Shape;875;p48"/>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76" name="Google Shape;876;p48"/>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77" name="Google Shape;877;p48"/>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78" name="Google Shape;878;p48"/>
          <p:cNvSpPr txBox="1"/>
          <p:nvPr/>
        </p:nvSpPr>
        <p:spPr>
          <a:xfrm>
            <a:off x="3834535" y="3597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.68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79" name="Google Shape;879;p48"/>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80" name="Google Shape;880;p48"/>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81" name="Google Shape;881;p48"/>
          <p:cNvSpPr txBox="1"/>
          <p:nvPr/>
        </p:nvSpPr>
        <p:spPr>
          <a:xfrm>
            <a:off x="5622637" y="705971"/>
            <a:ext cx="71173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4 -	i = 3</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882" name="Google Shape;882;p48"/>
          <p:cNvSpPr txBox="1"/>
          <p:nvPr/>
        </p:nvSpPr>
        <p:spPr>
          <a:xfrm>
            <a:off x="5622636" y="1030942"/>
            <a:ext cx="276678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5  - do sort list B[3] with insertion sort</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883" name="Google Shape;883;p48"/>
          <p:cNvSpPr txBox="1"/>
          <p:nvPr/>
        </p:nvSpPr>
        <p:spPr>
          <a:xfrm>
            <a:off x="5634182"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84" name="Google Shape;884;p48"/>
          <p:cNvSpPr txBox="1"/>
          <p:nvPr/>
        </p:nvSpPr>
        <p:spPr>
          <a:xfrm>
            <a:off x="5634182" y="2050676"/>
            <a:ext cx="1900520"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.23	.26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885" name="Google Shape;885;p48"/>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pic>
        <p:nvPicPr>
          <p:cNvPr id="890" name="Google Shape;890;p4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891" name="Google Shape;891;p49"/>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92" name="Google Shape;892;p49"/>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93" name="Google Shape;893;p49"/>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94" name="Google Shape;894;p49"/>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95" name="Google Shape;895;p49"/>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96" name="Google Shape;896;p49"/>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97" name="Google Shape;897;p49"/>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98" name="Google Shape;898;p49"/>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899" name="Google Shape;899;p49"/>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00" name="Google Shape;900;p49"/>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01" name="Google Shape;901;p49"/>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02" name="Google Shape;902;p49"/>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03" name="Google Shape;903;p49"/>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04" name="Google Shape;904;p49"/>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05" name="Google Shape;905;p49"/>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06" name="Google Shape;906;p49"/>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07" name="Google Shape;907;p49"/>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08" name="Google Shape;908;p49"/>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09" name="Google Shape;909;p49"/>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10" name="Google Shape;910;p49"/>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11" name="Google Shape;911;p49"/>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12" name="Google Shape;912;p49"/>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13" name="Google Shape;913;p49"/>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14" name="Google Shape;914;p49"/>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15" name="Google Shape;915;p49"/>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16" name="Google Shape;916;p49"/>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17" name="Google Shape;917;p49"/>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18" name="Google Shape;918;p49"/>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19" name="Google Shape;919;p49"/>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20" name="Google Shape;920;p49"/>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21" name="Google Shape;921;p49"/>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22" name="Google Shape;922;p49"/>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23" name="Google Shape;923;p49"/>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24" name="Google Shape;924;p49"/>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25" name="Google Shape;925;p49"/>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26" name="Google Shape;926;p49"/>
          <p:cNvSpPr txBox="1"/>
          <p:nvPr/>
        </p:nvSpPr>
        <p:spPr>
          <a:xfrm>
            <a:off x="3834535" y="3597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.68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27" name="Google Shape;927;p49"/>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28" name="Google Shape;928;p49"/>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29" name="Google Shape;929;p49"/>
          <p:cNvSpPr txBox="1"/>
          <p:nvPr/>
        </p:nvSpPr>
        <p:spPr>
          <a:xfrm>
            <a:off x="5622637" y="705971"/>
            <a:ext cx="71173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4 -	i = 4</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930" name="Google Shape;930;p49"/>
          <p:cNvSpPr txBox="1"/>
          <p:nvPr/>
        </p:nvSpPr>
        <p:spPr>
          <a:xfrm>
            <a:off x="5622636" y="1030942"/>
            <a:ext cx="276678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5  - do sort list B[4] with insertion sort</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931" name="Google Shape;931;p49"/>
          <p:cNvSpPr txBox="1"/>
          <p:nvPr/>
        </p:nvSpPr>
        <p:spPr>
          <a:xfrm>
            <a:off x="5634182"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32" name="Google Shape;932;p49"/>
          <p:cNvSpPr txBox="1"/>
          <p:nvPr/>
        </p:nvSpPr>
        <p:spPr>
          <a:xfrm>
            <a:off x="5634182" y="2050676"/>
            <a:ext cx="1900520"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.23	.26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33" name="Google Shape;933;p49"/>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pic>
        <p:nvPicPr>
          <p:cNvPr id="938" name="Google Shape;938;p5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39" name="Google Shape;939;p50"/>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40" name="Google Shape;940;p50"/>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41" name="Google Shape;941;p50"/>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42" name="Google Shape;942;p50"/>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43" name="Google Shape;943;p50"/>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44" name="Google Shape;944;p50"/>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45" name="Google Shape;945;p50"/>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46" name="Google Shape;946;p50"/>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47" name="Google Shape;947;p50"/>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48" name="Google Shape;948;p50"/>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49" name="Google Shape;949;p50"/>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50" name="Google Shape;950;p50"/>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51" name="Google Shape;951;p50"/>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52" name="Google Shape;952;p50"/>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53" name="Google Shape;953;p50"/>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54" name="Google Shape;954;p50"/>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55" name="Google Shape;955;p50"/>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56" name="Google Shape;956;p50"/>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57" name="Google Shape;957;p50"/>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58" name="Google Shape;958;p50"/>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59" name="Google Shape;959;p50"/>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60" name="Google Shape;960;p50"/>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61" name="Google Shape;961;p50"/>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62" name="Google Shape;962;p50"/>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63" name="Google Shape;963;p50"/>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64" name="Google Shape;964;p50"/>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65" name="Google Shape;965;p50"/>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66" name="Google Shape;966;p50"/>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67" name="Google Shape;967;p50"/>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68" name="Google Shape;968;p50"/>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69" name="Google Shape;969;p50"/>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70" name="Google Shape;970;p50"/>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71" name="Google Shape;971;p50"/>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72" name="Google Shape;972;p50"/>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73" name="Google Shape;973;p50"/>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74" name="Google Shape;974;p50"/>
          <p:cNvSpPr txBox="1"/>
          <p:nvPr/>
        </p:nvSpPr>
        <p:spPr>
          <a:xfrm>
            <a:off x="3834535" y="3597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.68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75" name="Google Shape;975;p50"/>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76" name="Google Shape;976;p50"/>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77" name="Google Shape;977;p50"/>
          <p:cNvSpPr txBox="1"/>
          <p:nvPr/>
        </p:nvSpPr>
        <p:spPr>
          <a:xfrm>
            <a:off x="5622637" y="705971"/>
            <a:ext cx="71173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4 -	i = 5</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978" name="Google Shape;978;p50"/>
          <p:cNvSpPr txBox="1"/>
          <p:nvPr/>
        </p:nvSpPr>
        <p:spPr>
          <a:xfrm>
            <a:off x="5622636" y="1030942"/>
            <a:ext cx="276678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5  - do sort list B[5] with insertion sort</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979" name="Google Shape;979;p50"/>
          <p:cNvSpPr txBox="1"/>
          <p:nvPr/>
        </p:nvSpPr>
        <p:spPr>
          <a:xfrm>
            <a:off x="5634182"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80" name="Google Shape;980;p50"/>
          <p:cNvSpPr txBox="1"/>
          <p:nvPr/>
        </p:nvSpPr>
        <p:spPr>
          <a:xfrm>
            <a:off x="5634182" y="2050676"/>
            <a:ext cx="1900520"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.23	.26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981" name="Google Shape;981;p50"/>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pic>
        <p:nvPicPr>
          <p:cNvPr id="986" name="Google Shape;986;p5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87" name="Google Shape;987;p51"/>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88" name="Google Shape;988;p51"/>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89" name="Google Shape;989;p51"/>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90" name="Google Shape;990;p51"/>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91" name="Google Shape;991;p51"/>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92" name="Google Shape;992;p51"/>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93" name="Google Shape;993;p51"/>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94" name="Google Shape;994;p51"/>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95" name="Google Shape;995;p51"/>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96" name="Google Shape;996;p51"/>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997" name="Google Shape;997;p51"/>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98" name="Google Shape;998;p51"/>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999" name="Google Shape;999;p51"/>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00" name="Google Shape;1000;p51"/>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01" name="Google Shape;1001;p51"/>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02" name="Google Shape;1002;p51"/>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03" name="Google Shape;1003;p51"/>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04" name="Google Shape;1004;p51"/>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05" name="Google Shape;1005;p51"/>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06" name="Google Shape;1006;p51"/>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07" name="Google Shape;1007;p51"/>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08" name="Google Shape;1008;p51"/>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09" name="Google Shape;1009;p51"/>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10" name="Google Shape;1010;p51"/>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11" name="Google Shape;1011;p51"/>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12" name="Google Shape;1012;p51"/>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13" name="Google Shape;1013;p51"/>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14" name="Google Shape;1014;p51"/>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15" name="Google Shape;1015;p51"/>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16" name="Google Shape;1016;p51"/>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17" name="Google Shape;1017;p51"/>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18" name="Google Shape;1018;p51"/>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19" name="Google Shape;1019;p51"/>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20" name="Google Shape;1020;p51"/>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21" name="Google Shape;1021;p51"/>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22" name="Google Shape;1022;p51"/>
          <p:cNvSpPr txBox="1"/>
          <p:nvPr/>
        </p:nvSpPr>
        <p:spPr>
          <a:xfrm>
            <a:off x="3834535" y="3597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.68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23" name="Google Shape;1023;p51"/>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24" name="Google Shape;1024;p51"/>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25" name="Google Shape;1025;p51"/>
          <p:cNvSpPr txBox="1"/>
          <p:nvPr/>
        </p:nvSpPr>
        <p:spPr>
          <a:xfrm>
            <a:off x="5622637" y="705971"/>
            <a:ext cx="71173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4 -	i = 6</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1026" name="Google Shape;1026;p51"/>
          <p:cNvSpPr txBox="1"/>
          <p:nvPr/>
        </p:nvSpPr>
        <p:spPr>
          <a:xfrm>
            <a:off x="5622636" y="1030942"/>
            <a:ext cx="276678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5  - do sort list B[6] with insertion sort</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1027" name="Google Shape;1027;p51"/>
          <p:cNvSpPr txBox="1"/>
          <p:nvPr/>
        </p:nvSpPr>
        <p:spPr>
          <a:xfrm>
            <a:off x="5634182"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28" name="Google Shape;1028;p51"/>
          <p:cNvSpPr txBox="1"/>
          <p:nvPr/>
        </p:nvSpPr>
        <p:spPr>
          <a:xfrm>
            <a:off x="5634182" y="2050676"/>
            <a:ext cx="1900520"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.23	.26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29" name="Google Shape;1029;p51"/>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Times"/>
              <a:buNone/>
            </a:pPr>
            <a:r>
              <a:rPr b="1" lang="en-CA">
                <a:solidFill>
                  <a:srgbClr val="000000"/>
                </a:solidFill>
                <a:latin typeface="Times"/>
                <a:ea typeface="Times"/>
                <a:cs typeface="Times"/>
                <a:sym typeface="Times"/>
              </a:rPr>
              <a:t>Radix Sort</a:t>
            </a:r>
            <a:endParaRPr/>
          </a:p>
        </p:txBody>
      </p:sp>
      <p:sp>
        <p:nvSpPr>
          <p:cNvPr id="107" name="Google Shape;107;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171450" lvl="0" marL="171450" rtl="0" algn="l">
              <a:lnSpc>
                <a:spcPct val="90000"/>
              </a:lnSpc>
              <a:spcBef>
                <a:spcPts val="0"/>
              </a:spcBef>
              <a:spcAft>
                <a:spcPts val="0"/>
              </a:spcAft>
              <a:buClr>
                <a:schemeClr val="dk1"/>
              </a:buClr>
              <a:buSzPts val="2100"/>
              <a:buChar char="•"/>
            </a:pPr>
            <a:r>
              <a:rPr lang="en-CA"/>
              <a:t>The </a:t>
            </a:r>
            <a:r>
              <a:rPr lang="en-CA" u="sng">
                <a:solidFill>
                  <a:schemeClr val="hlink"/>
                </a:solidFill>
                <a:hlinkClick r:id="rId3"/>
              </a:rPr>
              <a:t>lower bound for Comparison based sorting algorithm</a:t>
            </a:r>
            <a:r>
              <a:rPr lang="en-CA"/>
              <a:t> (Merge Sort, Heap Sort, Quick-Sort .. etc) is Ω(nLogn), i.e., they cannot do better than nLogn.</a:t>
            </a:r>
            <a:endParaRPr/>
          </a:p>
          <a:p>
            <a:pPr indent="-171450" lvl="0" marL="171450" rtl="0" algn="l">
              <a:lnSpc>
                <a:spcPct val="90000"/>
              </a:lnSpc>
              <a:spcBef>
                <a:spcPts val="750"/>
              </a:spcBef>
              <a:spcAft>
                <a:spcPts val="0"/>
              </a:spcAft>
              <a:buClr>
                <a:schemeClr val="dk1"/>
              </a:buClr>
              <a:buSzPts val="2100"/>
              <a:buChar char="•"/>
            </a:pPr>
            <a:r>
              <a:rPr lang="en-CA" u="sng">
                <a:solidFill>
                  <a:schemeClr val="hlink"/>
                </a:solidFill>
                <a:hlinkClick r:id="rId4"/>
              </a:rPr>
              <a:t>Counting sort</a:t>
            </a:r>
            <a:r>
              <a:rPr lang="en-CA"/>
              <a:t> is a linear time sorting algorithm that sort in O(n+k) time when elements are in range from 1 to k.</a:t>
            </a:r>
            <a:endParaRPr/>
          </a:p>
          <a:p>
            <a:pPr indent="-171450" lvl="0" marL="171450" rtl="0" algn="just">
              <a:lnSpc>
                <a:spcPct val="98285"/>
              </a:lnSpc>
              <a:spcBef>
                <a:spcPts val="750"/>
              </a:spcBef>
              <a:spcAft>
                <a:spcPts val="0"/>
              </a:spcAft>
              <a:buClr>
                <a:schemeClr val="dk1"/>
              </a:buClr>
              <a:buSzPts val="2100"/>
              <a:buChar char="•"/>
            </a:pPr>
            <a:r>
              <a:rPr lang="en-CA"/>
              <a:t>Radix sort is used to sort numbers using 10 buckets for decimal numbers ranging 0 - 9.</a:t>
            </a:r>
            <a:endParaRPr/>
          </a:p>
          <a:p>
            <a:pPr indent="-38100" lvl="0" marL="171450" rtl="0" algn="just">
              <a:lnSpc>
                <a:spcPct val="98285"/>
              </a:lnSpc>
              <a:spcBef>
                <a:spcPts val="750"/>
              </a:spcBef>
              <a:spcAft>
                <a:spcPts val="0"/>
              </a:spcAft>
              <a:buClr>
                <a:schemeClr val="dk1"/>
              </a:buClr>
              <a:buSzPts val="2100"/>
              <a:buNone/>
            </a:pPr>
            <a:r>
              <a:t/>
            </a:r>
            <a:endParaRPr/>
          </a:p>
          <a:p>
            <a:pPr indent="-171450" lvl="0" marL="171450" rtl="0" algn="just">
              <a:lnSpc>
                <a:spcPct val="118095"/>
              </a:lnSpc>
              <a:spcBef>
                <a:spcPts val="750"/>
              </a:spcBef>
              <a:spcAft>
                <a:spcPts val="0"/>
              </a:spcAft>
              <a:buClr>
                <a:schemeClr val="dk1"/>
              </a:buClr>
              <a:buSzPts val="2100"/>
              <a:buChar char="•"/>
            </a:pPr>
            <a:r>
              <a:rPr lang="en-CA"/>
              <a:t>The given numbers are first sorted according to the unit digit and this sorting process continues to the last digit (i.e. the most significant bit) in d-passes for d-digit numbers.</a:t>
            </a:r>
            <a:endParaRPr/>
          </a:p>
          <a:p>
            <a:pPr indent="-171450" lvl="0" marL="171450" rtl="0" algn="just">
              <a:lnSpc>
                <a:spcPct val="118095"/>
              </a:lnSpc>
              <a:spcBef>
                <a:spcPts val="750"/>
              </a:spcBef>
              <a:spcAft>
                <a:spcPts val="0"/>
              </a:spcAft>
              <a:buClr>
                <a:schemeClr val="dk1"/>
              </a:buClr>
              <a:buSzPts val="2100"/>
              <a:buChar char="•"/>
            </a:pPr>
            <a:r>
              <a:rPr lang="en-CA"/>
              <a:t>This sorting process continues to the last digit (i.e. the most significant bit) in d-passes for d-digit numbers.</a:t>
            </a:r>
            <a:endParaRPr/>
          </a:p>
          <a:p>
            <a:pPr indent="0" lvl="0" marL="171450" rtl="0" algn="just">
              <a:lnSpc>
                <a:spcPct val="88571"/>
              </a:lnSpc>
              <a:spcBef>
                <a:spcPts val="750"/>
              </a:spcBef>
              <a:spcAft>
                <a:spcPts val="0"/>
              </a:spcAft>
              <a:buClr>
                <a:schemeClr val="dk1"/>
              </a:buClr>
              <a:buSzPts val="2800"/>
              <a:buNone/>
            </a:pPr>
            <a:r>
              <a:t/>
            </a:r>
            <a:endParaRPr sz="2800">
              <a:solidFill>
                <a:srgbClr val="000000"/>
              </a:solidFill>
              <a:latin typeface="Times New Roman"/>
              <a:ea typeface="Times New Roman"/>
              <a:cs typeface="Times New Roman"/>
              <a:sym typeface="Times New Roman"/>
            </a:endParaRPr>
          </a:p>
          <a:p>
            <a:pPr indent="0" lvl="0" marL="171450" rtl="0" algn="just">
              <a:lnSpc>
                <a:spcPct val="88571"/>
              </a:lnSpc>
              <a:spcBef>
                <a:spcPts val="750"/>
              </a:spcBef>
              <a:spcAft>
                <a:spcPts val="0"/>
              </a:spcAft>
              <a:buClr>
                <a:schemeClr val="dk1"/>
              </a:buClr>
              <a:buSzPts val="2800"/>
              <a:buNone/>
            </a:pPr>
            <a:r>
              <a:t/>
            </a:r>
            <a:endParaRPr sz="2800">
              <a:solidFill>
                <a:srgbClr val="000000"/>
              </a:solidFill>
            </a:endParaRPr>
          </a:p>
          <a:p>
            <a:pPr indent="0" lvl="0" marL="171450" rtl="0" algn="just">
              <a:lnSpc>
                <a:spcPct val="73714"/>
              </a:lnSpc>
              <a:spcBef>
                <a:spcPts val="750"/>
              </a:spcBef>
              <a:spcAft>
                <a:spcPts val="0"/>
              </a:spcAft>
              <a:buClr>
                <a:schemeClr val="dk1"/>
              </a:buClr>
              <a:buSzPts val="2800"/>
              <a:buNone/>
            </a:pPr>
            <a:r>
              <a:t/>
            </a:r>
            <a:endParaRPr sz="2800">
              <a:solidFill>
                <a:srgbClr val="000000"/>
              </a:solidFill>
              <a:latin typeface="Times New Roman"/>
              <a:ea typeface="Times New Roman"/>
              <a:cs typeface="Times New Roman"/>
              <a:sym typeface="Times New Roman"/>
            </a:endParaRPr>
          </a:p>
          <a:p>
            <a:pPr indent="0" lvl="0" marL="171450" rtl="0" algn="just">
              <a:lnSpc>
                <a:spcPct val="73714"/>
              </a:lnSpc>
              <a:spcBef>
                <a:spcPts val="750"/>
              </a:spcBef>
              <a:spcAft>
                <a:spcPts val="0"/>
              </a:spcAft>
              <a:buClr>
                <a:schemeClr val="dk1"/>
              </a:buClr>
              <a:buSzPts val="2800"/>
              <a:buNone/>
            </a:pPr>
            <a:r>
              <a:t/>
            </a:r>
            <a:endParaRPr sz="2800">
              <a:solidFill>
                <a:srgbClr val="000000"/>
              </a:solidFill>
            </a:endParaRPr>
          </a:p>
          <a:p>
            <a:pPr indent="-38100" lvl="0" marL="171450" rtl="0" algn="just">
              <a:lnSpc>
                <a:spcPct val="90000"/>
              </a:lnSpc>
              <a:spcBef>
                <a:spcPts val="750"/>
              </a:spcBef>
              <a:spcAft>
                <a:spcPts val="0"/>
              </a:spcAft>
              <a:buClr>
                <a:schemeClr val="dk1"/>
              </a:buClr>
              <a:buSzPts val="2100"/>
              <a:buNone/>
            </a:pPr>
            <a:r>
              <a:t/>
            </a:r>
            <a:endParaRPr/>
          </a:p>
        </p:txBody>
      </p:sp>
      <p:sp>
        <p:nvSpPr>
          <p:cNvPr id="108" name="Google Shape;108;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pic>
        <p:nvPicPr>
          <p:cNvPr id="1034" name="Google Shape;1034;p5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035" name="Google Shape;1035;p52"/>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36" name="Google Shape;1036;p52"/>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37" name="Google Shape;1037;p52"/>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38" name="Google Shape;1038;p52"/>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39" name="Google Shape;1039;p52"/>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40" name="Google Shape;1040;p52"/>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41" name="Google Shape;1041;p52"/>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42" name="Google Shape;1042;p52"/>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43" name="Google Shape;1043;p52"/>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44" name="Google Shape;1044;p52"/>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45" name="Google Shape;1045;p52"/>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46" name="Google Shape;1046;p52"/>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47" name="Google Shape;1047;p52"/>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48" name="Google Shape;1048;p52"/>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49" name="Google Shape;1049;p52"/>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50" name="Google Shape;1050;p52"/>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51" name="Google Shape;1051;p52"/>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52" name="Google Shape;1052;p52"/>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53" name="Google Shape;1053;p52"/>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54" name="Google Shape;1054;p52"/>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55" name="Google Shape;1055;p52"/>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56" name="Google Shape;1056;p52"/>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57" name="Google Shape;1057;p52"/>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58" name="Google Shape;1058;p52"/>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59" name="Google Shape;1059;p52"/>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60" name="Google Shape;1060;p52"/>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61" name="Google Shape;1061;p52"/>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62" name="Google Shape;1062;p52"/>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63" name="Google Shape;1063;p52"/>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64" name="Google Shape;1064;p52"/>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65" name="Google Shape;1065;p52"/>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66" name="Google Shape;1066;p52"/>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67" name="Google Shape;1067;p52"/>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68" name="Google Shape;1068;p52"/>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69" name="Google Shape;1069;p52"/>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70" name="Google Shape;1070;p52"/>
          <p:cNvSpPr txBox="1"/>
          <p:nvPr/>
        </p:nvSpPr>
        <p:spPr>
          <a:xfrm>
            <a:off x="3834535" y="3597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.68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71" name="Google Shape;1071;p52"/>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72" name="Google Shape;1072;p52"/>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73" name="Google Shape;1073;p52"/>
          <p:cNvSpPr txBox="1"/>
          <p:nvPr/>
        </p:nvSpPr>
        <p:spPr>
          <a:xfrm>
            <a:off x="5622637" y="705971"/>
            <a:ext cx="71173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4 -	i = 7</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1074" name="Google Shape;1074;p52"/>
          <p:cNvSpPr txBox="1"/>
          <p:nvPr/>
        </p:nvSpPr>
        <p:spPr>
          <a:xfrm>
            <a:off x="5622636" y="1030942"/>
            <a:ext cx="276678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5  - do sort list B[7] with insertion sort</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1075" name="Google Shape;1075;p52"/>
          <p:cNvSpPr txBox="1"/>
          <p:nvPr/>
        </p:nvSpPr>
        <p:spPr>
          <a:xfrm>
            <a:off x="5634182"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76" name="Google Shape;1076;p52"/>
          <p:cNvSpPr txBox="1"/>
          <p:nvPr/>
        </p:nvSpPr>
        <p:spPr>
          <a:xfrm>
            <a:off x="5634182" y="2050676"/>
            <a:ext cx="1900520"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.23	.26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077" name="Google Shape;1077;p52"/>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pic>
        <p:nvPicPr>
          <p:cNvPr id="1082" name="Google Shape;1082;p5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083" name="Google Shape;1083;p53"/>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84" name="Google Shape;1084;p53"/>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85" name="Google Shape;1085;p53"/>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86" name="Google Shape;1086;p53"/>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87" name="Google Shape;1087;p53"/>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88" name="Google Shape;1088;p53"/>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89" name="Google Shape;1089;p53"/>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90" name="Google Shape;1090;p53"/>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91" name="Google Shape;1091;p53"/>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92" name="Google Shape;1092;p53"/>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093" name="Google Shape;1093;p53"/>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94" name="Google Shape;1094;p53"/>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95" name="Google Shape;1095;p53"/>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96" name="Google Shape;1096;p53"/>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97" name="Google Shape;1097;p53"/>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98" name="Google Shape;1098;p53"/>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099" name="Google Shape;1099;p53"/>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00" name="Google Shape;1100;p53"/>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01" name="Google Shape;1101;p53"/>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02" name="Google Shape;1102;p53"/>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03" name="Google Shape;1103;p53"/>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04" name="Google Shape;1104;p53"/>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05" name="Google Shape;1105;p53"/>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06" name="Google Shape;1106;p53"/>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07" name="Google Shape;1107;p53"/>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08" name="Google Shape;1108;p53"/>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09" name="Google Shape;1109;p53"/>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10" name="Google Shape;1110;p53"/>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11" name="Google Shape;1111;p53"/>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12" name="Google Shape;1112;p53"/>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13" name="Google Shape;1113;p53"/>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14" name="Google Shape;1114;p53"/>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15" name="Google Shape;1115;p53"/>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16" name="Google Shape;1116;p53"/>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17" name="Google Shape;1117;p53"/>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18" name="Google Shape;1118;p53"/>
          <p:cNvSpPr txBox="1"/>
          <p:nvPr/>
        </p:nvSpPr>
        <p:spPr>
          <a:xfrm>
            <a:off x="3834535" y="3597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.68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19" name="Google Shape;1119;p53"/>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20" name="Google Shape;1120;p53"/>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21" name="Google Shape;1121;p53"/>
          <p:cNvSpPr txBox="1"/>
          <p:nvPr/>
        </p:nvSpPr>
        <p:spPr>
          <a:xfrm>
            <a:off x="5622637" y="705971"/>
            <a:ext cx="71173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4 -	i = 8</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1122" name="Google Shape;1122;p53"/>
          <p:cNvSpPr txBox="1"/>
          <p:nvPr/>
        </p:nvSpPr>
        <p:spPr>
          <a:xfrm>
            <a:off x="5622636" y="1030942"/>
            <a:ext cx="276678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5  - do sort list B[8] with insertion sort</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1123" name="Google Shape;1123;p53"/>
          <p:cNvSpPr txBox="1"/>
          <p:nvPr/>
        </p:nvSpPr>
        <p:spPr>
          <a:xfrm>
            <a:off x="5634182"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24" name="Google Shape;1124;p53"/>
          <p:cNvSpPr txBox="1"/>
          <p:nvPr/>
        </p:nvSpPr>
        <p:spPr>
          <a:xfrm>
            <a:off x="5634182" y="2050676"/>
            <a:ext cx="1900520"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.23	.26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25" name="Google Shape;1125;p53"/>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pic>
        <p:nvPicPr>
          <p:cNvPr id="1130" name="Google Shape;1130;p5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131" name="Google Shape;1131;p54"/>
          <p:cNvSpPr txBox="1"/>
          <p:nvPr/>
        </p:nvSpPr>
        <p:spPr>
          <a:xfrm>
            <a:off x="842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32" name="Google Shape;1132;p54"/>
          <p:cNvSpPr txBox="1"/>
          <p:nvPr/>
        </p:nvSpPr>
        <p:spPr>
          <a:xfrm>
            <a:off x="842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33" name="Google Shape;1133;p54"/>
          <p:cNvSpPr txBox="1"/>
          <p:nvPr/>
        </p:nvSpPr>
        <p:spPr>
          <a:xfrm>
            <a:off x="842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34" name="Google Shape;1134;p54"/>
          <p:cNvSpPr txBox="1"/>
          <p:nvPr/>
        </p:nvSpPr>
        <p:spPr>
          <a:xfrm>
            <a:off x="842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35" name="Google Shape;1135;p54"/>
          <p:cNvSpPr txBox="1"/>
          <p:nvPr/>
        </p:nvSpPr>
        <p:spPr>
          <a:xfrm>
            <a:off x="842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36" name="Google Shape;1136;p54"/>
          <p:cNvSpPr txBox="1"/>
          <p:nvPr/>
        </p:nvSpPr>
        <p:spPr>
          <a:xfrm>
            <a:off x="842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37" name="Google Shape;1137;p54"/>
          <p:cNvSpPr txBox="1"/>
          <p:nvPr/>
        </p:nvSpPr>
        <p:spPr>
          <a:xfrm>
            <a:off x="842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38" name="Google Shape;1138;p54"/>
          <p:cNvSpPr txBox="1"/>
          <p:nvPr/>
        </p:nvSpPr>
        <p:spPr>
          <a:xfrm>
            <a:off x="842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39" name="Google Shape;1139;p54"/>
          <p:cNvSpPr txBox="1"/>
          <p:nvPr/>
        </p:nvSpPr>
        <p:spPr>
          <a:xfrm>
            <a:off x="842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40" name="Google Shape;1140;p54"/>
          <p:cNvSpPr txBox="1"/>
          <p:nvPr/>
        </p:nvSpPr>
        <p:spPr>
          <a:xfrm>
            <a:off x="842819" y="4807324"/>
            <a:ext cx="230832"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41" name="Google Shape;1141;p54"/>
          <p:cNvSpPr txBox="1"/>
          <p:nvPr/>
        </p:nvSpPr>
        <p:spPr>
          <a:xfrm>
            <a:off x="1466273" y="773206"/>
            <a:ext cx="193964"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A</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42" name="Google Shape;1142;p54"/>
          <p:cNvSpPr txBox="1"/>
          <p:nvPr/>
        </p:nvSpPr>
        <p:spPr>
          <a:xfrm>
            <a:off x="1397000" y="11990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43" name="Google Shape;1143;p54"/>
          <p:cNvSpPr txBox="1"/>
          <p:nvPr/>
        </p:nvSpPr>
        <p:spPr>
          <a:xfrm>
            <a:off x="1397000" y="162625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.17</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44" name="Google Shape;1144;p54"/>
          <p:cNvSpPr txBox="1"/>
          <p:nvPr/>
        </p:nvSpPr>
        <p:spPr>
          <a:xfrm>
            <a:off x="1397000" y="2028265"/>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.39</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45" name="Google Shape;1145;p54"/>
          <p:cNvSpPr txBox="1"/>
          <p:nvPr/>
        </p:nvSpPr>
        <p:spPr>
          <a:xfrm>
            <a:off x="1397000" y="2431676"/>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.26</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46" name="Google Shape;1146;p54"/>
          <p:cNvSpPr txBox="1"/>
          <p:nvPr/>
        </p:nvSpPr>
        <p:spPr>
          <a:xfrm>
            <a:off x="1397000" y="2835088"/>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.72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47" name="Google Shape;1147;p54"/>
          <p:cNvSpPr txBox="1"/>
          <p:nvPr/>
        </p:nvSpPr>
        <p:spPr>
          <a:xfrm>
            <a:off x="1397000" y="323850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.94</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48" name="Google Shape;1148;p54"/>
          <p:cNvSpPr txBox="1"/>
          <p:nvPr/>
        </p:nvSpPr>
        <p:spPr>
          <a:xfrm>
            <a:off x="1397000" y="3641912"/>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.21</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49" name="Google Shape;1149;p54"/>
          <p:cNvSpPr txBox="1"/>
          <p:nvPr/>
        </p:nvSpPr>
        <p:spPr>
          <a:xfrm>
            <a:off x="1397000" y="4045324"/>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.12</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50" name="Google Shape;1150;p54"/>
          <p:cNvSpPr txBox="1"/>
          <p:nvPr/>
        </p:nvSpPr>
        <p:spPr>
          <a:xfrm>
            <a:off x="1397000" y="4437530"/>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.23</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51" name="Google Shape;1151;p54"/>
          <p:cNvSpPr txBox="1"/>
          <p:nvPr/>
        </p:nvSpPr>
        <p:spPr>
          <a:xfrm>
            <a:off x="1397000" y="4840941"/>
            <a:ext cx="336631"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.68</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52" name="Google Shape;1152;p54"/>
          <p:cNvSpPr txBox="1"/>
          <p:nvPr/>
        </p:nvSpPr>
        <p:spPr>
          <a:xfrm>
            <a:off x="2366818" y="117661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0</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53" name="Google Shape;1153;p54"/>
          <p:cNvSpPr txBox="1"/>
          <p:nvPr/>
        </p:nvSpPr>
        <p:spPr>
          <a:xfrm>
            <a:off x="2366818" y="1580029"/>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1</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54" name="Google Shape;1154;p54"/>
          <p:cNvSpPr txBox="1"/>
          <p:nvPr/>
        </p:nvSpPr>
        <p:spPr>
          <a:xfrm>
            <a:off x="2366818" y="1983441"/>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2</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55" name="Google Shape;1155;p54"/>
          <p:cNvSpPr txBox="1"/>
          <p:nvPr/>
        </p:nvSpPr>
        <p:spPr>
          <a:xfrm>
            <a:off x="2366818" y="238825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3</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56" name="Google Shape;1156;p54"/>
          <p:cNvSpPr txBox="1"/>
          <p:nvPr/>
        </p:nvSpPr>
        <p:spPr>
          <a:xfrm>
            <a:off x="2366818" y="2790264"/>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4</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57" name="Google Shape;1157;p54"/>
          <p:cNvSpPr txBox="1"/>
          <p:nvPr/>
        </p:nvSpPr>
        <p:spPr>
          <a:xfrm>
            <a:off x="2366818" y="3193677"/>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5</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58" name="Google Shape;1158;p54"/>
          <p:cNvSpPr txBox="1"/>
          <p:nvPr/>
        </p:nvSpPr>
        <p:spPr>
          <a:xfrm>
            <a:off x="2366818" y="3597088"/>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6</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59" name="Google Shape;1159;p54"/>
          <p:cNvSpPr txBox="1"/>
          <p:nvPr/>
        </p:nvSpPr>
        <p:spPr>
          <a:xfrm>
            <a:off x="2366818" y="4000500"/>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7</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60" name="Google Shape;1160;p54"/>
          <p:cNvSpPr txBox="1"/>
          <p:nvPr/>
        </p:nvSpPr>
        <p:spPr>
          <a:xfrm>
            <a:off x="2366818" y="4403912"/>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8</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61" name="Google Shape;1161;p54"/>
          <p:cNvSpPr txBox="1"/>
          <p:nvPr/>
        </p:nvSpPr>
        <p:spPr>
          <a:xfrm>
            <a:off x="2366818" y="4807323"/>
            <a:ext cx="115416" cy="544636"/>
          </a:xfrm>
          <a:prstGeom prst="rect">
            <a:avLst/>
          </a:prstGeom>
          <a:noFill/>
          <a:ln>
            <a:noFill/>
          </a:ln>
        </p:spPr>
        <p:txBody>
          <a:bodyPr anchorCtr="0" anchor="t" bIns="0" lIns="0" spcFirstLastPara="1" rIns="0" wrap="square" tIns="0">
            <a:spAutoFit/>
          </a:bodyPr>
          <a:lstStyle/>
          <a:p>
            <a:pPr indent="0" lvl="0" marL="0" marR="0" rtl="0" algn="l">
              <a:lnSpc>
                <a:spcPct val="114666"/>
              </a:lnSpc>
              <a:spcBef>
                <a:spcPts val="0"/>
              </a:spcBef>
              <a:spcAft>
                <a:spcPts val="0"/>
              </a:spcAft>
              <a:buNone/>
            </a:pPr>
            <a:r>
              <a:rPr lang="en-CA" sz="1800">
                <a:solidFill>
                  <a:srgbClr val="000000"/>
                </a:solidFill>
                <a:latin typeface="Times New Roman"/>
                <a:ea typeface="Times New Roman"/>
                <a:cs typeface="Times New Roman"/>
                <a:sym typeface="Times New Roman"/>
              </a:rPr>
              <a:t>9</a:t>
            </a:r>
            <a:endParaRPr/>
          </a:p>
          <a:p>
            <a:pPr indent="0" lvl="0" marL="0" marR="0" rtl="0" algn="l">
              <a:lnSpc>
                <a:spcPct val="114666"/>
              </a:lnSpc>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
        <p:nvSpPr>
          <p:cNvPr id="1162" name="Google Shape;1162;p54"/>
          <p:cNvSpPr txBox="1"/>
          <p:nvPr/>
        </p:nvSpPr>
        <p:spPr>
          <a:xfrm>
            <a:off x="2782455" y="773206"/>
            <a:ext cx="179536" cy="640175"/>
          </a:xfrm>
          <a:prstGeom prst="rect">
            <a:avLst/>
          </a:prstGeom>
          <a:noFill/>
          <a:ln>
            <a:noFill/>
          </a:ln>
        </p:spPr>
        <p:txBody>
          <a:bodyPr anchorCtr="0" anchor="t" bIns="0" lIns="0" spcFirstLastPara="1" rIns="0" wrap="square" tIns="0">
            <a:spAutoFit/>
          </a:bodyPr>
          <a:lstStyle/>
          <a:p>
            <a:pPr indent="0" lvl="0" marL="0" marR="0" rtl="0" algn="l">
              <a:lnSpc>
                <a:spcPct val="115380"/>
              </a:lnSpc>
              <a:spcBef>
                <a:spcPts val="0"/>
              </a:spcBef>
              <a:spcAft>
                <a:spcPts val="0"/>
              </a:spcAft>
              <a:buNone/>
            </a:pPr>
            <a:r>
              <a:rPr lang="en-CA" sz="2100">
                <a:solidFill>
                  <a:srgbClr val="000000"/>
                </a:solidFill>
                <a:latin typeface="Times New Roman"/>
                <a:ea typeface="Times New Roman"/>
                <a:cs typeface="Times New Roman"/>
                <a:sym typeface="Times New Roman"/>
              </a:rPr>
              <a:t>B</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63" name="Google Shape;1163;p54"/>
          <p:cNvSpPr txBox="1"/>
          <p:nvPr/>
        </p:nvSpPr>
        <p:spPr>
          <a:xfrm>
            <a:off x="3902364"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64" name="Google Shape;1164;p54"/>
          <p:cNvSpPr txBox="1"/>
          <p:nvPr/>
        </p:nvSpPr>
        <p:spPr>
          <a:xfrm>
            <a:off x="3902364" y="2073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.21</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65" name="Google Shape;1165;p54"/>
          <p:cNvSpPr txBox="1"/>
          <p:nvPr/>
        </p:nvSpPr>
        <p:spPr>
          <a:xfrm>
            <a:off x="3902364" y="2454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.39</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66" name="Google Shape;1166;p54"/>
          <p:cNvSpPr txBox="1"/>
          <p:nvPr/>
        </p:nvSpPr>
        <p:spPr>
          <a:xfrm>
            <a:off x="3834535" y="359708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.68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67" name="Google Shape;1167;p54"/>
          <p:cNvSpPr txBox="1"/>
          <p:nvPr/>
        </p:nvSpPr>
        <p:spPr>
          <a:xfrm>
            <a:off x="3834535"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.72</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68" name="Google Shape;1168;p54"/>
          <p:cNvSpPr txBox="1"/>
          <p:nvPr/>
        </p:nvSpPr>
        <p:spPr>
          <a:xfrm>
            <a:off x="3902364" y="4874559"/>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.94</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69" name="Google Shape;1169;p54"/>
          <p:cNvSpPr txBox="1"/>
          <p:nvPr/>
        </p:nvSpPr>
        <p:spPr>
          <a:xfrm>
            <a:off x="5622637" y="705971"/>
            <a:ext cx="71173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4 -	i = 9</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1170" name="Google Shape;1170;p54"/>
          <p:cNvSpPr txBox="1"/>
          <p:nvPr/>
        </p:nvSpPr>
        <p:spPr>
          <a:xfrm>
            <a:off x="5622636" y="1030942"/>
            <a:ext cx="2766783" cy="420436"/>
          </a:xfrm>
          <a:prstGeom prst="rect">
            <a:avLst/>
          </a:prstGeom>
          <a:noFill/>
          <a:ln>
            <a:noFill/>
          </a:ln>
        </p:spPr>
        <p:txBody>
          <a:bodyPr anchorCtr="0" anchor="t" bIns="0" lIns="0" spcFirstLastPara="1" rIns="0" wrap="square" tIns="0">
            <a:spAutoFit/>
          </a:bodyPr>
          <a:lstStyle/>
          <a:p>
            <a:pPr indent="0" lvl="0" marL="0" marR="0" rtl="0" algn="l">
              <a:lnSpc>
                <a:spcPct val="115357"/>
              </a:lnSpc>
              <a:spcBef>
                <a:spcPts val="0"/>
              </a:spcBef>
              <a:spcAft>
                <a:spcPts val="0"/>
              </a:spcAft>
              <a:buNone/>
            </a:pPr>
            <a:r>
              <a:rPr lang="en-CA" sz="1400">
                <a:solidFill>
                  <a:srgbClr val="000000"/>
                </a:solidFill>
                <a:latin typeface="Times New Roman"/>
                <a:ea typeface="Times New Roman"/>
                <a:cs typeface="Times New Roman"/>
                <a:sym typeface="Times New Roman"/>
              </a:rPr>
              <a:t>5  - do sort list B[9] with insertion sort</a:t>
            </a:r>
            <a:endParaRPr/>
          </a:p>
          <a:p>
            <a:pPr indent="0" lvl="0" marL="0" marR="0" rtl="0" algn="l">
              <a:lnSpc>
                <a:spcPct val="11778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
        <p:nvSpPr>
          <p:cNvPr id="1171" name="Google Shape;1171;p54"/>
          <p:cNvSpPr txBox="1"/>
          <p:nvPr/>
        </p:nvSpPr>
        <p:spPr>
          <a:xfrm>
            <a:off x="5634182" y="1647265"/>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.17</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72" name="Google Shape;1172;p54"/>
          <p:cNvSpPr txBox="1"/>
          <p:nvPr/>
        </p:nvSpPr>
        <p:spPr>
          <a:xfrm>
            <a:off x="5634182" y="2050676"/>
            <a:ext cx="1900520"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.23	.26</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73" name="Google Shape;1173;p54"/>
          <p:cNvSpPr txBox="1"/>
          <p:nvPr/>
        </p:nvSpPr>
        <p:spPr>
          <a:xfrm>
            <a:off x="5634182" y="4067736"/>
            <a:ext cx="352661" cy="487313"/>
          </a:xfrm>
          <a:prstGeom prst="rect">
            <a:avLst/>
          </a:prstGeom>
          <a:noFill/>
          <a:ln>
            <a:noFill/>
          </a:ln>
        </p:spPr>
        <p:txBody>
          <a:bodyPr anchorCtr="0" anchor="t" bIns="0" lIns="0" spcFirstLastPara="1" rIns="0" wrap="square" tIns="0">
            <a:spAutoFit/>
          </a:bodyPr>
          <a:lstStyle/>
          <a:p>
            <a:pPr indent="0" lvl="0" marL="0" marR="0" rtl="0" algn="l">
              <a:lnSpc>
                <a:spcPct val="85681"/>
              </a:lnSpc>
              <a:spcBef>
                <a:spcPts val="0"/>
              </a:spcBef>
              <a:spcAft>
                <a:spcPts val="0"/>
              </a:spcAft>
              <a:buNone/>
            </a:pPr>
            <a:r>
              <a:rPr lang="en-CA" sz="2200">
                <a:solidFill>
                  <a:srgbClr val="000000"/>
                </a:solidFill>
                <a:latin typeface="Times New Roman"/>
                <a:ea typeface="Times New Roman"/>
                <a:cs typeface="Times New Roman"/>
                <a:sym typeface="Times New Roman"/>
              </a:rPr>
              <a:t>.78</a:t>
            </a:r>
            <a:endParaRPr/>
          </a:p>
          <a:p>
            <a:pPr indent="0" lvl="0" marL="0" marR="0" rtl="0" algn="l">
              <a:lnSpc>
                <a:spcPct val="84636"/>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pic>
        <p:nvPicPr>
          <p:cNvPr id="1178" name="Google Shape;1178;p5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179" name="Google Shape;1179;p55"/>
          <p:cNvSpPr txBox="1"/>
          <p:nvPr/>
        </p:nvSpPr>
        <p:spPr>
          <a:xfrm>
            <a:off x="1050637" y="1131794"/>
            <a:ext cx="1930016" cy="641201"/>
          </a:xfrm>
          <a:prstGeom prst="rect">
            <a:avLst/>
          </a:prstGeom>
          <a:noFill/>
          <a:ln>
            <a:noFill/>
          </a:ln>
        </p:spPr>
        <p:txBody>
          <a:bodyPr anchorCtr="0" anchor="t" bIns="0" lIns="0" spcFirstLastPara="1" rIns="0" wrap="square" tIns="0">
            <a:spAutoFit/>
          </a:bodyPr>
          <a:lstStyle/>
          <a:p>
            <a:pPr indent="0" lvl="0" marL="0" marR="0" rtl="0" algn="l">
              <a:lnSpc>
                <a:spcPct val="87034"/>
              </a:lnSpc>
              <a:spcBef>
                <a:spcPts val="0"/>
              </a:spcBef>
              <a:spcAft>
                <a:spcPts val="0"/>
              </a:spcAft>
              <a:buNone/>
            </a:pPr>
            <a:r>
              <a:rPr lang="en-CA" sz="2900">
                <a:solidFill>
                  <a:srgbClr val="000000"/>
                </a:solidFill>
                <a:latin typeface="Times New Roman"/>
                <a:ea typeface="Times New Roman"/>
                <a:cs typeface="Times New Roman"/>
                <a:sym typeface="Times New Roman"/>
              </a:rPr>
              <a:t>  </a:t>
            </a:r>
            <a:r>
              <a:rPr lang="en-CA" sz="2100">
                <a:solidFill>
                  <a:srgbClr val="000000"/>
                </a:solidFill>
                <a:latin typeface="Times New Roman"/>
                <a:ea typeface="Times New Roman"/>
                <a:cs typeface="Times New Roman"/>
                <a:sym typeface="Times New Roman"/>
              </a:rPr>
              <a:t>Bucket-Sort (A)</a:t>
            </a:r>
            <a:endParaRPr/>
          </a:p>
          <a:p>
            <a:pPr indent="0" lvl="0" marL="0" marR="0" rtl="0" algn="l">
              <a:lnSpc>
                <a:spcPct val="114727"/>
              </a:lnSpc>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
        <p:nvSpPr>
          <p:cNvPr id="1180" name="Google Shape;1180;p55"/>
          <p:cNvSpPr txBox="1"/>
          <p:nvPr/>
        </p:nvSpPr>
        <p:spPr>
          <a:xfrm>
            <a:off x="1050637" y="1546412"/>
            <a:ext cx="6416963" cy="652999"/>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1     n  =  length [A]			</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
        <p:nvSpPr>
          <p:cNvPr id="1181" name="Google Shape;1181;p55"/>
          <p:cNvSpPr txBox="1"/>
          <p:nvPr/>
        </p:nvSpPr>
        <p:spPr>
          <a:xfrm>
            <a:off x="1050637" y="1916206"/>
            <a:ext cx="134652"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2</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182" name="Google Shape;1182;p55"/>
          <p:cNvSpPr txBox="1"/>
          <p:nvPr/>
        </p:nvSpPr>
        <p:spPr>
          <a:xfrm>
            <a:off x="1743364" y="1916206"/>
            <a:ext cx="5724236"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for i = 1 to n				</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183" name="Google Shape;1183;p55"/>
          <p:cNvSpPr txBox="1"/>
          <p:nvPr/>
        </p:nvSpPr>
        <p:spPr>
          <a:xfrm>
            <a:off x="1050637" y="2297206"/>
            <a:ext cx="134652"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3</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184" name="Google Shape;1184;p55"/>
          <p:cNvSpPr txBox="1"/>
          <p:nvPr/>
        </p:nvSpPr>
        <p:spPr>
          <a:xfrm>
            <a:off x="1951182" y="2297206"/>
            <a:ext cx="3758850" cy="641201"/>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do insert A [i] into list B [n * A [i]]</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185" name="Google Shape;1185;p55"/>
          <p:cNvSpPr txBox="1"/>
          <p:nvPr/>
        </p:nvSpPr>
        <p:spPr>
          <a:xfrm>
            <a:off x="1050637" y="2689412"/>
            <a:ext cx="134652"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4</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186" name="Google Shape;1186;p55"/>
          <p:cNvSpPr txBox="1"/>
          <p:nvPr/>
        </p:nvSpPr>
        <p:spPr>
          <a:xfrm>
            <a:off x="1604818" y="2689412"/>
            <a:ext cx="1716817"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for i = 0 to n - 1</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187" name="Google Shape;1187;p55"/>
          <p:cNvSpPr txBox="1"/>
          <p:nvPr/>
        </p:nvSpPr>
        <p:spPr>
          <a:xfrm>
            <a:off x="1050637" y="3070412"/>
            <a:ext cx="134652"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5</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188" name="Google Shape;1188;p55"/>
          <p:cNvSpPr txBox="1"/>
          <p:nvPr/>
        </p:nvSpPr>
        <p:spPr>
          <a:xfrm>
            <a:off x="1675534" y="3070412"/>
            <a:ext cx="3736600" cy="656077"/>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do sort list B [i] with insertion sort</a:t>
            </a:r>
            <a:endParaRPr/>
          </a:p>
          <a:p>
            <a:pPr indent="0" lvl="0" marL="0" marR="0" rtl="0" algn="l">
              <a:lnSpc>
                <a:spcPct val="112727"/>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1189" name="Google Shape;1189;p55"/>
          <p:cNvSpPr txBox="1"/>
          <p:nvPr/>
        </p:nvSpPr>
        <p:spPr>
          <a:xfrm>
            <a:off x="1050637" y="3473824"/>
            <a:ext cx="6756658" cy="652999"/>
          </a:xfrm>
          <a:prstGeom prst="rect">
            <a:avLst/>
          </a:prstGeom>
          <a:noFill/>
          <a:ln>
            <a:noFill/>
          </a:ln>
        </p:spPr>
        <p:txBody>
          <a:bodyPr anchorCtr="0" anchor="t" bIns="0" lIns="0" spcFirstLastPara="1" rIns="0" wrap="square" tIns="0">
            <a:spAutoFit/>
          </a:bodyPr>
          <a:lstStyle/>
          <a:p>
            <a:pPr indent="0" lvl="0" marL="0" marR="0" rtl="0" algn="l">
              <a:lnSpc>
                <a:spcPct val="118095"/>
              </a:lnSpc>
              <a:spcBef>
                <a:spcPts val="0"/>
              </a:spcBef>
              <a:spcAft>
                <a:spcPts val="0"/>
              </a:spcAft>
              <a:buNone/>
            </a:pPr>
            <a:r>
              <a:rPr lang="en-CA" sz="2100">
                <a:solidFill>
                  <a:srgbClr val="000000"/>
                </a:solidFill>
                <a:latin typeface="Times New Roman"/>
                <a:ea typeface="Times New Roman"/>
                <a:cs typeface="Times New Roman"/>
                <a:sym typeface="Times New Roman"/>
              </a:rPr>
              <a:t>6     concatenate the lists B[0], B[1] ... B[n-1] together in order</a:t>
            </a:r>
            <a:endParaRPr/>
          </a:p>
          <a:p>
            <a:pPr indent="0" lvl="0" marL="0" marR="0" rtl="0" algn="l">
              <a:lnSpc>
                <a:spcPct val="118095"/>
              </a:lnSpc>
              <a:spcBef>
                <a:spcPts val="0"/>
              </a:spcBef>
              <a:spcAft>
                <a:spcPts val="0"/>
              </a:spcAft>
              <a:buNone/>
            </a:pPr>
            <a:r>
              <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Times New Roman"/>
              <a:buNone/>
            </a:pPr>
            <a:r>
              <a:rPr b="1" lang="en-CA">
                <a:latin typeface="Times New Roman"/>
                <a:ea typeface="Times New Roman"/>
                <a:cs typeface="Times New Roman"/>
                <a:sym typeface="Times New Roman"/>
              </a:rPr>
              <a:t>Analysis of Bucket Sort</a:t>
            </a:r>
            <a:endParaRPr/>
          </a:p>
        </p:txBody>
      </p:sp>
      <p:sp>
        <p:nvSpPr>
          <p:cNvPr id="1195" name="Google Shape;1195;p56"/>
          <p:cNvSpPr txBox="1"/>
          <p:nvPr>
            <p:ph idx="1" type="body"/>
          </p:nvPr>
        </p:nvSpPr>
        <p:spPr>
          <a:xfrm>
            <a:off x="457200" y="1295400"/>
            <a:ext cx="7886700" cy="4351338"/>
          </a:xfrm>
          <a:prstGeom prst="rect">
            <a:avLst/>
          </a:prstGeom>
          <a:noFill/>
          <a:ln>
            <a:noFill/>
          </a:ln>
        </p:spPr>
        <p:txBody>
          <a:bodyPr anchorCtr="0" anchor="t" bIns="45700" lIns="91425" spcFirstLastPara="1" rIns="91425" wrap="square" tIns="45700">
            <a:normAutofit/>
          </a:bodyPr>
          <a:lstStyle/>
          <a:p>
            <a:pPr indent="-57150" lvl="0" marL="171450" rtl="0" algn="l">
              <a:lnSpc>
                <a:spcPct val="160166"/>
              </a:lnSpc>
              <a:spcBef>
                <a:spcPts val="0"/>
              </a:spcBef>
              <a:spcAft>
                <a:spcPts val="0"/>
              </a:spcAft>
              <a:buClr>
                <a:schemeClr val="dk1"/>
              </a:buClr>
              <a:buSzPts val="1800"/>
              <a:buNone/>
            </a:pPr>
            <a:r>
              <a:t/>
            </a:r>
            <a:endParaRPr sz="1800">
              <a:solidFill>
                <a:srgbClr val="000000"/>
              </a:solidFill>
            </a:endParaRPr>
          </a:p>
          <a:p>
            <a:pPr indent="-171450" lvl="0" marL="171450" rtl="0" algn="l">
              <a:lnSpc>
                <a:spcPct val="160166"/>
              </a:lnSpc>
              <a:spcBef>
                <a:spcPts val="750"/>
              </a:spcBef>
              <a:spcAft>
                <a:spcPts val="0"/>
              </a:spcAft>
              <a:buClr>
                <a:srgbClr val="000000"/>
              </a:buClr>
              <a:buSzPts val="1800"/>
              <a:buChar char="•"/>
            </a:pPr>
            <a:r>
              <a:rPr lang="en-CA" sz="1800">
                <a:solidFill>
                  <a:srgbClr val="000000"/>
                </a:solidFill>
              </a:rPr>
              <a:t>All lines except line 5 takes O(n) time in worst case</a:t>
            </a:r>
            <a:endParaRPr/>
          </a:p>
          <a:p>
            <a:pPr indent="-171450" lvl="0" marL="171450" rtl="0" algn="l">
              <a:lnSpc>
                <a:spcPct val="160166"/>
              </a:lnSpc>
              <a:spcBef>
                <a:spcPts val="750"/>
              </a:spcBef>
              <a:spcAft>
                <a:spcPts val="0"/>
              </a:spcAft>
              <a:buClr>
                <a:srgbClr val="000000"/>
              </a:buClr>
              <a:buSzPts val="1800"/>
              <a:buChar char="•"/>
            </a:pPr>
            <a:r>
              <a:rPr lang="en-CA" sz="1800">
                <a:solidFill>
                  <a:srgbClr val="000000"/>
                </a:solidFill>
              </a:rPr>
              <a:t>n</a:t>
            </a:r>
            <a:r>
              <a:rPr baseline="-25000" lang="en-CA" sz="1800">
                <a:solidFill>
                  <a:srgbClr val="000000"/>
                </a:solidFill>
              </a:rPr>
              <a:t>i </a:t>
            </a:r>
            <a:r>
              <a:rPr lang="en-CA" sz="1800">
                <a:solidFill>
                  <a:srgbClr val="000000"/>
                </a:solidFill>
              </a:rPr>
              <a:t> be the random variable denoting number of elements in the bucket B[i]</a:t>
            </a:r>
            <a:endParaRPr/>
          </a:p>
          <a:p>
            <a:pPr indent="-171450" lvl="0" marL="171450" rtl="0" algn="l">
              <a:lnSpc>
                <a:spcPct val="160166"/>
              </a:lnSpc>
              <a:spcBef>
                <a:spcPts val="750"/>
              </a:spcBef>
              <a:spcAft>
                <a:spcPts val="0"/>
              </a:spcAft>
              <a:buClr>
                <a:srgbClr val="000000"/>
              </a:buClr>
              <a:buSzPts val="1800"/>
              <a:buChar char="•"/>
            </a:pPr>
            <a:r>
              <a:rPr lang="en-CA" sz="1800">
                <a:solidFill>
                  <a:srgbClr val="000000"/>
                </a:solidFill>
              </a:rPr>
              <a:t>Expected time to sort the elements in Bucket B[i] in worst case is E(O(n</a:t>
            </a:r>
            <a:r>
              <a:rPr baseline="-25000" lang="en-CA" sz="1800">
                <a:solidFill>
                  <a:srgbClr val="000000"/>
                </a:solidFill>
              </a:rPr>
              <a:t>i</a:t>
            </a:r>
            <a:r>
              <a:rPr lang="en-CA" sz="1800">
                <a:solidFill>
                  <a:srgbClr val="000000"/>
                </a:solidFill>
              </a:rPr>
              <a:t>)</a:t>
            </a:r>
            <a:r>
              <a:rPr baseline="30000" lang="en-CA" sz="1800">
                <a:solidFill>
                  <a:srgbClr val="000000"/>
                </a:solidFill>
              </a:rPr>
              <a:t>2</a:t>
            </a:r>
            <a:r>
              <a:rPr lang="en-CA" sz="1800">
                <a:solidFill>
                  <a:srgbClr val="000000"/>
                </a:solidFill>
              </a:rPr>
              <a:t>)</a:t>
            </a:r>
            <a:endParaRPr/>
          </a:p>
          <a:p>
            <a:pPr indent="-171450" lvl="0" marL="171450" rtl="0" algn="l">
              <a:lnSpc>
                <a:spcPct val="160166"/>
              </a:lnSpc>
              <a:spcBef>
                <a:spcPts val="750"/>
              </a:spcBef>
              <a:spcAft>
                <a:spcPts val="0"/>
              </a:spcAft>
              <a:buClr>
                <a:srgbClr val="000000"/>
              </a:buClr>
              <a:buSzPts val="1800"/>
              <a:buChar char="•"/>
            </a:pPr>
            <a:r>
              <a:rPr lang="en-CA" sz="1800">
                <a:solidFill>
                  <a:srgbClr val="000000"/>
                </a:solidFill>
              </a:rPr>
              <a:t>For the average case, we take the expectation over the input into account that each bucket will be linear to number of elements to be sorted in the array.</a:t>
            </a:r>
            <a:endParaRPr/>
          </a:p>
          <a:p>
            <a:pPr indent="-171450" lvl="0" marL="171450" rtl="0" algn="l">
              <a:lnSpc>
                <a:spcPct val="160166"/>
              </a:lnSpc>
              <a:spcBef>
                <a:spcPts val="750"/>
              </a:spcBef>
              <a:spcAft>
                <a:spcPts val="0"/>
              </a:spcAft>
              <a:buClr>
                <a:srgbClr val="000000"/>
              </a:buClr>
              <a:buSzPts val="1800"/>
              <a:buChar char="•"/>
            </a:pPr>
            <a:r>
              <a:rPr lang="en-CA" sz="1800">
                <a:solidFill>
                  <a:srgbClr val="000000"/>
                </a:solidFill>
              </a:rPr>
              <a:t>Even if the input is not drawn from a uniform distribution, bucket sort may still run in linear time. As long as the input has the property that the sum of the squares  of the bucket sizes is linear in the total number of elements bucket sort will run in linear time.</a:t>
            </a:r>
            <a:endParaRPr sz="1800">
              <a:solidFill>
                <a:srgbClr val="000000"/>
              </a:solidFill>
            </a:endParaRPr>
          </a:p>
        </p:txBody>
      </p:sp>
      <p:sp>
        <p:nvSpPr>
          <p:cNvPr id="1196" name="Google Shape;1196;p5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Times New Roman"/>
              <a:buNone/>
            </a:pPr>
            <a:r>
              <a:rPr b="1" lang="en-CA">
                <a:latin typeface="Times New Roman"/>
                <a:ea typeface="Times New Roman"/>
                <a:cs typeface="Times New Roman"/>
                <a:sym typeface="Times New Roman"/>
              </a:rPr>
              <a:t>Example</a:t>
            </a:r>
            <a:r>
              <a:rPr lang="en-CA"/>
              <a:t> </a:t>
            </a:r>
            <a:endParaRPr/>
          </a:p>
        </p:txBody>
      </p:sp>
      <p:sp>
        <p:nvSpPr>
          <p:cNvPr id="1202" name="Google Shape;1202;p57"/>
          <p:cNvSpPr txBox="1"/>
          <p:nvPr>
            <p:ph idx="1" type="body"/>
          </p:nvPr>
        </p:nvSpPr>
        <p:spPr>
          <a:xfrm>
            <a:off x="473075" y="180657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CA"/>
              <a:t>Let us sort the elements by using bucket sort. Elements which need to be sort are 56, 12, 84, 28, 0,-13, 47, 94, 31, 12.</a:t>
            </a:r>
            <a:endParaRPr/>
          </a:p>
          <a:p>
            <a:pPr indent="-38100" lvl="0" marL="171450" rtl="0" algn="l">
              <a:lnSpc>
                <a:spcPct val="90000"/>
              </a:lnSpc>
              <a:spcBef>
                <a:spcPts val="750"/>
              </a:spcBef>
              <a:spcAft>
                <a:spcPts val="0"/>
              </a:spcAft>
              <a:buClr>
                <a:schemeClr val="dk1"/>
              </a:buClr>
              <a:buSzPts val="2100"/>
              <a:buNone/>
            </a:pPr>
            <a:r>
              <a:t/>
            </a:r>
            <a:endParaRPr/>
          </a:p>
        </p:txBody>
      </p:sp>
      <p:sp>
        <p:nvSpPr>
          <p:cNvPr id="1203" name="Google Shape;1203;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descr="Bucket sort 1" id="1204" name="Google Shape;1204;p57"/>
          <p:cNvPicPr preferRelativeResize="0"/>
          <p:nvPr/>
        </p:nvPicPr>
        <p:blipFill rotWithShape="1">
          <a:blip r:embed="rId3">
            <a:alphaModFix/>
          </a:blip>
          <a:srcRect b="0" l="0" r="0" t="0"/>
          <a:stretch/>
        </p:blipFill>
        <p:spPr>
          <a:xfrm>
            <a:off x="225425" y="2594770"/>
            <a:ext cx="8382000" cy="952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sp>
        <p:nvSpPr>
          <p:cNvPr id="1209" name="Google Shape;1209;p58"/>
          <p:cNvSpPr txBox="1"/>
          <p:nvPr>
            <p:ph idx="1" type="body"/>
          </p:nvPr>
        </p:nvSpPr>
        <p:spPr>
          <a:xfrm>
            <a:off x="628650" y="152400"/>
            <a:ext cx="7886700" cy="6024563"/>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CA"/>
              <a:t>Now consider the range such that:</a:t>
            </a:r>
            <a:endParaRPr/>
          </a:p>
          <a:p>
            <a:pPr indent="-171450" lvl="0" marL="171450" rtl="0" algn="l">
              <a:lnSpc>
                <a:spcPct val="90000"/>
              </a:lnSpc>
              <a:spcBef>
                <a:spcPts val="750"/>
              </a:spcBef>
              <a:spcAft>
                <a:spcPts val="0"/>
              </a:spcAft>
              <a:buClr>
                <a:schemeClr val="dk1"/>
              </a:buClr>
              <a:buSzPts val="2100"/>
              <a:buChar char="•"/>
            </a:pPr>
            <a:r>
              <a:rPr lang="en-CA"/>
              <a:t>-20 to -1, 0 to 10 10 to 20, 20 to 30, 30 to 40, 40 to 50, 50 to 60, 60 to 70, 70 to 80, 80 to 90, 90 to 100.</a:t>
            </a:r>
            <a:endParaRPr/>
          </a:p>
          <a:p>
            <a:pPr indent="-171450" lvl="0" marL="171450" rtl="0" algn="l">
              <a:lnSpc>
                <a:spcPct val="90000"/>
              </a:lnSpc>
              <a:spcBef>
                <a:spcPts val="750"/>
              </a:spcBef>
              <a:spcAft>
                <a:spcPts val="0"/>
              </a:spcAft>
              <a:buClr>
                <a:schemeClr val="dk1"/>
              </a:buClr>
              <a:buSzPts val="2100"/>
              <a:buChar char="•"/>
            </a:pPr>
            <a:r>
              <a:rPr lang="en-CA"/>
              <a:t>For values 56, 12, 84, 28, 0,-13, 47, 94, 31, 12.</a:t>
            </a:r>
            <a:endParaRPr/>
          </a:p>
          <a:p>
            <a:pPr indent="-38100" lvl="0" marL="171450" rtl="0" algn="l">
              <a:lnSpc>
                <a:spcPct val="90000"/>
              </a:lnSpc>
              <a:spcBef>
                <a:spcPts val="750"/>
              </a:spcBef>
              <a:spcAft>
                <a:spcPts val="0"/>
              </a:spcAft>
              <a:buClr>
                <a:schemeClr val="dk1"/>
              </a:buClr>
              <a:buSzPts val="2100"/>
              <a:buNone/>
            </a:pPr>
            <a:r>
              <a:t/>
            </a:r>
            <a:endParaRPr/>
          </a:p>
          <a:p>
            <a:pPr indent="-38100" lvl="0" marL="171450" rtl="0" algn="l">
              <a:lnSpc>
                <a:spcPct val="90000"/>
              </a:lnSpc>
              <a:spcBef>
                <a:spcPts val="750"/>
              </a:spcBef>
              <a:spcAft>
                <a:spcPts val="0"/>
              </a:spcAft>
              <a:buClr>
                <a:schemeClr val="dk1"/>
              </a:buClr>
              <a:buSzPts val="2100"/>
              <a:buNone/>
            </a:pPr>
            <a:r>
              <a:t/>
            </a:r>
            <a:endParaRPr/>
          </a:p>
        </p:txBody>
      </p:sp>
      <p:sp>
        <p:nvSpPr>
          <p:cNvPr id="1210" name="Google Shape;1210;p5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descr="Bucket sort 2" id="1211" name="Google Shape;1211;p58"/>
          <p:cNvPicPr preferRelativeResize="0"/>
          <p:nvPr/>
        </p:nvPicPr>
        <p:blipFill rotWithShape="1">
          <a:blip r:embed="rId3">
            <a:alphaModFix/>
          </a:blip>
          <a:srcRect b="0" l="0" r="0" t="0"/>
          <a:stretch/>
        </p:blipFill>
        <p:spPr>
          <a:xfrm>
            <a:off x="504825" y="3505200"/>
            <a:ext cx="8134350" cy="1343026"/>
          </a:xfrm>
          <a:prstGeom prst="rect">
            <a:avLst/>
          </a:prstGeom>
          <a:noFill/>
          <a:ln>
            <a:noFill/>
          </a:ln>
        </p:spPr>
      </p:pic>
      <p:pic>
        <p:nvPicPr>
          <p:cNvPr descr="Bucket sort 1" id="1212" name="Google Shape;1212;p58"/>
          <p:cNvPicPr preferRelativeResize="0"/>
          <p:nvPr/>
        </p:nvPicPr>
        <p:blipFill rotWithShape="1">
          <a:blip r:embed="rId4">
            <a:alphaModFix/>
          </a:blip>
          <a:srcRect b="0" l="0" r="0" t="0"/>
          <a:stretch/>
        </p:blipFill>
        <p:spPr>
          <a:xfrm>
            <a:off x="269875" y="1700213"/>
            <a:ext cx="8382000" cy="95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11"/>
                                        </p:tgtEl>
                                        <p:attrNameLst>
                                          <p:attrName>style.visibility</p:attrName>
                                        </p:attrNameLst>
                                      </p:cBhvr>
                                      <p:to>
                                        <p:strVal val="visible"/>
                                      </p:to>
                                    </p:set>
                                    <p:anim calcmode="lin" valueType="num">
                                      <p:cBhvr additive="base">
                                        <p:cTn dur="500"/>
                                        <p:tgtEl>
                                          <p:spTgt spid="12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5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Times New Roman"/>
              <a:buNone/>
            </a:pPr>
            <a:r>
              <a:rPr lang="en-CA">
                <a:latin typeface="Times New Roman"/>
                <a:ea typeface="Times New Roman"/>
                <a:cs typeface="Times New Roman"/>
                <a:sym typeface="Times New Roman"/>
              </a:rPr>
              <a:t>Task to submit before coming class</a:t>
            </a:r>
            <a:endParaRPr/>
          </a:p>
        </p:txBody>
      </p:sp>
      <p:sp>
        <p:nvSpPr>
          <p:cNvPr id="1218" name="Google Shape;1218;p5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CA"/>
              <a:t>Application areas of both buckets and radix sort </a:t>
            </a:r>
            <a:endParaRPr/>
          </a:p>
          <a:p>
            <a:pPr indent="-171450" lvl="0" marL="171450" rtl="0" algn="l">
              <a:lnSpc>
                <a:spcPct val="90000"/>
              </a:lnSpc>
              <a:spcBef>
                <a:spcPts val="750"/>
              </a:spcBef>
              <a:spcAft>
                <a:spcPts val="0"/>
              </a:spcAft>
              <a:buClr>
                <a:schemeClr val="dk1"/>
              </a:buClr>
              <a:buSzPts val="2100"/>
              <a:buChar char="•"/>
            </a:pPr>
            <a:r>
              <a:rPr lang="en-CA"/>
              <a:t>Pros and cons of bucket and radix sort algorithm</a:t>
            </a:r>
            <a:endParaRPr/>
          </a:p>
        </p:txBody>
      </p:sp>
      <p:sp>
        <p:nvSpPr>
          <p:cNvPr id="1219" name="Google Shape;1219;p5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6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Times New Roman"/>
              <a:buNone/>
            </a:pPr>
            <a:r>
              <a:rPr b="1" lang="en-CA">
                <a:latin typeface="Times New Roman"/>
                <a:ea typeface="Times New Roman"/>
                <a:cs typeface="Times New Roman"/>
                <a:sym typeface="Times New Roman"/>
              </a:rPr>
              <a:t>Summary</a:t>
            </a:r>
            <a:endParaRPr/>
          </a:p>
        </p:txBody>
      </p:sp>
      <p:sp>
        <p:nvSpPr>
          <p:cNvPr id="1226" name="Google Shape;1226;p60"/>
          <p:cNvSpPr txBox="1"/>
          <p:nvPr>
            <p:ph idx="1" type="body"/>
          </p:nvPr>
        </p:nvSpPr>
        <p:spPr>
          <a:xfrm>
            <a:off x="381000" y="1371600"/>
            <a:ext cx="7886700" cy="4351338"/>
          </a:xfrm>
          <a:prstGeom prst="rect">
            <a:avLst/>
          </a:prstGeom>
          <a:noFill/>
          <a:ln>
            <a:noFill/>
          </a:ln>
        </p:spPr>
        <p:txBody>
          <a:bodyPr anchorCtr="0" anchor="t" bIns="45700" lIns="91425" spcFirstLastPara="1" rIns="91425" wrap="square" tIns="45700">
            <a:normAutofit lnSpcReduction="10000"/>
          </a:bodyPr>
          <a:lstStyle/>
          <a:p>
            <a:pPr indent="-44450" lvl="0" marL="171450" rtl="0" algn="just">
              <a:lnSpc>
                <a:spcPct val="90000"/>
              </a:lnSpc>
              <a:spcBef>
                <a:spcPts val="0"/>
              </a:spcBef>
              <a:spcAft>
                <a:spcPts val="0"/>
              </a:spcAft>
              <a:buClr>
                <a:schemeClr val="dk1"/>
              </a:buClr>
              <a:buSzPts val="2000"/>
              <a:buNone/>
            </a:pPr>
            <a:r>
              <a:t/>
            </a:r>
            <a:endParaRPr sz="2000"/>
          </a:p>
          <a:p>
            <a:pPr indent="-171450" lvl="0" marL="171450" rtl="0" algn="just">
              <a:lnSpc>
                <a:spcPct val="90000"/>
              </a:lnSpc>
              <a:spcBef>
                <a:spcPts val="750"/>
              </a:spcBef>
              <a:spcAft>
                <a:spcPts val="0"/>
              </a:spcAft>
              <a:buClr>
                <a:schemeClr val="dk1"/>
              </a:buClr>
              <a:buSzPts val="2000"/>
              <a:buChar char="•"/>
            </a:pPr>
            <a:r>
              <a:rPr lang="en-CA" sz="2000"/>
              <a:t>Bucket sort performs at its worst, </a:t>
            </a:r>
            <a:r>
              <a:rPr i="1" lang="en-CA" sz="2000"/>
              <a:t>O</a:t>
            </a:r>
            <a:r>
              <a:rPr lang="en-CA" sz="2000"/>
              <a:t>(</a:t>
            </a:r>
            <a:r>
              <a:rPr i="1" lang="en-CA" sz="2000"/>
              <a:t>n</a:t>
            </a:r>
            <a:r>
              <a:rPr baseline="30000" lang="en-CA" sz="2000"/>
              <a:t>​2</a:t>
            </a:r>
            <a:r>
              <a:rPr lang="en-CA" sz="2000"/>
              <a:t>​​), when all elements at allocated to the same bucket. </a:t>
            </a:r>
            <a:endParaRPr/>
          </a:p>
          <a:p>
            <a:pPr indent="-171450" lvl="0" marL="171450" rtl="0" algn="just">
              <a:lnSpc>
                <a:spcPct val="90000"/>
              </a:lnSpc>
              <a:spcBef>
                <a:spcPts val="750"/>
              </a:spcBef>
              <a:spcAft>
                <a:spcPts val="0"/>
              </a:spcAft>
              <a:buClr>
                <a:schemeClr val="dk1"/>
              </a:buClr>
              <a:buSzPts val="2000"/>
              <a:buChar char="•"/>
            </a:pPr>
            <a:r>
              <a:rPr b="1" lang="en-CA" sz="2000"/>
              <a:t>What if we want to preserve the linear time for the best, and nlgn for the worst?</a:t>
            </a:r>
            <a:r>
              <a:rPr lang="en-CA" sz="2000"/>
              <a:t> </a:t>
            </a:r>
            <a:r>
              <a:rPr b="1" lang="en-CA" sz="2000"/>
              <a:t>What changes we need to done?</a:t>
            </a:r>
            <a:r>
              <a:rPr lang="en-CA" sz="2000"/>
              <a:t> This depends on the individual implementation though and can be mitigated. For example, a bucket sort algorithm could be made to work with large bucket sizes by using </a:t>
            </a:r>
            <a:r>
              <a:rPr lang="en-CA" sz="2000" u="sng">
                <a:solidFill>
                  <a:schemeClr val="hlink"/>
                </a:solidFill>
                <a:hlinkClick r:id="rId3"/>
              </a:rPr>
              <a:t>insertion sort</a:t>
            </a:r>
            <a:r>
              <a:rPr lang="en-CA" sz="2000"/>
              <a:t> on small buckets, and </a:t>
            </a:r>
            <a:r>
              <a:rPr lang="en-CA" sz="2000" u="sng">
                <a:solidFill>
                  <a:schemeClr val="hlink"/>
                </a:solidFill>
                <a:hlinkClick r:id="rId4"/>
              </a:rPr>
              <a:t>merge sort</a:t>
            </a:r>
            <a:r>
              <a:rPr lang="en-CA" sz="2000"/>
              <a:t> or </a:t>
            </a:r>
            <a:r>
              <a:rPr lang="en-CA" sz="2000" u="sng">
                <a:solidFill>
                  <a:schemeClr val="hlink"/>
                </a:solidFill>
                <a:hlinkClick r:id="rId5"/>
              </a:rPr>
              <a:t>quicksort</a:t>
            </a:r>
            <a:r>
              <a:rPr lang="en-CA" sz="2000"/>
              <a:t> on larger buckets. </a:t>
            </a:r>
            <a:endParaRPr/>
          </a:p>
          <a:p>
            <a:pPr indent="-171450" lvl="0" marL="171450" rtl="0" algn="just">
              <a:lnSpc>
                <a:spcPct val="90000"/>
              </a:lnSpc>
              <a:spcBef>
                <a:spcPts val="750"/>
              </a:spcBef>
              <a:spcAft>
                <a:spcPts val="0"/>
              </a:spcAft>
              <a:buClr>
                <a:schemeClr val="dk1"/>
              </a:buClr>
              <a:buSzPts val="2000"/>
              <a:buChar char="•"/>
            </a:pPr>
            <a:r>
              <a:rPr lang="en-CA" sz="2000"/>
              <a:t>Radix sorting is fantastic at sorting huge volumes of data. When the number of records, N, gets big enough, and there are plenty of values to sort, it's great. </a:t>
            </a:r>
            <a:endParaRPr/>
          </a:p>
          <a:p>
            <a:pPr indent="-171450" lvl="0" marL="171450" rtl="0" algn="just">
              <a:lnSpc>
                <a:spcPct val="90000"/>
              </a:lnSpc>
              <a:spcBef>
                <a:spcPts val="750"/>
              </a:spcBef>
              <a:spcAft>
                <a:spcPts val="0"/>
              </a:spcAft>
              <a:buClr>
                <a:schemeClr val="dk1"/>
              </a:buClr>
              <a:buSzPts val="2000"/>
              <a:buChar char="•"/>
            </a:pPr>
            <a:r>
              <a:rPr lang="en-CA" sz="2000"/>
              <a:t>Radix sort is suitable when number of digits in keys are same</a:t>
            </a:r>
            <a:endParaRPr/>
          </a:p>
          <a:p>
            <a:pPr indent="-171450" lvl="0" marL="171450" rtl="0" algn="just">
              <a:lnSpc>
                <a:spcPct val="90000"/>
              </a:lnSpc>
              <a:spcBef>
                <a:spcPts val="750"/>
              </a:spcBef>
              <a:spcAft>
                <a:spcPts val="0"/>
              </a:spcAft>
              <a:buClr>
                <a:schemeClr val="dk1"/>
              </a:buClr>
              <a:buSzPts val="2000"/>
              <a:buChar char="•"/>
            </a:pPr>
            <a:r>
              <a:rPr lang="en-CA" sz="2000"/>
              <a:t>Radix sort is not suitable when many keys are duplicate.</a:t>
            </a:r>
            <a:endParaRPr/>
          </a:p>
          <a:p>
            <a:pPr indent="-44450" lvl="0" marL="171450" rtl="0" algn="l">
              <a:lnSpc>
                <a:spcPct val="90000"/>
              </a:lnSpc>
              <a:spcBef>
                <a:spcPts val="750"/>
              </a:spcBef>
              <a:spcAft>
                <a:spcPts val="0"/>
              </a:spcAft>
              <a:buClr>
                <a:schemeClr val="dk1"/>
              </a:buClr>
              <a:buSzPts val="2000"/>
              <a:buNone/>
            </a:pPr>
            <a:r>
              <a:t/>
            </a:r>
            <a:endParaRPr sz="2000"/>
          </a:p>
          <a:p>
            <a:pPr indent="-44450" lvl="0" marL="171450" rtl="0" algn="l">
              <a:lnSpc>
                <a:spcPct val="90000"/>
              </a:lnSpc>
              <a:spcBef>
                <a:spcPts val="750"/>
              </a:spcBef>
              <a:spcAft>
                <a:spcPts val="0"/>
              </a:spcAft>
              <a:buClr>
                <a:schemeClr val="dk1"/>
              </a:buClr>
              <a:buSzPts val="2000"/>
              <a:buNone/>
            </a:pPr>
            <a:r>
              <a:t/>
            </a:r>
            <a:endParaRPr sz="2000"/>
          </a:p>
        </p:txBody>
      </p:sp>
      <p:sp>
        <p:nvSpPr>
          <p:cNvPr id="1227" name="Google Shape;1227;p6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6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1233" name="Google Shape;1233;p61"/>
          <p:cNvSpPr/>
          <p:nvPr/>
        </p:nvSpPr>
        <p:spPr>
          <a:xfrm>
            <a:off x="2286000" y="2209800"/>
            <a:ext cx="3876382" cy="1107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CA" sz="6600">
                <a:solidFill>
                  <a:srgbClr val="000000"/>
                </a:solidFill>
                <a:latin typeface="Times"/>
                <a:ea typeface="Times"/>
                <a:cs typeface="Times"/>
                <a:sym typeface="Times"/>
              </a:rPr>
              <a:t>Heap Sort</a:t>
            </a:r>
            <a:endParaRPr sz="6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Times"/>
              <a:buNone/>
            </a:pPr>
            <a:r>
              <a:rPr b="1" lang="en-CA">
                <a:solidFill>
                  <a:srgbClr val="000000"/>
                </a:solidFill>
                <a:latin typeface="Times"/>
                <a:ea typeface="Times"/>
                <a:cs typeface="Times"/>
                <a:sym typeface="Times"/>
              </a:rPr>
              <a:t>Radix Sort</a:t>
            </a:r>
            <a:endParaRPr/>
          </a:p>
        </p:txBody>
      </p:sp>
      <p:sp>
        <p:nvSpPr>
          <p:cNvPr id="114" name="Google Shape;114;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171450" rtl="0" algn="l">
              <a:lnSpc>
                <a:spcPct val="90000"/>
              </a:lnSpc>
              <a:spcBef>
                <a:spcPts val="0"/>
              </a:spcBef>
              <a:spcAft>
                <a:spcPts val="0"/>
              </a:spcAft>
              <a:buClr>
                <a:schemeClr val="dk1"/>
              </a:buClr>
              <a:buSzPts val="2800"/>
              <a:buNone/>
            </a:pPr>
            <a:r>
              <a:t/>
            </a:r>
            <a:endParaRPr sz="2800">
              <a:solidFill>
                <a:srgbClr val="000000"/>
              </a:solidFill>
              <a:latin typeface="Times New Roman"/>
              <a:ea typeface="Times New Roman"/>
              <a:cs typeface="Times New Roman"/>
              <a:sym typeface="Times New Roman"/>
            </a:endParaRPr>
          </a:p>
          <a:p>
            <a:pPr indent="-177800" lvl="0" marL="171450" rtl="0" algn="l">
              <a:lnSpc>
                <a:spcPct val="90000"/>
              </a:lnSpc>
              <a:spcBef>
                <a:spcPts val="750"/>
              </a:spcBef>
              <a:spcAft>
                <a:spcPts val="0"/>
              </a:spcAft>
              <a:buClr>
                <a:srgbClr val="000000"/>
              </a:buClr>
              <a:buSzPts val="2800"/>
              <a:buChar char="•"/>
            </a:pPr>
            <a:r>
              <a:rPr lang="en-CA" sz="2800">
                <a:solidFill>
                  <a:srgbClr val="000000"/>
                </a:solidFill>
                <a:latin typeface="Times New Roman"/>
                <a:ea typeface="Times New Roman"/>
                <a:cs typeface="Times New Roman"/>
                <a:sym typeface="Times New Roman"/>
              </a:rPr>
              <a:t>For a 5- digit numbers, radix sort places numbers in the bucket in 5 passes and combines the buckets five times.</a:t>
            </a:r>
            <a:endParaRPr/>
          </a:p>
          <a:p>
            <a:pPr indent="0" lvl="0" marL="171450" rtl="0" algn="l">
              <a:lnSpc>
                <a:spcPct val="90000"/>
              </a:lnSpc>
              <a:spcBef>
                <a:spcPts val="750"/>
              </a:spcBef>
              <a:spcAft>
                <a:spcPts val="0"/>
              </a:spcAft>
              <a:buClr>
                <a:schemeClr val="dk1"/>
              </a:buClr>
              <a:buSzPts val="2800"/>
              <a:buNone/>
            </a:pPr>
            <a:r>
              <a:t/>
            </a:r>
            <a:endParaRPr sz="2800">
              <a:solidFill>
                <a:srgbClr val="000000"/>
              </a:solidFill>
              <a:latin typeface="Times New Roman"/>
              <a:ea typeface="Times New Roman"/>
              <a:cs typeface="Times New Roman"/>
              <a:sym typeface="Times New Roman"/>
            </a:endParaRPr>
          </a:p>
          <a:p>
            <a:pPr indent="-177800" lvl="0" marL="171450" rtl="0" algn="l">
              <a:lnSpc>
                <a:spcPct val="90000"/>
              </a:lnSpc>
              <a:spcBef>
                <a:spcPts val="750"/>
              </a:spcBef>
              <a:spcAft>
                <a:spcPts val="0"/>
              </a:spcAft>
              <a:buClr>
                <a:srgbClr val="000000"/>
              </a:buClr>
              <a:buSzPts val="2800"/>
              <a:buChar char="•"/>
            </a:pPr>
            <a:r>
              <a:rPr lang="en-CA" sz="2800">
                <a:solidFill>
                  <a:srgbClr val="000000"/>
                </a:solidFill>
                <a:latin typeface="Times New Roman"/>
                <a:ea typeface="Times New Roman"/>
                <a:cs typeface="Times New Roman"/>
                <a:sym typeface="Times New Roman"/>
              </a:rPr>
              <a:t>Radix sort is sometimes used to sort records of information that are keyed by multiple fields (i.e. to sort dates by year, month and day).</a:t>
            </a:r>
            <a:endParaRPr/>
          </a:p>
        </p:txBody>
      </p:sp>
      <p:sp>
        <p:nvSpPr>
          <p:cNvPr id="115" name="Google Shape;115;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b="1" lang="en-CA"/>
              <a:t>Binary Tree</a:t>
            </a:r>
            <a:endParaRPr/>
          </a:p>
        </p:txBody>
      </p:sp>
      <p:sp>
        <p:nvSpPr>
          <p:cNvPr id="1239" name="Google Shape;1239;p62"/>
          <p:cNvSpPr txBox="1"/>
          <p:nvPr>
            <p:ph idx="1" type="body"/>
          </p:nvPr>
        </p:nvSpPr>
        <p:spPr>
          <a:xfrm>
            <a:off x="1022537" y="1448360"/>
            <a:ext cx="7542960" cy="4572000"/>
          </a:xfrm>
          <a:prstGeom prst="rect">
            <a:avLst/>
          </a:prstGeom>
          <a:noFill/>
          <a:ln>
            <a:noFill/>
          </a:ln>
        </p:spPr>
        <p:txBody>
          <a:bodyPr anchorCtr="0" anchor="t" bIns="45700" lIns="91425" spcFirstLastPara="1" rIns="91425" wrap="square" tIns="45700">
            <a:normAutofit/>
          </a:bodyPr>
          <a:lstStyle/>
          <a:p>
            <a:pPr indent="-38100" lvl="0" marL="171450" rtl="0" algn="just">
              <a:lnSpc>
                <a:spcPct val="90000"/>
              </a:lnSpc>
              <a:spcBef>
                <a:spcPts val="0"/>
              </a:spcBef>
              <a:spcAft>
                <a:spcPts val="0"/>
              </a:spcAft>
              <a:buClr>
                <a:schemeClr val="dk1"/>
              </a:buClr>
              <a:buSzPts val="2100"/>
              <a:buNone/>
            </a:pPr>
            <a:r>
              <a:t/>
            </a:r>
            <a:endParaRPr b="1" i="1"/>
          </a:p>
          <a:p>
            <a:pPr indent="-171450" lvl="0" marL="171450" rtl="0" algn="just">
              <a:lnSpc>
                <a:spcPct val="90000"/>
              </a:lnSpc>
              <a:spcBef>
                <a:spcPts val="750"/>
              </a:spcBef>
              <a:spcAft>
                <a:spcPts val="0"/>
              </a:spcAft>
              <a:buClr>
                <a:schemeClr val="dk1"/>
              </a:buClr>
              <a:buSzPts val="2100"/>
              <a:buChar char="•"/>
            </a:pPr>
            <a:r>
              <a:rPr b="1" i="1" lang="en-CA"/>
              <a:t>Binary tree : </a:t>
            </a:r>
            <a:r>
              <a:rPr lang="en-CA"/>
              <a:t>A tree in which every node other than the leaves has two children.</a:t>
            </a:r>
            <a:endParaRPr/>
          </a:p>
          <a:p>
            <a:pPr indent="-38100" lvl="0" marL="171450" rtl="0" algn="just">
              <a:lnSpc>
                <a:spcPct val="90000"/>
              </a:lnSpc>
              <a:spcBef>
                <a:spcPts val="750"/>
              </a:spcBef>
              <a:spcAft>
                <a:spcPts val="0"/>
              </a:spcAft>
              <a:buClr>
                <a:schemeClr val="dk1"/>
              </a:buClr>
              <a:buSzPts val="2100"/>
              <a:buNone/>
            </a:pPr>
            <a:r>
              <a:t/>
            </a:r>
            <a:endParaRPr/>
          </a:p>
          <a:p>
            <a:pPr indent="-171450" lvl="0" marL="171450" rtl="0" algn="just">
              <a:lnSpc>
                <a:spcPct val="90000"/>
              </a:lnSpc>
              <a:spcBef>
                <a:spcPts val="750"/>
              </a:spcBef>
              <a:spcAft>
                <a:spcPts val="0"/>
              </a:spcAft>
              <a:buClr>
                <a:schemeClr val="dk1"/>
              </a:buClr>
              <a:buSzPts val="2100"/>
              <a:buChar char="•"/>
            </a:pPr>
            <a:r>
              <a:rPr b="1" i="1" lang="en-CA"/>
              <a:t>Complete Binary tree: </a:t>
            </a:r>
            <a:r>
              <a:rPr lang="en-CA"/>
              <a:t>A complete binary tree is a binary tree in which every level, except possibly the last, is completely filled.</a:t>
            </a:r>
            <a:endParaRPr/>
          </a:p>
        </p:txBody>
      </p:sp>
      <p:sp>
        <p:nvSpPr>
          <p:cNvPr id="1240" name="Google Shape;1240;p6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5" name="Shape 1245"/>
        <p:cNvGrpSpPr/>
        <p:nvPr/>
      </p:nvGrpSpPr>
      <p:grpSpPr>
        <a:xfrm>
          <a:off x="0" y="0"/>
          <a:ext cx="0" cy="0"/>
          <a:chOff x="0" y="0"/>
          <a:chExt cx="0" cy="0"/>
        </a:xfrm>
      </p:grpSpPr>
      <p:sp>
        <p:nvSpPr>
          <p:cNvPr id="1246" name="Google Shape;1246;p6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1247" name="Google Shape;1247;p63"/>
          <p:cNvSpPr txBox="1"/>
          <p:nvPr>
            <p:ph idx="1" type="body"/>
          </p:nvPr>
        </p:nvSpPr>
        <p:spPr>
          <a:xfrm>
            <a:off x="1022537" y="1448361"/>
            <a:ext cx="7542960" cy="4723839"/>
          </a:xfrm>
          <a:prstGeom prst="rect">
            <a:avLst/>
          </a:prstGeom>
          <a:noFill/>
          <a:ln>
            <a:noFill/>
          </a:ln>
        </p:spPr>
        <p:txBody>
          <a:bodyPr anchorCtr="0" anchor="t" bIns="45700" lIns="91425" spcFirstLastPara="1" rIns="91425" wrap="square" tIns="45700">
            <a:normAutofit/>
          </a:bodyPr>
          <a:lstStyle/>
          <a:p>
            <a:pPr indent="-57150" lvl="0" marL="171450" rtl="0" algn="just">
              <a:lnSpc>
                <a:spcPct val="90000"/>
              </a:lnSpc>
              <a:spcBef>
                <a:spcPts val="0"/>
              </a:spcBef>
              <a:spcAft>
                <a:spcPts val="0"/>
              </a:spcAft>
              <a:buClr>
                <a:schemeClr val="dk1"/>
              </a:buClr>
              <a:buSzPts val="1800"/>
              <a:buNone/>
            </a:pPr>
            <a:r>
              <a:t/>
            </a:r>
            <a:endParaRPr b="1" i="1" sz="1800"/>
          </a:p>
          <a:p>
            <a:pPr indent="-171450" lvl="0" marL="171450" rtl="0" algn="just">
              <a:lnSpc>
                <a:spcPct val="90000"/>
              </a:lnSpc>
              <a:spcBef>
                <a:spcPts val="750"/>
              </a:spcBef>
              <a:spcAft>
                <a:spcPts val="0"/>
              </a:spcAft>
              <a:buClr>
                <a:schemeClr val="dk1"/>
              </a:buClr>
              <a:buSzPts val="1800"/>
              <a:buChar char="•"/>
            </a:pPr>
            <a:r>
              <a:rPr b="1" i="1" lang="en-CA" sz="1800"/>
              <a:t>Height of node:</a:t>
            </a:r>
            <a:r>
              <a:rPr lang="en-CA" sz="1800"/>
              <a:t> The </a:t>
            </a:r>
            <a:r>
              <a:rPr b="1" lang="en-CA" sz="1800"/>
              <a:t>height</a:t>
            </a:r>
            <a:r>
              <a:rPr lang="en-CA" sz="1800"/>
              <a:t> of a </a:t>
            </a:r>
            <a:r>
              <a:rPr b="1" lang="en-CA" sz="1800"/>
              <a:t>node</a:t>
            </a:r>
            <a:r>
              <a:rPr lang="en-CA" sz="1800"/>
              <a:t> is the number of edges on the longest path from the </a:t>
            </a:r>
            <a:r>
              <a:rPr b="1" lang="en-CA" sz="1800"/>
              <a:t>node </a:t>
            </a:r>
            <a:r>
              <a:rPr lang="en-CA" sz="1800"/>
              <a:t>to a leaf.</a:t>
            </a:r>
            <a:endParaRPr/>
          </a:p>
          <a:p>
            <a:pPr indent="-171450" lvl="0" marL="171450" rtl="0" algn="just">
              <a:lnSpc>
                <a:spcPct val="90000"/>
              </a:lnSpc>
              <a:spcBef>
                <a:spcPts val="750"/>
              </a:spcBef>
              <a:spcAft>
                <a:spcPts val="0"/>
              </a:spcAft>
              <a:buClr>
                <a:schemeClr val="dk1"/>
              </a:buClr>
              <a:buSzPts val="1800"/>
              <a:buFont typeface="Noto Sans Symbols"/>
              <a:buNone/>
            </a:pPr>
            <a:r>
              <a:t/>
            </a:r>
            <a:endParaRPr b="1" i="1" sz="1800"/>
          </a:p>
          <a:p>
            <a:pPr indent="-171450" lvl="0" marL="171450" rtl="0" algn="just">
              <a:lnSpc>
                <a:spcPct val="90000"/>
              </a:lnSpc>
              <a:spcBef>
                <a:spcPts val="750"/>
              </a:spcBef>
              <a:spcAft>
                <a:spcPts val="0"/>
              </a:spcAft>
              <a:buClr>
                <a:schemeClr val="dk1"/>
              </a:buClr>
              <a:buSzPts val="1800"/>
              <a:buChar char="•"/>
            </a:pPr>
            <a:r>
              <a:rPr b="1" i="1" lang="en-CA" sz="1800"/>
              <a:t>Height of tree: </a:t>
            </a:r>
            <a:r>
              <a:rPr lang="en-CA" sz="1800"/>
              <a:t>It is equal to the height of root node</a:t>
            </a:r>
            <a:endParaRPr/>
          </a:p>
          <a:p>
            <a:pPr indent="-171450" lvl="0" marL="171450" rtl="0" algn="just">
              <a:lnSpc>
                <a:spcPct val="90000"/>
              </a:lnSpc>
              <a:spcBef>
                <a:spcPts val="750"/>
              </a:spcBef>
              <a:spcAft>
                <a:spcPts val="0"/>
              </a:spcAft>
              <a:buClr>
                <a:schemeClr val="dk1"/>
              </a:buClr>
              <a:buSzPts val="1800"/>
              <a:buFont typeface="Noto Sans Symbols"/>
              <a:buNone/>
            </a:pPr>
            <a:r>
              <a:t/>
            </a:r>
            <a:endParaRPr sz="1800"/>
          </a:p>
          <a:p>
            <a:pPr indent="-171450" lvl="0" marL="171450" rtl="0" algn="just">
              <a:lnSpc>
                <a:spcPct val="90000"/>
              </a:lnSpc>
              <a:spcBef>
                <a:spcPts val="750"/>
              </a:spcBef>
              <a:spcAft>
                <a:spcPts val="0"/>
              </a:spcAft>
              <a:buClr>
                <a:schemeClr val="dk1"/>
              </a:buClr>
              <a:buSzPts val="1800"/>
              <a:buChar char="•"/>
            </a:pPr>
            <a:r>
              <a:rPr b="1" i="1" lang="en-CA" sz="1800"/>
              <a:t>Depth of node:</a:t>
            </a:r>
            <a:r>
              <a:rPr lang="en-CA" sz="1800"/>
              <a:t> The depth of a </a:t>
            </a:r>
            <a:r>
              <a:rPr b="1" lang="en-CA" sz="1800"/>
              <a:t>node</a:t>
            </a:r>
            <a:r>
              <a:rPr lang="en-CA" sz="1800"/>
              <a:t> is the number of edges in the path from root to that node</a:t>
            </a:r>
            <a:endParaRPr/>
          </a:p>
          <a:p>
            <a:pPr indent="-57150" lvl="0" marL="171450" rtl="0" algn="just">
              <a:lnSpc>
                <a:spcPct val="90000"/>
              </a:lnSpc>
              <a:spcBef>
                <a:spcPts val="750"/>
              </a:spcBef>
              <a:spcAft>
                <a:spcPts val="0"/>
              </a:spcAft>
              <a:buClr>
                <a:schemeClr val="dk1"/>
              </a:buClr>
              <a:buSzPts val="1800"/>
              <a:buNone/>
            </a:pPr>
            <a:r>
              <a:t/>
            </a:r>
            <a:endParaRPr sz="1800"/>
          </a:p>
          <a:p>
            <a:pPr indent="-171450" lvl="0" marL="171450" rtl="0" algn="just">
              <a:lnSpc>
                <a:spcPct val="90000"/>
              </a:lnSpc>
              <a:spcBef>
                <a:spcPts val="750"/>
              </a:spcBef>
              <a:spcAft>
                <a:spcPts val="0"/>
              </a:spcAft>
              <a:buClr>
                <a:schemeClr val="dk1"/>
              </a:buClr>
              <a:buSzPts val="1800"/>
              <a:buChar char="•"/>
            </a:pPr>
            <a:r>
              <a:rPr lang="en-CA" sz="1800"/>
              <a:t>The height of a </a:t>
            </a:r>
            <a:r>
              <a:rPr i="1" lang="en-CA" sz="1800"/>
              <a:t>tree</a:t>
            </a:r>
            <a:r>
              <a:rPr lang="en-CA" sz="1800"/>
              <a:t> is equal to the max depth of a </a:t>
            </a:r>
            <a:r>
              <a:rPr i="1" lang="en-CA" sz="1800"/>
              <a:t>tree</a:t>
            </a:r>
            <a:r>
              <a:rPr lang="en-CA" sz="1800"/>
              <a:t>.</a:t>
            </a:r>
            <a:endParaRPr/>
          </a:p>
          <a:p>
            <a:pPr indent="-57150" lvl="0" marL="171450" rtl="0" algn="just">
              <a:lnSpc>
                <a:spcPct val="90000"/>
              </a:lnSpc>
              <a:spcBef>
                <a:spcPts val="750"/>
              </a:spcBef>
              <a:spcAft>
                <a:spcPts val="0"/>
              </a:spcAft>
              <a:buClr>
                <a:schemeClr val="dk1"/>
              </a:buClr>
              <a:buSzPts val="1800"/>
              <a:buNone/>
            </a:pPr>
            <a:r>
              <a:t/>
            </a:r>
            <a:endParaRPr sz="1800"/>
          </a:p>
          <a:p>
            <a:pPr indent="-57150" lvl="0" marL="171450" rtl="0" algn="just">
              <a:lnSpc>
                <a:spcPct val="90000"/>
              </a:lnSpc>
              <a:spcBef>
                <a:spcPts val="750"/>
              </a:spcBef>
              <a:spcAft>
                <a:spcPts val="0"/>
              </a:spcAft>
              <a:buClr>
                <a:schemeClr val="dk1"/>
              </a:buClr>
              <a:buSzPts val="1800"/>
              <a:buNone/>
            </a:pPr>
            <a:r>
              <a:t/>
            </a:r>
            <a:endParaRPr sz="1800"/>
          </a:p>
          <a:p>
            <a:pPr indent="-57150" lvl="0" marL="171450" rtl="0" algn="just">
              <a:lnSpc>
                <a:spcPct val="90000"/>
              </a:lnSpc>
              <a:spcBef>
                <a:spcPts val="750"/>
              </a:spcBef>
              <a:spcAft>
                <a:spcPts val="0"/>
              </a:spcAft>
              <a:buClr>
                <a:schemeClr val="dk1"/>
              </a:buClr>
              <a:buSzPts val="1800"/>
              <a:buNone/>
            </a:pPr>
            <a:r>
              <a:t/>
            </a:r>
            <a:endParaRPr b="1" i="1" sz="1800">
              <a:solidFill>
                <a:srgbClr val="F7CAAC"/>
              </a:solidFill>
            </a:endParaRPr>
          </a:p>
          <a:p>
            <a:pPr indent="-57150" lvl="0" marL="171450" rtl="0" algn="l">
              <a:lnSpc>
                <a:spcPct val="90000"/>
              </a:lnSpc>
              <a:spcBef>
                <a:spcPts val="750"/>
              </a:spcBef>
              <a:spcAft>
                <a:spcPts val="0"/>
              </a:spcAft>
              <a:buClr>
                <a:schemeClr val="dk1"/>
              </a:buClr>
              <a:buSzPts val="1800"/>
              <a:buNone/>
            </a:pPr>
            <a:r>
              <a:t/>
            </a:r>
            <a:endParaRPr sz="1800"/>
          </a:p>
        </p:txBody>
      </p:sp>
      <p:sp>
        <p:nvSpPr>
          <p:cNvPr id="1248" name="Google Shape;1248;p6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6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Binary Heap </a:t>
            </a:r>
            <a:endParaRPr/>
          </a:p>
        </p:txBody>
      </p:sp>
      <p:sp>
        <p:nvSpPr>
          <p:cNvPr id="1255" name="Google Shape;1255;p64"/>
          <p:cNvSpPr txBox="1"/>
          <p:nvPr>
            <p:ph idx="1" type="body"/>
          </p:nvPr>
        </p:nvSpPr>
        <p:spPr>
          <a:xfrm>
            <a:off x="914400" y="1447800"/>
            <a:ext cx="7542960" cy="4572000"/>
          </a:xfrm>
          <a:prstGeom prst="rect">
            <a:avLst/>
          </a:prstGeom>
          <a:noFill/>
          <a:ln>
            <a:noFill/>
          </a:ln>
        </p:spPr>
        <p:txBody>
          <a:bodyPr anchorCtr="0" anchor="t" bIns="45700" lIns="91425" spcFirstLastPara="1" rIns="91425" wrap="square" tIns="45700">
            <a:normAutofit/>
          </a:bodyPr>
          <a:lstStyle/>
          <a:p>
            <a:pPr indent="-19050" lvl="0" marL="171450" rtl="0" algn="just">
              <a:lnSpc>
                <a:spcPct val="90000"/>
              </a:lnSpc>
              <a:spcBef>
                <a:spcPts val="0"/>
              </a:spcBef>
              <a:spcAft>
                <a:spcPts val="0"/>
              </a:spcAft>
              <a:buClr>
                <a:schemeClr val="dk1"/>
              </a:buClr>
              <a:buSzPts val="2400"/>
              <a:buNone/>
            </a:pPr>
            <a:r>
              <a:t/>
            </a:r>
            <a:endParaRPr sz="2400"/>
          </a:p>
          <a:p>
            <a:pPr indent="-171450" lvl="0" marL="171450" rtl="0" algn="just">
              <a:lnSpc>
                <a:spcPct val="90000"/>
              </a:lnSpc>
              <a:spcBef>
                <a:spcPts val="750"/>
              </a:spcBef>
              <a:spcAft>
                <a:spcPts val="0"/>
              </a:spcAft>
              <a:buClr>
                <a:schemeClr val="dk1"/>
              </a:buClr>
              <a:buSzPts val="2400"/>
              <a:buChar char="•"/>
            </a:pPr>
            <a:r>
              <a:rPr lang="en-CA" sz="2400"/>
              <a:t>A heap is a complete binary tree which satisfy heap ordering property (max heap or min heap)</a:t>
            </a:r>
            <a:endParaRPr sz="2400"/>
          </a:p>
          <a:p>
            <a:pPr indent="-19050" lvl="0" marL="171450" rtl="0" algn="just">
              <a:lnSpc>
                <a:spcPct val="90000"/>
              </a:lnSpc>
              <a:spcBef>
                <a:spcPts val="750"/>
              </a:spcBef>
              <a:spcAft>
                <a:spcPts val="0"/>
              </a:spcAft>
              <a:buClr>
                <a:schemeClr val="dk1"/>
              </a:buClr>
              <a:buSzPts val="2400"/>
              <a:buNone/>
            </a:pPr>
            <a:r>
              <a:t/>
            </a:r>
            <a:endParaRPr sz="2400"/>
          </a:p>
          <a:p>
            <a:pPr indent="-171450" lvl="0" marL="171450" rtl="0" algn="just">
              <a:lnSpc>
                <a:spcPct val="90000"/>
              </a:lnSpc>
              <a:spcBef>
                <a:spcPts val="750"/>
              </a:spcBef>
              <a:spcAft>
                <a:spcPts val="0"/>
              </a:spcAft>
              <a:buClr>
                <a:schemeClr val="dk1"/>
              </a:buClr>
              <a:buSzPts val="2400"/>
              <a:buChar char="•"/>
            </a:pPr>
            <a:r>
              <a:rPr lang="en-CA" sz="2400"/>
              <a:t>Can  be implemented efficiently in an array.</a:t>
            </a:r>
            <a:endParaRPr/>
          </a:p>
          <a:p>
            <a:pPr indent="-19050" lvl="0" marL="171450" rtl="0" algn="just">
              <a:lnSpc>
                <a:spcPct val="90000"/>
              </a:lnSpc>
              <a:spcBef>
                <a:spcPts val="750"/>
              </a:spcBef>
              <a:spcAft>
                <a:spcPts val="0"/>
              </a:spcAft>
              <a:buClr>
                <a:schemeClr val="dk1"/>
              </a:buClr>
              <a:buSzPts val="2400"/>
              <a:buNone/>
            </a:pPr>
            <a:r>
              <a:t/>
            </a:r>
            <a:endParaRPr sz="2400">
              <a:solidFill>
                <a:srgbClr val="000000"/>
              </a:solidFill>
            </a:endParaRPr>
          </a:p>
          <a:p>
            <a:pPr indent="-171450" lvl="0" marL="171450" rtl="0" algn="just">
              <a:lnSpc>
                <a:spcPct val="90000"/>
              </a:lnSpc>
              <a:spcBef>
                <a:spcPts val="750"/>
              </a:spcBef>
              <a:spcAft>
                <a:spcPts val="0"/>
              </a:spcAft>
              <a:buClr>
                <a:srgbClr val="000000"/>
              </a:buClr>
              <a:buSzPts val="2400"/>
              <a:buChar char="•"/>
            </a:pPr>
            <a:r>
              <a:rPr lang="en-CA" sz="2400">
                <a:solidFill>
                  <a:srgbClr val="000000"/>
                </a:solidFill>
              </a:rPr>
              <a:t> </a:t>
            </a:r>
            <a:r>
              <a:rPr lang="en-CA" sz="2400"/>
              <a:t>It can be used for heap sort and  the efficient representation of certain dynamic priority lists, such the list of tasks to be scheduled by an operating system.</a:t>
            </a:r>
            <a:endParaRPr/>
          </a:p>
          <a:p>
            <a:pPr indent="-19050" lvl="0" marL="171450" rtl="0" algn="just">
              <a:lnSpc>
                <a:spcPct val="90000"/>
              </a:lnSpc>
              <a:spcBef>
                <a:spcPts val="750"/>
              </a:spcBef>
              <a:spcAft>
                <a:spcPts val="0"/>
              </a:spcAft>
              <a:buClr>
                <a:schemeClr val="dk1"/>
              </a:buClr>
              <a:buSzPts val="2400"/>
              <a:buNone/>
            </a:pPr>
            <a:r>
              <a:t/>
            </a:r>
            <a:endParaRPr sz="2400"/>
          </a:p>
          <a:p>
            <a:pPr indent="-19050" lvl="0" marL="171450" rtl="0" algn="just">
              <a:lnSpc>
                <a:spcPct val="90000"/>
              </a:lnSpc>
              <a:spcBef>
                <a:spcPts val="750"/>
              </a:spcBef>
              <a:spcAft>
                <a:spcPts val="0"/>
              </a:spcAft>
              <a:buClr>
                <a:schemeClr val="dk1"/>
              </a:buClr>
              <a:buSzPts val="2400"/>
              <a:buNone/>
            </a:pPr>
            <a:r>
              <a:t/>
            </a:r>
            <a:endParaRPr b="1" i="1" sz="2400"/>
          </a:p>
          <a:p>
            <a:pPr indent="-19050" lvl="0" marL="171450" rtl="0" algn="just">
              <a:lnSpc>
                <a:spcPct val="90000"/>
              </a:lnSpc>
              <a:spcBef>
                <a:spcPts val="750"/>
              </a:spcBef>
              <a:spcAft>
                <a:spcPts val="0"/>
              </a:spcAft>
              <a:buClr>
                <a:schemeClr val="dk1"/>
              </a:buClr>
              <a:buSzPts val="2400"/>
              <a:buNone/>
            </a:pPr>
            <a:r>
              <a:t/>
            </a:r>
            <a:endParaRPr b="1" i="1" sz="2400"/>
          </a:p>
          <a:p>
            <a:pPr indent="-19050" lvl="0" marL="171450" rtl="0" algn="just">
              <a:lnSpc>
                <a:spcPct val="90000"/>
              </a:lnSpc>
              <a:spcBef>
                <a:spcPts val="750"/>
              </a:spcBef>
              <a:spcAft>
                <a:spcPts val="0"/>
              </a:spcAft>
              <a:buClr>
                <a:schemeClr val="dk1"/>
              </a:buClr>
              <a:buSzPts val="2400"/>
              <a:buNone/>
            </a:pPr>
            <a:r>
              <a:t/>
            </a:r>
            <a:endParaRPr b="1" i="1" sz="2400"/>
          </a:p>
        </p:txBody>
      </p:sp>
      <p:sp>
        <p:nvSpPr>
          <p:cNvPr id="1256" name="Google Shape;1256;p6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pic>
        <p:nvPicPr>
          <p:cNvPr id="1262" name="Google Shape;1262;p65"/>
          <p:cNvPicPr preferRelativeResize="0"/>
          <p:nvPr/>
        </p:nvPicPr>
        <p:blipFill rotWithShape="1">
          <a:blip r:embed="rId3">
            <a:alphaModFix/>
          </a:blip>
          <a:srcRect b="0" l="0" r="0" t="0"/>
          <a:stretch/>
        </p:blipFill>
        <p:spPr>
          <a:xfrm>
            <a:off x="134471" y="260648"/>
            <a:ext cx="8875059" cy="6264696"/>
          </a:xfrm>
          <a:prstGeom prst="rect">
            <a:avLst/>
          </a:prstGeom>
          <a:noFill/>
          <a:ln>
            <a:noFill/>
          </a:ln>
        </p:spPr>
      </p:pic>
      <p:sp>
        <p:nvSpPr>
          <p:cNvPr id="1263" name="Google Shape;1263;p65"/>
          <p:cNvSpPr txBox="1"/>
          <p:nvPr/>
        </p:nvSpPr>
        <p:spPr>
          <a:xfrm>
            <a:off x="1322295" y="907676"/>
            <a:ext cx="5499454" cy="1051570"/>
          </a:xfrm>
          <a:prstGeom prst="rect">
            <a:avLst/>
          </a:prstGeom>
          <a:noFill/>
          <a:ln>
            <a:noFill/>
          </a:ln>
        </p:spPr>
        <p:txBody>
          <a:bodyPr anchorCtr="0" anchor="t" bIns="0" lIns="0" spcFirstLastPara="1" rIns="0" wrap="square" tIns="0">
            <a:spAutoFit/>
          </a:bodyPr>
          <a:lstStyle/>
          <a:p>
            <a:pPr indent="0" lvl="0" marL="0" marR="0" rtl="0" algn="l">
              <a:lnSpc>
                <a:spcPct val="114985"/>
              </a:lnSpc>
              <a:spcBef>
                <a:spcPts val="0"/>
              </a:spcBef>
              <a:spcAft>
                <a:spcPts val="0"/>
              </a:spcAft>
              <a:buNone/>
            </a:pPr>
            <a:r>
              <a:rPr lang="en-CA" sz="3530">
                <a:solidFill>
                  <a:srgbClr val="000000"/>
                </a:solidFill>
                <a:latin typeface="Calibri"/>
                <a:ea typeface="Calibri"/>
                <a:cs typeface="Calibri"/>
                <a:sym typeface="Calibri"/>
              </a:rPr>
              <a:t>Heap : A complete binary tree</a:t>
            </a:r>
            <a:endParaRPr/>
          </a:p>
          <a:p>
            <a:pPr indent="0" lvl="0" marL="0" marR="0" rtl="0" algn="l">
              <a:lnSpc>
                <a:spcPct val="114985"/>
              </a:lnSpc>
              <a:spcBef>
                <a:spcPts val="0"/>
              </a:spcBef>
              <a:spcAft>
                <a:spcPts val="0"/>
              </a:spcAft>
              <a:buNone/>
            </a:pPr>
            <a:r>
              <a:t/>
            </a:r>
            <a:endParaRPr sz="3530">
              <a:solidFill>
                <a:srgbClr val="000000"/>
              </a:solidFill>
              <a:latin typeface="Calibri"/>
              <a:ea typeface="Calibri"/>
              <a:cs typeface="Calibri"/>
              <a:sym typeface="Calibri"/>
            </a:endParaRPr>
          </a:p>
        </p:txBody>
      </p:sp>
      <p:sp>
        <p:nvSpPr>
          <p:cNvPr id="1264" name="Google Shape;1264;p65"/>
          <p:cNvSpPr txBox="1"/>
          <p:nvPr/>
        </p:nvSpPr>
        <p:spPr>
          <a:xfrm>
            <a:off x="5244353" y="2123951"/>
            <a:ext cx="363882"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T[1]</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265" name="Google Shape;1265;p65"/>
          <p:cNvSpPr txBox="1"/>
          <p:nvPr/>
        </p:nvSpPr>
        <p:spPr>
          <a:xfrm>
            <a:off x="6858000" y="2945747"/>
            <a:ext cx="363882"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T[3]</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66" name="Google Shape;1266;p65"/>
          <p:cNvSpPr txBox="1"/>
          <p:nvPr/>
        </p:nvSpPr>
        <p:spPr>
          <a:xfrm>
            <a:off x="2823883" y="3429000"/>
            <a:ext cx="363882"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T[2]</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67" name="Google Shape;1267;p65"/>
          <p:cNvSpPr txBox="1"/>
          <p:nvPr/>
        </p:nvSpPr>
        <p:spPr>
          <a:xfrm>
            <a:off x="1680883" y="4140175"/>
            <a:ext cx="363882"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T[4]</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268" name="Google Shape;1268;p65"/>
          <p:cNvSpPr txBox="1"/>
          <p:nvPr/>
        </p:nvSpPr>
        <p:spPr>
          <a:xfrm>
            <a:off x="1043608" y="5076279"/>
            <a:ext cx="1599797"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T[8]                 T[9]</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269" name="Google Shape;1269;p65"/>
          <p:cNvSpPr txBox="1"/>
          <p:nvPr/>
        </p:nvSpPr>
        <p:spPr>
          <a:xfrm>
            <a:off x="4102754" y="4005064"/>
            <a:ext cx="363882"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T[5]</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270" name="Google Shape;1270;p65"/>
          <p:cNvSpPr txBox="1"/>
          <p:nvPr/>
        </p:nvSpPr>
        <p:spPr>
          <a:xfrm>
            <a:off x="3507441" y="5004271"/>
            <a:ext cx="479298"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T[10]</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271" name="Google Shape;1271;p65"/>
          <p:cNvSpPr txBox="1"/>
          <p:nvPr/>
        </p:nvSpPr>
        <p:spPr>
          <a:xfrm>
            <a:off x="5868144" y="4049463"/>
            <a:ext cx="2664296" cy="359073"/>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lang="en-CA" sz="1765">
                <a:solidFill>
                  <a:srgbClr val="000000"/>
                </a:solidFill>
                <a:latin typeface="Calibri"/>
                <a:ea typeface="Calibri"/>
                <a:cs typeface="Calibri"/>
                <a:sym typeface="Calibri"/>
              </a:rPr>
              <a:t>T[6]                                T[7]</a:t>
            </a:r>
            <a:endParaRPr/>
          </a:p>
          <a:p>
            <a:pPr indent="0" lvl="0" marL="0" marR="0" rtl="0" algn="l">
              <a:lnSpc>
                <a:spcPct val="80000"/>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272" name="Google Shape;1272;p6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1273" name="Google Shape;1273;p65"/>
          <p:cNvSpPr/>
          <p:nvPr/>
        </p:nvSpPr>
        <p:spPr>
          <a:xfrm>
            <a:off x="4283968" y="4653136"/>
            <a:ext cx="4788024" cy="203132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CA" sz="1800">
                <a:solidFill>
                  <a:srgbClr val="000000"/>
                </a:solidFill>
                <a:latin typeface="Calibri"/>
                <a:ea typeface="Calibri"/>
                <a:cs typeface="Calibri"/>
                <a:sym typeface="Calibri"/>
              </a:rPr>
              <a:t>A complete binary   tree containing 10 nodes.</a:t>
            </a:r>
            <a:endParaRPr/>
          </a:p>
          <a:p>
            <a:pPr indent="0" lvl="0" marL="0" marR="0" rtl="0" algn="just">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just">
              <a:spcBef>
                <a:spcPts val="0"/>
              </a:spcBef>
              <a:spcAft>
                <a:spcPts val="0"/>
              </a:spcAft>
              <a:buNone/>
            </a:pPr>
            <a:r>
              <a:rPr lang="en-CA" sz="1800">
                <a:solidFill>
                  <a:srgbClr val="000000"/>
                </a:solidFill>
                <a:latin typeface="Calibri"/>
                <a:ea typeface="Calibri"/>
                <a:cs typeface="Calibri"/>
                <a:sym typeface="Calibri"/>
              </a:rPr>
              <a:t>Five </a:t>
            </a:r>
            <a:r>
              <a:rPr lang="en-CA" sz="1800">
                <a:solidFill>
                  <a:srgbClr val="00B0F0"/>
                </a:solidFill>
                <a:latin typeface="Calibri"/>
                <a:ea typeface="Calibri"/>
                <a:cs typeface="Calibri"/>
                <a:sym typeface="Calibri"/>
              </a:rPr>
              <a:t>internal nodes </a:t>
            </a:r>
            <a:r>
              <a:rPr lang="en-CA" sz="1800">
                <a:solidFill>
                  <a:srgbClr val="000000"/>
                </a:solidFill>
                <a:latin typeface="Calibri"/>
                <a:ea typeface="Calibri"/>
                <a:cs typeface="Calibri"/>
                <a:sym typeface="Calibri"/>
              </a:rPr>
              <a:t>occupy level3 (the root), level 2, and the left side of level 1.</a:t>
            </a:r>
            <a:endParaRPr/>
          </a:p>
          <a:p>
            <a:pPr indent="0" lvl="0" marL="0" marR="0" rtl="0" algn="just">
              <a:spcBef>
                <a:spcPts val="0"/>
              </a:spcBef>
              <a:spcAft>
                <a:spcPts val="0"/>
              </a:spcAft>
              <a:buNone/>
            </a:pPr>
            <a:r>
              <a:t/>
            </a:r>
            <a:endParaRPr sz="1800">
              <a:solidFill>
                <a:srgbClr val="000000"/>
              </a:solidFill>
              <a:latin typeface="Calibri"/>
              <a:ea typeface="Calibri"/>
              <a:cs typeface="Calibri"/>
              <a:sym typeface="Calibri"/>
            </a:endParaRPr>
          </a:p>
          <a:p>
            <a:pPr indent="0" lvl="0" marL="0" marR="0" rtl="0" algn="just">
              <a:spcBef>
                <a:spcPts val="0"/>
              </a:spcBef>
              <a:spcAft>
                <a:spcPts val="0"/>
              </a:spcAft>
              <a:buNone/>
            </a:pPr>
            <a:r>
              <a:rPr lang="en-CA" sz="1800">
                <a:solidFill>
                  <a:srgbClr val="000000"/>
                </a:solidFill>
                <a:latin typeface="Calibri"/>
                <a:ea typeface="Calibri"/>
                <a:cs typeface="Calibri"/>
                <a:sym typeface="Calibri"/>
              </a:rPr>
              <a:t>Five leaves fill the right side of level 1 and then continue at the left of level 0.</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pic>
        <p:nvPicPr>
          <p:cNvPr id="1278" name="Google Shape;1278;p66"/>
          <p:cNvPicPr preferRelativeResize="0"/>
          <p:nvPr/>
        </p:nvPicPr>
        <p:blipFill rotWithShape="1">
          <a:blip r:embed="rId3">
            <a:alphaModFix/>
          </a:blip>
          <a:srcRect b="0" l="0" r="0" t="0"/>
          <a:stretch/>
        </p:blipFill>
        <p:spPr>
          <a:xfrm>
            <a:off x="134471" y="0"/>
            <a:ext cx="8875059" cy="6858000"/>
          </a:xfrm>
          <a:prstGeom prst="rect">
            <a:avLst/>
          </a:prstGeom>
          <a:noFill/>
          <a:ln>
            <a:noFill/>
          </a:ln>
        </p:spPr>
      </p:pic>
      <p:sp>
        <p:nvSpPr>
          <p:cNvPr id="1279" name="Google Shape;1279;p66"/>
          <p:cNvSpPr txBox="1"/>
          <p:nvPr/>
        </p:nvSpPr>
        <p:spPr>
          <a:xfrm>
            <a:off x="3697942" y="750795"/>
            <a:ext cx="1699183" cy="1410643"/>
          </a:xfrm>
          <a:prstGeom prst="rect">
            <a:avLst/>
          </a:prstGeom>
          <a:noFill/>
          <a:ln>
            <a:noFill/>
          </a:ln>
        </p:spPr>
        <p:txBody>
          <a:bodyPr anchorCtr="0" anchor="t" bIns="0" lIns="0" spcFirstLastPara="1" rIns="0" wrap="square" tIns="0">
            <a:spAutoFit/>
          </a:bodyPr>
          <a:lstStyle/>
          <a:p>
            <a:pPr indent="0" lvl="0" marL="0" marR="0" rtl="0" algn="l">
              <a:lnSpc>
                <a:spcPct val="117211"/>
              </a:lnSpc>
              <a:spcBef>
                <a:spcPts val="0"/>
              </a:spcBef>
              <a:spcAft>
                <a:spcPts val="0"/>
              </a:spcAft>
              <a:buNone/>
            </a:pPr>
            <a:r>
              <a:rPr lang="en-CA" sz="4677">
                <a:solidFill>
                  <a:srgbClr val="000000"/>
                </a:solidFill>
                <a:latin typeface="Calibri"/>
                <a:ea typeface="Calibri"/>
                <a:cs typeface="Calibri"/>
                <a:sym typeface="Calibri"/>
              </a:rPr>
              <a:t>A heap</a:t>
            </a:r>
            <a:endParaRPr/>
          </a:p>
          <a:p>
            <a:pPr indent="0" lvl="0" marL="0" marR="0" rtl="0" algn="l">
              <a:lnSpc>
                <a:spcPct val="117211"/>
              </a:lnSpc>
              <a:spcBef>
                <a:spcPts val="0"/>
              </a:spcBef>
              <a:spcAft>
                <a:spcPts val="0"/>
              </a:spcAft>
              <a:buNone/>
            </a:pPr>
            <a:r>
              <a:t/>
            </a:r>
            <a:endParaRPr sz="4677">
              <a:solidFill>
                <a:srgbClr val="000000"/>
              </a:solidFill>
              <a:latin typeface="Calibri"/>
              <a:ea typeface="Calibri"/>
              <a:cs typeface="Calibri"/>
              <a:sym typeface="Calibri"/>
            </a:endParaRPr>
          </a:p>
        </p:txBody>
      </p:sp>
      <p:sp>
        <p:nvSpPr>
          <p:cNvPr id="1280" name="Google Shape;1280;p66"/>
          <p:cNvSpPr txBox="1"/>
          <p:nvPr/>
        </p:nvSpPr>
        <p:spPr>
          <a:xfrm>
            <a:off x="4459941" y="1949824"/>
            <a:ext cx="230832"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10</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281" name="Google Shape;1281;p66"/>
          <p:cNvSpPr txBox="1"/>
          <p:nvPr/>
        </p:nvSpPr>
        <p:spPr>
          <a:xfrm>
            <a:off x="3249706" y="2812677"/>
            <a:ext cx="115416" cy="564257"/>
          </a:xfrm>
          <a:prstGeom prst="rect">
            <a:avLst/>
          </a:prstGeom>
          <a:noFill/>
          <a:ln>
            <a:noFill/>
          </a:ln>
        </p:spPr>
        <p:txBody>
          <a:bodyPr anchorCtr="0" anchor="t" bIns="0" lIns="0" spcFirstLastPara="1" rIns="0" wrap="square" tIns="0">
            <a:spAutoFit/>
          </a:bodyPr>
          <a:lstStyle/>
          <a:p>
            <a:pPr indent="0" lvl="0" marL="0" marR="0" rtl="0" algn="l">
              <a:lnSpc>
                <a:spcPct val="123116"/>
              </a:lnSpc>
              <a:spcBef>
                <a:spcPts val="0"/>
              </a:spcBef>
              <a:spcAft>
                <a:spcPts val="0"/>
              </a:spcAft>
              <a:buNone/>
            </a:pPr>
            <a:r>
              <a:rPr lang="en-CA" sz="1765">
                <a:solidFill>
                  <a:srgbClr val="000000"/>
                </a:solidFill>
                <a:latin typeface="Calibri"/>
                <a:ea typeface="Calibri"/>
                <a:cs typeface="Calibri"/>
                <a:sym typeface="Calibri"/>
              </a:rPr>
              <a:t>7</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82" name="Google Shape;1282;p66"/>
          <p:cNvSpPr txBox="1"/>
          <p:nvPr/>
        </p:nvSpPr>
        <p:spPr>
          <a:xfrm>
            <a:off x="5602941" y="2879912"/>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9</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83" name="Google Shape;1283;p66"/>
          <p:cNvSpPr txBox="1"/>
          <p:nvPr/>
        </p:nvSpPr>
        <p:spPr>
          <a:xfrm>
            <a:off x="2577353" y="3753971"/>
            <a:ext cx="115416" cy="589905"/>
          </a:xfrm>
          <a:prstGeom prst="rect">
            <a:avLst/>
          </a:prstGeom>
          <a:noFill/>
          <a:ln>
            <a:noFill/>
          </a:ln>
        </p:spPr>
        <p:txBody>
          <a:bodyPr anchorCtr="0" anchor="t" bIns="0" lIns="0" spcFirstLastPara="1" rIns="0" wrap="square" tIns="0">
            <a:spAutoFit/>
          </a:bodyPr>
          <a:lstStyle/>
          <a:p>
            <a:pPr indent="0" lvl="0" marL="0" marR="0" rtl="0" algn="l">
              <a:lnSpc>
                <a:spcPct val="129405"/>
              </a:lnSpc>
              <a:spcBef>
                <a:spcPts val="0"/>
              </a:spcBef>
              <a:spcAft>
                <a:spcPts val="0"/>
              </a:spcAft>
              <a:buNone/>
            </a:pPr>
            <a:r>
              <a:rPr lang="en-CA" sz="1765">
                <a:solidFill>
                  <a:srgbClr val="000000"/>
                </a:solidFill>
                <a:latin typeface="Calibri"/>
                <a:ea typeface="Calibri"/>
                <a:cs typeface="Calibri"/>
                <a:sym typeface="Calibri"/>
              </a:rPr>
              <a:t>4</a:t>
            </a:r>
            <a:endParaRPr/>
          </a:p>
          <a:p>
            <a:pPr indent="0" lvl="0" marL="0" marR="0" rtl="0" algn="l">
              <a:lnSpc>
                <a:spcPct val="126888"/>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84" name="Google Shape;1284;p66"/>
          <p:cNvSpPr txBox="1"/>
          <p:nvPr/>
        </p:nvSpPr>
        <p:spPr>
          <a:xfrm>
            <a:off x="3856225" y="3821206"/>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7</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85" name="Google Shape;1285;p66"/>
          <p:cNvSpPr txBox="1"/>
          <p:nvPr/>
        </p:nvSpPr>
        <p:spPr>
          <a:xfrm>
            <a:off x="4728882" y="3821206"/>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5</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86" name="Google Shape;1286;p66"/>
          <p:cNvSpPr txBox="1"/>
          <p:nvPr/>
        </p:nvSpPr>
        <p:spPr>
          <a:xfrm>
            <a:off x="6074989" y="3821206"/>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87" name="Google Shape;1287;p66"/>
          <p:cNvSpPr txBox="1"/>
          <p:nvPr/>
        </p:nvSpPr>
        <p:spPr>
          <a:xfrm>
            <a:off x="2039470" y="4829736"/>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88" name="Google Shape;1288;p66"/>
          <p:cNvSpPr txBox="1"/>
          <p:nvPr/>
        </p:nvSpPr>
        <p:spPr>
          <a:xfrm>
            <a:off x="2980765" y="4829736"/>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1</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89" name="Google Shape;1289;p66"/>
          <p:cNvSpPr txBox="1"/>
          <p:nvPr/>
        </p:nvSpPr>
        <p:spPr>
          <a:xfrm>
            <a:off x="3720353" y="4829736"/>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6</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90" name="Google Shape;1290;p66"/>
          <p:cNvSpPr txBox="1"/>
          <p:nvPr/>
        </p:nvSpPr>
        <p:spPr>
          <a:xfrm>
            <a:off x="1423147" y="5602942"/>
            <a:ext cx="6463885" cy="718145"/>
          </a:xfrm>
          <a:prstGeom prst="rect">
            <a:avLst/>
          </a:prstGeom>
          <a:noFill/>
          <a:ln>
            <a:noFill/>
          </a:ln>
        </p:spPr>
        <p:txBody>
          <a:bodyPr anchorCtr="0" anchor="t" bIns="0" lIns="0" spcFirstLastPara="1" rIns="0" wrap="square" tIns="0">
            <a:spAutoFit/>
          </a:bodyPr>
          <a:lstStyle/>
          <a:p>
            <a:pPr indent="0" lvl="0" marL="0" marR="0" rtl="0" algn="l">
              <a:lnSpc>
                <a:spcPct val="114730"/>
              </a:lnSpc>
              <a:spcBef>
                <a:spcPts val="0"/>
              </a:spcBef>
              <a:spcAft>
                <a:spcPts val="0"/>
              </a:spcAft>
              <a:buNone/>
            </a:pPr>
            <a:r>
              <a:rPr lang="en-CA" sz="2471">
                <a:solidFill>
                  <a:srgbClr val="000000"/>
                </a:solidFill>
                <a:latin typeface="Calibri"/>
                <a:ea typeface="Calibri"/>
                <a:cs typeface="Calibri"/>
                <a:sym typeface="Calibri"/>
              </a:rPr>
              <a:t>Figure shows an example of a heap with 10 nodes.</a:t>
            </a:r>
            <a:endParaRPr/>
          </a:p>
          <a:p>
            <a:pPr indent="0" lvl="0" marL="0" marR="0" rtl="0" algn="l">
              <a:lnSpc>
                <a:spcPct val="114730"/>
              </a:lnSpc>
              <a:spcBef>
                <a:spcPts val="0"/>
              </a:spcBef>
              <a:spcAft>
                <a:spcPts val="0"/>
              </a:spcAft>
              <a:buNone/>
            </a:pPr>
            <a:r>
              <a:t/>
            </a:r>
            <a:endParaRPr sz="2471">
              <a:solidFill>
                <a:srgbClr val="000000"/>
              </a:solidFill>
              <a:latin typeface="Calibri"/>
              <a:ea typeface="Calibri"/>
              <a:cs typeface="Calibri"/>
              <a:sym typeface="Calibri"/>
            </a:endParaRPr>
          </a:p>
        </p:txBody>
      </p:sp>
      <p:sp>
        <p:nvSpPr>
          <p:cNvPr id="1291" name="Google Shape;1291;p6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1292" name="Google Shape;1292;p66"/>
          <p:cNvSpPr/>
          <p:nvPr/>
        </p:nvSpPr>
        <p:spPr>
          <a:xfrm>
            <a:off x="2123728" y="1340768"/>
            <a:ext cx="489654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rgbClr val="000000"/>
                </a:solidFill>
                <a:latin typeface="Calibri"/>
                <a:ea typeface="Calibri"/>
                <a:cs typeface="Calibri"/>
                <a:sym typeface="Calibri"/>
              </a:rPr>
              <a:t>Now we have marked each node with its value</a:t>
            </a: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6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Heap</a:t>
            </a:r>
            <a:endParaRPr/>
          </a:p>
        </p:txBody>
      </p:sp>
      <p:sp>
        <p:nvSpPr>
          <p:cNvPr id="1298" name="Google Shape;1298;p67"/>
          <p:cNvSpPr txBox="1"/>
          <p:nvPr>
            <p:ph idx="1" type="body"/>
          </p:nvPr>
        </p:nvSpPr>
        <p:spPr>
          <a:xfrm>
            <a:off x="916081" y="1474975"/>
            <a:ext cx="7544360" cy="4916581"/>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rgbClr val="000000"/>
              </a:buClr>
              <a:buSzPts val="2400"/>
              <a:buChar char="•"/>
            </a:pPr>
            <a:r>
              <a:rPr lang="en-CA" sz="2400">
                <a:solidFill>
                  <a:srgbClr val="000000"/>
                </a:solidFill>
              </a:rPr>
              <a:t>This same heap can be represented by the following array.</a:t>
            </a:r>
            <a:endParaRPr/>
          </a:p>
          <a:p>
            <a:pPr indent="-171450" lvl="0" marL="171450" rtl="0" algn="just">
              <a:lnSpc>
                <a:spcPct val="90000"/>
              </a:lnSpc>
              <a:spcBef>
                <a:spcPts val="750"/>
              </a:spcBef>
              <a:spcAft>
                <a:spcPts val="0"/>
              </a:spcAft>
              <a:buClr>
                <a:schemeClr val="dk1"/>
              </a:buClr>
              <a:buSzPts val="2400"/>
              <a:buNone/>
            </a:pPr>
            <a:r>
              <a:t/>
            </a:r>
            <a:endParaRPr sz="2400">
              <a:solidFill>
                <a:srgbClr val="000000"/>
              </a:solidFill>
            </a:endParaRPr>
          </a:p>
          <a:p>
            <a:pPr indent="-171450" lvl="0" marL="171450" rtl="0" algn="just">
              <a:lnSpc>
                <a:spcPct val="90000"/>
              </a:lnSpc>
              <a:spcBef>
                <a:spcPts val="750"/>
              </a:spcBef>
              <a:spcAft>
                <a:spcPts val="0"/>
              </a:spcAft>
              <a:buClr>
                <a:schemeClr val="dk1"/>
              </a:buClr>
              <a:buSzPts val="2400"/>
              <a:buNone/>
            </a:pPr>
            <a:r>
              <a:t/>
            </a:r>
            <a:endParaRPr sz="2400">
              <a:solidFill>
                <a:srgbClr val="000000"/>
              </a:solidFill>
            </a:endParaRPr>
          </a:p>
          <a:p>
            <a:pPr indent="-171450" lvl="0" marL="171450" rtl="0" algn="just">
              <a:lnSpc>
                <a:spcPct val="90000"/>
              </a:lnSpc>
              <a:spcBef>
                <a:spcPts val="750"/>
              </a:spcBef>
              <a:spcAft>
                <a:spcPts val="0"/>
              </a:spcAft>
              <a:buClr>
                <a:srgbClr val="000000"/>
              </a:buClr>
              <a:buSzPts val="2400"/>
              <a:buChar char="•"/>
            </a:pPr>
            <a:r>
              <a:rPr lang="en-CA" sz="2400">
                <a:solidFill>
                  <a:srgbClr val="000000"/>
                </a:solidFill>
              </a:rPr>
              <a:t>The crucial characteristic of this data structure is that the </a:t>
            </a:r>
            <a:r>
              <a:rPr lang="en-CA" sz="2400">
                <a:solidFill>
                  <a:srgbClr val="00B0F0"/>
                </a:solidFill>
              </a:rPr>
              <a:t>heap  property can be restored efficiently </a:t>
            </a:r>
            <a:r>
              <a:rPr lang="en-CA" sz="2400">
                <a:solidFill>
                  <a:srgbClr val="000000"/>
                </a:solidFill>
              </a:rPr>
              <a:t>if the value of a node is modified.</a:t>
            </a:r>
            <a:endParaRPr/>
          </a:p>
          <a:p>
            <a:pPr indent="-171450" lvl="0" marL="171450" rtl="0" algn="just">
              <a:lnSpc>
                <a:spcPct val="90000"/>
              </a:lnSpc>
              <a:spcBef>
                <a:spcPts val="750"/>
              </a:spcBef>
              <a:spcAft>
                <a:spcPts val="0"/>
              </a:spcAft>
              <a:buClr>
                <a:srgbClr val="000000"/>
              </a:buClr>
              <a:buSzPts val="2400"/>
              <a:buChar char="•"/>
            </a:pPr>
            <a:r>
              <a:rPr lang="en-CA" sz="2400">
                <a:solidFill>
                  <a:srgbClr val="000000"/>
                </a:solidFill>
              </a:rPr>
              <a:t>If the </a:t>
            </a:r>
            <a:r>
              <a:rPr lang="en-CA" sz="2400">
                <a:solidFill>
                  <a:srgbClr val="00B0F0"/>
                </a:solidFill>
              </a:rPr>
              <a:t>value of a node increases to the extent that it becomes greater than the value of its parent</a:t>
            </a:r>
            <a:r>
              <a:rPr lang="en-CA" sz="2400">
                <a:solidFill>
                  <a:srgbClr val="000000"/>
                </a:solidFill>
              </a:rPr>
              <a:t>, it should be sufficient to exchange these two values, and then to continue the same process upwards in the tree if  necessary until the heap property is restored.</a:t>
            </a:r>
            <a:endParaRPr/>
          </a:p>
          <a:p>
            <a:pPr indent="-19050" lvl="0" marL="171450" rtl="0" algn="just">
              <a:lnSpc>
                <a:spcPct val="88250"/>
              </a:lnSpc>
              <a:spcBef>
                <a:spcPts val="750"/>
              </a:spcBef>
              <a:spcAft>
                <a:spcPts val="0"/>
              </a:spcAft>
              <a:buClr>
                <a:schemeClr val="dk1"/>
              </a:buClr>
              <a:buSzPts val="2400"/>
              <a:buNone/>
            </a:pPr>
            <a:r>
              <a:t/>
            </a:r>
            <a:endParaRPr sz="2400">
              <a:solidFill>
                <a:srgbClr val="000000"/>
              </a:solidFill>
            </a:endParaRPr>
          </a:p>
          <a:p>
            <a:pPr indent="-19050" lvl="0" marL="171450" rtl="0" algn="just">
              <a:lnSpc>
                <a:spcPct val="88250"/>
              </a:lnSpc>
              <a:spcBef>
                <a:spcPts val="750"/>
              </a:spcBef>
              <a:spcAft>
                <a:spcPts val="0"/>
              </a:spcAft>
              <a:buClr>
                <a:schemeClr val="dk1"/>
              </a:buClr>
              <a:buSzPts val="2400"/>
              <a:buNone/>
            </a:pPr>
            <a:r>
              <a:t/>
            </a:r>
            <a:endParaRPr sz="2400">
              <a:solidFill>
                <a:srgbClr val="000000"/>
              </a:solidFill>
            </a:endParaRPr>
          </a:p>
          <a:p>
            <a:pPr indent="-19050" lvl="0" marL="171450" rtl="0" algn="just">
              <a:lnSpc>
                <a:spcPct val="84583"/>
              </a:lnSpc>
              <a:spcBef>
                <a:spcPts val="750"/>
              </a:spcBef>
              <a:spcAft>
                <a:spcPts val="0"/>
              </a:spcAft>
              <a:buClr>
                <a:schemeClr val="dk1"/>
              </a:buClr>
              <a:buSzPts val="2400"/>
              <a:buNone/>
            </a:pPr>
            <a:r>
              <a:t/>
            </a:r>
            <a:endParaRPr sz="2400">
              <a:solidFill>
                <a:srgbClr val="000000"/>
              </a:solidFill>
            </a:endParaRPr>
          </a:p>
          <a:p>
            <a:pPr indent="-19050" lvl="0" marL="171450" rtl="0" algn="just">
              <a:lnSpc>
                <a:spcPct val="84583"/>
              </a:lnSpc>
              <a:spcBef>
                <a:spcPts val="750"/>
              </a:spcBef>
              <a:spcAft>
                <a:spcPts val="0"/>
              </a:spcAft>
              <a:buClr>
                <a:schemeClr val="dk1"/>
              </a:buClr>
              <a:buSzPts val="2400"/>
              <a:buNone/>
            </a:pPr>
            <a:r>
              <a:t/>
            </a:r>
            <a:endParaRPr sz="2400">
              <a:solidFill>
                <a:srgbClr val="000000"/>
              </a:solidFill>
            </a:endParaRPr>
          </a:p>
          <a:p>
            <a:pPr indent="-19050" lvl="0" marL="171450" rtl="0" algn="just">
              <a:lnSpc>
                <a:spcPct val="84583"/>
              </a:lnSpc>
              <a:spcBef>
                <a:spcPts val="750"/>
              </a:spcBef>
              <a:spcAft>
                <a:spcPts val="0"/>
              </a:spcAft>
              <a:buClr>
                <a:schemeClr val="dk1"/>
              </a:buClr>
              <a:buSzPts val="2400"/>
              <a:buNone/>
            </a:pPr>
            <a:r>
              <a:t/>
            </a:r>
            <a:endParaRPr sz="2400">
              <a:solidFill>
                <a:srgbClr val="000000"/>
              </a:solidFill>
            </a:endParaRPr>
          </a:p>
          <a:p>
            <a:pPr indent="-171450" lvl="0" marL="171450" rtl="0" algn="just">
              <a:lnSpc>
                <a:spcPct val="84583"/>
              </a:lnSpc>
              <a:spcBef>
                <a:spcPts val="750"/>
              </a:spcBef>
              <a:spcAft>
                <a:spcPts val="0"/>
              </a:spcAft>
              <a:buClr>
                <a:schemeClr val="dk1"/>
              </a:buClr>
              <a:buSzPts val="2400"/>
              <a:buNone/>
            </a:pPr>
            <a:r>
              <a:t/>
            </a:r>
            <a:endParaRPr sz="2400">
              <a:solidFill>
                <a:srgbClr val="000000"/>
              </a:solidFill>
            </a:endParaRPr>
          </a:p>
        </p:txBody>
      </p:sp>
      <p:sp>
        <p:nvSpPr>
          <p:cNvPr id="1299" name="Google Shape;1299;p6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descr="122.png" id="1300" name="Google Shape;1300;p67"/>
          <p:cNvPicPr preferRelativeResize="0"/>
          <p:nvPr/>
        </p:nvPicPr>
        <p:blipFill rotWithShape="1">
          <a:blip r:embed="rId3">
            <a:alphaModFix/>
          </a:blip>
          <a:srcRect b="0" l="0" r="0" t="0"/>
          <a:stretch/>
        </p:blipFill>
        <p:spPr>
          <a:xfrm>
            <a:off x="1987644" y="2258713"/>
            <a:ext cx="4611221" cy="37819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6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Heap</a:t>
            </a:r>
            <a:endParaRPr/>
          </a:p>
        </p:txBody>
      </p:sp>
      <p:sp>
        <p:nvSpPr>
          <p:cNvPr id="1306" name="Google Shape;1306;p6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9050" lvl="0" marL="171450" rtl="0" algn="just">
              <a:lnSpc>
                <a:spcPct val="90000"/>
              </a:lnSpc>
              <a:spcBef>
                <a:spcPts val="0"/>
              </a:spcBef>
              <a:spcAft>
                <a:spcPts val="0"/>
              </a:spcAft>
              <a:buClr>
                <a:schemeClr val="dk1"/>
              </a:buClr>
              <a:buSzPts val="2400"/>
              <a:buNone/>
            </a:pPr>
            <a:r>
              <a:t/>
            </a:r>
            <a:endParaRPr sz="2400">
              <a:solidFill>
                <a:srgbClr val="000000"/>
              </a:solidFill>
            </a:endParaRPr>
          </a:p>
          <a:p>
            <a:pPr indent="-171450" lvl="0" marL="171450" rtl="0" algn="just">
              <a:lnSpc>
                <a:spcPct val="90000"/>
              </a:lnSpc>
              <a:spcBef>
                <a:spcPts val="750"/>
              </a:spcBef>
              <a:spcAft>
                <a:spcPts val="0"/>
              </a:spcAft>
              <a:buClr>
                <a:srgbClr val="000000"/>
              </a:buClr>
              <a:buSzPts val="2400"/>
              <a:buChar char="•"/>
            </a:pPr>
            <a:r>
              <a:rPr lang="en-CA" sz="2400">
                <a:solidFill>
                  <a:srgbClr val="000000"/>
                </a:solidFill>
              </a:rPr>
              <a:t>The modified value is moved up to its new position in the heap</a:t>
            </a:r>
            <a:endParaRPr/>
          </a:p>
          <a:p>
            <a:pPr indent="-171450" lvl="0" marL="171450" rtl="0" algn="just">
              <a:lnSpc>
                <a:spcPct val="90000"/>
              </a:lnSpc>
              <a:spcBef>
                <a:spcPts val="750"/>
              </a:spcBef>
              <a:spcAft>
                <a:spcPts val="0"/>
              </a:spcAft>
              <a:buClr>
                <a:srgbClr val="000000"/>
              </a:buClr>
              <a:buSzPts val="2400"/>
              <a:buChar char="•"/>
            </a:pPr>
            <a:r>
              <a:rPr lang="en-CA" sz="2400">
                <a:solidFill>
                  <a:srgbClr val="000000"/>
                </a:solidFill>
              </a:rPr>
              <a:t>This operation is often called sifting up</a:t>
            </a:r>
            <a:endParaRPr/>
          </a:p>
        </p:txBody>
      </p:sp>
      <p:sp>
        <p:nvSpPr>
          <p:cNvPr id="1307" name="Google Shape;1307;p6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pic>
        <p:nvPicPr>
          <p:cNvPr id="1312" name="Google Shape;1312;p69"/>
          <p:cNvPicPr preferRelativeResize="0"/>
          <p:nvPr/>
        </p:nvPicPr>
        <p:blipFill rotWithShape="1">
          <a:blip r:embed="rId3">
            <a:alphaModFix/>
          </a:blip>
          <a:srcRect b="0" l="0" r="0" t="0"/>
          <a:stretch/>
        </p:blipFill>
        <p:spPr>
          <a:xfrm>
            <a:off x="134471" y="0"/>
            <a:ext cx="8875059" cy="6858000"/>
          </a:xfrm>
          <a:prstGeom prst="rect">
            <a:avLst/>
          </a:prstGeom>
          <a:noFill/>
          <a:ln>
            <a:noFill/>
          </a:ln>
        </p:spPr>
      </p:pic>
      <p:sp>
        <p:nvSpPr>
          <p:cNvPr id="1313" name="Google Shape;1313;p69"/>
          <p:cNvSpPr txBox="1"/>
          <p:nvPr/>
        </p:nvSpPr>
        <p:spPr>
          <a:xfrm>
            <a:off x="1168213" y="340380"/>
            <a:ext cx="6019597" cy="1897955"/>
          </a:xfrm>
          <a:prstGeom prst="rect">
            <a:avLst/>
          </a:prstGeom>
          <a:noFill/>
          <a:ln>
            <a:noFill/>
          </a:ln>
        </p:spPr>
        <p:txBody>
          <a:bodyPr anchorCtr="0" anchor="t" bIns="0" lIns="0" spcFirstLastPara="1" rIns="0" wrap="square" tIns="0">
            <a:spAutoFit/>
          </a:bodyPr>
          <a:lstStyle/>
          <a:p>
            <a:pPr indent="0" lvl="0" marL="0" marR="0" rtl="0" algn="l">
              <a:lnSpc>
                <a:spcPct val="114919"/>
              </a:lnSpc>
              <a:spcBef>
                <a:spcPts val="0"/>
              </a:spcBef>
              <a:spcAft>
                <a:spcPts val="0"/>
              </a:spcAft>
              <a:buNone/>
            </a:pPr>
            <a:r>
              <a:rPr lang="en-CA" sz="3177">
                <a:solidFill>
                  <a:srgbClr val="000000"/>
                </a:solidFill>
                <a:latin typeface="Calibri"/>
                <a:ea typeface="Calibri"/>
                <a:cs typeface="Calibri"/>
                <a:sym typeface="Calibri"/>
              </a:rPr>
              <a:t>Replace 1 with 8:</a:t>
            </a:r>
            <a:endParaRPr/>
          </a:p>
          <a:p>
            <a:pPr indent="0" lvl="0" marL="0" marR="0" rtl="0" algn="l">
              <a:lnSpc>
                <a:spcPct val="114919"/>
              </a:lnSpc>
              <a:spcBef>
                <a:spcPts val="0"/>
              </a:spcBef>
              <a:spcAft>
                <a:spcPts val="0"/>
              </a:spcAft>
              <a:buNone/>
            </a:pPr>
            <a:r>
              <a:rPr lang="en-CA" sz="3177">
                <a:solidFill>
                  <a:srgbClr val="000000"/>
                </a:solidFill>
                <a:latin typeface="Calibri"/>
                <a:ea typeface="Calibri"/>
                <a:cs typeface="Calibri"/>
                <a:sym typeface="Calibri"/>
              </a:rPr>
              <a:t>The heap, after moving 8 to its place</a:t>
            </a:r>
            <a:endParaRPr/>
          </a:p>
          <a:p>
            <a:pPr indent="0" lvl="0" marL="0" marR="0" rtl="0" algn="l">
              <a:lnSpc>
                <a:spcPct val="114919"/>
              </a:lnSpc>
              <a:spcBef>
                <a:spcPts val="0"/>
              </a:spcBef>
              <a:spcAft>
                <a:spcPts val="0"/>
              </a:spcAft>
              <a:buNone/>
            </a:pPr>
            <a:r>
              <a:t/>
            </a:r>
            <a:endParaRPr sz="3177">
              <a:solidFill>
                <a:srgbClr val="000000"/>
              </a:solidFill>
              <a:latin typeface="Calibri"/>
              <a:ea typeface="Calibri"/>
              <a:cs typeface="Calibri"/>
              <a:sym typeface="Calibri"/>
            </a:endParaRPr>
          </a:p>
          <a:p>
            <a:pPr indent="0" lvl="0" marL="0" marR="0" rtl="0" algn="l">
              <a:lnSpc>
                <a:spcPct val="114919"/>
              </a:lnSpc>
              <a:spcBef>
                <a:spcPts val="0"/>
              </a:spcBef>
              <a:spcAft>
                <a:spcPts val="0"/>
              </a:spcAft>
              <a:buNone/>
            </a:pPr>
            <a:r>
              <a:t/>
            </a:r>
            <a:endParaRPr sz="3177">
              <a:solidFill>
                <a:srgbClr val="000000"/>
              </a:solidFill>
              <a:latin typeface="Calibri"/>
              <a:ea typeface="Calibri"/>
              <a:cs typeface="Calibri"/>
              <a:sym typeface="Calibri"/>
            </a:endParaRPr>
          </a:p>
        </p:txBody>
      </p:sp>
      <p:sp>
        <p:nvSpPr>
          <p:cNvPr id="1314" name="Google Shape;1314;p69"/>
          <p:cNvSpPr txBox="1"/>
          <p:nvPr/>
        </p:nvSpPr>
        <p:spPr>
          <a:xfrm>
            <a:off x="4459941" y="1816754"/>
            <a:ext cx="230832"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10</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315" name="Google Shape;1315;p69"/>
          <p:cNvSpPr txBox="1"/>
          <p:nvPr/>
        </p:nvSpPr>
        <p:spPr>
          <a:xfrm>
            <a:off x="3249706" y="2678206"/>
            <a:ext cx="115416" cy="564257"/>
          </a:xfrm>
          <a:prstGeom prst="rect">
            <a:avLst/>
          </a:prstGeom>
          <a:noFill/>
          <a:ln>
            <a:noFill/>
          </a:ln>
        </p:spPr>
        <p:txBody>
          <a:bodyPr anchorCtr="0" anchor="t" bIns="0" lIns="0" spcFirstLastPara="1" rIns="0" wrap="square" tIns="0">
            <a:spAutoFit/>
          </a:bodyPr>
          <a:lstStyle/>
          <a:p>
            <a:pPr indent="0" lvl="0" marL="0" marR="0" rtl="0" algn="l">
              <a:lnSpc>
                <a:spcPct val="123116"/>
              </a:lnSpc>
              <a:spcBef>
                <a:spcPts val="0"/>
              </a:spcBef>
              <a:spcAft>
                <a:spcPts val="0"/>
              </a:spcAft>
              <a:buNone/>
            </a:pPr>
            <a:r>
              <a:rPr lang="en-CA" sz="1765">
                <a:solidFill>
                  <a:srgbClr val="000000"/>
                </a:solidFill>
                <a:latin typeface="Calibri"/>
                <a:ea typeface="Calibri"/>
                <a:cs typeface="Calibri"/>
                <a:sym typeface="Calibri"/>
              </a:rPr>
              <a:t>8</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16" name="Google Shape;1316;p69"/>
          <p:cNvSpPr txBox="1"/>
          <p:nvPr/>
        </p:nvSpPr>
        <p:spPr>
          <a:xfrm>
            <a:off x="5602941" y="2745441"/>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9</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17" name="Google Shape;1317;p69"/>
          <p:cNvSpPr txBox="1"/>
          <p:nvPr/>
        </p:nvSpPr>
        <p:spPr>
          <a:xfrm>
            <a:off x="2577353" y="3619501"/>
            <a:ext cx="115416" cy="589905"/>
          </a:xfrm>
          <a:prstGeom prst="rect">
            <a:avLst/>
          </a:prstGeom>
          <a:noFill/>
          <a:ln>
            <a:noFill/>
          </a:ln>
        </p:spPr>
        <p:txBody>
          <a:bodyPr anchorCtr="0" anchor="t" bIns="0" lIns="0" spcFirstLastPara="1" rIns="0" wrap="square" tIns="0">
            <a:spAutoFit/>
          </a:bodyPr>
          <a:lstStyle/>
          <a:p>
            <a:pPr indent="0" lvl="0" marL="0" marR="0" rtl="0" algn="l">
              <a:lnSpc>
                <a:spcPct val="129405"/>
              </a:lnSpc>
              <a:spcBef>
                <a:spcPts val="0"/>
              </a:spcBef>
              <a:spcAft>
                <a:spcPts val="0"/>
              </a:spcAft>
              <a:buNone/>
            </a:pPr>
            <a:r>
              <a:rPr lang="en-CA" sz="1765">
                <a:solidFill>
                  <a:srgbClr val="000000"/>
                </a:solidFill>
                <a:latin typeface="Calibri"/>
                <a:ea typeface="Calibri"/>
                <a:cs typeface="Calibri"/>
                <a:sym typeface="Calibri"/>
              </a:rPr>
              <a:t>7</a:t>
            </a:r>
            <a:endParaRPr/>
          </a:p>
          <a:p>
            <a:pPr indent="0" lvl="0" marL="0" marR="0" rtl="0" algn="l">
              <a:lnSpc>
                <a:spcPct val="126888"/>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18" name="Google Shape;1318;p69"/>
          <p:cNvSpPr txBox="1"/>
          <p:nvPr/>
        </p:nvSpPr>
        <p:spPr>
          <a:xfrm>
            <a:off x="3856225" y="3686736"/>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7</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19" name="Google Shape;1319;p69"/>
          <p:cNvSpPr txBox="1"/>
          <p:nvPr/>
        </p:nvSpPr>
        <p:spPr>
          <a:xfrm>
            <a:off x="4728882" y="3686736"/>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5</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20" name="Google Shape;1320;p69"/>
          <p:cNvSpPr txBox="1"/>
          <p:nvPr/>
        </p:nvSpPr>
        <p:spPr>
          <a:xfrm>
            <a:off x="6074989" y="3686736"/>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21" name="Google Shape;1321;p69"/>
          <p:cNvSpPr txBox="1"/>
          <p:nvPr/>
        </p:nvSpPr>
        <p:spPr>
          <a:xfrm>
            <a:off x="2039470" y="4695265"/>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22" name="Google Shape;1322;p69"/>
          <p:cNvSpPr txBox="1"/>
          <p:nvPr/>
        </p:nvSpPr>
        <p:spPr>
          <a:xfrm>
            <a:off x="2980765" y="4695265"/>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4</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23" name="Google Shape;1323;p69"/>
          <p:cNvSpPr txBox="1"/>
          <p:nvPr/>
        </p:nvSpPr>
        <p:spPr>
          <a:xfrm>
            <a:off x="3720353" y="4695265"/>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6</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24" name="Google Shape;1324;p6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1325" name="Google Shape;1325;p69"/>
          <p:cNvSpPr/>
          <p:nvPr/>
        </p:nvSpPr>
        <p:spPr>
          <a:xfrm>
            <a:off x="1115616" y="5085184"/>
            <a:ext cx="7848872" cy="92333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CA" sz="1800">
                <a:solidFill>
                  <a:srgbClr val="000000"/>
                </a:solidFill>
                <a:latin typeface="Calibri"/>
                <a:ea typeface="Calibri"/>
                <a:cs typeface="Calibri"/>
                <a:sym typeface="Calibri"/>
              </a:rPr>
              <a:t>If the value “1” in Figure is modified so that it becomes “8”, we can</a:t>
            </a:r>
            <a:br>
              <a:rPr lang="en-CA" sz="1800">
                <a:solidFill>
                  <a:srgbClr val="000000"/>
                </a:solidFill>
                <a:latin typeface="Calibri"/>
                <a:ea typeface="Calibri"/>
                <a:cs typeface="Calibri"/>
                <a:sym typeface="Calibri"/>
              </a:rPr>
            </a:br>
            <a:r>
              <a:rPr lang="en-CA" sz="1800">
                <a:solidFill>
                  <a:srgbClr val="000000"/>
                </a:solidFill>
                <a:latin typeface="Calibri"/>
                <a:ea typeface="Calibri"/>
                <a:cs typeface="Calibri"/>
                <a:sym typeface="Calibri"/>
              </a:rPr>
              <a:t>restore the heap property by exchanging the 8 with its parent “4” and then exchanging it again with its new parent “7”.</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7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Heap</a:t>
            </a:r>
            <a:endParaRPr/>
          </a:p>
        </p:txBody>
      </p:sp>
      <p:sp>
        <p:nvSpPr>
          <p:cNvPr id="1331" name="Google Shape;1331;p70"/>
          <p:cNvSpPr txBox="1"/>
          <p:nvPr>
            <p:ph idx="1" type="body"/>
          </p:nvPr>
        </p:nvSpPr>
        <p:spPr>
          <a:xfrm>
            <a:off x="916081" y="1474975"/>
            <a:ext cx="7544360" cy="4916581"/>
          </a:xfrm>
          <a:prstGeom prst="rect">
            <a:avLst/>
          </a:prstGeom>
          <a:noFill/>
          <a:ln>
            <a:noFill/>
          </a:ln>
        </p:spPr>
        <p:txBody>
          <a:bodyPr anchorCtr="0" anchor="t" bIns="45700" lIns="91425" spcFirstLastPara="1" rIns="91425" wrap="square" tIns="45700">
            <a:normAutofit/>
          </a:bodyPr>
          <a:lstStyle/>
          <a:p>
            <a:pPr indent="-44450" lvl="0" marL="171450" rtl="0" algn="just">
              <a:lnSpc>
                <a:spcPct val="90000"/>
              </a:lnSpc>
              <a:spcBef>
                <a:spcPts val="0"/>
              </a:spcBef>
              <a:spcAft>
                <a:spcPts val="0"/>
              </a:spcAft>
              <a:buClr>
                <a:schemeClr val="dk1"/>
              </a:buClr>
              <a:buSzPts val="2000"/>
              <a:buNone/>
            </a:pPr>
            <a:r>
              <a:t/>
            </a:r>
            <a:endParaRPr sz="2000">
              <a:solidFill>
                <a:srgbClr val="000000"/>
              </a:solidFill>
            </a:endParaRPr>
          </a:p>
          <a:p>
            <a:pPr indent="-171450" lvl="0" marL="171450" rtl="0" algn="just">
              <a:lnSpc>
                <a:spcPct val="90000"/>
              </a:lnSpc>
              <a:spcBef>
                <a:spcPts val="750"/>
              </a:spcBef>
              <a:spcAft>
                <a:spcPts val="0"/>
              </a:spcAft>
              <a:buClr>
                <a:srgbClr val="000000"/>
              </a:buClr>
              <a:buSzPts val="2000"/>
              <a:buChar char="•"/>
            </a:pPr>
            <a:r>
              <a:rPr lang="en-CA" sz="2000">
                <a:solidFill>
                  <a:srgbClr val="000000"/>
                </a:solidFill>
              </a:rPr>
              <a:t>If on the contrary </a:t>
            </a:r>
            <a:r>
              <a:rPr lang="en-CA" sz="2000">
                <a:solidFill>
                  <a:srgbClr val="00B0F0"/>
                </a:solidFill>
              </a:rPr>
              <a:t>the value of a node is decreased so that it</a:t>
            </a:r>
            <a:br>
              <a:rPr lang="en-CA" sz="2000">
                <a:solidFill>
                  <a:srgbClr val="00B0F0"/>
                </a:solidFill>
              </a:rPr>
            </a:br>
            <a:r>
              <a:rPr lang="en-CA" sz="2000">
                <a:solidFill>
                  <a:srgbClr val="00B0F0"/>
                </a:solidFill>
              </a:rPr>
              <a:t>	becomes less than the value of at least one of its children</a:t>
            </a:r>
            <a:r>
              <a:rPr lang="en-CA" sz="2000">
                <a:solidFill>
                  <a:srgbClr val="000000"/>
                </a:solidFill>
              </a:rPr>
              <a:t>, it</a:t>
            </a:r>
            <a:br>
              <a:rPr lang="en-CA" sz="2000">
                <a:solidFill>
                  <a:srgbClr val="000000"/>
                </a:solidFill>
              </a:rPr>
            </a:br>
            <a:r>
              <a:rPr lang="en-CA" sz="2000">
                <a:solidFill>
                  <a:srgbClr val="000000"/>
                </a:solidFill>
              </a:rPr>
              <a:t>	suffices to exchange the modified value with the larger of the</a:t>
            </a:r>
            <a:br>
              <a:rPr lang="en-CA" sz="2000">
                <a:solidFill>
                  <a:srgbClr val="000000"/>
                </a:solidFill>
              </a:rPr>
            </a:br>
            <a:r>
              <a:rPr lang="en-CA" sz="2000">
                <a:solidFill>
                  <a:srgbClr val="000000"/>
                </a:solidFill>
              </a:rPr>
              <a:t>	values in the children, and then to continue this process</a:t>
            </a:r>
            <a:br>
              <a:rPr lang="en-CA" sz="2000">
                <a:solidFill>
                  <a:srgbClr val="000000"/>
                </a:solidFill>
              </a:rPr>
            </a:br>
            <a:r>
              <a:rPr lang="en-CA" sz="2000">
                <a:solidFill>
                  <a:srgbClr val="000000"/>
                </a:solidFill>
              </a:rPr>
              <a:t>	downwards in the tree if necessary until the heap property is</a:t>
            </a:r>
            <a:br>
              <a:rPr lang="en-CA" sz="2000">
                <a:solidFill>
                  <a:srgbClr val="000000"/>
                </a:solidFill>
              </a:rPr>
            </a:br>
            <a:r>
              <a:rPr lang="en-CA" sz="2000">
                <a:solidFill>
                  <a:srgbClr val="000000"/>
                </a:solidFill>
              </a:rPr>
              <a:t>	restored.</a:t>
            </a:r>
            <a:endParaRPr/>
          </a:p>
          <a:p>
            <a:pPr indent="-171450" lvl="0" marL="171450" rtl="0" algn="l">
              <a:lnSpc>
                <a:spcPct val="90000"/>
              </a:lnSpc>
              <a:spcBef>
                <a:spcPts val="750"/>
              </a:spcBef>
              <a:spcAft>
                <a:spcPts val="0"/>
              </a:spcAft>
              <a:buClr>
                <a:srgbClr val="000000"/>
              </a:buClr>
              <a:buSzPts val="2000"/>
              <a:buChar char="•"/>
            </a:pPr>
            <a:r>
              <a:rPr lang="en-CA" sz="2000">
                <a:solidFill>
                  <a:srgbClr val="000000"/>
                </a:solidFill>
              </a:rPr>
              <a:t>The heap, after sifting 3 (originally 10) down to its place</a:t>
            </a:r>
            <a:endParaRPr/>
          </a:p>
          <a:p>
            <a:pPr indent="-171450" lvl="0" marL="171450" rtl="0" algn="l">
              <a:lnSpc>
                <a:spcPct val="90000"/>
              </a:lnSpc>
              <a:spcBef>
                <a:spcPts val="750"/>
              </a:spcBef>
              <a:spcAft>
                <a:spcPts val="0"/>
              </a:spcAft>
              <a:buClr>
                <a:srgbClr val="000000"/>
              </a:buClr>
              <a:buSzPts val="2000"/>
              <a:buChar char="•"/>
            </a:pPr>
            <a:r>
              <a:rPr lang="en-CA" sz="2000">
                <a:solidFill>
                  <a:srgbClr val="000000"/>
                </a:solidFill>
              </a:rPr>
              <a:t>The modified value has been </a:t>
            </a:r>
            <a:r>
              <a:rPr lang="en-CA" sz="2000">
                <a:solidFill>
                  <a:srgbClr val="00B0F0"/>
                </a:solidFill>
              </a:rPr>
              <a:t>sifted down </a:t>
            </a:r>
            <a:endParaRPr/>
          </a:p>
          <a:p>
            <a:pPr indent="0" lvl="0" marL="0" rtl="0" algn="l">
              <a:lnSpc>
                <a:spcPct val="90000"/>
              </a:lnSpc>
              <a:spcBef>
                <a:spcPts val="750"/>
              </a:spcBef>
              <a:spcAft>
                <a:spcPts val="0"/>
              </a:spcAft>
              <a:buClr>
                <a:srgbClr val="000000"/>
              </a:buClr>
              <a:buSzPts val="2000"/>
              <a:buNone/>
            </a:pPr>
            <a:r>
              <a:rPr lang="en-CA" sz="2000">
                <a:solidFill>
                  <a:srgbClr val="000000"/>
                </a:solidFill>
              </a:rPr>
              <a:t>	to its new position.</a:t>
            </a:r>
            <a:endParaRPr/>
          </a:p>
        </p:txBody>
      </p:sp>
      <p:sp>
        <p:nvSpPr>
          <p:cNvPr id="1332" name="Google Shape;1332;p7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descr="122.png" id="1333" name="Google Shape;1333;p70"/>
          <p:cNvPicPr preferRelativeResize="0"/>
          <p:nvPr/>
        </p:nvPicPr>
        <p:blipFill rotWithShape="1">
          <a:blip r:embed="rId3">
            <a:alphaModFix/>
          </a:blip>
          <a:srcRect b="0" l="0" r="0" t="0"/>
          <a:stretch/>
        </p:blipFill>
        <p:spPr>
          <a:xfrm>
            <a:off x="6019800" y="4419600"/>
            <a:ext cx="2479301" cy="2080092"/>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71"/>
          <p:cNvSpPr txBox="1"/>
          <p:nvPr/>
        </p:nvSpPr>
        <p:spPr>
          <a:xfrm>
            <a:off x="1420346" y="649941"/>
            <a:ext cx="5787838" cy="1154162"/>
          </a:xfrm>
          <a:prstGeom prst="rect">
            <a:avLst/>
          </a:prstGeom>
          <a:noFill/>
          <a:ln>
            <a:noFill/>
          </a:ln>
        </p:spPr>
        <p:txBody>
          <a:bodyPr anchorCtr="0" anchor="t" bIns="0" lIns="0" spcFirstLastPara="1" rIns="0" wrap="square" tIns="0">
            <a:spAutoFit/>
          </a:bodyPr>
          <a:lstStyle/>
          <a:p>
            <a:pPr indent="0" lvl="0" marL="0" marR="0" rtl="0" algn="l">
              <a:lnSpc>
                <a:spcPct val="112213"/>
              </a:lnSpc>
              <a:spcBef>
                <a:spcPts val="0"/>
              </a:spcBef>
              <a:spcAft>
                <a:spcPts val="0"/>
              </a:spcAft>
              <a:buNone/>
            </a:pPr>
            <a:r>
              <a:rPr b="1" lang="en-CA" sz="3971">
                <a:solidFill>
                  <a:srgbClr val="000000"/>
                </a:solidFill>
                <a:latin typeface="Times"/>
                <a:ea typeface="Times"/>
                <a:cs typeface="Times"/>
                <a:sym typeface="Times"/>
              </a:rPr>
              <a:t>Making Heaps</a:t>
            </a:r>
            <a:endParaRPr/>
          </a:p>
          <a:p>
            <a:pPr indent="0" lvl="0" marL="0" marR="0" rtl="0" algn="l">
              <a:lnSpc>
                <a:spcPct val="117448"/>
              </a:lnSpc>
              <a:spcBef>
                <a:spcPts val="0"/>
              </a:spcBef>
              <a:spcAft>
                <a:spcPts val="0"/>
              </a:spcAft>
              <a:buNone/>
            </a:pPr>
            <a:r>
              <a:t/>
            </a:r>
            <a:endParaRPr sz="3793">
              <a:solidFill>
                <a:srgbClr val="000000"/>
              </a:solidFill>
              <a:latin typeface="Calibri"/>
              <a:ea typeface="Calibri"/>
              <a:cs typeface="Calibri"/>
              <a:sym typeface="Calibri"/>
            </a:endParaRPr>
          </a:p>
        </p:txBody>
      </p:sp>
      <p:sp>
        <p:nvSpPr>
          <p:cNvPr id="1339" name="Google Shape;1339;p71"/>
          <p:cNvSpPr txBox="1"/>
          <p:nvPr/>
        </p:nvSpPr>
        <p:spPr>
          <a:xfrm>
            <a:off x="1086971" y="1378324"/>
            <a:ext cx="7949525" cy="1377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CA" sz="2400">
                <a:solidFill>
                  <a:srgbClr val="000000"/>
                </a:solidFill>
                <a:latin typeface="Calibri"/>
                <a:ea typeface="Calibri"/>
                <a:cs typeface="Calibri"/>
                <a:sym typeface="Calibri"/>
              </a:rPr>
              <a:t>There exists a clever algorithm for making a heap. Suppose, for example, that our starting point is the following array represented by the tree in Figure.</a:t>
            </a:r>
            <a:endParaRPr/>
          </a:p>
          <a:p>
            <a:pPr indent="0" lvl="0" marL="0" marR="0" rtl="0" algn="l">
              <a:lnSpc>
                <a:spcPct val="120000"/>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340" name="Google Shape;1340;p71"/>
          <p:cNvSpPr txBox="1"/>
          <p:nvPr/>
        </p:nvSpPr>
        <p:spPr>
          <a:xfrm>
            <a:off x="1344706" y="3574677"/>
            <a:ext cx="2444900" cy="615553"/>
          </a:xfrm>
          <a:prstGeom prst="rect">
            <a:avLst/>
          </a:prstGeom>
          <a:noFill/>
          <a:ln>
            <a:noFill/>
          </a:ln>
        </p:spPr>
        <p:txBody>
          <a:bodyPr anchorCtr="0" anchor="t" bIns="0" lIns="0" spcFirstLastPara="1" rIns="0" wrap="square" tIns="0">
            <a:spAutoFit/>
          </a:bodyPr>
          <a:lstStyle/>
          <a:p>
            <a:pPr indent="0" lvl="0" marL="0" marR="0" rtl="0" algn="l">
              <a:lnSpc>
                <a:spcPct val="107978"/>
              </a:lnSpc>
              <a:spcBef>
                <a:spcPts val="0"/>
              </a:spcBef>
              <a:spcAft>
                <a:spcPts val="0"/>
              </a:spcAft>
              <a:buNone/>
            </a:pPr>
            <a:r>
              <a:rPr lang="en-CA" sz="2206">
                <a:solidFill>
                  <a:srgbClr val="000000"/>
                </a:solidFill>
                <a:latin typeface="Calibri"/>
                <a:ea typeface="Calibri"/>
                <a:cs typeface="Calibri"/>
                <a:sym typeface="Calibri"/>
              </a:rPr>
              <a:t>The starting situation</a:t>
            </a:r>
            <a:endParaRPr/>
          </a:p>
          <a:p>
            <a:pPr indent="0" lvl="0" marL="0" marR="0" rtl="0" algn="l">
              <a:lnSpc>
                <a:spcPct val="110516"/>
              </a:lnSpc>
              <a:spcBef>
                <a:spcPts val="0"/>
              </a:spcBef>
              <a:spcAft>
                <a:spcPts val="0"/>
              </a:spcAft>
              <a:buNone/>
            </a:pPr>
            <a:r>
              <a:t/>
            </a:r>
            <a:endParaRPr sz="2206">
              <a:solidFill>
                <a:srgbClr val="000000"/>
              </a:solidFill>
              <a:latin typeface="Calibri"/>
              <a:ea typeface="Calibri"/>
              <a:cs typeface="Calibri"/>
              <a:sym typeface="Calibri"/>
            </a:endParaRPr>
          </a:p>
        </p:txBody>
      </p:sp>
      <p:sp>
        <p:nvSpPr>
          <p:cNvPr id="1341" name="Google Shape;1341;p7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1342" name="Google Shape;1342;p71"/>
          <p:cNvGraphicFramePr/>
          <p:nvPr/>
        </p:nvGraphicFramePr>
        <p:xfrm>
          <a:off x="1403648" y="2780928"/>
          <a:ext cx="3000000" cy="3000000"/>
        </p:xfrm>
        <a:graphic>
          <a:graphicData uri="http://schemas.openxmlformats.org/drawingml/2006/table">
            <a:tbl>
              <a:tblPr bandRow="1" firstRow="1">
                <a:noFill/>
                <a:tableStyleId>{723461C6-6CDC-4177-A233-B838EF2D8534}</a:tableStyleId>
              </a:tblPr>
              <a:tblGrid>
                <a:gridCol w="609600"/>
                <a:gridCol w="609600"/>
                <a:gridCol w="609600"/>
                <a:gridCol w="609600"/>
                <a:gridCol w="609600"/>
                <a:gridCol w="609600"/>
                <a:gridCol w="609600"/>
                <a:gridCol w="609600"/>
                <a:gridCol w="609600"/>
                <a:gridCol w="609600"/>
              </a:tblGrid>
              <a:tr h="370850">
                <a:tc>
                  <a:txBody>
                    <a:bodyPr/>
                    <a:lstStyle/>
                    <a:p>
                      <a:pPr indent="0" lvl="0" marL="0" marR="0" rtl="0" algn="ctr">
                        <a:spcBef>
                          <a:spcPts val="0"/>
                        </a:spcBef>
                        <a:spcAft>
                          <a:spcPts val="0"/>
                        </a:spcAft>
                        <a:buNone/>
                      </a:pPr>
                      <a:r>
                        <a:rPr b="1" lang="en-CA" sz="2000" u="none" cap="none" strike="noStrike"/>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CA" sz="2000" u="none" cap="none" strike="noStrike"/>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CA" sz="2000" u="none" cap="none" strike="noStrike"/>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CA" sz="2000" u="none" cap="none" strike="noStrike"/>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CA" sz="2000" u="none" cap="none" strike="noStrike"/>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CA" sz="2000" u="none" cap="none" strike="noStrike"/>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CA" sz="2000" u="none" cap="none" strike="noStrike"/>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CA" sz="2000" u="none" cap="none" strike="noStrike"/>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CA" sz="2000" u="none" cap="none" strike="noStrike"/>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CA" sz="2000" u="none" cap="none" strike="noStrike"/>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1343" name="Google Shape;1343;p71"/>
          <p:cNvPicPr preferRelativeResize="0"/>
          <p:nvPr/>
        </p:nvPicPr>
        <p:blipFill rotWithShape="1">
          <a:blip r:embed="rId3">
            <a:alphaModFix/>
          </a:blip>
          <a:srcRect b="0" l="0" r="0" t="0"/>
          <a:stretch/>
        </p:blipFill>
        <p:spPr>
          <a:xfrm>
            <a:off x="3995936" y="3501008"/>
            <a:ext cx="3816424" cy="2868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3300"/>
              <a:buFont typeface="Times"/>
              <a:buNone/>
            </a:pPr>
            <a:r>
              <a:rPr b="1" lang="en-CA">
                <a:solidFill>
                  <a:srgbClr val="000000"/>
                </a:solidFill>
                <a:latin typeface="Times"/>
                <a:ea typeface="Times"/>
                <a:cs typeface="Times"/>
                <a:sym typeface="Times"/>
              </a:rPr>
              <a:t>Radix Sort Algorithm</a:t>
            </a:r>
            <a:endParaRPr/>
          </a:p>
        </p:txBody>
      </p:sp>
      <p:sp>
        <p:nvSpPr>
          <p:cNvPr id="121" name="Google Shape;121;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38100" lvl="0" marL="171450" rtl="0" algn="l">
              <a:lnSpc>
                <a:spcPct val="90000"/>
              </a:lnSpc>
              <a:spcBef>
                <a:spcPts val="0"/>
              </a:spcBef>
              <a:spcAft>
                <a:spcPts val="0"/>
              </a:spcAft>
              <a:buClr>
                <a:schemeClr val="dk1"/>
              </a:buClr>
              <a:buSzPts val="2100"/>
              <a:buNone/>
            </a:pPr>
            <a:r>
              <a:t/>
            </a:r>
            <a:endParaRPr/>
          </a:p>
          <a:p>
            <a:pPr indent="-514350" lvl="0" marL="514350" rtl="0" algn="just">
              <a:lnSpc>
                <a:spcPct val="90000"/>
              </a:lnSpc>
              <a:spcBef>
                <a:spcPts val="750"/>
              </a:spcBef>
              <a:spcAft>
                <a:spcPts val="0"/>
              </a:spcAft>
              <a:buClr>
                <a:schemeClr val="dk1"/>
              </a:buClr>
              <a:buSzPts val="2100"/>
              <a:buFont typeface="Calibri"/>
              <a:buAutoNum type="arabicPeriod"/>
            </a:pPr>
            <a:r>
              <a:rPr lang="en-CA"/>
              <a:t>Take the least significant digit of each key</a:t>
            </a:r>
            <a:endParaRPr/>
          </a:p>
          <a:p>
            <a:pPr indent="-514350" lvl="0" marL="514350" rtl="0" algn="just">
              <a:lnSpc>
                <a:spcPct val="90000"/>
              </a:lnSpc>
              <a:spcBef>
                <a:spcPts val="750"/>
              </a:spcBef>
              <a:spcAft>
                <a:spcPts val="0"/>
              </a:spcAft>
              <a:buClr>
                <a:schemeClr val="dk1"/>
              </a:buClr>
              <a:buSzPts val="2100"/>
              <a:buFont typeface="Calibri"/>
              <a:buAutoNum type="arabicPeriod"/>
            </a:pPr>
            <a:r>
              <a:rPr lang="en-CA"/>
              <a:t>Sort the list of elements based on that digit, but keep the order of elements with the same digit.</a:t>
            </a:r>
            <a:endParaRPr/>
          </a:p>
          <a:p>
            <a:pPr indent="-514350" lvl="0" marL="514350" rtl="0" algn="just">
              <a:lnSpc>
                <a:spcPct val="90000"/>
              </a:lnSpc>
              <a:spcBef>
                <a:spcPts val="750"/>
              </a:spcBef>
              <a:spcAft>
                <a:spcPts val="0"/>
              </a:spcAft>
              <a:buClr>
                <a:schemeClr val="dk1"/>
              </a:buClr>
              <a:buSzPts val="2100"/>
              <a:buFont typeface="Calibri"/>
              <a:buAutoNum type="arabicPeriod"/>
            </a:pPr>
            <a:r>
              <a:rPr lang="en-CA"/>
              <a:t>Repeat the sort with each more significant bit</a:t>
            </a:r>
            <a:endParaRPr/>
          </a:p>
          <a:p>
            <a:pPr indent="-381000" lvl="0" marL="514350" rtl="0" algn="just">
              <a:lnSpc>
                <a:spcPct val="90000"/>
              </a:lnSpc>
              <a:spcBef>
                <a:spcPts val="750"/>
              </a:spcBef>
              <a:spcAft>
                <a:spcPts val="0"/>
              </a:spcAft>
              <a:buClr>
                <a:schemeClr val="dk1"/>
              </a:buClr>
              <a:buSzPts val="2100"/>
              <a:buFont typeface="Calibri"/>
              <a:buNone/>
            </a:pPr>
            <a:r>
              <a:t/>
            </a:r>
            <a:endParaRPr/>
          </a:p>
        </p:txBody>
      </p:sp>
      <p:sp>
        <p:nvSpPr>
          <p:cNvPr id="122" name="Google Shape;122;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descr="12.png" id="123" name="Google Shape;123;p18"/>
          <p:cNvPicPr preferRelativeResize="0"/>
          <p:nvPr/>
        </p:nvPicPr>
        <p:blipFill rotWithShape="1">
          <a:blip r:embed="rId3">
            <a:alphaModFix/>
          </a:blip>
          <a:srcRect b="0" l="0" r="0" t="0"/>
          <a:stretch/>
        </p:blipFill>
        <p:spPr>
          <a:xfrm>
            <a:off x="1143000" y="4267200"/>
            <a:ext cx="7150816" cy="13716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7" name="Shape 1347"/>
        <p:cNvGrpSpPr/>
        <p:nvPr/>
      </p:nvGrpSpPr>
      <p:grpSpPr>
        <a:xfrm>
          <a:off x="0" y="0"/>
          <a:ext cx="0" cy="0"/>
          <a:chOff x="0" y="0"/>
          <a:chExt cx="0" cy="0"/>
        </a:xfrm>
      </p:grpSpPr>
      <p:pic>
        <p:nvPicPr>
          <p:cNvPr id="1348" name="Google Shape;1348;p72"/>
          <p:cNvPicPr preferRelativeResize="0"/>
          <p:nvPr/>
        </p:nvPicPr>
        <p:blipFill rotWithShape="1">
          <a:blip r:embed="rId3">
            <a:alphaModFix/>
          </a:blip>
          <a:srcRect b="0" l="0" r="0" t="0"/>
          <a:stretch/>
        </p:blipFill>
        <p:spPr>
          <a:xfrm>
            <a:off x="134471" y="0"/>
            <a:ext cx="8875059" cy="6858000"/>
          </a:xfrm>
          <a:prstGeom prst="rect">
            <a:avLst/>
          </a:prstGeom>
          <a:noFill/>
          <a:ln>
            <a:noFill/>
          </a:ln>
        </p:spPr>
      </p:pic>
      <p:sp>
        <p:nvSpPr>
          <p:cNvPr id="1349" name="Google Shape;1349;p72"/>
          <p:cNvSpPr txBox="1"/>
          <p:nvPr/>
        </p:nvSpPr>
        <p:spPr>
          <a:xfrm>
            <a:off x="3910853" y="649941"/>
            <a:ext cx="1359346" cy="1154162"/>
          </a:xfrm>
          <a:prstGeom prst="rect">
            <a:avLst/>
          </a:prstGeom>
          <a:noFill/>
          <a:ln>
            <a:noFill/>
          </a:ln>
        </p:spPr>
        <p:txBody>
          <a:bodyPr anchorCtr="0" anchor="t" bIns="0" lIns="0" spcFirstLastPara="1" rIns="0" wrap="square" tIns="0">
            <a:spAutoFit/>
          </a:bodyPr>
          <a:lstStyle/>
          <a:p>
            <a:pPr indent="0" lvl="0" marL="0" marR="0" rtl="0" algn="l">
              <a:lnSpc>
                <a:spcPct val="112213"/>
              </a:lnSpc>
              <a:spcBef>
                <a:spcPts val="0"/>
              </a:spcBef>
              <a:spcAft>
                <a:spcPts val="0"/>
              </a:spcAft>
              <a:buNone/>
            </a:pPr>
            <a:r>
              <a:rPr b="1" lang="en-CA" sz="3971">
                <a:solidFill>
                  <a:srgbClr val="000000"/>
                </a:solidFill>
                <a:latin typeface="Times"/>
                <a:ea typeface="Times"/>
                <a:cs typeface="Times"/>
                <a:sym typeface="Times"/>
              </a:rPr>
              <a:t>Heaps</a:t>
            </a:r>
            <a:endParaRPr/>
          </a:p>
          <a:p>
            <a:pPr indent="0" lvl="0" marL="0" marR="0" rtl="0" algn="l">
              <a:lnSpc>
                <a:spcPct val="117448"/>
              </a:lnSpc>
              <a:spcBef>
                <a:spcPts val="0"/>
              </a:spcBef>
              <a:spcAft>
                <a:spcPts val="0"/>
              </a:spcAft>
              <a:buNone/>
            </a:pPr>
            <a:r>
              <a:t/>
            </a:r>
            <a:endParaRPr sz="3793">
              <a:solidFill>
                <a:srgbClr val="000000"/>
              </a:solidFill>
              <a:latin typeface="Calibri"/>
              <a:ea typeface="Calibri"/>
              <a:cs typeface="Calibri"/>
              <a:sym typeface="Calibri"/>
            </a:endParaRPr>
          </a:p>
        </p:txBody>
      </p:sp>
      <p:sp>
        <p:nvSpPr>
          <p:cNvPr id="1350" name="Google Shape;1350;p72"/>
          <p:cNvSpPr txBox="1"/>
          <p:nvPr/>
        </p:nvSpPr>
        <p:spPr>
          <a:xfrm>
            <a:off x="1086971" y="1703294"/>
            <a:ext cx="7733501" cy="1333698"/>
          </a:xfrm>
          <a:prstGeom prst="rect">
            <a:avLst/>
          </a:prstGeom>
          <a:noFill/>
          <a:ln>
            <a:noFill/>
          </a:ln>
        </p:spPr>
        <p:txBody>
          <a:bodyPr anchorCtr="0" anchor="t" bIns="0" lIns="0" spcFirstLastPara="1" rIns="0" wrap="square" tIns="0">
            <a:spAutoFit/>
          </a:bodyPr>
          <a:lstStyle/>
          <a:p>
            <a:pPr indent="0" lvl="0" marL="0" marR="0" rtl="0" algn="just">
              <a:lnSpc>
                <a:spcPct val="116001"/>
              </a:lnSpc>
              <a:spcBef>
                <a:spcPts val="0"/>
              </a:spcBef>
              <a:spcAft>
                <a:spcPts val="0"/>
              </a:spcAft>
              <a:buNone/>
            </a:pPr>
            <a:r>
              <a:rPr lang="en-CA" sz="2206">
                <a:solidFill>
                  <a:srgbClr val="000000"/>
                </a:solidFill>
                <a:latin typeface="Calibri"/>
                <a:ea typeface="Calibri"/>
                <a:cs typeface="Calibri"/>
                <a:sym typeface="Calibri"/>
              </a:rPr>
              <a:t>We first make each of the subtrees whose roots are at level 1 into a heap, this is done by sifting down these nodes, as illustrated in Figure.</a:t>
            </a:r>
            <a:endParaRPr/>
          </a:p>
          <a:p>
            <a:pPr indent="0" lvl="0" marL="0" marR="0" rtl="0" algn="l">
              <a:lnSpc>
                <a:spcPct val="116001"/>
              </a:lnSpc>
              <a:spcBef>
                <a:spcPts val="0"/>
              </a:spcBef>
              <a:spcAft>
                <a:spcPts val="0"/>
              </a:spcAft>
              <a:buNone/>
            </a:pPr>
            <a:r>
              <a:t/>
            </a:r>
            <a:endParaRPr sz="2206">
              <a:solidFill>
                <a:srgbClr val="000000"/>
              </a:solidFill>
              <a:latin typeface="Calibri"/>
              <a:ea typeface="Calibri"/>
              <a:cs typeface="Calibri"/>
              <a:sym typeface="Calibri"/>
            </a:endParaRPr>
          </a:p>
        </p:txBody>
      </p:sp>
      <p:sp>
        <p:nvSpPr>
          <p:cNvPr id="1351" name="Google Shape;1351;p72"/>
          <p:cNvSpPr txBox="1"/>
          <p:nvPr/>
        </p:nvSpPr>
        <p:spPr>
          <a:xfrm>
            <a:off x="2308412" y="3048000"/>
            <a:ext cx="142668" cy="615553"/>
          </a:xfrm>
          <a:prstGeom prst="rect">
            <a:avLst/>
          </a:prstGeom>
          <a:noFill/>
          <a:ln>
            <a:noFill/>
          </a:ln>
        </p:spPr>
        <p:txBody>
          <a:bodyPr anchorCtr="0" anchor="t" bIns="0" lIns="0" spcFirstLastPara="1" rIns="0" wrap="square" tIns="0">
            <a:spAutoFit/>
          </a:bodyPr>
          <a:lstStyle/>
          <a:p>
            <a:pPr indent="0" lvl="0" marL="0" marR="0" rtl="0" algn="l">
              <a:lnSpc>
                <a:spcPct val="107978"/>
              </a:lnSpc>
              <a:spcBef>
                <a:spcPts val="0"/>
              </a:spcBef>
              <a:spcAft>
                <a:spcPts val="0"/>
              </a:spcAft>
              <a:buNone/>
            </a:pPr>
            <a:r>
              <a:rPr lang="en-CA" sz="2206">
                <a:solidFill>
                  <a:srgbClr val="000000"/>
                </a:solidFill>
                <a:latin typeface="Calibri"/>
                <a:ea typeface="Calibri"/>
                <a:cs typeface="Calibri"/>
                <a:sym typeface="Calibri"/>
              </a:rPr>
              <a:t>7</a:t>
            </a:r>
            <a:endParaRPr/>
          </a:p>
          <a:p>
            <a:pPr indent="0" lvl="0" marL="0" marR="0" rtl="0" algn="l">
              <a:lnSpc>
                <a:spcPct val="110516"/>
              </a:lnSpc>
              <a:spcBef>
                <a:spcPts val="0"/>
              </a:spcBef>
              <a:spcAft>
                <a:spcPts val="0"/>
              </a:spcAft>
              <a:buNone/>
            </a:pPr>
            <a:r>
              <a:t/>
            </a:r>
            <a:endParaRPr sz="2206">
              <a:solidFill>
                <a:srgbClr val="000000"/>
              </a:solidFill>
              <a:latin typeface="Calibri"/>
              <a:ea typeface="Calibri"/>
              <a:cs typeface="Calibri"/>
              <a:sym typeface="Calibri"/>
            </a:endParaRPr>
          </a:p>
        </p:txBody>
      </p:sp>
      <p:sp>
        <p:nvSpPr>
          <p:cNvPr id="1352" name="Google Shape;1352;p72"/>
          <p:cNvSpPr txBox="1"/>
          <p:nvPr/>
        </p:nvSpPr>
        <p:spPr>
          <a:xfrm>
            <a:off x="1905001" y="3854824"/>
            <a:ext cx="1838645" cy="615553"/>
          </a:xfrm>
          <a:prstGeom prst="rect">
            <a:avLst/>
          </a:prstGeom>
          <a:noFill/>
          <a:ln>
            <a:noFill/>
          </a:ln>
        </p:spPr>
        <p:txBody>
          <a:bodyPr anchorCtr="0" anchor="t" bIns="0" lIns="0" spcFirstLastPara="1" rIns="0" wrap="square" tIns="0">
            <a:spAutoFit/>
          </a:bodyPr>
          <a:lstStyle/>
          <a:p>
            <a:pPr indent="0" lvl="0" marL="0" marR="0" rtl="0" algn="l">
              <a:lnSpc>
                <a:spcPct val="107978"/>
              </a:lnSpc>
              <a:spcBef>
                <a:spcPts val="0"/>
              </a:spcBef>
              <a:spcAft>
                <a:spcPts val="0"/>
              </a:spcAft>
              <a:buNone/>
            </a:pPr>
            <a:r>
              <a:rPr lang="en-CA" sz="2206">
                <a:solidFill>
                  <a:srgbClr val="000000"/>
                </a:solidFill>
                <a:latin typeface="Calibri"/>
                <a:ea typeface="Calibri"/>
                <a:cs typeface="Calibri"/>
                <a:sym typeface="Calibri"/>
              </a:rPr>
              <a:t>2          4            7</a:t>
            </a:r>
            <a:endParaRPr/>
          </a:p>
          <a:p>
            <a:pPr indent="0" lvl="0" marL="0" marR="0" rtl="0" algn="l">
              <a:lnSpc>
                <a:spcPct val="110516"/>
              </a:lnSpc>
              <a:spcBef>
                <a:spcPts val="0"/>
              </a:spcBef>
              <a:spcAft>
                <a:spcPts val="0"/>
              </a:spcAft>
              <a:buNone/>
            </a:pPr>
            <a:r>
              <a:t/>
            </a:r>
            <a:endParaRPr sz="2206">
              <a:solidFill>
                <a:srgbClr val="000000"/>
              </a:solidFill>
              <a:latin typeface="Calibri"/>
              <a:ea typeface="Calibri"/>
              <a:cs typeface="Calibri"/>
              <a:sym typeface="Calibri"/>
            </a:endParaRPr>
          </a:p>
        </p:txBody>
      </p:sp>
      <p:sp>
        <p:nvSpPr>
          <p:cNvPr id="1353" name="Google Shape;1353;p72"/>
          <p:cNvSpPr txBox="1"/>
          <p:nvPr/>
        </p:nvSpPr>
        <p:spPr>
          <a:xfrm>
            <a:off x="3832412" y="2913530"/>
            <a:ext cx="285335" cy="615553"/>
          </a:xfrm>
          <a:prstGeom prst="rect">
            <a:avLst/>
          </a:prstGeom>
          <a:noFill/>
          <a:ln>
            <a:noFill/>
          </a:ln>
        </p:spPr>
        <p:txBody>
          <a:bodyPr anchorCtr="0" anchor="t" bIns="0" lIns="0" spcFirstLastPara="1" rIns="0" wrap="square" tIns="0">
            <a:spAutoFit/>
          </a:bodyPr>
          <a:lstStyle/>
          <a:p>
            <a:pPr indent="0" lvl="0" marL="0" marR="0" rtl="0" algn="l">
              <a:lnSpc>
                <a:spcPct val="107978"/>
              </a:lnSpc>
              <a:spcBef>
                <a:spcPts val="0"/>
              </a:spcBef>
              <a:spcAft>
                <a:spcPts val="0"/>
              </a:spcAft>
              <a:buNone/>
            </a:pPr>
            <a:r>
              <a:rPr lang="en-CA" sz="2206">
                <a:solidFill>
                  <a:srgbClr val="000000"/>
                </a:solidFill>
                <a:latin typeface="Calibri"/>
                <a:ea typeface="Calibri"/>
                <a:cs typeface="Calibri"/>
                <a:sym typeface="Calibri"/>
              </a:rPr>
              <a:t>10</a:t>
            </a:r>
            <a:endParaRPr/>
          </a:p>
          <a:p>
            <a:pPr indent="0" lvl="0" marL="0" marR="0" rtl="0" algn="l">
              <a:lnSpc>
                <a:spcPct val="110516"/>
              </a:lnSpc>
              <a:spcBef>
                <a:spcPts val="0"/>
              </a:spcBef>
              <a:spcAft>
                <a:spcPts val="0"/>
              </a:spcAft>
              <a:buNone/>
            </a:pPr>
            <a:r>
              <a:t/>
            </a:r>
            <a:endParaRPr sz="2206">
              <a:solidFill>
                <a:srgbClr val="000000"/>
              </a:solidFill>
              <a:latin typeface="Calibri"/>
              <a:ea typeface="Calibri"/>
              <a:cs typeface="Calibri"/>
              <a:sym typeface="Calibri"/>
            </a:endParaRPr>
          </a:p>
        </p:txBody>
      </p:sp>
      <p:sp>
        <p:nvSpPr>
          <p:cNvPr id="1354" name="Google Shape;1354;p72"/>
          <p:cNvSpPr txBox="1"/>
          <p:nvPr/>
        </p:nvSpPr>
        <p:spPr>
          <a:xfrm>
            <a:off x="5065059" y="3126442"/>
            <a:ext cx="1439497" cy="436017"/>
          </a:xfrm>
          <a:prstGeom prst="rect">
            <a:avLst/>
          </a:prstGeom>
          <a:noFill/>
          <a:ln>
            <a:noFill/>
          </a:ln>
        </p:spPr>
        <p:txBody>
          <a:bodyPr anchorCtr="0" anchor="t" bIns="0" lIns="0" spcFirstLastPara="1" rIns="0" wrap="square" tIns="0">
            <a:spAutoFit/>
          </a:bodyPr>
          <a:lstStyle/>
          <a:p>
            <a:pPr indent="0" lvl="0" marL="0" marR="0" rtl="0" algn="l">
              <a:lnSpc>
                <a:spcPct val="76019"/>
              </a:lnSpc>
              <a:spcBef>
                <a:spcPts val="0"/>
              </a:spcBef>
              <a:spcAft>
                <a:spcPts val="0"/>
              </a:spcAft>
              <a:buNone/>
            </a:pPr>
            <a:r>
              <a:rPr lang="en-CA" sz="2206">
                <a:solidFill>
                  <a:srgbClr val="000000"/>
                </a:solidFill>
                <a:latin typeface="Calibri"/>
                <a:ea typeface="Calibri"/>
                <a:cs typeface="Calibri"/>
                <a:sym typeface="Calibri"/>
              </a:rPr>
              <a:t>5                  2</a:t>
            </a:r>
            <a:endParaRPr/>
          </a:p>
          <a:p>
            <a:pPr indent="0" lvl="0" marL="0" marR="0" rtl="0" algn="l">
              <a:lnSpc>
                <a:spcPct val="77017"/>
              </a:lnSpc>
              <a:spcBef>
                <a:spcPts val="0"/>
              </a:spcBef>
              <a:spcAft>
                <a:spcPts val="0"/>
              </a:spcAft>
              <a:buNone/>
            </a:pPr>
            <a:r>
              <a:t/>
            </a:r>
            <a:endParaRPr sz="2206">
              <a:solidFill>
                <a:srgbClr val="000000"/>
              </a:solidFill>
              <a:latin typeface="Calibri"/>
              <a:ea typeface="Calibri"/>
              <a:cs typeface="Calibri"/>
              <a:sym typeface="Calibri"/>
            </a:endParaRPr>
          </a:p>
        </p:txBody>
      </p:sp>
      <p:sp>
        <p:nvSpPr>
          <p:cNvPr id="1355" name="Google Shape;1355;p72"/>
          <p:cNvSpPr txBox="1"/>
          <p:nvPr/>
        </p:nvSpPr>
        <p:spPr>
          <a:xfrm>
            <a:off x="1961030" y="4538383"/>
            <a:ext cx="4710841"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The level 1 subtrees are made into heaps</a:t>
            </a:r>
            <a:endParaRPr/>
          </a:p>
          <a:p>
            <a:pPr indent="0" lvl="0" marL="0" marR="0" rtl="0" algn="l">
              <a:lnSpc>
                <a:spcPct val="110516"/>
              </a:lnSpc>
              <a:spcBef>
                <a:spcPts val="0"/>
              </a:spcBef>
              <a:spcAft>
                <a:spcPts val="0"/>
              </a:spcAft>
              <a:buNone/>
            </a:pPr>
            <a:r>
              <a:t/>
            </a:r>
            <a:endParaRPr sz="2206">
              <a:solidFill>
                <a:srgbClr val="000000"/>
              </a:solidFill>
              <a:latin typeface="Calibri"/>
              <a:ea typeface="Calibri"/>
              <a:cs typeface="Calibri"/>
              <a:sym typeface="Calibri"/>
            </a:endParaRPr>
          </a:p>
        </p:txBody>
      </p:sp>
      <p:sp>
        <p:nvSpPr>
          <p:cNvPr id="1356" name="Google Shape;1356;p7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pic>
        <p:nvPicPr>
          <p:cNvPr id="1361" name="Google Shape;1361;p73"/>
          <p:cNvPicPr preferRelativeResize="0"/>
          <p:nvPr/>
        </p:nvPicPr>
        <p:blipFill rotWithShape="1">
          <a:blip r:embed="rId3">
            <a:alphaModFix/>
          </a:blip>
          <a:srcRect b="0" l="0" r="0" t="0"/>
          <a:stretch/>
        </p:blipFill>
        <p:spPr>
          <a:xfrm>
            <a:off x="134471" y="0"/>
            <a:ext cx="8875059" cy="6858000"/>
          </a:xfrm>
          <a:prstGeom prst="rect">
            <a:avLst/>
          </a:prstGeom>
          <a:noFill/>
          <a:ln>
            <a:noFill/>
          </a:ln>
        </p:spPr>
      </p:pic>
      <p:sp>
        <p:nvSpPr>
          <p:cNvPr id="1362" name="Google Shape;1362;p73"/>
          <p:cNvSpPr txBox="1"/>
          <p:nvPr/>
        </p:nvSpPr>
        <p:spPr>
          <a:xfrm>
            <a:off x="3910853" y="649941"/>
            <a:ext cx="1359346" cy="1154162"/>
          </a:xfrm>
          <a:prstGeom prst="rect">
            <a:avLst/>
          </a:prstGeom>
          <a:noFill/>
          <a:ln>
            <a:noFill/>
          </a:ln>
        </p:spPr>
        <p:txBody>
          <a:bodyPr anchorCtr="0" anchor="t" bIns="0" lIns="0" spcFirstLastPara="1" rIns="0" wrap="square" tIns="0">
            <a:spAutoFit/>
          </a:bodyPr>
          <a:lstStyle/>
          <a:p>
            <a:pPr indent="0" lvl="0" marL="0" marR="0" rtl="0" algn="l">
              <a:lnSpc>
                <a:spcPct val="112213"/>
              </a:lnSpc>
              <a:spcBef>
                <a:spcPts val="0"/>
              </a:spcBef>
              <a:spcAft>
                <a:spcPts val="0"/>
              </a:spcAft>
              <a:buNone/>
            </a:pPr>
            <a:r>
              <a:rPr b="1" lang="en-CA" sz="3971">
                <a:solidFill>
                  <a:srgbClr val="000000"/>
                </a:solidFill>
                <a:latin typeface="Times"/>
                <a:ea typeface="Times"/>
                <a:cs typeface="Times"/>
                <a:sym typeface="Times"/>
              </a:rPr>
              <a:t>Heaps</a:t>
            </a:r>
            <a:endParaRPr/>
          </a:p>
          <a:p>
            <a:pPr indent="0" lvl="0" marL="0" marR="0" rtl="0" algn="l">
              <a:lnSpc>
                <a:spcPct val="117448"/>
              </a:lnSpc>
              <a:spcBef>
                <a:spcPts val="0"/>
              </a:spcBef>
              <a:spcAft>
                <a:spcPts val="0"/>
              </a:spcAft>
              <a:buNone/>
            </a:pPr>
            <a:r>
              <a:t/>
            </a:r>
            <a:endParaRPr sz="3793">
              <a:solidFill>
                <a:srgbClr val="000000"/>
              </a:solidFill>
              <a:latin typeface="Calibri"/>
              <a:ea typeface="Calibri"/>
              <a:cs typeface="Calibri"/>
              <a:sym typeface="Calibri"/>
            </a:endParaRPr>
          </a:p>
        </p:txBody>
      </p:sp>
      <p:sp>
        <p:nvSpPr>
          <p:cNvPr id="1363" name="Google Shape;1363;p73"/>
          <p:cNvSpPr txBox="1"/>
          <p:nvPr/>
        </p:nvSpPr>
        <p:spPr>
          <a:xfrm>
            <a:off x="539552" y="1340768"/>
            <a:ext cx="7877517" cy="1477328"/>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None/>
            </a:pPr>
            <a:r>
              <a:rPr lang="en-CA" sz="2400">
                <a:solidFill>
                  <a:srgbClr val="000000"/>
                </a:solidFill>
                <a:latin typeface="Calibri"/>
                <a:ea typeface="Calibri"/>
                <a:cs typeface="Calibri"/>
                <a:sym typeface="Calibri"/>
              </a:rPr>
              <a:t>This figure shows the process for the left subtree. The other subtree at level 2 is already a heap. This results in an essentially complete binary tree corresponding to the array.</a:t>
            </a:r>
            <a:endParaRPr/>
          </a:p>
          <a:p>
            <a:pPr indent="0" lvl="0" marL="0" marR="0" rtl="0" algn="just">
              <a:spcBef>
                <a:spcPts val="0"/>
              </a:spcBef>
              <a:spcAft>
                <a:spcPts val="0"/>
              </a:spcAft>
              <a:buNone/>
            </a:pPr>
            <a:r>
              <a:t/>
            </a:r>
            <a:endParaRPr sz="2400">
              <a:solidFill>
                <a:srgbClr val="000000"/>
              </a:solidFill>
              <a:latin typeface="Calibri"/>
              <a:ea typeface="Calibri"/>
              <a:cs typeface="Calibri"/>
              <a:sym typeface="Calibri"/>
            </a:endParaRPr>
          </a:p>
        </p:txBody>
      </p:sp>
      <p:sp>
        <p:nvSpPr>
          <p:cNvPr id="1364" name="Google Shape;1364;p73"/>
          <p:cNvSpPr txBox="1"/>
          <p:nvPr/>
        </p:nvSpPr>
        <p:spPr>
          <a:xfrm>
            <a:off x="1927412" y="2578755"/>
            <a:ext cx="117020" cy="666849"/>
          </a:xfrm>
          <a:prstGeom prst="rect">
            <a:avLst/>
          </a:prstGeom>
          <a:noFill/>
          <a:ln>
            <a:noFill/>
          </a:ln>
        </p:spPr>
        <p:txBody>
          <a:bodyPr anchorCtr="0" anchor="t" bIns="0" lIns="0" spcFirstLastPara="1" rIns="0" wrap="square" tIns="0">
            <a:spAutoFit/>
          </a:bodyPr>
          <a:lstStyle/>
          <a:p>
            <a:pPr indent="0" lvl="0" marL="0" marR="0" rtl="0" algn="l">
              <a:lnSpc>
                <a:spcPct val="147055"/>
              </a:lnSpc>
              <a:spcBef>
                <a:spcPts val="0"/>
              </a:spcBef>
              <a:spcAft>
                <a:spcPts val="0"/>
              </a:spcAft>
              <a:buNone/>
            </a:pPr>
            <a:r>
              <a:rPr lang="en-CA" sz="1800">
                <a:solidFill>
                  <a:srgbClr val="000000"/>
                </a:solidFill>
                <a:latin typeface="Calibri"/>
                <a:ea typeface="Calibri"/>
                <a:cs typeface="Calibri"/>
                <a:sym typeface="Calibri"/>
              </a:rPr>
              <a:t>1</a:t>
            </a:r>
            <a:endParaRPr/>
          </a:p>
          <a:p>
            <a:pPr indent="0" lvl="0" marL="0" marR="0" rtl="0" algn="l">
              <a:lnSpc>
                <a:spcPct val="147055"/>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65" name="Google Shape;1365;p73"/>
          <p:cNvSpPr txBox="1"/>
          <p:nvPr/>
        </p:nvSpPr>
        <p:spPr>
          <a:xfrm>
            <a:off x="2409265" y="2578755"/>
            <a:ext cx="240450" cy="538609"/>
          </a:xfrm>
          <a:prstGeom prst="rect">
            <a:avLst/>
          </a:prstGeom>
          <a:noFill/>
          <a:ln>
            <a:noFill/>
          </a:ln>
        </p:spPr>
        <p:txBody>
          <a:bodyPr anchorCtr="0" anchor="t" bIns="0" lIns="0" spcFirstLastPara="1" rIns="0" wrap="square" tIns="0">
            <a:spAutoFit/>
          </a:bodyPr>
          <a:lstStyle/>
          <a:p>
            <a:pPr indent="0" lvl="0" marL="0" marR="0" rtl="0" algn="l">
              <a:lnSpc>
                <a:spcPct val="118277"/>
              </a:lnSpc>
              <a:spcBef>
                <a:spcPts val="0"/>
              </a:spcBef>
              <a:spcAft>
                <a:spcPts val="0"/>
              </a:spcAft>
              <a:buNone/>
            </a:pPr>
            <a:r>
              <a:rPr lang="en-CA" sz="1800">
                <a:solidFill>
                  <a:srgbClr val="000000"/>
                </a:solidFill>
                <a:latin typeface="Calibri"/>
                <a:ea typeface="Calibri"/>
                <a:cs typeface="Calibri"/>
                <a:sym typeface="Calibri"/>
              </a:rPr>
              <a:t>10</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66" name="Google Shape;1366;p73"/>
          <p:cNvSpPr txBox="1"/>
          <p:nvPr/>
        </p:nvSpPr>
        <p:spPr>
          <a:xfrm>
            <a:off x="2879912" y="2578755"/>
            <a:ext cx="120226" cy="538609"/>
          </a:xfrm>
          <a:prstGeom prst="rect">
            <a:avLst/>
          </a:prstGeom>
          <a:noFill/>
          <a:ln>
            <a:noFill/>
          </a:ln>
        </p:spPr>
        <p:txBody>
          <a:bodyPr anchorCtr="0" anchor="t" bIns="0" lIns="0" spcFirstLastPara="1" rIns="0" wrap="square" tIns="0">
            <a:spAutoFit/>
          </a:bodyPr>
          <a:lstStyle/>
          <a:p>
            <a:pPr indent="0" lvl="0" marL="0" marR="0" rtl="0" algn="l">
              <a:lnSpc>
                <a:spcPct val="118277"/>
              </a:lnSpc>
              <a:spcBef>
                <a:spcPts val="0"/>
              </a:spcBef>
              <a:spcAft>
                <a:spcPts val="0"/>
              </a:spcAft>
              <a:buNone/>
            </a:pPr>
            <a:r>
              <a:rPr lang="en-CA" sz="1800">
                <a:solidFill>
                  <a:srgbClr val="000000"/>
                </a:solidFill>
                <a:latin typeface="Calibri"/>
                <a:ea typeface="Calibri"/>
                <a:cs typeface="Calibri"/>
                <a:sym typeface="Calibri"/>
              </a:rPr>
              <a:t>9</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67" name="Google Shape;1367;p73"/>
          <p:cNvSpPr txBox="1"/>
          <p:nvPr/>
        </p:nvSpPr>
        <p:spPr>
          <a:xfrm>
            <a:off x="3363166" y="2578755"/>
            <a:ext cx="117020" cy="615553"/>
          </a:xfrm>
          <a:prstGeom prst="rect">
            <a:avLst/>
          </a:prstGeom>
          <a:noFill/>
          <a:ln>
            <a:noFill/>
          </a:ln>
        </p:spPr>
        <p:txBody>
          <a:bodyPr anchorCtr="0" anchor="t" bIns="0" lIns="0" spcFirstLastPara="1" rIns="0" wrap="square" tIns="0">
            <a:spAutoFit/>
          </a:bodyPr>
          <a:lstStyle/>
          <a:p>
            <a:pPr indent="0" lvl="0" marL="0" marR="0" rtl="0" algn="l">
              <a:lnSpc>
                <a:spcPct val="135444"/>
              </a:lnSpc>
              <a:spcBef>
                <a:spcPts val="0"/>
              </a:spcBef>
              <a:spcAft>
                <a:spcPts val="0"/>
              </a:spcAft>
              <a:buNone/>
            </a:pPr>
            <a:r>
              <a:rPr lang="en-CA" sz="1800">
                <a:solidFill>
                  <a:srgbClr val="000000"/>
                </a:solidFill>
                <a:latin typeface="Calibri"/>
                <a:ea typeface="Calibri"/>
                <a:cs typeface="Calibri"/>
                <a:sym typeface="Calibri"/>
              </a:rPr>
              <a:t>7</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68" name="Google Shape;1368;p73"/>
          <p:cNvSpPr txBox="1"/>
          <p:nvPr/>
        </p:nvSpPr>
        <p:spPr>
          <a:xfrm>
            <a:off x="3832412" y="2578755"/>
            <a:ext cx="120226" cy="538609"/>
          </a:xfrm>
          <a:prstGeom prst="rect">
            <a:avLst/>
          </a:prstGeom>
          <a:noFill/>
          <a:ln>
            <a:noFill/>
          </a:ln>
        </p:spPr>
        <p:txBody>
          <a:bodyPr anchorCtr="0" anchor="t" bIns="0" lIns="0" spcFirstLastPara="1" rIns="0" wrap="square" tIns="0">
            <a:spAutoFit/>
          </a:bodyPr>
          <a:lstStyle/>
          <a:p>
            <a:pPr indent="0" lvl="0" marL="0" marR="0" rtl="0" algn="l">
              <a:lnSpc>
                <a:spcPct val="118277"/>
              </a:lnSpc>
              <a:spcBef>
                <a:spcPts val="0"/>
              </a:spcBef>
              <a:spcAft>
                <a:spcPts val="0"/>
              </a:spcAft>
              <a:buNone/>
            </a:pPr>
            <a:r>
              <a:rPr lang="en-CA" sz="1800">
                <a:solidFill>
                  <a:srgbClr val="000000"/>
                </a:solidFill>
                <a:latin typeface="Calibri"/>
                <a:ea typeface="Calibri"/>
                <a:cs typeface="Calibri"/>
                <a:sym typeface="Calibri"/>
              </a:rPr>
              <a:t>7</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69" name="Google Shape;1369;p73"/>
          <p:cNvSpPr txBox="1"/>
          <p:nvPr/>
        </p:nvSpPr>
        <p:spPr>
          <a:xfrm>
            <a:off x="4303059" y="2578755"/>
            <a:ext cx="120226" cy="538609"/>
          </a:xfrm>
          <a:prstGeom prst="rect">
            <a:avLst/>
          </a:prstGeom>
          <a:noFill/>
          <a:ln>
            <a:noFill/>
          </a:ln>
        </p:spPr>
        <p:txBody>
          <a:bodyPr anchorCtr="0" anchor="t" bIns="0" lIns="0" spcFirstLastPara="1" rIns="0" wrap="square" tIns="0">
            <a:spAutoFit/>
          </a:bodyPr>
          <a:lstStyle/>
          <a:p>
            <a:pPr indent="0" lvl="0" marL="0" marR="0" rtl="0" algn="l">
              <a:lnSpc>
                <a:spcPct val="118277"/>
              </a:lnSpc>
              <a:spcBef>
                <a:spcPts val="0"/>
              </a:spcBef>
              <a:spcAft>
                <a:spcPts val="0"/>
              </a:spcAft>
              <a:buNone/>
            </a:pPr>
            <a:r>
              <a:rPr lang="en-CA" sz="1800">
                <a:solidFill>
                  <a:srgbClr val="000000"/>
                </a:solidFill>
                <a:latin typeface="Calibri"/>
                <a:ea typeface="Calibri"/>
                <a:cs typeface="Calibri"/>
                <a:sym typeface="Calibri"/>
              </a:rPr>
              <a:t>5</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70" name="Google Shape;1370;p73"/>
          <p:cNvSpPr txBox="1"/>
          <p:nvPr/>
        </p:nvSpPr>
        <p:spPr>
          <a:xfrm>
            <a:off x="4784912" y="2578755"/>
            <a:ext cx="120226" cy="538609"/>
          </a:xfrm>
          <a:prstGeom prst="rect">
            <a:avLst/>
          </a:prstGeom>
          <a:noFill/>
          <a:ln>
            <a:noFill/>
          </a:ln>
        </p:spPr>
        <p:txBody>
          <a:bodyPr anchorCtr="0" anchor="t" bIns="0" lIns="0" spcFirstLastPara="1" rIns="0" wrap="square" tIns="0">
            <a:spAutoFit/>
          </a:bodyPr>
          <a:lstStyle/>
          <a:p>
            <a:pPr indent="0" lvl="0" marL="0" marR="0" rtl="0" algn="l">
              <a:lnSpc>
                <a:spcPct val="118277"/>
              </a:lnSpc>
              <a:spcBef>
                <a:spcPts val="0"/>
              </a:spcBef>
              <a:spcAft>
                <a:spcPts val="0"/>
              </a:spcAft>
              <a:buNone/>
            </a:pPr>
            <a:r>
              <a:rPr lang="en-CA" sz="1800">
                <a:solidFill>
                  <a:srgbClr val="000000"/>
                </a:solidFill>
                <a:latin typeface="Calibri"/>
                <a:ea typeface="Calibri"/>
                <a:cs typeface="Calibri"/>
                <a:sym typeface="Calibri"/>
              </a:rPr>
              <a:t>2</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71" name="Google Shape;1371;p73"/>
          <p:cNvSpPr txBox="1"/>
          <p:nvPr/>
        </p:nvSpPr>
        <p:spPr>
          <a:xfrm>
            <a:off x="5255559" y="2578755"/>
            <a:ext cx="120226" cy="538609"/>
          </a:xfrm>
          <a:prstGeom prst="rect">
            <a:avLst/>
          </a:prstGeom>
          <a:noFill/>
          <a:ln>
            <a:noFill/>
          </a:ln>
        </p:spPr>
        <p:txBody>
          <a:bodyPr anchorCtr="0" anchor="t" bIns="0" lIns="0" spcFirstLastPara="1" rIns="0" wrap="square" tIns="0">
            <a:spAutoFit/>
          </a:bodyPr>
          <a:lstStyle/>
          <a:p>
            <a:pPr indent="0" lvl="0" marL="0" marR="0" rtl="0" algn="l">
              <a:lnSpc>
                <a:spcPct val="118277"/>
              </a:lnSpc>
              <a:spcBef>
                <a:spcPts val="0"/>
              </a:spcBef>
              <a:spcAft>
                <a:spcPts val="0"/>
              </a:spcAft>
              <a:buNone/>
            </a:pPr>
            <a:r>
              <a:rPr lang="en-CA" sz="1800">
                <a:solidFill>
                  <a:srgbClr val="000000"/>
                </a:solidFill>
                <a:latin typeface="Calibri"/>
                <a:ea typeface="Calibri"/>
                <a:cs typeface="Calibri"/>
                <a:sym typeface="Calibri"/>
              </a:rPr>
              <a:t>2</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72" name="Google Shape;1372;p73"/>
          <p:cNvSpPr txBox="1"/>
          <p:nvPr/>
        </p:nvSpPr>
        <p:spPr>
          <a:xfrm>
            <a:off x="5726206" y="2578755"/>
            <a:ext cx="120226" cy="538609"/>
          </a:xfrm>
          <a:prstGeom prst="rect">
            <a:avLst/>
          </a:prstGeom>
          <a:noFill/>
          <a:ln>
            <a:noFill/>
          </a:ln>
        </p:spPr>
        <p:txBody>
          <a:bodyPr anchorCtr="0" anchor="t" bIns="0" lIns="0" spcFirstLastPara="1" rIns="0" wrap="square" tIns="0">
            <a:spAutoFit/>
          </a:bodyPr>
          <a:lstStyle/>
          <a:p>
            <a:pPr indent="0" lvl="0" marL="0" marR="0" rtl="0" algn="l">
              <a:lnSpc>
                <a:spcPct val="118277"/>
              </a:lnSpc>
              <a:spcBef>
                <a:spcPts val="0"/>
              </a:spcBef>
              <a:spcAft>
                <a:spcPts val="0"/>
              </a:spcAft>
              <a:buNone/>
            </a:pPr>
            <a:r>
              <a:rPr lang="en-CA" sz="1800">
                <a:solidFill>
                  <a:srgbClr val="000000"/>
                </a:solidFill>
                <a:latin typeface="Calibri"/>
                <a:ea typeface="Calibri"/>
                <a:cs typeface="Calibri"/>
                <a:sym typeface="Calibri"/>
              </a:rPr>
              <a:t>4</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73" name="Google Shape;1373;p73"/>
          <p:cNvSpPr txBox="1"/>
          <p:nvPr/>
        </p:nvSpPr>
        <p:spPr>
          <a:xfrm>
            <a:off x="6140823" y="2578755"/>
            <a:ext cx="120226" cy="538609"/>
          </a:xfrm>
          <a:prstGeom prst="rect">
            <a:avLst/>
          </a:prstGeom>
          <a:noFill/>
          <a:ln>
            <a:noFill/>
          </a:ln>
        </p:spPr>
        <p:txBody>
          <a:bodyPr anchorCtr="0" anchor="t" bIns="0" lIns="0" spcFirstLastPara="1" rIns="0" wrap="square" tIns="0">
            <a:spAutoFit/>
          </a:bodyPr>
          <a:lstStyle/>
          <a:p>
            <a:pPr indent="0" lvl="0" marL="0" marR="0" rtl="0" algn="l">
              <a:lnSpc>
                <a:spcPct val="118277"/>
              </a:lnSpc>
              <a:spcBef>
                <a:spcPts val="0"/>
              </a:spcBef>
              <a:spcAft>
                <a:spcPts val="0"/>
              </a:spcAft>
              <a:buNone/>
            </a:pPr>
            <a:r>
              <a:rPr lang="en-CA" sz="1800">
                <a:solidFill>
                  <a:srgbClr val="000000"/>
                </a:solidFill>
                <a:latin typeface="Calibri"/>
                <a:ea typeface="Calibri"/>
                <a:cs typeface="Calibri"/>
                <a:sym typeface="Calibri"/>
              </a:rPr>
              <a:t>6</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74" name="Google Shape;1374;p73"/>
          <p:cNvSpPr txBox="1"/>
          <p:nvPr/>
        </p:nvSpPr>
        <p:spPr>
          <a:xfrm>
            <a:off x="2039470" y="3160059"/>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6</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75" name="Google Shape;1375;p73"/>
          <p:cNvSpPr txBox="1"/>
          <p:nvPr/>
        </p:nvSpPr>
        <p:spPr>
          <a:xfrm>
            <a:off x="4437530" y="3171265"/>
            <a:ext cx="285335"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10</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76" name="Google Shape;1376;p73"/>
          <p:cNvSpPr txBox="1"/>
          <p:nvPr/>
        </p:nvSpPr>
        <p:spPr>
          <a:xfrm>
            <a:off x="6947648" y="3171265"/>
            <a:ext cx="285335"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10</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77" name="Google Shape;1377;p73"/>
          <p:cNvSpPr txBox="1"/>
          <p:nvPr/>
        </p:nvSpPr>
        <p:spPr>
          <a:xfrm>
            <a:off x="1367117" y="3898247"/>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7</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78" name="Google Shape;1378;p73"/>
          <p:cNvSpPr txBox="1"/>
          <p:nvPr/>
        </p:nvSpPr>
        <p:spPr>
          <a:xfrm>
            <a:off x="2779059" y="3898247"/>
            <a:ext cx="285335"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10</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79" name="Google Shape;1379;p73"/>
          <p:cNvSpPr txBox="1"/>
          <p:nvPr/>
        </p:nvSpPr>
        <p:spPr>
          <a:xfrm>
            <a:off x="3856224" y="3898247"/>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7</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80" name="Google Shape;1380;p73"/>
          <p:cNvSpPr txBox="1"/>
          <p:nvPr/>
        </p:nvSpPr>
        <p:spPr>
          <a:xfrm>
            <a:off x="5335401" y="3898247"/>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6</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81" name="Google Shape;1381;p73"/>
          <p:cNvSpPr txBox="1"/>
          <p:nvPr/>
        </p:nvSpPr>
        <p:spPr>
          <a:xfrm>
            <a:off x="6342529" y="3898247"/>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7</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82" name="Google Shape;1382;p73"/>
          <p:cNvSpPr txBox="1"/>
          <p:nvPr/>
        </p:nvSpPr>
        <p:spPr>
          <a:xfrm>
            <a:off x="7821706" y="3898247"/>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7</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83" name="Google Shape;1383;p73"/>
          <p:cNvSpPr txBox="1"/>
          <p:nvPr/>
        </p:nvSpPr>
        <p:spPr>
          <a:xfrm>
            <a:off x="963706" y="4706471"/>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2</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84" name="Google Shape;1384;p73"/>
          <p:cNvSpPr txBox="1"/>
          <p:nvPr/>
        </p:nvSpPr>
        <p:spPr>
          <a:xfrm>
            <a:off x="1770529" y="4706471"/>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4</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85" name="Google Shape;1385;p73"/>
          <p:cNvSpPr txBox="1"/>
          <p:nvPr/>
        </p:nvSpPr>
        <p:spPr>
          <a:xfrm>
            <a:off x="2588559" y="4706471"/>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7</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86" name="Google Shape;1386;p73"/>
          <p:cNvSpPr txBox="1"/>
          <p:nvPr/>
        </p:nvSpPr>
        <p:spPr>
          <a:xfrm>
            <a:off x="3451412" y="4706471"/>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2</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87" name="Google Shape;1387;p73"/>
          <p:cNvSpPr txBox="1"/>
          <p:nvPr/>
        </p:nvSpPr>
        <p:spPr>
          <a:xfrm>
            <a:off x="4258235" y="4706471"/>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4</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88" name="Google Shape;1388;p73"/>
          <p:cNvSpPr txBox="1"/>
          <p:nvPr/>
        </p:nvSpPr>
        <p:spPr>
          <a:xfrm>
            <a:off x="5132294" y="4773706"/>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7</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89" name="Google Shape;1389;p73"/>
          <p:cNvSpPr txBox="1"/>
          <p:nvPr/>
        </p:nvSpPr>
        <p:spPr>
          <a:xfrm>
            <a:off x="5939117" y="4706471"/>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2</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90" name="Google Shape;1390;p73"/>
          <p:cNvSpPr txBox="1"/>
          <p:nvPr/>
        </p:nvSpPr>
        <p:spPr>
          <a:xfrm>
            <a:off x="6745941" y="4706471"/>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4</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91" name="Google Shape;1391;p73"/>
          <p:cNvSpPr txBox="1"/>
          <p:nvPr/>
        </p:nvSpPr>
        <p:spPr>
          <a:xfrm>
            <a:off x="7620000" y="4740089"/>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6</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392" name="Google Shape;1392;p73"/>
          <p:cNvSpPr txBox="1"/>
          <p:nvPr/>
        </p:nvSpPr>
        <p:spPr>
          <a:xfrm>
            <a:off x="1154206" y="5412441"/>
            <a:ext cx="7378234"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One level 2 subtree is made into a heap (the other already is a heap)</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393" name="Google Shape;1393;p7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pic>
        <p:nvPicPr>
          <p:cNvPr id="1398" name="Google Shape;1398;p74"/>
          <p:cNvPicPr preferRelativeResize="0"/>
          <p:nvPr/>
        </p:nvPicPr>
        <p:blipFill rotWithShape="1">
          <a:blip r:embed="rId3">
            <a:alphaModFix/>
          </a:blip>
          <a:srcRect b="0" l="0" r="0" t="0"/>
          <a:stretch/>
        </p:blipFill>
        <p:spPr>
          <a:xfrm>
            <a:off x="134471" y="0"/>
            <a:ext cx="8875059" cy="6858000"/>
          </a:xfrm>
          <a:prstGeom prst="rect">
            <a:avLst/>
          </a:prstGeom>
          <a:noFill/>
          <a:ln>
            <a:noFill/>
          </a:ln>
        </p:spPr>
      </p:pic>
      <p:sp>
        <p:nvSpPr>
          <p:cNvPr id="1399" name="Google Shape;1399;p74"/>
          <p:cNvSpPr txBox="1"/>
          <p:nvPr/>
        </p:nvSpPr>
        <p:spPr>
          <a:xfrm>
            <a:off x="467544" y="1098176"/>
            <a:ext cx="8352929" cy="1000274"/>
          </a:xfrm>
          <a:prstGeom prst="rect">
            <a:avLst/>
          </a:prstGeom>
          <a:noFill/>
          <a:ln>
            <a:noFill/>
          </a:ln>
        </p:spPr>
        <p:txBody>
          <a:bodyPr anchorCtr="0" anchor="t" bIns="0" lIns="0" spcFirstLastPara="1" rIns="0" wrap="square" tIns="0">
            <a:spAutoFit/>
          </a:bodyPr>
          <a:lstStyle/>
          <a:p>
            <a:pPr indent="0" lvl="0" marL="0" marR="0" rtl="0" algn="l">
              <a:lnSpc>
                <a:spcPct val="116001"/>
              </a:lnSpc>
              <a:spcBef>
                <a:spcPts val="0"/>
              </a:spcBef>
              <a:spcAft>
                <a:spcPts val="0"/>
              </a:spcAft>
              <a:buNone/>
            </a:pPr>
            <a:r>
              <a:rPr lang="en-CA" sz="2206">
                <a:solidFill>
                  <a:srgbClr val="000000"/>
                </a:solidFill>
                <a:latin typeface="Calibri"/>
                <a:ea typeface="Calibri"/>
                <a:cs typeface="Calibri"/>
                <a:sym typeface="Calibri"/>
              </a:rPr>
              <a:t>It only remains to sift down its root to obtain the desired heap. This process thus goes as follows:</a:t>
            </a:r>
            <a:endParaRPr/>
          </a:p>
          <a:p>
            <a:pPr indent="0" lvl="0" marL="0" marR="0" rtl="0" algn="l">
              <a:lnSpc>
                <a:spcPct val="116001"/>
              </a:lnSpc>
              <a:spcBef>
                <a:spcPts val="0"/>
              </a:spcBef>
              <a:spcAft>
                <a:spcPts val="0"/>
              </a:spcAft>
              <a:buNone/>
            </a:pPr>
            <a:r>
              <a:t/>
            </a:r>
            <a:endParaRPr sz="2206">
              <a:solidFill>
                <a:srgbClr val="000000"/>
              </a:solidFill>
              <a:latin typeface="Calibri"/>
              <a:ea typeface="Calibri"/>
              <a:cs typeface="Calibri"/>
              <a:sym typeface="Calibri"/>
            </a:endParaRPr>
          </a:p>
        </p:txBody>
      </p:sp>
      <p:sp>
        <p:nvSpPr>
          <p:cNvPr id="1400" name="Google Shape;1400;p74"/>
          <p:cNvSpPr txBox="1"/>
          <p:nvPr/>
        </p:nvSpPr>
        <p:spPr>
          <a:xfrm>
            <a:off x="2140324" y="2084295"/>
            <a:ext cx="230832"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10</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01" name="Google Shape;1401;p74"/>
          <p:cNvSpPr txBox="1"/>
          <p:nvPr/>
        </p:nvSpPr>
        <p:spPr>
          <a:xfrm>
            <a:off x="2633382" y="208429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1</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02" name="Google Shape;1402;p74"/>
          <p:cNvSpPr txBox="1"/>
          <p:nvPr/>
        </p:nvSpPr>
        <p:spPr>
          <a:xfrm>
            <a:off x="3070412" y="208429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9</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03" name="Google Shape;1403;p74"/>
          <p:cNvSpPr txBox="1"/>
          <p:nvPr/>
        </p:nvSpPr>
        <p:spPr>
          <a:xfrm>
            <a:off x="3518647" y="208429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7</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04" name="Google Shape;1404;p74"/>
          <p:cNvSpPr txBox="1"/>
          <p:nvPr/>
        </p:nvSpPr>
        <p:spPr>
          <a:xfrm>
            <a:off x="3955676" y="208429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7</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05" name="Google Shape;1405;p74"/>
          <p:cNvSpPr txBox="1"/>
          <p:nvPr/>
        </p:nvSpPr>
        <p:spPr>
          <a:xfrm>
            <a:off x="4392706" y="208429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5</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06" name="Google Shape;1406;p74"/>
          <p:cNvSpPr txBox="1"/>
          <p:nvPr/>
        </p:nvSpPr>
        <p:spPr>
          <a:xfrm>
            <a:off x="4842342" y="208429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07" name="Google Shape;1407;p74"/>
          <p:cNvSpPr txBox="1"/>
          <p:nvPr/>
        </p:nvSpPr>
        <p:spPr>
          <a:xfrm>
            <a:off x="5277970" y="208429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08" name="Google Shape;1408;p74"/>
          <p:cNvSpPr txBox="1"/>
          <p:nvPr/>
        </p:nvSpPr>
        <p:spPr>
          <a:xfrm>
            <a:off x="5726206" y="208429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4</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09" name="Google Shape;1409;p74"/>
          <p:cNvSpPr txBox="1"/>
          <p:nvPr/>
        </p:nvSpPr>
        <p:spPr>
          <a:xfrm>
            <a:off x="6163235" y="208429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6</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10" name="Google Shape;1410;p74"/>
          <p:cNvSpPr txBox="1"/>
          <p:nvPr/>
        </p:nvSpPr>
        <p:spPr>
          <a:xfrm>
            <a:off x="2140324" y="2388255"/>
            <a:ext cx="230832"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10</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11" name="Google Shape;1411;p74"/>
          <p:cNvSpPr txBox="1"/>
          <p:nvPr/>
        </p:nvSpPr>
        <p:spPr>
          <a:xfrm>
            <a:off x="2633382" y="238825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7</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12" name="Google Shape;1412;p74"/>
          <p:cNvSpPr txBox="1"/>
          <p:nvPr/>
        </p:nvSpPr>
        <p:spPr>
          <a:xfrm>
            <a:off x="3070412" y="238825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9</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13" name="Google Shape;1413;p74"/>
          <p:cNvSpPr txBox="1"/>
          <p:nvPr/>
        </p:nvSpPr>
        <p:spPr>
          <a:xfrm>
            <a:off x="3518647" y="238825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1</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14" name="Google Shape;1414;p74"/>
          <p:cNvSpPr txBox="1"/>
          <p:nvPr/>
        </p:nvSpPr>
        <p:spPr>
          <a:xfrm>
            <a:off x="3955676" y="238825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7</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15" name="Google Shape;1415;p74"/>
          <p:cNvSpPr txBox="1"/>
          <p:nvPr/>
        </p:nvSpPr>
        <p:spPr>
          <a:xfrm>
            <a:off x="4392706" y="238825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5</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16" name="Google Shape;1416;p74"/>
          <p:cNvSpPr txBox="1"/>
          <p:nvPr/>
        </p:nvSpPr>
        <p:spPr>
          <a:xfrm>
            <a:off x="4842342" y="238825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17" name="Google Shape;1417;p74"/>
          <p:cNvSpPr txBox="1"/>
          <p:nvPr/>
        </p:nvSpPr>
        <p:spPr>
          <a:xfrm>
            <a:off x="5277970" y="238825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18" name="Google Shape;1418;p74"/>
          <p:cNvSpPr txBox="1"/>
          <p:nvPr/>
        </p:nvSpPr>
        <p:spPr>
          <a:xfrm>
            <a:off x="5726206" y="238825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4</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19" name="Google Shape;1419;p74"/>
          <p:cNvSpPr txBox="1"/>
          <p:nvPr/>
        </p:nvSpPr>
        <p:spPr>
          <a:xfrm>
            <a:off x="6163235" y="2388255"/>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6</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20" name="Google Shape;1420;p74"/>
          <p:cNvSpPr txBox="1"/>
          <p:nvPr/>
        </p:nvSpPr>
        <p:spPr>
          <a:xfrm>
            <a:off x="2140324" y="2689412"/>
            <a:ext cx="230832"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10</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21" name="Google Shape;1421;p74"/>
          <p:cNvSpPr txBox="1"/>
          <p:nvPr/>
        </p:nvSpPr>
        <p:spPr>
          <a:xfrm>
            <a:off x="2633382" y="2689412"/>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7</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22" name="Google Shape;1422;p74"/>
          <p:cNvSpPr txBox="1"/>
          <p:nvPr/>
        </p:nvSpPr>
        <p:spPr>
          <a:xfrm>
            <a:off x="3070412" y="2689412"/>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9</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23" name="Google Shape;1423;p74"/>
          <p:cNvSpPr txBox="1"/>
          <p:nvPr/>
        </p:nvSpPr>
        <p:spPr>
          <a:xfrm>
            <a:off x="3518647" y="2689412"/>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4</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24" name="Google Shape;1424;p74"/>
          <p:cNvSpPr txBox="1"/>
          <p:nvPr/>
        </p:nvSpPr>
        <p:spPr>
          <a:xfrm>
            <a:off x="3955676" y="2689412"/>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7</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25" name="Google Shape;1425;p74"/>
          <p:cNvSpPr txBox="1"/>
          <p:nvPr/>
        </p:nvSpPr>
        <p:spPr>
          <a:xfrm>
            <a:off x="4392706" y="2689412"/>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5</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26" name="Google Shape;1426;p74"/>
          <p:cNvSpPr txBox="1"/>
          <p:nvPr/>
        </p:nvSpPr>
        <p:spPr>
          <a:xfrm>
            <a:off x="4842342" y="2689412"/>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27" name="Google Shape;1427;p74"/>
          <p:cNvSpPr txBox="1"/>
          <p:nvPr/>
        </p:nvSpPr>
        <p:spPr>
          <a:xfrm>
            <a:off x="5277970" y="2689412"/>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28" name="Google Shape;1428;p74"/>
          <p:cNvSpPr txBox="1"/>
          <p:nvPr/>
        </p:nvSpPr>
        <p:spPr>
          <a:xfrm>
            <a:off x="5726206" y="2689412"/>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1</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29" name="Google Shape;1429;p74"/>
          <p:cNvSpPr txBox="1"/>
          <p:nvPr/>
        </p:nvSpPr>
        <p:spPr>
          <a:xfrm>
            <a:off x="6163235" y="2689412"/>
            <a:ext cx="115416" cy="538609"/>
          </a:xfrm>
          <a:prstGeom prst="rect">
            <a:avLst/>
          </a:prstGeom>
          <a:noFill/>
          <a:ln>
            <a:noFill/>
          </a:ln>
        </p:spPr>
        <p:txBody>
          <a:bodyPr anchorCtr="0" anchor="t" bIns="0" lIns="0" spcFirstLastPara="1" rIns="0" wrap="square" tIns="0">
            <a:spAutoFit/>
          </a:bodyPr>
          <a:lstStyle/>
          <a:p>
            <a:pPr indent="0" lvl="0" marL="0" marR="0" rtl="0" algn="l">
              <a:lnSpc>
                <a:spcPct val="117507"/>
              </a:lnSpc>
              <a:spcBef>
                <a:spcPts val="0"/>
              </a:spcBef>
              <a:spcAft>
                <a:spcPts val="0"/>
              </a:spcAft>
              <a:buNone/>
            </a:pPr>
            <a:r>
              <a:rPr lang="en-CA" sz="1765">
                <a:solidFill>
                  <a:srgbClr val="000000"/>
                </a:solidFill>
                <a:latin typeface="Calibri"/>
                <a:ea typeface="Calibri"/>
                <a:cs typeface="Calibri"/>
                <a:sym typeface="Calibri"/>
              </a:rPr>
              <a:t>6</a:t>
            </a:r>
            <a:endParaRPr/>
          </a:p>
          <a:p>
            <a:pPr indent="0" lvl="0" marL="0" marR="0" rtl="0" algn="l">
              <a:lnSpc>
                <a:spcPct val="1152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30" name="Google Shape;1430;p74"/>
          <p:cNvSpPr txBox="1"/>
          <p:nvPr/>
        </p:nvSpPr>
        <p:spPr>
          <a:xfrm>
            <a:off x="4359088" y="3384177"/>
            <a:ext cx="230832"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10</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31" name="Google Shape;1431;p74"/>
          <p:cNvSpPr txBox="1"/>
          <p:nvPr/>
        </p:nvSpPr>
        <p:spPr>
          <a:xfrm>
            <a:off x="3294529" y="4011706"/>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7</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32" name="Google Shape;1432;p74"/>
          <p:cNvSpPr txBox="1"/>
          <p:nvPr/>
        </p:nvSpPr>
        <p:spPr>
          <a:xfrm>
            <a:off x="5367617" y="4067736"/>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9</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33" name="Google Shape;1433;p74"/>
          <p:cNvSpPr txBox="1"/>
          <p:nvPr/>
        </p:nvSpPr>
        <p:spPr>
          <a:xfrm>
            <a:off x="2700617" y="4695265"/>
            <a:ext cx="115416" cy="538609"/>
          </a:xfrm>
          <a:prstGeom prst="rect">
            <a:avLst/>
          </a:prstGeom>
          <a:noFill/>
          <a:ln>
            <a:noFill/>
          </a:ln>
        </p:spPr>
        <p:txBody>
          <a:bodyPr anchorCtr="0" anchor="t" bIns="0" lIns="0" spcFirstLastPara="1" rIns="0" wrap="square" tIns="0">
            <a:spAutoFit/>
          </a:bodyPr>
          <a:lstStyle/>
          <a:p>
            <a:pPr indent="0" lvl="0" marL="0" marR="0" rtl="0" algn="l">
              <a:lnSpc>
                <a:spcPct val="120623"/>
              </a:lnSpc>
              <a:spcBef>
                <a:spcPts val="0"/>
              </a:spcBef>
              <a:spcAft>
                <a:spcPts val="0"/>
              </a:spcAft>
              <a:buNone/>
            </a:pPr>
            <a:r>
              <a:rPr lang="en-CA" sz="1765">
                <a:solidFill>
                  <a:srgbClr val="000000"/>
                </a:solidFill>
                <a:latin typeface="Calibri"/>
                <a:ea typeface="Calibri"/>
                <a:cs typeface="Calibri"/>
                <a:sym typeface="Calibri"/>
              </a:rPr>
              <a:t>4</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34" name="Google Shape;1434;p74"/>
          <p:cNvSpPr txBox="1"/>
          <p:nvPr/>
        </p:nvSpPr>
        <p:spPr>
          <a:xfrm>
            <a:off x="3821206" y="4751294"/>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7</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35" name="Google Shape;1435;p74"/>
          <p:cNvSpPr txBox="1"/>
          <p:nvPr/>
        </p:nvSpPr>
        <p:spPr>
          <a:xfrm>
            <a:off x="4595813" y="4751294"/>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5</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36" name="Google Shape;1436;p74"/>
          <p:cNvSpPr txBox="1"/>
          <p:nvPr/>
        </p:nvSpPr>
        <p:spPr>
          <a:xfrm>
            <a:off x="5782235" y="4751294"/>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37" name="Google Shape;1437;p74"/>
          <p:cNvSpPr txBox="1"/>
          <p:nvPr/>
        </p:nvSpPr>
        <p:spPr>
          <a:xfrm>
            <a:off x="2218765" y="5479677"/>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38" name="Google Shape;1438;p74"/>
          <p:cNvSpPr txBox="1"/>
          <p:nvPr/>
        </p:nvSpPr>
        <p:spPr>
          <a:xfrm>
            <a:off x="3048000" y="5479677"/>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1</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39" name="Google Shape;1439;p74"/>
          <p:cNvSpPr txBox="1"/>
          <p:nvPr/>
        </p:nvSpPr>
        <p:spPr>
          <a:xfrm>
            <a:off x="3709147" y="5479677"/>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6</a:t>
            </a:r>
            <a:endParaRPr/>
          </a:p>
          <a:p>
            <a:pPr indent="0" lvl="0" marL="0" marR="0" rtl="0" algn="l">
              <a:lnSpc>
                <a:spcPct val="1127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440" name="Google Shape;1440;p7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7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Build Heap</a:t>
            </a:r>
            <a:endParaRPr/>
          </a:p>
        </p:txBody>
      </p:sp>
      <p:sp>
        <p:nvSpPr>
          <p:cNvPr id="1446" name="Google Shape;1446;p75"/>
          <p:cNvSpPr txBox="1"/>
          <p:nvPr>
            <p:ph idx="1" type="body"/>
          </p:nvPr>
        </p:nvSpPr>
        <p:spPr>
          <a:xfrm>
            <a:off x="916081" y="1474975"/>
            <a:ext cx="7544360" cy="4916581"/>
          </a:xfrm>
          <a:prstGeom prst="rect">
            <a:avLst/>
          </a:prstGeom>
          <a:noFill/>
          <a:ln>
            <a:noFill/>
          </a:ln>
        </p:spPr>
        <p:txBody>
          <a:bodyPr anchorCtr="0" anchor="t" bIns="45700" lIns="91425" spcFirstLastPara="1" rIns="91425" wrap="square" tIns="45700">
            <a:normAutofit/>
          </a:bodyPr>
          <a:lstStyle/>
          <a:p>
            <a:pPr indent="-44450" lvl="0" marL="171450" rtl="0" algn="just">
              <a:lnSpc>
                <a:spcPct val="105900"/>
              </a:lnSpc>
              <a:spcBef>
                <a:spcPts val="0"/>
              </a:spcBef>
              <a:spcAft>
                <a:spcPts val="0"/>
              </a:spcAft>
              <a:buClr>
                <a:schemeClr val="dk1"/>
              </a:buClr>
              <a:buSzPts val="2000"/>
              <a:buNone/>
            </a:pPr>
            <a:r>
              <a:t/>
            </a:r>
            <a:endParaRPr sz="2000">
              <a:solidFill>
                <a:srgbClr val="000000"/>
              </a:solidFill>
            </a:endParaRPr>
          </a:p>
          <a:p>
            <a:pPr indent="-44450" lvl="0" marL="171450" rtl="0" algn="just">
              <a:lnSpc>
                <a:spcPct val="101500"/>
              </a:lnSpc>
              <a:spcBef>
                <a:spcPts val="750"/>
              </a:spcBef>
              <a:spcAft>
                <a:spcPts val="0"/>
              </a:spcAft>
              <a:buClr>
                <a:schemeClr val="dk1"/>
              </a:buClr>
              <a:buSzPts val="2000"/>
              <a:buNone/>
            </a:pPr>
            <a:r>
              <a:t/>
            </a:r>
            <a:endParaRPr sz="2000">
              <a:solidFill>
                <a:srgbClr val="000000"/>
              </a:solidFill>
            </a:endParaRPr>
          </a:p>
          <a:p>
            <a:pPr indent="-171450" lvl="0" marL="171450" rtl="0" algn="just">
              <a:lnSpc>
                <a:spcPct val="101500"/>
              </a:lnSpc>
              <a:spcBef>
                <a:spcPts val="750"/>
              </a:spcBef>
              <a:spcAft>
                <a:spcPts val="0"/>
              </a:spcAft>
              <a:buClr>
                <a:schemeClr val="dk1"/>
              </a:buClr>
              <a:buSzPts val="2000"/>
              <a:buNone/>
            </a:pPr>
            <a:r>
              <a:t/>
            </a:r>
            <a:endParaRPr sz="2000">
              <a:solidFill>
                <a:srgbClr val="000000"/>
              </a:solidFill>
            </a:endParaRPr>
          </a:p>
        </p:txBody>
      </p:sp>
      <p:sp>
        <p:nvSpPr>
          <p:cNvPr id="1447" name="Google Shape;1447;p7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descr="Untitled.png" id="1448" name="Google Shape;1448;p75"/>
          <p:cNvPicPr preferRelativeResize="0"/>
          <p:nvPr/>
        </p:nvPicPr>
        <p:blipFill rotWithShape="1">
          <a:blip r:embed="rId3">
            <a:alphaModFix/>
          </a:blip>
          <a:srcRect b="0" l="0" r="0" t="0"/>
          <a:stretch/>
        </p:blipFill>
        <p:spPr>
          <a:xfrm>
            <a:off x="1504635" y="2286000"/>
            <a:ext cx="5866806" cy="2057400"/>
          </a:xfrm>
          <a:prstGeom prst="rect">
            <a:avLst/>
          </a:prstGeom>
          <a:noFill/>
          <a:ln>
            <a:noFill/>
          </a:ln>
        </p:spPr>
      </p:pic>
      <p:pic>
        <p:nvPicPr>
          <p:cNvPr descr="Untitled.png" id="1449" name="Google Shape;1449;p75"/>
          <p:cNvPicPr preferRelativeResize="0"/>
          <p:nvPr/>
        </p:nvPicPr>
        <p:blipFill rotWithShape="1">
          <a:blip r:embed="rId4">
            <a:alphaModFix/>
          </a:blip>
          <a:srcRect b="0" l="0" r="0" t="0"/>
          <a:stretch/>
        </p:blipFill>
        <p:spPr>
          <a:xfrm>
            <a:off x="6477000" y="608881"/>
            <a:ext cx="2292484" cy="152471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7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Max Heapify</a:t>
            </a:r>
            <a:endParaRPr/>
          </a:p>
        </p:txBody>
      </p:sp>
      <p:pic>
        <p:nvPicPr>
          <p:cNvPr descr="Untitled 2.png" id="1456" name="Google Shape;1456;p76"/>
          <p:cNvPicPr preferRelativeResize="0"/>
          <p:nvPr>
            <p:ph idx="1" type="body"/>
          </p:nvPr>
        </p:nvPicPr>
        <p:blipFill rotWithShape="1">
          <a:blip r:embed="rId3">
            <a:alphaModFix/>
          </a:blip>
          <a:srcRect b="0" l="0" r="0" t="0"/>
          <a:stretch/>
        </p:blipFill>
        <p:spPr>
          <a:xfrm>
            <a:off x="1219200" y="1752600"/>
            <a:ext cx="5706418" cy="4038600"/>
          </a:xfrm>
          <a:prstGeom prst="rect">
            <a:avLst/>
          </a:prstGeom>
          <a:noFill/>
          <a:ln>
            <a:noFill/>
          </a:ln>
        </p:spPr>
      </p:pic>
      <p:sp>
        <p:nvSpPr>
          <p:cNvPr id="1457" name="Google Shape;1457;p7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1458" name="Google Shape;1458;p76"/>
          <p:cNvSpPr/>
          <p:nvPr/>
        </p:nvSpPr>
        <p:spPr>
          <a:xfrm>
            <a:off x="6248400" y="2057400"/>
            <a:ext cx="1676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CA" sz="1800">
                <a:solidFill>
                  <a:schemeClr val="dk1"/>
                </a:solidFill>
                <a:latin typeface="Calibri"/>
                <a:ea typeface="Calibri"/>
                <a:cs typeface="Calibri"/>
                <a:sym typeface="Calibri"/>
              </a:rPr>
              <a:t>// l = 2i</a:t>
            </a:r>
            <a:endParaRPr/>
          </a:p>
          <a:p>
            <a:pPr indent="0" lvl="0" marL="0" marR="0" rtl="0" algn="l">
              <a:spcBef>
                <a:spcPts val="0"/>
              </a:spcBef>
              <a:spcAft>
                <a:spcPts val="0"/>
              </a:spcAft>
              <a:buNone/>
            </a:pPr>
            <a:r>
              <a:rPr i="1" lang="en-CA" sz="1800">
                <a:solidFill>
                  <a:schemeClr val="dk1"/>
                </a:solidFill>
                <a:latin typeface="Calibri"/>
                <a:ea typeface="Calibri"/>
                <a:cs typeface="Calibri"/>
                <a:sym typeface="Calibri"/>
              </a:rPr>
              <a:t>// r = 2i+1</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sp>
        <p:nvSpPr>
          <p:cNvPr id="1463" name="Google Shape;1463;p7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Task</a:t>
            </a:r>
            <a:endParaRPr/>
          </a:p>
        </p:txBody>
      </p:sp>
      <p:sp>
        <p:nvSpPr>
          <p:cNvPr id="1464" name="Google Shape;1464;p7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7800" lvl="0" marL="171450" rtl="0" algn="l">
              <a:lnSpc>
                <a:spcPct val="90000"/>
              </a:lnSpc>
              <a:spcBef>
                <a:spcPts val="0"/>
              </a:spcBef>
              <a:spcAft>
                <a:spcPts val="0"/>
              </a:spcAft>
              <a:buClr>
                <a:srgbClr val="000000"/>
              </a:buClr>
              <a:buSzPts val="2800"/>
              <a:buChar char="•"/>
            </a:pPr>
            <a:r>
              <a:rPr lang="en-CA" sz="2800">
                <a:solidFill>
                  <a:srgbClr val="000000"/>
                </a:solidFill>
              </a:rPr>
              <a:t>A=(16, 4, 10, 14, 7, 9, 3, 2, 8, 1)</a:t>
            </a:r>
            <a:endParaRPr/>
          </a:p>
        </p:txBody>
      </p:sp>
      <p:sp>
        <p:nvSpPr>
          <p:cNvPr id="1465" name="Google Shape;1465;p7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pic>
        <p:nvPicPr>
          <p:cNvPr id="1470" name="Google Shape;1470;p78"/>
          <p:cNvPicPr preferRelativeResize="0"/>
          <p:nvPr/>
        </p:nvPicPr>
        <p:blipFill rotWithShape="1">
          <a:blip r:embed="rId3">
            <a:alphaModFix/>
          </a:blip>
          <a:srcRect b="0" l="0" r="0" t="0"/>
          <a:stretch/>
        </p:blipFill>
        <p:spPr>
          <a:xfrm>
            <a:off x="0" y="0"/>
            <a:ext cx="8875059" cy="6858000"/>
          </a:xfrm>
          <a:prstGeom prst="rect">
            <a:avLst/>
          </a:prstGeom>
          <a:noFill/>
          <a:ln>
            <a:noFill/>
          </a:ln>
        </p:spPr>
      </p:pic>
      <p:sp>
        <p:nvSpPr>
          <p:cNvPr id="1471" name="Google Shape;1471;p78"/>
          <p:cNvSpPr txBox="1"/>
          <p:nvPr/>
        </p:nvSpPr>
        <p:spPr>
          <a:xfrm>
            <a:off x="430026" y="469247"/>
            <a:ext cx="8358187" cy="1487587"/>
          </a:xfrm>
          <a:prstGeom prst="rect">
            <a:avLst/>
          </a:prstGeom>
          <a:noFill/>
          <a:ln>
            <a:noFill/>
          </a:ln>
        </p:spPr>
        <p:txBody>
          <a:bodyPr anchorCtr="0" anchor="t" bIns="0" lIns="0" spcFirstLastPara="1" rIns="0" wrap="square" tIns="0">
            <a:spAutoFit/>
          </a:bodyPr>
          <a:lstStyle/>
          <a:p>
            <a:pPr indent="0" lvl="0" marL="0" marR="0" rtl="0" algn="l">
              <a:lnSpc>
                <a:spcPct val="117847"/>
              </a:lnSpc>
              <a:spcBef>
                <a:spcPts val="0"/>
              </a:spcBef>
              <a:spcAft>
                <a:spcPts val="0"/>
              </a:spcAft>
              <a:buNone/>
            </a:pPr>
            <a:r>
              <a:t/>
            </a:r>
            <a:endParaRPr sz="2471">
              <a:solidFill>
                <a:srgbClr val="000000"/>
              </a:solidFill>
              <a:latin typeface="Calibri"/>
              <a:ea typeface="Calibri"/>
              <a:cs typeface="Calibri"/>
              <a:sym typeface="Calibri"/>
            </a:endParaRPr>
          </a:p>
          <a:p>
            <a:pPr indent="0" lvl="0" marL="0" marR="0" rtl="0" algn="l">
              <a:lnSpc>
                <a:spcPct val="117847"/>
              </a:lnSpc>
              <a:spcBef>
                <a:spcPts val="0"/>
              </a:spcBef>
              <a:spcAft>
                <a:spcPts val="0"/>
              </a:spcAft>
              <a:buNone/>
            </a:pPr>
            <a:r>
              <a:rPr lang="en-CA" sz="2471">
                <a:solidFill>
                  <a:srgbClr val="000000"/>
                </a:solidFill>
                <a:latin typeface="Calibri"/>
                <a:ea typeface="Calibri"/>
                <a:cs typeface="Calibri"/>
                <a:sym typeface="Calibri"/>
              </a:rPr>
              <a:t>Construct the heap using the array A=(16, 4, 10, 14, 7, 9, 3, 2, 8, 1)</a:t>
            </a:r>
            <a:endParaRPr/>
          </a:p>
          <a:p>
            <a:pPr indent="0" lvl="0" marL="0" marR="0" rtl="0" algn="l">
              <a:lnSpc>
                <a:spcPct val="117847"/>
              </a:lnSpc>
              <a:spcBef>
                <a:spcPts val="0"/>
              </a:spcBef>
              <a:spcAft>
                <a:spcPts val="0"/>
              </a:spcAft>
              <a:buNone/>
            </a:pPr>
            <a:r>
              <a:t/>
            </a:r>
            <a:endParaRPr sz="2471">
              <a:solidFill>
                <a:srgbClr val="000000"/>
              </a:solidFill>
              <a:latin typeface="Calibri"/>
              <a:ea typeface="Calibri"/>
              <a:cs typeface="Calibri"/>
              <a:sym typeface="Calibri"/>
            </a:endParaRPr>
          </a:p>
        </p:txBody>
      </p:sp>
      <p:sp>
        <p:nvSpPr>
          <p:cNvPr id="1472" name="Google Shape;1472;p78"/>
          <p:cNvSpPr txBox="1"/>
          <p:nvPr/>
        </p:nvSpPr>
        <p:spPr>
          <a:xfrm>
            <a:off x="3048000" y="1600200"/>
            <a:ext cx="230832"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16</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473" name="Google Shape;1473;p78"/>
          <p:cNvSpPr txBox="1"/>
          <p:nvPr/>
        </p:nvSpPr>
        <p:spPr>
          <a:xfrm>
            <a:off x="1981200" y="2133600"/>
            <a:ext cx="234679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4                                       10</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474" name="Google Shape;1474;p78"/>
          <p:cNvSpPr txBox="1"/>
          <p:nvPr/>
        </p:nvSpPr>
        <p:spPr>
          <a:xfrm>
            <a:off x="1371600" y="2895600"/>
            <a:ext cx="3347070"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14                   7             9                     3</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475" name="Google Shape;1475;p78"/>
          <p:cNvSpPr txBox="1"/>
          <p:nvPr/>
        </p:nvSpPr>
        <p:spPr>
          <a:xfrm>
            <a:off x="1043608" y="3573016"/>
            <a:ext cx="1628651"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2              8           1</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476" name="Google Shape;1476;p78"/>
          <p:cNvSpPr txBox="1"/>
          <p:nvPr/>
        </p:nvSpPr>
        <p:spPr>
          <a:xfrm>
            <a:off x="4650441" y="5009030"/>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8</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477" name="Google Shape;1477;p78"/>
          <p:cNvSpPr txBox="1"/>
          <p:nvPr/>
        </p:nvSpPr>
        <p:spPr>
          <a:xfrm>
            <a:off x="750795" y="5311589"/>
            <a:ext cx="3448957" cy="718145"/>
          </a:xfrm>
          <a:prstGeom prst="rect">
            <a:avLst/>
          </a:prstGeom>
          <a:noFill/>
          <a:ln>
            <a:noFill/>
          </a:ln>
        </p:spPr>
        <p:txBody>
          <a:bodyPr anchorCtr="0" anchor="t" bIns="0" lIns="0" spcFirstLastPara="1" rIns="0" wrap="square" tIns="0">
            <a:spAutoFit/>
          </a:bodyPr>
          <a:lstStyle/>
          <a:p>
            <a:pPr indent="0" lvl="0" marL="0" marR="0" rtl="0" algn="l">
              <a:lnSpc>
                <a:spcPct val="114285"/>
              </a:lnSpc>
              <a:spcBef>
                <a:spcPts val="0"/>
              </a:spcBef>
              <a:spcAft>
                <a:spcPts val="0"/>
              </a:spcAft>
              <a:buNone/>
            </a:pPr>
            <a:r>
              <a:rPr lang="en-CA" sz="2471">
                <a:solidFill>
                  <a:srgbClr val="000000"/>
                </a:solidFill>
                <a:latin typeface="Calibri"/>
                <a:ea typeface="Calibri"/>
                <a:cs typeface="Calibri"/>
                <a:sym typeface="Calibri"/>
              </a:rPr>
              <a:t>Maintaining heap property</a:t>
            </a:r>
            <a:endParaRPr/>
          </a:p>
          <a:p>
            <a:pPr indent="0" lvl="0" marL="0" marR="0" rtl="0" algn="l">
              <a:lnSpc>
                <a:spcPct val="114730"/>
              </a:lnSpc>
              <a:spcBef>
                <a:spcPts val="0"/>
              </a:spcBef>
              <a:spcAft>
                <a:spcPts val="0"/>
              </a:spcAft>
              <a:buNone/>
            </a:pPr>
            <a:r>
              <a:t/>
            </a:r>
            <a:endParaRPr sz="2471">
              <a:solidFill>
                <a:srgbClr val="000000"/>
              </a:solidFill>
              <a:latin typeface="Calibri"/>
              <a:ea typeface="Calibri"/>
              <a:cs typeface="Calibri"/>
              <a:sym typeface="Calibri"/>
            </a:endParaRPr>
          </a:p>
        </p:txBody>
      </p:sp>
      <p:sp>
        <p:nvSpPr>
          <p:cNvPr id="1478" name="Google Shape;1478;p78"/>
          <p:cNvSpPr txBox="1"/>
          <p:nvPr/>
        </p:nvSpPr>
        <p:spPr>
          <a:xfrm>
            <a:off x="4168588" y="5759824"/>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2</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479" name="Google Shape;1479;p78"/>
          <p:cNvSpPr txBox="1"/>
          <p:nvPr/>
        </p:nvSpPr>
        <p:spPr>
          <a:xfrm>
            <a:off x="4852147" y="2286001"/>
            <a:ext cx="3047822" cy="718145"/>
          </a:xfrm>
          <a:prstGeom prst="rect">
            <a:avLst/>
          </a:prstGeom>
          <a:noFill/>
          <a:ln>
            <a:noFill/>
          </a:ln>
        </p:spPr>
        <p:txBody>
          <a:bodyPr anchorCtr="0" anchor="t" bIns="0" lIns="0" spcFirstLastPara="1" rIns="0" wrap="square" tIns="0">
            <a:spAutoFit/>
          </a:bodyPr>
          <a:lstStyle/>
          <a:p>
            <a:pPr indent="0" lvl="0" marL="0" marR="0" rtl="0" algn="l">
              <a:lnSpc>
                <a:spcPct val="114285"/>
              </a:lnSpc>
              <a:spcBef>
                <a:spcPts val="0"/>
              </a:spcBef>
              <a:spcAft>
                <a:spcPts val="0"/>
              </a:spcAft>
              <a:buNone/>
            </a:pPr>
            <a:r>
              <a:rPr lang="en-CA" sz="2471">
                <a:solidFill>
                  <a:srgbClr val="000000"/>
                </a:solidFill>
                <a:latin typeface="Calibri"/>
                <a:ea typeface="Calibri"/>
                <a:cs typeface="Calibri"/>
                <a:sym typeface="Calibri"/>
              </a:rPr>
              <a:t>The initial configuration</a:t>
            </a:r>
            <a:endParaRPr/>
          </a:p>
          <a:p>
            <a:pPr indent="0" lvl="0" marL="0" marR="0" rtl="0" algn="l">
              <a:lnSpc>
                <a:spcPct val="114730"/>
              </a:lnSpc>
              <a:spcBef>
                <a:spcPts val="0"/>
              </a:spcBef>
              <a:spcAft>
                <a:spcPts val="0"/>
              </a:spcAft>
              <a:buNone/>
            </a:pPr>
            <a:r>
              <a:t/>
            </a:r>
            <a:endParaRPr sz="2471">
              <a:solidFill>
                <a:srgbClr val="000000"/>
              </a:solidFill>
              <a:latin typeface="Calibri"/>
              <a:ea typeface="Calibri"/>
              <a:cs typeface="Calibri"/>
              <a:sym typeface="Calibri"/>
            </a:endParaRPr>
          </a:p>
        </p:txBody>
      </p:sp>
      <p:sp>
        <p:nvSpPr>
          <p:cNvPr id="1480" name="Google Shape;1480;p78"/>
          <p:cNvSpPr txBox="1"/>
          <p:nvPr/>
        </p:nvSpPr>
        <p:spPr>
          <a:xfrm>
            <a:off x="6172200" y="3657600"/>
            <a:ext cx="230832"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16</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481" name="Google Shape;1481;p78"/>
          <p:cNvSpPr txBox="1"/>
          <p:nvPr/>
        </p:nvSpPr>
        <p:spPr>
          <a:xfrm>
            <a:off x="5105400" y="4343400"/>
            <a:ext cx="2359620"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14                                    10</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482" name="Google Shape;1482;p78"/>
          <p:cNvSpPr txBox="1"/>
          <p:nvPr/>
        </p:nvSpPr>
        <p:spPr>
          <a:xfrm>
            <a:off x="5638800" y="4953000"/>
            <a:ext cx="2192908"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7              9                      3</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483" name="Google Shape;1483;p78"/>
          <p:cNvSpPr txBox="1"/>
          <p:nvPr/>
        </p:nvSpPr>
        <p:spPr>
          <a:xfrm>
            <a:off x="4953000" y="5715000"/>
            <a:ext cx="857927"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4	1</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484" name="Google Shape;1484;p78"/>
          <p:cNvSpPr txBox="1"/>
          <p:nvPr/>
        </p:nvSpPr>
        <p:spPr>
          <a:xfrm>
            <a:off x="2131920" y="152681"/>
            <a:ext cx="3919257" cy="644772"/>
          </a:xfrm>
          <a:prstGeom prst="rect">
            <a:avLst/>
          </a:prstGeom>
          <a:noFill/>
          <a:ln>
            <a:noFill/>
          </a:ln>
        </p:spPr>
        <p:txBody>
          <a:bodyPr anchorCtr="0" anchor="t" bIns="44925" lIns="89875" spcFirstLastPara="1" rIns="89875" wrap="square" tIns="44925">
            <a:spAutoFit/>
          </a:bodyPr>
          <a:lstStyle/>
          <a:p>
            <a:pPr indent="0" lvl="0" marL="0" marR="0" rtl="0" algn="l">
              <a:spcBef>
                <a:spcPts val="0"/>
              </a:spcBef>
              <a:spcAft>
                <a:spcPts val="0"/>
              </a:spcAft>
              <a:buNone/>
            </a:pPr>
            <a:r>
              <a:rPr b="1" lang="en-CA" sz="3600">
                <a:solidFill>
                  <a:schemeClr val="dk1"/>
                </a:solidFill>
                <a:latin typeface="Calibri"/>
                <a:ea typeface="Calibri"/>
                <a:cs typeface="Calibri"/>
                <a:sym typeface="Calibri"/>
              </a:rPr>
              <a:t>Build Heap</a:t>
            </a:r>
            <a:endParaRPr/>
          </a:p>
        </p:txBody>
      </p:sp>
      <p:sp>
        <p:nvSpPr>
          <p:cNvPr id="1485" name="Google Shape;1485;p7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6"/>
                                        </p:tgtEl>
                                        <p:attrNameLst>
                                          <p:attrName>style.visibility</p:attrName>
                                        </p:attrNameLst>
                                      </p:cBhvr>
                                      <p:to>
                                        <p:strVal val="visible"/>
                                      </p:to>
                                    </p:set>
                                    <p:animEffect filter="fade" transition="in">
                                      <p:cBhvr>
                                        <p:cTn dur="1000"/>
                                        <p:tgtEl>
                                          <p:spTgt spid="1476"/>
                                        </p:tgtEl>
                                      </p:cBhvr>
                                    </p:animEffect>
                                  </p:childTnLst>
                                </p:cTn>
                              </p:par>
                              <p:par>
                                <p:cTn fill="hold" nodeType="withEffect" presetClass="entr" presetID="10" presetSubtype="0">
                                  <p:stCondLst>
                                    <p:cond delay="0"/>
                                  </p:stCondLst>
                                  <p:childTnLst>
                                    <p:set>
                                      <p:cBhvr>
                                        <p:cTn dur="1" fill="hold">
                                          <p:stCondLst>
                                            <p:cond delay="0"/>
                                          </p:stCondLst>
                                        </p:cTn>
                                        <p:tgtEl>
                                          <p:spTgt spid="1478"/>
                                        </p:tgtEl>
                                        <p:attrNameLst>
                                          <p:attrName>style.visibility</p:attrName>
                                        </p:attrNameLst>
                                      </p:cBhvr>
                                      <p:to>
                                        <p:strVal val="visible"/>
                                      </p:to>
                                    </p:set>
                                    <p:animEffect filter="fade" transition="in">
                                      <p:cBhvr>
                                        <p:cTn dur="1000"/>
                                        <p:tgtEl>
                                          <p:spTgt spid="1478"/>
                                        </p:tgtEl>
                                      </p:cBhvr>
                                    </p:animEffect>
                                  </p:childTnLst>
                                </p:cTn>
                              </p:par>
                              <p:par>
                                <p:cTn fill="hold" nodeType="withEffect" presetClass="entr" presetID="10" presetSubtype="0">
                                  <p:stCondLst>
                                    <p:cond delay="0"/>
                                  </p:stCondLst>
                                  <p:childTnLst>
                                    <p:set>
                                      <p:cBhvr>
                                        <p:cTn dur="1" fill="hold">
                                          <p:stCondLst>
                                            <p:cond delay="0"/>
                                          </p:stCondLst>
                                        </p:cTn>
                                        <p:tgtEl>
                                          <p:spTgt spid="1480"/>
                                        </p:tgtEl>
                                        <p:attrNameLst>
                                          <p:attrName>style.visibility</p:attrName>
                                        </p:attrNameLst>
                                      </p:cBhvr>
                                      <p:to>
                                        <p:strVal val="visible"/>
                                      </p:to>
                                    </p:set>
                                    <p:animEffect filter="fade" transition="in">
                                      <p:cBhvr>
                                        <p:cTn dur="1000"/>
                                        <p:tgtEl>
                                          <p:spTgt spid="1480"/>
                                        </p:tgtEl>
                                      </p:cBhvr>
                                    </p:animEffect>
                                  </p:childTnLst>
                                </p:cTn>
                              </p:par>
                              <p:par>
                                <p:cTn fill="hold" nodeType="withEffect" presetClass="entr" presetID="10" presetSubtype="0">
                                  <p:stCondLst>
                                    <p:cond delay="0"/>
                                  </p:stCondLst>
                                  <p:childTnLst>
                                    <p:set>
                                      <p:cBhvr>
                                        <p:cTn dur="1" fill="hold">
                                          <p:stCondLst>
                                            <p:cond delay="0"/>
                                          </p:stCondLst>
                                        </p:cTn>
                                        <p:tgtEl>
                                          <p:spTgt spid="1481"/>
                                        </p:tgtEl>
                                        <p:attrNameLst>
                                          <p:attrName>style.visibility</p:attrName>
                                        </p:attrNameLst>
                                      </p:cBhvr>
                                      <p:to>
                                        <p:strVal val="visible"/>
                                      </p:to>
                                    </p:set>
                                    <p:animEffect filter="fade" transition="in">
                                      <p:cBhvr>
                                        <p:cTn dur="1000"/>
                                        <p:tgtEl>
                                          <p:spTgt spid="1481"/>
                                        </p:tgtEl>
                                      </p:cBhvr>
                                    </p:animEffect>
                                  </p:childTnLst>
                                </p:cTn>
                              </p:par>
                              <p:par>
                                <p:cTn fill="hold" nodeType="withEffect" presetClass="entr" presetID="10" presetSubtype="0">
                                  <p:stCondLst>
                                    <p:cond delay="0"/>
                                  </p:stCondLst>
                                  <p:childTnLst>
                                    <p:set>
                                      <p:cBhvr>
                                        <p:cTn dur="1" fill="hold">
                                          <p:stCondLst>
                                            <p:cond delay="0"/>
                                          </p:stCondLst>
                                        </p:cTn>
                                        <p:tgtEl>
                                          <p:spTgt spid="1482"/>
                                        </p:tgtEl>
                                        <p:attrNameLst>
                                          <p:attrName>style.visibility</p:attrName>
                                        </p:attrNameLst>
                                      </p:cBhvr>
                                      <p:to>
                                        <p:strVal val="visible"/>
                                      </p:to>
                                    </p:set>
                                    <p:animEffect filter="fade" transition="in">
                                      <p:cBhvr>
                                        <p:cTn dur="1000"/>
                                        <p:tgtEl>
                                          <p:spTgt spid="1482"/>
                                        </p:tgtEl>
                                      </p:cBhvr>
                                    </p:animEffect>
                                  </p:childTnLst>
                                </p:cTn>
                              </p:par>
                              <p:par>
                                <p:cTn fill="hold" nodeType="withEffect" presetClass="entr" presetID="10" presetSubtype="0">
                                  <p:stCondLst>
                                    <p:cond delay="0"/>
                                  </p:stCondLst>
                                  <p:childTnLst>
                                    <p:set>
                                      <p:cBhvr>
                                        <p:cTn dur="1" fill="hold">
                                          <p:stCondLst>
                                            <p:cond delay="0"/>
                                          </p:stCondLst>
                                        </p:cTn>
                                        <p:tgtEl>
                                          <p:spTgt spid="1483"/>
                                        </p:tgtEl>
                                        <p:attrNameLst>
                                          <p:attrName>style.visibility</p:attrName>
                                        </p:attrNameLst>
                                      </p:cBhvr>
                                      <p:to>
                                        <p:strVal val="visible"/>
                                      </p:to>
                                    </p:set>
                                    <p:animEffect filter="fade" transition="in">
                                      <p:cBhvr>
                                        <p:cTn dur="1000"/>
                                        <p:tgtEl>
                                          <p:spTgt spid="1483"/>
                                        </p:tgtEl>
                                      </p:cBhvr>
                                    </p:animEffect>
                                  </p:childTnLst>
                                </p:cTn>
                              </p:par>
                              <p:par>
                                <p:cTn fill="hold" nodeType="withEffect" presetClass="entr" presetID="10" presetSubtype="0">
                                  <p:stCondLst>
                                    <p:cond delay="0"/>
                                  </p:stCondLst>
                                  <p:childTnLst>
                                    <p:set>
                                      <p:cBhvr>
                                        <p:cTn dur="1" fill="hold">
                                          <p:stCondLst>
                                            <p:cond delay="0"/>
                                          </p:stCondLst>
                                        </p:cTn>
                                        <p:tgtEl>
                                          <p:spTgt spid="1477"/>
                                        </p:tgtEl>
                                        <p:attrNameLst>
                                          <p:attrName>style.visibility</p:attrName>
                                        </p:attrNameLst>
                                      </p:cBhvr>
                                      <p:to>
                                        <p:strVal val="visible"/>
                                      </p:to>
                                    </p:set>
                                    <p:animEffect filter="fade" transition="in">
                                      <p:cBhvr>
                                        <p:cTn dur="1000"/>
                                        <p:tgtEl>
                                          <p:spTgt spid="14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9" name="Shape 1489"/>
        <p:cNvGrpSpPr/>
        <p:nvPr/>
      </p:nvGrpSpPr>
      <p:grpSpPr>
        <a:xfrm>
          <a:off x="0" y="0"/>
          <a:ext cx="0" cy="0"/>
          <a:chOff x="0" y="0"/>
          <a:chExt cx="0" cy="0"/>
        </a:xfrm>
      </p:grpSpPr>
      <p:sp>
        <p:nvSpPr>
          <p:cNvPr id="1490" name="Google Shape;1490;p7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Worst case analysis of heap sort</a:t>
            </a:r>
            <a:endParaRPr/>
          </a:p>
        </p:txBody>
      </p:sp>
      <p:sp>
        <p:nvSpPr>
          <p:cNvPr id="1491" name="Google Shape;1491;p79"/>
          <p:cNvSpPr txBox="1"/>
          <p:nvPr>
            <p:ph idx="1" type="body"/>
          </p:nvPr>
        </p:nvSpPr>
        <p:spPr>
          <a:xfrm>
            <a:off x="916081" y="1474975"/>
            <a:ext cx="7544360" cy="4916581"/>
          </a:xfrm>
          <a:prstGeom prst="rect">
            <a:avLst/>
          </a:prstGeom>
          <a:noFill/>
          <a:ln>
            <a:noFill/>
          </a:ln>
        </p:spPr>
        <p:txBody>
          <a:bodyPr anchorCtr="0" anchor="t" bIns="45700" lIns="91425" spcFirstLastPara="1" rIns="91425" wrap="square" tIns="45700">
            <a:normAutofit/>
          </a:bodyPr>
          <a:lstStyle/>
          <a:p>
            <a:pPr indent="-19050" lvl="0" marL="171450" rtl="0" algn="just">
              <a:lnSpc>
                <a:spcPct val="90000"/>
              </a:lnSpc>
              <a:spcBef>
                <a:spcPts val="0"/>
              </a:spcBef>
              <a:spcAft>
                <a:spcPts val="0"/>
              </a:spcAft>
              <a:buClr>
                <a:schemeClr val="dk1"/>
              </a:buClr>
              <a:buSzPts val="2400"/>
              <a:buNone/>
            </a:pPr>
            <a:r>
              <a:t/>
            </a:r>
            <a:endParaRPr sz="2400">
              <a:solidFill>
                <a:srgbClr val="000000"/>
              </a:solidFill>
            </a:endParaRPr>
          </a:p>
          <a:p>
            <a:pPr indent="0" lvl="0" marL="0" rtl="0" algn="just">
              <a:lnSpc>
                <a:spcPct val="90000"/>
              </a:lnSpc>
              <a:spcBef>
                <a:spcPts val="750"/>
              </a:spcBef>
              <a:spcAft>
                <a:spcPts val="0"/>
              </a:spcAft>
              <a:buClr>
                <a:srgbClr val="000000"/>
              </a:buClr>
              <a:buSzPts val="2400"/>
              <a:buNone/>
            </a:pPr>
            <a:r>
              <a:rPr b="1" i="1" lang="en-CA" sz="2400">
                <a:solidFill>
                  <a:srgbClr val="000000"/>
                </a:solidFill>
              </a:rPr>
              <a:t>Build heap (A) </a:t>
            </a:r>
            <a:r>
              <a:rPr lang="en-CA" sz="2400">
                <a:solidFill>
                  <a:srgbClr val="000000"/>
                </a:solidFill>
              </a:rPr>
              <a:t>: </a:t>
            </a:r>
            <a:endParaRPr/>
          </a:p>
          <a:p>
            <a:pPr indent="-171450" lvl="0" marL="171450" rtl="0" algn="just">
              <a:lnSpc>
                <a:spcPct val="90000"/>
              </a:lnSpc>
              <a:spcBef>
                <a:spcPts val="750"/>
              </a:spcBef>
              <a:spcAft>
                <a:spcPts val="0"/>
              </a:spcAft>
              <a:buClr>
                <a:srgbClr val="000000"/>
              </a:buClr>
              <a:buSzPts val="2400"/>
              <a:buChar char="•"/>
            </a:pPr>
            <a:r>
              <a:rPr lang="en-CA" sz="2400">
                <a:solidFill>
                  <a:srgbClr val="000000"/>
                </a:solidFill>
              </a:rPr>
              <a:t>Time taken by max-heapify  for nodes at lowest height is 0</a:t>
            </a:r>
            <a:endParaRPr/>
          </a:p>
          <a:p>
            <a:pPr indent="-171450" lvl="0" marL="171450" rtl="0" algn="just">
              <a:lnSpc>
                <a:spcPct val="90000"/>
              </a:lnSpc>
              <a:spcBef>
                <a:spcPts val="750"/>
              </a:spcBef>
              <a:spcAft>
                <a:spcPts val="0"/>
              </a:spcAft>
              <a:buClr>
                <a:srgbClr val="000000"/>
              </a:buClr>
              <a:buSzPts val="2400"/>
              <a:buChar char="•"/>
            </a:pPr>
            <a:r>
              <a:rPr lang="en-CA" sz="2400">
                <a:solidFill>
                  <a:srgbClr val="000000"/>
                </a:solidFill>
              </a:rPr>
              <a:t>Time taken by max-heapify for one node at  height 1 is O(1)</a:t>
            </a:r>
            <a:endParaRPr/>
          </a:p>
          <a:p>
            <a:pPr indent="-171450" lvl="0" marL="171450" rtl="0" algn="just">
              <a:lnSpc>
                <a:spcPct val="90000"/>
              </a:lnSpc>
              <a:spcBef>
                <a:spcPts val="750"/>
              </a:spcBef>
              <a:spcAft>
                <a:spcPts val="0"/>
              </a:spcAft>
              <a:buClr>
                <a:srgbClr val="000000"/>
              </a:buClr>
              <a:buSzPts val="2400"/>
              <a:buChar char="•"/>
            </a:pPr>
            <a:r>
              <a:rPr lang="en-CA" sz="2400">
                <a:solidFill>
                  <a:srgbClr val="000000"/>
                </a:solidFill>
              </a:rPr>
              <a:t>How many nodes at height h of complete binary tree?  ( n / 2</a:t>
            </a:r>
            <a:r>
              <a:rPr baseline="30000" lang="en-CA" sz="2400">
                <a:solidFill>
                  <a:srgbClr val="000000"/>
                </a:solidFill>
              </a:rPr>
              <a:t>h+1</a:t>
            </a:r>
            <a:r>
              <a:rPr lang="en-CA" sz="2400">
                <a:solidFill>
                  <a:srgbClr val="000000"/>
                </a:solidFill>
              </a:rPr>
              <a:t> )</a:t>
            </a:r>
            <a:endParaRPr/>
          </a:p>
          <a:p>
            <a:pPr indent="-171450" lvl="0" marL="171450" rtl="0" algn="just">
              <a:lnSpc>
                <a:spcPct val="90000"/>
              </a:lnSpc>
              <a:spcBef>
                <a:spcPts val="750"/>
              </a:spcBef>
              <a:spcAft>
                <a:spcPts val="0"/>
              </a:spcAft>
              <a:buClr>
                <a:srgbClr val="000000"/>
              </a:buClr>
              <a:buSzPts val="2400"/>
              <a:buChar char="•"/>
            </a:pPr>
            <a:r>
              <a:rPr lang="en-CA" sz="2400">
                <a:solidFill>
                  <a:srgbClr val="000000"/>
                </a:solidFill>
              </a:rPr>
              <a:t>Time taken by max-heapify for all node at h level is </a:t>
            </a:r>
            <a:endParaRPr/>
          </a:p>
          <a:p>
            <a:pPr indent="-19050" lvl="0" marL="171450" rtl="0" algn="just">
              <a:lnSpc>
                <a:spcPct val="90000"/>
              </a:lnSpc>
              <a:spcBef>
                <a:spcPts val="750"/>
              </a:spcBef>
              <a:spcAft>
                <a:spcPts val="0"/>
              </a:spcAft>
              <a:buClr>
                <a:schemeClr val="dk1"/>
              </a:buClr>
              <a:buSzPts val="2400"/>
              <a:buNone/>
            </a:pPr>
            <a:r>
              <a:t/>
            </a:r>
            <a:endParaRPr sz="2400">
              <a:solidFill>
                <a:srgbClr val="000000"/>
              </a:solidFill>
            </a:endParaRPr>
          </a:p>
          <a:p>
            <a:pPr indent="-19050" lvl="0" marL="171450" rtl="0" algn="just">
              <a:lnSpc>
                <a:spcPct val="90000"/>
              </a:lnSpc>
              <a:spcBef>
                <a:spcPts val="750"/>
              </a:spcBef>
              <a:spcAft>
                <a:spcPts val="0"/>
              </a:spcAft>
              <a:buClr>
                <a:schemeClr val="dk1"/>
              </a:buClr>
              <a:buSzPts val="2400"/>
              <a:buNone/>
            </a:pPr>
            <a:r>
              <a:t/>
            </a:r>
            <a:endParaRPr sz="2400">
              <a:solidFill>
                <a:srgbClr val="000000"/>
              </a:solidFill>
            </a:endParaRPr>
          </a:p>
          <a:p>
            <a:pPr indent="-171450" lvl="0" marL="171450" rtl="0" algn="just">
              <a:lnSpc>
                <a:spcPct val="90000"/>
              </a:lnSpc>
              <a:spcBef>
                <a:spcPts val="750"/>
              </a:spcBef>
              <a:spcAft>
                <a:spcPts val="0"/>
              </a:spcAft>
              <a:buClr>
                <a:schemeClr val="dk1"/>
              </a:buClr>
              <a:buSzPts val="2400"/>
              <a:buNone/>
            </a:pPr>
            <a:r>
              <a:t/>
            </a:r>
            <a:endParaRPr sz="2400">
              <a:solidFill>
                <a:srgbClr val="000000"/>
              </a:solidFill>
            </a:endParaRPr>
          </a:p>
        </p:txBody>
      </p:sp>
      <p:sp>
        <p:nvSpPr>
          <p:cNvPr id="1492" name="Google Shape;1492;p7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id="1493" name="Google Shape;1493;p79"/>
          <p:cNvPicPr preferRelativeResize="0"/>
          <p:nvPr/>
        </p:nvPicPr>
        <p:blipFill rotWithShape="1">
          <a:blip r:embed="rId3">
            <a:alphaModFix/>
          </a:blip>
          <a:srcRect b="0" l="0" r="0" t="0"/>
          <a:stretch/>
        </p:blipFill>
        <p:spPr>
          <a:xfrm>
            <a:off x="3352800" y="5257800"/>
            <a:ext cx="1819556" cy="693364"/>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8" name="Shape 1498"/>
        <p:cNvGrpSpPr/>
        <p:nvPr/>
      </p:nvGrpSpPr>
      <p:grpSpPr>
        <a:xfrm>
          <a:off x="0" y="0"/>
          <a:ext cx="0" cy="0"/>
          <a:chOff x="0" y="0"/>
          <a:chExt cx="0" cy="0"/>
        </a:xfrm>
      </p:grpSpPr>
      <p:pic>
        <p:nvPicPr>
          <p:cNvPr id="1499" name="Google Shape;1499;p80"/>
          <p:cNvPicPr preferRelativeResize="0"/>
          <p:nvPr/>
        </p:nvPicPr>
        <p:blipFill rotWithShape="1">
          <a:blip r:embed="rId3">
            <a:alphaModFix/>
          </a:blip>
          <a:srcRect b="0" l="0" r="0" t="0"/>
          <a:stretch/>
        </p:blipFill>
        <p:spPr>
          <a:xfrm>
            <a:off x="2617975" y="844644"/>
            <a:ext cx="1524000" cy="756397"/>
          </a:xfrm>
          <a:prstGeom prst="rect">
            <a:avLst/>
          </a:prstGeom>
          <a:noFill/>
          <a:ln>
            <a:noFill/>
          </a:ln>
        </p:spPr>
      </p:pic>
      <p:pic>
        <p:nvPicPr>
          <p:cNvPr id="1500" name="Google Shape;1500;p80"/>
          <p:cNvPicPr preferRelativeResize="0"/>
          <p:nvPr/>
        </p:nvPicPr>
        <p:blipFill rotWithShape="1">
          <a:blip r:embed="rId4">
            <a:alphaModFix/>
          </a:blip>
          <a:srcRect b="0" l="0" r="0" t="0"/>
          <a:stretch/>
        </p:blipFill>
        <p:spPr>
          <a:xfrm>
            <a:off x="2617975" y="1853173"/>
            <a:ext cx="1591235" cy="756397"/>
          </a:xfrm>
          <a:prstGeom prst="rect">
            <a:avLst/>
          </a:prstGeom>
          <a:noFill/>
          <a:ln>
            <a:noFill/>
          </a:ln>
        </p:spPr>
      </p:pic>
      <p:pic>
        <p:nvPicPr>
          <p:cNvPr id="1501" name="Google Shape;1501;p80"/>
          <p:cNvPicPr preferRelativeResize="0"/>
          <p:nvPr/>
        </p:nvPicPr>
        <p:blipFill rotWithShape="1">
          <a:blip r:embed="rId5">
            <a:alphaModFix/>
          </a:blip>
          <a:srcRect b="0" l="0" r="0" t="0"/>
          <a:stretch/>
        </p:blipFill>
        <p:spPr>
          <a:xfrm>
            <a:off x="2681008" y="2735637"/>
            <a:ext cx="1323695" cy="703169"/>
          </a:xfrm>
          <a:prstGeom prst="rect">
            <a:avLst/>
          </a:prstGeom>
          <a:noFill/>
          <a:ln>
            <a:noFill/>
          </a:ln>
        </p:spPr>
      </p:pic>
      <p:pic>
        <p:nvPicPr>
          <p:cNvPr id="1502" name="Google Shape;1502;p80"/>
          <p:cNvPicPr preferRelativeResize="0"/>
          <p:nvPr/>
        </p:nvPicPr>
        <p:blipFill rotWithShape="1">
          <a:blip r:embed="rId6">
            <a:alphaModFix/>
          </a:blip>
          <a:srcRect b="0" l="0" r="0" t="0"/>
          <a:stretch/>
        </p:blipFill>
        <p:spPr>
          <a:xfrm>
            <a:off x="2617975" y="3555066"/>
            <a:ext cx="1197628" cy="742390"/>
          </a:xfrm>
          <a:prstGeom prst="rect">
            <a:avLst/>
          </a:prstGeom>
          <a:noFill/>
          <a:ln>
            <a:noFill/>
          </a:ln>
        </p:spPr>
      </p:pic>
      <p:pic>
        <p:nvPicPr>
          <p:cNvPr id="1503" name="Google Shape;1503;p80"/>
          <p:cNvPicPr preferRelativeResize="0"/>
          <p:nvPr/>
        </p:nvPicPr>
        <p:blipFill rotWithShape="1">
          <a:blip r:embed="rId7">
            <a:alphaModFix/>
          </a:blip>
          <a:srcRect b="0" l="0" r="0" t="0"/>
          <a:stretch/>
        </p:blipFill>
        <p:spPr>
          <a:xfrm>
            <a:off x="2743200" y="6019800"/>
            <a:ext cx="1323695" cy="533680"/>
          </a:xfrm>
          <a:prstGeom prst="rect">
            <a:avLst/>
          </a:prstGeom>
          <a:noFill/>
          <a:ln>
            <a:noFill/>
          </a:ln>
        </p:spPr>
      </p:pic>
      <p:sp>
        <p:nvSpPr>
          <p:cNvPr id="1504" name="Google Shape;1504;p80"/>
          <p:cNvSpPr/>
          <p:nvPr/>
        </p:nvSpPr>
        <p:spPr>
          <a:xfrm>
            <a:off x="134471" y="-5734"/>
            <a:ext cx="184731" cy="52693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24">
              <a:solidFill>
                <a:schemeClr val="dk1"/>
              </a:solidFill>
              <a:latin typeface="Calibri"/>
              <a:ea typeface="Calibri"/>
              <a:cs typeface="Calibri"/>
              <a:sym typeface="Calibri"/>
            </a:endParaRPr>
          </a:p>
        </p:txBody>
      </p:sp>
      <p:sp>
        <p:nvSpPr>
          <p:cNvPr id="1505" name="Google Shape;1505;p80"/>
          <p:cNvSpPr/>
          <p:nvPr/>
        </p:nvSpPr>
        <p:spPr>
          <a:xfrm>
            <a:off x="134471" y="733855"/>
            <a:ext cx="184731" cy="52693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24">
              <a:solidFill>
                <a:schemeClr val="dk1"/>
              </a:solidFill>
              <a:latin typeface="Calibri"/>
              <a:ea typeface="Calibri"/>
              <a:cs typeface="Calibri"/>
              <a:sym typeface="Calibri"/>
            </a:endParaRPr>
          </a:p>
        </p:txBody>
      </p:sp>
      <p:sp>
        <p:nvSpPr>
          <p:cNvPr id="1506" name="Google Shape;1506;p80"/>
          <p:cNvSpPr/>
          <p:nvPr/>
        </p:nvSpPr>
        <p:spPr>
          <a:xfrm>
            <a:off x="134471" y="1296950"/>
            <a:ext cx="184731" cy="52693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24">
              <a:solidFill>
                <a:schemeClr val="dk1"/>
              </a:solidFill>
              <a:latin typeface="Calibri"/>
              <a:ea typeface="Calibri"/>
              <a:cs typeface="Calibri"/>
              <a:sym typeface="Calibri"/>
            </a:endParaRPr>
          </a:p>
        </p:txBody>
      </p:sp>
      <p:sp>
        <p:nvSpPr>
          <p:cNvPr id="1507" name="Google Shape;1507;p80"/>
          <p:cNvSpPr/>
          <p:nvPr/>
        </p:nvSpPr>
        <p:spPr>
          <a:xfrm>
            <a:off x="134471" y="1860046"/>
            <a:ext cx="184731" cy="52693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24">
              <a:solidFill>
                <a:schemeClr val="dk1"/>
              </a:solidFill>
              <a:latin typeface="Calibri"/>
              <a:ea typeface="Calibri"/>
              <a:cs typeface="Calibri"/>
              <a:sym typeface="Calibri"/>
            </a:endParaRPr>
          </a:p>
        </p:txBody>
      </p:sp>
      <p:sp>
        <p:nvSpPr>
          <p:cNvPr id="1508" name="Google Shape;1508;p80"/>
          <p:cNvSpPr/>
          <p:nvPr/>
        </p:nvSpPr>
        <p:spPr>
          <a:xfrm>
            <a:off x="134471" y="2423141"/>
            <a:ext cx="184731" cy="52693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24">
              <a:solidFill>
                <a:schemeClr val="dk1"/>
              </a:solidFill>
              <a:latin typeface="Calibri"/>
              <a:ea typeface="Calibri"/>
              <a:cs typeface="Calibri"/>
              <a:sym typeface="Calibri"/>
            </a:endParaRPr>
          </a:p>
        </p:txBody>
      </p:sp>
      <p:sp>
        <p:nvSpPr>
          <p:cNvPr id="1509" name="Google Shape;1509;p80"/>
          <p:cNvSpPr/>
          <p:nvPr/>
        </p:nvSpPr>
        <p:spPr>
          <a:xfrm>
            <a:off x="134471" y="2986237"/>
            <a:ext cx="184731" cy="52693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24">
              <a:solidFill>
                <a:schemeClr val="dk1"/>
              </a:solidFill>
              <a:latin typeface="Calibri"/>
              <a:ea typeface="Calibri"/>
              <a:cs typeface="Calibri"/>
              <a:sym typeface="Calibri"/>
            </a:endParaRPr>
          </a:p>
        </p:txBody>
      </p:sp>
      <p:sp>
        <p:nvSpPr>
          <p:cNvPr id="1510" name="Google Shape;1510;p80"/>
          <p:cNvSpPr/>
          <p:nvPr/>
        </p:nvSpPr>
        <p:spPr>
          <a:xfrm>
            <a:off x="134471" y="3507310"/>
            <a:ext cx="184731" cy="52693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24">
              <a:solidFill>
                <a:schemeClr val="dk1"/>
              </a:solidFill>
              <a:latin typeface="Calibri"/>
              <a:ea typeface="Calibri"/>
              <a:cs typeface="Calibri"/>
              <a:sym typeface="Calibri"/>
            </a:endParaRPr>
          </a:p>
        </p:txBody>
      </p:sp>
      <p:sp>
        <p:nvSpPr>
          <p:cNvPr id="1511" name="Google Shape;1511;p80"/>
          <p:cNvSpPr/>
          <p:nvPr/>
        </p:nvSpPr>
        <p:spPr>
          <a:xfrm>
            <a:off x="134471" y="3877105"/>
            <a:ext cx="184731" cy="526939"/>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824">
              <a:solidFill>
                <a:schemeClr val="dk1"/>
              </a:solidFill>
              <a:latin typeface="Calibri"/>
              <a:ea typeface="Calibri"/>
              <a:cs typeface="Calibri"/>
              <a:sym typeface="Calibri"/>
            </a:endParaRPr>
          </a:p>
        </p:txBody>
      </p:sp>
      <p:sp>
        <p:nvSpPr>
          <p:cNvPr id="1512" name="Google Shape;1512;p8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1513" name="Google Shape;1513;p80"/>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4" name="Google Shape;1514;p80"/>
          <p:cNvSpPr/>
          <p:nvPr/>
        </p:nvSpPr>
        <p:spPr>
          <a:xfrm>
            <a:off x="0" y="14192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15" name="Google Shape;1515;p80"/>
          <p:cNvSpPr/>
          <p:nvPr/>
        </p:nvSpPr>
        <p:spPr>
          <a:xfrm>
            <a:off x="0" y="0"/>
            <a:ext cx="9144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16" name="Google Shape;1516;p80"/>
          <p:cNvPicPr preferRelativeResize="0"/>
          <p:nvPr/>
        </p:nvPicPr>
        <p:blipFill rotWithShape="1">
          <a:blip r:embed="rId8">
            <a:alphaModFix/>
          </a:blip>
          <a:srcRect b="0" l="0" r="0" t="0"/>
          <a:stretch/>
        </p:blipFill>
        <p:spPr>
          <a:xfrm>
            <a:off x="2743199" y="5181600"/>
            <a:ext cx="2154723" cy="609600"/>
          </a:xfrm>
          <a:prstGeom prst="rect">
            <a:avLst/>
          </a:prstGeom>
          <a:noFill/>
          <a:ln>
            <a:noFill/>
          </a:ln>
        </p:spPr>
      </p:pic>
      <p:sp>
        <p:nvSpPr>
          <p:cNvPr id="1517" name="Google Shape;1517;p80"/>
          <p:cNvSpPr/>
          <p:nvPr/>
        </p:nvSpPr>
        <p:spPr>
          <a:xfrm>
            <a:off x="0" y="1419225"/>
            <a:ext cx="9144000" cy="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descr="Capture.PNG" id="1518" name="Google Shape;1518;p80"/>
          <p:cNvPicPr preferRelativeResize="0"/>
          <p:nvPr/>
        </p:nvPicPr>
        <p:blipFill rotWithShape="1">
          <a:blip r:embed="rId9">
            <a:alphaModFix/>
          </a:blip>
          <a:srcRect b="0" l="0" r="0" t="0"/>
          <a:stretch/>
        </p:blipFill>
        <p:spPr>
          <a:xfrm>
            <a:off x="6553200" y="533400"/>
            <a:ext cx="2143574" cy="2057400"/>
          </a:xfrm>
          <a:prstGeom prst="rect">
            <a:avLst/>
          </a:prstGeom>
          <a:noFill/>
          <a:ln>
            <a:noFill/>
          </a:ln>
        </p:spPr>
      </p:pic>
      <p:sp>
        <p:nvSpPr>
          <p:cNvPr id="1519" name="Google Shape;1519;p80"/>
          <p:cNvSpPr txBox="1"/>
          <p:nvPr/>
        </p:nvSpPr>
        <p:spPr>
          <a:xfrm>
            <a:off x="6324600" y="457200"/>
            <a:ext cx="2438400" cy="2308324"/>
          </a:xfrm>
          <a:prstGeom prst="rect">
            <a:avLst/>
          </a:prstGeom>
          <a:noFill/>
          <a:ln cap="flat" cmpd="sng" w="9525">
            <a:solidFill>
              <a:schemeClr val="accent1">
                <a:alpha val="64705"/>
              </a:schemeClr>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0" name="Google Shape;1520;p80"/>
          <p:cNvSpPr/>
          <p:nvPr/>
        </p:nvSpPr>
        <p:spPr>
          <a:xfrm>
            <a:off x="0" y="0"/>
            <a:ext cx="914400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21" name="Google Shape;1521;p80"/>
          <p:cNvPicPr preferRelativeResize="0"/>
          <p:nvPr/>
        </p:nvPicPr>
        <p:blipFill rotWithShape="1">
          <a:blip r:embed="rId10">
            <a:alphaModFix/>
          </a:blip>
          <a:srcRect b="0" l="0" r="0" t="0"/>
          <a:stretch/>
        </p:blipFill>
        <p:spPr>
          <a:xfrm>
            <a:off x="2819400" y="4419600"/>
            <a:ext cx="1133475" cy="695325"/>
          </a:xfrm>
          <a:prstGeom prst="rect">
            <a:avLst/>
          </a:prstGeom>
          <a:noFill/>
          <a:ln>
            <a:noFill/>
          </a:ln>
        </p:spPr>
      </p:pic>
      <p:sp>
        <p:nvSpPr>
          <p:cNvPr id="1522" name="Google Shape;1522;p80"/>
          <p:cNvSpPr/>
          <p:nvPr/>
        </p:nvSpPr>
        <p:spPr>
          <a:xfrm>
            <a:off x="2438400" y="4572000"/>
            <a:ext cx="31931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8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Heap sort</a:t>
            </a:r>
            <a:endParaRPr/>
          </a:p>
        </p:txBody>
      </p:sp>
      <p:sp>
        <p:nvSpPr>
          <p:cNvPr id="1528" name="Google Shape;1528;p81"/>
          <p:cNvSpPr txBox="1"/>
          <p:nvPr>
            <p:ph idx="1" type="body"/>
          </p:nvPr>
        </p:nvSpPr>
        <p:spPr>
          <a:xfrm>
            <a:off x="916081" y="1474975"/>
            <a:ext cx="7544360" cy="4916581"/>
          </a:xfrm>
          <a:prstGeom prst="rect">
            <a:avLst/>
          </a:prstGeom>
          <a:noFill/>
          <a:ln>
            <a:noFill/>
          </a:ln>
        </p:spPr>
        <p:txBody>
          <a:bodyPr anchorCtr="0" anchor="t" bIns="45700" lIns="91425" spcFirstLastPara="1" rIns="91425" wrap="square" tIns="45700">
            <a:normAutofit/>
          </a:bodyPr>
          <a:lstStyle/>
          <a:p>
            <a:pPr indent="-171450" lvl="0" marL="171450" rtl="0" algn="l">
              <a:lnSpc>
                <a:spcPct val="138130"/>
              </a:lnSpc>
              <a:spcBef>
                <a:spcPts val="0"/>
              </a:spcBef>
              <a:spcAft>
                <a:spcPts val="0"/>
              </a:spcAft>
              <a:buClr>
                <a:schemeClr val="dk1"/>
              </a:buClr>
              <a:buSzPts val="1765"/>
              <a:buNone/>
            </a:pPr>
            <a:r>
              <a:t/>
            </a:r>
            <a:endParaRPr sz="1765">
              <a:solidFill>
                <a:srgbClr val="000000"/>
              </a:solidFill>
            </a:endParaRPr>
          </a:p>
          <a:p>
            <a:pPr indent="-59372" lvl="0" marL="171450" rtl="0" algn="l">
              <a:lnSpc>
                <a:spcPct val="120000"/>
              </a:lnSpc>
              <a:spcBef>
                <a:spcPts val="750"/>
              </a:spcBef>
              <a:spcAft>
                <a:spcPts val="0"/>
              </a:spcAft>
              <a:buClr>
                <a:schemeClr val="dk1"/>
              </a:buClr>
              <a:buSzPts val="1765"/>
              <a:buNone/>
            </a:pPr>
            <a:r>
              <a:t/>
            </a:r>
            <a:endParaRPr sz="1765">
              <a:solidFill>
                <a:srgbClr val="000000"/>
              </a:solidFill>
            </a:endParaRPr>
          </a:p>
          <a:p>
            <a:pPr indent="-59372" lvl="0" marL="171450" rtl="0" algn="l">
              <a:lnSpc>
                <a:spcPct val="120000"/>
              </a:lnSpc>
              <a:spcBef>
                <a:spcPts val="750"/>
              </a:spcBef>
              <a:spcAft>
                <a:spcPts val="0"/>
              </a:spcAft>
              <a:buClr>
                <a:schemeClr val="dk1"/>
              </a:buClr>
              <a:buSzPts val="1765"/>
              <a:buNone/>
            </a:pPr>
            <a:r>
              <a:t/>
            </a:r>
            <a:endParaRPr sz="1765">
              <a:solidFill>
                <a:srgbClr val="000000"/>
              </a:solidFill>
            </a:endParaRPr>
          </a:p>
          <a:p>
            <a:pPr indent="-59372" lvl="0" marL="171450" rtl="0" algn="l">
              <a:lnSpc>
                <a:spcPct val="120000"/>
              </a:lnSpc>
              <a:spcBef>
                <a:spcPts val="750"/>
              </a:spcBef>
              <a:spcAft>
                <a:spcPts val="0"/>
              </a:spcAft>
              <a:buClr>
                <a:schemeClr val="dk1"/>
              </a:buClr>
              <a:buSzPts val="1765"/>
              <a:buNone/>
            </a:pPr>
            <a:r>
              <a:t/>
            </a:r>
            <a:endParaRPr sz="1765">
              <a:solidFill>
                <a:srgbClr val="000000"/>
              </a:solidFill>
            </a:endParaRPr>
          </a:p>
          <a:p>
            <a:pPr indent="-59372" lvl="0" marL="171450" rtl="0" algn="l">
              <a:lnSpc>
                <a:spcPct val="120000"/>
              </a:lnSpc>
              <a:spcBef>
                <a:spcPts val="750"/>
              </a:spcBef>
              <a:spcAft>
                <a:spcPts val="0"/>
              </a:spcAft>
              <a:buClr>
                <a:schemeClr val="dk1"/>
              </a:buClr>
              <a:buSzPts val="1765"/>
              <a:buNone/>
            </a:pPr>
            <a:r>
              <a:t/>
            </a:r>
            <a:endParaRPr sz="1765">
              <a:solidFill>
                <a:srgbClr val="000000"/>
              </a:solidFill>
            </a:endParaRPr>
          </a:p>
          <a:p>
            <a:pPr indent="-59372" lvl="0" marL="171450" rtl="0" algn="l">
              <a:lnSpc>
                <a:spcPct val="120000"/>
              </a:lnSpc>
              <a:spcBef>
                <a:spcPts val="750"/>
              </a:spcBef>
              <a:spcAft>
                <a:spcPts val="0"/>
              </a:spcAft>
              <a:buClr>
                <a:schemeClr val="dk1"/>
              </a:buClr>
              <a:buSzPts val="1765"/>
              <a:buNone/>
            </a:pPr>
            <a:r>
              <a:t/>
            </a:r>
            <a:endParaRPr sz="1765">
              <a:solidFill>
                <a:srgbClr val="000000"/>
              </a:solidFill>
            </a:endParaRPr>
          </a:p>
          <a:p>
            <a:pPr indent="-59372" lvl="0" marL="171450" rtl="0" algn="l">
              <a:lnSpc>
                <a:spcPct val="120000"/>
              </a:lnSpc>
              <a:spcBef>
                <a:spcPts val="750"/>
              </a:spcBef>
              <a:spcAft>
                <a:spcPts val="0"/>
              </a:spcAft>
              <a:buClr>
                <a:schemeClr val="dk1"/>
              </a:buClr>
              <a:buSzPts val="1765"/>
              <a:buNone/>
            </a:pPr>
            <a:r>
              <a:t/>
            </a:r>
            <a:endParaRPr sz="1765">
              <a:solidFill>
                <a:srgbClr val="000000"/>
              </a:solidFill>
            </a:endParaRPr>
          </a:p>
          <a:p>
            <a:pPr indent="-59372" lvl="0" marL="171450" rtl="0" algn="l">
              <a:lnSpc>
                <a:spcPct val="120000"/>
              </a:lnSpc>
              <a:spcBef>
                <a:spcPts val="750"/>
              </a:spcBef>
              <a:spcAft>
                <a:spcPts val="0"/>
              </a:spcAft>
              <a:buClr>
                <a:schemeClr val="dk1"/>
              </a:buClr>
              <a:buSzPts val="1765"/>
              <a:buNone/>
            </a:pPr>
            <a:r>
              <a:t/>
            </a:r>
            <a:endParaRPr sz="1765">
              <a:solidFill>
                <a:srgbClr val="000000"/>
              </a:solidFill>
            </a:endParaRPr>
          </a:p>
          <a:p>
            <a:pPr indent="-59372" lvl="0" marL="171450" rtl="0" algn="l">
              <a:lnSpc>
                <a:spcPct val="120000"/>
              </a:lnSpc>
              <a:spcBef>
                <a:spcPts val="750"/>
              </a:spcBef>
              <a:spcAft>
                <a:spcPts val="0"/>
              </a:spcAft>
              <a:buClr>
                <a:schemeClr val="dk1"/>
              </a:buClr>
              <a:buSzPts val="1765"/>
              <a:buNone/>
            </a:pPr>
            <a:r>
              <a:t/>
            </a:r>
            <a:endParaRPr sz="1765">
              <a:solidFill>
                <a:srgbClr val="000000"/>
              </a:solidFill>
            </a:endParaRPr>
          </a:p>
          <a:p>
            <a:pPr indent="-59372" lvl="0" marL="171450" rtl="0" algn="just">
              <a:lnSpc>
                <a:spcPct val="120000"/>
              </a:lnSpc>
              <a:spcBef>
                <a:spcPts val="750"/>
              </a:spcBef>
              <a:spcAft>
                <a:spcPts val="0"/>
              </a:spcAft>
              <a:buClr>
                <a:schemeClr val="dk1"/>
              </a:buClr>
              <a:buSzPts val="1765"/>
              <a:buNone/>
            </a:pPr>
            <a:r>
              <a:t/>
            </a:r>
            <a:endParaRPr sz="1765">
              <a:solidFill>
                <a:srgbClr val="000000"/>
              </a:solidFill>
            </a:endParaRPr>
          </a:p>
          <a:p>
            <a:pPr indent="-59372" lvl="0" marL="171450" rtl="0" algn="just">
              <a:lnSpc>
                <a:spcPct val="115014"/>
              </a:lnSpc>
              <a:spcBef>
                <a:spcPts val="750"/>
              </a:spcBef>
              <a:spcAft>
                <a:spcPts val="0"/>
              </a:spcAft>
              <a:buClr>
                <a:schemeClr val="dk1"/>
              </a:buClr>
              <a:buSzPts val="1765"/>
              <a:buNone/>
            </a:pPr>
            <a:r>
              <a:t/>
            </a:r>
            <a:endParaRPr sz="1765">
              <a:solidFill>
                <a:srgbClr val="000000"/>
              </a:solidFill>
            </a:endParaRPr>
          </a:p>
          <a:p>
            <a:pPr indent="-59372" lvl="0" marL="171450" rtl="0" algn="just">
              <a:lnSpc>
                <a:spcPct val="115014"/>
              </a:lnSpc>
              <a:spcBef>
                <a:spcPts val="750"/>
              </a:spcBef>
              <a:spcAft>
                <a:spcPts val="0"/>
              </a:spcAft>
              <a:buClr>
                <a:schemeClr val="dk1"/>
              </a:buClr>
              <a:buSzPts val="1765"/>
              <a:buNone/>
            </a:pPr>
            <a:r>
              <a:t/>
            </a:r>
            <a:endParaRPr sz="1765">
              <a:solidFill>
                <a:srgbClr val="000000"/>
              </a:solidFill>
            </a:endParaRPr>
          </a:p>
          <a:p>
            <a:pPr indent="-59372" lvl="0" marL="171450" rtl="0" algn="just">
              <a:lnSpc>
                <a:spcPct val="115014"/>
              </a:lnSpc>
              <a:spcBef>
                <a:spcPts val="750"/>
              </a:spcBef>
              <a:spcAft>
                <a:spcPts val="0"/>
              </a:spcAft>
              <a:buClr>
                <a:schemeClr val="dk1"/>
              </a:buClr>
              <a:buSzPts val="1765"/>
              <a:buNone/>
            </a:pPr>
            <a:r>
              <a:t/>
            </a:r>
            <a:endParaRPr sz="1765">
              <a:solidFill>
                <a:srgbClr val="000000"/>
              </a:solidFill>
            </a:endParaRPr>
          </a:p>
          <a:p>
            <a:pPr indent="-171450" lvl="0" marL="171450" rtl="0" algn="just">
              <a:lnSpc>
                <a:spcPct val="115014"/>
              </a:lnSpc>
              <a:spcBef>
                <a:spcPts val="750"/>
              </a:spcBef>
              <a:spcAft>
                <a:spcPts val="0"/>
              </a:spcAft>
              <a:buClr>
                <a:schemeClr val="dk1"/>
              </a:buClr>
              <a:buSzPts val="1765"/>
              <a:buNone/>
            </a:pPr>
            <a:r>
              <a:t/>
            </a:r>
            <a:endParaRPr sz="1765">
              <a:solidFill>
                <a:srgbClr val="000000"/>
              </a:solidFill>
            </a:endParaRPr>
          </a:p>
        </p:txBody>
      </p:sp>
      <p:sp>
        <p:nvSpPr>
          <p:cNvPr id="1529" name="Google Shape;1529;p8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descr="1a.png" id="1530" name="Google Shape;1530;p81"/>
          <p:cNvPicPr preferRelativeResize="0"/>
          <p:nvPr/>
        </p:nvPicPr>
        <p:blipFill rotWithShape="1">
          <a:blip r:embed="rId3">
            <a:alphaModFix/>
          </a:blip>
          <a:srcRect b="0" l="0" r="0" t="0"/>
          <a:stretch/>
        </p:blipFill>
        <p:spPr>
          <a:xfrm>
            <a:off x="1420346" y="2357438"/>
            <a:ext cx="5899897" cy="22061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Radix sort</a:t>
            </a:r>
            <a:endParaRPr/>
          </a:p>
        </p:txBody>
      </p:sp>
      <p:sp>
        <p:nvSpPr>
          <p:cNvPr id="129" name="Google Shape;129;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b="1" lang="en-CA"/>
              <a:t>Step 1 - </a:t>
            </a:r>
            <a:r>
              <a:rPr lang="en-CA"/>
              <a:t>Define 10 queues each representing a bucket for each digit from 0 to 9.</a:t>
            </a:r>
            <a:endParaRPr/>
          </a:p>
          <a:p>
            <a:pPr indent="-171450" lvl="0" marL="171450" rtl="0" algn="l">
              <a:lnSpc>
                <a:spcPct val="90000"/>
              </a:lnSpc>
              <a:spcBef>
                <a:spcPts val="750"/>
              </a:spcBef>
              <a:spcAft>
                <a:spcPts val="0"/>
              </a:spcAft>
              <a:buClr>
                <a:schemeClr val="dk1"/>
              </a:buClr>
              <a:buSzPts val="2100"/>
              <a:buChar char="•"/>
            </a:pPr>
            <a:r>
              <a:rPr b="1" lang="en-CA"/>
              <a:t>Step 2 - </a:t>
            </a:r>
            <a:r>
              <a:rPr lang="en-CA"/>
              <a:t>Consider the least significant digit of each number in the list which is to be sorted.</a:t>
            </a:r>
            <a:endParaRPr/>
          </a:p>
          <a:p>
            <a:pPr indent="-171450" lvl="0" marL="171450" rtl="0" algn="l">
              <a:lnSpc>
                <a:spcPct val="90000"/>
              </a:lnSpc>
              <a:spcBef>
                <a:spcPts val="750"/>
              </a:spcBef>
              <a:spcAft>
                <a:spcPts val="0"/>
              </a:spcAft>
              <a:buClr>
                <a:schemeClr val="dk1"/>
              </a:buClr>
              <a:buSzPts val="2100"/>
              <a:buChar char="•"/>
            </a:pPr>
            <a:r>
              <a:rPr b="1" lang="en-CA"/>
              <a:t>Step 3 - </a:t>
            </a:r>
            <a:r>
              <a:rPr lang="en-CA"/>
              <a:t>Insert each number into their respective queue based on the least significant digit.</a:t>
            </a:r>
            <a:endParaRPr/>
          </a:p>
          <a:p>
            <a:pPr indent="-171450" lvl="0" marL="171450" rtl="0" algn="l">
              <a:lnSpc>
                <a:spcPct val="90000"/>
              </a:lnSpc>
              <a:spcBef>
                <a:spcPts val="750"/>
              </a:spcBef>
              <a:spcAft>
                <a:spcPts val="0"/>
              </a:spcAft>
              <a:buClr>
                <a:schemeClr val="dk1"/>
              </a:buClr>
              <a:buSzPts val="2100"/>
              <a:buChar char="•"/>
            </a:pPr>
            <a:r>
              <a:rPr b="1" lang="en-CA"/>
              <a:t>Step 4 - </a:t>
            </a:r>
            <a:r>
              <a:rPr lang="en-CA"/>
              <a:t>Group all the numbers from queue 0 to queue 9 in the order they have inserted into their respective queues.</a:t>
            </a:r>
            <a:endParaRPr/>
          </a:p>
          <a:p>
            <a:pPr indent="-171450" lvl="0" marL="171450" rtl="0" algn="l">
              <a:lnSpc>
                <a:spcPct val="90000"/>
              </a:lnSpc>
              <a:spcBef>
                <a:spcPts val="750"/>
              </a:spcBef>
              <a:spcAft>
                <a:spcPts val="0"/>
              </a:spcAft>
              <a:buClr>
                <a:schemeClr val="dk1"/>
              </a:buClr>
              <a:buSzPts val="2100"/>
              <a:buChar char="•"/>
            </a:pPr>
            <a:r>
              <a:rPr b="1" lang="en-CA"/>
              <a:t>Step 5 - </a:t>
            </a:r>
            <a:r>
              <a:rPr lang="en-CA"/>
              <a:t>Repeat from step 3 based on the next least significant digit.</a:t>
            </a:r>
            <a:endParaRPr/>
          </a:p>
          <a:p>
            <a:pPr indent="-171450" lvl="0" marL="171450" rtl="0" algn="l">
              <a:lnSpc>
                <a:spcPct val="90000"/>
              </a:lnSpc>
              <a:spcBef>
                <a:spcPts val="750"/>
              </a:spcBef>
              <a:spcAft>
                <a:spcPts val="0"/>
              </a:spcAft>
              <a:buClr>
                <a:schemeClr val="dk1"/>
              </a:buClr>
              <a:buSzPts val="2100"/>
              <a:buChar char="•"/>
            </a:pPr>
            <a:r>
              <a:rPr b="1" lang="en-CA"/>
              <a:t>Step 6 - </a:t>
            </a:r>
            <a:r>
              <a:rPr lang="en-CA"/>
              <a:t>Repeat from step 2 until all the numbers are grouped based on the most significant digit.</a:t>
            </a:r>
            <a:endParaRPr/>
          </a:p>
        </p:txBody>
      </p:sp>
      <p:sp>
        <p:nvSpPr>
          <p:cNvPr id="130" name="Google Shape;130;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8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Heap sort</a:t>
            </a:r>
            <a:endParaRPr/>
          </a:p>
        </p:txBody>
      </p:sp>
      <p:sp>
        <p:nvSpPr>
          <p:cNvPr id="1536" name="Google Shape;1536;p82"/>
          <p:cNvSpPr txBox="1"/>
          <p:nvPr>
            <p:ph idx="1" type="body"/>
          </p:nvPr>
        </p:nvSpPr>
        <p:spPr>
          <a:xfrm>
            <a:off x="916081" y="1474975"/>
            <a:ext cx="7544360" cy="4916581"/>
          </a:xfrm>
          <a:prstGeom prst="rect">
            <a:avLst/>
          </a:prstGeom>
          <a:noFill/>
          <a:ln>
            <a:noFill/>
          </a:ln>
        </p:spPr>
        <p:txBody>
          <a:bodyPr anchorCtr="0" anchor="t" bIns="45700" lIns="91425" spcFirstLastPara="1" rIns="91425" wrap="square" tIns="45700">
            <a:normAutofit/>
          </a:bodyPr>
          <a:lstStyle/>
          <a:p>
            <a:pPr indent="-44450" lvl="0" marL="171450" rtl="0" algn="just">
              <a:lnSpc>
                <a:spcPct val="105900"/>
              </a:lnSpc>
              <a:spcBef>
                <a:spcPts val="0"/>
              </a:spcBef>
              <a:spcAft>
                <a:spcPts val="0"/>
              </a:spcAft>
              <a:buClr>
                <a:schemeClr val="dk1"/>
              </a:buClr>
              <a:buSzPts val="2000"/>
              <a:buNone/>
            </a:pPr>
            <a:r>
              <a:t/>
            </a:r>
            <a:endParaRPr sz="2000">
              <a:solidFill>
                <a:srgbClr val="000000"/>
              </a:solidFill>
            </a:endParaRPr>
          </a:p>
          <a:p>
            <a:pPr indent="-177800" lvl="0" marL="171450" rtl="0" algn="just">
              <a:lnSpc>
                <a:spcPct val="75642"/>
              </a:lnSpc>
              <a:spcBef>
                <a:spcPts val="750"/>
              </a:spcBef>
              <a:spcAft>
                <a:spcPts val="0"/>
              </a:spcAft>
              <a:buClr>
                <a:srgbClr val="000000"/>
              </a:buClr>
              <a:buSzPts val="2800"/>
              <a:buChar char="•"/>
            </a:pPr>
            <a:r>
              <a:rPr b="1" i="1" lang="en-CA" sz="2800">
                <a:solidFill>
                  <a:srgbClr val="000000"/>
                </a:solidFill>
              </a:rPr>
              <a:t>Ascending order </a:t>
            </a:r>
            <a:endParaRPr/>
          </a:p>
          <a:p>
            <a:pPr indent="-171450" lvl="1" marL="514350" rtl="0" algn="just">
              <a:lnSpc>
                <a:spcPct val="105900"/>
              </a:lnSpc>
              <a:spcBef>
                <a:spcPts val="375"/>
              </a:spcBef>
              <a:spcAft>
                <a:spcPts val="0"/>
              </a:spcAft>
              <a:buClr>
                <a:srgbClr val="000000"/>
              </a:buClr>
              <a:buSzPts val="2000"/>
              <a:buChar char="•"/>
            </a:pPr>
            <a:r>
              <a:rPr lang="en-CA" sz="2000">
                <a:solidFill>
                  <a:srgbClr val="000000"/>
                </a:solidFill>
              </a:rPr>
              <a:t>Build Max heap tree</a:t>
            </a:r>
            <a:endParaRPr/>
          </a:p>
          <a:p>
            <a:pPr indent="-171450" lvl="1" marL="514350" rtl="0" algn="just">
              <a:lnSpc>
                <a:spcPct val="105900"/>
              </a:lnSpc>
              <a:spcBef>
                <a:spcPts val="375"/>
              </a:spcBef>
              <a:spcAft>
                <a:spcPts val="0"/>
              </a:spcAft>
              <a:buClr>
                <a:schemeClr val="dk1"/>
              </a:buClr>
              <a:buSzPts val="2000"/>
              <a:buChar char="•"/>
            </a:pPr>
            <a:r>
              <a:rPr lang="en-CA" sz="2000"/>
              <a:t>In a max heap, the keys of parent nodes are always greater than or equal to those of the children and the </a:t>
            </a:r>
            <a:r>
              <a:rPr b="1" lang="en-CA" sz="2000"/>
              <a:t>highest key is in the root node.</a:t>
            </a:r>
            <a:endParaRPr/>
          </a:p>
          <a:p>
            <a:pPr indent="-171450" lvl="1" marL="514350" rtl="0" algn="just">
              <a:lnSpc>
                <a:spcPct val="105900"/>
              </a:lnSpc>
              <a:spcBef>
                <a:spcPts val="375"/>
              </a:spcBef>
              <a:spcAft>
                <a:spcPts val="0"/>
              </a:spcAft>
              <a:buClr>
                <a:schemeClr val="dk1"/>
              </a:buClr>
              <a:buSzPts val="2000"/>
              <a:buNone/>
            </a:pPr>
            <a:r>
              <a:t/>
            </a:r>
            <a:endParaRPr sz="2000">
              <a:solidFill>
                <a:srgbClr val="000000"/>
              </a:solidFill>
            </a:endParaRPr>
          </a:p>
          <a:p>
            <a:pPr indent="-177800" lvl="0" marL="171450" rtl="0" algn="just">
              <a:lnSpc>
                <a:spcPct val="75642"/>
              </a:lnSpc>
              <a:spcBef>
                <a:spcPts val="750"/>
              </a:spcBef>
              <a:spcAft>
                <a:spcPts val="0"/>
              </a:spcAft>
              <a:buClr>
                <a:srgbClr val="000000"/>
              </a:buClr>
              <a:buSzPts val="2800"/>
              <a:buChar char="•"/>
            </a:pPr>
            <a:r>
              <a:rPr b="1" i="1" lang="en-CA" sz="2800">
                <a:solidFill>
                  <a:srgbClr val="000000"/>
                </a:solidFill>
              </a:rPr>
              <a:t>Descending order </a:t>
            </a:r>
            <a:endParaRPr/>
          </a:p>
          <a:p>
            <a:pPr indent="-171450" lvl="1" marL="514350" rtl="0" algn="just">
              <a:lnSpc>
                <a:spcPct val="105900"/>
              </a:lnSpc>
              <a:spcBef>
                <a:spcPts val="375"/>
              </a:spcBef>
              <a:spcAft>
                <a:spcPts val="0"/>
              </a:spcAft>
              <a:buClr>
                <a:srgbClr val="000000"/>
              </a:buClr>
              <a:buSzPts val="2000"/>
              <a:buChar char="•"/>
            </a:pPr>
            <a:r>
              <a:rPr lang="en-CA" sz="2000">
                <a:solidFill>
                  <a:srgbClr val="000000"/>
                </a:solidFill>
              </a:rPr>
              <a:t>Build Min heap tree</a:t>
            </a:r>
            <a:endParaRPr/>
          </a:p>
          <a:p>
            <a:pPr indent="-171450" lvl="1" marL="514350" rtl="0" algn="just">
              <a:lnSpc>
                <a:spcPct val="105900"/>
              </a:lnSpc>
              <a:spcBef>
                <a:spcPts val="375"/>
              </a:spcBef>
              <a:spcAft>
                <a:spcPts val="0"/>
              </a:spcAft>
              <a:buClr>
                <a:schemeClr val="dk1"/>
              </a:buClr>
              <a:buSzPts val="2000"/>
              <a:buChar char="•"/>
            </a:pPr>
            <a:r>
              <a:rPr lang="en-CA" sz="2000"/>
              <a:t>In a min heap, the keys of parent nodes are less than or equal to those of the children and the </a:t>
            </a:r>
            <a:r>
              <a:rPr b="1" lang="en-CA" sz="2000"/>
              <a:t>lowest key is in the root node.</a:t>
            </a:r>
            <a:endParaRPr b="1" sz="2000">
              <a:solidFill>
                <a:srgbClr val="000000"/>
              </a:solidFill>
            </a:endParaRPr>
          </a:p>
          <a:p>
            <a:pPr indent="-44450" lvl="0" marL="171450" rtl="0" algn="just">
              <a:lnSpc>
                <a:spcPct val="101500"/>
              </a:lnSpc>
              <a:spcBef>
                <a:spcPts val="750"/>
              </a:spcBef>
              <a:spcAft>
                <a:spcPts val="0"/>
              </a:spcAft>
              <a:buClr>
                <a:schemeClr val="dk1"/>
              </a:buClr>
              <a:buSzPts val="2000"/>
              <a:buNone/>
            </a:pPr>
            <a:r>
              <a:t/>
            </a:r>
            <a:endParaRPr sz="2000">
              <a:solidFill>
                <a:srgbClr val="000000"/>
              </a:solidFill>
            </a:endParaRPr>
          </a:p>
          <a:p>
            <a:pPr indent="-171450" lvl="0" marL="171450" rtl="0" algn="just">
              <a:lnSpc>
                <a:spcPct val="101500"/>
              </a:lnSpc>
              <a:spcBef>
                <a:spcPts val="750"/>
              </a:spcBef>
              <a:spcAft>
                <a:spcPts val="0"/>
              </a:spcAft>
              <a:buClr>
                <a:schemeClr val="dk1"/>
              </a:buClr>
              <a:buSzPts val="2000"/>
              <a:buNone/>
            </a:pPr>
            <a:r>
              <a:t/>
            </a:r>
            <a:endParaRPr sz="2000">
              <a:solidFill>
                <a:srgbClr val="000000"/>
              </a:solidFill>
            </a:endParaRPr>
          </a:p>
        </p:txBody>
      </p:sp>
      <p:sp>
        <p:nvSpPr>
          <p:cNvPr id="1537" name="Google Shape;1537;p8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1" name="Shape 1541"/>
        <p:cNvGrpSpPr/>
        <p:nvPr/>
      </p:nvGrpSpPr>
      <p:grpSpPr>
        <a:xfrm>
          <a:off x="0" y="0"/>
          <a:ext cx="0" cy="0"/>
          <a:chOff x="0" y="0"/>
          <a:chExt cx="0" cy="0"/>
        </a:xfrm>
      </p:grpSpPr>
      <p:sp>
        <p:nvSpPr>
          <p:cNvPr id="1542" name="Google Shape;1542;p8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How to sort heap</a:t>
            </a:r>
            <a:endParaRPr/>
          </a:p>
        </p:txBody>
      </p:sp>
      <p:pic>
        <p:nvPicPr>
          <p:cNvPr descr="Untitledui.png" id="1543" name="Google Shape;1543;p83"/>
          <p:cNvPicPr preferRelativeResize="0"/>
          <p:nvPr>
            <p:ph idx="1" type="body"/>
          </p:nvPr>
        </p:nvPicPr>
        <p:blipFill rotWithShape="1">
          <a:blip r:embed="rId3">
            <a:alphaModFix/>
          </a:blip>
          <a:srcRect b="0" l="0" r="0" t="0"/>
          <a:stretch/>
        </p:blipFill>
        <p:spPr>
          <a:xfrm>
            <a:off x="790015" y="1853173"/>
            <a:ext cx="7789489" cy="3277721"/>
          </a:xfrm>
          <a:prstGeom prst="rect">
            <a:avLst/>
          </a:prstGeom>
          <a:noFill/>
          <a:ln>
            <a:noFill/>
          </a:ln>
        </p:spPr>
      </p:pic>
      <p:sp>
        <p:nvSpPr>
          <p:cNvPr id="1544" name="Google Shape;1544;p8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8" name="Shape 1548"/>
        <p:cNvGrpSpPr/>
        <p:nvPr/>
      </p:nvGrpSpPr>
      <p:grpSpPr>
        <a:xfrm>
          <a:off x="0" y="0"/>
          <a:ext cx="0" cy="0"/>
          <a:chOff x="0" y="0"/>
          <a:chExt cx="0" cy="0"/>
        </a:xfrm>
      </p:grpSpPr>
      <p:pic>
        <p:nvPicPr>
          <p:cNvPr id="1549" name="Google Shape;1549;p84"/>
          <p:cNvPicPr preferRelativeResize="0"/>
          <p:nvPr/>
        </p:nvPicPr>
        <p:blipFill rotWithShape="1">
          <a:blip r:embed="rId3">
            <a:alphaModFix/>
          </a:blip>
          <a:srcRect b="0" l="0" r="0" t="0"/>
          <a:stretch/>
        </p:blipFill>
        <p:spPr>
          <a:xfrm>
            <a:off x="134471" y="0"/>
            <a:ext cx="8875059" cy="6858000"/>
          </a:xfrm>
          <a:prstGeom prst="rect">
            <a:avLst/>
          </a:prstGeom>
          <a:noFill/>
          <a:ln>
            <a:noFill/>
          </a:ln>
        </p:spPr>
      </p:pic>
      <p:sp>
        <p:nvSpPr>
          <p:cNvPr id="1550" name="Google Shape;1550;p84"/>
          <p:cNvSpPr txBox="1"/>
          <p:nvPr/>
        </p:nvSpPr>
        <p:spPr>
          <a:xfrm>
            <a:off x="616324" y="414618"/>
            <a:ext cx="6463501"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i = 10, exchange T[1] &amp; T[10] and Max-heapify (T[1..9],1)</a:t>
            </a:r>
            <a:endParaRPr/>
          </a:p>
          <a:p>
            <a:pPr indent="0" lvl="0" marL="0" marR="0" rtl="0" algn="l">
              <a:lnSpc>
                <a:spcPct val="110516"/>
              </a:lnSpc>
              <a:spcBef>
                <a:spcPts val="0"/>
              </a:spcBef>
              <a:spcAft>
                <a:spcPts val="0"/>
              </a:spcAft>
              <a:buNone/>
            </a:pPr>
            <a:r>
              <a:t/>
            </a:r>
            <a:endParaRPr sz="2206">
              <a:solidFill>
                <a:srgbClr val="000000"/>
              </a:solidFill>
              <a:latin typeface="Calibri"/>
              <a:ea typeface="Calibri"/>
              <a:cs typeface="Calibri"/>
              <a:sym typeface="Calibri"/>
            </a:endParaRPr>
          </a:p>
        </p:txBody>
      </p:sp>
      <p:sp>
        <p:nvSpPr>
          <p:cNvPr id="1551" name="Google Shape;1551;p84"/>
          <p:cNvSpPr txBox="1"/>
          <p:nvPr/>
        </p:nvSpPr>
        <p:spPr>
          <a:xfrm>
            <a:off x="1390931" y="896471"/>
            <a:ext cx="285335" cy="666849"/>
          </a:xfrm>
          <a:prstGeom prst="rect">
            <a:avLst/>
          </a:prstGeom>
          <a:noFill/>
          <a:ln>
            <a:noFill/>
          </a:ln>
        </p:spPr>
        <p:txBody>
          <a:bodyPr anchorCtr="0" anchor="t" bIns="0" lIns="0" spcFirstLastPara="1" rIns="0" wrap="square" tIns="0">
            <a:spAutoFit/>
          </a:bodyPr>
          <a:lstStyle/>
          <a:p>
            <a:pPr indent="0" lvl="0" marL="0" marR="0" rtl="0" algn="l">
              <a:lnSpc>
                <a:spcPct val="119990"/>
              </a:lnSpc>
              <a:spcBef>
                <a:spcPts val="0"/>
              </a:spcBef>
              <a:spcAft>
                <a:spcPts val="0"/>
              </a:spcAft>
              <a:buNone/>
            </a:pPr>
            <a:r>
              <a:rPr lang="en-CA" sz="2206">
                <a:solidFill>
                  <a:srgbClr val="000000"/>
                </a:solidFill>
                <a:latin typeface="Calibri"/>
                <a:ea typeface="Calibri"/>
                <a:cs typeface="Calibri"/>
                <a:sym typeface="Calibri"/>
              </a:rPr>
              <a:t>14</a:t>
            </a:r>
            <a:endParaRPr/>
          </a:p>
          <a:p>
            <a:pPr indent="0" lvl="0" marL="0" marR="0" rtl="0" algn="l">
              <a:lnSpc>
                <a:spcPct val="147055"/>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52" name="Google Shape;1552;p84"/>
          <p:cNvSpPr txBox="1"/>
          <p:nvPr/>
        </p:nvSpPr>
        <p:spPr>
          <a:xfrm>
            <a:off x="1871382" y="896471"/>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8</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53" name="Google Shape;1553;p84"/>
          <p:cNvSpPr txBox="1"/>
          <p:nvPr/>
        </p:nvSpPr>
        <p:spPr>
          <a:xfrm>
            <a:off x="2342029" y="896471"/>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10</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54" name="Google Shape;1554;p84"/>
          <p:cNvSpPr txBox="1"/>
          <p:nvPr/>
        </p:nvSpPr>
        <p:spPr>
          <a:xfrm>
            <a:off x="2823882" y="896471"/>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4</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55" name="Google Shape;1555;p84"/>
          <p:cNvSpPr txBox="1"/>
          <p:nvPr/>
        </p:nvSpPr>
        <p:spPr>
          <a:xfrm>
            <a:off x="3294529" y="896471"/>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7</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56" name="Google Shape;1556;p84"/>
          <p:cNvSpPr txBox="1"/>
          <p:nvPr/>
        </p:nvSpPr>
        <p:spPr>
          <a:xfrm>
            <a:off x="3765176" y="896471"/>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9</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57" name="Google Shape;1557;p84"/>
          <p:cNvSpPr txBox="1"/>
          <p:nvPr/>
        </p:nvSpPr>
        <p:spPr>
          <a:xfrm>
            <a:off x="4247029" y="896471"/>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3</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58" name="Google Shape;1558;p84"/>
          <p:cNvSpPr txBox="1"/>
          <p:nvPr/>
        </p:nvSpPr>
        <p:spPr>
          <a:xfrm>
            <a:off x="4719078" y="896471"/>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2</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59" name="Google Shape;1559;p84"/>
          <p:cNvSpPr txBox="1"/>
          <p:nvPr/>
        </p:nvSpPr>
        <p:spPr>
          <a:xfrm>
            <a:off x="5188323" y="896471"/>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60" name="Google Shape;1560;p84"/>
          <p:cNvSpPr txBox="1"/>
          <p:nvPr/>
        </p:nvSpPr>
        <p:spPr>
          <a:xfrm>
            <a:off x="5602941" y="896471"/>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16</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61" name="Google Shape;1561;p84"/>
          <p:cNvSpPr txBox="1"/>
          <p:nvPr/>
        </p:nvSpPr>
        <p:spPr>
          <a:xfrm>
            <a:off x="1456765" y="1199030"/>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62" name="Google Shape;1562;p84"/>
          <p:cNvSpPr txBox="1"/>
          <p:nvPr/>
        </p:nvSpPr>
        <p:spPr>
          <a:xfrm>
            <a:off x="1927412" y="1199030"/>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2</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63" name="Google Shape;1563;p84"/>
          <p:cNvSpPr txBox="1"/>
          <p:nvPr/>
        </p:nvSpPr>
        <p:spPr>
          <a:xfrm>
            <a:off x="2398059" y="1199030"/>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3</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64" name="Google Shape;1564;p84"/>
          <p:cNvSpPr txBox="1"/>
          <p:nvPr/>
        </p:nvSpPr>
        <p:spPr>
          <a:xfrm>
            <a:off x="2870107" y="1199030"/>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4</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65" name="Google Shape;1565;p84"/>
          <p:cNvSpPr txBox="1"/>
          <p:nvPr/>
        </p:nvSpPr>
        <p:spPr>
          <a:xfrm>
            <a:off x="3339353" y="1199030"/>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5</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66" name="Google Shape;1566;p84"/>
          <p:cNvSpPr txBox="1"/>
          <p:nvPr/>
        </p:nvSpPr>
        <p:spPr>
          <a:xfrm>
            <a:off x="3798794" y="1199030"/>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6</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67" name="Google Shape;1567;p84"/>
          <p:cNvSpPr txBox="1"/>
          <p:nvPr/>
        </p:nvSpPr>
        <p:spPr>
          <a:xfrm>
            <a:off x="4269441" y="1199030"/>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7</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68" name="Google Shape;1568;p84"/>
          <p:cNvSpPr txBox="1"/>
          <p:nvPr/>
        </p:nvSpPr>
        <p:spPr>
          <a:xfrm>
            <a:off x="4740088" y="1199030"/>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8</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69" name="Google Shape;1569;p84"/>
          <p:cNvSpPr txBox="1"/>
          <p:nvPr/>
        </p:nvSpPr>
        <p:spPr>
          <a:xfrm>
            <a:off x="5212136" y="1199030"/>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9</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70" name="Google Shape;1570;p84"/>
          <p:cNvSpPr txBox="1"/>
          <p:nvPr/>
        </p:nvSpPr>
        <p:spPr>
          <a:xfrm>
            <a:off x="5602941" y="1199030"/>
            <a:ext cx="262892"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10</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71" name="Google Shape;1571;p84"/>
          <p:cNvSpPr txBox="1"/>
          <p:nvPr/>
        </p:nvSpPr>
        <p:spPr>
          <a:xfrm>
            <a:off x="616324" y="1467971"/>
            <a:ext cx="6178166" cy="589905"/>
          </a:xfrm>
          <a:prstGeom prst="rect">
            <a:avLst/>
          </a:prstGeom>
          <a:noFill/>
          <a:ln>
            <a:noFill/>
          </a:ln>
        </p:spPr>
        <p:txBody>
          <a:bodyPr anchorCtr="0" anchor="t" bIns="0" lIns="0" spcFirstLastPara="1" rIns="0" wrap="square" tIns="0">
            <a:spAutoFit/>
          </a:bodyPr>
          <a:lstStyle/>
          <a:p>
            <a:pPr indent="0" lvl="0" marL="0" marR="0" rtl="0" algn="l">
              <a:lnSpc>
                <a:spcPct val="104533"/>
              </a:lnSpc>
              <a:spcBef>
                <a:spcPts val="0"/>
              </a:spcBef>
              <a:spcAft>
                <a:spcPts val="0"/>
              </a:spcAft>
              <a:buNone/>
            </a:pPr>
            <a:r>
              <a:rPr lang="en-CA" sz="2206">
                <a:solidFill>
                  <a:srgbClr val="000000"/>
                </a:solidFill>
                <a:latin typeface="Calibri"/>
                <a:ea typeface="Calibri"/>
                <a:cs typeface="Calibri"/>
                <a:sym typeface="Calibri"/>
              </a:rPr>
              <a:t>i = 9, exchange T[1] &amp; T[9] and Max-heapify (T[1..8],1)</a:t>
            </a:r>
            <a:endParaRPr/>
          </a:p>
          <a:p>
            <a:pPr indent="0" lvl="0" marL="0" marR="0" rtl="0" algn="l">
              <a:lnSpc>
                <a:spcPct val="128111"/>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72" name="Google Shape;1572;p84"/>
          <p:cNvSpPr txBox="1"/>
          <p:nvPr/>
        </p:nvSpPr>
        <p:spPr>
          <a:xfrm>
            <a:off x="1390931" y="1837765"/>
            <a:ext cx="285335" cy="666849"/>
          </a:xfrm>
          <a:prstGeom prst="rect">
            <a:avLst/>
          </a:prstGeom>
          <a:noFill/>
          <a:ln>
            <a:noFill/>
          </a:ln>
        </p:spPr>
        <p:txBody>
          <a:bodyPr anchorCtr="0" anchor="t" bIns="0" lIns="0" spcFirstLastPara="1" rIns="0" wrap="square" tIns="0">
            <a:spAutoFit/>
          </a:bodyPr>
          <a:lstStyle/>
          <a:p>
            <a:pPr indent="0" lvl="0" marL="0" marR="0" rtl="0" algn="l">
              <a:lnSpc>
                <a:spcPct val="119990"/>
              </a:lnSpc>
              <a:spcBef>
                <a:spcPts val="0"/>
              </a:spcBef>
              <a:spcAft>
                <a:spcPts val="0"/>
              </a:spcAft>
              <a:buNone/>
            </a:pPr>
            <a:r>
              <a:rPr lang="en-CA" sz="2206">
                <a:solidFill>
                  <a:srgbClr val="000000"/>
                </a:solidFill>
                <a:latin typeface="Calibri"/>
                <a:ea typeface="Calibri"/>
                <a:cs typeface="Calibri"/>
                <a:sym typeface="Calibri"/>
              </a:rPr>
              <a:t>10</a:t>
            </a:r>
            <a:endParaRPr/>
          </a:p>
          <a:p>
            <a:pPr indent="0" lvl="0" marL="0" marR="0" rtl="0" algn="l">
              <a:lnSpc>
                <a:spcPct val="147055"/>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73" name="Google Shape;1573;p84"/>
          <p:cNvSpPr txBox="1"/>
          <p:nvPr/>
        </p:nvSpPr>
        <p:spPr>
          <a:xfrm>
            <a:off x="1871382" y="1837765"/>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8</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74" name="Google Shape;1574;p84"/>
          <p:cNvSpPr txBox="1"/>
          <p:nvPr/>
        </p:nvSpPr>
        <p:spPr>
          <a:xfrm>
            <a:off x="2342029" y="1837765"/>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9</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75" name="Google Shape;1575;p84"/>
          <p:cNvSpPr txBox="1"/>
          <p:nvPr/>
        </p:nvSpPr>
        <p:spPr>
          <a:xfrm>
            <a:off x="2823882" y="1837765"/>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4</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76" name="Google Shape;1576;p84"/>
          <p:cNvSpPr txBox="1"/>
          <p:nvPr/>
        </p:nvSpPr>
        <p:spPr>
          <a:xfrm>
            <a:off x="3294529" y="1837765"/>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7</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77" name="Google Shape;1577;p84"/>
          <p:cNvSpPr txBox="1"/>
          <p:nvPr/>
        </p:nvSpPr>
        <p:spPr>
          <a:xfrm>
            <a:off x="3765176" y="1837765"/>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78" name="Google Shape;1578;p84"/>
          <p:cNvSpPr txBox="1"/>
          <p:nvPr/>
        </p:nvSpPr>
        <p:spPr>
          <a:xfrm>
            <a:off x="4247029" y="1837765"/>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3</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79" name="Google Shape;1579;p84"/>
          <p:cNvSpPr txBox="1"/>
          <p:nvPr/>
        </p:nvSpPr>
        <p:spPr>
          <a:xfrm>
            <a:off x="4719078" y="1837765"/>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2</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80" name="Google Shape;1580;p84"/>
          <p:cNvSpPr txBox="1"/>
          <p:nvPr/>
        </p:nvSpPr>
        <p:spPr>
          <a:xfrm>
            <a:off x="5188323" y="1837765"/>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14</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81" name="Google Shape;1581;p84"/>
          <p:cNvSpPr txBox="1"/>
          <p:nvPr/>
        </p:nvSpPr>
        <p:spPr>
          <a:xfrm>
            <a:off x="5602941" y="1837765"/>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16</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82" name="Google Shape;1582;p84"/>
          <p:cNvSpPr txBox="1"/>
          <p:nvPr/>
        </p:nvSpPr>
        <p:spPr>
          <a:xfrm>
            <a:off x="1390930" y="220755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83" name="Google Shape;1583;p84"/>
          <p:cNvSpPr txBox="1"/>
          <p:nvPr/>
        </p:nvSpPr>
        <p:spPr>
          <a:xfrm>
            <a:off x="1860176" y="220755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2</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84" name="Google Shape;1584;p84"/>
          <p:cNvSpPr txBox="1"/>
          <p:nvPr/>
        </p:nvSpPr>
        <p:spPr>
          <a:xfrm>
            <a:off x="2330823" y="220755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3</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85" name="Google Shape;1585;p84"/>
          <p:cNvSpPr txBox="1"/>
          <p:nvPr/>
        </p:nvSpPr>
        <p:spPr>
          <a:xfrm>
            <a:off x="2801470" y="220755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4</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86" name="Google Shape;1586;p84"/>
          <p:cNvSpPr txBox="1"/>
          <p:nvPr/>
        </p:nvSpPr>
        <p:spPr>
          <a:xfrm>
            <a:off x="3272118" y="220755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5</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87" name="Google Shape;1587;p84"/>
          <p:cNvSpPr txBox="1"/>
          <p:nvPr/>
        </p:nvSpPr>
        <p:spPr>
          <a:xfrm>
            <a:off x="3732960" y="220755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6</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88" name="Google Shape;1588;p84"/>
          <p:cNvSpPr txBox="1"/>
          <p:nvPr/>
        </p:nvSpPr>
        <p:spPr>
          <a:xfrm>
            <a:off x="4202206" y="220755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7</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89" name="Google Shape;1589;p84"/>
          <p:cNvSpPr txBox="1"/>
          <p:nvPr/>
        </p:nvSpPr>
        <p:spPr>
          <a:xfrm>
            <a:off x="4672853" y="220755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8</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90" name="Google Shape;1590;p84"/>
          <p:cNvSpPr txBox="1"/>
          <p:nvPr/>
        </p:nvSpPr>
        <p:spPr>
          <a:xfrm>
            <a:off x="5143500" y="220755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9</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91" name="Google Shape;1591;p84"/>
          <p:cNvSpPr txBox="1"/>
          <p:nvPr/>
        </p:nvSpPr>
        <p:spPr>
          <a:xfrm>
            <a:off x="5535706" y="2207559"/>
            <a:ext cx="262892"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10</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92" name="Google Shape;1592;p84"/>
          <p:cNvSpPr txBox="1"/>
          <p:nvPr/>
        </p:nvSpPr>
        <p:spPr>
          <a:xfrm>
            <a:off x="616324" y="2532530"/>
            <a:ext cx="6178166"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i = 8, exchange T[1] &amp; T[8] and Max-heapify (T[1..7],1)</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93" name="Google Shape;1593;p84"/>
          <p:cNvSpPr txBox="1"/>
          <p:nvPr/>
        </p:nvSpPr>
        <p:spPr>
          <a:xfrm>
            <a:off x="1456764" y="2913530"/>
            <a:ext cx="142668" cy="666849"/>
          </a:xfrm>
          <a:prstGeom prst="rect">
            <a:avLst/>
          </a:prstGeom>
          <a:noFill/>
          <a:ln>
            <a:noFill/>
          </a:ln>
        </p:spPr>
        <p:txBody>
          <a:bodyPr anchorCtr="0" anchor="t" bIns="0" lIns="0" spcFirstLastPara="1" rIns="0" wrap="square" tIns="0">
            <a:spAutoFit/>
          </a:bodyPr>
          <a:lstStyle/>
          <a:p>
            <a:pPr indent="0" lvl="0" marL="0" marR="0" rtl="0" algn="l">
              <a:lnSpc>
                <a:spcPct val="119990"/>
              </a:lnSpc>
              <a:spcBef>
                <a:spcPts val="0"/>
              </a:spcBef>
              <a:spcAft>
                <a:spcPts val="0"/>
              </a:spcAft>
              <a:buNone/>
            </a:pPr>
            <a:r>
              <a:rPr lang="en-CA" sz="2206">
                <a:solidFill>
                  <a:srgbClr val="000000"/>
                </a:solidFill>
                <a:latin typeface="Calibri"/>
                <a:ea typeface="Calibri"/>
                <a:cs typeface="Calibri"/>
                <a:sym typeface="Calibri"/>
              </a:rPr>
              <a:t>9</a:t>
            </a:r>
            <a:endParaRPr/>
          </a:p>
          <a:p>
            <a:pPr indent="0" lvl="0" marL="0" marR="0" rtl="0" algn="l">
              <a:lnSpc>
                <a:spcPct val="147055"/>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94" name="Google Shape;1594;p84"/>
          <p:cNvSpPr txBox="1"/>
          <p:nvPr/>
        </p:nvSpPr>
        <p:spPr>
          <a:xfrm>
            <a:off x="1938618" y="2913530"/>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8</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95" name="Google Shape;1595;p84"/>
          <p:cNvSpPr txBox="1"/>
          <p:nvPr/>
        </p:nvSpPr>
        <p:spPr>
          <a:xfrm>
            <a:off x="2409265" y="2913530"/>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3</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96" name="Google Shape;1596;p84"/>
          <p:cNvSpPr txBox="1"/>
          <p:nvPr/>
        </p:nvSpPr>
        <p:spPr>
          <a:xfrm>
            <a:off x="2891117" y="2913530"/>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4</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97" name="Google Shape;1597;p84"/>
          <p:cNvSpPr txBox="1"/>
          <p:nvPr/>
        </p:nvSpPr>
        <p:spPr>
          <a:xfrm>
            <a:off x="3363166" y="2913530"/>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7</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98" name="Google Shape;1598;p84"/>
          <p:cNvSpPr txBox="1"/>
          <p:nvPr/>
        </p:nvSpPr>
        <p:spPr>
          <a:xfrm>
            <a:off x="3832412" y="2913530"/>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599" name="Google Shape;1599;p84"/>
          <p:cNvSpPr txBox="1"/>
          <p:nvPr/>
        </p:nvSpPr>
        <p:spPr>
          <a:xfrm>
            <a:off x="4314265" y="2913530"/>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2</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00" name="Google Shape;1600;p84"/>
          <p:cNvSpPr txBox="1"/>
          <p:nvPr/>
        </p:nvSpPr>
        <p:spPr>
          <a:xfrm>
            <a:off x="4784912" y="2913530"/>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10</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01" name="Google Shape;1601;p84"/>
          <p:cNvSpPr txBox="1"/>
          <p:nvPr/>
        </p:nvSpPr>
        <p:spPr>
          <a:xfrm>
            <a:off x="5255559" y="2913530"/>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14</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02" name="Google Shape;1602;p84"/>
          <p:cNvSpPr txBox="1"/>
          <p:nvPr/>
        </p:nvSpPr>
        <p:spPr>
          <a:xfrm>
            <a:off x="5670176" y="2913530"/>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16</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03" name="Google Shape;1603;p84"/>
          <p:cNvSpPr txBox="1"/>
          <p:nvPr/>
        </p:nvSpPr>
        <p:spPr>
          <a:xfrm>
            <a:off x="1456765" y="3216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04" name="Google Shape;1604;p84"/>
          <p:cNvSpPr txBox="1"/>
          <p:nvPr/>
        </p:nvSpPr>
        <p:spPr>
          <a:xfrm>
            <a:off x="1927412" y="3216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2</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05" name="Google Shape;1605;p84"/>
          <p:cNvSpPr txBox="1"/>
          <p:nvPr/>
        </p:nvSpPr>
        <p:spPr>
          <a:xfrm>
            <a:off x="2398059" y="3216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3</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06" name="Google Shape;1606;p84"/>
          <p:cNvSpPr txBox="1"/>
          <p:nvPr/>
        </p:nvSpPr>
        <p:spPr>
          <a:xfrm>
            <a:off x="2870107" y="3216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4</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07" name="Google Shape;1607;p84"/>
          <p:cNvSpPr txBox="1"/>
          <p:nvPr/>
        </p:nvSpPr>
        <p:spPr>
          <a:xfrm>
            <a:off x="3339353" y="3216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5</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08" name="Google Shape;1608;p84"/>
          <p:cNvSpPr txBox="1"/>
          <p:nvPr/>
        </p:nvSpPr>
        <p:spPr>
          <a:xfrm>
            <a:off x="3798794" y="3216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6</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09" name="Google Shape;1609;p84"/>
          <p:cNvSpPr txBox="1"/>
          <p:nvPr/>
        </p:nvSpPr>
        <p:spPr>
          <a:xfrm>
            <a:off x="4269441" y="3216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7</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10" name="Google Shape;1610;p84"/>
          <p:cNvSpPr txBox="1"/>
          <p:nvPr/>
        </p:nvSpPr>
        <p:spPr>
          <a:xfrm>
            <a:off x="4740088" y="3216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8</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11" name="Google Shape;1611;p84"/>
          <p:cNvSpPr txBox="1"/>
          <p:nvPr/>
        </p:nvSpPr>
        <p:spPr>
          <a:xfrm>
            <a:off x="5212136" y="3216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9</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12" name="Google Shape;1612;p84"/>
          <p:cNvSpPr txBox="1"/>
          <p:nvPr/>
        </p:nvSpPr>
        <p:spPr>
          <a:xfrm>
            <a:off x="5602941" y="3216089"/>
            <a:ext cx="262892"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10</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13" name="Google Shape;1613;p84"/>
          <p:cNvSpPr txBox="1"/>
          <p:nvPr/>
        </p:nvSpPr>
        <p:spPr>
          <a:xfrm>
            <a:off x="616324" y="3597089"/>
            <a:ext cx="6114046"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i = 7, exchange T[1] &amp; T[7] and Max-heapify(T[1..6],1)</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14" name="Google Shape;1614;p84"/>
          <p:cNvSpPr txBox="1"/>
          <p:nvPr/>
        </p:nvSpPr>
        <p:spPr>
          <a:xfrm>
            <a:off x="1390930" y="3989295"/>
            <a:ext cx="142668" cy="666849"/>
          </a:xfrm>
          <a:prstGeom prst="rect">
            <a:avLst/>
          </a:prstGeom>
          <a:noFill/>
          <a:ln>
            <a:noFill/>
          </a:ln>
        </p:spPr>
        <p:txBody>
          <a:bodyPr anchorCtr="0" anchor="t" bIns="0" lIns="0" spcFirstLastPara="1" rIns="0" wrap="square" tIns="0">
            <a:spAutoFit/>
          </a:bodyPr>
          <a:lstStyle/>
          <a:p>
            <a:pPr indent="0" lvl="0" marL="0" marR="0" rtl="0" algn="l">
              <a:lnSpc>
                <a:spcPct val="119990"/>
              </a:lnSpc>
              <a:spcBef>
                <a:spcPts val="0"/>
              </a:spcBef>
              <a:spcAft>
                <a:spcPts val="0"/>
              </a:spcAft>
              <a:buNone/>
            </a:pPr>
            <a:r>
              <a:rPr lang="en-CA" sz="2206">
                <a:solidFill>
                  <a:srgbClr val="000000"/>
                </a:solidFill>
                <a:latin typeface="Calibri"/>
                <a:ea typeface="Calibri"/>
                <a:cs typeface="Calibri"/>
                <a:sym typeface="Calibri"/>
              </a:rPr>
              <a:t>8</a:t>
            </a:r>
            <a:endParaRPr/>
          </a:p>
          <a:p>
            <a:pPr indent="0" lvl="0" marL="0" marR="0" rtl="0" algn="l">
              <a:lnSpc>
                <a:spcPct val="147055"/>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15" name="Google Shape;1615;p84"/>
          <p:cNvSpPr txBox="1"/>
          <p:nvPr/>
        </p:nvSpPr>
        <p:spPr>
          <a:xfrm>
            <a:off x="1871382" y="3989295"/>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7</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16" name="Google Shape;1616;p84"/>
          <p:cNvSpPr txBox="1"/>
          <p:nvPr/>
        </p:nvSpPr>
        <p:spPr>
          <a:xfrm>
            <a:off x="2342029" y="3989295"/>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3</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17" name="Google Shape;1617;p84"/>
          <p:cNvSpPr txBox="1"/>
          <p:nvPr/>
        </p:nvSpPr>
        <p:spPr>
          <a:xfrm>
            <a:off x="2823882" y="3989295"/>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4</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18" name="Google Shape;1618;p84"/>
          <p:cNvSpPr txBox="1"/>
          <p:nvPr/>
        </p:nvSpPr>
        <p:spPr>
          <a:xfrm>
            <a:off x="3294529" y="3989295"/>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2</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19" name="Google Shape;1619;p84"/>
          <p:cNvSpPr txBox="1"/>
          <p:nvPr/>
        </p:nvSpPr>
        <p:spPr>
          <a:xfrm>
            <a:off x="3765176" y="3989295"/>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20" name="Google Shape;1620;p84"/>
          <p:cNvSpPr txBox="1"/>
          <p:nvPr/>
        </p:nvSpPr>
        <p:spPr>
          <a:xfrm>
            <a:off x="4247029" y="3989295"/>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9</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21" name="Google Shape;1621;p84"/>
          <p:cNvSpPr txBox="1"/>
          <p:nvPr/>
        </p:nvSpPr>
        <p:spPr>
          <a:xfrm>
            <a:off x="4719078" y="3989295"/>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10</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22" name="Google Shape;1622;p84"/>
          <p:cNvSpPr txBox="1"/>
          <p:nvPr/>
        </p:nvSpPr>
        <p:spPr>
          <a:xfrm>
            <a:off x="5188323" y="3989295"/>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14</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23" name="Google Shape;1623;p84"/>
          <p:cNvSpPr txBox="1"/>
          <p:nvPr/>
        </p:nvSpPr>
        <p:spPr>
          <a:xfrm>
            <a:off x="5602941" y="3989295"/>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16</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24" name="Google Shape;1624;p84"/>
          <p:cNvSpPr txBox="1"/>
          <p:nvPr/>
        </p:nvSpPr>
        <p:spPr>
          <a:xfrm>
            <a:off x="1390930" y="4359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25" name="Google Shape;1625;p84"/>
          <p:cNvSpPr txBox="1"/>
          <p:nvPr/>
        </p:nvSpPr>
        <p:spPr>
          <a:xfrm>
            <a:off x="1860176" y="4359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2</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26" name="Google Shape;1626;p84"/>
          <p:cNvSpPr txBox="1"/>
          <p:nvPr/>
        </p:nvSpPr>
        <p:spPr>
          <a:xfrm>
            <a:off x="2330823" y="4359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3</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27" name="Google Shape;1627;p84"/>
          <p:cNvSpPr txBox="1"/>
          <p:nvPr/>
        </p:nvSpPr>
        <p:spPr>
          <a:xfrm>
            <a:off x="2801470" y="4359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4</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28" name="Google Shape;1628;p84"/>
          <p:cNvSpPr txBox="1"/>
          <p:nvPr/>
        </p:nvSpPr>
        <p:spPr>
          <a:xfrm>
            <a:off x="3272118" y="4359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5</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29" name="Google Shape;1629;p84"/>
          <p:cNvSpPr txBox="1"/>
          <p:nvPr/>
        </p:nvSpPr>
        <p:spPr>
          <a:xfrm>
            <a:off x="3732960" y="4359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6</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30" name="Google Shape;1630;p84"/>
          <p:cNvSpPr txBox="1"/>
          <p:nvPr/>
        </p:nvSpPr>
        <p:spPr>
          <a:xfrm>
            <a:off x="4202206" y="4359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7</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31" name="Google Shape;1631;p84"/>
          <p:cNvSpPr txBox="1"/>
          <p:nvPr/>
        </p:nvSpPr>
        <p:spPr>
          <a:xfrm>
            <a:off x="4672853" y="4359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8</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32" name="Google Shape;1632;p84"/>
          <p:cNvSpPr txBox="1"/>
          <p:nvPr/>
        </p:nvSpPr>
        <p:spPr>
          <a:xfrm>
            <a:off x="5143500" y="4359089"/>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9</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33" name="Google Shape;1633;p84"/>
          <p:cNvSpPr txBox="1"/>
          <p:nvPr/>
        </p:nvSpPr>
        <p:spPr>
          <a:xfrm>
            <a:off x="5535706" y="4359089"/>
            <a:ext cx="262892"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10</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34" name="Google Shape;1634;p84"/>
          <p:cNvSpPr txBox="1"/>
          <p:nvPr/>
        </p:nvSpPr>
        <p:spPr>
          <a:xfrm>
            <a:off x="616324" y="4660247"/>
            <a:ext cx="6178166"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i = 6, exchange T[1] &amp; T[6] and Max-heapify (T[1..5],1)</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35" name="Google Shape;1635;p84"/>
          <p:cNvSpPr txBox="1"/>
          <p:nvPr/>
        </p:nvSpPr>
        <p:spPr>
          <a:xfrm>
            <a:off x="1255059" y="5065059"/>
            <a:ext cx="142668" cy="641201"/>
          </a:xfrm>
          <a:prstGeom prst="rect">
            <a:avLst/>
          </a:prstGeom>
          <a:noFill/>
          <a:ln>
            <a:noFill/>
          </a:ln>
        </p:spPr>
        <p:txBody>
          <a:bodyPr anchorCtr="0" anchor="t" bIns="0" lIns="0" spcFirstLastPara="1" rIns="0" wrap="square" tIns="0">
            <a:spAutoFit/>
          </a:bodyPr>
          <a:lstStyle/>
          <a:p>
            <a:pPr indent="0" lvl="0" marL="0" marR="0" rtl="0" algn="l">
              <a:lnSpc>
                <a:spcPct val="115004"/>
              </a:lnSpc>
              <a:spcBef>
                <a:spcPts val="0"/>
              </a:spcBef>
              <a:spcAft>
                <a:spcPts val="0"/>
              </a:spcAft>
              <a:buNone/>
            </a:pPr>
            <a:r>
              <a:rPr lang="en-CA" sz="2206">
                <a:solidFill>
                  <a:srgbClr val="000000"/>
                </a:solidFill>
                <a:latin typeface="Calibri"/>
                <a:ea typeface="Calibri"/>
                <a:cs typeface="Calibri"/>
                <a:sym typeface="Calibri"/>
              </a:rPr>
              <a:t>7</a:t>
            </a:r>
            <a:endParaRPr/>
          </a:p>
          <a:p>
            <a:pPr indent="0" lvl="0" marL="0" marR="0" rtl="0" algn="l">
              <a:lnSpc>
                <a:spcPct val="1409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36" name="Google Shape;1636;p84"/>
          <p:cNvSpPr txBox="1"/>
          <p:nvPr/>
        </p:nvSpPr>
        <p:spPr>
          <a:xfrm>
            <a:off x="1736912" y="506505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4</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37" name="Google Shape;1637;p84"/>
          <p:cNvSpPr txBox="1"/>
          <p:nvPr/>
        </p:nvSpPr>
        <p:spPr>
          <a:xfrm>
            <a:off x="2207559" y="5065059"/>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3</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38" name="Google Shape;1638;p84"/>
          <p:cNvSpPr txBox="1"/>
          <p:nvPr/>
        </p:nvSpPr>
        <p:spPr>
          <a:xfrm>
            <a:off x="2689412" y="5065059"/>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1</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39" name="Google Shape;1639;p84"/>
          <p:cNvSpPr txBox="1"/>
          <p:nvPr/>
        </p:nvSpPr>
        <p:spPr>
          <a:xfrm>
            <a:off x="3160059" y="506505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2</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40" name="Google Shape;1640;p84"/>
          <p:cNvSpPr txBox="1"/>
          <p:nvPr/>
        </p:nvSpPr>
        <p:spPr>
          <a:xfrm>
            <a:off x="3630706" y="506505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8</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41" name="Google Shape;1641;p84"/>
          <p:cNvSpPr txBox="1"/>
          <p:nvPr/>
        </p:nvSpPr>
        <p:spPr>
          <a:xfrm>
            <a:off x="4112559" y="506505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9</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42" name="Google Shape;1642;p84"/>
          <p:cNvSpPr txBox="1"/>
          <p:nvPr/>
        </p:nvSpPr>
        <p:spPr>
          <a:xfrm>
            <a:off x="4583206" y="5065059"/>
            <a:ext cx="285335"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10</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43" name="Google Shape;1643;p84"/>
          <p:cNvSpPr txBox="1"/>
          <p:nvPr/>
        </p:nvSpPr>
        <p:spPr>
          <a:xfrm>
            <a:off x="5053853" y="5065059"/>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14</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44" name="Google Shape;1644;p84"/>
          <p:cNvSpPr txBox="1"/>
          <p:nvPr/>
        </p:nvSpPr>
        <p:spPr>
          <a:xfrm>
            <a:off x="5468470" y="5065059"/>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16</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45" name="Google Shape;1645;p84"/>
          <p:cNvSpPr txBox="1"/>
          <p:nvPr/>
        </p:nvSpPr>
        <p:spPr>
          <a:xfrm>
            <a:off x="1456765" y="5367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46" name="Google Shape;1646;p84"/>
          <p:cNvSpPr txBox="1"/>
          <p:nvPr/>
        </p:nvSpPr>
        <p:spPr>
          <a:xfrm>
            <a:off x="1927412" y="5367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2</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47" name="Google Shape;1647;p84"/>
          <p:cNvSpPr txBox="1"/>
          <p:nvPr/>
        </p:nvSpPr>
        <p:spPr>
          <a:xfrm>
            <a:off x="2398059" y="5367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3</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48" name="Google Shape;1648;p84"/>
          <p:cNvSpPr txBox="1"/>
          <p:nvPr/>
        </p:nvSpPr>
        <p:spPr>
          <a:xfrm>
            <a:off x="2870107" y="5367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4</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49" name="Google Shape;1649;p84"/>
          <p:cNvSpPr txBox="1"/>
          <p:nvPr/>
        </p:nvSpPr>
        <p:spPr>
          <a:xfrm>
            <a:off x="3339353" y="5367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5</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50" name="Google Shape;1650;p84"/>
          <p:cNvSpPr txBox="1"/>
          <p:nvPr/>
        </p:nvSpPr>
        <p:spPr>
          <a:xfrm>
            <a:off x="3798794" y="5367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6</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51" name="Google Shape;1651;p84"/>
          <p:cNvSpPr txBox="1"/>
          <p:nvPr/>
        </p:nvSpPr>
        <p:spPr>
          <a:xfrm>
            <a:off x="4269441" y="5367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7</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52" name="Google Shape;1652;p84"/>
          <p:cNvSpPr txBox="1"/>
          <p:nvPr/>
        </p:nvSpPr>
        <p:spPr>
          <a:xfrm>
            <a:off x="4740088" y="5367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8</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53" name="Google Shape;1653;p84"/>
          <p:cNvSpPr txBox="1"/>
          <p:nvPr/>
        </p:nvSpPr>
        <p:spPr>
          <a:xfrm>
            <a:off x="5212136" y="5367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9</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54" name="Google Shape;1654;p84"/>
          <p:cNvSpPr txBox="1"/>
          <p:nvPr/>
        </p:nvSpPr>
        <p:spPr>
          <a:xfrm>
            <a:off x="5602941" y="5367618"/>
            <a:ext cx="262892"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10</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55" name="Google Shape;1655;p8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9" name="Shape 1659"/>
        <p:cNvGrpSpPr/>
        <p:nvPr/>
      </p:nvGrpSpPr>
      <p:grpSpPr>
        <a:xfrm>
          <a:off x="0" y="0"/>
          <a:ext cx="0" cy="0"/>
          <a:chOff x="0" y="0"/>
          <a:chExt cx="0" cy="0"/>
        </a:xfrm>
      </p:grpSpPr>
      <p:pic>
        <p:nvPicPr>
          <p:cNvPr id="1660" name="Google Shape;1660;p85"/>
          <p:cNvPicPr preferRelativeResize="0"/>
          <p:nvPr/>
        </p:nvPicPr>
        <p:blipFill rotWithShape="1">
          <a:blip r:embed="rId3">
            <a:alphaModFix/>
          </a:blip>
          <a:srcRect b="0" l="0" r="0" t="0"/>
          <a:stretch/>
        </p:blipFill>
        <p:spPr>
          <a:xfrm>
            <a:off x="134471" y="0"/>
            <a:ext cx="8875059" cy="6858000"/>
          </a:xfrm>
          <a:prstGeom prst="rect">
            <a:avLst/>
          </a:prstGeom>
          <a:noFill/>
          <a:ln>
            <a:noFill/>
          </a:ln>
        </p:spPr>
      </p:pic>
      <p:sp>
        <p:nvSpPr>
          <p:cNvPr id="1661" name="Google Shape;1661;p85"/>
          <p:cNvSpPr txBox="1"/>
          <p:nvPr/>
        </p:nvSpPr>
        <p:spPr>
          <a:xfrm>
            <a:off x="818029" y="1176618"/>
            <a:ext cx="6178166"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i = 5, exchange T[1] &amp; T[5] and Max-heapify (T[1..4],1)</a:t>
            </a:r>
            <a:endParaRPr/>
          </a:p>
          <a:p>
            <a:pPr indent="0" lvl="0" marL="0" marR="0" rtl="0" algn="l">
              <a:lnSpc>
                <a:spcPct val="110516"/>
              </a:lnSpc>
              <a:spcBef>
                <a:spcPts val="0"/>
              </a:spcBef>
              <a:spcAft>
                <a:spcPts val="0"/>
              </a:spcAft>
              <a:buNone/>
            </a:pPr>
            <a:r>
              <a:t/>
            </a:r>
            <a:endParaRPr sz="2206">
              <a:solidFill>
                <a:srgbClr val="000000"/>
              </a:solidFill>
              <a:latin typeface="Calibri"/>
              <a:ea typeface="Calibri"/>
              <a:cs typeface="Calibri"/>
              <a:sym typeface="Calibri"/>
            </a:endParaRPr>
          </a:p>
        </p:txBody>
      </p:sp>
      <p:sp>
        <p:nvSpPr>
          <p:cNvPr id="1662" name="Google Shape;1662;p85"/>
          <p:cNvSpPr txBox="1"/>
          <p:nvPr/>
        </p:nvSpPr>
        <p:spPr>
          <a:xfrm>
            <a:off x="1390930" y="1626255"/>
            <a:ext cx="142668" cy="666849"/>
          </a:xfrm>
          <a:prstGeom prst="rect">
            <a:avLst/>
          </a:prstGeom>
          <a:noFill/>
          <a:ln>
            <a:noFill/>
          </a:ln>
        </p:spPr>
        <p:txBody>
          <a:bodyPr anchorCtr="0" anchor="t" bIns="0" lIns="0" spcFirstLastPara="1" rIns="0" wrap="square" tIns="0">
            <a:spAutoFit/>
          </a:bodyPr>
          <a:lstStyle/>
          <a:p>
            <a:pPr indent="0" lvl="0" marL="0" marR="0" rtl="0" algn="l">
              <a:lnSpc>
                <a:spcPct val="116999"/>
              </a:lnSpc>
              <a:spcBef>
                <a:spcPts val="0"/>
              </a:spcBef>
              <a:spcAft>
                <a:spcPts val="0"/>
              </a:spcAft>
              <a:buNone/>
            </a:pPr>
            <a:r>
              <a:rPr lang="en-CA" sz="2206">
                <a:solidFill>
                  <a:srgbClr val="000000"/>
                </a:solidFill>
                <a:latin typeface="Calibri"/>
                <a:ea typeface="Calibri"/>
                <a:cs typeface="Calibri"/>
                <a:sym typeface="Calibri"/>
              </a:rPr>
              <a:t>4</a:t>
            </a:r>
            <a:endParaRPr/>
          </a:p>
          <a:p>
            <a:pPr indent="0" lvl="0" marL="0" marR="0" rtl="0" algn="l">
              <a:lnSpc>
                <a:spcPct val="143388"/>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63" name="Google Shape;1663;p85"/>
          <p:cNvSpPr txBox="1"/>
          <p:nvPr/>
        </p:nvSpPr>
        <p:spPr>
          <a:xfrm>
            <a:off x="1871382" y="163605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2</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64" name="Google Shape;1664;p85"/>
          <p:cNvSpPr txBox="1"/>
          <p:nvPr/>
        </p:nvSpPr>
        <p:spPr>
          <a:xfrm>
            <a:off x="2342029" y="163605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3</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65" name="Google Shape;1665;p85"/>
          <p:cNvSpPr txBox="1"/>
          <p:nvPr/>
        </p:nvSpPr>
        <p:spPr>
          <a:xfrm>
            <a:off x="2823882" y="1626255"/>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1</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66" name="Google Shape;1666;p85"/>
          <p:cNvSpPr txBox="1"/>
          <p:nvPr/>
        </p:nvSpPr>
        <p:spPr>
          <a:xfrm>
            <a:off x="3294529" y="163605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7</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67" name="Google Shape;1667;p85"/>
          <p:cNvSpPr txBox="1"/>
          <p:nvPr/>
        </p:nvSpPr>
        <p:spPr>
          <a:xfrm>
            <a:off x="3765176" y="163605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8</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68" name="Google Shape;1668;p85"/>
          <p:cNvSpPr txBox="1"/>
          <p:nvPr/>
        </p:nvSpPr>
        <p:spPr>
          <a:xfrm>
            <a:off x="4247029" y="163605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9</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69" name="Google Shape;1669;p85"/>
          <p:cNvSpPr txBox="1"/>
          <p:nvPr/>
        </p:nvSpPr>
        <p:spPr>
          <a:xfrm>
            <a:off x="4719078" y="1626255"/>
            <a:ext cx="285335"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10</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70" name="Google Shape;1670;p85"/>
          <p:cNvSpPr txBox="1"/>
          <p:nvPr/>
        </p:nvSpPr>
        <p:spPr>
          <a:xfrm>
            <a:off x="5188323" y="1636059"/>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14</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71" name="Google Shape;1671;p85"/>
          <p:cNvSpPr txBox="1"/>
          <p:nvPr/>
        </p:nvSpPr>
        <p:spPr>
          <a:xfrm>
            <a:off x="5602941" y="1636059"/>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16</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72" name="Google Shape;1672;p85"/>
          <p:cNvSpPr txBox="1"/>
          <p:nvPr/>
        </p:nvSpPr>
        <p:spPr>
          <a:xfrm>
            <a:off x="1390930" y="1938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73" name="Google Shape;1673;p85"/>
          <p:cNvSpPr txBox="1"/>
          <p:nvPr/>
        </p:nvSpPr>
        <p:spPr>
          <a:xfrm>
            <a:off x="1860176" y="1938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2</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74" name="Google Shape;1674;p85"/>
          <p:cNvSpPr txBox="1"/>
          <p:nvPr/>
        </p:nvSpPr>
        <p:spPr>
          <a:xfrm>
            <a:off x="2330823" y="1938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3</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75" name="Google Shape;1675;p85"/>
          <p:cNvSpPr txBox="1"/>
          <p:nvPr/>
        </p:nvSpPr>
        <p:spPr>
          <a:xfrm>
            <a:off x="2801470" y="1938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4</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76" name="Google Shape;1676;p85"/>
          <p:cNvSpPr txBox="1"/>
          <p:nvPr/>
        </p:nvSpPr>
        <p:spPr>
          <a:xfrm>
            <a:off x="3272118" y="1938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5</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77" name="Google Shape;1677;p85"/>
          <p:cNvSpPr txBox="1"/>
          <p:nvPr/>
        </p:nvSpPr>
        <p:spPr>
          <a:xfrm>
            <a:off x="3732960" y="1938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6</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78" name="Google Shape;1678;p85"/>
          <p:cNvSpPr txBox="1"/>
          <p:nvPr/>
        </p:nvSpPr>
        <p:spPr>
          <a:xfrm>
            <a:off x="4202206" y="1938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7</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79" name="Google Shape;1679;p85"/>
          <p:cNvSpPr txBox="1"/>
          <p:nvPr/>
        </p:nvSpPr>
        <p:spPr>
          <a:xfrm>
            <a:off x="4672853" y="1938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8</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80" name="Google Shape;1680;p85"/>
          <p:cNvSpPr txBox="1"/>
          <p:nvPr/>
        </p:nvSpPr>
        <p:spPr>
          <a:xfrm>
            <a:off x="5143500" y="1938618"/>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9</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81" name="Google Shape;1681;p85"/>
          <p:cNvSpPr txBox="1"/>
          <p:nvPr/>
        </p:nvSpPr>
        <p:spPr>
          <a:xfrm>
            <a:off x="5535706" y="1938618"/>
            <a:ext cx="262892"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10</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82" name="Google Shape;1682;p85"/>
          <p:cNvSpPr txBox="1"/>
          <p:nvPr/>
        </p:nvSpPr>
        <p:spPr>
          <a:xfrm>
            <a:off x="818029" y="2229971"/>
            <a:ext cx="6178166"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i = 4, exchange T[1] &amp; T[4] and Max-heapify (T[1..3],1)</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83" name="Google Shape;1683;p85"/>
          <p:cNvSpPr txBox="1"/>
          <p:nvPr/>
        </p:nvSpPr>
        <p:spPr>
          <a:xfrm>
            <a:off x="1390930" y="2644589"/>
            <a:ext cx="142668" cy="666849"/>
          </a:xfrm>
          <a:prstGeom prst="rect">
            <a:avLst/>
          </a:prstGeom>
          <a:noFill/>
          <a:ln>
            <a:noFill/>
          </a:ln>
        </p:spPr>
        <p:txBody>
          <a:bodyPr anchorCtr="0" anchor="t" bIns="0" lIns="0" spcFirstLastPara="1" rIns="0" wrap="square" tIns="0">
            <a:spAutoFit/>
          </a:bodyPr>
          <a:lstStyle/>
          <a:p>
            <a:pPr indent="0" lvl="0" marL="0" marR="0" rtl="0" algn="l">
              <a:lnSpc>
                <a:spcPct val="119990"/>
              </a:lnSpc>
              <a:spcBef>
                <a:spcPts val="0"/>
              </a:spcBef>
              <a:spcAft>
                <a:spcPts val="0"/>
              </a:spcAft>
              <a:buNone/>
            </a:pPr>
            <a:r>
              <a:rPr lang="en-CA" sz="2206">
                <a:solidFill>
                  <a:srgbClr val="000000"/>
                </a:solidFill>
                <a:latin typeface="Calibri"/>
                <a:ea typeface="Calibri"/>
                <a:cs typeface="Calibri"/>
                <a:sym typeface="Calibri"/>
              </a:rPr>
              <a:t>1</a:t>
            </a:r>
            <a:endParaRPr/>
          </a:p>
          <a:p>
            <a:pPr indent="0" lvl="0" marL="0" marR="0" rtl="0" algn="l">
              <a:lnSpc>
                <a:spcPct val="147055"/>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84" name="Google Shape;1684;p85"/>
          <p:cNvSpPr txBox="1"/>
          <p:nvPr/>
        </p:nvSpPr>
        <p:spPr>
          <a:xfrm>
            <a:off x="1871382" y="264458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2</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85" name="Google Shape;1685;p85"/>
          <p:cNvSpPr txBox="1"/>
          <p:nvPr/>
        </p:nvSpPr>
        <p:spPr>
          <a:xfrm>
            <a:off x="2342029" y="264458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3</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86" name="Google Shape;1686;p85"/>
          <p:cNvSpPr txBox="1"/>
          <p:nvPr/>
        </p:nvSpPr>
        <p:spPr>
          <a:xfrm>
            <a:off x="2823882" y="2644589"/>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4</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87" name="Google Shape;1687;p85"/>
          <p:cNvSpPr txBox="1"/>
          <p:nvPr/>
        </p:nvSpPr>
        <p:spPr>
          <a:xfrm>
            <a:off x="3294529" y="264458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7</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88" name="Google Shape;1688;p85"/>
          <p:cNvSpPr txBox="1"/>
          <p:nvPr/>
        </p:nvSpPr>
        <p:spPr>
          <a:xfrm>
            <a:off x="3765176" y="264458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8</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89" name="Google Shape;1689;p85"/>
          <p:cNvSpPr txBox="1"/>
          <p:nvPr/>
        </p:nvSpPr>
        <p:spPr>
          <a:xfrm>
            <a:off x="4247029" y="2644589"/>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9</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90" name="Google Shape;1690;p85"/>
          <p:cNvSpPr txBox="1"/>
          <p:nvPr/>
        </p:nvSpPr>
        <p:spPr>
          <a:xfrm>
            <a:off x="4719078" y="2644589"/>
            <a:ext cx="285335"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10</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91" name="Google Shape;1691;p85"/>
          <p:cNvSpPr txBox="1"/>
          <p:nvPr/>
        </p:nvSpPr>
        <p:spPr>
          <a:xfrm>
            <a:off x="5188323" y="2644589"/>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14</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92" name="Google Shape;1692;p85"/>
          <p:cNvSpPr txBox="1"/>
          <p:nvPr/>
        </p:nvSpPr>
        <p:spPr>
          <a:xfrm>
            <a:off x="5602941" y="2644589"/>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16</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93" name="Google Shape;1693;p85"/>
          <p:cNvSpPr txBox="1"/>
          <p:nvPr/>
        </p:nvSpPr>
        <p:spPr>
          <a:xfrm>
            <a:off x="1390930" y="2945747"/>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94" name="Google Shape;1694;p85"/>
          <p:cNvSpPr txBox="1"/>
          <p:nvPr/>
        </p:nvSpPr>
        <p:spPr>
          <a:xfrm>
            <a:off x="1860176" y="2945747"/>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2</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95" name="Google Shape;1695;p85"/>
          <p:cNvSpPr txBox="1"/>
          <p:nvPr/>
        </p:nvSpPr>
        <p:spPr>
          <a:xfrm>
            <a:off x="2330823" y="2945747"/>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3</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96" name="Google Shape;1696;p85"/>
          <p:cNvSpPr txBox="1"/>
          <p:nvPr/>
        </p:nvSpPr>
        <p:spPr>
          <a:xfrm>
            <a:off x="2801470" y="2945747"/>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4</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97" name="Google Shape;1697;p85"/>
          <p:cNvSpPr txBox="1"/>
          <p:nvPr/>
        </p:nvSpPr>
        <p:spPr>
          <a:xfrm>
            <a:off x="3272118" y="2945747"/>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5</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98" name="Google Shape;1698;p85"/>
          <p:cNvSpPr txBox="1"/>
          <p:nvPr/>
        </p:nvSpPr>
        <p:spPr>
          <a:xfrm>
            <a:off x="3732960" y="2945747"/>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6</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699" name="Google Shape;1699;p85"/>
          <p:cNvSpPr txBox="1"/>
          <p:nvPr/>
        </p:nvSpPr>
        <p:spPr>
          <a:xfrm>
            <a:off x="4202206" y="2945747"/>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7</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00" name="Google Shape;1700;p85"/>
          <p:cNvSpPr txBox="1"/>
          <p:nvPr/>
        </p:nvSpPr>
        <p:spPr>
          <a:xfrm>
            <a:off x="4672853" y="2945747"/>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8</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01" name="Google Shape;1701;p85"/>
          <p:cNvSpPr txBox="1"/>
          <p:nvPr/>
        </p:nvSpPr>
        <p:spPr>
          <a:xfrm>
            <a:off x="5143500" y="2945747"/>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9</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02" name="Google Shape;1702;p85"/>
          <p:cNvSpPr txBox="1"/>
          <p:nvPr/>
        </p:nvSpPr>
        <p:spPr>
          <a:xfrm>
            <a:off x="5535706" y="2945747"/>
            <a:ext cx="262892"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10</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03" name="Google Shape;1703;p85"/>
          <p:cNvSpPr txBox="1"/>
          <p:nvPr/>
        </p:nvSpPr>
        <p:spPr>
          <a:xfrm>
            <a:off x="818029" y="3283324"/>
            <a:ext cx="6178166"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i = 3, exchange T[1] &amp; T[3] and Max-heapify (T[1..2],1)</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04" name="Google Shape;1704;p85"/>
          <p:cNvSpPr txBox="1"/>
          <p:nvPr/>
        </p:nvSpPr>
        <p:spPr>
          <a:xfrm>
            <a:off x="1390930" y="3854824"/>
            <a:ext cx="142668" cy="666849"/>
          </a:xfrm>
          <a:prstGeom prst="rect">
            <a:avLst/>
          </a:prstGeom>
          <a:noFill/>
          <a:ln>
            <a:noFill/>
          </a:ln>
        </p:spPr>
        <p:txBody>
          <a:bodyPr anchorCtr="0" anchor="t" bIns="0" lIns="0" spcFirstLastPara="1" rIns="0" wrap="square" tIns="0">
            <a:spAutoFit/>
          </a:bodyPr>
          <a:lstStyle/>
          <a:p>
            <a:pPr indent="0" lvl="0" marL="0" marR="0" rtl="0" algn="l">
              <a:lnSpc>
                <a:spcPct val="119990"/>
              </a:lnSpc>
              <a:spcBef>
                <a:spcPts val="0"/>
              </a:spcBef>
              <a:spcAft>
                <a:spcPts val="0"/>
              </a:spcAft>
              <a:buNone/>
            </a:pPr>
            <a:r>
              <a:rPr lang="en-CA" sz="2206">
                <a:solidFill>
                  <a:srgbClr val="000000"/>
                </a:solidFill>
                <a:latin typeface="Calibri"/>
                <a:ea typeface="Calibri"/>
                <a:cs typeface="Calibri"/>
                <a:sym typeface="Calibri"/>
              </a:rPr>
              <a:t>2</a:t>
            </a:r>
            <a:endParaRPr/>
          </a:p>
          <a:p>
            <a:pPr indent="0" lvl="0" marL="0" marR="0" rtl="0" algn="l">
              <a:lnSpc>
                <a:spcPct val="147055"/>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05" name="Google Shape;1705;p85"/>
          <p:cNvSpPr txBox="1"/>
          <p:nvPr/>
        </p:nvSpPr>
        <p:spPr>
          <a:xfrm>
            <a:off x="1871382" y="3854824"/>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06" name="Google Shape;1706;p85"/>
          <p:cNvSpPr txBox="1"/>
          <p:nvPr/>
        </p:nvSpPr>
        <p:spPr>
          <a:xfrm>
            <a:off x="2342029" y="3854824"/>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3</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07" name="Google Shape;1707;p85"/>
          <p:cNvSpPr txBox="1"/>
          <p:nvPr/>
        </p:nvSpPr>
        <p:spPr>
          <a:xfrm>
            <a:off x="2823882" y="3854824"/>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4</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08" name="Google Shape;1708;p85"/>
          <p:cNvSpPr txBox="1"/>
          <p:nvPr/>
        </p:nvSpPr>
        <p:spPr>
          <a:xfrm>
            <a:off x="3294529" y="3854824"/>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7</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09" name="Google Shape;1709;p85"/>
          <p:cNvSpPr txBox="1"/>
          <p:nvPr/>
        </p:nvSpPr>
        <p:spPr>
          <a:xfrm>
            <a:off x="3765176" y="3854824"/>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8</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10" name="Google Shape;1710;p85"/>
          <p:cNvSpPr txBox="1"/>
          <p:nvPr/>
        </p:nvSpPr>
        <p:spPr>
          <a:xfrm>
            <a:off x="4247029" y="3854824"/>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9</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11" name="Google Shape;1711;p85"/>
          <p:cNvSpPr txBox="1"/>
          <p:nvPr/>
        </p:nvSpPr>
        <p:spPr>
          <a:xfrm>
            <a:off x="4719078" y="3854824"/>
            <a:ext cx="285335"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10</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12" name="Google Shape;1712;p85"/>
          <p:cNvSpPr txBox="1"/>
          <p:nvPr/>
        </p:nvSpPr>
        <p:spPr>
          <a:xfrm>
            <a:off x="5188323" y="3854824"/>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14</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13" name="Google Shape;1713;p85"/>
          <p:cNvSpPr txBox="1"/>
          <p:nvPr/>
        </p:nvSpPr>
        <p:spPr>
          <a:xfrm>
            <a:off x="5602941" y="3854824"/>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16</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14" name="Google Shape;1714;p85"/>
          <p:cNvSpPr txBox="1"/>
          <p:nvPr/>
        </p:nvSpPr>
        <p:spPr>
          <a:xfrm>
            <a:off x="1390930" y="4157383"/>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15" name="Google Shape;1715;p85"/>
          <p:cNvSpPr txBox="1"/>
          <p:nvPr/>
        </p:nvSpPr>
        <p:spPr>
          <a:xfrm>
            <a:off x="1860176" y="4157383"/>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2</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16" name="Google Shape;1716;p85"/>
          <p:cNvSpPr txBox="1"/>
          <p:nvPr/>
        </p:nvSpPr>
        <p:spPr>
          <a:xfrm>
            <a:off x="2330823" y="4157383"/>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3</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17" name="Google Shape;1717;p85"/>
          <p:cNvSpPr txBox="1"/>
          <p:nvPr/>
        </p:nvSpPr>
        <p:spPr>
          <a:xfrm>
            <a:off x="2801470" y="4157383"/>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4</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18" name="Google Shape;1718;p85"/>
          <p:cNvSpPr txBox="1"/>
          <p:nvPr/>
        </p:nvSpPr>
        <p:spPr>
          <a:xfrm>
            <a:off x="3272118" y="4157383"/>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5</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19" name="Google Shape;1719;p85"/>
          <p:cNvSpPr txBox="1"/>
          <p:nvPr/>
        </p:nvSpPr>
        <p:spPr>
          <a:xfrm>
            <a:off x="3732960" y="4157383"/>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6</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20" name="Google Shape;1720;p85"/>
          <p:cNvSpPr txBox="1"/>
          <p:nvPr/>
        </p:nvSpPr>
        <p:spPr>
          <a:xfrm>
            <a:off x="4202206" y="4157383"/>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7</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21" name="Google Shape;1721;p85"/>
          <p:cNvSpPr txBox="1"/>
          <p:nvPr/>
        </p:nvSpPr>
        <p:spPr>
          <a:xfrm>
            <a:off x="4672853" y="4157383"/>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8</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22" name="Google Shape;1722;p85"/>
          <p:cNvSpPr txBox="1"/>
          <p:nvPr/>
        </p:nvSpPr>
        <p:spPr>
          <a:xfrm>
            <a:off x="5143500" y="4157383"/>
            <a:ext cx="131446"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9</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23" name="Google Shape;1723;p85"/>
          <p:cNvSpPr txBox="1"/>
          <p:nvPr/>
        </p:nvSpPr>
        <p:spPr>
          <a:xfrm>
            <a:off x="5535706" y="4157383"/>
            <a:ext cx="262892" cy="564257"/>
          </a:xfrm>
          <a:prstGeom prst="rect">
            <a:avLst/>
          </a:prstGeom>
          <a:noFill/>
          <a:ln>
            <a:noFill/>
          </a:ln>
        </p:spPr>
        <p:txBody>
          <a:bodyPr anchorCtr="0" anchor="t" bIns="0" lIns="0" spcFirstLastPara="1" rIns="0" wrap="square" tIns="0">
            <a:spAutoFit/>
          </a:bodyPr>
          <a:lstStyle/>
          <a:p>
            <a:pPr indent="0" lvl="0" marL="0" marR="0" rtl="0" algn="l">
              <a:lnSpc>
                <a:spcPct val="117269"/>
              </a:lnSpc>
              <a:spcBef>
                <a:spcPts val="0"/>
              </a:spcBef>
              <a:spcAft>
                <a:spcPts val="0"/>
              </a:spcAft>
              <a:buNone/>
            </a:pPr>
            <a:r>
              <a:rPr lang="en-CA" sz="1853">
                <a:solidFill>
                  <a:srgbClr val="000000"/>
                </a:solidFill>
                <a:latin typeface="Arial"/>
                <a:ea typeface="Arial"/>
                <a:cs typeface="Arial"/>
                <a:sym typeface="Arial"/>
              </a:rPr>
              <a:t>10</a:t>
            </a:r>
            <a:endParaRPr/>
          </a:p>
          <a:p>
            <a:pPr indent="0" lvl="0" marL="0" marR="0" rtl="0" algn="l">
              <a:lnSpc>
                <a:spcPct val="120722"/>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24" name="Google Shape;1724;p85"/>
          <p:cNvSpPr txBox="1"/>
          <p:nvPr/>
        </p:nvSpPr>
        <p:spPr>
          <a:xfrm>
            <a:off x="799820" y="4496361"/>
            <a:ext cx="6178166" cy="487313"/>
          </a:xfrm>
          <a:prstGeom prst="rect">
            <a:avLst/>
          </a:prstGeom>
          <a:noFill/>
          <a:ln>
            <a:noFill/>
          </a:ln>
        </p:spPr>
        <p:txBody>
          <a:bodyPr anchorCtr="0" anchor="t" bIns="0" lIns="0" spcFirstLastPara="1" rIns="0" wrap="square" tIns="0">
            <a:spAutoFit/>
          </a:bodyPr>
          <a:lstStyle/>
          <a:p>
            <a:pPr indent="0" lvl="0" marL="0" marR="0" rtl="0" algn="l">
              <a:lnSpc>
                <a:spcPct val="86536"/>
              </a:lnSpc>
              <a:spcBef>
                <a:spcPts val="0"/>
              </a:spcBef>
              <a:spcAft>
                <a:spcPts val="0"/>
              </a:spcAft>
              <a:buNone/>
            </a:pPr>
            <a:r>
              <a:rPr lang="en-CA" sz="2206">
                <a:solidFill>
                  <a:srgbClr val="000000"/>
                </a:solidFill>
                <a:latin typeface="Calibri"/>
                <a:ea typeface="Calibri"/>
                <a:cs typeface="Calibri"/>
                <a:sym typeface="Calibri"/>
              </a:rPr>
              <a:t>i = 2, exchange T[1] &amp; T[2] and Max-heapify (T[1..1],1)</a:t>
            </a:r>
            <a:endParaRPr/>
          </a:p>
          <a:p>
            <a:pPr indent="0" lvl="0" marL="0" marR="0" rtl="0" algn="l">
              <a:lnSpc>
                <a:spcPct val="106055"/>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25" name="Google Shape;1725;p85"/>
          <p:cNvSpPr txBox="1"/>
          <p:nvPr/>
        </p:nvSpPr>
        <p:spPr>
          <a:xfrm>
            <a:off x="1390930" y="4997824"/>
            <a:ext cx="142668" cy="666849"/>
          </a:xfrm>
          <a:prstGeom prst="rect">
            <a:avLst/>
          </a:prstGeom>
          <a:noFill/>
          <a:ln>
            <a:noFill/>
          </a:ln>
        </p:spPr>
        <p:txBody>
          <a:bodyPr anchorCtr="0" anchor="t" bIns="0" lIns="0" spcFirstLastPara="1" rIns="0" wrap="square" tIns="0">
            <a:spAutoFit/>
          </a:bodyPr>
          <a:lstStyle/>
          <a:p>
            <a:pPr indent="0" lvl="0" marL="0" marR="0" rtl="0" algn="l">
              <a:lnSpc>
                <a:spcPct val="119990"/>
              </a:lnSpc>
              <a:spcBef>
                <a:spcPts val="0"/>
              </a:spcBef>
              <a:spcAft>
                <a:spcPts val="0"/>
              </a:spcAft>
              <a:buNone/>
            </a:pPr>
            <a:r>
              <a:rPr lang="en-CA" sz="2206">
                <a:solidFill>
                  <a:srgbClr val="000000"/>
                </a:solidFill>
                <a:latin typeface="Calibri"/>
                <a:ea typeface="Calibri"/>
                <a:cs typeface="Calibri"/>
                <a:sym typeface="Calibri"/>
              </a:rPr>
              <a:t>1</a:t>
            </a:r>
            <a:endParaRPr/>
          </a:p>
          <a:p>
            <a:pPr indent="0" lvl="0" marL="0" marR="0" rtl="0" algn="l">
              <a:lnSpc>
                <a:spcPct val="147055"/>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26" name="Google Shape;1726;p85"/>
          <p:cNvSpPr txBox="1"/>
          <p:nvPr/>
        </p:nvSpPr>
        <p:spPr>
          <a:xfrm>
            <a:off x="1871382" y="4997824"/>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2</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27" name="Google Shape;1727;p85"/>
          <p:cNvSpPr txBox="1"/>
          <p:nvPr/>
        </p:nvSpPr>
        <p:spPr>
          <a:xfrm>
            <a:off x="2342029" y="4997824"/>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3</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28" name="Google Shape;1728;p85"/>
          <p:cNvSpPr txBox="1"/>
          <p:nvPr/>
        </p:nvSpPr>
        <p:spPr>
          <a:xfrm>
            <a:off x="2823882" y="4997824"/>
            <a:ext cx="142668"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4</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29" name="Google Shape;1729;p85"/>
          <p:cNvSpPr txBox="1"/>
          <p:nvPr/>
        </p:nvSpPr>
        <p:spPr>
          <a:xfrm>
            <a:off x="3294529" y="4997824"/>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7</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30" name="Google Shape;1730;p85"/>
          <p:cNvSpPr txBox="1"/>
          <p:nvPr/>
        </p:nvSpPr>
        <p:spPr>
          <a:xfrm>
            <a:off x="3765176" y="4997824"/>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8</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31" name="Google Shape;1731;p85"/>
          <p:cNvSpPr txBox="1"/>
          <p:nvPr/>
        </p:nvSpPr>
        <p:spPr>
          <a:xfrm>
            <a:off x="4247029" y="4997824"/>
            <a:ext cx="120226"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9</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32" name="Google Shape;1732;p85"/>
          <p:cNvSpPr txBox="1"/>
          <p:nvPr/>
        </p:nvSpPr>
        <p:spPr>
          <a:xfrm>
            <a:off x="4719078" y="4997824"/>
            <a:ext cx="285335" cy="615553"/>
          </a:xfrm>
          <a:prstGeom prst="rect">
            <a:avLst/>
          </a:prstGeom>
          <a:noFill/>
          <a:ln>
            <a:noFill/>
          </a:ln>
        </p:spPr>
        <p:txBody>
          <a:bodyPr anchorCtr="0" anchor="t" bIns="0" lIns="0" spcFirstLastPara="1" rIns="0" wrap="square" tIns="0">
            <a:spAutoFit/>
          </a:bodyPr>
          <a:lstStyle/>
          <a:p>
            <a:pPr indent="0" lvl="0" marL="0" marR="0" rtl="0" algn="l">
              <a:lnSpc>
                <a:spcPct val="110516"/>
              </a:lnSpc>
              <a:spcBef>
                <a:spcPts val="0"/>
              </a:spcBef>
              <a:spcAft>
                <a:spcPts val="0"/>
              </a:spcAft>
              <a:buNone/>
            </a:pPr>
            <a:r>
              <a:rPr lang="en-CA" sz="2206">
                <a:solidFill>
                  <a:srgbClr val="000000"/>
                </a:solidFill>
                <a:latin typeface="Calibri"/>
                <a:ea typeface="Calibri"/>
                <a:cs typeface="Calibri"/>
                <a:sym typeface="Calibri"/>
              </a:rPr>
              <a:t>10</a:t>
            </a:r>
            <a:endParaRPr/>
          </a:p>
          <a:p>
            <a:pPr indent="0" lvl="0" marL="0" marR="0" rtl="0" algn="l">
              <a:lnSpc>
                <a:spcPct val="135444"/>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33" name="Google Shape;1733;p85"/>
          <p:cNvSpPr txBox="1"/>
          <p:nvPr/>
        </p:nvSpPr>
        <p:spPr>
          <a:xfrm>
            <a:off x="5188323" y="4997824"/>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14</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34" name="Google Shape;1734;p85"/>
          <p:cNvSpPr txBox="1"/>
          <p:nvPr/>
        </p:nvSpPr>
        <p:spPr>
          <a:xfrm>
            <a:off x="5602941" y="4997824"/>
            <a:ext cx="240450" cy="538609"/>
          </a:xfrm>
          <a:prstGeom prst="rect">
            <a:avLst/>
          </a:prstGeom>
          <a:noFill/>
          <a:ln>
            <a:noFill/>
          </a:ln>
        </p:spPr>
        <p:txBody>
          <a:bodyPr anchorCtr="0" anchor="t" bIns="0" lIns="0" spcFirstLastPara="1" rIns="0" wrap="square" tIns="0">
            <a:spAutoFit/>
          </a:bodyPr>
          <a:lstStyle/>
          <a:p>
            <a:pPr indent="0" lvl="0" marL="0" marR="0" rtl="0" algn="l">
              <a:lnSpc>
                <a:spcPct val="114894"/>
              </a:lnSpc>
              <a:spcBef>
                <a:spcPts val="0"/>
              </a:spcBef>
              <a:spcAft>
                <a:spcPts val="0"/>
              </a:spcAft>
              <a:buNone/>
            </a:pPr>
            <a:r>
              <a:rPr lang="en-CA" sz="1853">
                <a:solidFill>
                  <a:srgbClr val="000000"/>
                </a:solidFill>
                <a:latin typeface="Calibri"/>
                <a:ea typeface="Calibri"/>
                <a:cs typeface="Calibri"/>
                <a:sym typeface="Calibri"/>
              </a:rPr>
              <a:t>16</a:t>
            </a:r>
            <a:endParaRPr/>
          </a:p>
          <a:p>
            <a:pPr indent="0" lvl="0" marL="0" marR="0" rtl="0" algn="l">
              <a:lnSpc>
                <a:spcPct val="118277"/>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735" name="Google Shape;1735;p85"/>
          <p:cNvSpPr txBox="1"/>
          <p:nvPr/>
        </p:nvSpPr>
        <p:spPr>
          <a:xfrm>
            <a:off x="1390931" y="5311589"/>
            <a:ext cx="1733167" cy="564257"/>
          </a:xfrm>
          <a:prstGeom prst="rect">
            <a:avLst/>
          </a:prstGeom>
          <a:noFill/>
          <a:ln>
            <a:noFill/>
          </a:ln>
        </p:spPr>
        <p:txBody>
          <a:bodyPr anchorCtr="0" anchor="t" bIns="0" lIns="0" spcFirstLastPara="1" rIns="0" wrap="square" tIns="0">
            <a:spAutoFit/>
          </a:bodyPr>
          <a:lstStyle/>
          <a:p>
            <a:pPr indent="0" lvl="0" marL="0" marR="0" rtl="0" algn="l">
              <a:lnSpc>
                <a:spcPct val="119643"/>
              </a:lnSpc>
              <a:spcBef>
                <a:spcPts val="0"/>
              </a:spcBef>
              <a:spcAft>
                <a:spcPts val="0"/>
              </a:spcAft>
              <a:buNone/>
            </a:pPr>
            <a:r>
              <a:rPr lang="en-CA" sz="1853">
                <a:solidFill>
                  <a:srgbClr val="000000"/>
                </a:solidFill>
                <a:latin typeface="Arial"/>
                <a:ea typeface="Arial"/>
                <a:cs typeface="Arial"/>
                <a:sym typeface="Arial"/>
              </a:rPr>
              <a:t>1	2	3	4</a:t>
            </a:r>
            <a:endParaRPr/>
          </a:p>
          <a:p>
            <a:pPr indent="0" lvl="0" marL="0" marR="0" rtl="0" algn="l">
              <a:lnSpc>
                <a:spcPct val="117269"/>
              </a:lnSpc>
              <a:spcBef>
                <a:spcPts val="0"/>
              </a:spcBef>
              <a:spcAft>
                <a:spcPts val="0"/>
              </a:spcAft>
              <a:buNone/>
            </a:pPr>
            <a:r>
              <a:t/>
            </a:r>
            <a:endParaRPr sz="1853">
              <a:solidFill>
                <a:srgbClr val="000000"/>
              </a:solidFill>
              <a:latin typeface="Calibri"/>
              <a:ea typeface="Calibri"/>
              <a:cs typeface="Calibri"/>
              <a:sym typeface="Calibri"/>
            </a:endParaRPr>
          </a:p>
        </p:txBody>
      </p:sp>
      <p:sp>
        <p:nvSpPr>
          <p:cNvPr id="1736" name="Google Shape;1736;p85"/>
          <p:cNvSpPr txBox="1"/>
          <p:nvPr/>
        </p:nvSpPr>
        <p:spPr>
          <a:xfrm>
            <a:off x="3272118" y="5311589"/>
            <a:ext cx="2852063" cy="564257"/>
          </a:xfrm>
          <a:prstGeom prst="rect">
            <a:avLst/>
          </a:prstGeom>
          <a:noFill/>
          <a:ln>
            <a:noFill/>
          </a:ln>
        </p:spPr>
        <p:txBody>
          <a:bodyPr anchorCtr="0" anchor="t" bIns="0" lIns="0" spcFirstLastPara="1" rIns="0" wrap="square" tIns="0">
            <a:spAutoFit/>
          </a:bodyPr>
          <a:lstStyle/>
          <a:p>
            <a:pPr indent="0" lvl="0" marL="0" marR="0" rtl="0" algn="l">
              <a:lnSpc>
                <a:spcPct val="119643"/>
              </a:lnSpc>
              <a:spcBef>
                <a:spcPts val="0"/>
              </a:spcBef>
              <a:spcAft>
                <a:spcPts val="0"/>
              </a:spcAft>
              <a:buNone/>
            </a:pPr>
            <a:r>
              <a:rPr lang="en-CA" sz="1853">
                <a:solidFill>
                  <a:srgbClr val="000000"/>
                </a:solidFill>
                <a:latin typeface="Arial"/>
                <a:ea typeface="Arial"/>
                <a:cs typeface="Arial"/>
                <a:sym typeface="Arial"/>
              </a:rPr>
              <a:t>5	6	7	8	9	10</a:t>
            </a:r>
            <a:endParaRPr/>
          </a:p>
          <a:p>
            <a:pPr indent="0" lvl="0" marL="0" marR="0" rtl="0" algn="l">
              <a:lnSpc>
                <a:spcPct val="117269"/>
              </a:lnSpc>
              <a:spcBef>
                <a:spcPts val="0"/>
              </a:spcBef>
              <a:spcAft>
                <a:spcPts val="0"/>
              </a:spcAft>
              <a:buNone/>
            </a:pPr>
            <a:r>
              <a:t/>
            </a:r>
            <a:endParaRPr sz="1853">
              <a:solidFill>
                <a:srgbClr val="000000"/>
              </a:solidFill>
              <a:latin typeface="Calibri"/>
              <a:ea typeface="Calibri"/>
              <a:cs typeface="Calibri"/>
              <a:sym typeface="Calibri"/>
            </a:endParaRPr>
          </a:p>
        </p:txBody>
      </p:sp>
      <p:sp>
        <p:nvSpPr>
          <p:cNvPr id="1737" name="Google Shape;1737;p85"/>
          <p:cNvSpPr txBox="1"/>
          <p:nvPr/>
        </p:nvSpPr>
        <p:spPr>
          <a:xfrm>
            <a:off x="6465794" y="5502089"/>
            <a:ext cx="1620636" cy="436017"/>
          </a:xfrm>
          <a:prstGeom prst="rect">
            <a:avLst/>
          </a:prstGeom>
          <a:noFill/>
          <a:ln>
            <a:noFill/>
          </a:ln>
        </p:spPr>
        <p:txBody>
          <a:bodyPr anchorCtr="0" anchor="t" bIns="0" lIns="0" spcFirstLastPara="1" rIns="0" wrap="square" tIns="0">
            <a:spAutoFit/>
          </a:bodyPr>
          <a:lstStyle/>
          <a:p>
            <a:pPr indent="0" lvl="0" marL="0" marR="0" rtl="0" algn="l">
              <a:lnSpc>
                <a:spcPct val="76019"/>
              </a:lnSpc>
              <a:spcBef>
                <a:spcPts val="0"/>
              </a:spcBef>
              <a:spcAft>
                <a:spcPts val="0"/>
              </a:spcAft>
              <a:buNone/>
            </a:pPr>
            <a:r>
              <a:rPr lang="en-CA" sz="2206">
                <a:solidFill>
                  <a:srgbClr val="000000"/>
                </a:solidFill>
                <a:latin typeface="Calibri"/>
                <a:ea typeface="Calibri"/>
                <a:cs typeface="Calibri"/>
                <a:sym typeface="Calibri"/>
              </a:rPr>
              <a:t>End of Sorting</a:t>
            </a:r>
            <a:endParaRPr/>
          </a:p>
          <a:p>
            <a:pPr indent="0" lvl="0" marL="0" marR="0" rtl="0" algn="l">
              <a:lnSpc>
                <a:spcPct val="77017"/>
              </a:lnSpc>
              <a:spcBef>
                <a:spcPts val="0"/>
              </a:spcBef>
              <a:spcAft>
                <a:spcPts val="0"/>
              </a:spcAft>
              <a:buNone/>
            </a:pPr>
            <a:r>
              <a:t/>
            </a:r>
            <a:endParaRPr sz="2206">
              <a:solidFill>
                <a:srgbClr val="000000"/>
              </a:solidFill>
              <a:latin typeface="Calibri"/>
              <a:ea typeface="Calibri"/>
              <a:cs typeface="Calibri"/>
              <a:sym typeface="Calibri"/>
            </a:endParaRPr>
          </a:p>
        </p:txBody>
      </p:sp>
      <p:sp>
        <p:nvSpPr>
          <p:cNvPr id="1738" name="Google Shape;1738;p8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2" name="Shape 1742"/>
        <p:cNvGrpSpPr/>
        <p:nvPr/>
      </p:nvGrpSpPr>
      <p:grpSpPr>
        <a:xfrm>
          <a:off x="0" y="0"/>
          <a:ext cx="0" cy="0"/>
          <a:chOff x="0" y="0"/>
          <a:chExt cx="0" cy="0"/>
        </a:xfrm>
      </p:grpSpPr>
      <p:pic>
        <p:nvPicPr>
          <p:cNvPr id="1743" name="Google Shape;1743;p86"/>
          <p:cNvPicPr preferRelativeResize="0"/>
          <p:nvPr/>
        </p:nvPicPr>
        <p:blipFill rotWithShape="1">
          <a:blip r:embed="rId3">
            <a:alphaModFix/>
          </a:blip>
          <a:srcRect b="0" l="0" r="0" t="0"/>
          <a:stretch/>
        </p:blipFill>
        <p:spPr>
          <a:xfrm>
            <a:off x="134471" y="0"/>
            <a:ext cx="8875059" cy="6858000"/>
          </a:xfrm>
          <a:prstGeom prst="rect">
            <a:avLst/>
          </a:prstGeom>
          <a:noFill/>
          <a:ln>
            <a:noFill/>
          </a:ln>
        </p:spPr>
      </p:pic>
      <p:sp>
        <p:nvSpPr>
          <p:cNvPr id="1744" name="Google Shape;1744;p86"/>
          <p:cNvSpPr txBox="1"/>
          <p:nvPr/>
        </p:nvSpPr>
        <p:spPr>
          <a:xfrm>
            <a:off x="2162736" y="986117"/>
            <a:ext cx="2012218" cy="948978"/>
          </a:xfrm>
          <a:prstGeom prst="rect">
            <a:avLst/>
          </a:prstGeom>
          <a:noFill/>
          <a:ln>
            <a:noFill/>
          </a:ln>
        </p:spPr>
        <p:txBody>
          <a:bodyPr anchorCtr="0" anchor="t" bIns="0" lIns="0" spcFirstLastPara="1" rIns="0" wrap="square" tIns="0">
            <a:spAutoFit/>
          </a:bodyPr>
          <a:lstStyle/>
          <a:p>
            <a:pPr indent="0" lvl="0" marL="0" marR="0" rtl="0" algn="l">
              <a:lnSpc>
                <a:spcPct val="114919"/>
              </a:lnSpc>
              <a:spcBef>
                <a:spcPts val="0"/>
              </a:spcBef>
              <a:spcAft>
                <a:spcPts val="0"/>
              </a:spcAft>
              <a:buNone/>
            </a:pPr>
            <a:r>
              <a:rPr lang="en-CA" sz="3177">
                <a:solidFill>
                  <a:srgbClr val="000000"/>
                </a:solidFill>
                <a:latin typeface="Calibri"/>
                <a:ea typeface="Calibri"/>
                <a:cs typeface="Calibri"/>
                <a:sym typeface="Calibri"/>
              </a:rPr>
              <a:t>Sorted heap</a:t>
            </a:r>
            <a:endParaRPr/>
          </a:p>
          <a:p>
            <a:pPr indent="0" lvl="0" marL="0" marR="0" rtl="0" algn="l">
              <a:lnSpc>
                <a:spcPct val="114919"/>
              </a:lnSpc>
              <a:spcBef>
                <a:spcPts val="0"/>
              </a:spcBef>
              <a:spcAft>
                <a:spcPts val="0"/>
              </a:spcAft>
              <a:buNone/>
            </a:pPr>
            <a:r>
              <a:t/>
            </a:r>
            <a:endParaRPr sz="3177">
              <a:solidFill>
                <a:srgbClr val="000000"/>
              </a:solidFill>
              <a:latin typeface="Calibri"/>
              <a:ea typeface="Calibri"/>
              <a:cs typeface="Calibri"/>
              <a:sym typeface="Calibri"/>
            </a:endParaRPr>
          </a:p>
        </p:txBody>
      </p:sp>
      <p:sp>
        <p:nvSpPr>
          <p:cNvPr id="1745" name="Google Shape;1745;p86"/>
          <p:cNvSpPr txBox="1"/>
          <p:nvPr/>
        </p:nvSpPr>
        <p:spPr>
          <a:xfrm>
            <a:off x="4807323" y="1626254"/>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1</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746" name="Google Shape;1746;p86"/>
          <p:cNvSpPr txBox="1"/>
          <p:nvPr/>
        </p:nvSpPr>
        <p:spPr>
          <a:xfrm>
            <a:off x="2667000" y="3541059"/>
            <a:ext cx="115416"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4</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747" name="Google Shape;1747;p86"/>
          <p:cNvSpPr txBox="1"/>
          <p:nvPr/>
        </p:nvSpPr>
        <p:spPr>
          <a:xfrm>
            <a:off x="2061882" y="4684059"/>
            <a:ext cx="1333698"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10                 14</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748" name="Google Shape;1748;p86"/>
          <p:cNvSpPr txBox="1"/>
          <p:nvPr/>
        </p:nvSpPr>
        <p:spPr>
          <a:xfrm>
            <a:off x="3429000" y="2543736"/>
            <a:ext cx="2931893" cy="512961"/>
          </a:xfrm>
          <a:prstGeom prst="rect">
            <a:avLst/>
          </a:prstGeom>
          <a:noFill/>
          <a:ln>
            <a:noFill/>
          </a:ln>
        </p:spPr>
        <p:txBody>
          <a:bodyPr anchorCtr="0" anchor="t" bIns="0" lIns="0" spcFirstLastPara="1" rIns="0" wrap="square" tIns="0">
            <a:spAutoFit/>
          </a:bodyPr>
          <a:lstStyle/>
          <a:p>
            <a:pPr indent="0" lvl="0" marL="0" marR="0" rtl="0" algn="l">
              <a:lnSpc>
                <a:spcPct val="112777"/>
              </a:lnSpc>
              <a:spcBef>
                <a:spcPts val="0"/>
              </a:spcBef>
              <a:spcAft>
                <a:spcPts val="0"/>
              </a:spcAft>
              <a:buNone/>
            </a:pPr>
            <a:r>
              <a:rPr lang="en-CA" sz="1800">
                <a:solidFill>
                  <a:srgbClr val="000000"/>
                </a:solidFill>
                <a:latin typeface="Calibri"/>
                <a:ea typeface="Calibri"/>
                <a:cs typeface="Calibri"/>
                <a:sym typeface="Calibri"/>
              </a:rPr>
              <a:t>2                                                  3</a:t>
            </a:r>
            <a:endParaRPr/>
          </a:p>
          <a:p>
            <a:pPr indent="0" lvl="0" marL="0" marR="0" rtl="0" algn="l">
              <a:lnSpc>
                <a:spcPct val="112777"/>
              </a:lnSpc>
              <a:spcBef>
                <a:spcPts val="0"/>
              </a:spcBef>
              <a:spcAft>
                <a:spcPts val="0"/>
              </a:spcAft>
              <a:buNone/>
            </a:pPr>
            <a:r>
              <a:t/>
            </a:r>
            <a:endParaRPr sz="1800">
              <a:solidFill>
                <a:srgbClr val="000000"/>
              </a:solidFill>
              <a:latin typeface="Calibri"/>
              <a:ea typeface="Calibri"/>
              <a:cs typeface="Calibri"/>
              <a:sym typeface="Calibri"/>
            </a:endParaRPr>
          </a:p>
        </p:txBody>
      </p:sp>
      <p:sp>
        <p:nvSpPr>
          <p:cNvPr id="1749" name="Google Shape;1749;p86"/>
          <p:cNvSpPr txBox="1"/>
          <p:nvPr/>
        </p:nvSpPr>
        <p:spPr>
          <a:xfrm>
            <a:off x="4112559" y="3619500"/>
            <a:ext cx="2743059"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7	8                           9</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750" name="Google Shape;1750;p86"/>
          <p:cNvSpPr txBox="1"/>
          <p:nvPr/>
        </p:nvSpPr>
        <p:spPr>
          <a:xfrm>
            <a:off x="3966883" y="4684059"/>
            <a:ext cx="230832" cy="512961"/>
          </a:xfrm>
          <a:prstGeom prst="rect">
            <a:avLst/>
          </a:prstGeom>
          <a:noFill/>
          <a:ln>
            <a:noFill/>
          </a:ln>
        </p:spPr>
        <p:txBody>
          <a:bodyPr anchorCtr="0" anchor="t" bIns="0" lIns="0" spcFirstLastPara="1" rIns="0" wrap="square" tIns="0">
            <a:spAutoFit/>
          </a:bodyPr>
          <a:lstStyle/>
          <a:p>
            <a:pPr indent="0" lvl="0" marL="0" marR="0" rtl="0" algn="l">
              <a:lnSpc>
                <a:spcPct val="115014"/>
              </a:lnSpc>
              <a:spcBef>
                <a:spcPts val="0"/>
              </a:spcBef>
              <a:spcAft>
                <a:spcPts val="0"/>
              </a:spcAft>
              <a:buNone/>
            </a:pPr>
            <a:r>
              <a:rPr lang="en-CA" sz="1765">
                <a:solidFill>
                  <a:srgbClr val="000000"/>
                </a:solidFill>
                <a:latin typeface="Calibri"/>
                <a:ea typeface="Calibri"/>
                <a:cs typeface="Calibri"/>
                <a:sym typeface="Calibri"/>
              </a:rPr>
              <a:t>16</a:t>
            </a:r>
            <a:endParaRPr/>
          </a:p>
          <a:p>
            <a:pPr indent="0" lvl="0" marL="0" marR="0" rtl="0" algn="l">
              <a:lnSpc>
                <a:spcPct val="115014"/>
              </a:lnSpc>
              <a:spcBef>
                <a:spcPts val="0"/>
              </a:spcBef>
              <a:spcAft>
                <a:spcPts val="0"/>
              </a:spcAft>
              <a:buNone/>
            </a:pPr>
            <a:r>
              <a:t/>
            </a:r>
            <a:endParaRPr sz="1765">
              <a:solidFill>
                <a:srgbClr val="000000"/>
              </a:solidFill>
              <a:latin typeface="Calibri"/>
              <a:ea typeface="Calibri"/>
              <a:cs typeface="Calibri"/>
              <a:sym typeface="Calibri"/>
            </a:endParaRPr>
          </a:p>
        </p:txBody>
      </p:sp>
      <p:sp>
        <p:nvSpPr>
          <p:cNvPr id="1751" name="Google Shape;1751;p8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sp>
        <p:nvSpPr>
          <p:cNvPr id="1756" name="Google Shape;1756;p8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Class Task: </a:t>
            </a:r>
            <a:endParaRPr/>
          </a:p>
        </p:txBody>
      </p:sp>
      <p:sp>
        <p:nvSpPr>
          <p:cNvPr id="1757" name="Google Shape;1757;p87"/>
          <p:cNvSpPr txBox="1"/>
          <p:nvPr>
            <p:ph idx="1" type="body"/>
          </p:nvPr>
        </p:nvSpPr>
        <p:spPr>
          <a:xfrm>
            <a:off x="726983" y="1411942"/>
            <a:ext cx="7544360" cy="4916581"/>
          </a:xfrm>
          <a:prstGeom prst="rect">
            <a:avLst/>
          </a:prstGeom>
          <a:noFill/>
          <a:ln>
            <a:noFill/>
          </a:ln>
        </p:spPr>
        <p:txBody>
          <a:bodyPr anchorCtr="0" anchor="t" bIns="45700" lIns="91425" spcFirstLastPara="1" rIns="91425" wrap="square" tIns="45700">
            <a:normAutofit/>
          </a:bodyPr>
          <a:lstStyle/>
          <a:p>
            <a:pPr indent="-59372" lvl="0" marL="171450" rtl="0" algn="just">
              <a:lnSpc>
                <a:spcPct val="120000"/>
              </a:lnSpc>
              <a:spcBef>
                <a:spcPts val="0"/>
              </a:spcBef>
              <a:spcAft>
                <a:spcPts val="0"/>
              </a:spcAft>
              <a:buClr>
                <a:schemeClr val="dk1"/>
              </a:buClr>
              <a:buSzPts val="1765"/>
              <a:buNone/>
            </a:pPr>
            <a:r>
              <a:t/>
            </a:r>
            <a:endParaRPr sz="1765">
              <a:solidFill>
                <a:srgbClr val="000000"/>
              </a:solidFill>
            </a:endParaRPr>
          </a:p>
          <a:p>
            <a:pPr indent="-59372" lvl="1" marL="514350" rtl="0" algn="just">
              <a:lnSpc>
                <a:spcPct val="120000"/>
              </a:lnSpc>
              <a:spcBef>
                <a:spcPts val="375"/>
              </a:spcBef>
              <a:spcAft>
                <a:spcPts val="0"/>
              </a:spcAft>
              <a:buClr>
                <a:schemeClr val="dk1"/>
              </a:buClr>
              <a:buSzPts val="1765"/>
              <a:buNone/>
            </a:pPr>
            <a:r>
              <a:t/>
            </a:r>
            <a:endParaRPr sz="1765">
              <a:solidFill>
                <a:srgbClr val="000000"/>
              </a:solidFill>
            </a:endParaRPr>
          </a:p>
          <a:p>
            <a:pPr indent="-59372" lvl="1" marL="514350" rtl="0" algn="just">
              <a:lnSpc>
                <a:spcPct val="120000"/>
              </a:lnSpc>
              <a:spcBef>
                <a:spcPts val="375"/>
              </a:spcBef>
              <a:spcAft>
                <a:spcPts val="0"/>
              </a:spcAft>
              <a:buClr>
                <a:schemeClr val="dk1"/>
              </a:buClr>
              <a:buSzPts val="1765"/>
              <a:buNone/>
            </a:pPr>
            <a:r>
              <a:t/>
            </a:r>
            <a:endParaRPr sz="1765">
              <a:solidFill>
                <a:srgbClr val="000000"/>
              </a:solidFill>
            </a:endParaRPr>
          </a:p>
          <a:p>
            <a:pPr indent="-59372" lvl="0" marL="171450" rtl="0" algn="just">
              <a:lnSpc>
                <a:spcPct val="120000"/>
              </a:lnSpc>
              <a:spcBef>
                <a:spcPts val="750"/>
              </a:spcBef>
              <a:spcAft>
                <a:spcPts val="0"/>
              </a:spcAft>
              <a:buClr>
                <a:schemeClr val="dk1"/>
              </a:buClr>
              <a:buSzPts val="1765"/>
              <a:buNone/>
            </a:pPr>
            <a:r>
              <a:t/>
            </a:r>
            <a:endParaRPr sz="1765">
              <a:solidFill>
                <a:srgbClr val="000000"/>
              </a:solidFill>
            </a:endParaRPr>
          </a:p>
          <a:p>
            <a:pPr indent="-59372" lvl="0" marL="171450" rtl="0" algn="just">
              <a:lnSpc>
                <a:spcPct val="115014"/>
              </a:lnSpc>
              <a:spcBef>
                <a:spcPts val="750"/>
              </a:spcBef>
              <a:spcAft>
                <a:spcPts val="0"/>
              </a:spcAft>
              <a:buClr>
                <a:schemeClr val="dk1"/>
              </a:buClr>
              <a:buSzPts val="1765"/>
              <a:buNone/>
            </a:pPr>
            <a:r>
              <a:t/>
            </a:r>
            <a:endParaRPr sz="1765">
              <a:solidFill>
                <a:srgbClr val="000000"/>
              </a:solidFill>
            </a:endParaRPr>
          </a:p>
          <a:p>
            <a:pPr indent="-59372" lvl="0" marL="171450" rtl="0" algn="just">
              <a:lnSpc>
                <a:spcPct val="115014"/>
              </a:lnSpc>
              <a:spcBef>
                <a:spcPts val="750"/>
              </a:spcBef>
              <a:spcAft>
                <a:spcPts val="0"/>
              </a:spcAft>
              <a:buClr>
                <a:schemeClr val="dk1"/>
              </a:buClr>
              <a:buSzPts val="1765"/>
              <a:buNone/>
            </a:pPr>
            <a:r>
              <a:t/>
            </a:r>
            <a:endParaRPr sz="1765">
              <a:solidFill>
                <a:srgbClr val="000000"/>
              </a:solidFill>
            </a:endParaRPr>
          </a:p>
          <a:p>
            <a:pPr indent="-59372" lvl="0" marL="171450" rtl="0" algn="just">
              <a:lnSpc>
                <a:spcPct val="115014"/>
              </a:lnSpc>
              <a:spcBef>
                <a:spcPts val="750"/>
              </a:spcBef>
              <a:spcAft>
                <a:spcPts val="0"/>
              </a:spcAft>
              <a:buClr>
                <a:schemeClr val="dk1"/>
              </a:buClr>
              <a:buSzPts val="1765"/>
              <a:buNone/>
            </a:pPr>
            <a:r>
              <a:t/>
            </a:r>
            <a:endParaRPr sz="1765">
              <a:solidFill>
                <a:srgbClr val="000000"/>
              </a:solidFill>
            </a:endParaRPr>
          </a:p>
          <a:p>
            <a:pPr indent="-171450" lvl="0" marL="171450" rtl="0" algn="just">
              <a:lnSpc>
                <a:spcPct val="115014"/>
              </a:lnSpc>
              <a:spcBef>
                <a:spcPts val="750"/>
              </a:spcBef>
              <a:spcAft>
                <a:spcPts val="0"/>
              </a:spcAft>
              <a:buClr>
                <a:schemeClr val="dk1"/>
              </a:buClr>
              <a:buSzPts val="1765"/>
              <a:buNone/>
            </a:pPr>
            <a:r>
              <a:t/>
            </a:r>
            <a:endParaRPr sz="1765">
              <a:solidFill>
                <a:srgbClr val="000000"/>
              </a:solidFill>
            </a:endParaRPr>
          </a:p>
        </p:txBody>
      </p:sp>
      <p:sp>
        <p:nvSpPr>
          <p:cNvPr id="1758" name="Google Shape;1758;p8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1759" name="Google Shape;1759;p87"/>
          <p:cNvGraphicFramePr/>
          <p:nvPr/>
        </p:nvGraphicFramePr>
        <p:xfrm>
          <a:off x="1546412" y="2492897"/>
          <a:ext cx="3000000" cy="3000000"/>
        </p:xfrm>
        <a:graphic>
          <a:graphicData uri="http://schemas.openxmlformats.org/drawingml/2006/table">
            <a:tbl>
              <a:tblPr bandRow="1" firstRow="1">
                <a:noFill/>
                <a:tableStyleId>{4B78755B-FD4C-4EF6-A684-7D073EB740F3}</a:tableStyleId>
              </a:tblPr>
              <a:tblGrid>
                <a:gridCol w="591675"/>
                <a:gridCol w="591675"/>
                <a:gridCol w="591675"/>
                <a:gridCol w="591675"/>
                <a:gridCol w="591675"/>
                <a:gridCol w="591675"/>
                <a:gridCol w="591675"/>
                <a:gridCol w="591675"/>
                <a:gridCol w="591675"/>
                <a:gridCol w="591675"/>
              </a:tblGrid>
              <a:tr h="360050">
                <a:tc>
                  <a:txBody>
                    <a:bodyPr/>
                    <a:lstStyle/>
                    <a:p>
                      <a:pPr indent="0" lvl="0" marL="0" marR="0" rtl="0" algn="l">
                        <a:spcBef>
                          <a:spcPts val="0"/>
                        </a:spcBef>
                        <a:spcAft>
                          <a:spcPts val="0"/>
                        </a:spcAft>
                        <a:buNone/>
                      </a:pPr>
                      <a:r>
                        <a:rPr lang="en-CA" sz="2000" u="none" cap="none" strike="noStrike"/>
                        <a:t>1</a:t>
                      </a:r>
                      <a:endParaRPr/>
                    </a:p>
                  </a:txBody>
                  <a:tcPr marT="40400" marB="40400" marR="80675" marL="80675"/>
                </a:tc>
                <a:tc>
                  <a:txBody>
                    <a:bodyPr/>
                    <a:lstStyle/>
                    <a:p>
                      <a:pPr indent="0" lvl="0" marL="0" marR="0" rtl="0" algn="l">
                        <a:spcBef>
                          <a:spcPts val="0"/>
                        </a:spcBef>
                        <a:spcAft>
                          <a:spcPts val="0"/>
                        </a:spcAft>
                        <a:buNone/>
                      </a:pPr>
                      <a:r>
                        <a:rPr lang="en-CA" sz="2000"/>
                        <a:t>6</a:t>
                      </a:r>
                      <a:endParaRPr/>
                    </a:p>
                  </a:txBody>
                  <a:tcPr marT="40400" marB="40400" marR="80675" marL="80675"/>
                </a:tc>
                <a:tc>
                  <a:txBody>
                    <a:bodyPr/>
                    <a:lstStyle/>
                    <a:p>
                      <a:pPr indent="0" lvl="0" marL="0" marR="0" rtl="0" algn="l">
                        <a:spcBef>
                          <a:spcPts val="0"/>
                        </a:spcBef>
                        <a:spcAft>
                          <a:spcPts val="0"/>
                        </a:spcAft>
                        <a:buNone/>
                      </a:pPr>
                      <a:r>
                        <a:rPr lang="en-CA" sz="2000"/>
                        <a:t>9</a:t>
                      </a:r>
                      <a:endParaRPr/>
                    </a:p>
                  </a:txBody>
                  <a:tcPr marT="40400" marB="40400" marR="80675" marL="80675"/>
                </a:tc>
                <a:tc>
                  <a:txBody>
                    <a:bodyPr/>
                    <a:lstStyle/>
                    <a:p>
                      <a:pPr indent="0" lvl="0" marL="0" marR="0" rtl="0" algn="l">
                        <a:spcBef>
                          <a:spcPts val="0"/>
                        </a:spcBef>
                        <a:spcAft>
                          <a:spcPts val="0"/>
                        </a:spcAft>
                        <a:buNone/>
                      </a:pPr>
                      <a:r>
                        <a:rPr lang="en-CA" sz="2000"/>
                        <a:t>2</a:t>
                      </a:r>
                      <a:endParaRPr/>
                    </a:p>
                  </a:txBody>
                  <a:tcPr marT="40400" marB="40400" marR="80675" marL="80675"/>
                </a:tc>
                <a:tc>
                  <a:txBody>
                    <a:bodyPr/>
                    <a:lstStyle/>
                    <a:p>
                      <a:pPr indent="0" lvl="0" marL="0" marR="0" rtl="0" algn="l">
                        <a:spcBef>
                          <a:spcPts val="0"/>
                        </a:spcBef>
                        <a:spcAft>
                          <a:spcPts val="0"/>
                        </a:spcAft>
                        <a:buNone/>
                      </a:pPr>
                      <a:r>
                        <a:rPr lang="en-CA" sz="2000"/>
                        <a:t>7</a:t>
                      </a:r>
                      <a:endParaRPr/>
                    </a:p>
                  </a:txBody>
                  <a:tcPr marT="40400" marB="40400" marR="80675" marL="80675"/>
                </a:tc>
                <a:tc>
                  <a:txBody>
                    <a:bodyPr/>
                    <a:lstStyle/>
                    <a:p>
                      <a:pPr indent="0" lvl="0" marL="0" marR="0" rtl="0" algn="l">
                        <a:spcBef>
                          <a:spcPts val="0"/>
                        </a:spcBef>
                        <a:spcAft>
                          <a:spcPts val="0"/>
                        </a:spcAft>
                        <a:buNone/>
                      </a:pPr>
                      <a:r>
                        <a:rPr lang="en-CA" sz="2000"/>
                        <a:t>5</a:t>
                      </a:r>
                      <a:endParaRPr/>
                    </a:p>
                  </a:txBody>
                  <a:tcPr marT="40400" marB="40400" marR="80675" marL="80675"/>
                </a:tc>
                <a:tc>
                  <a:txBody>
                    <a:bodyPr/>
                    <a:lstStyle/>
                    <a:p>
                      <a:pPr indent="0" lvl="0" marL="0" marR="0" rtl="0" algn="l">
                        <a:spcBef>
                          <a:spcPts val="0"/>
                        </a:spcBef>
                        <a:spcAft>
                          <a:spcPts val="0"/>
                        </a:spcAft>
                        <a:buNone/>
                      </a:pPr>
                      <a:r>
                        <a:rPr lang="en-CA" sz="2000"/>
                        <a:t>2</a:t>
                      </a:r>
                      <a:endParaRPr/>
                    </a:p>
                  </a:txBody>
                  <a:tcPr marT="40400" marB="40400" marR="80675" marL="80675"/>
                </a:tc>
                <a:tc>
                  <a:txBody>
                    <a:bodyPr/>
                    <a:lstStyle/>
                    <a:p>
                      <a:pPr indent="0" lvl="0" marL="0" marR="0" rtl="0" algn="l">
                        <a:spcBef>
                          <a:spcPts val="0"/>
                        </a:spcBef>
                        <a:spcAft>
                          <a:spcPts val="0"/>
                        </a:spcAft>
                        <a:buNone/>
                      </a:pPr>
                      <a:r>
                        <a:rPr lang="en-CA" sz="2000"/>
                        <a:t>7</a:t>
                      </a:r>
                      <a:endParaRPr/>
                    </a:p>
                  </a:txBody>
                  <a:tcPr marT="40400" marB="40400" marR="80675" marL="80675"/>
                </a:tc>
                <a:tc>
                  <a:txBody>
                    <a:bodyPr/>
                    <a:lstStyle/>
                    <a:p>
                      <a:pPr indent="0" lvl="0" marL="0" marR="0" rtl="0" algn="l">
                        <a:spcBef>
                          <a:spcPts val="0"/>
                        </a:spcBef>
                        <a:spcAft>
                          <a:spcPts val="0"/>
                        </a:spcAft>
                        <a:buNone/>
                      </a:pPr>
                      <a:r>
                        <a:rPr lang="en-CA" sz="2000"/>
                        <a:t>4</a:t>
                      </a:r>
                      <a:endParaRPr/>
                    </a:p>
                  </a:txBody>
                  <a:tcPr marT="40400" marB="40400" marR="80675" marL="80675"/>
                </a:tc>
                <a:tc>
                  <a:txBody>
                    <a:bodyPr/>
                    <a:lstStyle/>
                    <a:p>
                      <a:pPr indent="0" lvl="0" marL="0" marR="0" rtl="0" algn="l">
                        <a:spcBef>
                          <a:spcPts val="0"/>
                        </a:spcBef>
                        <a:spcAft>
                          <a:spcPts val="0"/>
                        </a:spcAft>
                        <a:buNone/>
                      </a:pPr>
                      <a:r>
                        <a:rPr lang="en-CA" sz="2000"/>
                        <a:t>10</a:t>
                      </a:r>
                      <a:endParaRPr/>
                    </a:p>
                  </a:txBody>
                  <a:tcPr marT="40400" marB="40400" marR="80675" marL="80675"/>
                </a:tc>
              </a:tr>
            </a:tbl>
          </a:graphicData>
        </a:graphic>
      </p:graphicFrame>
      <p:sp>
        <p:nvSpPr>
          <p:cNvPr id="1760" name="Google Shape;1760;p87"/>
          <p:cNvSpPr txBox="1"/>
          <p:nvPr/>
        </p:nvSpPr>
        <p:spPr>
          <a:xfrm>
            <a:off x="1344706" y="3574676"/>
            <a:ext cx="4235824" cy="923330"/>
          </a:xfrm>
          <a:prstGeom prst="rect">
            <a:avLst/>
          </a:prstGeom>
          <a:noFill/>
          <a:ln>
            <a:noFill/>
          </a:ln>
        </p:spPr>
        <p:txBody>
          <a:bodyPr anchorCtr="0" anchor="t" bIns="0" lIns="0" spcFirstLastPara="1" rIns="0" wrap="square" tIns="0">
            <a:spAutoFit/>
          </a:bodyPr>
          <a:lstStyle/>
          <a:p>
            <a:pPr indent="-342900" lvl="0" marL="342900" marR="0" rtl="0" algn="l">
              <a:lnSpc>
                <a:spcPct val="107978"/>
              </a:lnSpc>
              <a:spcBef>
                <a:spcPts val="0"/>
              </a:spcBef>
              <a:spcAft>
                <a:spcPts val="0"/>
              </a:spcAft>
              <a:buClr>
                <a:srgbClr val="000000"/>
              </a:buClr>
              <a:buSzPts val="2206"/>
              <a:buFont typeface="Arial"/>
              <a:buChar char="•"/>
            </a:pPr>
            <a:r>
              <a:rPr b="1" lang="en-CA" sz="2206">
                <a:solidFill>
                  <a:srgbClr val="000000"/>
                </a:solidFill>
                <a:latin typeface="Calibri"/>
                <a:ea typeface="Calibri"/>
                <a:cs typeface="Calibri"/>
                <a:sym typeface="Calibri"/>
              </a:rPr>
              <a:t>Maintain minimum heap tree</a:t>
            </a:r>
            <a:endParaRPr/>
          </a:p>
          <a:p>
            <a:pPr indent="-342900" lvl="0" marL="342900" marR="0" rtl="0" algn="l">
              <a:lnSpc>
                <a:spcPct val="107978"/>
              </a:lnSpc>
              <a:spcBef>
                <a:spcPts val="0"/>
              </a:spcBef>
              <a:spcAft>
                <a:spcPts val="0"/>
              </a:spcAft>
              <a:buClr>
                <a:srgbClr val="000000"/>
              </a:buClr>
              <a:buSzPts val="2206"/>
              <a:buFont typeface="Arial"/>
              <a:buChar char="•"/>
            </a:pPr>
            <a:r>
              <a:rPr b="1" lang="en-CA" sz="2206">
                <a:solidFill>
                  <a:srgbClr val="000000"/>
                </a:solidFill>
                <a:latin typeface="Calibri"/>
                <a:ea typeface="Calibri"/>
                <a:cs typeface="Calibri"/>
                <a:sym typeface="Calibri"/>
              </a:rPr>
              <a:t>Sort heap in descending order</a:t>
            </a:r>
            <a:endParaRPr sz="2206">
              <a:solidFill>
                <a:srgbClr val="000000"/>
              </a:solidFill>
              <a:latin typeface="Calibri"/>
              <a:ea typeface="Calibri"/>
              <a:cs typeface="Calibri"/>
              <a:sym typeface="Calibri"/>
            </a:endParaRPr>
          </a:p>
          <a:p>
            <a:pPr indent="-202819" lvl="0" marL="342900" marR="0" rtl="0" algn="l">
              <a:lnSpc>
                <a:spcPct val="110516"/>
              </a:lnSpc>
              <a:spcBef>
                <a:spcPts val="0"/>
              </a:spcBef>
              <a:spcAft>
                <a:spcPts val="0"/>
              </a:spcAft>
              <a:buClr>
                <a:schemeClr val="dk1"/>
              </a:buClr>
              <a:buSzPts val="2206"/>
              <a:buFont typeface="Arial"/>
              <a:buNone/>
            </a:pPr>
            <a:r>
              <a:t/>
            </a:r>
            <a:endParaRPr sz="2206">
              <a:solidFill>
                <a:srgbClr val="000000"/>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5" name="Shape 1765"/>
        <p:cNvGrpSpPr/>
        <p:nvPr/>
      </p:nvGrpSpPr>
      <p:grpSpPr>
        <a:xfrm>
          <a:off x="0" y="0"/>
          <a:ext cx="0" cy="0"/>
          <a:chOff x="0" y="0"/>
          <a:chExt cx="0" cy="0"/>
        </a:xfrm>
      </p:grpSpPr>
      <p:sp>
        <p:nvSpPr>
          <p:cNvPr id="1766" name="Google Shape;1766;p8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Analysis of heap sort</a:t>
            </a:r>
            <a:endParaRPr/>
          </a:p>
        </p:txBody>
      </p:sp>
      <p:sp>
        <p:nvSpPr>
          <p:cNvPr id="1767" name="Google Shape;1767;p88"/>
          <p:cNvSpPr txBox="1"/>
          <p:nvPr>
            <p:ph idx="1" type="body"/>
          </p:nvPr>
        </p:nvSpPr>
        <p:spPr>
          <a:xfrm>
            <a:off x="916081" y="1474975"/>
            <a:ext cx="7544360" cy="4916581"/>
          </a:xfrm>
          <a:prstGeom prst="rect">
            <a:avLst/>
          </a:prstGeom>
          <a:noFill/>
          <a:ln>
            <a:noFill/>
          </a:ln>
        </p:spPr>
        <p:txBody>
          <a:bodyPr anchorCtr="0" anchor="t" bIns="45700" lIns="91425" spcFirstLastPara="1" rIns="91425" wrap="square" tIns="45700">
            <a:normAutofit/>
          </a:bodyPr>
          <a:lstStyle/>
          <a:p>
            <a:pPr indent="-59372" lvl="0" marL="171450" rtl="0" algn="just">
              <a:lnSpc>
                <a:spcPct val="120000"/>
              </a:lnSpc>
              <a:spcBef>
                <a:spcPts val="0"/>
              </a:spcBef>
              <a:spcAft>
                <a:spcPts val="0"/>
              </a:spcAft>
              <a:buClr>
                <a:schemeClr val="dk1"/>
              </a:buClr>
              <a:buSzPts val="1765"/>
              <a:buNone/>
            </a:pPr>
            <a:r>
              <a:t/>
            </a:r>
            <a:endParaRPr sz="1765">
              <a:solidFill>
                <a:srgbClr val="000000"/>
              </a:solidFill>
            </a:endParaRPr>
          </a:p>
          <a:p>
            <a:pPr indent="-171450" lvl="0" marL="171450" rtl="0" algn="just">
              <a:lnSpc>
                <a:spcPct val="120000"/>
              </a:lnSpc>
              <a:spcBef>
                <a:spcPts val="750"/>
              </a:spcBef>
              <a:spcAft>
                <a:spcPts val="0"/>
              </a:spcAft>
              <a:buClr>
                <a:srgbClr val="000000"/>
              </a:buClr>
              <a:buSzPts val="1765"/>
              <a:buChar char="•"/>
            </a:pPr>
            <a:r>
              <a:rPr b="1" i="1" lang="en-CA" sz="1765">
                <a:solidFill>
                  <a:srgbClr val="000000"/>
                </a:solidFill>
              </a:rPr>
              <a:t>Max-heapify (A,i) </a:t>
            </a:r>
            <a:r>
              <a:rPr lang="en-CA" sz="1765">
                <a:solidFill>
                  <a:srgbClr val="000000"/>
                </a:solidFill>
              </a:rPr>
              <a:t>: </a:t>
            </a:r>
            <a:endParaRPr/>
          </a:p>
          <a:p>
            <a:pPr indent="-59372" lvl="0" marL="171450" rtl="0" algn="just">
              <a:lnSpc>
                <a:spcPct val="120000"/>
              </a:lnSpc>
              <a:spcBef>
                <a:spcPts val="750"/>
              </a:spcBef>
              <a:spcAft>
                <a:spcPts val="0"/>
              </a:spcAft>
              <a:buClr>
                <a:schemeClr val="dk1"/>
              </a:buClr>
              <a:buSzPts val="1765"/>
              <a:buNone/>
            </a:pPr>
            <a:r>
              <a:t/>
            </a:r>
            <a:endParaRPr sz="1765">
              <a:solidFill>
                <a:srgbClr val="000000"/>
              </a:solidFill>
            </a:endParaRPr>
          </a:p>
          <a:p>
            <a:pPr indent="-171450" lvl="1" marL="514350" rtl="0" algn="just">
              <a:lnSpc>
                <a:spcPct val="120000"/>
              </a:lnSpc>
              <a:spcBef>
                <a:spcPts val="375"/>
              </a:spcBef>
              <a:spcAft>
                <a:spcPts val="0"/>
              </a:spcAft>
              <a:buClr>
                <a:srgbClr val="000000"/>
              </a:buClr>
              <a:buSzPts val="1765"/>
              <a:buChar char="•"/>
            </a:pPr>
            <a:r>
              <a:rPr lang="en-CA" sz="1765">
                <a:solidFill>
                  <a:srgbClr val="000000"/>
                </a:solidFill>
              </a:rPr>
              <a:t>    n-1 calls to Max-heapify  = O(n log n) </a:t>
            </a:r>
            <a:endParaRPr/>
          </a:p>
          <a:p>
            <a:pPr indent="-171450" lvl="1" marL="514350" rtl="0" algn="just">
              <a:lnSpc>
                <a:spcPct val="120000"/>
              </a:lnSpc>
              <a:spcBef>
                <a:spcPts val="375"/>
              </a:spcBef>
              <a:spcAft>
                <a:spcPts val="0"/>
              </a:spcAft>
              <a:buClr>
                <a:srgbClr val="000000"/>
              </a:buClr>
              <a:buSzPts val="1765"/>
              <a:buNone/>
            </a:pPr>
            <a:r>
              <a:rPr lang="en-CA" sz="1765">
                <a:solidFill>
                  <a:srgbClr val="000000"/>
                </a:solidFill>
              </a:rPr>
              <a:t>(every time root value is shifted down to the leaf)</a:t>
            </a:r>
            <a:endParaRPr/>
          </a:p>
          <a:p>
            <a:pPr indent="-59372" lvl="1" marL="514350" rtl="0" algn="just">
              <a:lnSpc>
                <a:spcPct val="120000"/>
              </a:lnSpc>
              <a:spcBef>
                <a:spcPts val="375"/>
              </a:spcBef>
              <a:spcAft>
                <a:spcPts val="0"/>
              </a:spcAft>
              <a:buClr>
                <a:schemeClr val="dk1"/>
              </a:buClr>
              <a:buSzPts val="1765"/>
              <a:buNone/>
            </a:pPr>
            <a:r>
              <a:t/>
            </a:r>
            <a:endParaRPr sz="1765">
              <a:solidFill>
                <a:srgbClr val="000000"/>
              </a:solidFill>
            </a:endParaRPr>
          </a:p>
          <a:p>
            <a:pPr indent="-171450" lvl="1" marL="514350" rtl="0" algn="just">
              <a:lnSpc>
                <a:spcPct val="120000"/>
              </a:lnSpc>
              <a:spcBef>
                <a:spcPts val="375"/>
              </a:spcBef>
              <a:spcAft>
                <a:spcPts val="0"/>
              </a:spcAft>
              <a:buClr>
                <a:schemeClr val="dk1"/>
              </a:buClr>
              <a:buSzPts val="1765"/>
              <a:buNone/>
            </a:pPr>
            <a:r>
              <a:rPr b="1" i="1" lang="en-CA" sz="1765"/>
              <a:t>O(n) + O(n log(n)) = O(n log(n))</a:t>
            </a:r>
            <a:endParaRPr b="1" i="1" sz="1765">
              <a:solidFill>
                <a:srgbClr val="000000"/>
              </a:solidFill>
            </a:endParaRPr>
          </a:p>
          <a:p>
            <a:pPr indent="-171450" lvl="1" marL="514350" rtl="0" algn="just">
              <a:lnSpc>
                <a:spcPct val="120000"/>
              </a:lnSpc>
              <a:spcBef>
                <a:spcPts val="375"/>
              </a:spcBef>
              <a:spcAft>
                <a:spcPts val="0"/>
              </a:spcAft>
              <a:buClr>
                <a:schemeClr val="dk1"/>
              </a:buClr>
              <a:buSzPts val="1765"/>
              <a:buChar char="•"/>
            </a:pPr>
            <a:r>
              <a:rPr lang="en-CA" sz="1765"/>
              <a:t>all you care about is the dominant term.</a:t>
            </a:r>
            <a:endParaRPr/>
          </a:p>
          <a:p>
            <a:pPr indent="-171450" lvl="1" marL="514350" rtl="0" algn="just">
              <a:lnSpc>
                <a:spcPct val="120000"/>
              </a:lnSpc>
              <a:spcBef>
                <a:spcPts val="375"/>
              </a:spcBef>
              <a:spcAft>
                <a:spcPts val="0"/>
              </a:spcAft>
              <a:buClr>
                <a:schemeClr val="dk1"/>
              </a:buClr>
              <a:buSzPts val="1765"/>
              <a:buChar char="•"/>
            </a:pPr>
            <a:r>
              <a:rPr lang="en-CA" sz="1765"/>
              <a:t> n log(n) dominates n so that's the only term that you care about.</a:t>
            </a:r>
            <a:endParaRPr/>
          </a:p>
          <a:p>
            <a:pPr indent="-59372" lvl="1" marL="514350" rtl="0" algn="just">
              <a:lnSpc>
                <a:spcPct val="120000"/>
              </a:lnSpc>
              <a:spcBef>
                <a:spcPts val="375"/>
              </a:spcBef>
              <a:spcAft>
                <a:spcPts val="0"/>
              </a:spcAft>
              <a:buClr>
                <a:schemeClr val="dk1"/>
              </a:buClr>
              <a:buSzPts val="1765"/>
              <a:buNone/>
            </a:pPr>
            <a:r>
              <a:t/>
            </a:r>
            <a:endParaRPr sz="1765">
              <a:solidFill>
                <a:srgbClr val="000000"/>
              </a:solidFill>
            </a:endParaRPr>
          </a:p>
          <a:p>
            <a:pPr indent="-171450" lvl="1" marL="514350" rtl="0" algn="just">
              <a:lnSpc>
                <a:spcPct val="120000"/>
              </a:lnSpc>
              <a:spcBef>
                <a:spcPts val="375"/>
              </a:spcBef>
              <a:spcAft>
                <a:spcPts val="0"/>
              </a:spcAft>
              <a:buClr>
                <a:schemeClr val="dk1"/>
              </a:buClr>
              <a:buSzPts val="1765"/>
              <a:buNone/>
            </a:pPr>
            <a:r>
              <a:t/>
            </a:r>
            <a:endParaRPr sz="1765">
              <a:solidFill>
                <a:srgbClr val="000000"/>
              </a:solidFill>
            </a:endParaRPr>
          </a:p>
          <a:p>
            <a:pPr indent="-171450" lvl="0" marL="171450" rtl="0" algn="just">
              <a:lnSpc>
                <a:spcPct val="105900"/>
              </a:lnSpc>
              <a:spcBef>
                <a:spcPts val="750"/>
              </a:spcBef>
              <a:spcAft>
                <a:spcPts val="0"/>
              </a:spcAft>
              <a:buClr>
                <a:schemeClr val="dk1"/>
              </a:buClr>
              <a:buSzPts val="2000"/>
              <a:buNone/>
            </a:pPr>
            <a:r>
              <a:t/>
            </a:r>
            <a:endParaRPr sz="2000">
              <a:solidFill>
                <a:srgbClr val="000000"/>
              </a:solidFill>
            </a:endParaRPr>
          </a:p>
          <a:p>
            <a:pPr indent="-171450" lvl="0" marL="171450" rtl="0" algn="just">
              <a:lnSpc>
                <a:spcPct val="105900"/>
              </a:lnSpc>
              <a:spcBef>
                <a:spcPts val="750"/>
              </a:spcBef>
              <a:spcAft>
                <a:spcPts val="0"/>
              </a:spcAft>
              <a:buClr>
                <a:schemeClr val="dk1"/>
              </a:buClr>
              <a:buSzPts val="2000"/>
              <a:buNone/>
            </a:pPr>
            <a:r>
              <a:rPr lang="en-CA" sz="2000"/>
              <a:t>Both worst and average case : O(nlogn)</a:t>
            </a:r>
            <a:endParaRPr sz="1965">
              <a:solidFill>
                <a:srgbClr val="000000"/>
              </a:solidFill>
            </a:endParaRPr>
          </a:p>
          <a:p>
            <a:pPr indent="-59372" lvl="0" marL="171450" rtl="0" algn="just">
              <a:lnSpc>
                <a:spcPct val="120000"/>
              </a:lnSpc>
              <a:spcBef>
                <a:spcPts val="750"/>
              </a:spcBef>
              <a:spcAft>
                <a:spcPts val="0"/>
              </a:spcAft>
              <a:buClr>
                <a:schemeClr val="dk1"/>
              </a:buClr>
              <a:buSzPts val="1765"/>
              <a:buFont typeface="Courier New"/>
              <a:buNone/>
            </a:pPr>
            <a:r>
              <a:t/>
            </a:r>
            <a:endParaRPr sz="1765">
              <a:solidFill>
                <a:srgbClr val="000000"/>
              </a:solidFill>
            </a:endParaRPr>
          </a:p>
          <a:p>
            <a:pPr indent="-59372" lvl="0" marL="171450" rtl="0" algn="just">
              <a:lnSpc>
                <a:spcPct val="115014"/>
              </a:lnSpc>
              <a:spcBef>
                <a:spcPts val="750"/>
              </a:spcBef>
              <a:spcAft>
                <a:spcPts val="0"/>
              </a:spcAft>
              <a:buClr>
                <a:schemeClr val="dk1"/>
              </a:buClr>
              <a:buSzPts val="1765"/>
              <a:buNone/>
            </a:pPr>
            <a:r>
              <a:t/>
            </a:r>
            <a:endParaRPr sz="1765">
              <a:solidFill>
                <a:srgbClr val="000000"/>
              </a:solidFill>
            </a:endParaRPr>
          </a:p>
          <a:p>
            <a:pPr indent="-59372" lvl="0" marL="171450" rtl="0" algn="just">
              <a:lnSpc>
                <a:spcPct val="115014"/>
              </a:lnSpc>
              <a:spcBef>
                <a:spcPts val="750"/>
              </a:spcBef>
              <a:spcAft>
                <a:spcPts val="0"/>
              </a:spcAft>
              <a:buClr>
                <a:schemeClr val="dk1"/>
              </a:buClr>
              <a:buSzPts val="1765"/>
              <a:buNone/>
            </a:pPr>
            <a:r>
              <a:t/>
            </a:r>
            <a:endParaRPr sz="1765">
              <a:solidFill>
                <a:srgbClr val="000000"/>
              </a:solidFill>
            </a:endParaRPr>
          </a:p>
          <a:p>
            <a:pPr indent="-59372" lvl="0" marL="171450" rtl="0" algn="just">
              <a:lnSpc>
                <a:spcPct val="115014"/>
              </a:lnSpc>
              <a:spcBef>
                <a:spcPts val="750"/>
              </a:spcBef>
              <a:spcAft>
                <a:spcPts val="0"/>
              </a:spcAft>
              <a:buClr>
                <a:schemeClr val="dk1"/>
              </a:buClr>
              <a:buSzPts val="1765"/>
              <a:buNone/>
            </a:pPr>
            <a:r>
              <a:t/>
            </a:r>
            <a:endParaRPr sz="1765">
              <a:solidFill>
                <a:srgbClr val="000000"/>
              </a:solidFill>
            </a:endParaRPr>
          </a:p>
          <a:p>
            <a:pPr indent="-171450" lvl="0" marL="171450" rtl="0" algn="just">
              <a:lnSpc>
                <a:spcPct val="115014"/>
              </a:lnSpc>
              <a:spcBef>
                <a:spcPts val="750"/>
              </a:spcBef>
              <a:spcAft>
                <a:spcPts val="0"/>
              </a:spcAft>
              <a:buClr>
                <a:schemeClr val="dk1"/>
              </a:buClr>
              <a:buSzPts val="1765"/>
              <a:buNone/>
            </a:pPr>
            <a:r>
              <a:t/>
            </a:r>
            <a:endParaRPr sz="1765">
              <a:solidFill>
                <a:srgbClr val="000000"/>
              </a:solidFill>
            </a:endParaRPr>
          </a:p>
        </p:txBody>
      </p:sp>
      <p:sp>
        <p:nvSpPr>
          <p:cNvPr id="1768" name="Google Shape;1768;p8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8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Heap sort (Analysis) extra</a:t>
            </a:r>
            <a:endParaRPr/>
          </a:p>
        </p:txBody>
      </p:sp>
      <p:sp>
        <p:nvSpPr>
          <p:cNvPr id="1775" name="Google Shape;1775;p8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800"/>
              <a:buNone/>
            </a:pPr>
            <a:r>
              <a:rPr lang="en-CA" sz="2800"/>
              <a:t> log 1 + log 2 + log 3 + · · · + log n</a:t>
            </a:r>
            <a:endParaRPr/>
          </a:p>
          <a:p>
            <a:pPr indent="-171450" lvl="0" marL="171450" rtl="0" algn="l">
              <a:lnSpc>
                <a:spcPct val="90000"/>
              </a:lnSpc>
              <a:spcBef>
                <a:spcPts val="750"/>
              </a:spcBef>
              <a:spcAft>
                <a:spcPts val="0"/>
              </a:spcAft>
              <a:buClr>
                <a:schemeClr val="dk1"/>
              </a:buClr>
              <a:buSzPts val="2800"/>
              <a:buNone/>
            </a:pPr>
            <a:r>
              <a:rPr lang="en-CA" sz="2800"/>
              <a:t> &lt;=log n + log n + log n + · · · + log n</a:t>
            </a:r>
            <a:endParaRPr/>
          </a:p>
          <a:p>
            <a:pPr indent="-171450" lvl="0" marL="171450" rtl="0" algn="l">
              <a:lnSpc>
                <a:spcPct val="90000"/>
              </a:lnSpc>
              <a:spcBef>
                <a:spcPts val="750"/>
              </a:spcBef>
              <a:spcAft>
                <a:spcPts val="0"/>
              </a:spcAft>
              <a:buClr>
                <a:schemeClr val="dk1"/>
              </a:buClr>
              <a:buSzPts val="2800"/>
              <a:buNone/>
            </a:pPr>
            <a:r>
              <a:rPr lang="en-CA" sz="2800"/>
              <a:t>&lt;=n log n</a:t>
            </a:r>
            <a:endParaRPr/>
          </a:p>
          <a:p>
            <a:pPr indent="-171450" lvl="0" marL="171450" rtl="0" algn="l">
              <a:lnSpc>
                <a:spcPct val="90000"/>
              </a:lnSpc>
              <a:spcBef>
                <a:spcPts val="750"/>
              </a:spcBef>
              <a:spcAft>
                <a:spcPts val="0"/>
              </a:spcAft>
              <a:buClr>
                <a:schemeClr val="dk1"/>
              </a:buClr>
              <a:buSzPts val="2800"/>
              <a:buNone/>
            </a:pPr>
            <a:r>
              <a:rPr lang="en-CA" sz="2800"/>
              <a:t>O(n log n)</a:t>
            </a:r>
            <a:endParaRPr/>
          </a:p>
          <a:p>
            <a:pPr indent="-171450" lvl="0" marL="171450" rtl="0" algn="l">
              <a:lnSpc>
                <a:spcPct val="90000"/>
              </a:lnSpc>
              <a:spcBef>
                <a:spcPts val="750"/>
              </a:spcBef>
              <a:spcAft>
                <a:spcPts val="0"/>
              </a:spcAft>
              <a:buClr>
                <a:schemeClr val="dk1"/>
              </a:buClr>
              <a:buSzPts val="2800"/>
              <a:buNone/>
            </a:pPr>
            <a:r>
              <a:t/>
            </a:r>
            <a:endParaRPr sz="2800"/>
          </a:p>
        </p:txBody>
      </p:sp>
      <p:sp>
        <p:nvSpPr>
          <p:cNvPr id="1776" name="Google Shape;1776;p8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0" name="Shape 1780"/>
        <p:cNvGrpSpPr/>
        <p:nvPr/>
      </p:nvGrpSpPr>
      <p:grpSpPr>
        <a:xfrm>
          <a:off x="0" y="0"/>
          <a:ext cx="0" cy="0"/>
          <a:chOff x="0" y="0"/>
          <a:chExt cx="0" cy="0"/>
        </a:xfrm>
      </p:grpSpPr>
      <p:sp>
        <p:nvSpPr>
          <p:cNvPr id="1781" name="Google Shape;1781;p9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Task1</a:t>
            </a:r>
            <a:endParaRPr/>
          </a:p>
        </p:txBody>
      </p:sp>
      <p:sp>
        <p:nvSpPr>
          <p:cNvPr id="1782" name="Google Shape;1782;p9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CA"/>
              <a:t>Sort the array in descending order using heap sort algorithm</a:t>
            </a:r>
            <a:endParaRPr/>
          </a:p>
          <a:p>
            <a:pPr indent="-38100" lvl="0" marL="171450" rtl="0" algn="l">
              <a:lnSpc>
                <a:spcPct val="90000"/>
              </a:lnSpc>
              <a:spcBef>
                <a:spcPts val="750"/>
              </a:spcBef>
              <a:spcAft>
                <a:spcPts val="0"/>
              </a:spcAft>
              <a:buClr>
                <a:schemeClr val="dk1"/>
              </a:buClr>
              <a:buSzPts val="2100"/>
              <a:buNone/>
            </a:pPr>
            <a:r>
              <a:t/>
            </a:r>
            <a:endParaRPr/>
          </a:p>
        </p:txBody>
      </p:sp>
      <p:sp>
        <p:nvSpPr>
          <p:cNvPr id="1783" name="Google Shape;1783;p9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grpSp>
        <p:nvGrpSpPr>
          <p:cNvPr id="1784" name="Google Shape;1784;p90"/>
          <p:cNvGrpSpPr/>
          <p:nvPr/>
        </p:nvGrpSpPr>
        <p:grpSpPr>
          <a:xfrm>
            <a:off x="1143000" y="2743200"/>
            <a:ext cx="5121275" cy="469900"/>
            <a:chOff x="444" y="668"/>
            <a:chExt cx="3226" cy="296"/>
          </a:xfrm>
        </p:grpSpPr>
        <p:sp>
          <p:nvSpPr>
            <p:cNvPr id="1785" name="Google Shape;1785;p90"/>
            <p:cNvSpPr txBox="1"/>
            <p:nvPr/>
          </p:nvSpPr>
          <p:spPr>
            <a:xfrm>
              <a:off x="444" y="668"/>
              <a:ext cx="316" cy="296"/>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24</a:t>
              </a:r>
              <a:endParaRPr/>
            </a:p>
          </p:txBody>
        </p:sp>
        <p:sp>
          <p:nvSpPr>
            <p:cNvPr id="1786" name="Google Shape;1786;p90"/>
            <p:cNvSpPr txBox="1"/>
            <p:nvPr/>
          </p:nvSpPr>
          <p:spPr>
            <a:xfrm>
              <a:off x="770" y="668"/>
              <a:ext cx="316" cy="296"/>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21</a:t>
              </a:r>
              <a:endParaRPr/>
            </a:p>
          </p:txBody>
        </p:sp>
        <p:sp>
          <p:nvSpPr>
            <p:cNvPr id="1787" name="Google Shape;1787;p90"/>
            <p:cNvSpPr txBox="1"/>
            <p:nvPr/>
          </p:nvSpPr>
          <p:spPr>
            <a:xfrm>
              <a:off x="1096" y="668"/>
              <a:ext cx="316" cy="296"/>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23</a:t>
              </a:r>
              <a:endParaRPr/>
            </a:p>
          </p:txBody>
        </p:sp>
        <p:sp>
          <p:nvSpPr>
            <p:cNvPr id="1788" name="Google Shape;1788;p90"/>
            <p:cNvSpPr txBox="1"/>
            <p:nvPr/>
          </p:nvSpPr>
          <p:spPr>
            <a:xfrm>
              <a:off x="1423" y="668"/>
              <a:ext cx="316" cy="296"/>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22</a:t>
              </a:r>
              <a:endParaRPr/>
            </a:p>
          </p:txBody>
        </p:sp>
        <p:sp>
          <p:nvSpPr>
            <p:cNvPr id="1789" name="Google Shape;1789;p90"/>
            <p:cNvSpPr txBox="1"/>
            <p:nvPr/>
          </p:nvSpPr>
          <p:spPr>
            <a:xfrm>
              <a:off x="1749" y="668"/>
              <a:ext cx="316" cy="296"/>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36</a:t>
              </a:r>
              <a:endParaRPr/>
            </a:p>
          </p:txBody>
        </p:sp>
        <p:sp>
          <p:nvSpPr>
            <p:cNvPr id="1790" name="Google Shape;1790;p90"/>
            <p:cNvSpPr txBox="1"/>
            <p:nvPr/>
          </p:nvSpPr>
          <p:spPr>
            <a:xfrm>
              <a:off x="2076" y="668"/>
              <a:ext cx="316" cy="296"/>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29</a:t>
              </a:r>
              <a:endParaRPr/>
            </a:p>
          </p:txBody>
        </p:sp>
        <p:sp>
          <p:nvSpPr>
            <p:cNvPr id="1791" name="Google Shape;1791;p90"/>
            <p:cNvSpPr txBox="1"/>
            <p:nvPr/>
          </p:nvSpPr>
          <p:spPr>
            <a:xfrm>
              <a:off x="2383" y="668"/>
              <a:ext cx="316" cy="296"/>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30</a:t>
              </a:r>
              <a:endParaRPr/>
            </a:p>
          </p:txBody>
        </p:sp>
        <p:sp>
          <p:nvSpPr>
            <p:cNvPr id="1792" name="Google Shape;1792;p90"/>
            <p:cNvSpPr txBox="1"/>
            <p:nvPr/>
          </p:nvSpPr>
          <p:spPr>
            <a:xfrm>
              <a:off x="2710" y="668"/>
              <a:ext cx="316" cy="296"/>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34</a:t>
              </a:r>
              <a:endParaRPr/>
            </a:p>
          </p:txBody>
        </p:sp>
        <p:sp>
          <p:nvSpPr>
            <p:cNvPr id="1793" name="Google Shape;1793;p90"/>
            <p:cNvSpPr txBox="1"/>
            <p:nvPr/>
          </p:nvSpPr>
          <p:spPr>
            <a:xfrm>
              <a:off x="3027" y="668"/>
              <a:ext cx="316" cy="296"/>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28</a:t>
              </a:r>
              <a:endParaRPr/>
            </a:p>
          </p:txBody>
        </p:sp>
        <p:sp>
          <p:nvSpPr>
            <p:cNvPr id="1794" name="Google Shape;1794;p90"/>
            <p:cNvSpPr txBox="1"/>
            <p:nvPr/>
          </p:nvSpPr>
          <p:spPr>
            <a:xfrm>
              <a:off x="3354" y="668"/>
              <a:ext cx="316" cy="296"/>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27</a:t>
              </a:r>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8" name="Shape 1798"/>
        <p:cNvGrpSpPr/>
        <p:nvPr/>
      </p:nvGrpSpPr>
      <p:grpSpPr>
        <a:xfrm>
          <a:off x="0" y="0"/>
          <a:ext cx="0" cy="0"/>
          <a:chOff x="0" y="0"/>
          <a:chExt cx="0" cy="0"/>
        </a:xfrm>
      </p:grpSpPr>
      <p:sp>
        <p:nvSpPr>
          <p:cNvPr id="1799" name="Google Shape;1799;p9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Task2</a:t>
            </a:r>
            <a:endParaRPr/>
          </a:p>
        </p:txBody>
      </p:sp>
      <p:sp>
        <p:nvSpPr>
          <p:cNvPr id="1800" name="Google Shape;1800;p9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CA"/>
              <a:t>Sort the array in descending order using heap sort algorithm</a:t>
            </a:r>
            <a:endParaRPr/>
          </a:p>
          <a:p>
            <a:pPr indent="-38100" lvl="0" marL="171450" rtl="0" algn="l">
              <a:lnSpc>
                <a:spcPct val="90000"/>
              </a:lnSpc>
              <a:spcBef>
                <a:spcPts val="750"/>
              </a:spcBef>
              <a:spcAft>
                <a:spcPts val="0"/>
              </a:spcAft>
              <a:buClr>
                <a:schemeClr val="dk1"/>
              </a:buClr>
              <a:buSzPts val="2100"/>
              <a:buNone/>
            </a:pPr>
            <a:r>
              <a:t/>
            </a:r>
            <a:endParaRPr/>
          </a:p>
          <a:p>
            <a:pPr indent="-38100" lvl="0" marL="171450" rtl="0" algn="l">
              <a:lnSpc>
                <a:spcPct val="90000"/>
              </a:lnSpc>
              <a:spcBef>
                <a:spcPts val="750"/>
              </a:spcBef>
              <a:spcAft>
                <a:spcPts val="0"/>
              </a:spcAft>
              <a:buClr>
                <a:schemeClr val="dk1"/>
              </a:buClr>
              <a:buSzPts val="2100"/>
              <a:buNone/>
            </a:pPr>
            <a:r>
              <a:t/>
            </a:r>
            <a:endParaRPr/>
          </a:p>
          <a:p>
            <a:pPr indent="-38100" lvl="0" marL="171450" rtl="0" algn="l">
              <a:lnSpc>
                <a:spcPct val="90000"/>
              </a:lnSpc>
              <a:spcBef>
                <a:spcPts val="750"/>
              </a:spcBef>
              <a:spcAft>
                <a:spcPts val="0"/>
              </a:spcAft>
              <a:buClr>
                <a:schemeClr val="dk1"/>
              </a:buClr>
              <a:buSzPts val="2100"/>
              <a:buNone/>
            </a:pPr>
            <a:r>
              <a:t/>
            </a:r>
            <a:endParaRPr/>
          </a:p>
        </p:txBody>
      </p:sp>
      <p:sp>
        <p:nvSpPr>
          <p:cNvPr id="1801" name="Google Shape;1801;p9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grpSp>
        <p:nvGrpSpPr>
          <p:cNvPr id="1802" name="Google Shape;1802;p91"/>
          <p:cNvGrpSpPr/>
          <p:nvPr/>
        </p:nvGrpSpPr>
        <p:grpSpPr>
          <a:xfrm>
            <a:off x="1981200" y="3048000"/>
            <a:ext cx="5029200" cy="609600"/>
            <a:chOff x="444" y="668"/>
            <a:chExt cx="2342" cy="233"/>
          </a:xfrm>
        </p:grpSpPr>
        <p:sp>
          <p:nvSpPr>
            <p:cNvPr id="1803" name="Google Shape;1803;p91"/>
            <p:cNvSpPr txBox="1"/>
            <p:nvPr/>
          </p:nvSpPr>
          <p:spPr>
            <a:xfrm>
              <a:off x="444" y="668"/>
              <a:ext cx="318" cy="233"/>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5   </a:t>
              </a:r>
              <a:endParaRPr/>
            </a:p>
          </p:txBody>
        </p:sp>
        <p:sp>
          <p:nvSpPr>
            <p:cNvPr id="1804" name="Google Shape;1804;p91"/>
            <p:cNvSpPr txBox="1"/>
            <p:nvPr/>
          </p:nvSpPr>
          <p:spPr>
            <a:xfrm>
              <a:off x="770" y="668"/>
              <a:ext cx="278" cy="233"/>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3  </a:t>
              </a:r>
              <a:endParaRPr/>
            </a:p>
          </p:txBody>
        </p:sp>
        <p:sp>
          <p:nvSpPr>
            <p:cNvPr id="1805" name="Google Shape;1805;p91"/>
            <p:cNvSpPr txBox="1"/>
            <p:nvPr/>
          </p:nvSpPr>
          <p:spPr>
            <a:xfrm>
              <a:off x="1068" y="668"/>
              <a:ext cx="278" cy="233"/>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1  </a:t>
              </a:r>
              <a:endParaRPr/>
            </a:p>
          </p:txBody>
        </p:sp>
        <p:sp>
          <p:nvSpPr>
            <p:cNvPr id="1806" name="Google Shape;1806;p91"/>
            <p:cNvSpPr txBox="1"/>
            <p:nvPr/>
          </p:nvSpPr>
          <p:spPr>
            <a:xfrm>
              <a:off x="1356" y="668"/>
              <a:ext cx="278" cy="233"/>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9  </a:t>
              </a:r>
              <a:endParaRPr/>
            </a:p>
          </p:txBody>
        </p:sp>
        <p:sp>
          <p:nvSpPr>
            <p:cNvPr id="1807" name="Google Shape;1807;p91"/>
            <p:cNvSpPr txBox="1"/>
            <p:nvPr/>
          </p:nvSpPr>
          <p:spPr>
            <a:xfrm>
              <a:off x="1644" y="668"/>
              <a:ext cx="278" cy="233"/>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8  </a:t>
              </a:r>
              <a:endParaRPr/>
            </a:p>
          </p:txBody>
        </p:sp>
        <p:sp>
          <p:nvSpPr>
            <p:cNvPr id="1808" name="Google Shape;1808;p91"/>
            <p:cNvSpPr txBox="1"/>
            <p:nvPr/>
          </p:nvSpPr>
          <p:spPr>
            <a:xfrm>
              <a:off x="1932" y="668"/>
              <a:ext cx="278" cy="233"/>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2  </a:t>
              </a:r>
              <a:endParaRPr/>
            </a:p>
          </p:txBody>
        </p:sp>
        <p:sp>
          <p:nvSpPr>
            <p:cNvPr id="1809" name="Google Shape;1809;p91"/>
            <p:cNvSpPr txBox="1"/>
            <p:nvPr/>
          </p:nvSpPr>
          <p:spPr>
            <a:xfrm>
              <a:off x="2220" y="668"/>
              <a:ext cx="278" cy="233"/>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4  </a:t>
              </a:r>
              <a:endParaRPr/>
            </a:p>
          </p:txBody>
        </p:sp>
        <p:sp>
          <p:nvSpPr>
            <p:cNvPr id="1810" name="Google Shape;1810;p91"/>
            <p:cNvSpPr txBox="1"/>
            <p:nvPr/>
          </p:nvSpPr>
          <p:spPr>
            <a:xfrm>
              <a:off x="2508" y="668"/>
              <a:ext cx="278" cy="233"/>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7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0"/>
          <p:cNvPicPr preferRelativeResize="0"/>
          <p:nvPr/>
        </p:nvPicPr>
        <p:blipFill rotWithShape="1">
          <a:blip r:embed="rId3">
            <a:alphaModFix/>
          </a:blip>
          <a:srcRect b="0" l="0" r="0" t="0"/>
          <a:stretch/>
        </p:blipFill>
        <p:spPr>
          <a:xfrm>
            <a:off x="0" y="-79842"/>
            <a:ext cx="9022773" cy="6813177"/>
          </a:xfrm>
          <a:prstGeom prst="rect">
            <a:avLst/>
          </a:prstGeom>
          <a:noFill/>
          <a:ln>
            <a:noFill/>
          </a:ln>
        </p:spPr>
      </p:pic>
      <p:sp>
        <p:nvSpPr>
          <p:cNvPr id="136" name="Google Shape;136;p20"/>
          <p:cNvSpPr txBox="1"/>
          <p:nvPr/>
        </p:nvSpPr>
        <p:spPr>
          <a:xfrm>
            <a:off x="2739159" y="0"/>
            <a:ext cx="3534353" cy="359858"/>
          </a:xfrm>
          <a:prstGeom prst="rect">
            <a:avLst/>
          </a:prstGeom>
          <a:noFill/>
          <a:ln>
            <a:noFill/>
          </a:ln>
        </p:spPr>
        <p:txBody>
          <a:bodyPr anchorCtr="0" anchor="t" bIns="41025" lIns="82050" spcFirstLastPara="1" rIns="82050" wrap="square" tIns="41025">
            <a:spAutoFit/>
          </a:bodyPr>
          <a:lstStyle/>
          <a:p>
            <a:pPr indent="0" lvl="0" marL="0" marR="0" rtl="0" algn="l">
              <a:spcBef>
                <a:spcPts val="0"/>
              </a:spcBef>
              <a:spcAft>
                <a:spcPts val="0"/>
              </a:spcAft>
              <a:buNone/>
            </a:pPr>
            <a:r>
              <a:rPr lang="en-CA" sz="1800">
                <a:solidFill>
                  <a:schemeClr val="dk1"/>
                </a:solidFill>
                <a:latin typeface="Calibri"/>
                <a:ea typeface="Calibri"/>
                <a:cs typeface="Calibri"/>
                <a:sym typeface="Calibri"/>
              </a:rPr>
              <a:t>                             Numerical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CA"/>
              <a:t>Analysis</a:t>
            </a:r>
            <a:endParaRPr/>
          </a:p>
        </p:txBody>
      </p:sp>
      <p:sp>
        <p:nvSpPr>
          <p:cNvPr id="142" name="Google Shape;142;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rgbClr val="000000"/>
              </a:buClr>
              <a:buSzPts val="2400"/>
              <a:buChar char="•"/>
            </a:pPr>
            <a:r>
              <a:rPr lang="en-CA" sz="2400">
                <a:solidFill>
                  <a:srgbClr val="000000"/>
                </a:solidFill>
                <a:latin typeface="Times New Roman"/>
                <a:ea typeface="Times New Roman"/>
                <a:cs typeface="Times New Roman"/>
                <a:sym typeface="Times New Roman"/>
              </a:rPr>
              <a:t>Number of Iterations = s*(d+n)</a:t>
            </a:r>
            <a:endParaRPr/>
          </a:p>
          <a:p>
            <a:pPr indent="-19050" lvl="0" marL="171450" rtl="0" algn="l">
              <a:lnSpc>
                <a:spcPct val="90000"/>
              </a:lnSpc>
              <a:spcBef>
                <a:spcPts val="750"/>
              </a:spcBef>
              <a:spcAft>
                <a:spcPts val="0"/>
              </a:spcAft>
              <a:buClr>
                <a:schemeClr val="dk1"/>
              </a:buClr>
              <a:buSzPts val="2400"/>
              <a:buNone/>
            </a:pPr>
            <a:r>
              <a:t/>
            </a:r>
            <a:endParaRPr sz="2400">
              <a:solidFill>
                <a:srgbClr val="000000"/>
              </a:solidFill>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rgbClr val="000000"/>
              </a:buClr>
              <a:buSzPts val="2800"/>
              <a:buNone/>
            </a:pPr>
            <a:r>
              <a:rPr lang="en-CA" sz="2800">
                <a:solidFill>
                  <a:srgbClr val="000000"/>
                </a:solidFill>
                <a:latin typeface="Times New Roman"/>
                <a:ea typeface="Times New Roman"/>
                <a:cs typeface="Times New Roman"/>
                <a:sym typeface="Times New Roman"/>
              </a:rPr>
              <a:t>   Where   </a:t>
            </a:r>
            <a:endParaRPr/>
          </a:p>
          <a:p>
            <a:pPr indent="-171450" lvl="1" marL="514350" rtl="0" algn="l">
              <a:lnSpc>
                <a:spcPct val="90000"/>
              </a:lnSpc>
              <a:spcBef>
                <a:spcPts val="375"/>
              </a:spcBef>
              <a:spcAft>
                <a:spcPts val="0"/>
              </a:spcAft>
              <a:buClr>
                <a:srgbClr val="000000"/>
              </a:buClr>
              <a:buSzPts val="1800"/>
              <a:buChar char="•"/>
            </a:pPr>
            <a:r>
              <a:rPr lang="en-CA">
                <a:solidFill>
                  <a:srgbClr val="000000"/>
                </a:solidFill>
                <a:latin typeface="Times New Roman"/>
                <a:ea typeface="Times New Roman"/>
                <a:cs typeface="Times New Roman"/>
                <a:sym typeface="Times New Roman"/>
              </a:rPr>
              <a:t>  d = Digits in a number (d=10 for decimal digit)</a:t>
            </a:r>
            <a:endParaRPr/>
          </a:p>
          <a:p>
            <a:pPr indent="-171450" lvl="1" marL="514350" rtl="0" algn="l">
              <a:lnSpc>
                <a:spcPct val="90000"/>
              </a:lnSpc>
              <a:spcBef>
                <a:spcPts val="375"/>
              </a:spcBef>
              <a:spcAft>
                <a:spcPts val="0"/>
              </a:spcAft>
              <a:buClr>
                <a:srgbClr val="000000"/>
              </a:buClr>
              <a:buSzPts val="1800"/>
              <a:buChar char="•"/>
            </a:pPr>
            <a:r>
              <a:rPr lang="en-CA">
                <a:solidFill>
                  <a:srgbClr val="000000"/>
                </a:solidFill>
                <a:latin typeface="Times New Roman"/>
                <a:ea typeface="Times New Roman"/>
                <a:cs typeface="Times New Roman"/>
                <a:sym typeface="Times New Roman"/>
              </a:rPr>
              <a:t>  s = Number of digits in a number (s = 4 for 972, 8345 &amp; 89 numbers)</a:t>
            </a:r>
            <a:endParaRPr/>
          </a:p>
          <a:p>
            <a:pPr indent="-171450" lvl="1" marL="514350" rtl="0" algn="l">
              <a:lnSpc>
                <a:spcPct val="90000"/>
              </a:lnSpc>
              <a:spcBef>
                <a:spcPts val="375"/>
              </a:spcBef>
              <a:spcAft>
                <a:spcPts val="0"/>
              </a:spcAft>
              <a:buClr>
                <a:srgbClr val="000000"/>
              </a:buClr>
              <a:buSzPts val="1800"/>
              <a:buChar char="•"/>
            </a:pPr>
            <a:r>
              <a:rPr lang="en-CA">
                <a:solidFill>
                  <a:srgbClr val="000000"/>
                </a:solidFill>
                <a:latin typeface="Times New Roman"/>
                <a:ea typeface="Times New Roman"/>
                <a:cs typeface="Times New Roman"/>
                <a:sym typeface="Times New Roman"/>
              </a:rPr>
              <a:t>n = Number of items (given numbers to be sorted)</a:t>
            </a:r>
            <a:endParaRPr sz="3200">
              <a:solidFill>
                <a:srgbClr val="000000"/>
              </a:solidFill>
              <a:latin typeface="Times New Roman"/>
              <a:ea typeface="Times New Roman"/>
              <a:cs typeface="Times New Roman"/>
              <a:sym typeface="Times New Roman"/>
            </a:endParaRPr>
          </a:p>
          <a:p>
            <a:pPr indent="-19050" lvl="0" marL="171450" rtl="0" algn="l">
              <a:lnSpc>
                <a:spcPct val="90000"/>
              </a:lnSpc>
              <a:spcBef>
                <a:spcPts val="750"/>
              </a:spcBef>
              <a:spcAft>
                <a:spcPts val="0"/>
              </a:spcAft>
              <a:buClr>
                <a:schemeClr val="dk1"/>
              </a:buClr>
              <a:buSzPts val="2400"/>
              <a:buNone/>
            </a:pPr>
            <a:r>
              <a:t/>
            </a:r>
            <a:endParaRPr sz="2400">
              <a:solidFill>
                <a:srgbClr val="000000"/>
              </a:solidFill>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rgbClr val="000000"/>
              </a:buClr>
              <a:buSzPts val="2400"/>
              <a:buChar char="•"/>
            </a:pPr>
            <a:r>
              <a:rPr lang="en-CA" sz="2400">
                <a:solidFill>
                  <a:srgbClr val="000000"/>
                </a:solidFill>
                <a:latin typeface="Times New Roman"/>
                <a:ea typeface="Times New Roman"/>
                <a:cs typeface="Times New Roman"/>
                <a:sym typeface="Times New Roman"/>
              </a:rPr>
              <a:t>Time depends upon comparisons, so time complexity is</a:t>
            </a:r>
            <a:endParaRPr sz="3200">
              <a:solidFill>
                <a:srgbClr val="000000"/>
              </a:solidFill>
              <a:latin typeface="Times New Roman"/>
              <a:ea typeface="Times New Roman"/>
              <a:cs typeface="Times New Roman"/>
              <a:sym typeface="Times New Roman"/>
            </a:endParaRPr>
          </a:p>
          <a:p>
            <a:pPr indent="-171450" lvl="1" marL="514350" rtl="0" algn="l">
              <a:lnSpc>
                <a:spcPct val="90000"/>
              </a:lnSpc>
              <a:spcBef>
                <a:spcPts val="375"/>
              </a:spcBef>
              <a:spcAft>
                <a:spcPts val="0"/>
              </a:spcAft>
              <a:buClr>
                <a:srgbClr val="000000"/>
              </a:buClr>
              <a:buSzPts val="3200"/>
              <a:buNone/>
            </a:pPr>
            <a:r>
              <a:rPr lang="en-CA" sz="3200">
                <a:solidFill>
                  <a:srgbClr val="000000"/>
                </a:solidFill>
                <a:latin typeface="Times New Roman"/>
                <a:ea typeface="Times New Roman"/>
                <a:cs typeface="Times New Roman"/>
                <a:sym typeface="Times New Roman"/>
              </a:rPr>
              <a:t>O(n)</a:t>
            </a:r>
            <a:br>
              <a:rPr lang="en-CA" sz="3200">
                <a:solidFill>
                  <a:srgbClr val="000000"/>
                </a:solidFill>
                <a:latin typeface="Times New Roman"/>
                <a:ea typeface="Times New Roman"/>
                <a:cs typeface="Times New Roman"/>
                <a:sym typeface="Times New Roman"/>
              </a:rPr>
            </a:br>
            <a:endParaRPr>
              <a:solidFill>
                <a:srgbClr val="000000"/>
              </a:solidFill>
              <a:latin typeface="Times New Roman"/>
              <a:ea typeface="Times New Roman"/>
              <a:cs typeface="Times New Roman"/>
              <a:sym typeface="Times New Roman"/>
            </a:endParaRPr>
          </a:p>
          <a:p>
            <a:pPr indent="-57150" lvl="1" marL="514350" rtl="0" algn="l">
              <a:lnSpc>
                <a:spcPct val="90000"/>
              </a:lnSpc>
              <a:spcBef>
                <a:spcPts val="375"/>
              </a:spcBef>
              <a:spcAft>
                <a:spcPts val="0"/>
              </a:spcAft>
              <a:buClr>
                <a:schemeClr val="dk1"/>
              </a:buClr>
              <a:buSzPts val="1800"/>
              <a:buNone/>
            </a:pPr>
            <a:r>
              <a:t/>
            </a:r>
            <a:endParaRPr>
              <a:solidFill>
                <a:srgbClr val="000000"/>
              </a:solidFill>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ts val="2800"/>
              <a:buNone/>
            </a:pPr>
            <a:r>
              <a:t/>
            </a:r>
            <a:endParaRPr sz="2800">
              <a:solidFill>
                <a:srgbClr val="000000"/>
              </a:solidFill>
              <a:latin typeface="Times New Roman"/>
              <a:ea typeface="Times New Roman"/>
              <a:cs typeface="Times New Roman"/>
              <a:sym typeface="Times New Roman"/>
            </a:endParaRPr>
          </a:p>
          <a:p>
            <a:pPr indent="-38100" lvl="0" marL="171450" rtl="0" algn="l">
              <a:lnSpc>
                <a:spcPct val="90000"/>
              </a:lnSpc>
              <a:spcBef>
                <a:spcPts val="750"/>
              </a:spcBef>
              <a:spcAft>
                <a:spcPts val="0"/>
              </a:spcAft>
              <a:buClr>
                <a:schemeClr val="dk1"/>
              </a:buClr>
              <a:buSzPts val="2100"/>
              <a:buNone/>
            </a:pPr>
            <a:r>
              <a:t/>
            </a:r>
            <a:endParaRPr/>
          </a:p>
          <a:p>
            <a:pPr indent="-38100" lvl="0" marL="171450" rtl="0" algn="l">
              <a:lnSpc>
                <a:spcPct val="90000"/>
              </a:lnSpc>
              <a:spcBef>
                <a:spcPts val="750"/>
              </a:spcBef>
              <a:spcAft>
                <a:spcPts val="0"/>
              </a:spcAft>
              <a:buClr>
                <a:schemeClr val="dk1"/>
              </a:buClr>
              <a:buSzPts val="2100"/>
              <a:buNone/>
            </a:pPr>
            <a:r>
              <a:t/>
            </a:r>
            <a:endParaRPr/>
          </a:p>
        </p:txBody>
      </p:sp>
      <p:sp>
        <p:nvSpPr>
          <p:cNvPr id="143" name="Google Shape;143;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