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6858000" cx="9144000"/>
  <p:notesSz cx="7315200" cy="96012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3024" orient="horz"/>
        <p:guide pos="2304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3170238" cy="4810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4144963" y="0"/>
            <a:ext cx="3170237" cy="4810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257300" y="719138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976313" y="4560888"/>
            <a:ext cx="5362575" cy="4321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9120188"/>
            <a:ext cx="3170238" cy="481012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144963" y="9120188"/>
            <a:ext cx="3170237" cy="481012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976313" y="4560888"/>
            <a:ext cx="5362575" cy="4321175"/>
          </a:xfrm>
          <a:prstGeom prst="rect">
            <a:avLst/>
          </a:prstGeom>
        </p:spPr>
        <p:txBody>
          <a:bodyPr anchorCtr="0" anchor="ctr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1257300" y="719138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0:notes"/>
          <p:cNvSpPr txBox="1"/>
          <p:nvPr>
            <p:ph idx="1" type="body"/>
          </p:nvPr>
        </p:nvSpPr>
        <p:spPr>
          <a:xfrm>
            <a:off x="976313" y="4560888"/>
            <a:ext cx="5362575" cy="4321175"/>
          </a:xfrm>
          <a:prstGeom prst="rect">
            <a:avLst/>
          </a:prstGeom>
        </p:spPr>
        <p:txBody>
          <a:bodyPr anchorCtr="0" anchor="ctr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0:notes"/>
          <p:cNvSpPr/>
          <p:nvPr>
            <p:ph idx="2" type="sldImg"/>
          </p:nvPr>
        </p:nvSpPr>
        <p:spPr>
          <a:xfrm>
            <a:off x="1257300" y="719138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1:notes"/>
          <p:cNvSpPr txBox="1"/>
          <p:nvPr>
            <p:ph idx="1" type="body"/>
          </p:nvPr>
        </p:nvSpPr>
        <p:spPr>
          <a:xfrm>
            <a:off x="976313" y="4560888"/>
            <a:ext cx="5362575" cy="4321175"/>
          </a:xfrm>
          <a:prstGeom prst="rect">
            <a:avLst/>
          </a:prstGeom>
        </p:spPr>
        <p:txBody>
          <a:bodyPr anchorCtr="0" anchor="ctr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1:notes"/>
          <p:cNvSpPr/>
          <p:nvPr>
            <p:ph idx="2" type="sldImg"/>
          </p:nvPr>
        </p:nvSpPr>
        <p:spPr>
          <a:xfrm>
            <a:off x="1257300" y="719138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2:notes"/>
          <p:cNvSpPr/>
          <p:nvPr>
            <p:ph idx="2" type="sldImg"/>
          </p:nvPr>
        </p:nvSpPr>
        <p:spPr>
          <a:xfrm>
            <a:off x="1257300" y="719138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0" name="Google Shape;160;p12:notes"/>
          <p:cNvSpPr txBox="1"/>
          <p:nvPr>
            <p:ph idx="1" type="body"/>
          </p:nvPr>
        </p:nvSpPr>
        <p:spPr>
          <a:xfrm>
            <a:off x="976313" y="4560888"/>
            <a:ext cx="5362575" cy="4321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2:notes"/>
          <p:cNvSpPr txBox="1"/>
          <p:nvPr>
            <p:ph idx="12" type="sldNum"/>
          </p:nvPr>
        </p:nvSpPr>
        <p:spPr>
          <a:xfrm>
            <a:off x="4144963" y="9120188"/>
            <a:ext cx="3170237" cy="481012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3:notes"/>
          <p:cNvSpPr txBox="1"/>
          <p:nvPr>
            <p:ph idx="1" type="body"/>
          </p:nvPr>
        </p:nvSpPr>
        <p:spPr>
          <a:xfrm>
            <a:off x="976313" y="4560888"/>
            <a:ext cx="5362575" cy="4321175"/>
          </a:xfrm>
          <a:prstGeom prst="rect">
            <a:avLst/>
          </a:prstGeom>
        </p:spPr>
        <p:txBody>
          <a:bodyPr anchorCtr="0" anchor="ctr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3:notes"/>
          <p:cNvSpPr/>
          <p:nvPr>
            <p:ph idx="2" type="sldImg"/>
          </p:nvPr>
        </p:nvSpPr>
        <p:spPr>
          <a:xfrm>
            <a:off x="1257300" y="719138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4:notes"/>
          <p:cNvSpPr txBox="1"/>
          <p:nvPr>
            <p:ph idx="1" type="body"/>
          </p:nvPr>
        </p:nvSpPr>
        <p:spPr>
          <a:xfrm>
            <a:off x="976313" y="4560888"/>
            <a:ext cx="5362575" cy="4321175"/>
          </a:xfrm>
          <a:prstGeom prst="rect">
            <a:avLst/>
          </a:prstGeom>
        </p:spPr>
        <p:txBody>
          <a:bodyPr anchorCtr="0" anchor="ctr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4:notes"/>
          <p:cNvSpPr/>
          <p:nvPr>
            <p:ph idx="2" type="sldImg"/>
          </p:nvPr>
        </p:nvSpPr>
        <p:spPr>
          <a:xfrm>
            <a:off x="1257300" y="719138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5:notes"/>
          <p:cNvSpPr txBox="1"/>
          <p:nvPr>
            <p:ph idx="1" type="body"/>
          </p:nvPr>
        </p:nvSpPr>
        <p:spPr>
          <a:xfrm>
            <a:off x="976313" y="4560888"/>
            <a:ext cx="5362575" cy="4321175"/>
          </a:xfrm>
          <a:prstGeom prst="rect">
            <a:avLst/>
          </a:prstGeom>
        </p:spPr>
        <p:txBody>
          <a:bodyPr anchorCtr="0" anchor="ctr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5:notes"/>
          <p:cNvSpPr/>
          <p:nvPr>
            <p:ph idx="2" type="sldImg"/>
          </p:nvPr>
        </p:nvSpPr>
        <p:spPr>
          <a:xfrm>
            <a:off x="1257300" y="719138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6:notes"/>
          <p:cNvSpPr txBox="1"/>
          <p:nvPr>
            <p:ph idx="1" type="body"/>
          </p:nvPr>
        </p:nvSpPr>
        <p:spPr>
          <a:xfrm>
            <a:off x="976313" y="4560888"/>
            <a:ext cx="5362575" cy="4321175"/>
          </a:xfrm>
          <a:prstGeom prst="rect">
            <a:avLst/>
          </a:prstGeom>
        </p:spPr>
        <p:txBody>
          <a:bodyPr anchorCtr="0" anchor="ctr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6:notes"/>
          <p:cNvSpPr/>
          <p:nvPr>
            <p:ph idx="2" type="sldImg"/>
          </p:nvPr>
        </p:nvSpPr>
        <p:spPr>
          <a:xfrm>
            <a:off x="1257300" y="719138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7:notes"/>
          <p:cNvSpPr/>
          <p:nvPr>
            <p:ph idx="2" type="sldImg"/>
          </p:nvPr>
        </p:nvSpPr>
        <p:spPr>
          <a:xfrm>
            <a:off x="1257300" y="719138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97" name="Google Shape;197;p17:notes"/>
          <p:cNvSpPr txBox="1"/>
          <p:nvPr>
            <p:ph idx="1" type="body"/>
          </p:nvPr>
        </p:nvSpPr>
        <p:spPr>
          <a:xfrm>
            <a:off x="976313" y="4560888"/>
            <a:ext cx="5362575" cy="43211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8325" lIns="96650" spcFirstLastPara="1" rIns="96650" wrap="square" tIns="48325">
            <a:noAutofit/>
          </a:bodyPr>
          <a:lstStyle/>
          <a:p>
            <a:pPr indent="-76200" lvl="0" marL="0" rtl="0" algn="l">
              <a:spcBef>
                <a:spcPts val="0"/>
              </a:spcBef>
              <a:spcAft>
                <a:spcPts val="0"/>
              </a:spcAft>
              <a:buClr>
                <a:srgbClr val="ECECEC"/>
              </a:buClr>
              <a:buSzPts val="1200"/>
              <a:buFont typeface="Calibri"/>
              <a:buAutoNum type="arabicPeriod"/>
            </a:pPr>
            <a:r>
              <a:rPr b="0" i="0" lang="en-US">
                <a:solidFill>
                  <a:srgbClr val="ECECEC"/>
                </a:solidFill>
                <a:latin typeface="Arial"/>
                <a:ea typeface="Arial"/>
                <a:cs typeface="Arial"/>
                <a:sym typeface="Arial"/>
              </a:rPr>
              <a:t>(7−3⋅3).10+2=(7−9) .10+2=(−2) .10+2=−18.</a:t>
            </a:r>
            <a:endParaRPr/>
          </a:p>
          <a:p>
            <a:pPr indent="-76200" lvl="0" marL="0" rtl="0" algn="l">
              <a:spcBef>
                <a:spcPts val="360"/>
              </a:spcBef>
              <a:spcAft>
                <a:spcPts val="0"/>
              </a:spcAft>
              <a:buClr>
                <a:srgbClr val="ECECEC"/>
              </a:buClr>
              <a:buSzPts val="1200"/>
              <a:buFont typeface="Calibri"/>
              <a:buAutoNum type="arabicPeriod"/>
            </a:pPr>
            <a:r>
              <a:rPr b="0" i="0" lang="en-US">
                <a:solidFill>
                  <a:srgbClr val="ECECEC"/>
                </a:solidFill>
                <a:latin typeface="Arial"/>
                <a:ea typeface="Arial"/>
                <a:cs typeface="Arial"/>
                <a:sym typeface="Arial"/>
              </a:rPr>
              <a:t>Now, find the remainder when dividing by 13 (the modulus): −18(mod13)−18(mod13).</a:t>
            </a:r>
            <a:endParaRPr/>
          </a:p>
          <a:p>
            <a:pPr indent="-76200" lvl="0" marL="0" rtl="0" algn="l">
              <a:spcBef>
                <a:spcPts val="360"/>
              </a:spcBef>
              <a:spcAft>
                <a:spcPts val="0"/>
              </a:spcAft>
              <a:buClr>
                <a:srgbClr val="ECECEC"/>
              </a:buClr>
              <a:buSzPts val="1200"/>
              <a:buFont typeface="Calibri"/>
              <a:buAutoNum type="arabicPeriod"/>
            </a:pPr>
            <a:r>
              <a:rPr b="0" i="0" lang="en-US">
                <a:solidFill>
                  <a:srgbClr val="ECECEC"/>
                </a:solidFill>
                <a:latin typeface="Arial"/>
                <a:ea typeface="Arial"/>
                <a:cs typeface="Arial"/>
                <a:sym typeface="Arial"/>
              </a:rPr>
              <a:t>To make the result positive, we add a multiple of 13 that brings us closer to zero: −18+13=−5−18+13=−5.</a:t>
            </a:r>
            <a:endParaRPr/>
          </a:p>
          <a:p>
            <a:pPr indent="-76200" lvl="0" marL="0" rtl="0" algn="l">
              <a:spcBef>
                <a:spcPts val="360"/>
              </a:spcBef>
              <a:spcAft>
                <a:spcPts val="0"/>
              </a:spcAft>
              <a:buClr>
                <a:srgbClr val="ECECEC"/>
              </a:buClr>
              <a:buSzPts val="1200"/>
              <a:buFont typeface="Calibri"/>
              <a:buAutoNum type="arabicPeriod"/>
            </a:pPr>
            <a:r>
              <a:rPr b="0" i="0" lang="en-US">
                <a:solidFill>
                  <a:srgbClr val="ECECEC"/>
                </a:solidFill>
                <a:latin typeface="Arial"/>
                <a:ea typeface="Arial"/>
                <a:cs typeface="Arial"/>
                <a:sym typeface="Arial"/>
              </a:rPr>
              <a:t>Finally, take the remainder: −5(mod13)=8−5(mod13)=8.</a:t>
            </a:r>
            <a:endParaRPr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0" i="0" lang="en-US">
                <a:solidFill>
                  <a:srgbClr val="ECECEC"/>
                </a:solidFill>
                <a:latin typeface="Arial"/>
                <a:ea typeface="Arial"/>
                <a:cs typeface="Arial"/>
                <a:sym typeface="Arial"/>
              </a:rPr>
              <a:t>So, (7−3⋅3)⋅10+2≡8(mod13)(7−3⋅3)⋅10+2≡8(mod13)</a:t>
            </a:r>
            <a:endParaRPr b="0" i="0">
              <a:solidFill>
                <a:srgbClr val="ECECEC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7:notes"/>
          <p:cNvSpPr txBox="1"/>
          <p:nvPr>
            <p:ph idx="12" type="sldNum"/>
          </p:nvPr>
        </p:nvSpPr>
        <p:spPr>
          <a:xfrm>
            <a:off x="4144963" y="9120188"/>
            <a:ext cx="3170237" cy="481012"/>
          </a:xfrm>
          <a:prstGeom prst="rect">
            <a:avLst/>
          </a:prstGeom>
          <a:noFill/>
          <a:ln>
            <a:noFill/>
          </a:ln>
        </p:spPr>
        <p:txBody>
          <a:bodyPr anchorCtr="0" anchor="b" bIns="48325" lIns="96650" spcFirstLastPara="1" rIns="96650" wrap="square" tIns="483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8:notes"/>
          <p:cNvSpPr txBox="1"/>
          <p:nvPr>
            <p:ph idx="1" type="body"/>
          </p:nvPr>
        </p:nvSpPr>
        <p:spPr>
          <a:xfrm>
            <a:off x="976313" y="4560888"/>
            <a:ext cx="5362575" cy="4321175"/>
          </a:xfrm>
          <a:prstGeom prst="rect">
            <a:avLst/>
          </a:prstGeom>
        </p:spPr>
        <p:txBody>
          <a:bodyPr anchorCtr="0" anchor="ctr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8:notes"/>
          <p:cNvSpPr/>
          <p:nvPr>
            <p:ph idx="2" type="sldImg"/>
          </p:nvPr>
        </p:nvSpPr>
        <p:spPr>
          <a:xfrm>
            <a:off x="1257300" y="719138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976313" y="4560888"/>
            <a:ext cx="5362575" cy="4321175"/>
          </a:xfrm>
          <a:prstGeom prst="rect">
            <a:avLst/>
          </a:prstGeom>
        </p:spPr>
        <p:txBody>
          <a:bodyPr anchorCtr="0" anchor="ctr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2:notes"/>
          <p:cNvSpPr/>
          <p:nvPr>
            <p:ph idx="2" type="sldImg"/>
          </p:nvPr>
        </p:nvSpPr>
        <p:spPr>
          <a:xfrm>
            <a:off x="1257300" y="719138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/>
          <p:nvPr>
            <p:ph idx="1" type="body"/>
          </p:nvPr>
        </p:nvSpPr>
        <p:spPr>
          <a:xfrm>
            <a:off x="976313" y="4560888"/>
            <a:ext cx="5362575" cy="4321175"/>
          </a:xfrm>
          <a:prstGeom prst="rect">
            <a:avLst/>
          </a:prstGeom>
        </p:spPr>
        <p:txBody>
          <a:bodyPr anchorCtr="0" anchor="ctr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3:notes"/>
          <p:cNvSpPr/>
          <p:nvPr>
            <p:ph idx="2" type="sldImg"/>
          </p:nvPr>
        </p:nvSpPr>
        <p:spPr>
          <a:xfrm>
            <a:off x="1257300" y="719138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 txBox="1"/>
          <p:nvPr>
            <p:ph idx="1" type="body"/>
          </p:nvPr>
        </p:nvSpPr>
        <p:spPr>
          <a:xfrm>
            <a:off x="976313" y="4560888"/>
            <a:ext cx="5362575" cy="4321175"/>
          </a:xfrm>
          <a:prstGeom prst="rect">
            <a:avLst/>
          </a:prstGeom>
        </p:spPr>
        <p:txBody>
          <a:bodyPr anchorCtr="0" anchor="ctr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4:notes"/>
          <p:cNvSpPr/>
          <p:nvPr>
            <p:ph idx="2" type="sldImg"/>
          </p:nvPr>
        </p:nvSpPr>
        <p:spPr>
          <a:xfrm>
            <a:off x="1257300" y="719138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 txBox="1"/>
          <p:nvPr>
            <p:ph idx="1" type="body"/>
          </p:nvPr>
        </p:nvSpPr>
        <p:spPr>
          <a:xfrm>
            <a:off x="976313" y="4560888"/>
            <a:ext cx="5362575" cy="4321175"/>
          </a:xfrm>
          <a:prstGeom prst="rect">
            <a:avLst/>
          </a:prstGeom>
        </p:spPr>
        <p:txBody>
          <a:bodyPr anchorCtr="0" anchor="ctr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5:notes"/>
          <p:cNvSpPr/>
          <p:nvPr>
            <p:ph idx="2" type="sldImg"/>
          </p:nvPr>
        </p:nvSpPr>
        <p:spPr>
          <a:xfrm>
            <a:off x="1257300" y="719138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:notes"/>
          <p:cNvSpPr txBox="1"/>
          <p:nvPr>
            <p:ph idx="1" type="body"/>
          </p:nvPr>
        </p:nvSpPr>
        <p:spPr>
          <a:xfrm>
            <a:off x="976313" y="4560888"/>
            <a:ext cx="5362575" cy="4321175"/>
          </a:xfrm>
          <a:prstGeom prst="rect">
            <a:avLst/>
          </a:prstGeom>
        </p:spPr>
        <p:txBody>
          <a:bodyPr anchorCtr="0" anchor="ctr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6:notes"/>
          <p:cNvSpPr/>
          <p:nvPr>
            <p:ph idx="2" type="sldImg"/>
          </p:nvPr>
        </p:nvSpPr>
        <p:spPr>
          <a:xfrm>
            <a:off x="1257300" y="719138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7:notes"/>
          <p:cNvSpPr txBox="1"/>
          <p:nvPr>
            <p:ph idx="1" type="body"/>
          </p:nvPr>
        </p:nvSpPr>
        <p:spPr>
          <a:xfrm>
            <a:off x="976313" y="4560888"/>
            <a:ext cx="5362575" cy="4321175"/>
          </a:xfrm>
          <a:prstGeom prst="rect">
            <a:avLst/>
          </a:prstGeom>
        </p:spPr>
        <p:txBody>
          <a:bodyPr anchorCtr="0" anchor="ctr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7:notes"/>
          <p:cNvSpPr/>
          <p:nvPr>
            <p:ph idx="2" type="sldImg"/>
          </p:nvPr>
        </p:nvSpPr>
        <p:spPr>
          <a:xfrm>
            <a:off x="1257300" y="719138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8:notes"/>
          <p:cNvSpPr txBox="1"/>
          <p:nvPr>
            <p:ph idx="1" type="body"/>
          </p:nvPr>
        </p:nvSpPr>
        <p:spPr>
          <a:xfrm>
            <a:off x="976313" y="4560888"/>
            <a:ext cx="5362575" cy="4321175"/>
          </a:xfrm>
          <a:prstGeom prst="rect">
            <a:avLst/>
          </a:prstGeom>
        </p:spPr>
        <p:txBody>
          <a:bodyPr anchorCtr="0" anchor="ctr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8:notes"/>
          <p:cNvSpPr/>
          <p:nvPr>
            <p:ph idx="2" type="sldImg"/>
          </p:nvPr>
        </p:nvSpPr>
        <p:spPr>
          <a:xfrm>
            <a:off x="1257300" y="719138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9:notes"/>
          <p:cNvSpPr txBox="1"/>
          <p:nvPr>
            <p:ph idx="1" type="body"/>
          </p:nvPr>
        </p:nvSpPr>
        <p:spPr>
          <a:xfrm>
            <a:off x="976313" y="4560888"/>
            <a:ext cx="5362575" cy="4321175"/>
          </a:xfrm>
          <a:prstGeom prst="rect">
            <a:avLst/>
          </a:prstGeom>
        </p:spPr>
        <p:txBody>
          <a:bodyPr anchorCtr="0" anchor="ctr" bIns="48325" lIns="96650" spcFirstLastPara="1" rIns="96650" wrap="square" tIns="48325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9:notes"/>
          <p:cNvSpPr/>
          <p:nvPr>
            <p:ph idx="2" type="sldImg"/>
          </p:nvPr>
        </p:nvSpPr>
        <p:spPr>
          <a:xfrm>
            <a:off x="1257300" y="719138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1200" u="none" cap="none" strike="noStrike">
                <a:solidFill>
                  <a:srgbClr val="898989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png"/><Relationship Id="rId4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3"/>
          <p:cNvSpPr txBox="1"/>
          <p:nvPr>
            <p:ph type="title"/>
          </p:nvPr>
        </p:nvSpPr>
        <p:spPr>
          <a:xfrm>
            <a:off x="609600" y="457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chemeClr val="accent2"/>
                </a:solidFill>
              </a:rPr>
              <a:t>Strings and Pattern Matching</a:t>
            </a:r>
            <a:endParaRPr/>
          </a:p>
        </p:txBody>
      </p:sp>
      <p:sp>
        <p:nvSpPr>
          <p:cNvPr id="89" name="Google Shape;89;p13"/>
          <p:cNvSpPr txBox="1"/>
          <p:nvPr>
            <p:ph idx="1" type="body"/>
          </p:nvPr>
        </p:nvSpPr>
        <p:spPr>
          <a:xfrm>
            <a:off x="0" y="1295400"/>
            <a:ext cx="8534400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Brute Force,Rabin-Karp, Knuth-Morris-Pratt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Regular Expressions</a:t>
            </a:r>
            <a:endParaRPr/>
          </a:p>
        </p:txBody>
      </p:sp>
      <p:pic>
        <p:nvPicPr>
          <p:cNvPr descr="String searching algorithms comparison. – FJ" id="90" name="Google Shape;90;p13"/>
          <p:cNvPicPr preferRelativeResize="0"/>
          <p:nvPr/>
        </p:nvPicPr>
        <p:blipFill rotWithShape="1">
          <a:blip r:embed="rId3">
            <a:alphaModFix/>
          </a:blip>
          <a:srcRect b="10961" l="0" r="0" t="0"/>
          <a:stretch/>
        </p:blipFill>
        <p:spPr>
          <a:xfrm>
            <a:off x="1981200" y="2667000"/>
            <a:ext cx="5105400" cy="35881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8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2"/>
          <p:cNvSpPr txBox="1"/>
          <p:nvPr>
            <p:ph type="title"/>
          </p:nvPr>
        </p:nvSpPr>
        <p:spPr>
          <a:xfrm>
            <a:off x="609600" y="533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Rabin-Karp Algorithm</a:t>
            </a:r>
            <a:endParaRPr/>
          </a:p>
        </p:txBody>
      </p:sp>
      <p:sp>
        <p:nvSpPr>
          <p:cNvPr id="151" name="Google Shape;151;p22"/>
          <p:cNvSpPr txBox="1"/>
          <p:nvPr>
            <p:ph idx="1" type="body"/>
          </p:nvPr>
        </p:nvSpPr>
        <p:spPr>
          <a:xfrm>
            <a:off x="0" y="2133600"/>
            <a:ext cx="8763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i="1" lang="en-US" sz="2400"/>
              <a:t>pattern is M characters long</a:t>
            </a:r>
            <a:r>
              <a:rPr lang="en-US" sz="2400"/>
              <a:t>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5D994E"/>
              </a:buClr>
              <a:buSzPts val="2400"/>
              <a:buFont typeface="Calibri"/>
              <a:buNone/>
            </a:pPr>
            <a:r>
              <a:rPr lang="en-US" sz="2400">
                <a:solidFill>
                  <a:srgbClr val="5D994E"/>
                </a:solidFill>
              </a:rPr>
              <a:t>hash_p</a:t>
            </a:r>
            <a:r>
              <a:rPr lang="en-US" sz="2400"/>
              <a:t>=hash value of pattern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DC303B"/>
              </a:buClr>
              <a:buSzPts val="2400"/>
              <a:buFont typeface="Calibri"/>
              <a:buNone/>
            </a:pPr>
            <a:r>
              <a:rPr lang="en-US" sz="2400">
                <a:solidFill>
                  <a:srgbClr val="DC303B"/>
                </a:solidFill>
              </a:rPr>
              <a:t>hash_t</a:t>
            </a:r>
            <a:r>
              <a:rPr lang="en-US" sz="2400"/>
              <a:t>=hash value of first M letters in body of text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Calibri"/>
              <a:buNone/>
            </a:pPr>
            <a:r>
              <a:rPr b="1" lang="en-US" sz="2400">
                <a:solidFill>
                  <a:schemeClr val="accent2"/>
                </a:solidFill>
              </a:rPr>
              <a:t>do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Calibri"/>
              <a:buNone/>
            </a:pPr>
            <a:r>
              <a:rPr b="1" lang="en-US" sz="2400">
                <a:solidFill>
                  <a:schemeClr val="accent2"/>
                </a:solidFill>
              </a:rPr>
              <a:t>	if</a:t>
            </a:r>
            <a:r>
              <a:rPr lang="en-US" sz="2400">
                <a:solidFill>
                  <a:schemeClr val="accent2"/>
                </a:solidFill>
              </a:rPr>
              <a:t> (</a:t>
            </a:r>
            <a:r>
              <a:rPr lang="en-US" sz="2400">
                <a:solidFill>
                  <a:srgbClr val="5D994E"/>
                </a:solidFill>
              </a:rPr>
              <a:t>hash_p</a:t>
            </a:r>
            <a:r>
              <a:rPr lang="en-US" sz="2400">
                <a:solidFill>
                  <a:schemeClr val="accent2"/>
                </a:solidFill>
              </a:rPr>
              <a:t> == </a:t>
            </a:r>
            <a:r>
              <a:rPr lang="en-US" sz="2400">
                <a:solidFill>
                  <a:srgbClr val="DC303B"/>
                </a:solidFill>
              </a:rPr>
              <a:t>hash_t</a:t>
            </a:r>
            <a:r>
              <a:rPr lang="en-US" sz="2400">
                <a:solidFill>
                  <a:schemeClr val="accent2"/>
                </a:solidFill>
              </a:rPr>
              <a:t>)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accent2"/>
                </a:solidFill>
              </a:rPr>
              <a:t>		brute force comparison of pattern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accent2"/>
                </a:solidFill>
              </a:rPr>
              <a:t>		and selected section of text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accent2"/>
                </a:solidFill>
              </a:rPr>
              <a:t>	       </a:t>
            </a:r>
            <a:r>
              <a:rPr lang="en-US" sz="2400">
                <a:solidFill>
                  <a:srgbClr val="DC303B"/>
                </a:solidFill>
              </a:rPr>
              <a:t>hash_t</a:t>
            </a:r>
            <a:r>
              <a:rPr lang="en-US" sz="2400">
                <a:solidFill>
                  <a:schemeClr val="accent2"/>
                </a:solidFill>
              </a:rPr>
              <a:t>= hash value of next section of text, one character over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Calibri"/>
              <a:buNone/>
            </a:pPr>
            <a:r>
              <a:rPr b="1" lang="en-US" sz="2400">
                <a:solidFill>
                  <a:schemeClr val="accent2"/>
                </a:solidFill>
              </a:rPr>
              <a:t>while</a:t>
            </a:r>
            <a:r>
              <a:rPr lang="en-US" sz="2400">
                <a:solidFill>
                  <a:schemeClr val="accent2"/>
                </a:solidFill>
              </a:rPr>
              <a:t> (end of text	 </a:t>
            </a:r>
            <a:r>
              <a:rPr b="1" lang="en-US" sz="2400">
                <a:solidFill>
                  <a:schemeClr val="accent2"/>
                </a:solidFill>
              </a:rPr>
              <a:t>or </a:t>
            </a:r>
            <a:endParaRPr sz="2400">
              <a:solidFill>
                <a:schemeClr val="accent2"/>
              </a:solidFill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accent2"/>
                </a:solidFill>
              </a:rPr>
              <a:t>          brute force comparison == true)</a:t>
            </a:r>
            <a:endParaRPr sz="2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1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1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1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1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3"/>
          <p:cNvSpPr txBox="1"/>
          <p:nvPr>
            <p:ph type="title"/>
          </p:nvPr>
        </p:nvSpPr>
        <p:spPr>
          <a:xfrm>
            <a:off x="457200" y="609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Rabin-Karp</a:t>
            </a:r>
            <a:endParaRPr/>
          </a:p>
        </p:txBody>
      </p:sp>
      <p:sp>
        <p:nvSpPr>
          <p:cNvPr id="157" name="Google Shape;157;p23"/>
          <p:cNvSpPr txBox="1"/>
          <p:nvPr>
            <p:ph idx="1" type="body"/>
          </p:nvPr>
        </p:nvSpPr>
        <p:spPr>
          <a:xfrm>
            <a:off x="0" y="2286000"/>
            <a:ext cx="8839200" cy="3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Common Rabin-Karp questions: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/>
              <a:t>		“What is the hash function used to calculate 	values for character sequences?”		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/>
              <a:t>		“Isn’t it time consuming to hash very one of  the M-character sequences in the text body?”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To answer some of these questions, we’ll have to get mathematical.</a:t>
            </a:r>
            <a:endParaRPr sz="2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5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Rabin-Karp Math</a:t>
            </a:r>
            <a:endParaRPr/>
          </a:p>
        </p:txBody>
      </p:sp>
      <p:sp>
        <p:nvSpPr>
          <p:cNvPr id="164" name="Google Shape;164;p24"/>
          <p:cNvSpPr txBox="1"/>
          <p:nvPr>
            <p:ph idx="1" type="body"/>
          </p:nvPr>
        </p:nvSpPr>
        <p:spPr>
          <a:xfrm>
            <a:off x="0" y="1219200"/>
            <a:ext cx="91440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t/>
            </a:r>
            <a:endParaRPr sz="2400"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Consider an M-character sequence as an M-digit number in base b, where b is the number of letters in the alphabet.  The text subsequence t[i .. i+M-1] is mapped to the number</a:t>
            </a:r>
            <a:endParaRPr sz="2800"/>
          </a:p>
        </p:txBody>
      </p:sp>
      <p:sp>
        <p:nvSpPr>
          <p:cNvPr id="165" name="Google Shape;165;p24"/>
          <p:cNvSpPr/>
          <p:nvPr/>
        </p:nvSpPr>
        <p:spPr>
          <a:xfrm>
            <a:off x="0" y="3352800"/>
            <a:ext cx="9144000" cy="822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524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Furthermore, given x(i) we can compute x(i+1) for the next subsequence t[i+1 .. i+M] in constant time, as follows:</a:t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6" name="Google Shape;166;p24"/>
          <p:cNvSpPr/>
          <p:nvPr/>
        </p:nvSpPr>
        <p:spPr>
          <a:xfrm>
            <a:off x="0" y="5670550"/>
            <a:ext cx="9144000" cy="1187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5240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In this way, we never explicitly compute a new value.  We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simply adjust the existing value as we move over one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character.</a:t>
            </a:r>
            <a:endParaRPr/>
          </a:p>
        </p:txBody>
      </p:sp>
      <p:pic>
        <p:nvPicPr>
          <p:cNvPr id="167" name="Google Shape;167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43000" y="2895600"/>
            <a:ext cx="5372100" cy="558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19200" y="4114800"/>
            <a:ext cx="6248400" cy="1663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Rabin-Karp Math Example	</a:t>
            </a:r>
            <a:r>
              <a:rPr lang="en-US"/>
              <a:t>	</a:t>
            </a:r>
            <a:endParaRPr/>
          </a:p>
        </p:txBody>
      </p:sp>
      <p:sp>
        <p:nvSpPr>
          <p:cNvPr id="174" name="Google Shape;174;p25"/>
          <p:cNvSpPr txBox="1"/>
          <p:nvPr>
            <p:ph idx="1" type="body"/>
          </p:nvPr>
        </p:nvSpPr>
        <p:spPr>
          <a:xfrm>
            <a:off x="0" y="2743200"/>
            <a:ext cx="8534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Let’s say that our alphabet consists of 10 letters.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our alphabet = a, b, c, d, e, f, g, h, i, j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Let’s say that “a” corresponds to 1, “b” corresponds to 2 and so on.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/>
              <a:t>   The hash value for string “cah” would be ...</a:t>
            </a:r>
            <a:endParaRPr/>
          </a:p>
          <a:p>
            <a:pPr indent="-1905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lang="en-US" sz="2400"/>
              <a:t>              3*100 + 1*10 + 8*1 = 318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4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4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4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74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6"/>
          <p:cNvSpPr txBox="1"/>
          <p:nvPr>
            <p:ph type="title"/>
          </p:nvPr>
        </p:nvSpPr>
        <p:spPr>
          <a:xfrm>
            <a:off x="533400" y="381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Rabin-Karp Mods</a:t>
            </a:r>
            <a:endParaRPr/>
          </a:p>
        </p:txBody>
      </p:sp>
      <p:sp>
        <p:nvSpPr>
          <p:cNvPr id="180" name="Google Shape;180;p26"/>
          <p:cNvSpPr txBox="1"/>
          <p:nvPr>
            <p:ph idx="1" type="body"/>
          </p:nvPr>
        </p:nvSpPr>
        <p:spPr>
          <a:xfrm>
            <a:off x="0" y="1143000"/>
            <a:ext cx="9144000" cy="53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If M is large, then the resulting value (~bM) will be enormous.  For this reason, we hash the value by taking it </a:t>
            </a:r>
            <a:r>
              <a:rPr b="1" lang="en-US" sz="2200">
                <a:solidFill>
                  <a:schemeClr val="accent2"/>
                </a:solidFill>
              </a:rPr>
              <a:t>mod</a:t>
            </a:r>
            <a:r>
              <a:rPr lang="en-US" sz="2200"/>
              <a:t> a </a:t>
            </a:r>
            <a:r>
              <a:rPr lang="en-US" sz="2200">
                <a:solidFill>
                  <a:schemeClr val="accent2"/>
                </a:solidFill>
              </a:rPr>
              <a:t>prime number </a:t>
            </a:r>
            <a:r>
              <a:rPr b="1" lang="en-US" sz="2200">
                <a:solidFill>
                  <a:schemeClr val="accent2"/>
                </a:solidFill>
              </a:rPr>
              <a:t>q</a:t>
            </a:r>
            <a:r>
              <a:rPr lang="en-US" sz="2200"/>
              <a:t>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The </a:t>
            </a:r>
            <a:r>
              <a:rPr b="1" lang="en-US" sz="2200">
                <a:solidFill>
                  <a:schemeClr val="accent2"/>
                </a:solidFill>
              </a:rPr>
              <a:t>mod</a:t>
            </a:r>
            <a:r>
              <a:rPr lang="en-US" sz="2200"/>
              <a:t> function (% in C) is particularly useful in this case due to several of its inherent properties: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</a:pPr>
            <a:r>
              <a:rPr lang="en-US" sz="2200"/>
              <a:t>	</a:t>
            </a:r>
            <a:r>
              <a:rPr lang="en-US" sz="2200">
                <a:solidFill>
                  <a:srgbClr val="DC303B"/>
                </a:solidFill>
              </a:rPr>
              <a:t>[(x mod q) + (y mod q)] mod q = (x+y) mod q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rgbClr val="DC303B"/>
              </a:buClr>
              <a:buSzPts val="2200"/>
              <a:buFont typeface="Calibri"/>
              <a:buNone/>
            </a:pPr>
            <a:r>
              <a:rPr lang="en-US" sz="2200">
                <a:solidFill>
                  <a:srgbClr val="DC303B"/>
                </a:solidFill>
              </a:rPr>
              <a:t>	(x mod q) mod q = x mod q</a:t>
            </a:r>
            <a:endParaRPr sz="2200"/>
          </a:p>
          <a:p>
            <a:pPr indent="-342900" lvl="0" marL="34290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For these reasons: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Calibri"/>
              <a:buNone/>
            </a:pPr>
            <a:r>
              <a:rPr lang="en-US" sz="2200">
                <a:solidFill>
                  <a:schemeClr val="accent2"/>
                </a:solidFill>
              </a:rPr>
              <a:t>  h(i)=((t[i]⋅ b</a:t>
            </a:r>
            <a:r>
              <a:rPr baseline="30000" lang="en-US" sz="2200">
                <a:solidFill>
                  <a:schemeClr val="accent2"/>
                </a:solidFill>
              </a:rPr>
              <a:t>M-1</a:t>
            </a:r>
            <a:r>
              <a:rPr lang="en-US" sz="2200">
                <a:solidFill>
                  <a:schemeClr val="accent2"/>
                </a:solidFill>
              </a:rPr>
              <a:t> mod q) +(t[i+1]⋅ b</a:t>
            </a:r>
            <a:r>
              <a:rPr baseline="30000" lang="en-US" sz="2200">
                <a:solidFill>
                  <a:schemeClr val="accent2"/>
                </a:solidFill>
              </a:rPr>
              <a:t>M-2</a:t>
            </a:r>
            <a:r>
              <a:rPr lang="en-US" sz="2200">
                <a:solidFill>
                  <a:schemeClr val="accent2"/>
                </a:solidFill>
              </a:rPr>
              <a:t> mod q) + ...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Calibri"/>
              <a:buNone/>
            </a:pPr>
            <a:r>
              <a:rPr lang="en-US" sz="2200">
                <a:solidFill>
                  <a:schemeClr val="accent2"/>
                </a:solidFill>
              </a:rPr>
              <a:t>		 +(t[i+M-1] mod q))mod q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accent2"/>
              </a:buClr>
              <a:buSzPts val="2200"/>
              <a:buFont typeface="Calibri"/>
              <a:buNone/>
            </a:pPr>
            <a:r>
              <a:rPr lang="en-US" sz="2200">
                <a:solidFill>
                  <a:schemeClr val="accent2"/>
                </a:solidFill>
              </a:rPr>
              <a:t>  h(i+1) =( h(i) ⋅ b  mod q</a:t>
            </a:r>
            <a:endParaRPr sz="2200"/>
          </a:p>
          <a:p>
            <a:pPr indent="-342900" lvl="0" marL="34290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</a:pPr>
            <a:r>
              <a:rPr lang="en-US" sz="2200"/>
              <a:t>			Shift left one digit	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</a:pPr>
            <a:r>
              <a:rPr lang="en-US" sz="2200"/>
              <a:t>	          </a:t>
            </a:r>
            <a:r>
              <a:rPr lang="en-US" sz="2200">
                <a:solidFill>
                  <a:schemeClr val="accent2"/>
                </a:solidFill>
              </a:rPr>
              <a:t>-t[i] ⋅ b</a:t>
            </a:r>
            <a:r>
              <a:rPr baseline="30000" lang="en-US" sz="2200">
                <a:solidFill>
                  <a:schemeClr val="accent2"/>
                </a:solidFill>
              </a:rPr>
              <a:t>M</a:t>
            </a:r>
            <a:r>
              <a:rPr lang="en-US" sz="2200">
                <a:solidFill>
                  <a:schemeClr val="accent2"/>
                </a:solidFill>
              </a:rPr>
              <a:t> mod q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</a:pPr>
            <a:r>
              <a:rPr lang="en-US" sz="2200"/>
              <a:t>			Subtract leftmost digit	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</a:pPr>
            <a:r>
              <a:rPr lang="en-US" sz="2200"/>
              <a:t>		   </a:t>
            </a:r>
            <a:r>
              <a:rPr lang="en-US" sz="2200">
                <a:solidFill>
                  <a:schemeClr val="accent2"/>
                </a:solidFill>
              </a:rPr>
              <a:t>+t[i+M] mod q )</a:t>
            </a:r>
            <a:endParaRPr sz="2200"/>
          </a:p>
          <a:p>
            <a:pPr indent="-342900" lvl="0" marL="34290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</a:pPr>
            <a:r>
              <a:rPr lang="en-US" sz="2200"/>
              <a:t>			Add new rightmost digit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</a:pPr>
            <a:r>
              <a:rPr lang="en-US" sz="2200"/>
              <a:t>		   </a:t>
            </a:r>
            <a:r>
              <a:rPr lang="en-US" sz="2200">
                <a:solidFill>
                  <a:schemeClr val="accent2"/>
                </a:solidFill>
              </a:rPr>
              <a:t>mod q</a:t>
            </a:r>
            <a:endParaRPr sz="22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0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0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0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0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0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0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</a:t>
            </a:r>
            <a:endParaRPr/>
          </a:p>
        </p:txBody>
      </p:sp>
      <p:sp>
        <p:nvSpPr>
          <p:cNvPr id="186" name="Google Shape;186;p2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If the string is: 2359023141526739921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Pattern: 31415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Pattern size is 5, base 10 and mod 13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Hash(31415) = (3*10^4 + 1*10^3 + 4*10^2 + 1*10^1 + 5*10^0 ) mod 13 = 7</a:t>
            </a:r>
            <a:endParaRPr/>
          </a:p>
        </p:txBody>
      </p:sp>
      <p:pic>
        <p:nvPicPr>
          <p:cNvPr id="187" name="Google Shape;187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14400" y="4419600"/>
            <a:ext cx="7169632" cy="198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</a:t>
            </a:r>
            <a:endParaRPr/>
          </a:p>
        </p:txBody>
      </p:sp>
      <p:sp>
        <p:nvSpPr>
          <p:cNvPr id="193" name="Google Shape;193;p2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If the string is: 2359023141526739921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Pattern size is 5, base 10 and mod 13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194" name="Google Shape;194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600" y="3352800"/>
            <a:ext cx="7018116" cy="259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</a:t>
            </a:r>
            <a:endParaRPr/>
          </a:p>
        </p:txBody>
      </p:sp>
      <p:sp>
        <p:nvSpPr>
          <p:cNvPr id="201" name="Google Shape;201;p2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If the string is: 2359023141526739921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/>
              <a:t>Pattern size is 5, base 10 and mod 13</a:t>
            </a:r>
            <a:endParaRPr/>
          </a:p>
          <a:p>
            <a:pPr indent="-1397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pic>
        <p:nvPicPr>
          <p:cNvPr id="202" name="Google Shape;202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3200400"/>
            <a:ext cx="6934200" cy="25418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0"/>
          <p:cNvSpPr txBox="1"/>
          <p:nvPr>
            <p:ph type="title"/>
          </p:nvPr>
        </p:nvSpPr>
        <p:spPr>
          <a:xfrm>
            <a:off x="609600" y="457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Rabin-Karp Complexity</a:t>
            </a:r>
            <a:endParaRPr/>
          </a:p>
        </p:txBody>
      </p:sp>
      <p:sp>
        <p:nvSpPr>
          <p:cNvPr id="208" name="Google Shape;208;p30"/>
          <p:cNvSpPr txBox="1"/>
          <p:nvPr>
            <p:ph idx="1" type="body"/>
          </p:nvPr>
        </p:nvSpPr>
        <p:spPr>
          <a:xfrm>
            <a:off x="0" y="1828800"/>
            <a:ext cx="8763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If a sufficiently large prime number is used for the </a:t>
            </a:r>
            <a:r>
              <a:rPr i="1" lang="en-US" sz="2400"/>
              <a:t>hash function</a:t>
            </a:r>
            <a:r>
              <a:rPr lang="en-US" sz="2400"/>
              <a:t>, the hashed values of two different patterns will usually be distinct.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If this is the case, searching takes </a:t>
            </a:r>
            <a:r>
              <a:rPr lang="en-US" sz="2400">
                <a:solidFill>
                  <a:schemeClr val="accent2"/>
                </a:solidFill>
              </a:rPr>
              <a:t>O(N)</a:t>
            </a:r>
            <a:r>
              <a:rPr lang="en-US" sz="2400"/>
              <a:t> time, where N is the number of characters in the larger body of text.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It is always possible to construct a scenario with a worst-case complexity of </a:t>
            </a:r>
            <a:r>
              <a:rPr lang="en-US" sz="2400">
                <a:solidFill>
                  <a:schemeClr val="accent2"/>
                </a:solidFill>
              </a:rPr>
              <a:t>O(MN).</a:t>
            </a:r>
            <a:r>
              <a:rPr lang="en-US" sz="2400"/>
              <a:t>  This, however, is likely to happen only if the prime number used for hashing is small.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/>
          <p:nvPr>
            <p:ph type="title"/>
          </p:nvPr>
        </p:nvSpPr>
        <p:spPr>
          <a:xfrm>
            <a:off x="685800" y="533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String Searching</a:t>
            </a:r>
            <a:endParaRPr/>
          </a:p>
        </p:txBody>
      </p:sp>
      <p:sp>
        <p:nvSpPr>
          <p:cNvPr id="96" name="Google Shape;96;p14"/>
          <p:cNvSpPr txBox="1"/>
          <p:nvPr>
            <p:ph idx="1" type="body"/>
          </p:nvPr>
        </p:nvSpPr>
        <p:spPr>
          <a:xfrm>
            <a:off x="0" y="1905000"/>
            <a:ext cx="9144000" cy="49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The object of </a:t>
            </a:r>
            <a:r>
              <a:rPr lang="en-US" sz="2800">
                <a:solidFill>
                  <a:srgbClr val="BF3346"/>
                </a:solidFill>
              </a:rPr>
              <a:t>string searching</a:t>
            </a:r>
            <a:r>
              <a:rPr lang="en-US" sz="2800"/>
              <a:t> is to find the location of a specific text pattern within a larger body of text (e.g., a sentence, a paragraph, a book, etc.).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As with most algorithms, the main considerations for string searching are speed and efficiency.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There are a number of string searching algorithms in existence today, but the three we shall review are </a:t>
            </a:r>
            <a:r>
              <a:rPr lang="en-US" sz="2800">
                <a:solidFill>
                  <a:schemeClr val="accent2"/>
                </a:solidFill>
              </a:rPr>
              <a:t>Brute Force,Rabin-Karp, and Knuth-Morris-Pratt.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9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18614" y="304800"/>
            <a:ext cx="8964283" cy="6553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381000" y="685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Brute Force Pseudo-Code</a:t>
            </a:r>
            <a:endParaRPr/>
          </a:p>
        </p:txBody>
      </p:sp>
      <p:sp>
        <p:nvSpPr>
          <p:cNvPr id="107" name="Google Shape;107;p16"/>
          <p:cNvSpPr txBox="1"/>
          <p:nvPr>
            <p:ph idx="1" type="body"/>
          </p:nvPr>
        </p:nvSpPr>
        <p:spPr>
          <a:xfrm>
            <a:off x="0" y="1752600"/>
            <a:ext cx="83058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Here’s the pseudo-code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Calibri"/>
              <a:buNone/>
            </a:pPr>
            <a:r>
              <a:rPr b="1" lang="en-US" sz="2400">
                <a:solidFill>
                  <a:schemeClr val="accent2"/>
                </a:solidFill>
              </a:rPr>
              <a:t>do if</a:t>
            </a:r>
            <a:r>
              <a:rPr lang="en-US" sz="2400">
                <a:solidFill>
                  <a:schemeClr val="accent2"/>
                </a:solidFill>
              </a:rPr>
              <a:t> (text letter == pattern letter)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accent2"/>
                </a:solidFill>
              </a:rPr>
              <a:t>		compare next letter of pattern to next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Calibri"/>
              <a:buNone/>
            </a:pPr>
            <a:r>
              <a:rPr lang="en-US" sz="2400">
                <a:solidFill>
                  <a:schemeClr val="accent2"/>
                </a:solidFill>
              </a:rPr>
              <a:t>		letter of text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Calibri"/>
              <a:buNone/>
            </a:pPr>
            <a:r>
              <a:rPr b="1" lang="en-US" sz="2400">
                <a:solidFill>
                  <a:schemeClr val="accent2"/>
                </a:solidFill>
              </a:rPr>
              <a:t>	else </a:t>
            </a:r>
            <a:r>
              <a:rPr lang="en-US" sz="2400">
                <a:solidFill>
                  <a:schemeClr val="accent2"/>
                </a:solidFill>
              </a:rPr>
              <a:t>move pattern down text by one letter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Calibri"/>
              <a:buNone/>
            </a:pPr>
            <a:r>
              <a:rPr b="1" lang="en-US" sz="2400">
                <a:solidFill>
                  <a:schemeClr val="accent2"/>
                </a:solidFill>
              </a:rPr>
              <a:t> while</a:t>
            </a:r>
            <a:r>
              <a:rPr lang="en-US" sz="2400">
                <a:solidFill>
                  <a:schemeClr val="accent2"/>
                </a:solidFill>
              </a:rPr>
              <a:t> (entire pattern found or end of text)</a:t>
            </a:r>
            <a:endParaRPr sz="2800">
              <a:solidFill>
                <a:schemeClr val="accent2"/>
              </a:solidFill>
            </a:endParaRPr>
          </a:p>
        </p:txBody>
      </p:sp>
      <p:pic>
        <p:nvPicPr>
          <p:cNvPr id="108" name="Google Shape;10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24200" y="4167188"/>
            <a:ext cx="5105400" cy="26908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/>
          <p:nvPr>
            <p:ph type="title"/>
          </p:nvPr>
        </p:nvSpPr>
        <p:spPr>
          <a:xfrm>
            <a:off x="533400" y="457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Brute Force-Complexity</a:t>
            </a:r>
            <a:endParaRPr/>
          </a:p>
        </p:txBody>
      </p:sp>
      <p:sp>
        <p:nvSpPr>
          <p:cNvPr id="114" name="Google Shape;114;p17"/>
          <p:cNvSpPr txBox="1"/>
          <p:nvPr>
            <p:ph idx="1" type="body"/>
          </p:nvPr>
        </p:nvSpPr>
        <p:spPr>
          <a:xfrm>
            <a:off x="0" y="1752600"/>
            <a:ext cx="91440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Given a pattern M characters in length, and a text N characters in length...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Best case if pattern not found: Always mismatch on first character.  For example, M=5.</a:t>
            </a:r>
            <a:endParaRPr sz="2800"/>
          </a:p>
        </p:txBody>
      </p:sp>
      <p:sp>
        <p:nvSpPr>
          <p:cNvPr id="115" name="Google Shape;115;p17"/>
          <p:cNvSpPr/>
          <p:nvPr/>
        </p:nvSpPr>
        <p:spPr>
          <a:xfrm>
            <a:off x="228600" y="6035675"/>
            <a:ext cx="6096000" cy="822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Total number of comparisons: 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Best case time complexity: O(N)</a:t>
            </a:r>
            <a:endParaRPr/>
          </a:p>
        </p:txBody>
      </p:sp>
      <p:pic>
        <p:nvPicPr>
          <p:cNvPr id="116" name="Google Shape;116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19200" y="3200400"/>
            <a:ext cx="4876800" cy="2955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8"/>
          <p:cNvSpPr txBox="1"/>
          <p:nvPr>
            <p:ph type="title"/>
          </p:nvPr>
        </p:nvSpPr>
        <p:spPr>
          <a:xfrm>
            <a:off x="609600" y="609600"/>
            <a:ext cx="7772400" cy="1066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Brute Force-Complexity</a:t>
            </a:r>
            <a:endParaRPr/>
          </a:p>
        </p:txBody>
      </p:sp>
      <p:sp>
        <p:nvSpPr>
          <p:cNvPr id="122" name="Google Shape;122;p18"/>
          <p:cNvSpPr txBox="1"/>
          <p:nvPr>
            <p:ph idx="1" type="body"/>
          </p:nvPr>
        </p:nvSpPr>
        <p:spPr>
          <a:xfrm>
            <a:off x="0" y="2057400"/>
            <a:ext cx="9144000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Given a pattern M characters in length, and a text N characters in length...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Best case if pattern found: Finds pattern in first M positions of text.  For example, M=5.</a:t>
            </a:r>
            <a:endParaRPr/>
          </a:p>
        </p:txBody>
      </p:sp>
      <p:pic>
        <p:nvPicPr>
          <p:cNvPr id="123" name="Google Shape;123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6800" y="4191000"/>
            <a:ext cx="6438900" cy="9779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8"/>
          <p:cNvSpPr/>
          <p:nvPr/>
        </p:nvSpPr>
        <p:spPr>
          <a:xfrm>
            <a:off x="0" y="5410200"/>
            <a:ext cx="7543800" cy="1187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Total number of comparisons: 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Best case time complexity: O(M)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/>
          <p:nvPr>
            <p:ph type="title"/>
          </p:nvPr>
        </p:nvSpPr>
        <p:spPr>
          <a:xfrm>
            <a:off x="762000" y="533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Brute Force-Complexity</a:t>
            </a:r>
            <a:endParaRPr/>
          </a:p>
        </p:txBody>
      </p:sp>
      <p:sp>
        <p:nvSpPr>
          <p:cNvPr id="130" name="Google Shape;130;p19"/>
          <p:cNvSpPr txBox="1"/>
          <p:nvPr>
            <p:ph idx="1" type="body"/>
          </p:nvPr>
        </p:nvSpPr>
        <p:spPr>
          <a:xfrm>
            <a:off x="-76200" y="1371600"/>
            <a:ext cx="91440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Given a pattern M characters in length, and a text N characters in length...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Worst case:  compares pattern to each substring of text of length M.  For example, M=5.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This kind of case can occur for image data.</a:t>
            </a:r>
            <a:endParaRPr sz="2800"/>
          </a:p>
        </p:txBody>
      </p:sp>
      <p:pic>
        <p:nvPicPr>
          <p:cNvPr id="131" name="Google Shape;131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57400" y="3148013"/>
            <a:ext cx="4343400" cy="2871787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9"/>
          <p:cNvSpPr/>
          <p:nvPr/>
        </p:nvSpPr>
        <p:spPr>
          <a:xfrm>
            <a:off x="381000" y="6035675"/>
            <a:ext cx="7086600" cy="822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Total number of comparisons: M (N-M+1)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Worst case time complexity: O(MN)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/>
          <p:nvPr>
            <p:ph type="title"/>
          </p:nvPr>
        </p:nvSpPr>
        <p:spPr>
          <a:xfrm>
            <a:off x="609600" y="685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Rabin-Karp</a:t>
            </a:r>
            <a:endParaRPr/>
          </a:p>
        </p:txBody>
      </p:sp>
      <p:sp>
        <p:nvSpPr>
          <p:cNvPr id="138" name="Google Shape;138;p20"/>
          <p:cNvSpPr txBox="1"/>
          <p:nvPr>
            <p:ph idx="1" type="body"/>
          </p:nvPr>
        </p:nvSpPr>
        <p:spPr>
          <a:xfrm>
            <a:off x="381000" y="2133600"/>
            <a:ext cx="8763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The Rabin-Karp string searching algorithm calculates a </a:t>
            </a:r>
            <a:r>
              <a:rPr b="1" lang="en-US" sz="2400"/>
              <a:t>hash value</a:t>
            </a:r>
            <a:r>
              <a:rPr lang="en-US" sz="2400"/>
              <a:t> for the pattern, and for each M-character subsequence of text to be compared.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If the hash values are unequal, the algorithm will calculate the hash value for next M-character sequence.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If the hash values are equal, the algorithm will do a </a:t>
            </a:r>
            <a:r>
              <a:rPr lang="en-US" sz="2400">
                <a:solidFill>
                  <a:schemeClr val="accent2"/>
                </a:solidFill>
              </a:rPr>
              <a:t>Brute Force</a:t>
            </a:r>
            <a:r>
              <a:rPr lang="en-US" sz="2400"/>
              <a:t> comparison between the pattern and the M-character sequence.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In this way, there is only one comparison per text subsequence, and Brute Force is only needed when hash values match.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Perhaps an example will clarify some things...</a:t>
            </a:r>
            <a:endParaRPr sz="28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3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1"/>
          <p:cNvSpPr txBox="1"/>
          <p:nvPr>
            <p:ph type="title"/>
          </p:nvPr>
        </p:nvSpPr>
        <p:spPr>
          <a:xfrm>
            <a:off x="609600" y="5334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/>
              <a:t>Rabin-Karp Example</a:t>
            </a:r>
            <a:endParaRPr/>
          </a:p>
        </p:txBody>
      </p:sp>
      <p:sp>
        <p:nvSpPr>
          <p:cNvPr id="144" name="Google Shape;144;p21"/>
          <p:cNvSpPr txBox="1"/>
          <p:nvPr>
            <p:ph idx="1" type="body"/>
          </p:nvPr>
        </p:nvSpPr>
        <p:spPr>
          <a:xfrm>
            <a:off x="0" y="1447800"/>
            <a:ext cx="7772400" cy="9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Hash value of “AAAAA” is 37</a:t>
            </a:r>
            <a:endParaRPr/>
          </a:p>
          <a:p>
            <a:pPr indent="-342900" lvl="0" marL="34290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Hash value of “AAAAH” is 100</a:t>
            </a:r>
            <a:endParaRPr/>
          </a:p>
        </p:txBody>
      </p:sp>
      <p:pic>
        <p:nvPicPr>
          <p:cNvPr id="145" name="Google Shape;145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62200" y="2486025"/>
            <a:ext cx="4962525" cy="437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