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85" r:id="rId6"/>
    <p:sldId id="286" r:id="rId7"/>
    <p:sldId id="289" r:id="rId8"/>
    <p:sldId id="290" r:id="rId9"/>
    <p:sldId id="281" r:id="rId10"/>
    <p:sldId id="258" r:id="rId11"/>
    <p:sldId id="274" r:id="rId12"/>
    <p:sldId id="273" r:id="rId13"/>
    <p:sldId id="279" r:id="rId14"/>
    <p:sldId id="280" r:id="rId15"/>
    <p:sldId id="277" r:id="rId16"/>
    <p:sldId id="27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Chaudhari" initials="SC" lastIdx="1" clrIdx="0">
    <p:extLst>
      <p:ext uri="{19B8F6BF-5375-455C-9EA6-DF929625EA0E}">
        <p15:presenceInfo xmlns:p15="http://schemas.microsoft.com/office/powerpoint/2012/main" userId="Suresh Chaudh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4"/>
  </p:normalViewPr>
  <p:slideViewPr>
    <p:cSldViewPr>
      <p:cViewPr varScale="1">
        <p:scale>
          <a:sx n="126" d="100"/>
          <a:sy n="126" d="100"/>
        </p:scale>
        <p:origin x="11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22:18:37.70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ExtraTreesClassifier.html" TargetMode="External"/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zyre.com/recipes/select-model-using-grid-search-in-python" TargetMode="External"/><Relationship Id="rId4" Type="http://schemas.openxmlformats.org/officeDocument/2006/relationships/hyperlink" Target="https://www.dezyre.com/recipes/tune-hyper-parameters-using-grid-search-in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539" y="3793390"/>
            <a:ext cx="6108201" cy="91623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     1. </a:t>
            </a:r>
            <a:r>
              <a:rPr lang="en-US" sz="2200" dirty="0"/>
              <a:t>Predict whether to sanction the insurance or not?     </a:t>
            </a:r>
          </a:p>
          <a:p>
            <a:pPr algn="l"/>
            <a:r>
              <a:rPr lang="en-US" sz="2200" dirty="0"/>
              <a:t>               2. Issuing of Credit Card/Loan ?</a:t>
            </a:r>
          </a:p>
          <a:p>
            <a:pPr algn="l"/>
            <a:r>
              <a:rPr lang="en-US" sz="2200" dirty="0"/>
              <a:t>               3. Identifying the fraud agency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Models and Approaches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BD9ADA-4C14-4796-B411-D282D06FB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57302"/>
              </p:ext>
            </p:extLst>
          </p:nvPr>
        </p:nvGraphicFramePr>
        <p:xfrm>
          <a:off x="754672" y="1655520"/>
          <a:ext cx="7787658" cy="23378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3829">
                  <a:extLst>
                    <a:ext uri="{9D8B030D-6E8A-4147-A177-3AD203B41FA5}">
                      <a16:colId xmlns:a16="http://schemas.microsoft.com/office/drawing/2014/main" val="1525103027"/>
                    </a:ext>
                  </a:extLst>
                </a:gridCol>
                <a:gridCol w="3893829">
                  <a:extLst>
                    <a:ext uri="{9D8B030D-6E8A-4147-A177-3AD203B41FA5}">
                      <a16:colId xmlns:a16="http://schemas.microsoft.com/office/drawing/2014/main" val="227629856"/>
                    </a:ext>
                  </a:extLst>
                </a:gridCol>
              </a:tblGrid>
              <a:tr h="467563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93659"/>
                  </a:ext>
                </a:extLst>
              </a:tr>
              <a:tr h="467563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76159"/>
                  </a:ext>
                </a:extLst>
              </a:tr>
              <a:tr h="467563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86774"/>
                  </a:ext>
                </a:extLst>
              </a:tr>
              <a:tr h="467563">
                <a:tc>
                  <a:txBody>
                    <a:bodyPr/>
                    <a:lstStyle/>
                    <a:p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73476"/>
                  </a:ext>
                </a:extLst>
              </a:tr>
              <a:tr h="467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Kneighbors</a:t>
                      </a:r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4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4"/>
            <a:ext cx="8246070" cy="10689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                            Model 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970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Model Parameters Used 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</a:t>
            </a:r>
            <a:r>
              <a:rPr lang="en-US" sz="1900" dirty="0" err="1">
                <a:solidFill>
                  <a:srgbClr val="0070C0"/>
                </a:solidFill>
              </a:rPr>
              <a:t>RandomForestClassifier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</a:t>
            </a:r>
            <a:r>
              <a:rPr lang="en-US" sz="1900" dirty="0" err="1">
                <a:solidFill>
                  <a:srgbClr val="0070C0"/>
                </a:solidFill>
              </a:rPr>
              <a:t>n_estimators</a:t>
            </a:r>
            <a:r>
              <a:rPr lang="en-US" sz="1900" dirty="0">
                <a:solidFill>
                  <a:srgbClr val="0070C0"/>
                </a:solidFill>
              </a:rPr>
              <a:t> = 60,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max_depth = 40,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class_weight = {0:30,1:1}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	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Feature selection/ Feature engineering :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We have used ExtraTreeClassifier for best feature selection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Precision score after tuning RFC:  0.9779</a:t>
            </a:r>
          </a:p>
          <a:p>
            <a:pPr marL="914400" lvl="2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10689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                            Evaluation &amp;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9" y="891995"/>
            <a:ext cx="8398776" cy="3970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Evaluation matrix used :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Precision Score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Why precision score used ? : </a:t>
            </a:r>
          </a:p>
          <a:p>
            <a:pPr marL="400050" lvl="2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Precision: It is implied as the measure of the correctly identified positive cases    from all the predicted positive cases. Thus, it is useful when the costs of False Positives is high.</a:t>
            </a:r>
          </a:p>
          <a:p>
            <a:pPr marL="400050" lvl="2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This will be helpful for not to loose out genuine customers and minimize the loss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Validation result Vs Test result: </a:t>
            </a:r>
          </a:p>
          <a:p>
            <a:pPr marL="0" lvl="1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Precision Score for train is :  0.99979983</a:t>
            </a:r>
          </a:p>
          <a:p>
            <a:pPr marL="0" lvl="1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    Precision Score for test is :   0. 97791164</a:t>
            </a:r>
            <a:endParaRPr lang="en-US" sz="1900" b="1" dirty="0">
              <a:solidFill>
                <a:srgbClr val="0070C0"/>
              </a:solidFill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endParaRPr lang="en-US" sz="15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                                              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Classification Report: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840A0-E29B-47C4-9698-081D7E6A2851}"/>
              </a:ext>
            </a:extLst>
          </p:cNvPr>
          <p:cNvSpPr txBox="1"/>
          <p:nvPr/>
        </p:nvSpPr>
        <p:spPr>
          <a:xfrm>
            <a:off x="448963" y="1197405"/>
            <a:ext cx="855148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70C0"/>
                </a:solidFill>
              </a:rPr>
              <a:t>	From the above observations and plotting it can be inferred that the best performing model was Random Forest Classifier giving a precision score of  0.9779 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1900" b="1" dirty="0">
              <a:solidFill>
                <a:srgbClr val="0070C0"/>
              </a:solidFill>
            </a:endParaRPr>
          </a:p>
          <a:p>
            <a:r>
              <a:rPr lang="en-US" sz="1900" b="1" dirty="0">
                <a:solidFill>
                  <a:srgbClr val="0070C0"/>
                </a:solidFill>
              </a:rPr>
              <a:t>Confusion Matrix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F5024B-2E9F-400C-A931-11C912F6E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0361"/>
              </p:ext>
            </p:extLst>
          </p:nvPr>
        </p:nvGraphicFramePr>
        <p:xfrm>
          <a:off x="3197655" y="2287089"/>
          <a:ext cx="5039265" cy="104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508388709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890784975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4057441746"/>
                    </a:ext>
                  </a:extLst>
                </a:gridCol>
              </a:tblGrid>
              <a:tr h="2719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 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74482"/>
                  </a:ext>
                </a:extLst>
              </a:tr>
              <a:tr h="371693">
                <a:tc>
                  <a:txBody>
                    <a:bodyPr/>
                    <a:lstStyle/>
                    <a:p>
                      <a:r>
                        <a:rPr lang="en-US" sz="14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449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387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41039"/>
                  </a:ext>
                </a:extLst>
              </a:tr>
              <a:tr h="371693">
                <a:tc>
                  <a:txBody>
                    <a:bodyPr/>
                    <a:lstStyle/>
                    <a:p>
                      <a:r>
                        <a:rPr lang="en-US" sz="14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4386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06850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119981-539D-C342-B85A-5EBAE63F9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67506"/>
              </p:ext>
            </p:extLst>
          </p:nvPr>
        </p:nvGraphicFramePr>
        <p:xfrm>
          <a:off x="3197655" y="3531969"/>
          <a:ext cx="5039265" cy="133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169">
                  <a:extLst>
                    <a:ext uri="{9D8B030D-6E8A-4147-A177-3AD203B41FA5}">
                      <a16:colId xmlns:a16="http://schemas.microsoft.com/office/drawing/2014/main" val="1139159056"/>
                    </a:ext>
                  </a:extLst>
                </a:gridCol>
                <a:gridCol w="1039242">
                  <a:extLst>
                    <a:ext uri="{9D8B030D-6E8A-4147-A177-3AD203B41FA5}">
                      <a16:colId xmlns:a16="http://schemas.microsoft.com/office/drawing/2014/main" val="3142183948"/>
                    </a:ext>
                  </a:extLst>
                </a:gridCol>
                <a:gridCol w="831394">
                  <a:extLst>
                    <a:ext uri="{9D8B030D-6E8A-4147-A177-3AD203B41FA5}">
                      <a16:colId xmlns:a16="http://schemas.microsoft.com/office/drawing/2014/main" val="3448310287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110475439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3078315231"/>
                    </a:ext>
                  </a:extLst>
                </a:gridCol>
              </a:tblGrid>
              <a:tr h="332589">
                <a:tc>
                  <a:txBody>
                    <a:bodyPr/>
                    <a:lstStyle/>
                    <a:p>
                      <a:pPr algn="just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precision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f1-score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22196"/>
                  </a:ext>
                </a:extLst>
              </a:tr>
              <a:tr h="33258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0.92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0.96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4395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8789"/>
                  </a:ext>
                </a:extLst>
              </a:tr>
              <a:tr h="33258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0.98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0.70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836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25680"/>
                  </a:ext>
                </a:extLst>
              </a:tr>
              <a:tr h="332589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5231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5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7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4"/>
            <a:ext cx="8246070" cy="7635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      Insights &amp; Decisions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044700"/>
            <a:ext cx="8551479" cy="42757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Few countries like Singapore, China, Thailand are having very high claim ratios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Age groups below 14 and above 90 are having less claim ratios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Some agencies like C2B, LWC,TTW has more claims, around 43% . Such agencies should be verified for any fraud or not?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Online sale is very high compare to offline hence should be focused on how to increase/ improve processes for online sale.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3DB8D7-D71A-4444-A734-7C5982D08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541" y="3101021"/>
            <a:ext cx="3817624" cy="19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90" y="281174"/>
            <a:ext cx="8246070" cy="10689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                            Next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7405"/>
            <a:ext cx="8695036" cy="3970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E4F97-D028-4F79-BF6F-25DEBE7BAABB}"/>
              </a:ext>
            </a:extLst>
          </p:cNvPr>
          <p:cNvSpPr txBox="1"/>
          <p:nvPr/>
        </p:nvSpPr>
        <p:spPr>
          <a:xfrm>
            <a:off x="776075" y="1502815"/>
            <a:ext cx="6850025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70C0"/>
                </a:solidFill>
              </a:rPr>
              <a:t>If time permitted, we could have tried the following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Better feature engineering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An ensemble of different models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Reduced False Positive(FP)</a:t>
            </a:r>
          </a:p>
        </p:txBody>
      </p:sp>
    </p:spTree>
    <p:extLst>
      <p:ext uri="{BB962C8B-B14F-4D97-AF65-F5344CB8AC3E}">
        <p14:creationId xmlns:p14="http://schemas.microsoft.com/office/powerpoint/2010/main" val="23183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85" y="281174"/>
            <a:ext cx="8246070" cy="10689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                           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970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https://scikit-learn.org/stable/modules/generated/sklearn.ensemble.RandomForestClassifier.html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https://scikit-learn.org/stable/modules/generated/sklearn.ensemble.ExtraTreesClassifier.html</a:t>
            </a:r>
            <a:endParaRPr lang="en-US" sz="1800" dirty="0"/>
          </a:p>
          <a:p>
            <a:pPr marL="0" indent="0">
              <a:buNone/>
            </a:pPr>
            <a:endParaRPr lang="en-US" sz="1400" b="1" i="0" u="sng" strike="noStrike" dirty="0">
              <a:solidFill>
                <a:srgbClr val="1155CC"/>
              </a:solidFill>
              <a:effectLst/>
              <a:latin typeface="Courier New" panose="02070309020205020404" pitchFamily="49" charset="0"/>
              <a:hlinkClick r:id="rId4"/>
            </a:endParaRP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https://www.dezyre.com/recipes/tune-hyper-parameters-using-grid-search-in-python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5"/>
            </a:endParaRP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https://www.dezyre.com/recipes/select-model-using-grid-search-in-python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solve this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Minimize financial loss of the company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Improvement of company reputation in market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Identifying the product &amp; destination beneficial for the company while issuing the travel insurance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Stakeholders - Risk Management, Underwriting and Product development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EA7-68D7-45BA-B9FD-051E969F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4"/>
            <a:ext cx="8246070" cy="10689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                                                         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427-8C3E-419F-AA68-22A6F6B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044700"/>
            <a:ext cx="3817625" cy="3970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Dataset Info</a:t>
            </a:r>
            <a:r>
              <a:rPr lang="en-US" sz="1900" dirty="0">
                <a:solidFill>
                  <a:srgbClr val="0070C0"/>
                </a:solidFill>
              </a:rPr>
              <a:t>: The data consists of roughly 52310 records and 11 features with 10 predictors and 1 target that describes whether the customer will claim or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70C0"/>
                </a:solidFill>
              </a:rPr>
              <a:t>data would like to have:                  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Date of travel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endParaRPr lang="en-US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38F6FB-D23E-7C48-AB37-CD128B5B4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33831"/>
              </p:ext>
            </p:extLst>
          </p:nvPr>
        </p:nvGraphicFramePr>
        <p:xfrm>
          <a:off x="4266590" y="1197405"/>
          <a:ext cx="4861434" cy="388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58">
                  <a:extLst>
                    <a:ext uri="{9D8B030D-6E8A-4147-A177-3AD203B41FA5}">
                      <a16:colId xmlns:a16="http://schemas.microsoft.com/office/drawing/2014/main" val="4142254448"/>
                    </a:ext>
                  </a:extLst>
                </a:gridCol>
                <a:gridCol w="1103601">
                  <a:extLst>
                    <a:ext uri="{9D8B030D-6E8A-4147-A177-3AD203B41FA5}">
                      <a16:colId xmlns:a16="http://schemas.microsoft.com/office/drawing/2014/main" val="216732098"/>
                    </a:ext>
                  </a:extLst>
                </a:gridCol>
                <a:gridCol w="2496575">
                  <a:extLst>
                    <a:ext uri="{9D8B030D-6E8A-4147-A177-3AD203B41FA5}">
                      <a16:colId xmlns:a16="http://schemas.microsoft.com/office/drawing/2014/main" val="2569642021"/>
                    </a:ext>
                  </a:extLst>
                </a:gridCol>
              </a:tblGrid>
              <a:tr h="305410">
                <a:tc>
                  <a:txBody>
                    <a:bodyPr/>
                    <a:lstStyle/>
                    <a:p>
                      <a:r>
                        <a:rPr lang="en-IN" sz="1050" dirty="0"/>
                        <a:t>Feature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Feature 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Description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31534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r>
                        <a:rPr lang="en-IN" sz="1050" dirty="0"/>
                        <a:t>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numeric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 ID of customer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0707"/>
                  </a:ext>
                </a:extLst>
              </a:tr>
              <a:tr h="301542">
                <a:tc>
                  <a:txBody>
                    <a:bodyPr/>
                    <a:lstStyle/>
                    <a:p>
                      <a:r>
                        <a:rPr lang="en-IN" sz="1050" dirty="0"/>
                        <a:t>Agency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categorical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agency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47689"/>
                  </a:ext>
                </a:extLst>
              </a:tr>
              <a:tr h="301542">
                <a:tc>
                  <a:txBody>
                    <a:bodyPr/>
                    <a:lstStyle/>
                    <a:p>
                      <a:r>
                        <a:rPr lang="en-IN" sz="1050" dirty="0"/>
                        <a:t>Agency 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categorical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travel insurance agencies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56419"/>
                  </a:ext>
                </a:extLst>
              </a:tr>
              <a:tr h="424899">
                <a:tc>
                  <a:txBody>
                    <a:bodyPr/>
                    <a:lstStyle/>
                    <a:p>
                      <a:r>
                        <a:rPr lang="en-IN" sz="1050" dirty="0"/>
                        <a:t>Distribution Channel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categorical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channel of travel insurance agencies 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52246"/>
                  </a:ext>
                </a:extLst>
              </a:tr>
              <a:tr h="386336">
                <a:tc>
                  <a:txBody>
                    <a:bodyPr/>
                    <a:lstStyle/>
                    <a:p>
                      <a:r>
                        <a:rPr lang="en-IN" sz="1050" dirty="0"/>
                        <a:t>Product Name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categorical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the travel insurance products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95412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r>
                        <a:rPr lang="en-IN" sz="1050" dirty="0"/>
                        <a:t>Duration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numeric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of travel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89460"/>
                  </a:ext>
                </a:extLst>
              </a:tr>
              <a:tr h="301542">
                <a:tc>
                  <a:txBody>
                    <a:bodyPr/>
                    <a:lstStyle/>
                    <a:p>
                      <a:r>
                        <a:rPr lang="en-IN" sz="1050" dirty="0"/>
                        <a:t>Destination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categorical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of travel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90696"/>
                  </a:ext>
                </a:extLst>
              </a:tr>
              <a:tr h="424899">
                <a:tc>
                  <a:txBody>
                    <a:bodyPr/>
                    <a:lstStyle/>
                    <a:p>
                      <a:r>
                        <a:rPr lang="en-IN" sz="1050" dirty="0"/>
                        <a:t>Net Sales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numeric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sales of travel insurance policies 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41648"/>
                  </a:ext>
                </a:extLst>
              </a:tr>
              <a:tr h="424899">
                <a:tc>
                  <a:txBody>
                    <a:bodyPr/>
                    <a:lstStyle/>
                    <a:p>
                      <a:r>
                        <a:rPr lang="en-IN" sz="1050" dirty="0"/>
                        <a:t>Commision  (in value)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numeric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commission received for travel insurance agency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0242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r>
                        <a:rPr lang="en-IN" sz="1050" dirty="0"/>
                        <a:t>Age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numeric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insured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7177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Claim Status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9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7655" y="281175"/>
            <a:ext cx="595549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FA79CB-C813-44F3-A2A0-2F836C29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339256"/>
            <a:ext cx="2966186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Claim %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D27A88-9361-4AF5-82BB-655CC21B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5522" y="1339256"/>
            <a:ext cx="4041775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Distribution Channel 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2C6B3-39EC-4ED8-B188-7B24A7B7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10" name="Content Placeholder 9" descr="A picture containing device&#10;&#10;Description automatically generated">
            <a:extLst>
              <a:ext uri="{FF2B5EF4-FFF2-40B4-BE49-F238E27FC236}">
                <a16:creationId xmlns:a16="http://schemas.microsoft.com/office/drawing/2014/main" id="{5E2A3B4E-FC02-45AE-B9FA-47318E352A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6" y="2037587"/>
            <a:ext cx="3470455" cy="2977443"/>
          </a:xfrm>
        </p:spPr>
      </p:pic>
      <p:pic>
        <p:nvPicPr>
          <p:cNvPr id="12" name="Picture 11" descr="A picture containing device, clock&#10;&#10;Description automatically generated">
            <a:extLst>
              <a:ext uri="{FF2B5EF4-FFF2-40B4-BE49-F238E27FC236}">
                <a16:creationId xmlns:a16="http://schemas.microsoft.com/office/drawing/2014/main" id="{43B31E8D-E2E5-4A17-AFA8-9B6902E8E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68" y="2006581"/>
            <a:ext cx="3298000" cy="30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61082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Selection </a:t>
            </a: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/>
              <a:t>Exploratory Data Analysis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FA79CB-C813-44F3-A2A0-2F836C29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350110"/>
            <a:ext cx="2966186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Top 15 Best Features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D27A88-9361-4AF5-82BB-655CC21B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350110"/>
            <a:ext cx="4041775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   Claim For Top 15 Countries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2C6B3-39EC-4ED8-B188-7B24A7B7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06C9BB-95C3-4A38-BEC9-87695D82A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4" y="2113635"/>
            <a:ext cx="4215145" cy="2748080"/>
          </a:xfr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136541-B003-40F4-A24B-374D20910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00" y="2113635"/>
            <a:ext cx="4215145" cy="27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79" y="281175"/>
            <a:ext cx="8246071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FA79CB-C813-44F3-A2A0-2F836C29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350110"/>
            <a:ext cx="2966186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Outliers - Duration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D27A88-9361-4AF5-82BB-655CC21B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8670" y="1350110"/>
            <a:ext cx="4041775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Outliers – Commission (in value)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2C6B3-39EC-4ED8-B188-7B24A7B7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78C56-CAE6-4374-A599-3DC5D29F5A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1960930"/>
            <a:ext cx="3424302" cy="2752226"/>
          </a:xfr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488E067-3FC3-4B58-87BE-DDF59863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960930"/>
            <a:ext cx="3512215" cy="27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Exploratory Data Analysis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FA79CB-C813-44F3-A2A0-2F836C29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350110"/>
            <a:ext cx="2966186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Outliers – Net Sales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D27A88-9361-4AF5-82BB-655CC21B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350110"/>
            <a:ext cx="4041775" cy="479822"/>
          </a:xfrm>
        </p:spPr>
        <p:txBody>
          <a:bodyPr/>
          <a:lstStyle/>
          <a:p>
            <a:r>
              <a:rPr lang="en-US" sz="1900" dirty="0">
                <a:solidFill>
                  <a:srgbClr val="0070C0"/>
                </a:solidFill>
              </a:rPr>
              <a:t>Outliers - Age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2C6B3-39EC-4ED8-B188-7B24A7B7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7EB6E4E5-0B49-45C7-8FF8-0EC2E5EA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87" y="2113635"/>
            <a:ext cx="3965348" cy="259537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B41A80-EF89-442B-BCDF-5C39FB52A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13635"/>
            <a:ext cx="3817625" cy="2594765"/>
          </a:xfrm>
        </p:spPr>
      </p:pic>
    </p:spTree>
    <p:extLst>
      <p:ext uri="{BB962C8B-B14F-4D97-AF65-F5344CB8AC3E}">
        <p14:creationId xmlns:p14="http://schemas.microsoft.com/office/powerpoint/2010/main" val="187782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8628-9105-E64B-8AFB-7284E05E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70" y="281175"/>
            <a:ext cx="59554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2A1DF-93A0-0B4D-9C36-3FC67E89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522257"/>
            <a:ext cx="5689787" cy="29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4" y="281175"/>
            <a:ext cx="7482545" cy="61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Features Correlation Matrix</a:t>
            </a:r>
          </a:p>
        </p:txBody>
      </p:sp>
      <p:pic>
        <p:nvPicPr>
          <p:cNvPr id="3" name="Content Placeholder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015EB5-1958-40C2-A04D-4305407CF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00"/>
            <a:ext cx="9144000" cy="4428445"/>
          </a:xfrm>
          <a:noFill/>
        </p:spPr>
      </p:pic>
    </p:spTree>
    <p:extLst>
      <p:ext uri="{BB962C8B-B14F-4D97-AF65-F5344CB8AC3E}">
        <p14:creationId xmlns:p14="http://schemas.microsoft.com/office/powerpoint/2010/main" val="14544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670</Words>
  <Application>Microsoft Macintosh PowerPoint</Application>
  <PresentationFormat>On-screen Show (16:9)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Problem Statement   </vt:lpstr>
      <vt:lpstr>Why solve this problem?</vt:lpstr>
      <vt:lpstr>                                                           Data </vt:lpstr>
      <vt:lpstr>Exploratory Data Analysis</vt:lpstr>
      <vt:lpstr>Feature Selection - Exploratory Data Analysis</vt:lpstr>
      <vt:lpstr>Exploratory Data Analysis</vt:lpstr>
      <vt:lpstr>Exploratory Data Analysis</vt:lpstr>
      <vt:lpstr>EDA</vt:lpstr>
      <vt:lpstr>Features Correlation Matrix</vt:lpstr>
      <vt:lpstr>Models and Approaches</vt:lpstr>
      <vt:lpstr>                                                  Model Tuning </vt:lpstr>
      <vt:lpstr>                                                  Evaluation &amp; Results </vt:lpstr>
      <vt:lpstr>                                               Final Results</vt:lpstr>
      <vt:lpstr>          Insights &amp; Decisions</vt:lpstr>
      <vt:lpstr>                                                  Next Steps </vt:lpstr>
      <vt:lpstr>                                                 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  </dc:title>
  <dc:creator>Suresh Chaudhari</dc:creator>
  <cp:lastModifiedBy>mangesh chaudhari</cp:lastModifiedBy>
  <cp:revision>35</cp:revision>
  <dcterms:created xsi:type="dcterms:W3CDTF">2020-09-04T16:56:13Z</dcterms:created>
  <dcterms:modified xsi:type="dcterms:W3CDTF">2020-09-05T09:25:35Z</dcterms:modified>
</cp:coreProperties>
</file>