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56" r:id="rId5"/>
    <p:sldId id="309" r:id="rId6"/>
    <p:sldId id="324" r:id="rId7"/>
    <p:sldId id="325" r:id="rId8"/>
    <p:sldId id="289" r:id="rId9"/>
    <p:sldId id="287" r:id="rId10"/>
    <p:sldId id="308" r:id="rId11"/>
    <p:sldId id="301" r:id="rId12"/>
    <p:sldId id="266" r:id="rId13"/>
    <p:sldId id="355" r:id="rId14"/>
    <p:sldId id="264" r:id="rId15"/>
    <p:sldId id="269" r:id="rId16"/>
    <p:sldId id="263" r:id="rId17"/>
    <p:sldId id="357" r:id="rId18"/>
    <p:sldId id="356" r:id="rId19"/>
    <p:sldId id="358" r:id="rId20"/>
    <p:sldId id="360" r:id="rId21"/>
    <p:sldId id="268" r:id="rId22"/>
    <p:sldId id="300" r:id="rId23"/>
    <p:sldId id="304" r:id="rId24"/>
    <p:sldId id="322" r:id="rId25"/>
    <p:sldId id="320" r:id="rId26"/>
    <p:sldId id="351" r:id="rId27"/>
    <p:sldId id="292" r:id="rId28"/>
    <p:sldId id="293" r:id="rId29"/>
    <p:sldId id="326" r:id="rId30"/>
    <p:sldId id="328" r:id="rId31"/>
    <p:sldId id="327" r:id="rId32"/>
    <p:sldId id="344" r:id="rId33"/>
    <p:sldId id="352" r:id="rId34"/>
    <p:sldId id="353" r:id="rId35"/>
    <p:sldId id="347" r:id="rId36"/>
    <p:sldId id="346" r:id="rId37"/>
    <p:sldId id="30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Chaudhari" initials="SC" lastIdx="1" clrIdx="0">
    <p:extLst>
      <p:ext uri="{19B8F6BF-5375-455C-9EA6-DF929625EA0E}">
        <p15:presenceInfo xmlns:p15="http://schemas.microsoft.com/office/powerpoint/2012/main" userId="Suresh Chaudh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03D"/>
    <a:srgbClr val="FF7C80"/>
    <a:srgbClr val="FF9999"/>
    <a:srgbClr val="FFC1C1"/>
    <a:srgbClr val="FFDDDD"/>
    <a:srgbClr val="60C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739542322834644E-2"/>
          <c:y val="0.27871694569111749"/>
          <c:w val="0.96562499999999996"/>
          <c:h val="0.55339533131132734"/>
        </c:manualLayout>
      </c:layout>
      <c:barChart>
        <c:barDir val="col"/>
        <c:grouping val="clustered"/>
        <c:varyColors val="0"/>
        <c:dLbls>
          <c:showLegendKey val="0"/>
          <c:showVal val="0"/>
          <c:showCatName val="0"/>
          <c:showSerName val="0"/>
          <c:showPercent val="0"/>
          <c:showBubbleSize val="0"/>
        </c:dLbls>
        <c:gapWidth val="219"/>
        <c:overlap val="-27"/>
        <c:axId val="1650039023"/>
        <c:axId val="159074495"/>
      </c:barChart>
      <c:catAx>
        <c:axId val="165003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9074495"/>
        <c:crosses val="autoZero"/>
        <c:auto val="1"/>
        <c:lblAlgn val="ctr"/>
        <c:lblOffset val="100"/>
        <c:noMultiLvlLbl val="0"/>
      </c:catAx>
      <c:valAx>
        <c:axId val="159074495"/>
        <c:scaling>
          <c:orientation val="minMax"/>
        </c:scaling>
        <c:delete val="1"/>
        <c:axPos val="l"/>
        <c:numFmt formatCode="0" sourceLinked="1"/>
        <c:majorTickMark val="none"/>
        <c:minorTickMark val="none"/>
        <c:tickLblPos val="nextTo"/>
        <c:crossAx val="165003902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2-03T13:48:51.47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3972F-2B11-4BBB-9575-38899099655D}" type="datetimeFigureOut">
              <a:rPr lang="en-IN" smtClean="0"/>
              <a:t>23-02-2021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4ACDF-9AE6-4628-A64C-AB0014B08603}" type="slidenum">
              <a:rPr lang="en-IN" smtClean="0"/>
              <a:t>‹#›</a:t>
            </a:fld>
            <a:endParaRPr lang="en-IN"/>
          </a:p>
        </p:txBody>
      </p:sp>
    </p:spTree>
    <p:extLst>
      <p:ext uri="{BB962C8B-B14F-4D97-AF65-F5344CB8AC3E}">
        <p14:creationId xmlns:p14="http://schemas.microsoft.com/office/powerpoint/2010/main" val="222105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2</a:t>
            </a:fld>
            <a:endParaRPr lang="en-IN"/>
          </a:p>
        </p:txBody>
      </p:sp>
    </p:spTree>
    <p:extLst>
      <p:ext uri="{BB962C8B-B14F-4D97-AF65-F5344CB8AC3E}">
        <p14:creationId xmlns:p14="http://schemas.microsoft.com/office/powerpoint/2010/main" val="134048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3</a:t>
            </a:fld>
            <a:endParaRPr lang="en-IN"/>
          </a:p>
        </p:txBody>
      </p:sp>
    </p:spTree>
    <p:extLst>
      <p:ext uri="{BB962C8B-B14F-4D97-AF65-F5344CB8AC3E}">
        <p14:creationId xmlns:p14="http://schemas.microsoft.com/office/powerpoint/2010/main" val="385324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4</a:t>
            </a:fld>
            <a:endParaRPr lang="en-IN"/>
          </a:p>
        </p:txBody>
      </p:sp>
    </p:spTree>
    <p:extLst>
      <p:ext uri="{BB962C8B-B14F-4D97-AF65-F5344CB8AC3E}">
        <p14:creationId xmlns:p14="http://schemas.microsoft.com/office/powerpoint/2010/main" val="237716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6"/>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95"/>
            <a:ext cx="9440035" cy="1049867"/>
          </a:xfrm>
        </p:spPr>
        <p:txBody>
          <a:bodyPr anchor="t"/>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7" y="547807"/>
            <a:ext cx="10141799" cy="3816806"/>
          </a:xfrm>
          <a:prstGeom prst="rect">
            <a:avLst/>
          </a:prstGeom>
        </p:spPr>
      </p:pic>
      <p:sp>
        <p:nvSpPr>
          <p:cNvPr id="2" name="Title 1"/>
          <p:cNvSpPr>
            <a:spLocks noGrp="1"/>
          </p:cNvSpPr>
          <p:nvPr>
            <p:ph type="title"/>
          </p:nvPr>
        </p:nvSpPr>
        <p:spPr>
          <a:xfrm>
            <a:off x="913809"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15"/>
            <a:ext cx="984534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7" y="5247728"/>
            <a:ext cx="10353763" cy="543472"/>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8437"/>
            <a:ext cx="10353763"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7" y="4295180"/>
            <a:ext cx="10353763" cy="150182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7"/>
            <a:ext cx="8752299" cy="532749"/>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7" y="4304353"/>
            <a:ext cx="10353763" cy="1489496"/>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7" y="2126948"/>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9" y="4650556"/>
            <a:ext cx="10352199"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5"/>
            <a:ext cx="3300984" cy="764783"/>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6"/>
            <a:ext cx="3300984" cy="3023089"/>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3" y="1818220"/>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3" y="1818220"/>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20"/>
            <a:ext cx="3339972" cy="1847851"/>
          </a:xfrm>
          <a:prstGeom prst="rect">
            <a:avLst/>
          </a:prstGeom>
        </p:spPr>
      </p:pic>
      <p:sp>
        <p:nvSpPr>
          <p:cNvPr id="30"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3"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5" y="1761073"/>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5" y="3763439"/>
            <a:ext cx="9590551" cy="1333494"/>
          </a:xfrm>
        </p:spPr>
        <p:txBody>
          <a:bodyPr anchor="t"/>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10353763"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20"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12"/>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12"/>
            <a:ext cx="5029200" cy="4099959"/>
          </a:xfrm>
          <a:prstGeom prst="rect">
            <a:avLst/>
          </a:prstGeom>
        </p:spPr>
      </p:pic>
      <p:sp>
        <p:nvSpPr>
          <p:cNvPr id="2" name="Title 1"/>
          <p:cNvSpPr>
            <a:spLocks noGrp="1"/>
          </p:cNvSpPr>
          <p:nvPr>
            <p:ph type="title"/>
          </p:nvPr>
        </p:nvSpPr>
        <p:spPr>
          <a:xfrm>
            <a:off x="913797" y="609600"/>
            <a:ext cx="10353763"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5" y="1855153"/>
            <a:ext cx="4764764" cy="692494"/>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5" y="2702109"/>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9" y="1855158"/>
            <a:ext cx="4779583" cy="692495"/>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8" y="2702109"/>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0"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5" y="609606"/>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800" y="2673351"/>
            <a:ext cx="3706889" cy="3016250"/>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9" y="609600"/>
            <a:ext cx="3584167" cy="5204832"/>
          </a:xfrm>
          <a:prstGeom prst="rect">
            <a:avLst/>
          </a:prstGeom>
        </p:spPr>
      </p:pic>
      <p:sp>
        <p:nvSpPr>
          <p:cNvPr id="2" name="Title 1"/>
          <p:cNvSpPr>
            <a:spLocks noGrp="1"/>
          </p:cNvSpPr>
          <p:nvPr>
            <p:ph type="title"/>
          </p:nvPr>
        </p:nvSpPr>
        <p:spPr>
          <a:xfrm>
            <a:off x="913797" y="763707"/>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5"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701" y="2679705"/>
            <a:ext cx="4588095" cy="3135695"/>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0"/>
            <a:ext cx="10353763"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7" y="2076450"/>
            <a:ext cx="10353763"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55"/>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2/23/2021</a:t>
            </a:fld>
            <a:endParaRPr lang="en-US" dirty="0"/>
          </a:p>
        </p:txBody>
      </p:sp>
      <p:sp>
        <p:nvSpPr>
          <p:cNvPr id="5" name="Footer Placeholder 4"/>
          <p:cNvSpPr>
            <a:spLocks noGrp="1"/>
          </p:cNvSpPr>
          <p:nvPr>
            <p:ph type="ftr" sz="quarter" idx="3"/>
          </p:nvPr>
        </p:nvSpPr>
        <p:spPr>
          <a:xfrm>
            <a:off x="913800" y="6000755"/>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6" y="6000755"/>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189"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05992" algn="l" defTabSz="457189"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982" indent="-269993" algn="l" defTabSz="457189"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974" indent="-215995" algn="l" defTabSz="457189"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965"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958"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55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74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3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122"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24.png"/><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ofkells.blogspot.com/2010_09_01_archiv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F6EA0-E8C9-4359-82F1-9B35DE948754}"/>
              </a:ext>
            </a:extLst>
          </p:cNvPr>
          <p:cNvSpPr>
            <a:spLocks noGrp="1"/>
          </p:cNvSpPr>
          <p:nvPr>
            <p:ph type="ctrTitle"/>
          </p:nvPr>
        </p:nvSpPr>
        <p:spPr>
          <a:xfrm>
            <a:off x="1379439" y="4109025"/>
            <a:ext cx="9440034" cy="1088336"/>
          </a:xfrm>
        </p:spPr>
        <p:txBody>
          <a:bodyPr>
            <a:normAutofit/>
          </a:bodyPr>
          <a:lstStyle/>
          <a:p>
            <a:r>
              <a:rPr lang="en-IN" sz="4800" b="1" dirty="0">
                <a:solidFill>
                  <a:schemeClr val="accent3">
                    <a:lumMod val="75000"/>
                  </a:schemeClr>
                </a:solidFill>
                <a:latin typeface="Baskerville Old Face" panose="02020602080505020303" pitchFamily="18" charset="0"/>
              </a:rPr>
              <a:t>Mahindra First Choice Services</a:t>
            </a:r>
          </a:p>
        </p:txBody>
      </p:sp>
      <p:sp>
        <p:nvSpPr>
          <p:cNvPr id="3" name="Subtitle 2">
            <a:extLst>
              <a:ext uri="{FF2B5EF4-FFF2-40B4-BE49-F238E27FC236}">
                <a16:creationId xmlns:a16="http://schemas.microsoft.com/office/drawing/2014/main" id="{D25F4959-C9E2-441C-ADF6-9319638372CE}"/>
              </a:ext>
            </a:extLst>
          </p:cNvPr>
          <p:cNvSpPr>
            <a:spLocks noGrp="1"/>
          </p:cNvSpPr>
          <p:nvPr>
            <p:ph type="subTitle" idx="1"/>
          </p:nvPr>
        </p:nvSpPr>
        <p:spPr>
          <a:xfrm>
            <a:off x="1372525" y="5122046"/>
            <a:ext cx="9440034" cy="621614"/>
          </a:xfrm>
        </p:spPr>
        <p:txBody>
          <a:bodyPr>
            <a:normAutofit/>
          </a:bodyPr>
          <a:lstStyle/>
          <a:p>
            <a:r>
              <a:rPr lang="en-IN" sz="3200" b="1" u="sng" dirty="0">
                <a:solidFill>
                  <a:srgbClr val="B94E73"/>
                </a:solidFill>
                <a:latin typeface="Agency FB" panose="020B0503020202020204" pitchFamily="34" charset="0"/>
              </a:rPr>
              <a:t>Driving business through data</a:t>
            </a:r>
          </a:p>
        </p:txBody>
      </p:sp>
      <p:pic>
        <p:nvPicPr>
          <p:cNvPr id="43" name="Picture 42">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16" name="Picture 15" descr="A picture containing outdoor, fire, smoke&#10;&#10;Description automatically generated">
            <a:extLst>
              <a:ext uri="{FF2B5EF4-FFF2-40B4-BE49-F238E27FC236}">
                <a16:creationId xmlns:a16="http://schemas.microsoft.com/office/drawing/2014/main" id="{763EDD94-47DB-4236-9D78-0CE215FC64C6}"/>
              </a:ext>
            </a:extLst>
          </p:cNvPr>
          <p:cNvPicPr>
            <a:picLocks noChangeAspect="1"/>
          </p:cNvPicPr>
          <p:nvPr/>
        </p:nvPicPr>
        <p:blipFill rotWithShape="1">
          <a:blip r:embed="rId4"/>
          <a:srcRect t="19526" r="-1" b="28445"/>
          <a:stretch/>
        </p:blipFill>
        <p:spPr>
          <a:xfrm>
            <a:off x="-1" y="-1"/>
            <a:ext cx="12198915" cy="4220682"/>
          </a:xfrm>
          <a:prstGeom prst="rect">
            <a:avLst/>
          </a:prstGeom>
        </p:spPr>
      </p:pic>
      <p:sp>
        <p:nvSpPr>
          <p:cNvPr id="11" name="Subtitle 2">
            <a:extLst>
              <a:ext uri="{FF2B5EF4-FFF2-40B4-BE49-F238E27FC236}">
                <a16:creationId xmlns:a16="http://schemas.microsoft.com/office/drawing/2014/main" id="{01F32F26-0832-4BC6-9449-FE87A13672C1}"/>
              </a:ext>
            </a:extLst>
          </p:cNvPr>
          <p:cNvSpPr txBox="1">
            <a:spLocks/>
          </p:cNvSpPr>
          <p:nvPr/>
        </p:nvSpPr>
        <p:spPr>
          <a:xfrm>
            <a:off x="-690637" y="5764742"/>
            <a:ext cx="4168945" cy="1284144"/>
          </a:xfrm>
          <a:prstGeom prst="rect">
            <a:avLst/>
          </a:prstGeom>
          <a:effectLst/>
        </p:spPr>
        <p:txBody>
          <a:bodyPr vert="horz" lIns="91440" tIns="45720" rIns="91440" bIns="45720" rtlCol="0" anchor="t">
            <a:noAutofit/>
          </a:bodyPr>
          <a:lstStyle>
            <a:lvl1pPr marL="0" indent="0" algn="ctr" defTabSz="457189"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189" indent="0" algn="ctr" defTabSz="457189"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377" indent="0" algn="ctr" defTabSz="457189"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566" indent="0" algn="ctr" defTabSz="457189"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754" indent="0" algn="ctr" defTabSz="457189"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5943"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131"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320"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509"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IN" sz="2200" dirty="0">
                <a:latin typeface="Algerian" panose="04020705040A02060702" pitchFamily="82" charset="0"/>
              </a:rPr>
              <a:t>Suresh Chaudhari</a:t>
            </a:r>
          </a:p>
          <a:p>
            <a:r>
              <a:rPr lang="en-IN" sz="2200" dirty="0">
                <a:latin typeface="Algerian" panose="04020705040A02060702" pitchFamily="82" charset="0"/>
              </a:rPr>
              <a:t>Rohan Barghare</a:t>
            </a:r>
          </a:p>
        </p:txBody>
      </p:sp>
      <p:sp>
        <p:nvSpPr>
          <p:cNvPr id="23" name="Subtitle 2">
            <a:extLst>
              <a:ext uri="{FF2B5EF4-FFF2-40B4-BE49-F238E27FC236}">
                <a16:creationId xmlns:a16="http://schemas.microsoft.com/office/drawing/2014/main" id="{AAE4E5F9-A175-4A1B-8177-E3583793F780}"/>
              </a:ext>
            </a:extLst>
          </p:cNvPr>
          <p:cNvSpPr txBox="1">
            <a:spLocks/>
          </p:cNvSpPr>
          <p:nvPr/>
        </p:nvSpPr>
        <p:spPr>
          <a:xfrm>
            <a:off x="7956157" y="5762103"/>
            <a:ext cx="4926480" cy="1284144"/>
          </a:xfrm>
          <a:prstGeom prst="rect">
            <a:avLst/>
          </a:prstGeom>
          <a:effectLst/>
        </p:spPr>
        <p:txBody>
          <a:bodyPr vert="horz" lIns="91440" tIns="45720" rIns="91440" bIns="45720" rtlCol="0" anchor="t">
            <a:noAutofit/>
          </a:bodyPr>
          <a:lstStyle>
            <a:defPPr>
              <a:defRPr lang="en-US"/>
            </a:defPPr>
            <a:lvl1pPr indent="0" algn="ctr" defTabSz="457189">
              <a:lnSpc>
                <a:spcPct val="110000"/>
              </a:lnSpc>
              <a:spcBef>
                <a:spcPct val="20000"/>
              </a:spcBef>
              <a:spcAft>
                <a:spcPts val="600"/>
              </a:spcAft>
              <a:buClr>
                <a:schemeClr val="tx2"/>
              </a:buClr>
              <a:buSzPct val="70000"/>
              <a:buFont typeface="Wingdings 2" charset="2"/>
              <a:buNone/>
              <a:defRPr sz="2200">
                <a:ln>
                  <a:solidFill>
                    <a:schemeClr val="bg1">
                      <a:lumMod val="75000"/>
                      <a:lumOff val="25000"/>
                      <a:alpha val="10000"/>
                    </a:schemeClr>
                  </a:solidFill>
                </a:ln>
                <a:effectLst>
                  <a:outerShdw blurRad="9525" dist="25400" dir="14640000" algn="tl" rotWithShape="0">
                    <a:schemeClr val="bg1">
                      <a:alpha val="30000"/>
                    </a:schemeClr>
                  </a:outerShdw>
                </a:effectLst>
                <a:latin typeface="Algerian" panose="04020705040A02060702" pitchFamily="82" charset="0"/>
              </a:defRPr>
            </a:lvl1pPr>
            <a:lvl2pPr marL="457189" indent="0" algn="ctr" defTabSz="457189">
              <a:spcBef>
                <a:spcPct val="20000"/>
              </a:spcBef>
              <a:spcAft>
                <a:spcPts val="600"/>
              </a:spcAft>
              <a:buClr>
                <a:schemeClr val="tx2"/>
              </a:buClr>
              <a:buSzPct val="70000"/>
              <a:buFont typeface="Wingdings 2" charset="2"/>
              <a:buNone/>
              <a:defRPr sz="21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2pPr>
            <a:lvl3pPr marL="914377" indent="0" algn="ctr" defTabSz="457189">
              <a:spcBef>
                <a:spcPct val="20000"/>
              </a:spcBef>
              <a:spcAft>
                <a:spcPts val="600"/>
              </a:spcAft>
              <a:buClr>
                <a:schemeClr val="tx2"/>
              </a:buClr>
              <a:buSzPct val="70000"/>
              <a:buFont typeface="Wingdings 2" charset="2"/>
              <a:buNone/>
              <a:defRPr>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3pPr>
            <a:lvl4pPr marL="1371566" indent="0" algn="ctr" defTabSz="457189">
              <a:spcBef>
                <a:spcPct val="20000"/>
              </a:spcBef>
              <a:spcAft>
                <a:spcPts val="600"/>
              </a:spcAft>
              <a:buClr>
                <a:schemeClr val="tx2"/>
              </a:buClr>
              <a:buSzPct val="70000"/>
              <a:buFont typeface="Wingdings 2" charset="2"/>
              <a:buNone/>
              <a:defRPr sz="16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4pPr>
            <a:lvl5pPr marL="1828754" indent="0" algn="ctr" defTabSz="457189">
              <a:spcBef>
                <a:spcPct val="20000"/>
              </a:spcBef>
              <a:spcAft>
                <a:spcPts val="600"/>
              </a:spcAft>
              <a:buClr>
                <a:schemeClr val="tx2"/>
              </a:buClr>
              <a:buSzPct val="70000"/>
              <a:buFont typeface="Wingdings 2" charset="2"/>
              <a:buNone/>
              <a:defRPr sz="16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5pPr>
            <a:lvl6pPr marL="2285943"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6pPr>
            <a:lvl7pPr marL="2743131"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7pPr>
            <a:lvl8pPr marL="3200320"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8pPr>
            <a:lvl9pPr marL="3657509"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9pPr>
          </a:lstStyle>
          <a:p>
            <a:r>
              <a:rPr lang="en-IN" dirty="0"/>
              <a:t>Amey Gode</a:t>
            </a:r>
          </a:p>
          <a:p>
            <a:r>
              <a:rPr lang="en-IN" dirty="0"/>
              <a:t>Mangesh Chaudhari</a:t>
            </a:r>
          </a:p>
        </p:txBody>
      </p:sp>
    </p:spTree>
    <p:extLst>
      <p:ext uri="{BB962C8B-B14F-4D97-AF65-F5344CB8AC3E}">
        <p14:creationId xmlns:p14="http://schemas.microsoft.com/office/powerpoint/2010/main" val="39946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 waterfall chart&#10;&#10;Description automatically generated">
            <a:extLst>
              <a:ext uri="{FF2B5EF4-FFF2-40B4-BE49-F238E27FC236}">
                <a16:creationId xmlns:a16="http://schemas.microsoft.com/office/drawing/2014/main" id="{974B24FE-1EF3-4ADA-BDED-C257E83B510E}"/>
              </a:ext>
            </a:extLst>
          </p:cNvPr>
          <p:cNvPicPr>
            <a:picLocks noChangeAspect="1"/>
          </p:cNvPicPr>
          <p:nvPr/>
        </p:nvPicPr>
        <p:blipFill>
          <a:blip r:embed="rId4"/>
          <a:stretch>
            <a:fillRect/>
          </a:stretch>
        </p:blipFill>
        <p:spPr>
          <a:xfrm>
            <a:off x="985721" y="861654"/>
            <a:ext cx="10278846" cy="5134692"/>
          </a:xfrm>
          <a:prstGeom prst="rect">
            <a:avLst/>
          </a:prstGeom>
        </p:spPr>
      </p:pic>
    </p:spTree>
    <p:extLst>
      <p:ext uri="{BB962C8B-B14F-4D97-AF65-F5344CB8AC3E}">
        <p14:creationId xmlns:p14="http://schemas.microsoft.com/office/powerpoint/2010/main" val="135287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4CB16-55C0-4659-A62F-DBFD670079D2}"/>
              </a:ext>
            </a:extLst>
          </p:cNvPr>
          <p:cNvPicPr>
            <a:picLocks noChangeAspect="1"/>
          </p:cNvPicPr>
          <p:nvPr/>
        </p:nvPicPr>
        <p:blipFill>
          <a:blip r:embed="rId4"/>
          <a:stretch>
            <a:fillRect/>
          </a:stretch>
        </p:blipFill>
        <p:spPr>
          <a:xfrm>
            <a:off x="2581275" y="190500"/>
            <a:ext cx="6210300" cy="342900"/>
          </a:xfrm>
          <a:prstGeom prst="rect">
            <a:avLst/>
          </a:prstGeom>
        </p:spPr>
      </p:pic>
      <p:pic>
        <p:nvPicPr>
          <p:cNvPr id="3" name="Picture 2">
            <a:extLst>
              <a:ext uri="{FF2B5EF4-FFF2-40B4-BE49-F238E27FC236}">
                <a16:creationId xmlns:a16="http://schemas.microsoft.com/office/drawing/2014/main" id="{50E73CC6-0CC7-4A59-8659-3E193F924121}"/>
              </a:ext>
            </a:extLst>
          </p:cNvPr>
          <p:cNvPicPr>
            <a:picLocks noChangeAspect="1"/>
          </p:cNvPicPr>
          <p:nvPr/>
        </p:nvPicPr>
        <p:blipFill>
          <a:blip r:embed="rId5"/>
          <a:stretch>
            <a:fillRect/>
          </a:stretch>
        </p:blipFill>
        <p:spPr>
          <a:xfrm>
            <a:off x="554636" y="820972"/>
            <a:ext cx="11032761" cy="5384956"/>
          </a:xfrm>
          <a:prstGeom prst="rect">
            <a:avLst/>
          </a:prstGeom>
        </p:spPr>
      </p:pic>
    </p:spTree>
    <p:extLst>
      <p:ext uri="{BB962C8B-B14F-4D97-AF65-F5344CB8AC3E}">
        <p14:creationId xmlns:p14="http://schemas.microsoft.com/office/powerpoint/2010/main" val="19329877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9ADDBB2-FADE-4627-9FF2-F7ABDBFB5354}"/>
              </a:ext>
            </a:extLst>
          </p:cNvPr>
          <p:cNvPicPr>
            <a:picLocks noChangeAspect="1"/>
          </p:cNvPicPr>
          <p:nvPr/>
        </p:nvPicPr>
        <p:blipFill>
          <a:blip r:embed="rId4"/>
          <a:stretch>
            <a:fillRect/>
          </a:stretch>
        </p:blipFill>
        <p:spPr>
          <a:xfrm>
            <a:off x="2725817" y="1290671"/>
            <a:ext cx="6781119" cy="4289057"/>
          </a:xfrm>
          <a:prstGeom prst="rect">
            <a:avLst/>
          </a:prstGeom>
        </p:spPr>
      </p:pic>
    </p:spTree>
    <p:extLst>
      <p:ext uri="{BB962C8B-B14F-4D97-AF65-F5344CB8AC3E}">
        <p14:creationId xmlns:p14="http://schemas.microsoft.com/office/powerpoint/2010/main" val="106667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C4D64-D7B5-44A7-AFCA-AFE60BDD5D18}"/>
              </a:ext>
            </a:extLst>
          </p:cNvPr>
          <p:cNvPicPr>
            <a:picLocks noChangeAspect="1"/>
          </p:cNvPicPr>
          <p:nvPr/>
        </p:nvPicPr>
        <p:blipFill>
          <a:blip r:embed="rId4"/>
          <a:stretch>
            <a:fillRect/>
          </a:stretch>
        </p:blipFill>
        <p:spPr>
          <a:xfrm>
            <a:off x="2466975" y="433387"/>
            <a:ext cx="5962650" cy="333375"/>
          </a:xfrm>
          <a:prstGeom prst="rect">
            <a:avLst/>
          </a:prstGeom>
        </p:spPr>
      </p:pic>
      <p:pic>
        <p:nvPicPr>
          <p:cNvPr id="3" name="Picture 2">
            <a:extLst>
              <a:ext uri="{FF2B5EF4-FFF2-40B4-BE49-F238E27FC236}">
                <a16:creationId xmlns:a16="http://schemas.microsoft.com/office/drawing/2014/main" id="{D45A5648-0034-49F0-ABEF-C4A9950371D2}"/>
              </a:ext>
            </a:extLst>
          </p:cNvPr>
          <p:cNvPicPr>
            <a:picLocks noChangeAspect="1"/>
          </p:cNvPicPr>
          <p:nvPr/>
        </p:nvPicPr>
        <p:blipFill>
          <a:blip r:embed="rId5"/>
          <a:stretch>
            <a:fillRect/>
          </a:stretch>
        </p:blipFill>
        <p:spPr>
          <a:xfrm>
            <a:off x="614597" y="766762"/>
            <a:ext cx="10942819" cy="5289264"/>
          </a:xfrm>
          <a:prstGeom prst="rect">
            <a:avLst/>
          </a:prstGeom>
        </p:spPr>
      </p:pic>
    </p:spTree>
    <p:extLst>
      <p:ext uri="{BB962C8B-B14F-4D97-AF65-F5344CB8AC3E}">
        <p14:creationId xmlns:p14="http://schemas.microsoft.com/office/powerpoint/2010/main" val="18877637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chart, application&#10;&#10;Description automatically generated">
            <a:extLst>
              <a:ext uri="{FF2B5EF4-FFF2-40B4-BE49-F238E27FC236}">
                <a16:creationId xmlns:a16="http://schemas.microsoft.com/office/drawing/2014/main" id="{20FFD754-165A-4F8F-9027-E4E20147AAE0}"/>
              </a:ext>
            </a:extLst>
          </p:cNvPr>
          <p:cNvPicPr>
            <a:picLocks noChangeAspect="1"/>
          </p:cNvPicPr>
          <p:nvPr/>
        </p:nvPicPr>
        <p:blipFill>
          <a:blip r:embed="rId4"/>
          <a:stretch>
            <a:fillRect/>
          </a:stretch>
        </p:blipFill>
        <p:spPr>
          <a:xfrm>
            <a:off x="985720" y="886143"/>
            <a:ext cx="10278846" cy="5085714"/>
          </a:xfrm>
          <a:prstGeom prst="rect">
            <a:avLst/>
          </a:prstGeom>
        </p:spPr>
      </p:pic>
    </p:spTree>
    <p:extLst>
      <p:ext uri="{BB962C8B-B14F-4D97-AF65-F5344CB8AC3E}">
        <p14:creationId xmlns:p14="http://schemas.microsoft.com/office/powerpoint/2010/main" val="398362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4F79A5AD-AC7A-4491-8631-91FFDBCB372C}"/>
              </a:ext>
            </a:extLst>
          </p:cNvPr>
          <p:cNvPicPr>
            <a:picLocks noChangeAspect="1"/>
          </p:cNvPicPr>
          <p:nvPr/>
        </p:nvPicPr>
        <p:blipFill>
          <a:blip r:embed="rId4"/>
          <a:stretch>
            <a:fillRect/>
          </a:stretch>
        </p:blipFill>
        <p:spPr>
          <a:xfrm>
            <a:off x="985720" y="918812"/>
            <a:ext cx="10278846" cy="5020376"/>
          </a:xfrm>
          <a:prstGeom prst="rect">
            <a:avLst/>
          </a:prstGeom>
        </p:spPr>
      </p:pic>
    </p:spTree>
    <p:extLst>
      <p:ext uri="{BB962C8B-B14F-4D97-AF65-F5344CB8AC3E}">
        <p14:creationId xmlns:p14="http://schemas.microsoft.com/office/powerpoint/2010/main" val="138451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tationary, pencil&#10;&#10;Description automatically generated">
            <a:extLst>
              <a:ext uri="{FF2B5EF4-FFF2-40B4-BE49-F238E27FC236}">
                <a16:creationId xmlns:a16="http://schemas.microsoft.com/office/drawing/2014/main" id="{631CA727-5957-4724-A5EC-2C2B44C2A50A}"/>
              </a:ext>
            </a:extLst>
          </p:cNvPr>
          <p:cNvPicPr>
            <a:picLocks noChangeAspect="1"/>
          </p:cNvPicPr>
          <p:nvPr/>
        </p:nvPicPr>
        <p:blipFill>
          <a:blip r:embed="rId4"/>
          <a:stretch>
            <a:fillRect/>
          </a:stretch>
        </p:blipFill>
        <p:spPr>
          <a:xfrm>
            <a:off x="927434" y="956538"/>
            <a:ext cx="10337132" cy="4932523"/>
          </a:xfrm>
          <a:prstGeom prst="rect">
            <a:avLst/>
          </a:prstGeom>
        </p:spPr>
      </p:pic>
    </p:spTree>
    <p:extLst>
      <p:ext uri="{BB962C8B-B14F-4D97-AF65-F5344CB8AC3E}">
        <p14:creationId xmlns:p14="http://schemas.microsoft.com/office/powerpoint/2010/main" val="103876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2777CAA6-FFE8-4F65-8631-031D5380E17F}"/>
              </a:ext>
            </a:extLst>
          </p:cNvPr>
          <p:cNvPicPr>
            <a:picLocks noChangeAspect="1"/>
          </p:cNvPicPr>
          <p:nvPr/>
        </p:nvPicPr>
        <p:blipFill>
          <a:blip r:embed="rId4"/>
          <a:stretch>
            <a:fillRect/>
          </a:stretch>
        </p:blipFill>
        <p:spPr>
          <a:xfrm>
            <a:off x="985720" y="968938"/>
            <a:ext cx="10278846" cy="4920124"/>
          </a:xfrm>
          <a:prstGeom prst="rect">
            <a:avLst/>
          </a:prstGeom>
        </p:spPr>
      </p:pic>
    </p:spTree>
    <p:extLst>
      <p:ext uri="{BB962C8B-B14F-4D97-AF65-F5344CB8AC3E}">
        <p14:creationId xmlns:p14="http://schemas.microsoft.com/office/powerpoint/2010/main" val="358051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2E31CC-9676-4046-BC04-D1AE3E316B83}"/>
              </a:ext>
            </a:extLst>
          </p:cNvPr>
          <p:cNvPicPr>
            <a:picLocks noChangeAspect="1"/>
          </p:cNvPicPr>
          <p:nvPr/>
        </p:nvPicPr>
        <p:blipFill>
          <a:blip r:embed="rId4"/>
          <a:stretch>
            <a:fillRect/>
          </a:stretch>
        </p:blipFill>
        <p:spPr>
          <a:xfrm>
            <a:off x="1479558" y="1290671"/>
            <a:ext cx="9273637" cy="4289057"/>
          </a:xfrm>
          <a:prstGeom prst="rect">
            <a:avLst/>
          </a:prstGeom>
        </p:spPr>
      </p:pic>
    </p:spTree>
    <p:extLst>
      <p:ext uri="{BB962C8B-B14F-4D97-AF65-F5344CB8AC3E}">
        <p14:creationId xmlns:p14="http://schemas.microsoft.com/office/powerpoint/2010/main" val="382545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B0AB72F-8476-47A9-935E-CFD3208FB7BF}"/>
              </a:ext>
            </a:extLst>
          </p:cNvPr>
          <p:cNvPicPr>
            <a:picLocks noChangeAspect="1"/>
          </p:cNvPicPr>
          <p:nvPr/>
        </p:nvPicPr>
        <p:blipFill>
          <a:blip r:embed="rId4"/>
          <a:stretch>
            <a:fillRect/>
          </a:stretch>
        </p:blipFill>
        <p:spPr>
          <a:xfrm>
            <a:off x="1085850" y="968938"/>
            <a:ext cx="10120430" cy="4841312"/>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16309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000"/>
              <a:t>Business Problem</a:t>
            </a:r>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r>
              <a:rPr lang="en-US" dirty="0">
                <a:solidFill>
                  <a:schemeClr val="tx1"/>
                </a:solidFill>
              </a:rPr>
              <a:t>MFCS would like to expand their reach by increasing the customer service points. (Assumption – this could also be done in order to increase the market share by replacing competition)</a:t>
            </a:r>
          </a:p>
          <a:p>
            <a:r>
              <a:rPr lang="en-US" dirty="0">
                <a:solidFill>
                  <a:schemeClr val="tx1"/>
                </a:solidFill>
              </a:rPr>
              <a:t>They are targeting to open 60+ new workshops in a short span of time across the country.</a:t>
            </a:r>
          </a:p>
        </p:txBody>
      </p:sp>
    </p:spTree>
    <p:extLst>
      <p:ext uri="{BB962C8B-B14F-4D97-AF65-F5344CB8AC3E}">
        <p14:creationId xmlns:p14="http://schemas.microsoft.com/office/powerpoint/2010/main" val="300556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graphicFrame>
        <p:nvGraphicFramePr>
          <p:cNvPr id="21" name="Chart 20">
            <a:extLst>
              <a:ext uri="{FF2B5EF4-FFF2-40B4-BE49-F238E27FC236}">
                <a16:creationId xmlns:a16="http://schemas.microsoft.com/office/drawing/2014/main" id="{3DD5C790-FDD6-4DC5-A63F-6D0A12130F33}"/>
              </a:ext>
            </a:extLst>
          </p:cNvPr>
          <p:cNvGraphicFramePr/>
          <p:nvPr>
            <p:extLst>
              <p:ext uri="{D42A27DB-BD31-4B8C-83A1-F6EECF244321}">
                <p14:modId xmlns:p14="http://schemas.microsoft.com/office/powerpoint/2010/main" val="2734768545"/>
              </p:ext>
            </p:extLst>
          </p:nvPr>
        </p:nvGraphicFramePr>
        <p:xfrm>
          <a:off x="235963" y="1961323"/>
          <a:ext cx="11335043" cy="3338984"/>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7B60C2E4-004A-42BA-9F4C-A70C8D23AEC3}"/>
              </a:ext>
            </a:extLst>
          </p:cNvPr>
          <p:cNvPicPr>
            <a:picLocks noChangeAspect="1"/>
          </p:cNvPicPr>
          <p:nvPr/>
        </p:nvPicPr>
        <p:blipFill>
          <a:blip r:embed="rId5"/>
          <a:stretch>
            <a:fillRect/>
          </a:stretch>
        </p:blipFill>
        <p:spPr>
          <a:xfrm>
            <a:off x="1152444" y="644112"/>
            <a:ext cx="9887111" cy="5569775"/>
          </a:xfrm>
          <a:prstGeom prst="rect">
            <a:avLst/>
          </a:prstGeom>
        </p:spPr>
      </p:pic>
    </p:spTree>
    <p:extLst>
      <p:ext uri="{BB962C8B-B14F-4D97-AF65-F5344CB8AC3E}">
        <p14:creationId xmlns:p14="http://schemas.microsoft.com/office/powerpoint/2010/main" val="297787129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384313"/>
            <a:ext cx="5049763" cy="6268278"/>
          </a:xfrm>
          <a:effectLst/>
        </p:spPr>
        <p:txBody>
          <a:bodyPr anchor="ctr">
            <a:normAutofit/>
          </a:bodyPr>
          <a:lstStyle/>
          <a:p>
            <a:pPr>
              <a:lnSpc>
                <a:spcPct val="90000"/>
              </a:lnSpc>
            </a:pPr>
            <a:r>
              <a:rPr lang="en-US" sz="1800" dirty="0">
                <a:solidFill>
                  <a:schemeClr val="tx1"/>
                </a:solidFill>
              </a:rPr>
              <a:t>SUV/Passenger tend to generate more revenue, as compared to their share by number of cars. </a:t>
            </a:r>
          </a:p>
          <a:p>
            <a:pPr lvl="1">
              <a:lnSpc>
                <a:spcPct val="90000"/>
              </a:lnSpc>
            </a:pPr>
            <a:r>
              <a:rPr lang="en-US" sz="1800" dirty="0">
                <a:solidFill>
                  <a:schemeClr val="tx1"/>
                </a:solidFill>
              </a:rPr>
              <a:t>SUVs are bought to be used on rugged terrain, thereby leading to more wear and tear and hence frequent servicing</a:t>
            </a:r>
          </a:p>
          <a:p>
            <a:pPr lvl="1">
              <a:lnSpc>
                <a:spcPct val="90000"/>
              </a:lnSpc>
            </a:pPr>
            <a:r>
              <a:rPr lang="en-US" sz="1800" dirty="0">
                <a:solidFill>
                  <a:schemeClr val="tx1"/>
                </a:solidFill>
              </a:rPr>
              <a:t>SUV/Passenger are run for longer km’s due to their use in tour and travel industry</a:t>
            </a:r>
          </a:p>
          <a:p>
            <a:pPr>
              <a:lnSpc>
                <a:spcPct val="90000"/>
              </a:lnSpc>
            </a:pPr>
            <a:r>
              <a:rPr lang="en-US" sz="1800" dirty="0">
                <a:solidFill>
                  <a:schemeClr val="tx1"/>
                </a:solidFill>
              </a:rPr>
              <a:t>Mahindra &amp; Mahindra being the second in the number of cars tops the revenue charts. Reasons:</a:t>
            </a:r>
          </a:p>
          <a:p>
            <a:pPr lvl="1">
              <a:lnSpc>
                <a:spcPct val="90000"/>
              </a:lnSpc>
            </a:pPr>
            <a:r>
              <a:rPr lang="en-US" sz="1800" dirty="0">
                <a:solidFill>
                  <a:schemeClr val="tx1"/>
                </a:solidFill>
              </a:rPr>
              <a:t>The point above can be validated, SUV have high service need and generate more revenue</a:t>
            </a:r>
          </a:p>
          <a:p>
            <a:pPr lvl="1">
              <a:lnSpc>
                <a:spcPct val="90000"/>
              </a:lnSpc>
            </a:pPr>
            <a:r>
              <a:rPr lang="en-US" sz="1800" dirty="0">
                <a:solidFill>
                  <a:schemeClr val="tx1"/>
                </a:solidFill>
              </a:rPr>
              <a:t>Mahindra owners would have a high footfall at company owned service centers</a:t>
            </a:r>
          </a:p>
        </p:txBody>
      </p:sp>
    </p:spTree>
    <p:extLst>
      <p:ext uri="{BB962C8B-B14F-4D97-AF65-F5344CB8AC3E}">
        <p14:creationId xmlns:p14="http://schemas.microsoft.com/office/powerpoint/2010/main" val="224852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1118809"/>
            <a:ext cx="5049763" cy="4747681"/>
          </a:xfrm>
          <a:effectLst/>
        </p:spPr>
        <p:txBody>
          <a:bodyPr anchor="ctr">
            <a:normAutofit/>
          </a:bodyPr>
          <a:lstStyle/>
          <a:p>
            <a:pPr>
              <a:lnSpc>
                <a:spcPct val="100000"/>
              </a:lnSpc>
            </a:pPr>
            <a:r>
              <a:rPr lang="en-US" sz="1800" dirty="0">
                <a:solidFill>
                  <a:schemeClr val="tx1"/>
                </a:solidFill>
              </a:rPr>
              <a:t>Maruti Suzuki has less accident counts but are expensive on Accidental repairs this could be attributed to reasons like less sturdy structure and inferior quality.</a:t>
            </a:r>
          </a:p>
          <a:p>
            <a:pPr>
              <a:lnSpc>
                <a:spcPct val="100000"/>
              </a:lnSpc>
            </a:pPr>
            <a:r>
              <a:rPr lang="en-US" sz="1800" dirty="0">
                <a:solidFill>
                  <a:schemeClr val="tx1"/>
                </a:solidFill>
              </a:rPr>
              <a:t>Pune has more cars, reasons could be lack of good public conveyance, availability of service class population and therefore high affordability to buy cars, could infer it needs to work on the pricing strategy of these packages</a:t>
            </a:r>
          </a:p>
        </p:txBody>
      </p:sp>
    </p:spTree>
    <p:extLst>
      <p:ext uri="{BB962C8B-B14F-4D97-AF65-F5344CB8AC3E}">
        <p14:creationId xmlns:p14="http://schemas.microsoft.com/office/powerpoint/2010/main" val="156278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dirty="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1118809"/>
            <a:ext cx="5049763" cy="4747681"/>
          </a:xfrm>
          <a:effectLst/>
        </p:spPr>
        <p:txBody>
          <a:bodyPr anchor="ctr">
            <a:normAutofit fontScale="85000" lnSpcReduction="10000"/>
          </a:bodyPr>
          <a:lstStyle/>
          <a:p>
            <a:pPr>
              <a:lnSpc>
                <a:spcPct val="100000"/>
              </a:lnSpc>
            </a:pPr>
            <a:r>
              <a:rPr lang="en-US" sz="1800" dirty="0"/>
              <a:t>Maximum number of cars are serviced in the km range of 50K-100K.</a:t>
            </a:r>
          </a:p>
          <a:p>
            <a:pPr>
              <a:lnSpc>
                <a:spcPct val="100000"/>
              </a:lnSpc>
            </a:pPr>
            <a:r>
              <a:rPr lang="en-US" sz="1800" dirty="0"/>
              <a:t>While there are no spikes seen in revenue all through a car’s lifetime, accidental damages top the chart in terms of revenue and become exponential after a car crosses 1.6M kms, which may infer a car beyond 1.6M kms, becomes more prone to accidents</a:t>
            </a:r>
          </a:p>
          <a:p>
            <a:pPr>
              <a:lnSpc>
                <a:spcPct val="100000"/>
              </a:lnSpc>
            </a:pPr>
            <a:r>
              <a:rPr lang="en-US" sz="1800" dirty="0"/>
              <a:t>While labor costs of MFCS remains constant in almost all service types, the outsourced labor is the highest in case of accidental repairs. </a:t>
            </a:r>
          </a:p>
          <a:p>
            <a:pPr>
              <a:lnSpc>
                <a:spcPct val="100000"/>
              </a:lnSpc>
            </a:pPr>
            <a:r>
              <a:rPr lang="en-US" sz="1800" dirty="0"/>
              <a:t>While paid services top the chart in terms of demand, accidental services contribute maximum portion of the revenue generation. Accidents being uncontrollable activity, is not something that can be worked upon to enhance revenue hence one must look at the second-best category i.e., running repairs.</a:t>
            </a:r>
          </a:p>
          <a:p>
            <a:pPr>
              <a:lnSpc>
                <a:spcPct val="100000"/>
              </a:lnSpc>
            </a:pPr>
            <a:r>
              <a:rPr lang="en-US" sz="1800" dirty="0"/>
              <a:t>Common spikes seen across region in the month of May(onset of vacations), July(onset of Monsoons) and October(festival seasons/offers). </a:t>
            </a:r>
          </a:p>
          <a:p>
            <a:pPr marL="0" indent="0">
              <a:lnSpc>
                <a:spcPct val="100000"/>
              </a:lnSpc>
              <a:buNone/>
            </a:pPr>
            <a:endParaRPr lang="en-US" sz="1800" dirty="0"/>
          </a:p>
        </p:txBody>
      </p:sp>
    </p:spTree>
    <p:extLst>
      <p:ext uri="{BB962C8B-B14F-4D97-AF65-F5344CB8AC3E}">
        <p14:creationId xmlns:p14="http://schemas.microsoft.com/office/powerpoint/2010/main" val="117318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59E83-13EE-9448-B86A-19D74971F3A6}"/>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7B188D6D-D927-AE42-B6B7-E882227CC2AC}"/>
              </a:ext>
            </a:extLst>
          </p:cNvPr>
          <p:cNvSpPr>
            <a:spLocks noGrp="1"/>
          </p:cNvSpPr>
          <p:nvPr>
            <p:ph idx="1"/>
          </p:nvPr>
        </p:nvSpPr>
        <p:spPr>
          <a:xfrm>
            <a:off x="6498769" y="1118809"/>
            <a:ext cx="5049763" cy="4747681"/>
          </a:xfrm>
          <a:effectLst/>
        </p:spPr>
        <p:txBody>
          <a:bodyPr anchor="ctr">
            <a:normAutofit/>
          </a:bodyPr>
          <a:lstStyle/>
          <a:p>
            <a:pPr>
              <a:lnSpc>
                <a:spcPct val="100000"/>
              </a:lnSpc>
            </a:pPr>
            <a:r>
              <a:rPr lang="en-US" sz="2000" dirty="0">
                <a:solidFill>
                  <a:schemeClr val="tx1"/>
                </a:solidFill>
              </a:rPr>
              <a:t>Top 3 lead generating channels include references, campaigns and outdoor activities i.e., cost intensive marketing activities like hoardings, TVC or any other media promotion are not fruitful.</a:t>
            </a:r>
          </a:p>
          <a:p>
            <a:pPr>
              <a:lnSpc>
                <a:spcPct val="100000"/>
              </a:lnSpc>
            </a:pPr>
            <a:r>
              <a:rPr lang="en-US" sz="2000" dirty="0">
                <a:solidFill>
                  <a:schemeClr val="tx1"/>
                </a:solidFill>
              </a:rPr>
              <a:t>Insurance is the best alternate source of revenue and can be focused for targeted marketing.</a:t>
            </a:r>
          </a:p>
          <a:p>
            <a:pPr>
              <a:lnSpc>
                <a:spcPct val="100000"/>
              </a:lnSpc>
            </a:pPr>
            <a:r>
              <a:rPr lang="en-US" sz="2000" dirty="0">
                <a:solidFill>
                  <a:schemeClr val="tx1"/>
                </a:solidFill>
              </a:rPr>
              <a:t>Of all the leads generated, almost 50% leads for categories like luxury, hatchback, sedan &amp; SUV were generated either via word of mouth (references – customers / employees) or outdoor activity.</a:t>
            </a:r>
          </a:p>
          <a:p>
            <a:pPr>
              <a:lnSpc>
                <a:spcPct val="100000"/>
              </a:lnSpc>
            </a:pPr>
            <a:endParaRPr lang="en-US" sz="2000" dirty="0">
              <a:solidFill>
                <a:schemeClr val="tx1"/>
              </a:solidFill>
            </a:endParaRPr>
          </a:p>
        </p:txBody>
      </p:sp>
    </p:spTree>
    <p:extLst>
      <p:ext uri="{BB962C8B-B14F-4D97-AF65-F5344CB8AC3E}">
        <p14:creationId xmlns:p14="http://schemas.microsoft.com/office/powerpoint/2010/main" val="233883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59E83-13EE-9448-B86A-19D74971F3A6}"/>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7B188D6D-D927-AE42-B6B7-E882227CC2AC}"/>
              </a:ext>
            </a:extLst>
          </p:cNvPr>
          <p:cNvSpPr>
            <a:spLocks noGrp="1"/>
          </p:cNvSpPr>
          <p:nvPr>
            <p:ph idx="1"/>
          </p:nvPr>
        </p:nvSpPr>
        <p:spPr>
          <a:xfrm>
            <a:off x="6498769" y="1118809"/>
            <a:ext cx="5049763" cy="4747681"/>
          </a:xfrm>
          <a:effectLst/>
        </p:spPr>
        <p:txBody>
          <a:bodyPr anchor="ctr">
            <a:normAutofit/>
          </a:bodyPr>
          <a:lstStyle/>
          <a:p>
            <a:r>
              <a:rPr lang="en-US" sz="2100" dirty="0">
                <a:solidFill>
                  <a:schemeClr val="tx1"/>
                </a:solidFill>
              </a:rPr>
              <a:t>There has been consistent upward movement in terms of number of cars serviced, revenue generated as well as the number of workshops opened.</a:t>
            </a:r>
          </a:p>
          <a:p>
            <a:r>
              <a:rPr lang="en-US" sz="2100" dirty="0">
                <a:solidFill>
                  <a:schemeClr val="tx1"/>
                </a:solidFill>
              </a:rPr>
              <a:t>Year 2014 saw a dip in the count of cars serviced, reason could be – strategic change by Mahindra group, this was also visible in the workshop distribution graph &amp; map as there were not many new workshops added in the year 2014 compared to high additions seen in other years.</a:t>
            </a:r>
          </a:p>
        </p:txBody>
      </p:sp>
    </p:spTree>
    <p:extLst>
      <p:ext uri="{BB962C8B-B14F-4D97-AF65-F5344CB8AC3E}">
        <p14:creationId xmlns:p14="http://schemas.microsoft.com/office/powerpoint/2010/main" val="3458756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EAB78-C1BD-B146-904E-DB808E960EE2}"/>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D5740470-1C23-144B-B657-552939F6533C}"/>
              </a:ext>
            </a:extLst>
          </p:cNvPr>
          <p:cNvSpPr>
            <a:spLocks noGrp="1"/>
          </p:cNvSpPr>
          <p:nvPr>
            <p:ph idx="1"/>
          </p:nvPr>
        </p:nvSpPr>
        <p:spPr>
          <a:xfrm>
            <a:off x="6498769" y="119271"/>
            <a:ext cx="5049763" cy="6738730"/>
          </a:xfrm>
          <a:effectLst/>
        </p:spPr>
        <p:txBody>
          <a:bodyPr anchor="ctr">
            <a:normAutofit fontScale="62500" lnSpcReduction="20000"/>
          </a:bodyPr>
          <a:lstStyle/>
          <a:p>
            <a:pPr>
              <a:lnSpc>
                <a:spcPct val="90000"/>
              </a:lnSpc>
            </a:pPr>
            <a:r>
              <a:rPr lang="en-US" sz="3000" b="1" dirty="0">
                <a:solidFill>
                  <a:schemeClr val="tx1"/>
                </a:solidFill>
              </a:rPr>
              <a:t>Zone as well as State level - </a:t>
            </a:r>
          </a:p>
          <a:p>
            <a:pPr lvl="1">
              <a:lnSpc>
                <a:spcPct val="90000"/>
              </a:lnSpc>
            </a:pPr>
            <a:endParaRPr lang="en-US" sz="3000" dirty="0">
              <a:solidFill>
                <a:schemeClr val="tx1"/>
              </a:solidFill>
            </a:endParaRPr>
          </a:p>
          <a:p>
            <a:pPr lvl="1">
              <a:lnSpc>
                <a:spcPct val="90000"/>
              </a:lnSpc>
            </a:pPr>
            <a:r>
              <a:rPr lang="en-US" sz="3000" dirty="0">
                <a:solidFill>
                  <a:schemeClr val="tx1"/>
                </a:solidFill>
              </a:rPr>
              <a:t>East needs penetration and attention in terms of presence of workshops (Bihar is amongst top 5 states)</a:t>
            </a:r>
          </a:p>
          <a:p>
            <a:pPr lvl="1">
              <a:lnSpc>
                <a:spcPct val="90000"/>
              </a:lnSpc>
            </a:pPr>
            <a:r>
              <a:rPr lang="en-US" sz="3000" dirty="0">
                <a:solidFill>
                  <a:schemeClr val="tx1"/>
                </a:solidFill>
              </a:rPr>
              <a:t>South has been improving at a steep curve</a:t>
            </a:r>
          </a:p>
          <a:p>
            <a:pPr lvl="1">
              <a:lnSpc>
                <a:spcPct val="90000"/>
              </a:lnSpc>
            </a:pPr>
            <a:r>
              <a:rPr lang="en-US" sz="3000" dirty="0">
                <a:solidFill>
                  <a:schemeClr val="tx1"/>
                </a:solidFill>
              </a:rPr>
              <a:t>North has shown improvements in alternate years after constant growth </a:t>
            </a:r>
          </a:p>
          <a:p>
            <a:pPr lvl="1">
              <a:lnSpc>
                <a:spcPct val="90000"/>
              </a:lnSpc>
            </a:pPr>
            <a:r>
              <a:rPr lang="en-US" sz="3000" dirty="0">
                <a:solidFill>
                  <a:schemeClr val="tx1"/>
                </a:solidFill>
              </a:rPr>
              <a:t>West has been slow and consistent as compared to other zones but can catch up with south if focused. (both in terms of numbers &amp; revenue).</a:t>
            </a:r>
          </a:p>
          <a:p>
            <a:pPr>
              <a:lnSpc>
                <a:spcPct val="90000"/>
              </a:lnSpc>
            </a:pPr>
            <a:endParaRPr lang="en-US" sz="3000" dirty="0">
              <a:solidFill>
                <a:schemeClr val="tx1"/>
              </a:solidFill>
            </a:endParaRPr>
          </a:p>
          <a:p>
            <a:pPr>
              <a:lnSpc>
                <a:spcPct val="90000"/>
              </a:lnSpc>
            </a:pPr>
            <a:r>
              <a:rPr lang="en-US" sz="3000" b="1" dirty="0">
                <a:solidFill>
                  <a:schemeClr val="tx1"/>
                </a:solidFill>
              </a:rPr>
              <a:t>Tier level – </a:t>
            </a:r>
          </a:p>
          <a:p>
            <a:pPr lvl="1">
              <a:lnSpc>
                <a:spcPct val="90000"/>
              </a:lnSpc>
            </a:pPr>
            <a:r>
              <a:rPr lang="en-US" sz="3000" dirty="0">
                <a:solidFill>
                  <a:schemeClr val="tx1"/>
                </a:solidFill>
              </a:rPr>
              <a:t>Tier 1 cities need attention as there is decline seen (might be entry of new competition / activity by an old player)</a:t>
            </a:r>
          </a:p>
          <a:p>
            <a:pPr lvl="1">
              <a:lnSpc>
                <a:spcPct val="90000"/>
              </a:lnSpc>
            </a:pPr>
            <a:r>
              <a:rPr lang="en-US" sz="3000" dirty="0">
                <a:solidFill>
                  <a:schemeClr val="tx1"/>
                </a:solidFill>
              </a:rPr>
              <a:t>Tier 3 can be focused upon to achieve consistent growth, this could be through specialized schemes &amp; programs.</a:t>
            </a:r>
          </a:p>
          <a:p>
            <a:pPr>
              <a:lnSpc>
                <a:spcPct val="90000"/>
              </a:lnSpc>
            </a:pPr>
            <a:endParaRPr lang="en-US" sz="1000" dirty="0">
              <a:solidFill>
                <a:schemeClr val="tx1"/>
              </a:solidFill>
            </a:endParaRPr>
          </a:p>
        </p:txBody>
      </p:sp>
    </p:spTree>
    <p:extLst>
      <p:ext uri="{BB962C8B-B14F-4D97-AF65-F5344CB8AC3E}">
        <p14:creationId xmlns:p14="http://schemas.microsoft.com/office/powerpoint/2010/main" val="809991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pPr algn="l"/>
            <a:r>
              <a:rPr lang="en-US" sz="5000"/>
              <a:t>Insights </a:t>
            </a:r>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a:bodyPr>
          <a:lstStyle/>
          <a:p>
            <a:r>
              <a:rPr lang="en-US" dirty="0">
                <a:solidFill>
                  <a:schemeClr val="tx1"/>
                </a:solidFill>
              </a:rPr>
              <a:t>Loyal customers have been seen to spend equal proportions on all types of services while the rest of the others visit mainly for running repairs &amp; paid services.</a:t>
            </a:r>
          </a:p>
          <a:p>
            <a:r>
              <a:rPr lang="en-US" dirty="0">
                <a:solidFill>
                  <a:schemeClr val="tx1"/>
                </a:solidFill>
              </a:rPr>
              <a:t>There should be customized marketing programs that can be designed to target each customer segment – New, Loyal, Need attention, About to sleep, lost etc.</a:t>
            </a:r>
          </a:p>
        </p:txBody>
      </p:sp>
    </p:spTree>
    <p:extLst>
      <p:ext uri="{BB962C8B-B14F-4D97-AF65-F5344CB8AC3E}">
        <p14:creationId xmlns:p14="http://schemas.microsoft.com/office/powerpoint/2010/main" val="3548760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D6ED0B-F5B7-4CA6-8823-DC8D93F00AE2}"/>
              </a:ext>
            </a:extLst>
          </p:cNvPr>
          <p:cNvSpPr>
            <a:spLocks noGrp="1"/>
          </p:cNvSpPr>
          <p:nvPr>
            <p:ph type="title"/>
          </p:nvPr>
        </p:nvSpPr>
        <p:spPr>
          <a:xfrm>
            <a:off x="900506" y="1118808"/>
            <a:ext cx="4671467" cy="4747683"/>
          </a:xfrm>
        </p:spPr>
        <p:txBody>
          <a:bodyPr anchor="ctr">
            <a:normAutofit/>
          </a:bodyPr>
          <a:lstStyle/>
          <a:p>
            <a:pPr algn="l"/>
            <a:r>
              <a:rPr lang="en-IN" sz="5000"/>
              <a:t>Why RFM?</a:t>
            </a:r>
          </a:p>
        </p:txBody>
      </p:sp>
      <p:sp>
        <p:nvSpPr>
          <p:cNvPr id="4" name="Google Shape;245;p28">
            <a:extLst>
              <a:ext uri="{FF2B5EF4-FFF2-40B4-BE49-F238E27FC236}">
                <a16:creationId xmlns:a16="http://schemas.microsoft.com/office/drawing/2014/main" id="{D11BDD6B-7F36-844F-AB8A-988F90D83AB1}"/>
              </a:ext>
            </a:extLst>
          </p:cNvPr>
          <p:cNvSpPr txBox="1">
            <a:spLocks noGrp="1"/>
          </p:cNvSpPr>
          <p:nvPr>
            <p:ph idx="1"/>
          </p:nvPr>
        </p:nvSpPr>
        <p:spPr>
          <a:xfrm>
            <a:off x="6498769" y="357809"/>
            <a:ext cx="5049763" cy="6500189"/>
          </a:xfrm>
          <a:prstGeom prst="rect">
            <a:avLst/>
          </a:prstGeom>
          <a:effectLst/>
        </p:spPr>
        <p:txBody>
          <a:bodyPr spcFirstLastPara="1" lIns="91425" tIns="91425" rIns="91425" bIns="91425" anchor="ctr" anchorCtr="0">
            <a:normAutofit fontScale="92500" lnSpcReduction="10000"/>
          </a:bodyPr>
          <a:lstStyle/>
          <a:p>
            <a:pPr marL="76200" lvl="0" indent="0" rtl="0">
              <a:lnSpc>
                <a:spcPct val="90000"/>
              </a:lnSpc>
              <a:spcBef>
                <a:spcPts val="1600"/>
              </a:spcBef>
              <a:spcAft>
                <a:spcPts val="1600"/>
              </a:spcAft>
              <a:buSzPts val="2400"/>
              <a:buNone/>
            </a:pPr>
            <a:r>
              <a:rPr lang="en-IN" dirty="0">
                <a:solidFill>
                  <a:schemeClr val="tx1"/>
                </a:solidFill>
              </a:rPr>
              <a:t>What is RFM? </a:t>
            </a:r>
          </a:p>
          <a:p>
            <a:pPr>
              <a:lnSpc>
                <a:spcPct val="90000"/>
              </a:lnSpc>
            </a:pPr>
            <a:r>
              <a:rPr lang="en-IN" dirty="0">
                <a:solidFill>
                  <a:schemeClr val="tx1"/>
                </a:solidFill>
              </a:rPr>
              <a:t>RFM analysis allows you to segment customers by the frequency and value of purchases and identify those customers who spend the most money.</a:t>
            </a:r>
          </a:p>
          <a:p>
            <a:pPr lvl="1">
              <a:lnSpc>
                <a:spcPct val="90000"/>
              </a:lnSpc>
            </a:pPr>
            <a:r>
              <a:rPr lang="en-IN" sz="2300" dirty="0">
                <a:solidFill>
                  <a:schemeClr val="tx1"/>
                </a:solidFill>
              </a:rPr>
              <a:t>Recency – how long it’s been since a customer bought something from you</a:t>
            </a:r>
          </a:p>
          <a:p>
            <a:pPr lvl="1">
              <a:lnSpc>
                <a:spcPct val="90000"/>
              </a:lnSpc>
            </a:pPr>
            <a:r>
              <a:rPr lang="en-IN" sz="2300" dirty="0">
                <a:solidFill>
                  <a:schemeClr val="tx1"/>
                </a:solidFill>
              </a:rPr>
              <a:t>Frequency – how often a customer buys from you</a:t>
            </a:r>
          </a:p>
          <a:p>
            <a:pPr lvl="1">
              <a:lnSpc>
                <a:spcPct val="90000"/>
              </a:lnSpc>
            </a:pPr>
            <a:r>
              <a:rPr lang="en-IN" sz="2300" dirty="0">
                <a:solidFill>
                  <a:schemeClr val="tx1"/>
                </a:solidFill>
              </a:rPr>
              <a:t>Monetary value – the total value of purchases a customer has made</a:t>
            </a:r>
          </a:p>
          <a:p>
            <a:pPr>
              <a:lnSpc>
                <a:spcPct val="90000"/>
              </a:lnSpc>
            </a:pPr>
            <a:r>
              <a:rPr lang="en-IN" dirty="0">
                <a:solidFill>
                  <a:schemeClr val="tx1"/>
                </a:solidFill>
              </a:rPr>
              <a:t>RFM is an excellent segmentation method for predicting customer responses, improving interactions, and increasing profits. RFM uses customer behaviour data to determine how to work with each customer group.</a:t>
            </a:r>
          </a:p>
          <a:p>
            <a:pPr marL="76200" lvl="0" indent="0" rtl="0">
              <a:lnSpc>
                <a:spcPct val="90000"/>
              </a:lnSpc>
              <a:spcBef>
                <a:spcPts val="1600"/>
              </a:spcBef>
              <a:spcAft>
                <a:spcPts val="1600"/>
              </a:spcAft>
              <a:buSzPts val="2400"/>
              <a:buNone/>
            </a:pPr>
            <a:endParaRPr lang="en-IN" sz="1300" dirty="0">
              <a:solidFill>
                <a:schemeClr val="tx1"/>
              </a:solidFill>
            </a:endParaRPr>
          </a:p>
        </p:txBody>
      </p:sp>
    </p:spTree>
    <p:extLst>
      <p:ext uri="{BB962C8B-B14F-4D97-AF65-F5344CB8AC3E}">
        <p14:creationId xmlns:p14="http://schemas.microsoft.com/office/powerpoint/2010/main" val="2767468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61FD3C-FBC2-3849-8168-9098F84F2123}"/>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a:t>Customer Lifetime Value Prediction</a:t>
            </a:r>
          </a:p>
        </p:txBody>
      </p:sp>
    </p:spTree>
    <p:extLst>
      <p:ext uri="{BB962C8B-B14F-4D97-AF65-F5344CB8AC3E}">
        <p14:creationId xmlns:p14="http://schemas.microsoft.com/office/powerpoint/2010/main" val="184777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400" dirty="0"/>
              <a:t>Why solve this problem?</a:t>
            </a:r>
            <a:endParaRPr lang="en-IN" sz="5000" dirty="0"/>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pPr marL="36899" indent="0">
              <a:buNone/>
            </a:pPr>
            <a:r>
              <a:rPr lang="en-US" dirty="0"/>
              <a:t>There could be multiple reasons to solve this problem:</a:t>
            </a:r>
          </a:p>
          <a:p>
            <a:pPr lvl="1"/>
            <a:r>
              <a:rPr lang="en-US" dirty="0"/>
              <a:t>Understand ways to increase profitability</a:t>
            </a:r>
          </a:p>
          <a:p>
            <a:pPr lvl="1"/>
            <a:r>
              <a:rPr lang="en-US" dirty="0"/>
              <a:t>Maintain continuity of good business </a:t>
            </a:r>
          </a:p>
          <a:p>
            <a:pPr lvl="1"/>
            <a:r>
              <a:rPr lang="en-US" dirty="0"/>
              <a:t>Beat competition (understanding reach, geographical presence &amp; identifying opportunity to open new centers)</a:t>
            </a:r>
          </a:p>
        </p:txBody>
      </p:sp>
    </p:spTree>
    <p:extLst>
      <p:ext uri="{BB962C8B-B14F-4D97-AF65-F5344CB8AC3E}">
        <p14:creationId xmlns:p14="http://schemas.microsoft.com/office/powerpoint/2010/main" val="338982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pPr algn="l"/>
            <a:r>
              <a:rPr lang="en-US" sz="5400" dirty="0"/>
              <a:t>What is Lifetime Value?</a:t>
            </a:r>
            <a:endParaRPr lang="en-US" sz="5000" dirty="0"/>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a:bodyPr>
          <a:lstStyle/>
          <a:p>
            <a:r>
              <a:rPr lang="en-US" dirty="0"/>
              <a:t>Lifetime value of a customer is the total amount that the customer is expected to spend on our business, during their lifetime.</a:t>
            </a:r>
          </a:p>
          <a:p>
            <a:r>
              <a:rPr lang="en-US" dirty="0"/>
              <a:t>Based on the historic data, we identify the value associated with each customer, and then predict the value of a set of customers in the same segment.</a:t>
            </a:r>
          </a:p>
        </p:txBody>
      </p:sp>
    </p:spTree>
    <p:extLst>
      <p:ext uri="{BB962C8B-B14F-4D97-AF65-F5344CB8AC3E}">
        <p14:creationId xmlns:p14="http://schemas.microsoft.com/office/powerpoint/2010/main" val="211278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r>
              <a:rPr lang="en-US" sz="5400" dirty="0"/>
              <a:t>How do we predict it?</a:t>
            </a:r>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fontScale="92500"/>
          </a:bodyPr>
          <a:lstStyle/>
          <a:p>
            <a:r>
              <a:rPr lang="en-US" dirty="0"/>
              <a:t>We begin by identifying the </a:t>
            </a:r>
            <a:r>
              <a:rPr lang="en-US" b="1" dirty="0"/>
              <a:t>average order value </a:t>
            </a:r>
            <a:r>
              <a:rPr lang="en-US" dirty="0"/>
              <a:t>that the customer brings per visit, and </a:t>
            </a:r>
            <a:r>
              <a:rPr lang="en-US" b="1" dirty="0"/>
              <a:t>their total visits</a:t>
            </a:r>
            <a:r>
              <a:rPr lang="en-US" dirty="0"/>
              <a:t>. </a:t>
            </a:r>
          </a:p>
          <a:p>
            <a:r>
              <a:rPr lang="en-US" dirty="0"/>
              <a:t>We also consider the </a:t>
            </a:r>
            <a:r>
              <a:rPr lang="en-US" b="1" dirty="0"/>
              <a:t>profit margin </a:t>
            </a:r>
            <a:r>
              <a:rPr lang="en-US" dirty="0"/>
              <a:t>and the </a:t>
            </a:r>
            <a:r>
              <a:rPr lang="en-US" b="1" dirty="0"/>
              <a:t>repeat rate </a:t>
            </a:r>
            <a:r>
              <a:rPr lang="en-US" dirty="0"/>
              <a:t>of customers</a:t>
            </a:r>
          </a:p>
          <a:p>
            <a:r>
              <a:rPr lang="en-US" dirty="0"/>
              <a:t>We then calculate the CLV (Customer Lifetime Value) and segment customers on that basis</a:t>
            </a:r>
          </a:p>
          <a:p>
            <a:r>
              <a:rPr lang="en-US" dirty="0"/>
              <a:t>In the end we have a model that predicts the value for our existing customers in the coming period, or for segmenting a new set of customers. </a:t>
            </a:r>
          </a:p>
        </p:txBody>
      </p:sp>
    </p:spTree>
    <p:extLst>
      <p:ext uri="{BB962C8B-B14F-4D97-AF65-F5344CB8AC3E}">
        <p14:creationId xmlns:p14="http://schemas.microsoft.com/office/powerpoint/2010/main" val="190662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B447E19E-AC38-C549-B42C-4C5F475CA227}"/>
              </a:ext>
            </a:extLst>
          </p:cNvPr>
          <p:cNvSpPr>
            <a:spLocks noGrp="1"/>
          </p:cNvSpPr>
          <p:nvPr>
            <p:ph type="body" idx="1"/>
          </p:nvPr>
        </p:nvSpPr>
        <p:spPr>
          <a:xfrm>
            <a:off x="1370013" y="4790049"/>
            <a:ext cx="9440862" cy="1018534"/>
          </a:xfrm>
          <a:effectLst/>
        </p:spPr>
        <p:txBody>
          <a:bodyPr vert="horz" lIns="91440" tIns="45720" rIns="91440" bIns="45720" rtlCol="0" anchor="t">
            <a:normAutofit/>
          </a:bodyPr>
          <a:lstStyle/>
          <a:p>
            <a:pPr defTabSz="457200"/>
            <a:r>
              <a:rPr lang="en-US" sz="2400"/>
              <a:t>Predicting Lifetime Values</a:t>
            </a:r>
          </a:p>
        </p:txBody>
      </p:sp>
      <p:sp useBgFill="1">
        <p:nvSpPr>
          <p:cNvPr id="10" name="Freeform: Shape 9">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A17DAD-E7D0-3340-87AB-F1FBE9160DF4}"/>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a:t>Modelling</a:t>
            </a:r>
          </a:p>
        </p:txBody>
      </p:sp>
    </p:spTree>
    <p:extLst>
      <p:ext uri="{BB962C8B-B14F-4D97-AF65-F5344CB8AC3E}">
        <p14:creationId xmlns:p14="http://schemas.microsoft.com/office/powerpoint/2010/main" val="977467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78449-E503-7C49-9316-2965A2C18EB7}"/>
              </a:ext>
            </a:extLst>
          </p:cNvPr>
          <p:cNvSpPr>
            <a:spLocks noGrp="1"/>
          </p:cNvSpPr>
          <p:nvPr>
            <p:ph type="title"/>
          </p:nvPr>
        </p:nvSpPr>
        <p:spPr>
          <a:xfrm>
            <a:off x="633743" y="965201"/>
            <a:ext cx="3413156" cy="4562472"/>
          </a:xfrm>
        </p:spPr>
        <p:txBody>
          <a:bodyPr anchor="ctr">
            <a:normAutofit/>
          </a:bodyPr>
          <a:lstStyle/>
          <a:p>
            <a:pPr algn="l"/>
            <a:r>
              <a:rPr lang="en-US" sz="3600" dirty="0"/>
              <a:t>Classification &amp; Regression Models</a:t>
            </a:r>
          </a:p>
        </p:txBody>
      </p:sp>
      <p:pic>
        <p:nvPicPr>
          <p:cNvPr id="13" name="Picture 1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9" name="Content Placeholder 3">
            <a:extLst>
              <a:ext uri="{FF2B5EF4-FFF2-40B4-BE49-F238E27FC236}">
                <a16:creationId xmlns:a16="http://schemas.microsoft.com/office/drawing/2014/main" id="{70DD7C7C-C0E0-4F33-B28D-5CB44E6EF59C}"/>
              </a:ext>
            </a:extLst>
          </p:cNvPr>
          <p:cNvGraphicFramePr>
            <a:graphicFrameLocks/>
          </p:cNvGraphicFramePr>
          <p:nvPr>
            <p:extLst>
              <p:ext uri="{D42A27DB-BD31-4B8C-83A1-F6EECF244321}">
                <p14:modId xmlns:p14="http://schemas.microsoft.com/office/powerpoint/2010/main" val="558847166"/>
              </p:ext>
            </p:extLst>
          </p:nvPr>
        </p:nvGraphicFramePr>
        <p:xfrm>
          <a:off x="4924425" y="719528"/>
          <a:ext cx="7105650" cy="2248350"/>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2990419785"/>
                    </a:ext>
                  </a:extLst>
                </a:gridCol>
                <a:gridCol w="3552825">
                  <a:extLst>
                    <a:ext uri="{9D8B030D-6E8A-4147-A177-3AD203B41FA5}">
                      <a16:colId xmlns:a16="http://schemas.microsoft.com/office/drawing/2014/main" val="3423502393"/>
                    </a:ext>
                  </a:extLst>
                </a:gridCol>
              </a:tblGrid>
              <a:tr h="449670">
                <a:tc gridSpan="2">
                  <a:txBody>
                    <a:bodyPr/>
                    <a:lstStyle/>
                    <a:p>
                      <a:pPr algn="ctr"/>
                      <a:r>
                        <a:rPr lang="en-US" dirty="0"/>
                        <a:t>Classification Models</a:t>
                      </a:r>
                    </a:p>
                  </a:txBody>
                  <a:tcPr/>
                </a:tc>
                <a:tc hMerge="1">
                  <a:txBody>
                    <a:bodyPr/>
                    <a:lstStyle/>
                    <a:p>
                      <a:endParaRPr lang="en-US" dirty="0"/>
                    </a:p>
                  </a:txBody>
                  <a:tcPr/>
                </a:tc>
                <a:extLst>
                  <a:ext uri="{0D108BD9-81ED-4DB2-BD59-A6C34878D82A}">
                    <a16:rowId xmlns:a16="http://schemas.microsoft.com/office/drawing/2014/main" val="3120378994"/>
                  </a:ext>
                </a:extLst>
              </a:tr>
              <a:tr h="449670">
                <a:tc>
                  <a:txBody>
                    <a:bodyPr/>
                    <a:lstStyle/>
                    <a:p>
                      <a:pPr algn="ctr"/>
                      <a:r>
                        <a:rPr lang="en-US" dirty="0"/>
                        <a:t>Models</a:t>
                      </a:r>
                    </a:p>
                  </a:txBody>
                  <a:tcPr/>
                </a:tc>
                <a:tc>
                  <a:txBody>
                    <a:bodyPr/>
                    <a:lstStyle/>
                    <a:p>
                      <a:pPr algn="ctr"/>
                      <a:r>
                        <a:rPr lang="en-US" dirty="0"/>
                        <a:t>Accuracy</a:t>
                      </a:r>
                    </a:p>
                  </a:txBody>
                  <a:tcPr/>
                </a:tc>
                <a:extLst>
                  <a:ext uri="{0D108BD9-81ED-4DB2-BD59-A6C34878D82A}">
                    <a16:rowId xmlns:a16="http://schemas.microsoft.com/office/drawing/2014/main" val="2281890056"/>
                  </a:ext>
                </a:extLst>
              </a:tr>
              <a:tr h="449670">
                <a:tc>
                  <a:txBody>
                    <a:bodyPr/>
                    <a:lstStyle/>
                    <a:p>
                      <a:r>
                        <a:rPr lang="en-US" dirty="0"/>
                        <a:t>DecisionTreeClassifier</a:t>
                      </a:r>
                    </a:p>
                  </a:txBody>
                  <a:tcPr/>
                </a:tc>
                <a:tc>
                  <a:txBody>
                    <a:bodyPr/>
                    <a:lstStyle/>
                    <a:p>
                      <a:r>
                        <a:rPr lang="en-US" dirty="0"/>
                        <a:t>0.</a:t>
                      </a:r>
                      <a:r>
                        <a:rPr lang="en-IN" dirty="0"/>
                        <a:t>87</a:t>
                      </a:r>
                      <a:endParaRPr lang="en-US" dirty="0"/>
                    </a:p>
                  </a:txBody>
                  <a:tcPr/>
                </a:tc>
                <a:extLst>
                  <a:ext uri="{0D108BD9-81ED-4DB2-BD59-A6C34878D82A}">
                    <a16:rowId xmlns:a16="http://schemas.microsoft.com/office/drawing/2014/main" val="1795576501"/>
                  </a:ext>
                </a:extLst>
              </a:tr>
              <a:tr h="449670">
                <a:tc>
                  <a:txBody>
                    <a:bodyPr/>
                    <a:lstStyle/>
                    <a:p>
                      <a:r>
                        <a:rPr lang="en-US" dirty="0"/>
                        <a:t>RandomForestClassifier</a:t>
                      </a:r>
                    </a:p>
                  </a:txBody>
                  <a:tcPr/>
                </a:tc>
                <a:tc>
                  <a:txBody>
                    <a:bodyPr/>
                    <a:lstStyle/>
                    <a:p>
                      <a:r>
                        <a:rPr lang="en-IN" dirty="0"/>
                        <a:t>0.86</a:t>
                      </a:r>
                      <a:endParaRPr lang="en-US" dirty="0"/>
                    </a:p>
                  </a:txBody>
                  <a:tcPr/>
                </a:tc>
                <a:extLst>
                  <a:ext uri="{0D108BD9-81ED-4DB2-BD59-A6C34878D82A}">
                    <a16:rowId xmlns:a16="http://schemas.microsoft.com/office/drawing/2014/main" val="3208952850"/>
                  </a:ext>
                </a:extLst>
              </a:tr>
              <a:tr h="449670">
                <a:tc>
                  <a:txBody>
                    <a:bodyPr/>
                    <a:lstStyle/>
                    <a:p>
                      <a:r>
                        <a:rPr lang="en-US" dirty="0"/>
                        <a:t>XGBClassifier</a:t>
                      </a:r>
                    </a:p>
                  </a:txBody>
                  <a:tcPr/>
                </a:tc>
                <a:tc>
                  <a:txBody>
                    <a:bodyPr/>
                    <a:lstStyle/>
                    <a:p>
                      <a:r>
                        <a:rPr lang="en-US" dirty="0"/>
                        <a:t>0.</a:t>
                      </a:r>
                      <a:r>
                        <a:rPr lang="en-IN" dirty="0"/>
                        <a:t>88</a:t>
                      </a:r>
                      <a:endParaRPr lang="en-US" dirty="0"/>
                    </a:p>
                  </a:txBody>
                  <a:tcPr/>
                </a:tc>
                <a:extLst>
                  <a:ext uri="{0D108BD9-81ED-4DB2-BD59-A6C34878D82A}">
                    <a16:rowId xmlns:a16="http://schemas.microsoft.com/office/drawing/2014/main" val="372679946"/>
                  </a:ext>
                </a:extLst>
              </a:tr>
            </a:tbl>
          </a:graphicData>
        </a:graphic>
      </p:graphicFrame>
      <p:graphicFrame>
        <p:nvGraphicFramePr>
          <p:cNvPr id="10" name="Content Placeholder 3">
            <a:extLst>
              <a:ext uri="{FF2B5EF4-FFF2-40B4-BE49-F238E27FC236}">
                <a16:creationId xmlns:a16="http://schemas.microsoft.com/office/drawing/2014/main" id="{CCB385CF-A69E-4395-94CB-526298A78D71}"/>
              </a:ext>
            </a:extLst>
          </p:cNvPr>
          <p:cNvGraphicFramePr>
            <a:graphicFrameLocks/>
          </p:cNvGraphicFramePr>
          <p:nvPr>
            <p:extLst>
              <p:ext uri="{D42A27DB-BD31-4B8C-83A1-F6EECF244321}">
                <p14:modId xmlns:p14="http://schemas.microsoft.com/office/powerpoint/2010/main" val="944885913"/>
              </p:ext>
            </p:extLst>
          </p:nvPr>
        </p:nvGraphicFramePr>
        <p:xfrm>
          <a:off x="4924425" y="2967878"/>
          <a:ext cx="7105650" cy="2366124"/>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2990419785"/>
                    </a:ext>
                  </a:extLst>
                </a:gridCol>
                <a:gridCol w="3552825">
                  <a:extLst>
                    <a:ext uri="{9D8B030D-6E8A-4147-A177-3AD203B41FA5}">
                      <a16:colId xmlns:a16="http://schemas.microsoft.com/office/drawing/2014/main" val="3423502393"/>
                    </a:ext>
                  </a:extLst>
                </a:gridCol>
              </a:tblGrid>
              <a:tr h="591531">
                <a:tc gridSpan="2">
                  <a:txBody>
                    <a:bodyPr/>
                    <a:lstStyle/>
                    <a:p>
                      <a:pPr algn="ctr"/>
                      <a:r>
                        <a:rPr lang="en-US" dirty="0"/>
                        <a:t>Regression Models</a:t>
                      </a:r>
                    </a:p>
                  </a:txBody>
                  <a:tcPr/>
                </a:tc>
                <a:tc hMerge="1">
                  <a:txBody>
                    <a:bodyPr/>
                    <a:lstStyle/>
                    <a:p>
                      <a:endParaRPr lang="en-US" dirty="0"/>
                    </a:p>
                  </a:txBody>
                  <a:tcPr/>
                </a:tc>
                <a:extLst>
                  <a:ext uri="{0D108BD9-81ED-4DB2-BD59-A6C34878D82A}">
                    <a16:rowId xmlns:a16="http://schemas.microsoft.com/office/drawing/2014/main" val="2584974407"/>
                  </a:ext>
                </a:extLst>
              </a:tr>
              <a:tr h="591531">
                <a:tc>
                  <a:txBody>
                    <a:bodyPr/>
                    <a:lstStyle/>
                    <a:p>
                      <a:pPr algn="ctr"/>
                      <a:r>
                        <a:rPr lang="en-US" dirty="0"/>
                        <a:t>Models</a:t>
                      </a:r>
                    </a:p>
                  </a:txBody>
                  <a:tcPr/>
                </a:tc>
                <a:tc>
                  <a:txBody>
                    <a:bodyPr/>
                    <a:lstStyle/>
                    <a:p>
                      <a:pPr algn="ctr"/>
                      <a:r>
                        <a:rPr lang="en-US" dirty="0"/>
                        <a:t>RMSLE</a:t>
                      </a:r>
                    </a:p>
                  </a:txBody>
                  <a:tcPr/>
                </a:tc>
                <a:extLst>
                  <a:ext uri="{0D108BD9-81ED-4DB2-BD59-A6C34878D82A}">
                    <a16:rowId xmlns:a16="http://schemas.microsoft.com/office/drawing/2014/main" val="2281890056"/>
                  </a:ext>
                </a:extLst>
              </a:tr>
              <a:tr h="591531">
                <a:tc>
                  <a:txBody>
                    <a:bodyPr/>
                    <a:lstStyle/>
                    <a:p>
                      <a:r>
                        <a:rPr lang="en-US" dirty="0"/>
                        <a:t>LinearRegression</a:t>
                      </a:r>
                    </a:p>
                  </a:txBody>
                  <a:tcPr/>
                </a:tc>
                <a:tc>
                  <a:txBody>
                    <a:bodyPr/>
                    <a:lstStyle/>
                    <a:p>
                      <a:r>
                        <a:rPr lang="en-IN" dirty="0"/>
                        <a:t>1.279</a:t>
                      </a:r>
                      <a:endParaRPr lang="en-US" dirty="0"/>
                    </a:p>
                  </a:txBody>
                  <a:tcPr/>
                </a:tc>
                <a:extLst>
                  <a:ext uri="{0D108BD9-81ED-4DB2-BD59-A6C34878D82A}">
                    <a16:rowId xmlns:a16="http://schemas.microsoft.com/office/drawing/2014/main" val="1795576501"/>
                  </a:ext>
                </a:extLst>
              </a:tr>
              <a:tr h="591531">
                <a:tc>
                  <a:txBody>
                    <a:bodyPr/>
                    <a:lstStyle/>
                    <a:p>
                      <a:r>
                        <a:rPr lang="en-US" dirty="0"/>
                        <a:t>LGBMRegressor</a:t>
                      </a:r>
                    </a:p>
                  </a:txBody>
                  <a:tcPr/>
                </a:tc>
                <a:tc>
                  <a:txBody>
                    <a:bodyPr/>
                    <a:lstStyle/>
                    <a:p>
                      <a:r>
                        <a:rPr lang="en-IN" dirty="0"/>
                        <a:t>0.764</a:t>
                      </a:r>
                      <a:endParaRPr lang="en-US" dirty="0"/>
                    </a:p>
                  </a:txBody>
                  <a:tcPr/>
                </a:tc>
                <a:extLst>
                  <a:ext uri="{0D108BD9-81ED-4DB2-BD59-A6C34878D82A}">
                    <a16:rowId xmlns:a16="http://schemas.microsoft.com/office/drawing/2014/main" val="3208952850"/>
                  </a:ext>
                </a:extLst>
              </a:tr>
            </a:tbl>
          </a:graphicData>
        </a:graphic>
      </p:graphicFrame>
    </p:spTree>
    <p:extLst>
      <p:ext uri="{BB962C8B-B14F-4D97-AF65-F5344CB8AC3E}">
        <p14:creationId xmlns:p14="http://schemas.microsoft.com/office/powerpoint/2010/main" val="1504153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picture containing text, road, outdoor, yellow&#10;&#10;Description automatically generated">
            <a:extLst>
              <a:ext uri="{FF2B5EF4-FFF2-40B4-BE49-F238E27FC236}">
                <a16:creationId xmlns:a16="http://schemas.microsoft.com/office/drawing/2014/main" id="{F01D10DF-F8CD-4A49-AC4D-70F77BE7268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5000"/>
          <a:stretch/>
        </p:blipFill>
        <p:spPr>
          <a:xfrm>
            <a:off x="20" y="10"/>
            <a:ext cx="12191980" cy="6857990"/>
          </a:xfrm>
          <a:prstGeom prst="rect">
            <a:avLst/>
          </a:prstGeom>
        </p:spPr>
      </p:pic>
      <p:sp>
        <p:nvSpPr>
          <p:cNvPr id="22" name="TextBox 21">
            <a:extLst>
              <a:ext uri="{FF2B5EF4-FFF2-40B4-BE49-F238E27FC236}">
                <a16:creationId xmlns:a16="http://schemas.microsoft.com/office/drawing/2014/main" id="{4DD01703-AD22-4712-BB07-985D20F35803}"/>
              </a:ext>
            </a:extLst>
          </p:cNvPr>
          <p:cNvSpPr txBox="1"/>
          <p:nvPr/>
        </p:nvSpPr>
        <p:spPr>
          <a:xfrm>
            <a:off x="93816" y="706188"/>
            <a:ext cx="11862033" cy="1042721"/>
          </a:xfrm>
          <a:prstGeom prst="rect">
            <a:avLst/>
          </a:prstGeom>
          <a:noFill/>
        </p:spPr>
        <p:txBody>
          <a:bodyPr wrap="square" rtlCol="0">
            <a:spAutoFit/>
          </a:bodyPr>
          <a:lstStyle/>
          <a:p>
            <a:pPr marL="171450" indent="-171450" algn="l">
              <a:lnSpc>
                <a:spcPct val="150000"/>
              </a:lnSpc>
              <a:spcAft>
                <a:spcPts val="600"/>
              </a:spcAft>
              <a:buFont typeface="Arial" panose="020B0604020202020204" pitchFamily="34" charset="0"/>
              <a:buChar char="•"/>
            </a:pPr>
            <a:endParaRPr lang="en-US" sz="1200" b="1">
              <a:solidFill>
                <a:schemeClr val="bg1"/>
              </a:solidFill>
              <a:latin typeface="+mj-lt"/>
              <a:cs typeface="Calibri" panose="020F0502020204030204" pitchFamily="34" charset="0"/>
            </a:endParaRPr>
          </a:p>
          <a:p>
            <a:pPr marL="171450" indent="-171450" algn="l">
              <a:lnSpc>
                <a:spcPct val="150000"/>
              </a:lnSpc>
              <a:spcAft>
                <a:spcPts val="600"/>
              </a:spcAft>
              <a:buFont typeface="Arial" panose="020B0604020202020204" pitchFamily="34" charset="0"/>
              <a:buChar char="•"/>
            </a:pPr>
            <a:endParaRPr lang="en-US" sz="1200">
              <a:solidFill>
                <a:schemeClr val="bg1"/>
              </a:solidFill>
              <a:latin typeface="+mj-lt"/>
              <a:cs typeface="Calibri" panose="020F0502020204030204" pitchFamily="34" charset="0"/>
            </a:endParaRPr>
          </a:p>
          <a:p>
            <a:pPr marL="171450" indent="-171450" algn="l">
              <a:lnSpc>
                <a:spcPct val="150000"/>
              </a:lnSpc>
              <a:spcAft>
                <a:spcPts val="600"/>
              </a:spcAft>
              <a:buFont typeface="Arial" panose="020B0604020202020204" pitchFamily="34" charset="0"/>
              <a:buChar char="•"/>
            </a:pPr>
            <a:endParaRPr lang="en-US" sz="120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336525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400" dirty="0"/>
              <a:t>Stakeholders Impacted</a:t>
            </a:r>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pPr marL="36899" indent="0">
              <a:buNone/>
            </a:pPr>
            <a:r>
              <a:rPr lang="en-US" dirty="0"/>
              <a:t>Stakeholders could be:</a:t>
            </a:r>
          </a:p>
          <a:p>
            <a:pPr lvl="1"/>
            <a:r>
              <a:rPr lang="en-US" dirty="0"/>
              <a:t>Marketing Head (understand the ROI &amp; success metrics of various activities)</a:t>
            </a:r>
          </a:p>
          <a:p>
            <a:pPr lvl="1"/>
            <a:r>
              <a:rPr lang="en-US" dirty="0"/>
              <a:t>Sales Head (understand demand supply function based on various factors)</a:t>
            </a:r>
          </a:p>
          <a:p>
            <a:pPr lvl="1"/>
            <a:r>
              <a:rPr lang="en-US" dirty="0"/>
              <a:t>Operations Head (understand ways to achieve efficient processes &amp; provide better customer service)</a:t>
            </a:r>
          </a:p>
        </p:txBody>
      </p:sp>
    </p:spTree>
    <p:extLst>
      <p:ext uri="{BB962C8B-B14F-4D97-AF65-F5344CB8AC3E}">
        <p14:creationId xmlns:p14="http://schemas.microsoft.com/office/powerpoint/2010/main" val="139769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Freeform: Shape 20">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E49A7B-7542-4D1E-AE32-C2527FBDD2B8}"/>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dirty="0"/>
              <a:t>Let’s look at EDA part </a:t>
            </a:r>
          </a:p>
        </p:txBody>
      </p:sp>
    </p:spTree>
    <p:extLst>
      <p:ext uri="{BB962C8B-B14F-4D97-AF65-F5344CB8AC3E}">
        <p14:creationId xmlns:p14="http://schemas.microsoft.com/office/powerpoint/2010/main" val="12462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C9CE71D-E879-46C4-97BC-B824FD63CBC8}"/>
              </a:ext>
            </a:extLst>
          </p:cNvPr>
          <p:cNvPicPr>
            <a:picLocks noChangeAspect="1"/>
          </p:cNvPicPr>
          <p:nvPr/>
        </p:nvPicPr>
        <p:blipFill>
          <a:blip r:embed="rId3"/>
          <a:stretch>
            <a:fillRect/>
          </a:stretch>
        </p:blipFill>
        <p:spPr>
          <a:xfrm>
            <a:off x="2481583" y="1290671"/>
            <a:ext cx="7269587" cy="4289057"/>
          </a:xfrm>
          <a:prstGeom prst="rect">
            <a:avLst/>
          </a:prstGeom>
        </p:spPr>
      </p:pic>
      <p:sp>
        <p:nvSpPr>
          <p:cNvPr id="17" name="TextBox 16">
            <a:extLst>
              <a:ext uri="{FF2B5EF4-FFF2-40B4-BE49-F238E27FC236}">
                <a16:creationId xmlns:a16="http://schemas.microsoft.com/office/drawing/2014/main" id="{3FE57C88-7532-43AE-B748-07A334249E75}"/>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
        <p:nvSpPr>
          <p:cNvPr id="2" name="TextBox 1">
            <a:extLst>
              <a:ext uri="{FF2B5EF4-FFF2-40B4-BE49-F238E27FC236}">
                <a16:creationId xmlns:a16="http://schemas.microsoft.com/office/drawing/2014/main" id="{BEECAE3B-5D8B-4BF6-9B6E-E771D57E2987}"/>
              </a:ext>
            </a:extLst>
          </p:cNvPr>
          <p:cNvSpPr txBox="1"/>
          <p:nvPr/>
        </p:nvSpPr>
        <p:spPr>
          <a:xfrm>
            <a:off x="4031997" y="6003517"/>
            <a:ext cx="3054603" cy="646331"/>
          </a:xfrm>
          <a:prstGeom prst="rect">
            <a:avLst/>
          </a:prstGeom>
          <a:noFill/>
        </p:spPr>
        <p:txBody>
          <a:bodyPr wrap="square" rtlCol="0">
            <a:spAutoFit/>
          </a:bodyPr>
          <a:lstStyle/>
          <a:p>
            <a:r>
              <a:rPr lang="en-IN" dirty="0"/>
              <a:t>1.0 - Female      2.0 - Male</a:t>
            </a:r>
          </a:p>
          <a:p>
            <a:endParaRPr lang="en-IN" dirty="0"/>
          </a:p>
        </p:txBody>
      </p:sp>
    </p:spTree>
    <p:extLst>
      <p:ext uri="{BB962C8B-B14F-4D97-AF65-F5344CB8AC3E}">
        <p14:creationId xmlns:p14="http://schemas.microsoft.com/office/powerpoint/2010/main" val="118374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5388D4-BC30-4CF7-BEC0-F13EA8438A79}"/>
              </a:ext>
            </a:extLst>
          </p:cNvPr>
          <p:cNvPicPr>
            <a:picLocks noChangeAspect="1"/>
          </p:cNvPicPr>
          <p:nvPr/>
        </p:nvPicPr>
        <p:blipFill>
          <a:blip r:embed="rId3"/>
          <a:stretch>
            <a:fillRect/>
          </a:stretch>
        </p:blipFill>
        <p:spPr>
          <a:xfrm>
            <a:off x="1076325" y="968938"/>
            <a:ext cx="10129955" cy="4907090"/>
          </a:xfrm>
          <a:prstGeom prst="rect">
            <a:avLst/>
          </a:prstGeom>
        </p:spPr>
      </p:pic>
      <p:sp>
        <p:nvSpPr>
          <p:cNvPr id="17" name="TextBox 16">
            <a:extLst>
              <a:ext uri="{FF2B5EF4-FFF2-40B4-BE49-F238E27FC236}">
                <a16:creationId xmlns:a16="http://schemas.microsoft.com/office/drawing/2014/main" id="{3FE57C88-7532-43AE-B748-07A334249E75}"/>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pic>
        <p:nvPicPr>
          <p:cNvPr id="2" name="Picture 1">
            <a:extLst>
              <a:ext uri="{FF2B5EF4-FFF2-40B4-BE49-F238E27FC236}">
                <a16:creationId xmlns:a16="http://schemas.microsoft.com/office/drawing/2014/main" id="{D926E7E8-D11B-43FA-A155-0C1BAE00FAFA}"/>
              </a:ext>
            </a:extLst>
          </p:cNvPr>
          <p:cNvPicPr>
            <a:picLocks noChangeAspect="1"/>
          </p:cNvPicPr>
          <p:nvPr/>
        </p:nvPicPr>
        <p:blipFill>
          <a:blip r:embed="rId4"/>
          <a:stretch>
            <a:fillRect/>
          </a:stretch>
        </p:blipFill>
        <p:spPr>
          <a:xfrm>
            <a:off x="7859065" y="981972"/>
            <a:ext cx="3405501" cy="4091622"/>
          </a:xfrm>
          <a:prstGeom prst="rect">
            <a:avLst/>
          </a:prstGeom>
        </p:spPr>
      </p:pic>
    </p:spTree>
    <p:extLst>
      <p:ext uri="{BB962C8B-B14F-4D97-AF65-F5344CB8AC3E}">
        <p14:creationId xmlns:p14="http://schemas.microsoft.com/office/powerpoint/2010/main" val="37046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46FB18-9AE8-43C0-8CD5-33EFBDD131F6}"/>
              </a:ext>
            </a:extLst>
          </p:cNvPr>
          <p:cNvPicPr>
            <a:picLocks noChangeAspect="1"/>
          </p:cNvPicPr>
          <p:nvPr/>
        </p:nvPicPr>
        <p:blipFill>
          <a:blip r:embed="rId3"/>
          <a:stretch>
            <a:fillRect/>
          </a:stretch>
        </p:blipFill>
        <p:spPr>
          <a:xfrm>
            <a:off x="2337472" y="1290671"/>
            <a:ext cx="7557809" cy="4289057"/>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graphicFrame>
        <p:nvGraphicFramePr>
          <p:cNvPr id="4" name="Table 3">
            <a:extLst>
              <a:ext uri="{FF2B5EF4-FFF2-40B4-BE49-F238E27FC236}">
                <a16:creationId xmlns:a16="http://schemas.microsoft.com/office/drawing/2014/main" id="{3BF72DBB-F3D6-46B4-A1A4-0D18FAAC5BCA}"/>
              </a:ext>
            </a:extLst>
          </p:cNvPr>
          <p:cNvGraphicFramePr>
            <a:graphicFrameLocks noGrp="1"/>
          </p:cNvGraphicFramePr>
          <p:nvPr>
            <p:extLst>
              <p:ext uri="{D42A27DB-BD31-4B8C-83A1-F6EECF244321}">
                <p14:modId xmlns:p14="http://schemas.microsoft.com/office/powerpoint/2010/main" val="1873757677"/>
              </p:ext>
            </p:extLst>
          </p:nvPr>
        </p:nvGraphicFramePr>
        <p:xfrm>
          <a:off x="8633095" y="2181225"/>
          <a:ext cx="2247900" cy="1600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855203620"/>
                    </a:ext>
                  </a:extLst>
                </a:gridCol>
                <a:gridCol w="1435100">
                  <a:extLst>
                    <a:ext uri="{9D8B030D-6E8A-4147-A177-3AD203B41FA5}">
                      <a16:colId xmlns:a16="http://schemas.microsoft.com/office/drawing/2014/main" val="1853631962"/>
                    </a:ext>
                  </a:extLst>
                </a:gridCol>
              </a:tblGrid>
              <a:tr h="200025">
                <a:tc>
                  <a:txBody>
                    <a:bodyPr/>
                    <a:lstStyle/>
                    <a:p>
                      <a:pPr algn="l" fontAlgn="b"/>
                      <a:r>
                        <a:rPr lang="en-IN" sz="1000" u="none" strike="noStrike">
                          <a:effectLst/>
                        </a:rPr>
                        <a:t>Type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Description</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98969543"/>
                  </a:ext>
                </a:extLst>
              </a:tr>
              <a:tr h="200025">
                <a:tc>
                  <a:txBody>
                    <a:bodyPr/>
                    <a:lstStyle/>
                    <a:p>
                      <a:pPr algn="ctr" fontAlgn="b"/>
                      <a:r>
                        <a:rPr lang="en-IN" sz="1000" u="none" strike="noStrike">
                          <a:effectLst/>
                        </a:rPr>
                        <a:t>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Retail</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85235877"/>
                  </a:ext>
                </a:extLst>
              </a:tr>
              <a:tr h="200025">
                <a:tc>
                  <a:txBody>
                    <a:bodyPr/>
                    <a:lstStyle/>
                    <a:p>
                      <a:pPr algn="ct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Corporate</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22974678"/>
                  </a:ext>
                </a:extLst>
              </a:tr>
              <a:tr h="200025">
                <a:tc>
                  <a:txBody>
                    <a:bodyPr/>
                    <a:lstStyle/>
                    <a:p>
                      <a:pPr algn="ct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Fleet</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52617147"/>
                  </a:ext>
                </a:extLst>
              </a:tr>
              <a:tr h="200025">
                <a:tc>
                  <a:txBody>
                    <a:bodyPr/>
                    <a:lstStyle/>
                    <a:p>
                      <a:pPr algn="ct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Employee</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35520123"/>
                  </a:ext>
                </a:extLst>
              </a:tr>
              <a:tr h="200025">
                <a:tc>
                  <a:txBody>
                    <a:bodyPr/>
                    <a:lstStyle/>
                    <a:p>
                      <a:pPr algn="ctr" fontAlgn="b"/>
                      <a:r>
                        <a:rPr lang="en-IN" sz="1000" u="none" strike="noStrike">
                          <a:effectLst/>
                        </a:rPr>
                        <a:t>9001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Insurance Company</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66533784"/>
                  </a:ext>
                </a:extLst>
              </a:tr>
              <a:tr h="200025">
                <a:tc>
                  <a:txBody>
                    <a:bodyPr/>
                    <a:lstStyle/>
                    <a:p>
                      <a:pPr algn="ctr" fontAlgn="b"/>
                      <a:r>
                        <a:rPr lang="en-IN" sz="1000" u="none" strike="noStrike">
                          <a:effectLst/>
                        </a:rPr>
                        <a:t>9002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Surveyor</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96574921"/>
                  </a:ext>
                </a:extLst>
              </a:tr>
              <a:tr h="200025">
                <a:tc>
                  <a:txBody>
                    <a:bodyPr/>
                    <a:lstStyle/>
                    <a:p>
                      <a:pPr algn="ctr" fontAlgn="b"/>
                      <a:r>
                        <a:rPr lang="en-IN" sz="1000" u="none" strike="noStrike">
                          <a:effectLst/>
                        </a:rPr>
                        <a:t>9003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dirty="0">
                          <a:effectLst/>
                        </a:rPr>
                        <a:t>Contact Person</a:t>
                      </a:r>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29774078"/>
                  </a:ext>
                </a:extLst>
              </a:tr>
            </a:tbl>
          </a:graphicData>
        </a:graphic>
      </p:graphicFrame>
    </p:spTree>
    <p:extLst>
      <p:ext uri="{BB962C8B-B14F-4D97-AF65-F5344CB8AC3E}">
        <p14:creationId xmlns:p14="http://schemas.microsoft.com/office/powerpoint/2010/main" val="113055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F40759-FEF2-47E3-86F6-849841E86477}"/>
              </a:ext>
            </a:extLst>
          </p:cNvPr>
          <p:cNvPicPr>
            <a:picLocks noChangeAspect="1"/>
          </p:cNvPicPr>
          <p:nvPr/>
        </p:nvPicPr>
        <p:blipFill>
          <a:blip r:embed="rId4"/>
          <a:stretch>
            <a:fillRect/>
          </a:stretch>
        </p:blipFill>
        <p:spPr>
          <a:xfrm>
            <a:off x="1286933" y="1467201"/>
            <a:ext cx="9658887" cy="3935996"/>
          </a:xfrm>
          <a:prstGeom prst="rect">
            <a:avLst/>
          </a:prstGeom>
        </p:spPr>
      </p:pic>
    </p:spTree>
    <p:extLst>
      <p:ext uri="{BB962C8B-B14F-4D97-AF65-F5344CB8AC3E}">
        <p14:creationId xmlns:p14="http://schemas.microsoft.com/office/powerpoint/2010/main" val="3072834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0.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2.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3.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2.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4.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5.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6.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7.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8.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9.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purl.org/dc/dcmitype/"/>
    <ds:schemaRef ds:uri="http://schemas.microsoft.com/office/2006/metadata/properties"/>
    <ds:schemaRef ds:uri="http://purl.org/dc/terms/"/>
    <ds:schemaRef ds:uri="71af3243-3dd4-4a8d-8c0d-dd76da1f02a5"/>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http://www.w3.org/XML/1998/namespace"/>
    <ds:schemaRef ds:uri="http://purl.org/dc/elements/1.1/"/>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6900</TotalTime>
  <Words>1373</Words>
  <Application>Microsoft Office PowerPoint</Application>
  <PresentationFormat>Widescreen</PresentationFormat>
  <Paragraphs>128</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Agency FB</vt:lpstr>
      <vt:lpstr>Algerian</vt:lpstr>
      <vt:lpstr>Arial</vt:lpstr>
      <vt:lpstr>Arial Nova</vt:lpstr>
      <vt:lpstr>Arial Nova Light</vt:lpstr>
      <vt:lpstr>Baskerville Old Face</vt:lpstr>
      <vt:lpstr>Calibri</vt:lpstr>
      <vt:lpstr>Wingdings 2</vt:lpstr>
      <vt:lpstr>SlateVTI</vt:lpstr>
      <vt:lpstr>Mahindra First Choice Services</vt:lpstr>
      <vt:lpstr>Business Problem</vt:lpstr>
      <vt:lpstr>Why solve this problem?</vt:lpstr>
      <vt:lpstr>Stakeholders Impacted</vt:lpstr>
      <vt:lpstr>Let’s look at EDA part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Insights</vt:lpstr>
      <vt:lpstr>Insights</vt:lpstr>
      <vt:lpstr>Insights</vt:lpstr>
      <vt:lpstr>Insights</vt:lpstr>
      <vt:lpstr>Insights </vt:lpstr>
      <vt:lpstr>Why RFM?</vt:lpstr>
      <vt:lpstr>Customer Lifetime Value Prediction</vt:lpstr>
      <vt:lpstr>What is Lifetime Value?</vt:lpstr>
      <vt:lpstr>How do we predict it?</vt:lpstr>
      <vt:lpstr>Modelling</vt:lpstr>
      <vt:lpstr>Classification &amp; Regression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Shivendra Singh</dc:creator>
  <cp:lastModifiedBy>Suresh Chaudhari</cp:lastModifiedBy>
  <cp:revision>271</cp:revision>
  <dcterms:created xsi:type="dcterms:W3CDTF">2020-09-01T02:56:28Z</dcterms:created>
  <dcterms:modified xsi:type="dcterms:W3CDTF">2021-02-23T16:45:48Z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